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55"/>
  </p:notesMasterIdLst>
  <p:handoutMasterIdLst>
    <p:handoutMasterId r:id="rId56"/>
  </p:handoutMasterIdLst>
  <p:sldIdLst>
    <p:sldId id="257" r:id="rId2"/>
    <p:sldId id="299" r:id="rId3"/>
    <p:sldId id="260" r:id="rId4"/>
    <p:sldId id="322" r:id="rId5"/>
    <p:sldId id="262" r:id="rId6"/>
    <p:sldId id="263" r:id="rId7"/>
    <p:sldId id="304" r:id="rId8"/>
    <p:sldId id="328" r:id="rId9"/>
    <p:sldId id="325" r:id="rId10"/>
    <p:sldId id="266" r:id="rId11"/>
    <p:sldId id="265" r:id="rId12"/>
    <p:sldId id="279" r:id="rId13"/>
    <p:sldId id="346" r:id="rId14"/>
    <p:sldId id="326" r:id="rId15"/>
    <p:sldId id="280" r:id="rId16"/>
    <p:sldId id="303" r:id="rId17"/>
    <p:sldId id="281" r:id="rId18"/>
    <p:sldId id="301" r:id="rId19"/>
    <p:sldId id="297" r:id="rId20"/>
    <p:sldId id="302" r:id="rId21"/>
    <p:sldId id="329" r:id="rId22"/>
    <p:sldId id="330" r:id="rId23"/>
    <p:sldId id="331" r:id="rId24"/>
    <p:sldId id="332" r:id="rId25"/>
    <p:sldId id="335" r:id="rId26"/>
    <p:sldId id="300" r:id="rId27"/>
    <p:sldId id="314" r:id="rId28"/>
    <p:sldId id="336" r:id="rId29"/>
    <p:sldId id="291" r:id="rId30"/>
    <p:sldId id="293" r:id="rId31"/>
    <p:sldId id="305" r:id="rId32"/>
    <p:sldId id="292" r:id="rId33"/>
    <p:sldId id="294" r:id="rId34"/>
    <p:sldId id="295" r:id="rId35"/>
    <p:sldId id="348" r:id="rId36"/>
    <p:sldId id="289" r:id="rId37"/>
    <p:sldId id="337" r:id="rId38"/>
    <p:sldId id="338" r:id="rId39"/>
    <p:sldId id="339" r:id="rId40"/>
    <p:sldId id="343" r:id="rId41"/>
    <p:sldId id="345" r:id="rId42"/>
    <p:sldId id="323" r:id="rId43"/>
    <p:sldId id="324" r:id="rId44"/>
    <p:sldId id="306" r:id="rId45"/>
    <p:sldId id="320" r:id="rId46"/>
    <p:sldId id="321" r:id="rId47"/>
    <p:sldId id="318" r:id="rId48"/>
    <p:sldId id="342" r:id="rId49"/>
    <p:sldId id="276" r:id="rId50"/>
    <p:sldId id="340" r:id="rId51"/>
    <p:sldId id="341" r:id="rId52"/>
    <p:sldId id="347" r:id="rId53"/>
    <p:sldId id="344" r:id="rId54"/>
  </p:sldIdLst>
  <p:sldSz cx="9144000" cy="6858000" type="screen4x3"/>
  <p:notesSz cx="9385300" cy="7077075"/>
  <p:defaultTextStyle>
    <a:defPPr>
      <a:defRPr lang="en-US"/>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11"/>
    <a:srgbClr val="FF6600"/>
    <a:srgbClr val="0650A2"/>
    <a:srgbClr val="333333"/>
    <a:srgbClr val="009900"/>
    <a:srgbClr val="7A738D"/>
    <a:srgbClr val="71E977"/>
    <a:srgbClr val="AFDC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7958" autoAdjust="0"/>
  </p:normalViewPr>
  <p:slideViewPr>
    <p:cSldViewPr>
      <p:cViewPr>
        <p:scale>
          <a:sx n="100" d="100"/>
          <a:sy n="100" d="100"/>
        </p:scale>
        <p:origin x="-1144" y="384"/>
      </p:cViewPr>
      <p:guideLst>
        <p:guide orient="horz" pos="2160"/>
        <p:guide pos="2880"/>
      </p:guideLst>
    </p:cSldViewPr>
  </p:slideViewPr>
  <p:outlineViewPr>
    <p:cViewPr>
      <p:scale>
        <a:sx n="33" d="100"/>
        <a:sy n="33" d="100"/>
      </p:scale>
      <p:origin x="0" y="13356"/>
    </p:cViewPr>
  </p:outlineViewPr>
  <p:notesTextViewPr>
    <p:cViewPr>
      <p:scale>
        <a:sx n="150" d="100"/>
        <a:sy n="150" d="100"/>
      </p:scale>
      <p:origin x="0" y="0"/>
    </p:cViewPr>
  </p:notesTextViewPr>
  <p:sorterViewPr>
    <p:cViewPr>
      <p:scale>
        <a:sx n="100" d="100"/>
        <a:sy n="100" d="100"/>
      </p:scale>
      <p:origin x="0" y="0"/>
    </p:cViewPr>
  </p:sorterViewPr>
  <p:notesViewPr>
    <p:cSldViewPr>
      <p:cViewPr varScale="1">
        <p:scale>
          <a:sx n="66" d="100"/>
          <a:sy n="66" d="100"/>
        </p:scale>
        <p:origin x="-1854" y="-96"/>
      </p:cViewPr>
      <p:guideLst>
        <p:guide orient="horz" pos="2229"/>
        <p:guide pos="295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7175" cy="354013"/>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316538" y="0"/>
            <a:ext cx="4067175" cy="354013"/>
          </a:xfrm>
          <a:prstGeom prst="rect">
            <a:avLst/>
          </a:prstGeom>
        </p:spPr>
        <p:txBody>
          <a:bodyPr vert="horz" lIns="91440" tIns="45720" rIns="91440" bIns="45720" rtlCol="0"/>
          <a:lstStyle>
            <a:lvl1pPr algn="r">
              <a:defRPr sz="1200"/>
            </a:lvl1pPr>
          </a:lstStyle>
          <a:p>
            <a:fld id="{1C4B8FF5-B2AD-49BA-9FBD-15645A322B87}" type="datetimeFigureOut">
              <a:rPr lang="en-CA" smtClean="0"/>
              <a:t>12-04-16</a:t>
            </a:fld>
            <a:endParaRPr lang="en-CA"/>
          </a:p>
        </p:txBody>
      </p:sp>
      <p:sp>
        <p:nvSpPr>
          <p:cNvPr id="4" name="Footer Placeholder 3"/>
          <p:cNvSpPr>
            <a:spLocks noGrp="1"/>
          </p:cNvSpPr>
          <p:nvPr>
            <p:ph type="ftr" sz="quarter" idx="2"/>
          </p:nvPr>
        </p:nvSpPr>
        <p:spPr>
          <a:xfrm>
            <a:off x="0" y="6721475"/>
            <a:ext cx="4067175" cy="354013"/>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316538" y="6721475"/>
            <a:ext cx="4067175" cy="354013"/>
          </a:xfrm>
          <a:prstGeom prst="rect">
            <a:avLst/>
          </a:prstGeom>
        </p:spPr>
        <p:txBody>
          <a:bodyPr vert="horz" lIns="91440" tIns="45720" rIns="91440" bIns="45720" rtlCol="0" anchor="b"/>
          <a:lstStyle>
            <a:lvl1pPr algn="r">
              <a:defRPr sz="1200"/>
            </a:lvl1pPr>
          </a:lstStyle>
          <a:p>
            <a:fld id="{437472E3-6EBA-4100-A3B5-96669974B44C}" type="slidenum">
              <a:rPr lang="en-CA" smtClean="0"/>
              <a:t>‹#›</a:t>
            </a:fld>
            <a:endParaRPr lang="en-CA"/>
          </a:p>
        </p:txBody>
      </p:sp>
    </p:spTree>
    <p:extLst>
      <p:ext uri="{BB962C8B-B14F-4D97-AF65-F5344CB8AC3E}">
        <p14:creationId xmlns:p14="http://schemas.microsoft.com/office/powerpoint/2010/main" val="2479141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0"/>
            <a:ext cx="4066964" cy="353854"/>
          </a:xfrm>
          <a:prstGeom prst="rect">
            <a:avLst/>
          </a:prstGeom>
          <a:noFill/>
          <a:ln w="9525">
            <a:noFill/>
            <a:miter lim="800000"/>
            <a:headEnd/>
            <a:tailEnd/>
          </a:ln>
          <a:effectLst/>
        </p:spPr>
        <p:txBody>
          <a:bodyPr vert="horz" wrap="square" lIns="94064" tIns="47032" rIns="94064" bIns="47032" numCol="1" anchor="t" anchorCtr="0" compatLnSpc="1">
            <a:prstTxWarp prst="textNoShape">
              <a:avLst/>
            </a:prstTxWarp>
          </a:bodyPr>
          <a:lstStyle>
            <a:lvl1pPr>
              <a:defRPr sz="120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5316166" y="0"/>
            <a:ext cx="4066964" cy="353854"/>
          </a:xfrm>
          <a:prstGeom prst="rect">
            <a:avLst/>
          </a:prstGeom>
          <a:noFill/>
          <a:ln w="9525">
            <a:noFill/>
            <a:miter lim="800000"/>
            <a:headEnd/>
            <a:tailEnd/>
          </a:ln>
          <a:effectLst/>
        </p:spPr>
        <p:txBody>
          <a:bodyPr vert="horz" wrap="square" lIns="94064" tIns="47032" rIns="94064" bIns="47032" numCol="1" anchor="t" anchorCtr="0" compatLnSpc="1">
            <a:prstTxWarp prst="textNoShape">
              <a:avLst/>
            </a:prstTxWarp>
          </a:bodyPr>
          <a:lstStyle>
            <a:lvl1pPr algn="r">
              <a:defRPr sz="120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2922588" y="530225"/>
            <a:ext cx="3540125" cy="26543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38531" y="3361611"/>
            <a:ext cx="7508240" cy="3184684"/>
          </a:xfrm>
          <a:prstGeom prst="rect">
            <a:avLst/>
          </a:prstGeom>
          <a:noFill/>
          <a:ln w="9525">
            <a:noFill/>
            <a:miter lim="800000"/>
            <a:headEnd/>
            <a:tailEnd/>
          </a:ln>
          <a:effectLst/>
        </p:spPr>
        <p:txBody>
          <a:bodyPr vert="horz" wrap="square" lIns="94064" tIns="47032" rIns="94064" bIns="470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1" y="6721993"/>
            <a:ext cx="4066964" cy="353854"/>
          </a:xfrm>
          <a:prstGeom prst="rect">
            <a:avLst/>
          </a:prstGeom>
          <a:noFill/>
          <a:ln w="9525">
            <a:noFill/>
            <a:miter lim="800000"/>
            <a:headEnd/>
            <a:tailEnd/>
          </a:ln>
          <a:effectLst/>
        </p:spPr>
        <p:txBody>
          <a:bodyPr vert="horz" wrap="square" lIns="94064" tIns="47032" rIns="94064" bIns="47032" numCol="1" anchor="b" anchorCtr="0" compatLnSpc="1">
            <a:prstTxWarp prst="textNoShape">
              <a:avLst/>
            </a:prstTxWarp>
          </a:bodyPr>
          <a:lstStyle>
            <a:lvl1pPr>
              <a:defRPr sz="120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5316166" y="6721993"/>
            <a:ext cx="4066964" cy="353854"/>
          </a:xfrm>
          <a:prstGeom prst="rect">
            <a:avLst/>
          </a:prstGeom>
          <a:noFill/>
          <a:ln w="9525">
            <a:noFill/>
            <a:miter lim="800000"/>
            <a:headEnd/>
            <a:tailEnd/>
          </a:ln>
          <a:effectLst/>
        </p:spPr>
        <p:txBody>
          <a:bodyPr vert="horz" wrap="square" lIns="94064" tIns="47032" rIns="94064" bIns="47032" numCol="1" anchor="b" anchorCtr="0" compatLnSpc="1">
            <a:prstTxWarp prst="textNoShape">
              <a:avLst/>
            </a:prstTxWarp>
          </a:bodyPr>
          <a:lstStyle>
            <a:lvl1pPr algn="r">
              <a:defRPr sz="1200">
                <a:ea typeface="ＭＳ Ｐゴシック" charset="-128"/>
                <a:cs typeface="+mn-cs"/>
              </a:defRPr>
            </a:lvl1pPr>
          </a:lstStyle>
          <a:p>
            <a:pPr>
              <a:defRPr/>
            </a:pPr>
            <a:fld id="{40F1D551-B762-4C16-A895-F26AAC011F5C}" type="slidenum">
              <a:rPr lang="en-US"/>
              <a:pPr>
                <a:defRPr/>
              </a:pPr>
              <a:t>‹#›</a:t>
            </a:fld>
            <a:endParaRPr lang="en-US"/>
          </a:p>
        </p:txBody>
      </p:sp>
    </p:spTree>
    <p:extLst>
      <p:ext uri="{BB962C8B-B14F-4D97-AF65-F5344CB8AC3E}">
        <p14:creationId xmlns:p14="http://schemas.microsoft.com/office/powerpoint/2010/main" val="11948775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E529C490-CF96-458A-9C98-C294D80DA681}" type="slidenum">
              <a:rPr lang="en-US" smtClean="0">
                <a:ea typeface="ＭＳ Ｐゴシック"/>
                <a:cs typeface="ＭＳ Ｐゴシック"/>
              </a:rPr>
              <a:pPr/>
              <a:t>1</a:t>
            </a:fld>
            <a:endParaRPr lang="en-US" smtClean="0">
              <a:ea typeface="ＭＳ Ｐゴシック"/>
              <a:cs typeface="ＭＳ Ｐゴシック"/>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A new series of math intervention resources for Grades 3-8. Lead Author – Dr. Small </a:t>
            </a: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D29D6975-065A-47B1-912B-6A3556B733F9}" type="slidenum">
              <a:rPr lang="en-US" smtClean="0">
                <a:ea typeface="ＭＳ Ｐゴシック"/>
                <a:cs typeface="ＭＳ Ｐゴシック"/>
              </a:rPr>
              <a:pPr/>
              <a:t>10</a:t>
            </a:fld>
            <a:endParaRPr lang="en-US" smtClean="0">
              <a:ea typeface="ＭＳ Ｐゴシック"/>
              <a:cs typeface="ＭＳ Ｐゴシック"/>
            </a:endParaRPr>
          </a:p>
        </p:txBody>
      </p:sp>
      <p:sp>
        <p:nvSpPr>
          <p:cNvPr id="32770"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ln/>
          <a:extLst/>
        </p:spPr>
        <p:txBody>
          <a:bodyPr/>
          <a:lstStyle/>
          <a:p>
            <a:pPr eaLnBrk="1" hangingPunct="1">
              <a:defRPr/>
            </a:pPr>
            <a:r>
              <a:rPr lang="en-US" dirty="0" smtClean="0"/>
              <a:t>Leaps and Bounds is designed to make math intervention is as easy as 1-2-3.</a:t>
            </a:r>
          </a:p>
          <a:p>
            <a:pPr marL="235161" indent="-235161" eaLnBrk="1" hangingPunct="1">
              <a:buFontTx/>
              <a:buAutoNum type="arabicPeriod"/>
              <a:defRPr/>
            </a:pPr>
            <a:endParaRPr lang="en-US" dirty="0" smtClean="0"/>
          </a:p>
          <a:p>
            <a:pPr marL="235161" indent="-235161" eaLnBrk="1" hangingPunct="1">
              <a:buFontTx/>
              <a:buAutoNum type="arabicPeriod"/>
              <a:defRPr/>
            </a:pPr>
            <a:r>
              <a:rPr lang="en-US" dirty="0" smtClean="0"/>
              <a:t>Diagnostic: Teacher uses a short written or oral diagnostic assessment to develop a picture of where the students are with respect to their understanding of a particular topic. The teacher could be assessing the whole class, or may be assessing a small group of struggling students while the rest of the class is working on a lesson or activity from the core resource. </a:t>
            </a:r>
          </a:p>
          <a:p>
            <a:pPr marL="235161" indent="-235161" eaLnBrk="1" hangingPunct="1">
              <a:buFontTx/>
              <a:buAutoNum type="arabicPeriod"/>
              <a:defRPr/>
            </a:pPr>
            <a:r>
              <a:rPr lang="en-US" dirty="0" smtClean="0"/>
              <a:t>Once the diagnostic is completed and assessed, the teacher goes to the “Possible Interventions” section of the TR and uses the data form the assessment to choose the appropriate pathway and topic to focus on with respect to the intervention. </a:t>
            </a:r>
          </a:p>
          <a:p>
            <a:pPr marL="235161" indent="-235161" eaLnBrk="1" hangingPunct="1">
              <a:buFontTx/>
              <a:buAutoNum type="arabicPeriod"/>
              <a:defRPr/>
            </a:pPr>
            <a:r>
              <a:rPr lang="en-US" dirty="0" smtClean="0"/>
              <a:t>Teacher chooses either the open ended or the more specific, guided intervention - based on students’ </a:t>
            </a:r>
            <a:r>
              <a:rPr lang="en-US" i="1" dirty="0" smtClean="0"/>
              <a:t>learning </a:t>
            </a:r>
            <a:r>
              <a:rPr lang="en-US" dirty="0" smtClean="0"/>
              <a:t>preferences or the teacher’s </a:t>
            </a:r>
            <a:r>
              <a:rPr lang="en-US" i="1" dirty="0" smtClean="0"/>
              <a:t>instructional</a:t>
            </a:r>
            <a:r>
              <a:rPr lang="en-US" dirty="0" smtClean="0"/>
              <a:t> preferences/situation - and delivers the intervention. The rest of the class is working on the problem of the lesson from the core resource. After leading an open ended discussion, the teacher assigns the Student Resource pages to the group of struggling students while discussing the core text lesson with the others. </a:t>
            </a:r>
          </a:p>
          <a:p>
            <a:pPr marL="235161" indent="-235161" eaLnBrk="1" hangingPunct="1">
              <a:buFontTx/>
              <a:buAutoNum type="arabicPeriod"/>
              <a:defRPr/>
            </a:pPr>
            <a:endParaRPr lang="en-US" dirty="0" smtClean="0"/>
          </a:p>
          <a:p>
            <a:pPr marL="235161" indent="-235161" eaLnBrk="1" hangingPunct="1">
              <a:buFontTx/>
              <a:buAutoNum type="arabicPeriod"/>
              <a:defRPr/>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11</a:t>
            </a:fld>
            <a:endParaRPr lang="en-US"/>
          </a:p>
        </p:txBody>
      </p:sp>
    </p:spTree>
    <p:extLst>
      <p:ext uri="{BB962C8B-B14F-4D97-AF65-F5344CB8AC3E}">
        <p14:creationId xmlns:p14="http://schemas.microsoft.com/office/powerpoint/2010/main" val="742888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435D4FE6-0809-47F5-AE6A-0CD5A74CF770}" type="slidenum">
              <a:rPr lang="en-US" smtClean="0">
                <a:ea typeface="ＭＳ Ｐゴシック"/>
                <a:cs typeface="ＭＳ Ｐゴシック"/>
              </a:rPr>
              <a:pPr/>
              <a:t>12</a:t>
            </a:fld>
            <a:endParaRPr lang="en-US" smtClean="0">
              <a:ea typeface="ＭＳ Ｐゴシック"/>
              <a:cs typeface="ＭＳ Ｐゴシック"/>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marL="254758" indent="-254758" eaLnBrk="1" hangingPunct="1">
              <a:buFontTx/>
              <a:buAutoNum type="arabicPeriod"/>
            </a:pPr>
            <a:r>
              <a:rPr lang="en-US" dirty="0" smtClean="0">
                <a:ea typeface="ＭＳ Ｐゴシック"/>
                <a:cs typeface="ＭＳ Ｐゴシック"/>
              </a:rPr>
              <a:t>Introduction to the topic and the pathways. </a:t>
            </a:r>
          </a:p>
          <a:p>
            <a:pPr marL="254758" indent="-254758" eaLnBrk="1" hangingPunct="1">
              <a:buFontTx/>
              <a:buAutoNum type="arabicPeriod"/>
            </a:pPr>
            <a:endParaRPr lang="en-US" dirty="0" smtClean="0">
              <a:ea typeface="ＭＳ Ｐゴシック"/>
              <a:cs typeface="ＭＳ Ｐゴシック"/>
            </a:endParaRPr>
          </a:p>
          <a:p>
            <a:pPr marL="254758" indent="-254758" eaLnBrk="1" hangingPunct="1">
              <a:buFontTx/>
              <a:buAutoNum type="arabicPeriod"/>
            </a:pPr>
            <a:r>
              <a:rPr lang="en-US" dirty="0" smtClean="0">
                <a:ea typeface="ＭＳ Ｐゴシック"/>
                <a:cs typeface="ＭＳ Ｐゴシック"/>
              </a:rPr>
              <a:t>Curriculum connections (on-line) </a:t>
            </a:r>
          </a:p>
          <a:p>
            <a:pPr marL="1665722" lvl="3" indent="-254758" eaLnBrk="1" hangingPunct="1">
              <a:buFontTx/>
              <a:buAutoNum type="romanLcPeriod"/>
            </a:pPr>
            <a:r>
              <a:rPr lang="en-US" dirty="0" smtClean="0">
                <a:ea typeface="ヒラギノ角ゴ Pro W3"/>
              </a:rPr>
              <a:t>correlate topic to curriculum expectations / outcomes</a:t>
            </a:r>
          </a:p>
          <a:p>
            <a:pPr marL="1665722" lvl="3" indent="-254758" eaLnBrk="1" hangingPunct="1">
              <a:buFontTx/>
              <a:buAutoNum type="romanLcPeriod"/>
            </a:pPr>
            <a:r>
              <a:rPr lang="en-US" dirty="0" smtClean="0">
                <a:ea typeface="ヒラギノ角ゴ Pro W3"/>
              </a:rPr>
              <a:t>correlate topic to specific lessons in Nelson Math and Pearson’s Math Makes Sense (next slide shows a sample)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435D4FE6-0809-47F5-AE6A-0CD5A74CF770}" type="slidenum">
              <a:rPr lang="en-US" smtClean="0">
                <a:ea typeface="ＭＳ Ｐゴシック"/>
                <a:cs typeface="ＭＳ Ｐゴシック"/>
              </a:rPr>
              <a:pPr/>
              <a:t>13</a:t>
            </a:fld>
            <a:endParaRPr lang="en-US" smtClean="0">
              <a:ea typeface="ＭＳ Ｐゴシック"/>
              <a:cs typeface="ＭＳ Ｐゴシック"/>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marL="254758" indent="-254758" eaLnBrk="1" hangingPunct="1">
              <a:buFontTx/>
              <a:buAutoNum type="arabicPeriod"/>
            </a:pPr>
            <a:r>
              <a:rPr lang="en-US" dirty="0" smtClean="0">
                <a:ea typeface="ＭＳ Ｐゴシック"/>
                <a:cs typeface="ＭＳ Ｐゴシック"/>
              </a:rPr>
              <a:t>Introduction to the topic and the pathways. </a:t>
            </a:r>
          </a:p>
          <a:p>
            <a:pPr marL="254758" indent="-254758" eaLnBrk="1" hangingPunct="1">
              <a:buFontTx/>
              <a:buAutoNum type="arabicPeriod"/>
            </a:pPr>
            <a:endParaRPr lang="en-US" dirty="0" smtClean="0">
              <a:ea typeface="ＭＳ Ｐゴシック"/>
              <a:cs typeface="ＭＳ Ｐゴシック"/>
            </a:endParaRPr>
          </a:p>
          <a:p>
            <a:pPr marL="254758" indent="-254758" eaLnBrk="1" hangingPunct="1">
              <a:buFontTx/>
              <a:buAutoNum type="arabicPeriod"/>
            </a:pPr>
            <a:r>
              <a:rPr lang="en-US" dirty="0" smtClean="0">
                <a:ea typeface="ＭＳ Ｐゴシック"/>
                <a:cs typeface="ＭＳ Ｐゴシック"/>
              </a:rPr>
              <a:t>Curriculum connections (on-line) </a:t>
            </a:r>
          </a:p>
          <a:p>
            <a:pPr marL="1665722" lvl="3" indent="-254758" eaLnBrk="1" hangingPunct="1">
              <a:buFontTx/>
              <a:buAutoNum type="romanLcPeriod"/>
            </a:pPr>
            <a:r>
              <a:rPr lang="en-US" dirty="0" smtClean="0">
                <a:ea typeface="ヒラギノ角ゴ Pro W3"/>
              </a:rPr>
              <a:t>correlate topic to curriculum expectations / outcomes</a:t>
            </a:r>
          </a:p>
          <a:p>
            <a:pPr marL="1665722" lvl="3" indent="-254758" eaLnBrk="1" hangingPunct="1">
              <a:buFontTx/>
              <a:buAutoNum type="romanLcPeriod"/>
            </a:pPr>
            <a:r>
              <a:rPr lang="en-US" dirty="0" smtClean="0">
                <a:ea typeface="ヒラギノ角ゴ Pro W3"/>
              </a:rPr>
              <a:t>correlate topic to specific lessons in Nelson Math and Pearson’s Math Makes Sense (next slide shows a sample)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a snapshot to show what is posted online. Note correlation to curriculum across the grades, as well as core grade-level resources</a:t>
            </a:r>
            <a:endParaRPr lang="en-US" dirty="0"/>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14</a:t>
            </a:fld>
            <a:endParaRPr lang="en-US"/>
          </a:p>
        </p:txBody>
      </p:sp>
    </p:spTree>
    <p:extLst>
      <p:ext uri="{BB962C8B-B14F-4D97-AF65-F5344CB8AC3E}">
        <p14:creationId xmlns:p14="http://schemas.microsoft.com/office/powerpoint/2010/main" val="2053499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5AEC3651-41B2-466F-AD99-F4642D3CC772}" type="slidenum">
              <a:rPr lang="en-US" smtClean="0">
                <a:ea typeface="ＭＳ Ｐゴシック"/>
                <a:cs typeface="ＭＳ Ｐゴシック"/>
              </a:rPr>
              <a:pPr/>
              <a:t>15</a:t>
            </a:fld>
            <a:endParaRPr lang="en-US" smtClean="0">
              <a:ea typeface="ＭＳ Ｐゴシック"/>
              <a:cs typeface="ＭＳ Ｐゴシック"/>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r>
              <a:rPr lang="en-US" smtClean="0">
                <a:ea typeface="ＭＳ Ｐゴシック"/>
                <a:cs typeface="ＭＳ Ｐゴシック"/>
              </a:rPr>
              <a:t>Notes to teachers about why students might struggle with the particular topic</a:t>
            </a:r>
          </a:p>
          <a:p>
            <a:pPr eaLnBrk="1" hangingPunct="1"/>
            <a:endParaRPr lang="en-US" smtClean="0">
              <a:ea typeface="ＭＳ Ｐゴシック"/>
              <a:cs typeface="ＭＳ Ｐゴシック"/>
            </a:endParaRPr>
          </a:p>
          <a:p>
            <a:pPr eaLnBrk="1" hangingPunct="1"/>
            <a:r>
              <a:rPr lang="en-US" smtClean="0">
                <a:ea typeface="ＭＳ Ｐゴシック"/>
                <a:cs typeface="ＭＳ Ｐゴシック"/>
              </a:rPr>
              <a:t>Professional Learning Connections – connects the topic to other professional resources including Marian Small’s resources (PRIME, Making Math Meaningful, Big Ideas, Good Questions, More Good Questions)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p:spPr>
        <p:txBody>
          <a:bodyPr/>
          <a:lstStyle/>
          <a:p>
            <a:r>
              <a:rPr lang="en-US" b="1" smtClean="0">
                <a:ea typeface="ＭＳ Ｐゴシック"/>
                <a:cs typeface="ＭＳ Ｐゴシック"/>
              </a:rPr>
              <a:t>DIAGNOSTIC TOOL</a:t>
            </a:r>
          </a:p>
          <a:p>
            <a:endParaRPr lang="en-US" smtClean="0">
              <a:ea typeface="ＭＳ Ｐゴシック"/>
              <a:cs typeface="ＭＳ Ｐゴシック"/>
            </a:endParaRPr>
          </a:p>
          <a:p>
            <a:r>
              <a:rPr lang="en-US" smtClean="0">
                <a:ea typeface="ＭＳ Ｐゴシック"/>
                <a:cs typeface="ＭＳ Ｐゴシック"/>
              </a:rPr>
              <a:t>(Activity) Model the Diagnostic Tool and let teachers try it out</a:t>
            </a:r>
          </a:p>
          <a:p>
            <a:endParaRPr lang="en-US" smtClean="0">
              <a:ea typeface="ＭＳ Ｐゴシック"/>
              <a:cs typeface="ＭＳ Ｐゴシック"/>
            </a:endParaRPr>
          </a:p>
          <a:p>
            <a:r>
              <a:rPr lang="en-US" smtClean="0">
                <a:ea typeface="ＭＳ Ｐゴシック"/>
                <a:cs typeface="ＭＳ Ｐゴシック"/>
              </a:rPr>
              <a:t>Have teachers mark their own so they can experience the ease of assessing and seeing how the pathways can be applied.</a:t>
            </a:r>
          </a:p>
        </p:txBody>
      </p:sp>
      <p:sp>
        <p:nvSpPr>
          <p:cNvPr id="39939" name="Slide Number Placeholder 3"/>
          <p:cNvSpPr>
            <a:spLocks noGrp="1"/>
          </p:cNvSpPr>
          <p:nvPr>
            <p:ph type="sldNum" sz="quarter" idx="5"/>
          </p:nvPr>
        </p:nvSpPr>
        <p:spPr>
          <a:noFill/>
        </p:spPr>
        <p:txBody>
          <a:bodyPr/>
          <a:lstStyle/>
          <a:p>
            <a:fld id="{039F5CC8-3190-49B8-A184-4ABEFBF82935}" type="slidenum">
              <a:rPr lang="en-US" smtClean="0">
                <a:ea typeface="ＭＳ Ｐゴシック"/>
                <a:cs typeface="ＭＳ Ｐゴシック"/>
              </a:rPr>
              <a:pPr/>
              <a:t>16</a:t>
            </a:fld>
            <a:endParaRPr lang="en-US" smtClean="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472E27D2-56DF-4969-A623-A7AFA1EE062D}" type="slidenum">
              <a:rPr lang="en-US" smtClean="0">
                <a:ea typeface="ＭＳ Ｐゴシック"/>
                <a:cs typeface="ＭＳ Ｐゴシック"/>
              </a:rPr>
              <a:pPr/>
              <a:t>17</a:t>
            </a:fld>
            <a:endParaRPr lang="en-US" smtClean="0">
              <a:ea typeface="ＭＳ Ｐゴシック"/>
              <a:cs typeface="ＭＳ Ｐゴシック"/>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r>
              <a:rPr lang="en-US" smtClean="0">
                <a:ea typeface="ＭＳ Ｐゴシック"/>
                <a:cs typeface="ＭＳ Ｐゴシック"/>
              </a:rPr>
              <a:t>Summarize the Diagnostic Tool and ease of use.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p:spPr>
        <p:txBody>
          <a:bodyPr/>
          <a:lstStyle/>
          <a:p>
            <a:r>
              <a:rPr lang="en-US" smtClean="0">
                <a:ea typeface="ＭＳ Ｐゴシック"/>
                <a:cs typeface="ＭＳ Ｐゴシック"/>
              </a:rPr>
              <a:t>- Make a quick referral to the identifying Pathway after administering Diagnostic assessment.</a:t>
            </a:r>
          </a:p>
          <a:p>
            <a:endParaRPr lang="en-US" smtClean="0">
              <a:ea typeface="ＭＳ Ｐゴシック"/>
              <a:cs typeface="ＭＳ Ｐゴシック"/>
            </a:endParaRPr>
          </a:p>
          <a:p>
            <a:r>
              <a:rPr lang="en-US" smtClean="0">
                <a:ea typeface="ＭＳ Ｐゴシック"/>
                <a:cs typeface="ＭＳ Ｐゴシック"/>
              </a:rPr>
              <a:t>- Define Pathways i.e.  Different levels of addressing the concepts</a:t>
            </a:r>
          </a:p>
        </p:txBody>
      </p:sp>
      <p:sp>
        <p:nvSpPr>
          <p:cNvPr id="44035" name="Slide Number Placeholder 3"/>
          <p:cNvSpPr>
            <a:spLocks noGrp="1"/>
          </p:cNvSpPr>
          <p:nvPr>
            <p:ph type="sldNum" sz="quarter" idx="5"/>
          </p:nvPr>
        </p:nvSpPr>
        <p:spPr>
          <a:noFill/>
        </p:spPr>
        <p:txBody>
          <a:bodyPr/>
          <a:lstStyle/>
          <a:p>
            <a:fld id="{661CB44E-FFD0-4472-B44D-4D82E97F2D66}" type="slidenum">
              <a:rPr lang="en-US" smtClean="0">
                <a:ea typeface="ＭＳ Ｐゴシック"/>
                <a:cs typeface="ＭＳ Ｐゴシック"/>
              </a:rPr>
              <a:pPr/>
              <a:t>18</a:t>
            </a:fld>
            <a:endParaRPr lang="en-US" smtClean="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6BE26EBB-9FAC-49F0-9915-6DA575306ED4}" type="slidenum">
              <a:rPr lang="en-US" smtClean="0">
                <a:ea typeface="ＭＳ Ｐゴシック"/>
                <a:cs typeface="ＭＳ Ｐゴシック"/>
              </a:rPr>
              <a:pPr/>
              <a:t>19</a:t>
            </a:fld>
            <a:endParaRPr lang="en-US" smtClean="0">
              <a:ea typeface="ＭＳ Ｐゴシック"/>
              <a:cs typeface="ＭＳ Ｐゴシック"/>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r>
              <a:rPr lang="en-US" smtClean="0">
                <a:ea typeface="ＭＳ Ｐゴシック"/>
                <a:cs typeface="ＭＳ Ｐゴシック"/>
              </a:rPr>
              <a:t>Teachers can choose the pathway that best suits their teaching style and their students’ needs with respect to the specific topic.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p:spPr>
        <p:txBody>
          <a:bodyPr/>
          <a:lstStyle/>
          <a:p>
            <a:r>
              <a:rPr lang="en-US" smtClean="0">
                <a:ea typeface="ＭＳ Ｐゴシック"/>
                <a:cs typeface="ＭＳ Ｐゴシック"/>
              </a:rPr>
              <a:t>(Allow participants to talk with their peers for 2 minutes, then ask them to share with the whole group, answers to the questions on the screen.)</a:t>
            </a:r>
          </a:p>
          <a:p>
            <a:r>
              <a:rPr lang="en-US" smtClean="0">
                <a:ea typeface="ＭＳ Ｐゴシック"/>
                <a:cs typeface="ＭＳ Ｐゴシック"/>
              </a:rPr>
              <a:t>Those specific to Numeracy can include:</a:t>
            </a:r>
          </a:p>
          <a:p>
            <a:pPr>
              <a:buFontTx/>
              <a:buChar char="•"/>
            </a:pPr>
            <a:r>
              <a:rPr lang="en-US" smtClean="0">
                <a:ea typeface="ＭＳ Ｐゴシック"/>
                <a:cs typeface="ＭＳ Ｐゴシック"/>
              </a:rPr>
              <a:t>Teachers feel less confident about developmental stages of math concepts.</a:t>
            </a:r>
          </a:p>
          <a:p>
            <a:pPr>
              <a:buFontTx/>
              <a:buChar char="•"/>
            </a:pPr>
            <a:r>
              <a:rPr lang="en-US" smtClean="0">
                <a:ea typeface="ＭＳ Ｐゴシック"/>
                <a:cs typeface="ＭＳ Ｐゴシック"/>
              </a:rPr>
              <a:t>Lack of diagnostic assessments to guide teacher instruction.</a:t>
            </a:r>
          </a:p>
          <a:p>
            <a:pPr>
              <a:buFontTx/>
              <a:buChar char="•"/>
            </a:pPr>
            <a:r>
              <a:rPr lang="en-US" smtClean="0">
                <a:ea typeface="ＭＳ Ｐゴシック"/>
                <a:cs typeface="ＭＳ Ｐゴシック"/>
              </a:rPr>
              <a:t>Lack of resources to meet students’ needs.</a:t>
            </a:r>
          </a:p>
          <a:p>
            <a:endParaRPr lang="en-US" smtClean="0">
              <a:ea typeface="ＭＳ Ｐゴシック"/>
              <a:cs typeface="ＭＳ Ｐゴシック"/>
            </a:endParaRPr>
          </a:p>
          <a:p>
            <a:endParaRPr lang="en-US" smtClean="0">
              <a:ea typeface="ＭＳ Ｐゴシック"/>
              <a:cs typeface="ＭＳ Ｐゴシック"/>
            </a:endParaRPr>
          </a:p>
        </p:txBody>
      </p:sp>
      <p:sp>
        <p:nvSpPr>
          <p:cNvPr id="18435" name="Slide Number Placeholder 3"/>
          <p:cNvSpPr>
            <a:spLocks noGrp="1"/>
          </p:cNvSpPr>
          <p:nvPr>
            <p:ph type="sldNum" sz="quarter" idx="5"/>
          </p:nvPr>
        </p:nvSpPr>
        <p:spPr>
          <a:noFill/>
        </p:spPr>
        <p:txBody>
          <a:bodyPr/>
          <a:lstStyle/>
          <a:p>
            <a:fld id="{8A6FD0F7-389C-4965-AA07-EE3421179F29}" type="slidenum">
              <a:rPr lang="en-US" smtClean="0">
                <a:ea typeface="ＭＳ Ｐゴシック"/>
                <a:cs typeface="ＭＳ Ｐゴシック"/>
              </a:rPr>
              <a:pPr/>
              <a:t>2</a:t>
            </a:fld>
            <a:endParaRPr lang="en-US" smtClean="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p:spPr>
        <p:txBody>
          <a:bodyPr/>
          <a:lstStyle/>
          <a:p>
            <a:r>
              <a:rPr lang="en-US" smtClean="0">
                <a:ea typeface="ＭＳ Ｐゴシック"/>
                <a:cs typeface="ＭＳ Ｐゴシック"/>
              </a:rPr>
              <a:t>Every lesson in Leaps and Bounds is set up as a 3-part lesson.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21</a:t>
            </a:fld>
            <a:endParaRPr lang="en-US"/>
          </a:p>
        </p:txBody>
      </p:sp>
    </p:spTree>
    <p:extLst>
      <p:ext uri="{BB962C8B-B14F-4D97-AF65-F5344CB8AC3E}">
        <p14:creationId xmlns:p14="http://schemas.microsoft.com/office/powerpoint/2010/main" val="3408581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22</a:t>
            </a:fld>
            <a:endParaRPr lang="en-US"/>
          </a:p>
        </p:txBody>
      </p:sp>
    </p:spTree>
    <p:extLst>
      <p:ext uri="{BB962C8B-B14F-4D97-AF65-F5344CB8AC3E}">
        <p14:creationId xmlns:p14="http://schemas.microsoft.com/office/powerpoint/2010/main" val="4290288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23</a:t>
            </a:fld>
            <a:endParaRPr lang="en-US"/>
          </a:p>
        </p:txBody>
      </p:sp>
    </p:spTree>
    <p:extLst>
      <p:ext uri="{BB962C8B-B14F-4D97-AF65-F5344CB8AC3E}">
        <p14:creationId xmlns:p14="http://schemas.microsoft.com/office/powerpoint/2010/main" val="1093208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24</a:t>
            </a:fld>
            <a:endParaRPr lang="en-US"/>
          </a:p>
        </p:txBody>
      </p:sp>
    </p:spTree>
    <p:extLst>
      <p:ext uri="{BB962C8B-B14F-4D97-AF65-F5344CB8AC3E}">
        <p14:creationId xmlns:p14="http://schemas.microsoft.com/office/powerpoint/2010/main" val="4107391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25</a:t>
            </a:fld>
            <a:endParaRPr lang="en-US"/>
          </a:p>
        </p:txBody>
      </p:sp>
    </p:spTree>
    <p:extLst>
      <p:ext uri="{BB962C8B-B14F-4D97-AF65-F5344CB8AC3E}">
        <p14:creationId xmlns:p14="http://schemas.microsoft.com/office/powerpoint/2010/main" val="2008359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p:spPr>
        <p:txBody>
          <a:bodyPr/>
          <a:lstStyle/>
          <a:p>
            <a:r>
              <a:rPr lang="en-US" dirty="0" smtClean="0">
                <a:ea typeface="ＭＳ Ｐゴシック"/>
                <a:cs typeface="ＭＳ Ｐゴシック"/>
              </a:rPr>
              <a:t>Model the “Before” of Open-Ended Pathway 3. (p. 16)</a:t>
            </a:r>
          </a:p>
          <a:p>
            <a:r>
              <a:rPr lang="en-US" dirty="0" smtClean="0">
                <a:ea typeface="ＭＳ Ｐゴシック"/>
                <a:cs typeface="ＭＳ Ｐゴシック"/>
              </a:rPr>
              <a:t>Ask for solutions</a:t>
            </a:r>
          </a:p>
          <a:p>
            <a:endParaRPr lang="en-US" dirty="0" smtClean="0">
              <a:ea typeface="ＭＳ Ｐゴシック"/>
              <a:cs typeface="ＭＳ Ｐゴシック"/>
            </a:endParaRPr>
          </a:p>
        </p:txBody>
      </p:sp>
      <p:sp>
        <p:nvSpPr>
          <p:cNvPr id="50179" name="Slide Number Placeholder 3"/>
          <p:cNvSpPr>
            <a:spLocks noGrp="1"/>
          </p:cNvSpPr>
          <p:nvPr>
            <p:ph type="sldNum" sz="quarter" idx="5"/>
          </p:nvPr>
        </p:nvSpPr>
        <p:spPr>
          <a:noFill/>
        </p:spPr>
        <p:txBody>
          <a:bodyPr/>
          <a:lstStyle/>
          <a:p>
            <a:fld id="{C2BB11C9-17A7-4B13-8C22-CC260037C5A4}" type="slidenum">
              <a:rPr lang="en-US" smtClean="0">
                <a:ea typeface="ＭＳ Ｐゴシック"/>
                <a:cs typeface="ＭＳ Ｐゴシック"/>
              </a:rPr>
              <a:pPr/>
              <a:t>26</a:t>
            </a:fld>
            <a:endParaRPr lang="en-US" smtClean="0">
              <a:ea typeface="ＭＳ Ｐゴシック"/>
              <a:cs typeface="ＭＳ Ｐゴシック"/>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EF5D8489-E100-41E5-99E3-8EC803F926F2}" type="slidenum">
              <a:rPr lang="en-US" smtClean="0">
                <a:ea typeface="ＭＳ Ｐゴシック"/>
                <a:cs typeface="ＭＳ Ｐゴシック"/>
              </a:rPr>
              <a:pPr/>
              <a:t>27</a:t>
            </a:fld>
            <a:endParaRPr lang="en-US" smtClean="0">
              <a:ea typeface="ＭＳ Ｐゴシック"/>
              <a:cs typeface="ＭＳ Ｐゴシック"/>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Parallel pathways often let you work with kids with different needs simultaneously.</a:t>
            </a:r>
          </a:p>
          <a:p>
            <a:pPr eaLnBrk="1" hangingPunct="1"/>
            <a:r>
              <a:rPr lang="en-US" dirty="0" smtClean="0">
                <a:ea typeface="ＭＳ Ｐゴシック"/>
                <a:cs typeface="ＭＳ Ｐゴシック"/>
              </a:rPr>
              <a:t>These are two different pathways for the same topic. Notice they’re set up the exact same way, but for Pathway 1, students are creating 3-digit numbers (working with 6 cards in Jenny’s hand) and in Pathway 2 they are creating 2-digit numbers (working with 4 cards in Nathan’s hand).</a:t>
            </a:r>
          </a:p>
          <a:p>
            <a:pPr eaLnBrk="1" hangingPunct="1"/>
            <a:r>
              <a:rPr lang="en-US" dirty="0" smtClean="0">
                <a:ea typeface="ＭＳ Ｐゴシック"/>
                <a:cs typeface="ＭＳ Ｐゴシック"/>
              </a:rPr>
              <a:t>Teachers can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28</a:t>
            </a:fld>
            <a:endParaRPr lang="en-US"/>
          </a:p>
        </p:txBody>
      </p:sp>
    </p:spTree>
    <p:extLst>
      <p:ext uri="{BB962C8B-B14F-4D97-AF65-F5344CB8AC3E}">
        <p14:creationId xmlns:p14="http://schemas.microsoft.com/office/powerpoint/2010/main" val="3827327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7EC2AE88-F1F4-4DC5-8D83-CA32B6ADB9B4}" type="slidenum">
              <a:rPr lang="en-US" smtClean="0">
                <a:ea typeface="ＭＳ Ｐゴシック"/>
                <a:cs typeface="ＭＳ Ｐゴシック"/>
              </a:rPr>
              <a:pPr/>
              <a:t>29</a:t>
            </a:fld>
            <a:endParaRPr lang="en-US" smtClean="0">
              <a:ea typeface="ＭＳ Ｐゴシック"/>
              <a:cs typeface="ＭＳ Ｐゴシック"/>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en-US" smtClean="0">
              <a:ea typeface="ＭＳ Ｐゴシック"/>
              <a:cs typeface="ＭＳ Ｐゴシック"/>
            </a:endParaRPr>
          </a:p>
          <a:p>
            <a:pPr eaLnBrk="1" hangingPunct="1"/>
            <a:r>
              <a:rPr lang="en-US" smtClean="0">
                <a:ea typeface="ＭＳ Ｐゴシック"/>
                <a:cs typeface="ＭＳ Ｐゴシック"/>
              </a:rPr>
              <a:t>Demonstrate reading strategies and model the possible solutions (offered by the teachers) using an overhead or document camera.</a:t>
            </a:r>
          </a:p>
          <a:p>
            <a:pPr eaLnBrk="1" hangingPunct="1"/>
            <a:endParaRPr lang="en-US" smtClean="0">
              <a:ea typeface="ＭＳ Ｐゴシック"/>
              <a:cs typeface="ＭＳ Ｐゴシック"/>
            </a:endParaRPr>
          </a:p>
          <a:p>
            <a:pPr eaLnBrk="1" hangingPunct="1"/>
            <a:r>
              <a:rPr lang="en-US" smtClean="0">
                <a:ea typeface="ＭＳ Ｐゴシック"/>
                <a:cs typeface="ＭＳ Ｐゴシック"/>
              </a:rPr>
              <a:t>Provide all three Pathways for teachers to choose from and try out.</a:t>
            </a:r>
          </a:p>
          <a:p>
            <a:pPr eaLnBrk="1" hangingPunct="1"/>
            <a:endParaRPr lang="en-US" smtClean="0">
              <a:ea typeface="ＭＳ Ｐゴシック"/>
              <a:cs typeface="ＭＳ Ｐゴシック"/>
            </a:endParaRPr>
          </a:p>
          <a:p>
            <a:pPr eaLnBrk="1" hangingPunct="1"/>
            <a:r>
              <a:rPr lang="en-US" smtClean="0">
                <a:ea typeface="ＭＳ Ｐゴシック"/>
                <a:cs typeface="ＭＳ Ｐゴシック"/>
              </a:rPr>
              <a:t>Shown is the actual “Pathway 1” intervention for “ordering and comparing numbers” from the Teacher Resource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D9768AB-30A2-4DCD-8DDE-32BD095BC593}" type="slidenum">
              <a:rPr lang="en-US" smtClean="0">
                <a:ea typeface="ＭＳ Ｐゴシック"/>
                <a:cs typeface="ＭＳ Ｐゴシック"/>
              </a:rPr>
              <a:pPr/>
              <a:t>3</a:t>
            </a:fld>
            <a:endParaRPr lang="en-US" smtClean="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buFontTx/>
              <a:buChar char="-"/>
            </a:pPr>
            <a:r>
              <a:rPr lang="en-US" dirty="0" smtClean="0">
                <a:ea typeface="ＭＳ Ｐゴシック"/>
                <a:cs typeface="ＭＳ Ｐゴシック"/>
              </a:rPr>
              <a:t>More often becomes the sole responsibility of the classroom teacher – even when support is warranted. </a:t>
            </a:r>
          </a:p>
          <a:p>
            <a:pPr eaLnBrk="1" hangingPunct="1">
              <a:buFontTx/>
              <a:buChar char="-"/>
            </a:pPr>
            <a:r>
              <a:rPr lang="en-US" dirty="0" smtClean="0">
                <a:ea typeface="ＭＳ Ｐゴシック"/>
                <a:cs typeface="ＭＳ Ｐゴシック"/>
              </a:rPr>
              <a:t>Often struggling students use the same text as other students whereas in literacy we encourage “just right books” to ensure developmental appropriateness</a:t>
            </a:r>
          </a:p>
          <a:p>
            <a:pPr eaLnBrk="1" hangingPunct="1">
              <a:buFontTx/>
              <a:buChar char="-"/>
            </a:pPr>
            <a:r>
              <a:rPr lang="en-US" dirty="0" smtClean="0">
                <a:ea typeface="ＭＳ Ｐゴシック"/>
                <a:cs typeface="ＭＳ Ｐゴシック"/>
              </a:rPr>
              <a:t>Literacy generally gets the lion’s share of the attention with respect to student achievement and interventions to increase overall results</a:t>
            </a:r>
          </a:p>
          <a:p>
            <a:pPr eaLnBrk="1" hangingPunct="1">
              <a:buFontTx/>
              <a:buChar char="-"/>
            </a:pPr>
            <a:r>
              <a:rPr lang="en-US" dirty="0" smtClean="0">
                <a:ea typeface="ＭＳ Ｐゴシック"/>
                <a:cs typeface="ＭＳ Ｐゴシック"/>
              </a:rPr>
              <a:t>M I tends to be more isolated – as opposed to connecting ideas and strands  </a:t>
            </a:r>
            <a:endParaRPr lang="en-US" dirty="0" smtClean="0">
              <a:solidFill>
                <a:srgbClr val="FF0000"/>
              </a:solidFill>
              <a:ea typeface="ＭＳ Ｐゴシック"/>
              <a:cs typeface="ＭＳ Ｐゴシック"/>
            </a:endParaRPr>
          </a:p>
          <a:p>
            <a:pPr eaLnBrk="1" hangingPunct="1">
              <a:buFontTx/>
              <a:buChar char="-"/>
            </a:pPr>
            <a:endParaRPr lang="en-US" dirty="0" smtClean="0">
              <a:solidFill>
                <a:srgbClr val="FF0000"/>
              </a:solidFill>
              <a:ea typeface="ＭＳ Ｐゴシック"/>
              <a:cs typeface="ＭＳ Ｐゴシック"/>
            </a:endParaRPr>
          </a:p>
          <a:p>
            <a:pPr eaLnBrk="1" hangingPunct="1">
              <a:buFontTx/>
              <a:buChar char="-"/>
            </a:pPr>
            <a:r>
              <a:rPr lang="en-US" dirty="0" smtClean="0">
                <a:solidFill>
                  <a:srgbClr val="FF0000"/>
                </a:solidFill>
                <a:ea typeface="ＭＳ Ｐゴシック"/>
                <a:cs typeface="ＭＳ Ｐゴシック"/>
              </a:rPr>
              <a:t>Math content is not a comfortable subject with teachers =&gt; intervention = challenging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3B2B5AF3-3C7C-4933-B7FB-71DCE19A7268}" type="slidenum">
              <a:rPr lang="en-US" smtClean="0">
                <a:ea typeface="ＭＳ Ｐゴシック"/>
                <a:cs typeface="ＭＳ Ｐゴシック"/>
              </a:rPr>
              <a:pPr/>
              <a:t>30</a:t>
            </a:fld>
            <a:endParaRPr lang="en-US" smtClean="0">
              <a:ea typeface="ＭＳ Ｐゴシック"/>
              <a:cs typeface="ＭＳ Ｐゴシック"/>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r>
              <a:rPr lang="en-US" smtClean="0">
                <a:ea typeface="ＭＳ Ｐゴシック"/>
                <a:cs typeface="ＭＳ Ｐゴシック"/>
              </a:rPr>
              <a:t>There are alternative pathways (interventions) for students at other developmental stages of understanding.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p:spPr>
        <p:txBody>
          <a:bodyPr/>
          <a:lstStyle/>
          <a:p>
            <a:r>
              <a:rPr lang="en-US" smtClean="0">
                <a:ea typeface="ＭＳ Ｐゴシック"/>
                <a:cs typeface="ＭＳ Ｐゴシック"/>
              </a:rPr>
              <a:t>Model Guided intervention</a:t>
            </a:r>
          </a:p>
        </p:txBody>
      </p:sp>
      <p:sp>
        <p:nvSpPr>
          <p:cNvPr id="70659" name="Slide Number Placeholder 3"/>
          <p:cNvSpPr>
            <a:spLocks noGrp="1"/>
          </p:cNvSpPr>
          <p:nvPr>
            <p:ph type="sldNum" sz="quarter" idx="5"/>
          </p:nvPr>
        </p:nvSpPr>
        <p:spPr>
          <a:noFill/>
        </p:spPr>
        <p:txBody>
          <a:bodyPr/>
          <a:lstStyle/>
          <a:p>
            <a:fld id="{BEB41E02-6201-4F30-9D47-D5596AC5DE98}" type="slidenum">
              <a:rPr lang="en-US" smtClean="0">
                <a:ea typeface="ＭＳ Ｐゴシック"/>
                <a:cs typeface="ＭＳ Ｐゴシック"/>
              </a:rPr>
              <a:pPr/>
              <a:t>31</a:t>
            </a:fld>
            <a:endParaRPr lang="en-US" smtClean="0">
              <a:ea typeface="ＭＳ Ｐゴシック"/>
              <a:cs typeface="ＭＳ Ｐゴシック"/>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p>
            <a:fld id="{73F12EFC-5EC9-4455-B096-A7BA628224B0}" type="slidenum">
              <a:rPr lang="en-US" smtClean="0">
                <a:ea typeface="ＭＳ Ｐゴシック"/>
                <a:cs typeface="ＭＳ Ｐゴシック"/>
              </a:rPr>
              <a:pPr/>
              <a:t>32</a:t>
            </a:fld>
            <a:endParaRPr lang="en-US" smtClean="0">
              <a:ea typeface="ＭＳ Ｐゴシック"/>
              <a:cs typeface="ＭＳ Ｐゴシック"/>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smtClean="0">
                <a:ea typeface="ＭＳ Ｐゴシック"/>
                <a:cs typeface="ＭＳ Ｐゴシック"/>
              </a:rPr>
              <a:t>STUDENT WORKBOOK</a:t>
            </a:r>
          </a:p>
          <a:p>
            <a:pPr eaLnBrk="1" hangingPunct="1"/>
            <a:endParaRPr lang="en-US" smtClean="0">
              <a:ea typeface="ＭＳ Ｐゴシック"/>
              <a:cs typeface="ＭＳ Ｐゴシック"/>
            </a:endParaRPr>
          </a:p>
          <a:p>
            <a:pPr eaLnBrk="1" hangingPunct="1"/>
            <a:r>
              <a:rPr lang="en-US" smtClean="0">
                <a:ea typeface="ＭＳ Ｐゴシック"/>
                <a:cs typeface="ＭＳ Ｐゴシック"/>
              </a:rPr>
              <a:t>Guided Intervention – Pathway 1 for Comparing and Ordering Numbers </a:t>
            </a:r>
            <a:r>
              <a:rPr lang="en-US" smtClean="0">
                <a:solidFill>
                  <a:srgbClr val="FF0000"/>
                </a:solidFill>
                <a:ea typeface="ＭＳ Ｐゴシック"/>
                <a:cs typeface="ＭＳ Ｐゴシック"/>
              </a:rPr>
              <a:t>(from Student Workbook)</a:t>
            </a:r>
          </a:p>
          <a:p>
            <a:pPr eaLnBrk="1" hangingPunct="1"/>
            <a:endParaRPr lang="en-US" smtClean="0">
              <a:ea typeface="ＭＳ Ｐゴシック"/>
              <a:cs typeface="ＭＳ Ｐゴシック"/>
            </a:endParaRPr>
          </a:p>
          <a:p>
            <a:pPr eaLnBrk="1" hangingPunct="1"/>
            <a:r>
              <a:rPr lang="en-US" smtClean="0">
                <a:ea typeface="ＭＳ Ｐゴシック"/>
                <a:cs typeface="ＭＳ Ｐゴシック"/>
              </a:rPr>
              <a:t>Part 1 is intended to activate students’ prior knowledge of the topic and provide them with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p>
            <a:fld id="{73E2CBBB-F5A9-48E3-97C8-7BF7E79975DA}" type="slidenum">
              <a:rPr lang="en-US" smtClean="0">
                <a:ea typeface="ＭＳ Ｐゴシック"/>
                <a:cs typeface="ＭＳ Ｐゴシック"/>
              </a:rPr>
              <a:pPr/>
              <a:t>33</a:t>
            </a:fld>
            <a:endParaRPr lang="en-US" smtClean="0">
              <a:ea typeface="ＭＳ Ｐゴシック"/>
              <a:cs typeface="ＭＳ Ｐゴシック"/>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r>
              <a:rPr lang="en-US" smtClean="0">
                <a:ea typeface="ＭＳ Ｐゴシック"/>
                <a:cs typeface="ＭＳ Ｐゴシック"/>
              </a:rPr>
              <a:t>“Try These”….  Part of the Guided Intervention – Pathway 1 for Comparing and Ordering Numbers (from Student Workbook)</a:t>
            </a:r>
          </a:p>
          <a:p>
            <a:pPr eaLnBrk="1" hangingPunct="1"/>
            <a:r>
              <a:rPr lang="en-US" smtClean="0">
                <a:ea typeface="ＭＳ Ｐゴシック"/>
                <a:cs typeface="ＭＳ Ｐゴシック"/>
              </a:rPr>
              <a:t>Of course, even though the worksheet questions are for Guided, the Open-ended intervention can use them too.</a:t>
            </a:r>
          </a:p>
          <a:p>
            <a:pPr eaLnBrk="1" hangingPunct="1"/>
            <a:endParaRPr lang="en-US" smtClean="0">
              <a:ea typeface="ＭＳ Ｐゴシック"/>
              <a:cs typeface="ＭＳ Ｐゴシック"/>
            </a:endParaRPr>
          </a:p>
          <a:p>
            <a:pPr eaLnBrk="1" hangingPunct="1"/>
            <a:endParaRPr lang="en-US" smtClean="0">
              <a:ea typeface="ＭＳ Ｐゴシック"/>
              <a:cs typeface="ＭＳ Ｐゴシック"/>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F7E82253-25DD-4420-BB2A-F5BA88EA4734}" type="slidenum">
              <a:rPr lang="en-US" smtClean="0">
                <a:ea typeface="ＭＳ Ｐゴシック"/>
                <a:cs typeface="ＭＳ Ｐゴシック"/>
              </a:rPr>
              <a:pPr/>
              <a:t>34</a:t>
            </a:fld>
            <a:endParaRPr lang="en-US" smtClean="0">
              <a:ea typeface="ＭＳ Ｐゴシック"/>
              <a:cs typeface="ＭＳ Ｐゴシック"/>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r>
              <a:rPr lang="en-US" smtClean="0">
                <a:ea typeface="ＭＳ Ｐゴシック"/>
                <a:cs typeface="ＭＳ Ｐゴシック"/>
              </a:rPr>
              <a:t>“Try These”…. (continued)  Part of the Guided Intervention – Pathway 1 for Comparing and Ordering Numbers (from Student Workbook)</a:t>
            </a:r>
          </a:p>
          <a:p>
            <a:pPr eaLnBrk="1" hangingPunct="1"/>
            <a:endParaRPr lang="en-US" smtClean="0">
              <a:ea typeface="ＭＳ Ｐゴシック"/>
              <a:cs typeface="ＭＳ Ｐゴシック"/>
            </a:endParaRPr>
          </a:p>
          <a:p>
            <a:pPr eaLnBrk="1" hangingPunct="1"/>
            <a:endParaRPr lang="en-US" smtClean="0">
              <a:ea typeface="ＭＳ Ｐゴシック"/>
              <a:cs typeface="ＭＳ Ｐゴシック"/>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F7E82253-25DD-4420-BB2A-F5BA88EA4734}" type="slidenum">
              <a:rPr lang="en-US" smtClean="0">
                <a:ea typeface="ＭＳ Ｐゴシック"/>
                <a:cs typeface="ＭＳ Ｐゴシック"/>
              </a:rPr>
              <a:pPr/>
              <a:t>35</a:t>
            </a:fld>
            <a:endParaRPr lang="en-US" smtClean="0">
              <a:ea typeface="ＭＳ Ｐゴシック"/>
              <a:cs typeface="ＭＳ Ｐゴシック"/>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r>
              <a:rPr lang="en-US" smtClean="0">
                <a:ea typeface="ＭＳ Ｐゴシック"/>
                <a:cs typeface="ＭＳ Ｐゴシック"/>
              </a:rPr>
              <a:t>“Try These”…. (continued)  Part of the Guided Intervention – Pathway 1 for Comparing and Ordering Numbers (from Student Workbook)</a:t>
            </a:r>
          </a:p>
          <a:p>
            <a:pPr eaLnBrk="1" hangingPunct="1"/>
            <a:endParaRPr lang="en-US" smtClean="0">
              <a:ea typeface="ＭＳ Ｐゴシック"/>
              <a:cs typeface="ＭＳ Ｐゴシック"/>
            </a:endParaRPr>
          </a:p>
          <a:p>
            <a:pPr eaLnBrk="1" hangingPunct="1"/>
            <a:endParaRPr lang="en-US" smtClean="0">
              <a:ea typeface="ＭＳ Ｐゴシック"/>
              <a:cs typeface="ＭＳ Ｐゴシック"/>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85094AAF-FB3E-4C67-B3D0-DE739F914F8C}" type="slidenum">
              <a:rPr lang="en-US" smtClean="0">
                <a:ea typeface="ＭＳ Ｐゴシック"/>
                <a:cs typeface="ＭＳ Ｐゴシック"/>
              </a:rPr>
              <a:pPr/>
              <a:t>36</a:t>
            </a:fld>
            <a:endParaRPr lang="en-US" smtClean="0">
              <a:ea typeface="ＭＳ Ｐゴシック"/>
              <a:cs typeface="ＭＳ Ｐゴシック"/>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r>
              <a:rPr lang="en-US" smtClean="0">
                <a:ea typeface="ＭＳ Ｐゴシック"/>
                <a:cs typeface="ＭＳ Ｐゴシック"/>
              </a:rPr>
              <a:t>Opportunity to ensure student understanding ….  Help students to connect their understandings from the developmental steps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37</a:t>
            </a:fld>
            <a:endParaRPr lang="en-US"/>
          </a:p>
        </p:txBody>
      </p:sp>
    </p:spTree>
    <p:extLst>
      <p:ext uri="{BB962C8B-B14F-4D97-AF65-F5344CB8AC3E}">
        <p14:creationId xmlns:p14="http://schemas.microsoft.com/office/powerpoint/2010/main" val="1753650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38</a:t>
            </a:fld>
            <a:endParaRPr lang="en-US"/>
          </a:p>
        </p:txBody>
      </p:sp>
    </p:spTree>
    <p:extLst>
      <p:ext uri="{BB962C8B-B14F-4D97-AF65-F5344CB8AC3E}">
        <p14:creationId xmlns:p14="http://schemas.microsoft.com/office/powerpoint/2010/main" val="1169047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39</a:t>
            </a:fld>
            <a:endParaRPr lang="en-US"/>
          </a:p>
        </p:txBody>
      </p:sp>
    </p:spTree>
    <p:extLst>
      <p:ext uri="{BB962C8B-B14F-4D97-AF65-F5344CB8AC3E}">
        <p14:creationId xmlns:p14="http://schemas.microsoft.com/office/powerpoint/2010/main" val="4273840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33EBEBC4-53D8-470C-A8AA-199519C7B35C}" type="slidenum">
              <a:rPr lang="en-US" smtClean="0">
                <a:ea typeface="ＭＳ Ｐゴシック"/>
                <a:cs typeface="ＭＳ Ｐゴシック"/>
              </a:rPr>
              <a:pPr/>
              <a:t>4</a:t>
            </a:fld>
            <a:endParaRPr lang="en-US" smtClean="0">
              <a:ea typeface="ＭＳ Ｐゴシック"/>
              <a:cs typeface="ＭＳ Ｐゴシック"/>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Many professional resources are available to help teachers adapt instruction to help students develop conceptual understanding in math. Most of you are probably familiar with Marian Small’s Big Ideas from Dr. Small, Good Questions, Making Math Meaningful – and some of you may be familiar with her professional learning courses and resources – PRIME – which are really the foundation of those other books, outlining how students learn math developmentally.</a:t>
            </a:r>
          </a:p>
          <a:p>
            <a:pPr eaLnBrk="1" hangingPunct="1"/>
            <a:r>
              <a:rPr lang="en-US" dirty="0" smtClean="0">
                <a:ea typeface="ＭＳ Ｐゴシック"/>
                <a:cs typeface="ＭＳ Ｐゴシック"/>
              </a:rPr>
              <a:t>Leaps and Bounds takes all the best principles and research of these resources, and turns it into the specific in-class tools needed to provide appropriate intervention for students who are struggling in mathematics.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40</a:t>
            </a:fld>
            <a:endParaRPr lang="en-US"/>
          </a:p>
        </p:txBody>
      </p:sp>
    </p:spTree>
    <p:extLst>
      <p:ext uri="{BB962C8B-B14F-4D97-AF65-F5344CB8AC3E}">
        <p14:creationId xmlns:p14="http://schemas.microsoft.com/office/powerpoint/2010/main" val="539839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p:spPr>
        <p:txBody>
          <a:bodyPr/>
          <a:lstStyle/>
          <a:p>
            <a:r>
              <a:rPr lang="en-US" smtClean="0">
                <a:ea typeface="ＭＳ Ｐゴシック"/>
                <a:cs typeface="ＭＳ Ｐゴシック"/>
              </a:rPr>
              <a:t>&lt;</a:t>
            </a:r>
            <a:r>
              <a:rPr lang="en-US" b="1" smtClean="0">
                <a:ea typeface="ＭＳ Ｐゴシック"/>
                <a:cs typeface="ＭＳ Ｐゴシック"/>
              </a:rPr>
              <a:t>PRESENTER NOTE: </a:t>
            </a:r>
            <a:r>
              <a:rPr lang="en-US" smtClean="0">
                <a:ea typeface="ＭＳ Ｐゴシック"/>
                <a:cs typeface="ＭＳ Ｐゴシック"/>
              </a:rPr>
              <a:t>If you have internet access, you can click on the screen shot (while in presentation mode) to automatically open the online demo of the digital TR, which will allow you to showcase files from the Number strand&gt;</a:t>
            </a:r>
          </a:p>
          <a:p>
            <a:endParaRPr lang="en-US" smtClean="0">
              <a:ea typeface="ＭＳ Ｐゴシック"/>
              <a:cs typeface="ＭＳ Ｐゴシック"/>
            </a:endParaRPr>
          </a:p>
          <a:p>
            <a:r>
              <a:rPr lang="en-US" smtClean="0">
                <a:ea typeface="ＭＳ Ｐゴシック"/>
                <a:cs typeface="ＭＳ Ｐゴシック"/>
              </a:rPr>
              <a:t>For those who choose to purchase (or who have purchased) the Digital Teacher’s Resource – you have access to all of the Teacher Resource files, plus a wealth of Interactive Whiteboard Files, either on DVD or online (sold separately). </a:t>
            </a:r>
          </a:p>
          <a:p>
            <a:r>
              <a:rPr lang="en-US" smtClean="0">
                <a:ea typeface="ＭＳ Ｐゴシック"/>
                <a:cs typeface="ＭＳ Ｐゴシック"/>
              </a:rPr>
              <a:t>The Digital Teacher Resource is the complete Teacher Resource in electronic format. Each version includes SMART Notebook files with:</a:t>
            </a:r>
          </a:p>
          <a:p>
            <a:pPr lvl="2" eaLnBrk="1" hangingPunct="1">
              <a:buFontTx/>
              <a:buChar char="•"/>
            </a:pPr>
            <a:r>
              <a:rPr lang="en-US" smtClean="0">
                <a:ea typeface="ヒラギノ角ゴ Pro W3"/>
                <a:cs typeface="ヒラギノ角ゴ Pro W3"/>
              </a:rPr>
              <a:t>Interactive instructional approaches – additional DI’d lessons (Not the same ones as in the workbook)</a:t>
            </a:r>
          </a:p>
          <a:p>
            <a:pPr lvl="2" eaLnBrk="1" hangingPunct="1">
              <a:buFontTx/>
              <a:buChar char="•"/>
            </a:pPr>
            <a:r>
              <a:rPr lang="en-US" smtClean="0">
                <a:ea typeface="ヒラギノ角ゴ Pro W3"/>
                <a:cs typeface="ヒラギノ角ゴ Pro W3"/>
              </a:rPr>
              <a:t>Additional practice questions</a:t>
            </a:r>
          </a:p>
        </p:txBody>
      </p:sp>
      <p:sp>
        <p:nvSpPr>
          <p:cNvPr id="91139" name="Slide Number Placeholder 3"/>
          <p:cNvSpPr>
            <a:spLocks noGrp="1"/>
          </p:cNvSpPr>
          <p:nvPr>
            <p:ph type="sldNum" sz="quarter" idx="5"/>
          </p:nvPr>
        </p:nvSpPr>
        <p:spPr>
          <a:noFill/>
        </p:spPr>
        <p:txBody>
          <a:bodyPr/>
          <a:lstStyle/>
          <a:p>
            <a:fld id="{A8EA369C-971C-4AF6-8B31-66B467A567EA}" type="slidenum">
              <a:rPr lang="en-US" smtClean="0">
                <a:ea typeface="ＭＳ Ｐゴシック"/>
                <a:cs typeface="ＭＳ Ｐゴシック"/>
              </a:rPr>
              <a:pPr/>
              <a:t>42</a:t>
            </a:fld>
            <a:endParaRPr lang="en-US" smtClean="0">
              <a:ea typeface="ＭＳ Ｐゴシック"/>
              <a:cs typeface="ＭＳ Ｐゴシック"/>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a:ln/>
        </p:spPr>
      </p:sp>
      <p:sp>
        <p:nvSpPr>
          <p:cNvPr id="93186" name="Notes Placeholder 2"/>
          <p:cNvSpPr>
            <a:spLocks noGrp="1"/>
          </p:cNvSpPr>
          <p:nvPr>
            <p:ph type="body" idx="1"/>
          </p:nvPr>
        </p:nvSpPr>
        <p:spPr>
          <a:noFill/>
          <a:ln/>
        </p:spPr>
        <p:txBody>
          <a:bodyPr/>
          <a:lstStyle/>
          <a:p>
            <a:r>
              <a:rPr lang="en-US" dirty="0" smtClean="0">
                <a:ea typeface="ＭＳ Ｐゴシック"/>
                <a:cs typeface="ＭＳ Ｐゴシック"/>
              </a:rPr>
              <a:t>(If you aren’t able to do a live demo of the SMART Notebook activities, then show this screen shot of an activity for Rates,</a:t>
            </a:r>
            <a:r>
              <a:rPr lang="en-US" baseline="0" dirty="0" smtClean="0">
                <a:ea typeface="ＭＳ Ｐゴシック"/>
                <a:cs typeface="ＭＳ Ｐゴシック"/>
              </a:rPr>
              <a:t> </a:t>
            </a:r>
            <a:r>
              <a:rPr lang="en-US" baseline="0" dirty="0" err="1" smtClean="0">
                <a:ea typeface="ＭＳ Ｐゴシック"/>
                <a:cs typeface="ＭＳ Ｐゴシック"/>
              </a:rPr>
              <a:t>Percents</a:t>
            </a:r>
            <a:r>
              <a:rPr lang="en-US" baseline="0" dirty="0" smtClean="0">
                <a:ea typeface="ＭＳ Ｐゴシック"/>
                <a:cs typeface="ＭＳ Ｐゴシック"/>
              </a:rPr>
              <a:t> and Ratios Gr 7/8) </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(click to reveal the sample answer)</a:t>
            </a:r>
          </a:p>
          <a:p>
            <a:endParaRPr lang="en-US" dirty="0" smtClean="0">
              <a:ea typeface="ＭＳ Ｐゴシック"/>
              <a:cs typeface="ＭＳ Ｐゴシック"/>
            </a:endParaRPr>
          </a:p>
          <a:p>
            <a:r>
              <a:rPr lang="en-US" dirty="0" smtClean="0">
                <a:ea typeface="ＭＳ Ｐゴシック"/>
                <a:cs typeface="ＭＳ Ｐゴシック"/>
              </a:rPr>
              <a:t>All SMART activities are also provided as PowerPoint files.</a:t>
            </a:r>
          </a:p>
        </p:txBody>
      </p:sp>
      <p:sp>
        <p:nvSpPr>
          <p:cNvPr id="93187" name="Slide Number Placeholder 3"/>
          <p:cNvSpPr>
            <a:spLocks noGrp="1"/>
          </p:cNvSpPr>
          <p:nvPr>
            <p:ph type="sldNum" sz="quarter" idx="5"/>
          </p:nvPr>
        </p:nvSpPr>
        <p:spPr>
          <a:noFill/>
        </p:spPr>
        <p:txBody>
          <a:bodyPr/>
          <a:lstStyle/>
          <a:p>
            <a:fld id="{A6988DF2-FC1E-4692-8ADB-0B749B04C653}" type="slidenum">
              <a:rPr lang="en-US" smtClean="0">
                <a:ea typeface="ＭＳ Ｐゴシック"/>
                <a:cs typeface="ＭＳ Ｐゴシック"/>
              </a:rPr>
              <a:pPr/>
              <a:t>43</a:t>
            </a:fld>
            <a:endParaRPr lang="en-US" smtClean="0">
              <a:ea typeface="ＭＳ Ｐゴシック"/>
              <a:cs typeface="ＭＳ Ｐゴシック"/>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fld id="{8057BC01-BB81-402A-A4F2-52C4C8A6F546}" type="slidenum">
              <a:rPr lang="en-US" smtClean="0">
                <a:ea typeface="ＭＳ Ｐゴシック"/>
                <a:cs typeface="ＭＳ Ｐゴシック"/>
              </a:rPr>
              <a:pPr/>
              <a:t>44</a:t>
            </a:fld>
            <a:endParaRPr lang="en-US" smtClean="0">
              <a:ea typeface="ＭＳ Ｐゴシック"/>
              <a:cs typeface="ＭＳ Ｐゴシック"/>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Leaps and Bounds was designed to help teachers support students who are working up to three levels below grade, but does it actually work?</a:t>
            </a:r>
          </a:p>
          <a:p>
            <a:pPr eaLnBrk="1" hangingPunct="1"/>
            <a:r>
              <a:rPr lang="en-US" dirty="0" smtClean="0">
                <a:ea typeface="ＭＳ Ｐゴシック"/>
                <a:cs typeface="ＭＳ Ｐゴシック"/>
              </a:rPr>
              <a:t>The Ontario Ministry of Education conducted a Gap Closing initiative in which they used intervention materials developed by Marian Small, which are extremely similar to Leaps and Bounds. These are the results. In the pre-test, there was a gap of 20% between the non-gap closing and the gap closing students. By the end, the gap was down to only 2.2%. </a:t>
            </a:r>
            <a:endParaRPr lang="en-US" i="1" dirty="0" smtClean="0">
              <a:ea typeface="ＭＳ Ｐゴシック"/>
              <a:cs typeface="ＭＳ Ｐゴシック"/>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p>
            <a:fld id="{0501695A-94D4-494F-B3BE-F2D5877AE837}" type="slidenum">
              <a:rPr lang="en-US" smtClean="0">
                <a:ea typeface="ＭＳ Ｐゴシック"/>
                <a:cs typeface="ＭＳ Ｐゴシック"/>
              </a:rPr>
              <a:pPr/>
              <a:t>45</a:t>
            </a:fld>
            <a:endParaRPr lang="en-US" smtClean="0">
              <a:ea typeface="ＭＳ Ｐゴシック"/>
              <a:cs typeface="ＭＳ Ｐゴシック"/>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r>
              <a:rPr lang="en-US" dirty="0" smtClean="0">
                <a:ea typeface="ＭＳ Ｐゴシック"/>
                <a:cs typeface="ＭＳ Ｐゴシック"/>
              </a:rPr>
              <a:t>Nelson Education worked with schools in New Brunswick in Spring 2011– 8 teachers in 3 schools (77 students in total) used Leaps and Bounds for a few weeks (average 3 weeks). They chose which strand they wanted (across all teachers, all strands were used). After only a few weeks, over 2/3 (68%) of students demonstrated an improvement in math score. The average improvement was 16% among students that improved.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AE639271-8D1E-472B-8CB5-39A70FCEE1C8}" type="slidenum">
              <a:rPr lang="en-US" smtClean="0">
                <a:ea typeface="ＭＳ Ｐゴシック"/>
                <a:cs typeface="ＭＳ Ｐゴシック"/>
              </a:rPr>
              <a:pPr/>
              <a:t>46</a:t>
            </a:fld>
            <a:endParaRPr lang="en-US" smtClean="0">
              <a:ea typeface="ＭＳ Ｐゴシック"/>
              <a:cs typeface="ＭＳ Ｐゴシック"/>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r>
              <a:rPr lang="en-US" dirty="0" smtClean="0">
                <a:ea typeface="ＭＳ Ｐゴシック"/>
                <a:cs typeface="ＭＳ Ｐゴシック"/>
              </a:rPr>
              <a:t>After using Leaps and Bounds, students completed a survey where they were asked to tell us, in their own words, what they thought about the program and how they felt after using it. This is some of the feedback we received. </a:t>
            </a:r>
          </a:p>
          <a:p>
            <a:r>
              <a:rPr lang="en-US" dirty="0" smtClean="0">
                <a:ea typeface="ＭＳ Ｐゴシック"/>
                <a:cs typeface="ＭＳ Ｐゴシック"/>
              </a:rPr>
              <a:t>(Invite participants to help you read out loud the students’ responses. The boxes are animated to come up one at a time when you click.)</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p>
            <a:fld id="{8C3F5AF4-378D-4898-A699-8EA28BD8312E}" type="slidenum">
              <a:rPr lang="en-US" smtClean="0">
                <a:ea typeface="ＭＳ Ｐゴシック"/>
                <a:cs typeface="ＭＳ Ｐゴシック"/>
              </a:rPr>
              <a:pPr/>
              <a:t>47</a:t>
            </a:fld>
            <a:endParaRPr lang="en-US" smtClean="0">
              <a:ea typeface="ＭＳ Ｐゴシック"/>
              <a:cs typeface="ＭＳ Ｐゴシック"/>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r>
              <a:rPr lang="en-US" smtClean="0">
                <a:ea typeface="ＭＳ Ｐゴシック"/>
                <a:cs typeface="ＭＳ Ｐゴシック"/>
              </a:rPr>
              <a:t>In fact, when students were asked to rate Leaps and Bounds – choosing either a sad face, one happy face, or two happy faces – 85% said it was easy to read, 89% said it was easy to understand, and 83% of students said Leaps and Bounds made them feel smarter.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103426" name="Notes Placeholder 2"/>
          <p:cNvSpPr>
            <a:spLocks noGrp="1"/>
          </p:cNvSpPr>
          <p:nvPr>
            <p:ph type="body" idx="1"/>
          </p:nvPr>
        </p:nvSpPr>
        <p:spPr>
          <a:noFill/>
          <a:ln/>
        </p:spPr>
        <p:txBody>
          <a:bodyPr/>
          <a:lstStyle/>
          <a:p>
            <a:r>
              <a:rPr lang="en-US" smtClean="0">
                <a:ea typeface="ＭＳ Ｐゴシック"/>
                <a:cs typeface="ＭＳ Ｐゴシック"/>
              </a:rPr>
              <a:t>The Leaps and Bounds website has lots of samples, including Digital Resource samples. You can also find correlations to the Ontario curriculum or the WNCP curriculum, and answers to the Student Resource. (This is only accessible using the password provided in the Teacher’s Resource.) </a:t>
            </a:r>
          </a:p>
          <a:p>
            <a:r>
              <a:rPr lang="en-US" smtClean="0">
                <a:ea typeface="ＭＳ Ｐゴシック"/>
                <a:cs typeface="ＭＳ Ｐゴシック"/>
              </a:rPr>
              <a:t>You can also register online for Marian’s Math Club, to receive monthly eNewsletters.</a:t>
            </a:r>
          </a:p>
        </p:txBody>
      </p:sp>
      <p:sp>
        <p:nvSpPr>
          <p:cNvPr id="103427" name="Slide Number Placeholder 3"/>
          <p:cNvSpPr>
            <a:spLocks noGrp="1"/>
          </p:cNvSpPr>
          <p:nvPr>
            <p:ph type="sldNum" sz="quarter" idx="5"/>
          </p:nvPr>
        </p:nvSpPr>
        <p:spPr>
          <a:noFill/>
        </p:spPr>
        <p:txBody>
          <a:bodyPr/>
          <a:lstStyle/>
          <a:p>
            <a:fld id="{BED25313-E29B-4835-9CCD-A2B91F37E7B5}" type="slidenum">
              <a:rPr lang="en-US" smtClean="0">
                <a:ea typeface="ＭＳ Ｐゴシック"/>
                <a:cs typeface="ＭＳ Ｐゴシック"/>
              </a:rPr>
              <a:pPr/>
              <a:t>48</a:t>
            </a:fld>
            <a:endParaRPr lang="en-US" smtClean="0">
              <a:ea typeface="ＭＳ Ｐゴシック"/>
              <a:cs typeface="ＭＳ Ｐゴシック"/>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103426" name="Notes Placeholder 2"/>
          <p:cNvSpPr>
            <a:spLocks noGrp="1"/>
          </p:cNvSpPr>
          <p:nvPr>
            <p:ph type="body" idx="1"/>
          </p:nvPr>
        </p:nvSpPr>
        <p:spPr>
          <a:noFill/>
          <a:ln/>
        </p:spPr>
        <p:txBody>
          <a:bodyPr/>
          <a:lstStyle/>
          <a:p>
            <a:r>
              <a:rPr lang="en-US" smtClean="0">
                <a:ea typeface="ＭＳ Ｐゴシック"/>
                <a:cs typeface="ＭＳ Ｐゴシック"/>
              </a:rPr>
              <a:t>The Leaps and Bounds website has lots of samples, including Digital Resource samples. You can also find correlations to the Ontario curriculum or the WNCP curriculum, and answers to the Student Resource. (This is only accessible using the password provided in the Teacher’s Resource.) </a:t>
            </a:r>
          </a:p>
          <a:p>
            <a:r>
              <a:rPr lang="en-US" smtClean="0">
                <a:ea typeface="ＭＳ Ｐゴシック"/>
                <a:cs typeface="ＭＳ Ｐゴシック"/>
              </a:rPr>
              <a:t>You can also register online for Marian’s Math Club, to receive monthly eNewsletters.</a:t>
            </a:r>
          </a:p>
        </p:txBody>
      </p:sp>
      <p:sp>
        <p:nvSpPr>
          <p:cNvPr id="103427" name="Slide Number Placeholder 3"/>
          <p:cNvSpPr>
            <a:spLocks noGrp="1"/>
          </p:cNvSpPr>
          <p:nvPr>
            <p:ph type="sldNum" sz="quarter" idx="5"/>
          </p:nvPr>
        </p:nvSpPr>
        <p:spPr>
          <a:noFill/>
        </p:spPr>
        <p:txBody>
          <a:bodyPr/>
          <a:lstStyle/>
          <a:p>
            <a:fld id="{BED25313-E29B-4835-9CCD-A2B91F37E7B5}" type="slidenum">
              <a:rPr lang="en-US" smtClean="0">
                <a:ea typeface="ＭＳ Ｐゴシック"/>
                <a:cs typeface="ＭＳ Ｐゴシック"/>
              </a:rPr>
              <a:pPr/>
              <a:t>49</a:t>
            </a:fld>
            <a:endParaRPr lang="en-US" smtClean="0">
              <a:ea typeface="ＭＳ Ｐゴシック"/>
              <a:cs typeface="ＭＳ Ｐゴシック"/>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50</a:t>
            </a:fld>
            <a:endParaRPr lang="en-US"/>
          </a:p>
        </p:txBody>
      </p:sp>
    </p:spTree>
    <p:extLst>
      <p:ext uri="{BB962C8B-B14F-4D97-AF65-F5344CB8AC3E}">
        <p14:creationId xmlns:p14="http://schemas.microsoft.com/office/powerpoint/2010/main" val="211051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31EFDC00-B5E6-40F7-A520-57FFBC109A71}" type="slidenum">
              <a:rPr lang="en-US" smtClean="0">
                <a:ea typeface="ＭＳ Ｐゴシック"/>
                <a:cs typeface="ＭＳ Ｐゴシック"/>
              </a:rPr>
              <a:pPr/>
              <a:t>5</a:t>
            </a:fld>
            <a:endParaRPr lang="en-US" smtClean="0">
              <a:ea typeface="ＭＳ Ｐゴシック"/>
              <a:cs typeface="ＭＳ Ｐゴシック"/>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b="1" dirty="0" smtClean="0">
                <a:solidFill>
                  <a:srgbClr val="FF0000"/>
                </a:solidFill>
                <a:ea typeface="ＭＳ Ｐゴシック"/>
                <a:cs typeface="ＭＳ Ｐゴシック"/>
              </a:rPr>
              <a:t>DEVELOPMENT</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Based on PRIME research which shows that students learn math developmentally.</a:t>
            </a:r>
          </a:p>
          <a:p>
            <a:pPr eaLnBrk="1" hangingPunct="1"/>
            <a:r>
              <a:rPr lang="en-US" dirty="0" smtClean="0">
                <a:ea typeface="ＭＳ Ｐゴシック"/>
                <a:cs typeface="ＭＳ Ｐゴシック"/>
              </a:rPr>
              <a:t>Looks at both conceptual understanding and procedural fluency (concepts and skills)  </a:t>
            </a:r>
          </a:p>
          <a:p>
            <a:pPr eaLnBrk="1" hangingPunct="1"/>
            <a:r>
              <a:rPr lang="en-US" dirty="0" smtClean="0">
                <a:ea typeface="ＭＳ Ｐゴシック"/>
                <a:cs typeface="ＭＳ Ｐゴシック"/>
              </a:rPr>
              <a:t>L &amp; B is curriculum based. It not only targets relevant outcomes / expectations, it also incorporates problem solving teaching strategies and focuses on communication and the use of 3 part lesson formats</a:t>
            </a:r>
          </a:p>
          <a:p>
            <a:pPr eaLnBrk="1" hangingPunct="1"/>
            <a:r>
              <a:rPr lang="en-US" dirty="0" smtClean="0">
                <a:ea typeface="ＭＳ Ｐゴシック"/>
                <a:cs typeface="ＭＳ Ｐゴシック"/>
              </a:rPr>
              <a:t>Grade bands lend themselves to spec </a:t>
            </a:r>
            <a:r>
              <a:rPr lang="en-US" dirty="0" err="1" smtClean="0">
                <a:ea typeface="ＭＳ Ｐゴシック"/>
                <a:cs typeface="ＭＳ Ｐゴシック"/>
              </a:rPr>
              <a:t>ed</a:t>
            </a:r>
            <a:r>
              <a:rPr lang="en-US" dirty="0" smtClean="0">
                <a:ea typeface="ＭＳ Ｐゴシック"/>
                <a:cs typeface="ＭＳ Ｐゴシック"/>
              </a:rPr>
              <a:t> classes (which are often made up of students from multiple grade levels) and combined grades (split grades) </a:t>
            </a:r>
          </a:p>
          <a:p>
            <a:pPr eaLnBrk="1" hangingPunct="1"/>
            <a:r>
              <a:rPr lang="en-US" dirty="0" smtClean="0">
                <a:ea typeface="ＭＳ Ｐゴシック"/>
                <a:cs typeface="ＭＳ Ｐゴシック"/>
              </a:rPr>
              <a:t>Each grade band goes back 2 or 3 years with respect to expectations / outcomes  (Grade bands are 3/4, 5/6, 7/8)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51</a:t>
            </a:fld>
            <a:endParaRPr lang="en-US"/>
          </a:p>
        </p:txBody>
      </p:sp>
    </p:spTree>
    <p:extLst>
      <p:ext uri="{BB962C8B-B14F-4D97-AF65-F5344CB8AC3E}">
        <p14:creationId xmlns:p14="http://schemas.microsoft.com/office/powerpoint/2010/main" val="10967527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53</a:t>
            </a:fld>
            <a:endParaRPr lang="en-US"/>
          </a:p>
        </p:txBody>
      </p:sp>
    </p:spTree>
    <p:extLst>
      <p:ext uri="{BB962C8B-B14F-4D97-AF65-F5344CB8AC3E}">
        <p14:creationId xmlns:p14="http://schemas.microsoft.com/office/powerpoint/2010/main" val="2093960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92A50D83-FBA1-432B-8BE4-BDABA9EF4843}" type="slidenum">
              <a:rPr lang="en-US" smtClean="0">
                <a:ea typeface="ＭＳ Ｐゴシック"/>
                <a:cs typeface="ＭＳ Ｐゴシック"/>
              </a:rPr>
              <a:pPr/>
              <a:t>6</a:t>
            </a:fld>
            <a:endParaRPr lang="en-US" smtClean="0">
              <a:ea typeface="ＭＳ Ｐゴシック"/>
              <a:cs typeface="ＭＳ Ｐゴシック"/>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r>
              <a:rPr lang="en-US" b="1" dirty="0" smtClean="0">
                <a:ea typeface="ＭＳ Ｐゴシック"/>
                <a:cs typeface="ＭＳ Ｐゴシック"/>
              </a:rPr>
              <a:t>DESIGN</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Leaps and Bounds offers multiple pathways for students at various phases of development. Pathway 1 typically goes back approximately one level; Pathway 2 goes back further in the curriculum  and Pathway 3 further still (up to three grade levels)</a:t>
            </a:r>
          </a:p>
          <a:p>
            <a:pPr eaLnBrk="1" hangingPunct="1"/>
            <a:r>
              <a:rPr lang="en-US" dirty="0" smtClean="0">
                <a:ea typeface="ＭＳ Ｐゴシック"/>
                <a:cs typeface="ＭＳ Ｐゴシック"/>
              </a:rPr>
              <a:t>Can be used with whole class, small groups or individuals </a:t>
            </a:r>
          </a:p>
          <a:p>
            <a:pPr eaLnBrk="1" hangingPunct="1"/>
            <a:r>
              <a:rPr lang="en-US" dirty="0" smtClean="0">
                <a:ea typeface="ＭＳ Ｐゴシック"/>
                <a:cs typeface="ＭＳ Ｐゴシック"/>
              </a:rPr>
              <a:t>Strategic tools that build on students understanding rather than simply re-teaching / re-learning curriculum form previous years (ineffective and impossible to find time)</a:t>
            </a:r>
          </a:p>
          <a:p>
            <a:pPr eaLnBrk="1" hangingPunct="1"/>
            <a:r>
              <a:rPr lang="en-US" dirty="0" smtClean="0">
                <a:ea typeface="ＭＳ Ｐゴシック"/>
                <a:cs typeface="ＭＳ Ｐゴシック"/>
              </a:rPr>
              <a:t>Once the diagnostic has been completed, Leaps and Bounds provide direct instruction (in the Teacher’s resource and the Student book) specific to the students needs. </a:t>
            </a:r>
          </a:p>
          <a:p>
            <a:pPr eaLnBrk="1" hangingPunct="1"/>
            <a:r>
              <a:rPr lang="en-US" dirty="0" smtClean="0">
                <a:ea typeface="ＭＳ Ｐゴシック"/>
                <a:cs typeface="ＭＳ Ｐゴシック"/>
              </a:rPr>
              <a:t>Diagnostic directs teacher to a specific “pathway” (which go back as far as 3 curriculum years) </a:t>
            </a:r>
          </a:p>
          <a:p>
            <a:pPr eaLnBrk="1" hangingPunct="1"/>
            <a:r>
              <a:rPr lang="en-US" dirty="0" smtClean="0">
                <a:ea typeface="ＭＳ Ｐゴシック"/>
                <a:cs typeface="ＭＳ Ｐゴシック"/>
              </a:rPr>
              <a:t>Each pathway offers a choice of open ended teaching materials and / or more structured worksheets (guided lesson) . Teachers can choose the intervention that is most suitable for their teaching style and / or most appropriate for the students’ needs for the topic.</a:t>
            </a:r>
          </a:p>
          <a:p>
            <a:pPr eaLnBrk="1" hangingPunct="1"/>
            <a:r>
              <a:rPr lang="en-US" dirty="0" smtClean="0">
                <a:ea typeface="ＭＳ Ｐゴシック"/>
                <a:cs typeface="ＭＳ Ｐゴシック"/>
              </a:rPr>
              <a:t> </a:t>
            </a:r>
          </a:p>
          <a:p>
            <a:pPr eaLnBrk="1" hangingPunct="1"/>
            <a:r>
              <a:rPr lang="en-US" dirty="0" smtClean="0">
                <a:ea typeface="ＭＳ Ｐゴシック"/>
                <a:cs typeface="ＭＳ Ｐゴシック"/>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A712522C-4D48-4E80-910C-F888195D72FC}" type="slidenum">
              <a:rPr lang="en-US" smtClean="0">
                <a:ea typeface="ＭＳ Ｐゴシック"/>
                <a:cs typeface="ＭＳ Ｐゴシック"/>
              </a:rPr>
              <a:pPr/>
              <a:t>7</a:t>
            </a:fld>
            <a:endParaRPr lang="en-US" smtClean="0">
              <a:ea typeface="ＭＳ Ｐゴシック"/>
              <a:cs typeface="ＭＳ Ｐゴシック"/>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r>
              <a:rPr lang="en-US" b="1" dirty="0" smtClean="0">
                <a:ea typeface="ＭＳ Ｐゴシック"/>
                <a:cs typeface="ＭＳ Ｐゴシック"/>
              </a:rPr>
              <a:t>DIFFERENT FROM OTHERS</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Most math interventions are designed as step by step approaches, designed to be completed from start to finish. Often however, </a:t>
            </a:r>
            <a:r>
              <a:rPr lang="en-US" b="1" dirty="0" smtClean="0">
                <a:ea typeface="ＭＳ Ｐゴシック"/>
                <a:cs typeface="ＭＳ Ｐゴシック"/>
              </a:rPr>
              <a:t>many students don’t need ALL of the steps.</a:t>
            </a:r>
            <a:r>
              <a:rPr lang="en-US" dirty="0" smtClean="0">
                <a:ea typeface="ＭＳ Ｐゴシック"/>
                <a:cs typeface="ＭＳ Ｐゴシック"/>
              </a:rPr>
              <a:t> Making them go through them often causes them to become bored, unengaged, unmotivated and unchallenged. We also risk making students feel “stupid” when we engage them in intervention activities that pertain to ideas and concepts that they already understand. All of this can lead to students to begin thinking that a they are not good at math, or to develop a dislike of math, as opposed to providing the remediation and improved achievement that was intended.</a:t>
            </a:r>
          </a:p>
          <a:p>
            <a:pPr eaLnBrk="1" hangingPunct="1"/>
            <a:endParaRPr lang="en-US" dirty="0" smtClean="0">
              <a:ea typeface="ＭＳ Ｐゴシック"/>
              <a:cs typeface="ＭＳ Ｐゴシック"/>
            </a:endParaRPr>
          </a:p>
          <a:p>
            <a:pPr eaLnBrk="1" hangingPunct="1"/>
            <a:r>
              <a:rPr lang="en-US" b="1" dirty="0" smtClean="0">
                <a:ea typeface="ＭＳ Ｐゴシック"/>
                <a:cs typeface="ＭＳ Ｐゴシック"/>
              </a:rPr>
              <a:t>Leaps and Bounds does provide a very linear, step-by-step approach, but it also provides diagnostics which are designed to target VERY SPECIFIC weaknesses</a:t>
            </a:r>
            <a:r>
              <a:rPr lang="en-US" dirty="0" smtClean="0">
                <a:ea typeface="ＭＳ Ｐゴシック"/>
                <a:cs typeface="ＭＳ Ｐゴシック"/>
              </a:rPr>
              <a:t>; teachers are then provided with VERY SPECIFIC interventions, targeting only the learning goals and expectations / outcomes where students have demonstrated a need for improvement.</a:t>
            </a:r>
          </a:p>
          <a:p>
            <a:pPr eaLnBrk="1" hangingPunct="1"/>
            <a:r>
              <a:rPr lang="en-US" dirty="0" smtClean="0">
                <a:ea typeface="ＭＳ Ｐゴシック"/>
                <a:cs typeface="ＭＳ Ｐゴシック"/>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8</a:t>
            </a:fld>
            <a:endParaRPr lang="en-US"/>
          </a:p>
        </p:txBody>
      </p:sp>
    </p:spTree>
    <p:extLst>
      <p:ext uri="{BB962C8B-B14F-4D97-AF65-F5344CB8AC3E}">
        <p14:creationId xmlns:p14="http://schemas.microsoft.com/office/powerpoint/2010/main" val="3561347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ea typeface="ＭＳ Ｐゴシック"/>
                <a:cs typeface="ＭＳ Ｐゴシック"/>
              </a:rPr>
              <a:t>Visual representation of what the program looks like. </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Each strand is broken down into topics. For every topic, there are a number of pathways – generally pathway 1 is closest to grade level, pathway 2 goes a bit further back, and so on – and for each pathway there is a choice of open-ended or guided intervention. </a:t>
            </a:r>
          </a:p>
          <a:p>
            <a:pPr eaLnBrk="1" hangingPunct="1"/>
            <a:endParaRPr lang="en-US" dirty="0" smtClean="0">
              <a:ea typeface="ＭＳ Ｐゴシック"/>
              <a:cs typeface="ＭＳ Ｐゴシック"/>
            </a:endParaRPr>
          </a:p>
          <a:p>
            <a:endParaRPr lang="en-US" dirty="0"/>
          </a:p>
        </p:txBody>
      </p:sp>
      <p:sp>
        <p:nvSpPr>
          <p:cNvPr id="4" name="Slide Number Placeholder 3"/>
          <p:cNvSpPr>
            <a:spLocks noGrp="1"/>
          </p:cNvSpPr>
          <p:nvPr>
            <p:ph type="sldNum" sz="quarter" idx="10"/>
          </p:nvPr>
        </p:nvSpPr>
        <p:spPr/>
        <p:txBody>
          <a:bodyPr/>
          <a:lstStyle/>
          <a:p>
            <a:pPr>
              <a:defRPr/>
            </a:pPr>
            <a:fld id="{40F1D551-B762-4C16-A895-F26AAC011F5C}" type="slidenum">
              <a:rPr lang="en-US" smtClean="0"/>
              <a:pPr>
                <a:defRPr/>
              </a:pPr>
              <a:t>9</a:t>
            </a:fld>
            <a:endParaRPr lang="en-US"/>
          </a:p>
        </p:txBody>
      </p:sp>
    </p:spTree>
    <p:extLst>
      <p:ext uri="{BB962C8B-B14F-4D97-AF65-F5344CB8AC3E}">
        <p14:creationId xmlns:p14="http://schemas.microsoft.com/office/powerpoint/2010/main" val="317845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A051785-7805-4219-B646-2982FDF962BB}" type="slidenum">
              <a:rPr lang="en-US" smtClean="0"/>
              <a:pPr>
                <a:defRPr/>
              </a:pPr>
              <a:t>‹#›</a:t>
            </a:fld>
            <a:endParaRPr lang="en-US"/>
          </a:p>
        </p:txBody>
      </p:sp>
    </p:spTree>
    <p:extLst>
      <p:ext uri="{BB962C8B-B14F-4D97-AF65-F5344CB8AC3E}">
        <p14:creationId xmlns:p14="http://schemas.microsoft.com/office/powerpoint/2010/main" val="261911761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19277CE-B3B9-4083-8212-9CD3A159E662}" type="slidenum">
              <a:rPr lang="en-US" smtClean="0"/>
              <a:pPr>
                <a:defRPr/>
              </a:pPr>
              <a:t>‹#›</a:t>
            </a:fld>
            <a:endParaRPr lang="en-US"/>
          </a:p>
        </p:txBody>
      </p:sp>
    </p:spTree>
    <p:extLst>
      <p:ext uri="{BB962C8B-B14F-4D97-AF65-F5344CB8AC3E}">
        <p14:creationId xmlns:p14="http://schemas.microsoft.com/office/powerpoint/2010/main" val="138931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ED83251-1293-4802-B6FD-1FA2B2573201}" type="slidenum">
              <a:rPr lang="en-US" smtClean="0"/>
              <a:pPr>
                <a:defRPr/>
              </a:pPr>
              <a:t>‹#›</a:t>
            </a:fld>
            <a:endParaRPr lang="en-US"/>
          </a:p>
        </p:txBody>
      </p:sp>
    </p:spTree>
    <p:extLst>
      <p:ext uri="{BB962C8B-B14F-4D97-AF65-F5344CB8AC3E}">
        <p14:creationId xmlns:p14="http://schemas.microsoft.com/office/powerpoint/2010/main" val="1786134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26F652-139E-4F03-92C1-D29ECD35D4CB}" type="slidenum">
              <a:rPr lang="en-US" smtClean="0"/>
              <a:pPr>
                <a:defRPr/>
              </a:pPr>
              <a:t>‹#›</a:t>
            </a:fld>
            <a:endParaRPr lang="en-US"/>
          </a:p>
        </p:txBody>
      </p:sp>
    </p:spTree>
    <p:extLst>
      <p:ext uri="{BB962C8B-B14F-4D97-AF65-F5344CB8AC3E}">
        <p14:creationId xmlns:p14="http://schemas.microsoft.com/office/powerpoint/2010/main" val="2648491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BC70DB-A8B0-44AD-B1E7-FC5222788581}" type="slidenum">
              <a:rPr lang="en-US" smtClean="0"/>
              <a:pPr>
                <a:defRPr/>
              </a:pPr>
              <a:t>‹#›</a:t>
            </a:fld>
            <a:endParaRPr lang="en-US"/>
          </a:p>
        </p:txBody>
      </p:sp>
    </p:spTree>
    <p:extLst>
      <p:ext uri="{BB962C8B-B14F-4D97-AF65-F5344CB8AC3E}">
        <p14:creationId xmlns:p14="http://schemas.microsoft.com/office/powerpoint/2010/main" val="323097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28DC886-1288-4500-834B-A27599036E31}" type="slidenum">
              <a:rPr lang="en-US" smtClean="0"/>
              <a:pPr>
                <a:defRPr/>
              </a:pPr>
              <a:t>‹#›</a:t>
            </a:fld>
            <a:endParaRPr lang="en-US"/>
          </a:p>
        </p:txBody>
      </p:sp>
    </p:spTree>
    <p:extLst>
      <p:ext uri="{BB962C8B-B14F-4D97-AF65-F5344CB8AC3E}">
        <p14:creationId xmlns:p14="http://schemas.microsoft.com/office/powerpoint/2010/main" val="3971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DA1C859-1781-452A-A6D6-23304BAEAFD2}" type="slidenum">
              <a:rPr lang="en-US" smtClean="0"/>
              <a:pPr>
                <a:defRPr/>
              </a:pPr>
              <a:t>‹#›</a:t>
            </a:fld>
            <a:endParaRPr lang="en-US"/>
          </a:p>
        </p:txBody>
      </p:sp>
    </p:spTree>
    <p:extLst>
      <p:ext uri="{BB962C8B-B14F-4D97-AF65-F5344CB8AC3E}">
        <p14:creationId xmlns:p14="http://schemas.microsoft.com/office/powerpoint/2010/main" val="1438704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590C1CF-ACEF-44F8-93F2-EC948F3C3008}" type="slidenum">
              <a:rPr lang="en-US" smtClean="0"/>
              <a:pPr>
                <a:defRPr/>
              </a:pPr>
              <a:t>‹#›</a:t>
            </a:fld>
            <a:endParaRPr lang="en-US"/>
          </a:p>
        </p:txBody>
      </p:sp>
    </p:spTree>
    <p:extLst>
      <p:ext uri="{BB962C8B-B14F-4D97-AF65-F5344CB8AC3E}">
        <p14:creationId xmlns:p14="http://schemas.microsoft.com/office/powerpoint/2010/main" val="2066392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A5D8AAF-53F2-4966-BF49-7F55448B202E}" type="slidenum">
              <a:rPr lang="en-US" smtClean="0"/>
              <a:pPr>
                <a:defRPr/>
              </a:pPr>
              <a:t>‹#›</a:t>
            </a:fld>
            <a:endParaRPr lang="en-US"/>
          </a:p>
        </p:txBody>
      </p:sp>
    </p:spTree>
    <p:extLst>
      <p:ext uri="{BB962C8B-B14F-4D97-AF65-F5344CB8AC3E}">
        <p14:creationId xmlns:p14="http://schemas.microsoft.com/office/powerpoint/2010/main" val="1472749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50423AF-1392-46B8-AD7D-F6B6E1C54036}" type="slidenum">
              <a:rPr lang="en-US" smtClean="0"/>
              <a:pPr>
                <a:defRPr/>
              </a:pPr>
              <a:t>‹#›</a:t>
            </a:fld>
            <a:endParaRPr lang="en-US"/>
          </a:p>
        </p:txBody>
      </p:sp>
    </p:spTree>
    <p:extLst>
      <p:ext uri="{BB962C8B-B14F-4D97-AF65-F5344CB8AC3E}">
        <p14:creationId xmlns:p14="http://schemas.microsoft.com/office/powerpoint/2010/main" val="43970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8F5AB6C-CCF7-4EC8-9042-DCA4192E8395}" type="slidenum">
              <a:rPr lang="en-US" smtClean="0"/>
              <a:pPr>
                <a:defRPr/>
              </a:pPr>
              <a:t>‹#›</a:t>
            </a:fld>
            <a:endParaRPr lang="en-US"/>
          </a:p>
        </p:txBody>
      </p:sp>
    </p:spTree>
    <p:extLst>
      <p:ext uri="{BB962C8B-B14F-4D97-AF65-F5344CB8AC3E}">
        <p14:creationId xmlns:p14="http://schemas.microsoft.com/office/powerpoint/2010/main" val="6048585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C81DBFE-2795-447A-9902-DA402DEDBFEB}" type="slidenum">
              <a:rPr lang="en-US" smtClean="0"/>
              <a:pPr>
                <a:defRPr/>
              </a:pPr>
              <a:t>‹#›</a:t>
            </a:fld>
            <a:endParaRPr lang="en-US"/>
          </a:p>
        </p:txBody>
      </p:sp>
      <p:pic>
        <p:nvPicPr>
          <p:cNvPr id="7" name="Picture 7" descr="NE-CLA-WebBanner"/>
          <p:cNvPicPr>
            <a:picLocks noChangeAspect="1" noChangeArrowheads="1"/>
          </p:cNvPicPr>
          <p:nvPr userDrawn="1"/>
        </p:nvPicPr>
        <p:blipFill>
          <a:blip r:embed="rId13"/>
          <a:srcRect/>
          <a:stretch>
            <a:fillRect/>
          </a:stretch>
        </p:blipFill>
        <p:spPr bwMode="auto">
          <a:xfrm>
            <a:off x="0" y="0"/>
            <a:ext cx="9144000" cy="573088"/>
          </a:xfrm>
          <a:prstGeom prst="rect">
            <a:avLst/>
          </a:prstGeom>
          <a:noFill/>
          <a:ln w="9525">
            <a:noFill/>
            <a:miter lim="800000"/>
            <a:headEnd/>
            <a:tailEnd/>
          </a:ln>
        </p:spPr>
      </p:pic>
    </p:spTree>
    <p:extLst>
      <p:ext uri="{BB962C8B-B14F-4D97-AF65-F5344CB8AC3E}">
        <p14:creationId xmlns:p14="http://schemas.microsoft.com/office/powerpoint/2010/main" val="19092499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hyperlink" Target="http://www.nelsonschoolcentral.com/cgi-bin/lansaweb?webapp=WBOOKSITE+webrtn=booksite+F(LW3ITEMCD)=9780176351526" TargetMode="External"/><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1.emf"/><Relationship Id="rId5"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3.pn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wmf"/></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7.emf"/></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hyperlink" Target="http://www.nelson.com/leapsandbounds" TargetMode="External"/><Relationship Id="rId4" Type="http://schemas.openxmlformats.org/officeDocument/2006/relationships/image" Target="../media/image5.jpeg"/><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hyperlink" Target="http://www.crcpd.ab.ca" TargetMode="External"/><Relationship Id="rId4" Type="http://schemas.openxmlformats.org/officeDocument/2006/relationships/hyperlink" Target="http://learning.arpdc.ab.ca/course/view.php?id=125" TargetMode="External"/><Relationship Id="rId5" Type="http://schemas.openxmlformats.org/officeDocument/2006/relationships/image" Target="../media/image5.jpeg"/><Relationship Id="rId6" Type="http://schemas.openxmlformats.org/officeDocument/2006/relationships/image" Target="../media/image2.jpeg"/><Relationship Id="rId7" Type="http://schemas.openxmlformats.org/officeDocument/2006/relationships/image" Target="../media/image3.jpeg"/><Relationship Id="rId8"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nelsonschoolcentral.us2.list-manage.com/track/click?u=5c3734bc013e67997172e8722&amp;id=9cf51aa225&amp;e=aadff9c5be" TargetMode="External"/><Relationship Id="rId4" Type="http://schemas.openxmlformats.org/officeDocument/2006/relationships/hyperlink" Target="http://nelsonschoolcentral.us2.list-manage.com/track/click?u=5c3734bc013e67997172e8722&amp;id=494e647865&amp;e=aadff9c5be" TargetMode="External"/><Relationship Id="rId5" Type="http://schemas.openxmlformats.org/officeDocument/2006/relationships/hyperlink" Target="http://nelsonschoolcentral.us2.list-manage.com/track/click?u=5c3734bc013e67997172e8722&amp;id=2308aca126&amp;e=aadff9c5be" TargetMode="External"/><Relationship Id="rId6" Type="http://schemas.openxmlformats.org/officeDocument/2006/relationships/hyperlink" Target="http://nelsonschoolcentral.us2.list-manage1.com/track/click?u=5c3734bc013e67997172e8722&amp;id=15844e7d48&amp;e=aadff9c5be" TargetMode="External"/><Relationship Id="rId7" Type="http://schemas.openxmlformats.org/officeDocument/2006/relationships/hyperlink" Target="http://nelsonschoolcentral.us2.list-manage.com/track/click?u=5c3734bc013e67997172e8722&amp;id=a18c251cd9&amp;e=aadff9c5be" TargetMode="External"/><Relationship Id="rId8" Type="http://schemas.openxmlformats.org/officeDocument/2006/relationships/hyperlink" Target="http://nelsonschoolcentral.us2.list-manage.com/track/click?u=5c3734bc013e67997172e8722&amp;id=39f858d4d3&amp;e=aadff9c5be" TargetMode="External"/><Relationship Id="rId9" Type="http://schemas.openxmlformats.org/officeDocument/2006/relationships/hyperlink" Target="http://nelsonschoolcentral.us2.list-manage.com/track/click?u=5c3734bc013e67997172e8722&amp;id=5c9aec620e&amp;e=aadff9c5be" TargetMode="External"/><Relationship Id="rId10" Type="http://schemas.openxmlformats.org/officeDocument/2006/relationships/hyperlink" Target="http://nelsonschoolcentral.us2.list-manage2.com/track/click?u=5c3734bc013e67997172e8722&amp;id=5a9b9324b7&amp;e=aadff9c5be" TargetMode="External"/><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hyperlink" Target="http://search.babylon.com/imageres.php?iu=http://www.eci.com/blog/images/10-20-11%20Question-Man.jpg&amp;ir=http://www.eci.com/blog/173-weve-got-more-questions-rfp-questions-on-business-and-data-protection.html&amp;ig=http://t0.gstatic.com/images?q=tbn:ANd9GcQvLuLC2FykVyRkAWTrRKpfmyHuPue0OXlhYNEDqKbD04EOTrzK-IjwFW0&amp;h=300&amp;w=300&amp;q=questions&amp;babsrc=HP_ss" TargetMode="External"/><Relationship Id="rId4" Type="http://schemas.openxmlformats.org/officeDocument/2006/relationships/image" Target="../media/image48.jpeg"/><Relationship Id="rId5" Type="http://schemas.openxmlformats.org/officeDocument/2006/relationships/hyperlink" Target="http://learning.arpdc.ab.ca/course/view.php?id=125" TargetMode="External"/><Relationship Id="rId6" Type="http://schemas.openxmlformats.org/officeDocument/2006/relationships/hyperlink" Target="http://www.crcpd.ab.ca" TargetMode="External"/><Relationship Id="rId7" Type="http://schemas.openxmlformats.org/officeDocument/2006/relationships/hyperlink" Target="mailto:cschaub@crcpd.ab.ca" TargetMode="External"/><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5.png"/><Relationship Id="rId5" Type="http://schemas.openxmlformats.org/officeDocument/2006/relationships/image" Target="../media/image5.jpeg"/><Relationship Id="rId6"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2071688" y="5500688"/>
            <a:ext cx="5091112" cy="366712"/>
          </a:xfrm>
          <a:prstGeom prst="rect">
            <a:avLst/>
          </a:prstGeom>
          <a:noFill/>
          <a:ln w="9525">
            <a:noFill/>
            <a:miter lim="800000"/>
            <a:headEnd/>
            <a:tailEnd/>
          </a:ln>
        </p:spPr>
        <p:txBody>
          <a:bodyPr wrap="square">
            <a:spAutoFit/>
          </a:bodyPr>
          <a:lstStyle/>
          <a:p>
            <a:pPr algn="ctr" eaLnBrk="0" hangingPunct="0">
              <a:spcBef>
                <a:spcPct val="50000"/>
              </a:spcBef>
            </a:pPr>
            <a:r>
              <a:rPr lang="en-US" dirty="0" smtClean="0">
                <a:ea typeface="ヒラギノ角ゴ Pro W3"/>
                <a:cs typeface="ヒラギノ角ゴ Pro W3"/>
              </a:rPr>
              <a:t>3/4                     5/6                       7/8</a:t>
            </a:r>
            <a:endParaRPr lang="en-US" dirty="0">
              <a:ea typeface="ヒラギノ角ゴ Pro W3"/>
              <a:cs typeface="ヒラギノ角ゴ Pro W3"/>
            </a:endParaRPr>
          </a:p>
        </p:txBody>
      </p:sp>
      <p:pic>
        <p:nvPicPr>
          <p:cNvPr id="3076" name="Picture 4" descr="Leaps and Bounds 7-8"/>
          <p:cNvPicPr>
            <a:picLocks noChangeAspect="1" noChangeArrowheads="1"/>
          </p:cNvPicPr>
          <p:nvPr/>
        </p:nvPicPr>
        <p:blipFill>
          <a:blip r:embed="rId3"/>
          <a:srcRect/>
          <a:stretch>
            <a:fillRect/>
          </a:stretch>
        </p:blipFill>
        <p:spPr bwMode="auto">
          <a:xfrm>
            <a:off x="5576888" y="3124200"/>
            <a:ext cx="1585912" cy="2057400"/>
          </a:xfrm>
          <a:prstGeom prst="rect">
            <a:avLst/>
          </a:prstGeom>
          <a:ln w="127000" cap="sq">
            <a:solidFill>
              <a:srgbClr val="000000"/>
            </a:solidFill>
            <a:miter lim="800000"/>
          </a:ln>
          <a:effectLst>
            <a:outerShdw blurRad="57150" dist="50800" dir="2700000" algn="tl" rotWithShape="0">
              <a:srgbClr val="000000">
                <a:alpha val="40000"/>
              </a:srgbClr>
            </a:outerShdw>
          </a:effectLst>
          <a:extLst/>
        </p:spPr>
      </p:pic>
      <p:pic>
        <p:nvPicPr>
          <p:cNvPr id="3077" name="Picture 5" descr="Leaps and Bounds 3-4"/>
          <p:cNvPicPr>
            <a:picLocks noChangeAspect="1" noChangeArrowheads="1"/>
          </p:cNvPicPr>
          <p:nvPr/>
        </p:nvPicPr>
        <p:blipFill>
          <a:blip r:embed="rId4"/>
          <a:srcRect/>
          <a:stretch>
            <a:fillRect/>
          </a:stretch>
        </p:blipFill>
        <p:spPr bwMode="auto">
          <a:xfrm>
            <a:off x="2071688" y="3124200"/>
            <a:ext cx="1581150" cy="2051050"/>
          </a:xfrm>
          <a:prstGeom prst="rect">
            <a:avLst/>
          </a:prstGeom>
          <a:noFill/>
          <a:ln w="57150">
            <a:noFill/>
          </a:ln>
          <a:effectLst>
            <a:outerShdw blurRad="50800" dist="38100" dir="2700000" algn="tl" rotWithShape="0">
              <a:prstClr val="black">
                <a:alpha val="40000"/>
              </a:prstClr>
            </a:outerShdw>
          </a:effectLst>
          <a:extLst/>
        </p:spPr>
      </p:pic>
      <p:pic>
        <p:nvPicPr>
          <p:cNvPr id="15366" name="Picture 7" descr="Leaps And Bounds High Res"/>
          <p:cNvPicPr>
            <a:picLocks noChangeAspect="1" noChangeArrowheads="1"/>
          </p:cNvPicPr>
          <p:nvPr/>
        </p:nvPicPr>
        <p:blipFill>
          <a:blip r:embed="rId5"/>
          <a:srcRect/>
          <a:stretch>
            <a:fillRect/>
          </a:stretch>
        </p:blipFill>
        <p:spPr bwMode="auto">
          <a:xfrm>
            <a:off x="1044575" y="773113"/>
            <a:ext cx="7337425" cy="2122487"/>
          </a:xfrm>
          <a:prstGeom prst="rect">
            <a:avLst/>
          </a:prstGeom>
          <a:noFill/>
          <a:ln w="9525">
            <a:noFill/>
            <a:miter lim="800000"/>
            <a:headEnd/>
            <a:tailEnd/>
          </a:ln>
        </p:spPr>
      </p:pic>
      <p:pic>
        <p:nvPicPr>
          <p:cNvPr id="8" name="Picture 7" descr="Leaps and Bounds Fall BRO 2011_Page_1_Image_0001"/>
          <p:cNvPicPr>
            <a:picLocks noChangeAspect="1" noChangeArrowheads="1"/>
          </p:cNvPicPr>
          <p:nvPr/>
        </p:nvPicPr>
        <p:blipFill>
          <a:blip r:embed="rId6"/>
          <a:srcRect t="10982" b="54921"/>
          <a:stretch>
            <a:fillRect/>
          </a:stretch>
        </p:blipFill>
        <p:spPr bwMode="auto">
          <a:xfrm>
            <a:off x="0" y="5867400"/>
            <a:ext cx="9144000" cy="990600"/>
          </a:xfrm>
          <a:prstGeom prst="rect">
            <a:avLst/>
          </a:prstGeom>
          <a:noFill/>
          <a:ln w="9525">
            <a:noFill/>
            <a:miter lim="800000"/>
            <a:headEnd/>
            <a:tailEnd/>
          </a:ln>
        </p:spPr>
      </p:pic>
      <p:sp>
        <p:nvSpPr>
          <p:cNvPr id="2" name="TextBox 1"/>
          <p:cNvSpPr txBox="1"/>
          <p:nvPr/>
        </p:nvSpPr>
        <p:spPr>
          <a:xfrm>
            <a:off x="5345192" y="6248400"/>
            <a:ext cx="2930535" cy="369332"/>
          </a:xfrm>
          <a:prstGeom prst="rect">
            <a:avLst/>
          </a:prstGeom>
          <a:noFill/>
        </p:spPr>
        <p:txBody>
          <a:bodyPr wrap="none" rtlCol="0">
            <a:spAutoFit/>
          </a:bodyPr>
          <a:lstStyle/>
          <a:p>
            <a:r>
              <a:rPr lang="en-CA" dirty="0" smtClean="0"/>
              <a:t>Cheryl </a:t>
            </a:r>
            <a:r>
              <a:rPr lang="en-CA" dirty="0" smtClean="0"/>
              <a:t>Schaub – </a:t>
            </a:r>
            <a:r>
              <a:rPr lang="en-CA" dirty="0" smtClean="0"/>
              <a:t>presenter</a:t>
            </a:r>
          </a:p>
        </p:txBody>
      </p:sp>
      <p:pic>
        <p:nvPicPr>
          <p:cNvPr id="9" name="Picture 6" descr="Leaps and Bounds 5-6"/>
          <p:cNvPicPr>
            <a:picLocks noChangeAspect="1" noChangeArrowheads="1"/>
          </p:cNvPicPr>
          <p:nvPr/>
        </p:nvPicPr>
        <p:blipFill>
          <a:blip r:embed="rId7"/>
          <a:srcRect/>
          <a:stretch>
            <a:fillRect/>
          </a:stretch>
        </p:blipFill>
        <p:spPr bwMode="auto">
          <a:xfrm>
            <a:off x="3824288" y="3124200"/>
            <a:ext cx="1581150" cy="2051050"/>
          </a:xfrm>
          <a:prstGeom prst="rect">
            <a:avLst/>
          </a:prstGeom>
          <a:noFill/>
          <a:ln>
            <a:noFill/>
          </a:ln>
          <a:effectLst>
            <a:outerShdw blurRad="50800" dist="38100" dir="2700000" algn="tl" rotWithShape="0">
              <a:prstClr val="black">
                <a:alpha val="40000"/>
              </a:prstClr>
            </a:outerShdw>
          </a:effectLs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152400" y="685800"/>
            <a:ext cx="8915400" cy="1524000"/>
          </a:xfrm>
        </p:spPr>
        <p:txBody>
          <a:bodyPr/>
          <a:lstStyle/>
          <a:p>
            <a:pPr algn="l" eaLnBrk="1" hangingPunct="1"/>
            <a:r>
              <a:rPr lang="en-US" sz="4000" b="1" dirty="0" smtClean="0">
                <a:solidFill>
                  <a:srgbClr val="0650A2"/>
                </a:solidFill>
                <a:ea typeface="ＭＳ Ｐゴシック"/>
                <a:cs typeface="ＭＳ Ｐゴシック"/>
              </a:rPr>
              <a:t>What can </a:t>
            </a:r>
            <a:r>
              <a:rPr lang="en-US" sz="4000" b="1" i="1" dirty="0" smtClean="0">
                <a:solidFill>
                  <a:srgbClr val="0650A2"/>
                </a:solidFill>
                <a:ea typeface="ＭＳ Ｐゴシック"/>
                <a:cs typeface="ＭＳ Ｐゴシック"/>
              </a:rPr>
              <a:t>Leaps and Bounds </a:t>
            </a:r>
            <a:r>
              <a:rPr lang="en-US" sz="4000" b="1" dirty="0" smtClean="0">
                <a:solidFill>
                  <a:srgbClr val="0650A2"/>
                </a:solidFill>
                <a:ea typeface="ＭＳ Ｐゴシック"/>
                <a:cs typeface="ＭＳ Ｐゴシック"/>
              </a:rPr>
              <a:t/>
            </a:r>
            <a:br>
              <a:rPr lang="en-US" sz="4000" b="1" dirty="0" smtClean="0">
                <a:solidFill>
                  <a:srgbClr val="0650A2"/>
                </a:solidFill>
                <a:ea typeface="ＭＳ Ｐゴシック"/>
                <a:cs typeface="ＭＳ Ｐゴシック"/>
              </a:rPr>
            </a:br>
            <a:r>
              <a:rPr lang="en-US" sz="4000" b="1" dirty="0" smtClean="0">
                <a:solidFill>
                  <a:srgbClr val="0650A2"/>
                </a:solidFill>
                <a:ea typeface="ＭＳ Ｐゴシック"/>
                <a:cs typeface="ＭＳ Ｐゴシック"/>
              </a:rPr>
              <a:t>look like in a math classroom?</a:t>
            </a:r>
          </a:p>
        </p:txBody>
      </p:sp>
      <p:sp>
        <p:nvSpPr>
          <p:cNvPr id="31746" name="Text Box 7"/>
          <p:cNvSpPr txBox="1">
            <a:spLocks noChangeArrowheads="1"/>
          </p:cNvSpPr>
          <p:nvPr/>
        </p:nvSpPr>
        <p:spPr bwMode="auto">
          <a:xfrm>
            <a:off x="3581400" y="2667000"/>
            <a:ext cx="5486400" cy="3616325"/>
          </a:xfrm>
          <a:prstGeom prst="rect">
            <a:avLst/>
          </a:prstGeom>
          <a:noFill/>
          <a:ln w="9525">
            <a:noFill/>
            <a:miter lim="800000"/>
            <a:headEnd/>
            <a:tailEnd/>
          </a:ln>
        </p:spPr>
        <p:txBody>
          <a:bodyPr>
            <a:spAutoFit/>
          </a:bodyPr>
          <a:lstStyle/>
          <a:p>
            <a:pPr>
              <a:spcBef>
                <a:spcPct val="20000"/>
              </a:spcBef>
              <a:spcAft>
                <a:spcPts val="1800"/>
              </a:spcAft>
              <a:buClr>
                <a:schemeClr val="tx1"/>
              </a:buClr>
            </a:pPr>
            <a:r>
              <a:rPr lang="en-US" sz="2400" b="1">
                <a:solidFill>
                  <a:srgbClr val="FF9900"/>
                </a:solidFill>
              </a:rPr>
              <a:t>Administer</a:t>
            </a:r>
            <a:r>
              <a:rPr lang="en-US" sz="2400">
                <a:solidFill>
                  <a:srgbClr val="FF9900"/>
                </a:solidFill>
              </a:rPr>
              <a:t> </a:t>
            </a:r>
            <a:r>
              <a:rPr lang="en-US" sz="2400"/>
              <a:t>and assess the diagnostic</a:t>
            </a:r>
          </a:p>
          <a:p>
            <a:pPr>
              <a:spcBef>
                <a:spcPct val="20000"/>
              </a:spcBef>
              <a:spcAft>
                <a:spcPts val="1800"/>
              </a:spcAft>
              <a:buClr>
                <a:schemeClr val="tx1"/>
              </a:buClr>
            </a:pPr>
            <a:endParaRPr lang="en-US" sz="2400"/>
          </a:p>
          <a:p>
            <a:pPr>
              <a:lnSpc>
                <a:spcPct val="90000"/>
              </a:lnSpc>
              <a:spcBef>
                <a:spcPct val="20000"/>
              </a:spcBef>
              <a:spcAft>
                <a:spcPts val="1800"/>
              </a:spcAft>
              <a:buClr>
                <a:schemeClr val="tx1"/>
              </a:buClr>
            </a:pPr>
            <a:r>
              <a:rPr lang="en-US" sz="2400"/>
              <a:t>Choose the </a:t>
            </a:r>
            <a:r>
              <a:rPr lang="en-US" sz="2400" b="1">
                <a:solidFill>
                  <a:srgbClr val="FF9900"/>
                </a:solidFill>
              </a:rPr>
              <a:t>intervention pathway</a:t>
            </a:r>
            <a:r>
              <a:rPr lang="en-US" sz="2400">
                <a:solidFill>
                  <a:srgbClr val="FF0000"/>
                </a:solidFill>
              </a:rPr>
              <a:t> </a:t>
            </a:r>
            <a:r>
              <a:rPr lang="en-US" sz="2400"/>
              <a:t>based on diagnostic results</a:t>
            </a:r>
          </a:p>
          <a:p>
            <a:pPr>
              <a:lnSpc>
                <a:spcPct val="90000"/>
              </a:lnSpc>
              <a:spcBef>
                <a:spcPct val="20000"/>
              </a:spcBef>
              <a:spcAft>
                <a:spcPts val="1800"/>
              </a:spcAft>
              <a:buClr>
                <a:schemeClr val="tx1"/>
              </a:buClr>
            </a:pPr>
            <a:endParaRPr lang="en-US" sz="100"/>
          </a:p>
          <a:p>
            <a:pPr>
              <a:lnSpc>
                <a:spcPct val="90000"/>
              </a:lnSpc>
              <a:spcBef>
                <a:spcPct val="20000"/>
              </a:spcBef>
              <a:spcAft>
                <a:spcPts val="1800"/>
              </a:spcAft>
              <a:buClr>
                <a:schemeClr val="tx1"/>
              </a:buClr>
            </a:pPr>
            <a:r>
              <a:rPr lang="en-US" sz="2400"/>
              <a:t>Choose an </a:t>
            </a:r>
            <a:r>
              <a:rPr lang="en-US" sz="2400" b="1">
                <a:solidFill>
                  <a:srgbClr val="FF9900"/>
                </a:solidFill>
              </a:rPr>
              <a:t>open-ended</a:t>
            </a:r>
            <a:r>
              <a:rPr lang="en-US" sz="2400" b="1">
                <a:solidFill>
                  <a:srgbClr val="FF0000"/>
                </a:solidFill>
              </a:rPr>
              <a:t> </a:t>
            </a:r>
            <a:r>
              <a:rPr lang="en-US" sz="2400" b="1"/>
              <a:t>or </a:t>
            </a:r>
            <a:r>
              <a:rPr lang="en-US" sz="2400" b="1">
                <a:solidFill>
                  <a:srgbClr val="FF9900"/>
                </a:solidFill>
              </a:rPr>
              <a:t>guided lesson</a:t>
            </a:r>
            <a:r>
              <a:rPr lang="en-US" sz="2400" b="1"/>
              <a:t>, </a:t>
            </a:r>
            <a:r>
              <a:rPr lang="en-US" sz="2400" b="1">
                <a:solidFill>
                  <a:srgbClr val="FF9900"/>
                </a:solidFill>
              </a:rPr>
              <a:t>connect</a:t>
            </a:r>
            <a:r>
              <a:rPr lang="en-US" sz="2400" b="1">
                <a:solidFill>
                  <a:srgbClr val="FF0000"/>
                </a:solidFill>
              </a:rPr>
              <a:t> </a:t>
            </a:r>
            <a:r>
              <a:rPr lang="en-US" sz="2400"/>
              <a:t>students’ learnings, and </a:t>
            </a:r>
            <a:r>
              <a:rPr lang="en-US" sz="2400" b="1">
                <a:solidFill>
                  <a:srgbClr val="FF9900"/>
                </a:solidFill>
              </a:rPr>
              <a:t>assign</a:t>
            </a:r>
            <a:r>
              <a:rPr lang="en-US" sz="2400" b="1">
                <a:solidFill>
                  <a:srgbClr val="FF0000"/>
                </a:solidFill>
              </a:rPr>
              <a:t> </a:t>
            </a:r>
            <a:r>
              <a:rPr lang="en-US" sz="2400"/>
              <a:t>student resource pages </a:t>
            </a:r>
          </a:p>
        </p:txBody>
      </p:sp>
      <p:sp>
        <p:nvSpPr>
          <p:cNvPr id="31747" name="Text Box 9"/>
          <p:cNvSpPr txBox="1">
            <a:spLocks noChangeArrowheads="1"/>
          </p:cNvSpPr>
          <p:nvPr/>
        </p:nvSpPr>
        <p:spPr bwMode="auto">
          <a:xfrm>
            <a:off x="990600" y="2654300"/>
            <a:ext cx="2362200" cy="3200400"/>
          </a:xfrm>
          <a:prstGeom prst="rect">
            <a:avLst/>
          </a:prstGeom>
          <a:noFill/>
          <a:ln w="9525">
            <a:noFill/>
            <a:miter lim="800000"/>
            <a:headEnd/>
            <a:tailEnd/>
          </a:ln>
        </p:spPr>
        <p:txBody>
          <a:bodyPr>
            <a:spAutoFit/>
          </a:bodyPr>
          <a:lstStyle/>
          <a:p>
            <a:pPr>
              <a:tabLst>
                <a:tab pos="1430338" algn="l"/>
              </a:tabLst>
            </a:pPr>
            <a:r>
              <a:rPr lang="en-US" sz="2400" b="1">
                <a:solidFill>
                  <a:srgbClr val="FF9900"/>
                </a:solidFill>
              </a:rPr>
              <a:t>Diagnostic</a:t>
            </a:r>
          </a:p>
          <a:p>
            <a:pPr>
              <a:tabLst>
                <a:tab pos="1430338" algn="l"/>
              </a:tabLst>
            </a:pPr>
            <a:endParaRPr lang="en-US" sz="3600" b="1">
              <a:solidFill>
                <a:srgbClr val="FF9900"/>
              </a:solidFill>
            </a:endParaRPr>
          </a:p>
          <a:p>
            <a:pPr>
              <a:tabLst>
                <a:tab pos="1430338" algn="l"/>
              </a:tabLst>
            </a:pPr>
            <a:endParaRPr lang="en-US" sz="2800" b="1">
              <a:solidFill>
                <a:srgbClr val="FF9900"/>
              </a:solidFill>
            </a:endParaRPr>
          </a:p>
          <a:p>
            <a:pPr>
              <a:tabLst>
                <a:tab pos="1430338" algn="l"/>
              </a:tabLst>
            </a:pPr>
            <a:r>
              <a:rPr lang="en-US" sz="2400" b="1">
                <a:solidFill>
                  <a:srgbClr val="FF9900"/>
                </a:solidFill>
              </a:rPr>
              <a:t>Pathway	</a:t>
            </a:r>
          </a:p>
          <a:p>
            <a:pPr>
              <a:tabLst>
                <a:tab pos="1430338" algn="l"/>
              </a:tabLst>
            </a:pPr>
            <a:endParaRPr lang="en-US" sz="6000" b="1">
              <a:solidFill>
                <a:srgbClr val="FF9900"/>
              </a:solidFill>
            </a:endParaRPr>
          </a:p>
          <a:p>
            <a:pPr>
              <a:tabLst>
                <a:tab pos="1430338" algn="l"/>
              </a:tabLst>
            </a:pPr>
            <a:r>
              <a:rPr lang="en-US" sz="2400" b="1">
                <a:solidFill>
                  <a:srgbClr val="FF9900"/>
                </a:solidFill>
              </a:rPr>
              <a:t>Intervention</a:t>
            </a:r>
          </a:p>
        </p:txBody>
      </p:sp>
      <p:sp>
        <p:nvSpPr>
          <p:cNvPr id="31748" name="Line 10"/>
          <p:cNvSpPr>
            <a:spLocks noChangeShapeType="1"/>
          </p:cNvSpPr>
          <p:nvPr/>
        </p:nvSpPr>
        <p:spPr bwMode="auto">
          <a:xfrm>
            <a:off x="0" y="3657600"/>
            <a:ext cx="9144000" cy="0"/>
          </a:xfrm>
          <a:prstGeom prst="line">
            <a:avLst/>
          </a:prstGeom>
          <a:noFill/>
          <a:ln w="9525">
            <a:solidFill>
              <a:srgbClr val="C0C0C0"/>
            </a:solidFill>
            <a:round/>
            <a:headEnd/>
            <a:tailEnd/>
          </a:ln>
        </p:spPr>
        <p:txBody>
          <a:bodyPr/>
          <a:lstStyle/>
          <a:p>
            <a:endParaRPr lang="en-US"/>
          </a:p>
        </p:txBody>
      </p:sp>
      <p:sp>
        <p:nvSpPr>
          <p:cNvPr id="31749" name="Oval 12"/>
          <p:cNvSpPr>
            <a:spLocks noChangeArrowheads="1"/>
          </p:cNvSpPr>
          <p:nvPr/>
        </p:nvSpPr>
        <p:spPr bwMode="auto">
          <a:xfrm>
            <a:off x="0" y="2514600"/>
            <a:ext cx="914400" cy="914400"/>
          </a:xfrm>
          <a:prstGeom prst="ellipse">
            <a:avLst/>
          </a:prstGeom>
          <a:solidFill>
            <a:srgbClr val="333333"/>
          </a:solidFill>
          <a:ln w="9525">
            <a:noFill/>
            <a:round/>
            <a:headEnd/>
            <a:tailEnd/>
          </a:ln>
        </p:spPr>
        <p:txBody>
          <a:bodyPr wrap="none" anchor="ctr"/>
          <a:lstStyle/>
          <a:p>
            <a:endParaRPr lang="en-US"/>
          </a:p>
        </p:txBody>
      </p:sp>
      <p:sp>
        <p:nvSpPr>
          <p:cNvPr id="31750" name="Text Box 11"/>
          <p:cNvSpPr txBox="1">
            <a:spLocks noChangeArrowheads="1"/>
          </p:cNvSpPr>
          <p:nvPr/>
        </p:nvSpPr>
        <p:spPr bwMode="auto">
          <a:xfrm>
            <a:off x="0" y="2667000"/>
            <a:ext cx="914400" cy="641350"/>
          </a:xfrm>
          <a:prstGeom prst="rect">
            <a:avLst/>
          </a:prstGeom>
          <a:noFill/>
          <a:ln w="9525">
            <a:noFill/>
            <a:miter lim="800000"/>
            <a:headEnd/>
            <a:tailEnd/>
          </a:ln>
        </p:spPr>
        <p:txBody>
          <a:bodyPr>
            <a:spAutoFit/>
          </a:bodyPr>
          <a:lstStyle/>
          <a:p>
            <a:pPr algn="ctr">
              <a:spcBef>
                <a:spcPct val="50000"/>
              </a:spcBef>
            </a:pPr>
            <a:r>
              <a:rPr lang="en-US" b="1" dirty="0">
                <a:solidFill>
                  <a:schemeClr val="bg1"/>
                </a:solidFill>
              </a:rPr>
              <a:t>STEP 1</a:t>
            </a:r>
          </a:p>
        </p:txBody>
      </p:sp>
      <p:sp>
        <p:nvSpPr>
          <p:cNvPr id="31751" name="Oval 15"/>
          <p:cNvSpPr>
            <a:spLocks noChangeArrowheads="1"/>
          </p:cNvSpPr>
          <p:nvPr/>
        </p:nvSpPr>
        <p:spPr bwMode="auto">
          <a:xfrm>
            <a:off x="0" y="3810000"/>
            <a:ext cx="914400" cy="914400"/>
          </a:xfrm>
          <a:prstGeom prst="ellipse">
            <a:avLst/>
          </a:prstGeom>
          <a:solidFill>
            <a:srgbClr val="333333"/>
          </a:solidFill>
          <a:ln w="9525">
            <a:noFill/>
            <a:round/>
            <a:headEnd/>
            <a:tailEnd/>
          </a:ln>
        </p:spPr>
        <p:txBody>
          <a:bodyPr wrap="none" anchor="ctr"/>
          <a:lstStyle/>
          <a:p>
            <a:endParaRPr lang="en-US"/>
          </a:p>
        </p:txBody>
      </p:sp>
      <p:sp>
        <p:nvSpPr>
          <p:cNvPr id="31752" name="Text Box 16"/>
          <p:cNvSpPr txBox="1">
            <a:spLocks noChangeArrowheads="1"/>
          </p:cNvSpPr>
          <p:nvPr/>
        </p:nvSpPr>
        <p:spPr bwMode="auto">
          <a:xfrm>
            <a:off x="0" y="3962400"/>
            <a:ext cx="914400" cy="641350"/>
          </a:xfrm>
          <a:prstGeom prst="rect">
            <a:avLst/>
          </a:prstGeom>
          <a:noFill/>
          <a:ln w="9525">
            <a:noFill/>
            <a:miter lim="800000"/>
            <a:headEnd/>
            <a:tailEnd/>
          </a:ln>
        </p:spPr>
        <p:txBody>
          <a:bodyPr>
            <a:spAutoFit/>
          </a:bodyPr>
          <a:lstStyle/>
          <a:p>
            <a:pPr algn="ctr">
              <a:spcBef>
                <a:spcPct val="50000"/>
              </a:spcBef>
            </a:pPr>
            <a:r>
              <a:rPr lang="en-US" b="1">
                <a:solidFill>
                  <a:schemeClr val="bg1"/>
                </a:solidFill>
              </a:rPr>
              <a:t>STEP 2</a:t>
            </a:r>
          </a:p>
        </p:txBody>
      </p:sp>
      <p:grpSp>
        <p:nvGrpSpPr>
          <p:cNvPr id="31753" name="Group 1"/>
          <p:cNvGrpSpPr>
            <a:grpSpLocks/>
          </p:cNvGrpSpPr>
          <p:nvPr/>
        </p:nvGrpSpPr>
        <p:grpSpPr bwMode="auto">
          <a:xfrm>
            <a:off x="0" y="5105400"/>
            <a:ext cx="914400" cy="914400"/>
            <a:chOff x="0" y="5105400"/>
            <a:chExt cx="914400" cy="914400"/>
          </a:xfrm>
        </p:grpSpPr>
        <p:sp>
          <p:nvSpPr>
            <p:cNvPr id="31758" name="Oval 18"/>
            <p:cNvSpPr>
              <a:spLocks noChangeArrowheads="1"/>
            </p:cNvSpPr>
            <p:nvPr/>
          </p:nvSpPr>
          <p:spPr bwMode="auto">
            <a:xfrm>
              <a:off x="0" y="5105400"/>
              <a:ext cx="914400" cy="914400"/>
            </a:xfrm>
            <a:prstGeom prst="ellipse">
              <a:avLst/>
            </a:prstGeom>
            <a:solidFill>
              <a:srgbClr val="333333"/>
            </a:solidFill>
            <a:ln w="9525">
              <a:noFill/>
              <a:round/>
              <a:headEnd/>
              <a:tailEnd/>
            </a:ln>
          </p:spPr>
          <p:txBody>
            <a:bodyPr wrap="none" anchor="ctr"/>
            <a:lstStyle/>
            <a:p>
              <a:endParaRPr lang="en-US"/>
            </a:p>
          </p:txBody>
        </p:sp>
        <p:sp>
          <p:nvSpPr>
            <p:cNvPr id="31759" name="Text Box 19"/>
            <p:cNvSpPr txBox="1">
              <a:spLocks noChangeArrowheads="1"/>
            </p:cNvSpPr>
            <p:nvPr/>
          </p:nvSpPr>
          <p:spPr bwMode="auto">
            <a:xfrm>
              <a:off x="0" y="5257800"/>
              <a:ext cx="914400" cy="641350"/>
            </a:xfrm>
            <a:prstGeom prst="rect">
              <a:avLst/>
            </a:prstGeom>
            <a:noFill/>
            <a:ln w="9525">
              <a:noFill/>
              <a:miter lim="800000"/>
              <a:headEnd/>
              <a:tailEnd/>
            </a:ln>
          </p:spPr>
          <p:txBody>
            <a:bodyPr>
              <a:spAutoFit/>
            </a:bodyPr>
            <a:lstStyle/>
            <a:p>
              <a:pPr algn="ctr">
                <a:spcBef>
                  <a:spcPct val="50000"/>
                </a:spcBef>
              </a:pPr>
              <a:r>
                <a:rPr lang="en-US" b="1">
                  <a:solidFill>
                    <a:schemeClr val="bg1"/>
                  </a:solidFill>
                </a:rPr>
                <a:t>STEP 3</a:t>
              </a:r>
            </a:p>
          </p:txBody>
        </p:sp>
      </p:grpSp>
      <p:sp>
        <p:nvSpPr>
          <p:cNvPr id="31754" name="Line 20"/>
          <p:cNvSpPr>
            <a:spLocks noChangeShapeType="1"/>
          </p:cNvSpPr>
          <p:nvPr/>
        </p:nvSpPr>
        <p:spPr bwMode="auto">
          <a:xfrm>
            <a:off x="0" y="4953000"/>
            <a:ext cx="9144000" cy="0"/>
          </a:xfrm>
          <a:prstGeom prst="line">
            <a:avLst/>
          </a:prstGeom>
          <a:noFill/>
          <a:ln w="9525">
            <a:solidFill>
              <a:srgbClr val="C0C0C0"/>
            </a:solidFill>
            <a:round/>
            <a:headEnd/>
            <a:tailEnd/>
          </a:ln>
        </p:spPr>
        <p:txBody>
          <a:bodyPr/>
          <a:lstStyle/>
          <a:p>
            <a:endParaRPr lang="en-US"/>
          </a:p>
        </p:txBody>
      </p:sp>
      <p:sp>
        <p:nvSpPr>
          <p:cNvPr id="31755" name="AutoShape 21"/>
          <p:cNvSpPr>
            <a:spLocks noChangeArrowheads="1"/>
          </p:cNvSpPr>
          <p:nvPr/>
        </p:nvSpPr>
        <p:spPr bwMode="auto">
          <a:xfrm>
            <a:off x="2895600" y="2819400"/>
            <a:ext cx="533400" cy="152400"/>
          </a:xfrm>
          <a:prstGeom prst="rightArrow">
            <a:avLst>
              <a:gd name="adj1" fmla="val 50000"/>
              <a:gd name="adj2" fmla="val 87500"/>
            </a:avLst>
          </a:prstGeom>
          <a:solidFill>
            <a:srgbClr val="33CC33"/>
          </a:solidFill>
          <a:ln w="9525">
            <a:noFill/>
            <a:miter lim="800000"/>
            <a:headEnd/>
            <a:tailEnd/>
          </a:ln>
        </p:spPr>
        <p:txBody>
          <a:bodyPr wrap="none" anchor="ctr"/>
          <a:lstStyle/>
          <a:p>
            <a:endParaRPr lang="en-US"/>
          </a:p>
        </p:txBody>
      </p:sp>
      <p:sp>
        <p:nvSpPr>
          <p:cNvPr id="31756" name="AutoShape 22"/>
          <p:cNvSpPr>
            <a:spLocks noChangeArrowheads="1"/>
          </p:cNvSpPr>
          <p:nvPr/>
        </p:nvSpPr>
        <p:spPr bwMode="auto">
          <a:xfrm>
            <a:off x="2895600" y="4114800"/>
            <a:ext cx="533400" cy="152400"/>
          </a:xfrm>
          <a:prstGeom prst="rightArrow">
            <a:avLst>
              <a:gd name="adj1" fmla="val 50000"/>
              <a:gd name="adj2" fmla="val 87500"/>
            </a:avLst>
          </a:prstGeom>
          <a:solidFill>
            <a:srgbClr val="33CC33"/>
          </a:solidFill>
          <a:ln w="9525">
            <a:noFill/>
            <a:miter lim="800000"/>
            <a:headEnd/>
            <a:tailEnd/>
          </a:ln>
        </p:spPr>
        <p:txBody>
          <a:bodyPr wrap="none" anchor="ctr"/>
          <a:lstStyle/>
          <a:p>
            <a:endParaRPr lang="en-US"/>
          </a:p>
        </p:txBody>
      </p:sp>
      <p:sp>
        <p:nvSpPr>
          <p:cNvPr id="31757" name="AutoShape 23"/>
          <p:cNvSpPr>
            <a:spLocks noChangeArrowheads="1"/>
          </p:cNvSpPr>
          <p:nvPr/>
        </p:nvSpPr>
        <p:spPr bwMode="auto">
          <a:xfrm>
            <a:off x="2895600" y="5410200"/>
            <a:ext cx="533400" cy="152400"/>
          </a:xfrm>
          <a:prstGeom prst="rightArrow">
            <a:avLst>
              <a:gd name="adj1" fmla="val 50000"/>
              <a:gd name="adj2" fmla="val 87500"/>
            </a:avLst>
          </a:prstGeom>
          <a:solidFill>
            <a:srgbClr val="33CC33"/>
          </a:solidFill>
          <a:ln w="9525">
            <a:no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noChangeArrowheads="1"/>
          </p:cNvSpPr>
          <p:nvPr>
            <p:ph idx="1"/>
          </p:nvPr>
        </p:nvSpPr>
        <p:spPr>
          <a:xfrm>
            <a:off x="3733800" y="2743200"/>
            <a:ext cx="4114800" cy="3352800"/>
          </a:xfrm>
        </p:spPr>
        <p:txBody>
          <a:bodyPr/>
          <a:lstStyle/>
          <a:p>
            <a:pPr eaLnBrk="1" hangingPunct="1">
              <a:buFontTx/>
              <a:buNone/>
            </a:pPr>
            <a:endParaRPr lang="en-US" smtClean="0">
              <a:solidFill>
                <a:srgbClr val="002D86"/>
              </a:solidFill>
              <a:ea typeface="ＭＳ Ｐゴシック"/>
              <a:cs typeface="ＭＳ Ｐゴシック"/>
            </a:endParaRPr>
          </a:p>
          <a:p>
            <a:pPr algn="ctr" eaLnBrk="1" hangingPunct="1">
              <a:buFontTx/>
              <a:buNone/>
            </a:pPr>
            <a:r>
              <a:rPr lang="en-US" sz="4000" smtClean="0">
                <a:solidFill>
                  <a:srgbClr val="002D86"/>
                </a:solidFill>
                <a:ea typeface="ＭＳ Ｐゴシック"/>
                <a:cs typeface="ＭＳ Ｐゴシック"/>
              </a:rPr>
              <a:t>Let’s take a closer look …  </a:t>
            </a:r>
          </a:p>
          <a:p>
            <a:pPr algn="ctr" eaLnBrk="1" hangingPunct="1">
              <a:buFontTx/>
              <a:buNone/>
            </a:pPr>
            <a:endParaRPr lang="en-US" sz="4000" smtClean="0">
              <a:solidFill>
                <a:srgbClr val="002D86"/>
              </a:solidFill>
              <a:ea typeface="ＭＳ Ｐゴシック"/>
              <a:cs typeface="ＭＳ Ｐゴシック"/>
            </a:endParaRPr>
          </a:p>
        </p:txBody>
      </p:sp>
      <p:pic>
        <p:nvPicPr>
          <p:cNvPr id="33794" name="Picture 6" descr="Mr Magoo"/>
          <p:cNvPicPr>
            <a:picLocks noChangeAspect="1" noChangeArrowheads="1"/>
          </p:cNvPicPr>
          <p:nvPr/>
        </p:nvPicPr>
        <p:blipFill>
          <a:blip r:embed="rId3"/>
          <a:srcRect/>
          <a:stretch>
            <a:fillRect/>
          </a:stretch>
        </p:blipFill>
        <p:spPr bwMode="auto">
          <a:xfrm>
            <a:off x="1341438" y="2636838"/>
            <a:ext cx="2460625" cy="2895600"/>
          </a:xfrm>
          <a:prstGeom prst="rect">
            <a:avLst/>
          </a:prstGeom>
          <a:noFill/>
          <a:ln w="9525">
            <a:noFill/>
            <a:miter lim="800000"/>
            <a:headEnd/>
            <a:tailEnd/>
          </a:ln>
        </p:spPr>
      </p:pic>
      <p:pic>
        <p:nvPicPr>
          <p:cNvPr id="33795" name="Picture 5" descr="Leaps And Bounds High Res"/>
          <p:cNvPicPr>
            <a:picLocks noChangeAspect="1" noChangeArrowheads="1"/>
          </p:cNvPicPr>
          <p:nvPr/>
        </p:nvPicPr>
        <p:blipFill>
          <a:blip r:embed="rId4"/>
          <a:srcRect/>
          <a:stretch>
            <a:fillRect/>
          </a:stretch>
        </p:blipFill>
        <p:spPr bwMode="auto">
          <a:xfrm>
            <a:off x="1371600" y="914400"/>
            <a:ext cx="4343400" cy="1255713"/>
          </a:xfrm>
          <a:prstGeom prst="rect">
            <a:avLst/>
          </a:prstGeom>
          <a:noFill/>
          <a:ln w="9525">
            <a:noFill/>
            <a:miter lim="800000"/>
            <a:headEnd/>
            <a:tailEnd/>
          </a:ln>
        </p:spPr>
      </p:pic>
      <p:pic>
        <p:nvPicPr>
          <p:cNvPr id="33796" name="Picture 7" descr="Leaps and Bounds Fall BRO 2011_Page_1_Image_0001"/>
          <p:cNvPicPr>
            <a:picLocks noChangeAspect="1" noChangeArrowheads="1"/>
          </p:cNvPicPr>
          <p:nvPr/>
        </p:nvPicPr>
        <p:blipFill>
          <a:blip r:embed="rId5"/>
          <a:srcRect t="10982" b="54921"/>
          <a:stretch>
            <a:fillRect/>
          </a:stretch>
        </p:blipFill>
        <p:spPr bwMode="auto">
          <a:xfrm>
            <a:off x="0" y="5867400"/>
            <a:ext cx="9144000" cy="990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algn="l" eaLnBrk="1" hangingPunct="1"/>
            <a:r>
              <a:rPr lang="en-US" b="1" dirty="0" smtClean="0">
                <a:solidFill>
                  <a:srgbClr val="FF9900"/>
                </a:solidFill>
                <a:ea typeface="ＭＳ Ｐゴシック"/>
                <a:cs typeface="ＭＳ Ｐゴシック"/>
              </a:rPr>
              <a:t>The Teacher Resource</a:t>
            </a:r>
            <a:r>
              <a:rPr lang="en-US" dirty="0" smtClean="0">
                <a:solidFill>
                  <a:srgbClr val="FF9900"/>
                </a:solidFill>
                <a:ea typeface="ＭＳ Ｐゴシック"/>
                <a:cs typeface="ＭＳ Ｐゴシック"/>
              </a:rPr>
              <a:t> </a:t>
            </a:r>
          </a:p>
        </p:txBody>
      </p:sp>
      <p:pic>
        <p:nvPicPr>
          <p:cNvPr id="7"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8466" y="1524000"/>
            <a:ext cx="8906933" cy="3852086"/>
          </a:xfrm>
          <a:prstGeom prst="rect">
            <a:avLst/>
          </a:prstGeom>
        </p:spPr>
      </p:pic>
      <p:sp>
        <p:nvSpPr>
          <p:cNvPr id="4" name="TextBox 3"/>
          <p:cNvSpPr txBox="1"/>
          <p:nvPr/>
        </p:nvSpPr>
        <p:spPr>
          <a:xfrm>
            <a:off x="5867400" y="1066800"/>
            <a:ext cx="3148969" cy="369332"/>
          </a:xfrm>
          <a:prstGeom prst="rect">
            <a:avLst/>
          </a:prstGeom>
          <a:noFill/>
        </p:spPr>
        <p:txBody>
          <a:bodyPr wrap="none" rtlCol="0">
            <a:spAutoFit/>
          </a:bodyPr>
          <a:lstStyle/>
          <a:p>
            <a:r>
              <a:rPr lang="en-US" dirty="0" smtClean="0">
                <a:solidFill>
                  <a:srgbClr val="FF0000"/>
                </a:solidFill>
              </a:rPr>
              <a:t>Teacher Resource – page 32</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algn="l" eaLnBrk="1" hangingPunct="1"/>
            <a:r>
              <a:rPr lang="en-US" b="1" dirty="0" smtClean="0">
                <a:solidFill>
                  <a:srgbClr val="FF9900"/>
                </a:solidFill>
                <a:ea typeface="ＭＳ Ｐゴシック"/>
                <a:cs typeface="ＭＳ Ｐゴシック"/>
              </a:rPr>
              <a:t>The Teacher Resource</a:t>
            </a:r>
            <a:r>
              <a:rPr lang="en-US" dirty="0" smtClean="0">
                <a:solidFill>
                  <a:srgbClr val="FF9900"/>
                </a:solidFill>
                <a:ea typeface="ＭＳ Ｐゴシック"/>
                <a:cs typeface="ＭＳ Ｐゴシック"/>
              </a:rPr>
              <a:t> </a:t>
            </a:r>
          </a:p>
        </p:txBody>
      </p:sp>
      <p:pic>
        <p:nvPicPr>
          <p:cNvPr id="7"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20227" y="1905000"/>
            <a:ext cx="8871373" cy="1981200"/>
          </a:xfrm>
          <a:prstGeom prst="rect">
            <a:avLst/>
          </a:prstGeom>
        </p:spPr>
      </p:pic>
    </p:spTree>
    <p:extLst>
      <p:ext uri="{BB962C8B-B14F-4D97-AF65-F5344CB8AC3E}">
        <p14:creationId xmlns:p14="http://schemas.microsoft.com/office/powerpoint/2010/main" val="2375752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sp>
        <p:nvSpPr>
          <p:cNvPr id="6" name="Rectangle 2"/>
          <p:cNvSpPr>
            <a:spLocks noGrp="1" noChangeArrowheads="1"/>
          </p:cNvSpPr>
          <p:nvPr>
            <p:ph type="title"/>
          </p:nvPr>
        </p:nvSpPr>
        <p:spPr>
          <a:xfrm>
            <a:off x="381000" y="457200"/>
            <a:ext cx="8229600" cy="1143000"/>
          </a:xfrm>
        </p:spPr>
        <p:txBody>
          <a:bodyPr/>
          <a:lstStyle/>
          <a:p>
            <a:pPr algn="l" eaLnBrk="1" hangingPunct="1"/>
            <a:r>
              <a:rPr lang="en-US" b="1" dirty="0" smtClean="0">
                <a:solidFill>
                  <a:srgbClr val="FF9900"/>
                </a:solidFill>
                <a:ea typeface="ＭＳ Ｐゴシック"/>
                <a:cs typeface="ＭＳ Ｐゴシック"/>
              </a:rPr>
              <a:t>Correlations (online)</a:t>
            </a:r>
            <a:endParaRPr lang="en-US" dirty="0" smtClean="0">
              <a:solidFill>
                <a:srgbClr val="FF9900"/>
              </a:solidFill>
              <a:ea typeface="ＭＳ Ｐゴシック"/>
              <a:cs typeface="ＭＳ Ｐゴシック"/>
            </a:endParaRPr>
          </a:p>
        </p:txBody>
      </p:sp>
      <p:pic>
        <p:nvPicPr>
          <p:cNvPr id="3" name="Picture 2">
            <a:hlinkClick r:id="rId4"/>
          </p:cNvPr>
          <p:cNvPicPr>
            <a:picLocks noChangeAspect="1"/>
          </p:cNvPicPr>
          <p:nvPr/>
        </p:nvPicPr>
        <p:blipFill>
          <a:blip r:embed="rId5"/>
          <a:stretch>
            <a:fillRect/>
          </a:stretch>
        </p:blipFill>
        <p:spPr>
          <a:xfrm>
            <a:off x="0" y="1447800"/>
            <a:ext cx="9144000" cy="4551991"/>
          </a:xfrm>
          <a:prstGeom prst="rect">
            <a:avLst/>
          </a:prstGeom>
        </p:spPr>
      </p:pic>
    </p:spTree>
    <p:extLst>
      <p:ext uri="{BB962C8B-B14F-4D97-AF65-F5344CB8AC3E}">
        <p14:creationId xmlns:p14="http://schemas.microsoft.com/office/powerpoint/2010/main" val="70408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algn="l" eaLnBrk="1" hangingPunct="1"/>
            <a:r>
              <a:rPr lang="en-US" b="1" smtClean="0">
                <a:solidFill>
                  <a:srgbClr val="FF9900"/>
                </a:solidFill>
                <a:ea typeface="ＭＳ Ｐゴシック"/>
                <a:cs typeface="ＭＳ Ｐゴシック"/>
              </a:rPr>
              <a:t>The Teacher Resource</a:t>
            </a:r>
          </a:p>
        </p:txBody>
      </p:sp>
      <p:pic>
        <p:nvPicPr>
          <p:cNvPr id="5"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2590800" y="1143000"/>
            <a:ext cx="5118100" cy="4749800"/>
          </a:xfrm>
          <a:prstGeom prst="rect">
            <a:avLst/>
          </a:prstGeom>
        </p:spPr>
      </p:pic>
      <p:pic>
        <p:nvPicPr>
          <p:cNvPr id="6" name="Picture 5"/>
          <p:cNvPicPr>
            <a:picLocks noChangeAspect="1"/>
          </p:cNvPicPr>
          <p:nvPr/>
        </p:nvPicPr>
        <p:blipFill>
          <a:blip r:embed="rId5"/>
          <a:stretch>
            <a:fillRect/>
          </a:stretch>
        </p:blipFill>
        <p:spPr>
          <a:xfrm>
            <a:off x="457200" y="1295400"/>
            <a:ext cx="1714500" cy="4533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pic>
        <p:nvPicPr>
          <p:cNvPr id="38914" name="Picture 6"/>
          <p:cNvPicPr>
            <a:picLocks noChangeAspect="1"/>
          </p:cNvPicPr>
          <p:nvPr/>
        </p:nvPicPr>
        <p:blipFill>
          <a:blip r:embed="rId4"/>
          <a:srcRect/>
          <a:stretch>
            <a:fillRect/>
          </a:stretch>
        </p:blipFill>
        <p:spPr bwMode="auto">
          <a:xfrm>
            <a:off x="2590800" y="2743200"/>
            <a:ext cx="3733800" cy="3725863"/>
          </a:xfrm>
          <a:prstGeom prst="rect">
            <a:avLst/>
          </a:prstGeom>
          <a:noFill/>
          <a:ln w="9525">
            <a:noFill/>
            <a:miter lim="800000"/>
            <a:headEnd/>
            <a:tailEnd/>
          </a:ln>
        </p:spPr>
      </p:pic>
      <p:sp>
        <p:nvSpPr>
          <p:cNvPr id="38915" name="TextBox 5"/>
          <p:cNvSpPr txBox="1">
            <a:spLocks noChangeArrowheads="1"/>
          </p:cNvSpPr>
          <p:nvPr/>
        </p:nvSpPr>
        <p:spPr bwMode="auto">
          <a:xfrm>
            <a:off x="3048000" y="3429000"/>
            <a:ext cx="3048000" cy="701675"/>
          </a:xfrm>
          <a:prstGeom prst="rect">
            <a:avLst/>
          </a:prstGeom>
          <a:noFill/>
          <a:ln w="9525">
            <a:noFill/>
            <a:miter lim="800000"/>
            <a:headEnd/>
            <a:tailEnd/>
          </a:ln>
        </p:spPr>
        <p:txBody>
          <a:bodyPr>
            <a:spAutoFit/>
          </a:bodyPr>
          <a:lstStyle/>
          <a:p>
            <a:pPr algn="ctr"/>
            <a:r>
              <a:rPr lang="en-US" sz="4000" b="1">
                <a:solidFill>
                  <a:srgbClr val="FF9900"/>
                </a:solidFill>
                <a:latin typeface="Comic Sans MS" pitchFamily="66" charset="0"/>
              </a:rPr>
              <a:t>Diagnosis</a:t>
            </a:r>
          </a:p>
        </p:txBody>
      </p:sp>
      <p:pic>
        <p:nvPicPr>
          <p:cNvPr id="38916" name="Picture 5" descr="Leaps And Bounds High Res"/>
          <p:cNvPicPr>
            <a:picLocks noChangeAspect="1" noChangeArrowheads="1"/>
          </p:cNvPicPr>
          <p:nvPr/>
        </p:nvPicPr>
        <p:blipFill>
          <a:blip r:embed="rId5"/>
          <a:srcRect/>
          <a:stretch>
            <a:fillRect/>
          </a:stretch>
        </p:blipFill>
        <p:spPr bwMode="auto">
          <a:xfrm>
            <a:off x="2514600" y="1143000"/>
            <a:ext cx="4114800" cy="11890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b="1" smtClean="0">
                <a:solidFill>
                  <a:srgbClr val="FF9900"/>
                </a:solidFill>
                <a:ea typeface="ＭＳ Ｐゴシック"/>
                <a:cs typeface="ＭＳ Ｐゴシック"/>
              </a:rPr>
              <a:t>The Diagnostic Tool </a:t>
            </a:r>
          </a:p>
        </p:txBody>
      </p:sp>
      <p:sp>
        <p:nvSpPr>
          <p:cNvPr id="38915" name="Content Placeholder 7"/>
          <p:cNvSpPr>
            <a:spLocks noGrp="1"/>
          </p:cNvSpPr>
          <p:nvPr>
            <p:ph idx="1"/>
          </p:nvPr>
        </p:nvSpPr>
        <p:spPr>
          <a:xfrm>
            <a:off x="2362200" y="1676400"/>
            <a:ext cx="6629400" cy="5181600"/>
          </a:xfrm>
        </p:spPr>
        <p:txBody>
          <a:bodyPr/>
          <a:lstStyle/>
          <a:p>
            <a:pPr>
              <a:spcAft>
                <a:spcPts val="1200"/>
              </a:spcAft>
            </a:pPr>
            <a:r>
              <a:rPr lang="en-US" sz="3600" smtClean="0">
                <a:ea typeface="ＭＳ Ｐゴシック"/>
                <a:cs typeface="ＭＳ Ｐゴシック"/>
              </a:rPr>
              <a:t>Identifies conceptual gaps</a:t>
            </a:r>
          </a:p>
          <a:p>
            <a:pPr>
              <a:spcAft>
                <a:spcPts val="1200"/>
              </a:spcAft>
            </a:pPr>
            <a:r>
              <a:rPr lang="en-US" sz="3600" smtClean="0">
                <a:ea typeface="ＭＳ Ｐゴシック"/>
                <a:cs typeface="ＭＳ Ｐゴシック"/>
              </a:rPr>
              <a:t>Describes and prescribes the different pathways (levels of understanding)</a:t>
            </a:r>
          </a:p>
          <a:p>
            <a:pPr>
              <a:spcAft>
                <a:spcPts val="1200"/>
              </a:spcAft>
            </a:pPr>
            <a:r>
              <a:rPr lang="en-US" sz="3600" smtClean="0">
                <a:ea typeface="ＭＳ Ｐゴシック"/>
                <a:cs typeface="ＭＳ Ｐゴシック"/>
              </a:rPr>
              <a:t>Easy to administer / assess</a:t>
            </a:r>
          </a:p>
          <a:p>
            <a:pPr>
              <a:spcAft>
                <a:spcPts val="1200"/>
              </a:spcAft>
            </a:pPr>
            <a:r>
              <a:rPr lang="en-US" sz="3600" smtClean="0">
                <a:ea typeface="ＭＳ Ｐゴシック"/>
                <a:cs typeface="ＭＳ Ｐゴシック"/>
              </a:rPr>
              <a:t>Small group or whole class</a:t>
            </a:r>
          </a:p>
          <a:p>
            <a:pPr>
              <a:spcAft>
                <a:spcPts val="1200"/>
              </a:spcAft>
            </a:pPr>
            <a:r>
              <a:rPr lang="en-US" sz="3600" smtClean="0">
                <a:ea typeface="ＭＳ Ｐゴシック"/>
                <a:cs typeface="ＭＳ Ｐゴシック"/>
              </a:rPr>
              <a:t>Solutions provided</a:t>
            </a:r>
          </a:p>
        </p:txBody>
      </p:sp>
      <p:pic>
        <p:nvPicPr>
          <p:cNvPr id="40963" name="Picture 9"/>
          <p:cNvPicPr>
            <a:picLocks noChangeAspect="1"/>
          </p:cNvPicPr>
          <p:nvPr/>
        </p:nvPicPr>
        <p:blipFill>
          <a:blip r:embed="rId3"/>
          <a:srcRect/>
          <a:stretch>
            <a:fillRect/>
          </a:stretch>
        </p:blipFill>
        <p:spPr bwMode="auto">
          <a:xfrm>
            <a:off x="457200" y="2514600"/>
            <a:ext cx="1600200" cy="1698625"/>
          </a:xfrm>
          <a:prstGeom prst="rect">
            <a:avLst/>
          </a:prstGeom>
          <a:noFill/>
          <a:ln w="9525">
            <a:noFill/>
            <a:miter lim="800000"/>
            <a:headEnd/>
            <a:tailEnd/>
          </a:ln>
        </p:spPr>
      </p:pic>
      <p:sp>
        <p:nvSpPr>
          <p:cNvPr id="2" name="TextBox 1"/>
          <p:cNvSpPr txBox="1"/>
          <p:nvPr/>
        </p:nvSpPr>
        <p:spPr>
          <a:xfrm>
            <a:off x="28222" y="1447800"/>
            <a:ext cx="3148969" cy="369332"/>
          </a:xfrm>
          <a:prstGeom prst="rect">
            <a:avLst/>
          </a:prstGeom>
          <a:noFill/>
        </p:spPr>
        <p:txBody>
          <a:bodyPr wrap="none" rtlCol="0">
            <a:spAutoFit/>
          </a:bodyPr>
          <a:lstStyle/>
          <a:p>
            <a:r>
              <a:rPr lang="en-US" dirty="0" smtClean="0">
                <a:solidFill>
                  <a:srgbClr val="FF0000"/>
                </a:solidFill>
              </a:rPr>
              <a:t>Teacher Resource – page 34</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sp>
        <p:nvSpPr>
          <p:cNvPr id="43009" name="Title 1"/>
          <p:cNvSpPr>
            <a:spLocks noGrp="1"/>
          </p:cNvSpPr>
          <p:nvPr>
            <p:ph type="title"/>
          </p:nvPr>
        </p:nvSpPr>
        <p:spPr>
          <a:xfrm>
            <a:off x="1676400" y="609600"/>
            <a:ext cx="5638800" cy="1143000"/>
          </a:xfrm>
        </p:spPr>
        <p:txBody>
          <a:bodyPr/>
          <a:lstStyle/>
          <a:p>
            <a:r>
              <a:rPr lang="en-US" b="1" smtClean="0">
                <a:solidFill>
                  <a:srgbClr val="FF9900"/>
                </a:solidFill>
                <a:ea typeface="ＭＳ Ｐゴシック"/>
                <a:cs typeface="ＭＳ Ｐゴシック"/>
              </a:rPr>
              <a:t>Pathways</a:t>
            </a:r>
          </a:p>
        </p:txBody>
      </p:sp>
      <p:sp>
        <p:nvSpPr>
          <p:cNvPr id="43010" name="Content Placeholder 2"/>
          <p:cNvSpPr>
            <a:spLocks noGrp="1"/>
          </p:cNvSpPr>
          <p:nvPr>
            <p:ph idx="1"/>
          </p:nvPr>
        </p:nvSpPr>
        <p:spPr>
          <a:xfrm>
            <a:off x="457200" y="2362200"/>
            <a:ext cx="8229600" cy="2362200"/>
          </a:xfrm>
        </p:spPr>
        <p:txBody>
          <a:bodyPr>
            <a:normAutofit lnSpcReduction="10000"/>
          </a:bodyPr>
          <a:lstStyle/>
          <a:p>
            <a:r>
              <a:rPr lang="en-US" sz="3600" dirty="0" smtClean="0">
                <a:ea typeface="ＭＳ Ｐゴシック"/>
                <a:cs typeface="ＭＳ Ｐゴシック"/>
              </a:rPr>
              <a:t>Provides differentiation with regards to conceptual levels</a:t>
            </a:r>
          </a:p>
          <a:p>
            <a:pPr lvl="1">
              <a:buFontTx/>
              <a:buNone/>
            </a:pPr>
            <a:r>
              <a:rPr lang="en-US" sz="3600" dirty="0" smtClean="0">
                <a:ea typeface="ＭＳ Ｐゴシック"/>
              </a:rPr>
              <a:t>e.g.  Comparing decimals, Representing decimals, Multiplying by 10’s</a:t>
            </a:r>
          </a:p>
        </p:txBody>
      </p:sp>
      <p:pic>
        <p:nvPicPr>
          <p:cNvPr id="43011" name="Picture 3"/>
          <p:cNvPicPr>
            <a:picLocks noChangeAspect="1"/>
          </p:cNvPicPr>
          <p:nvPr/>
        </p:nvPicPr>
        <p:blipFill>
          <a:blip r:embed="rId4"/>
          <a:srcRect/>
          <a:stretch>
            <a:fillRect/>
          </a:stretch>
        </p:blipFill>
        <p:spPr bwMode="auto">
          <a:xfrm>
            <a:off x="5638800" y="4800600"/>
            <a:ext cx="2997200" cy="177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sp>
        <p:nvSpPr>
          <p:cNvPr id="45057" name="Rectangle 2"/>
          <p:cNvSpPr>
            <a:spLocks noGrp="1" noChangeArrowheads="1"/>
          </p:cNvSpPr>
          <p:nvPr>
            <p:ph type="title"/>
          </p:nvPr>
        </p:nvSpPr>
        <p:spPr>
          <a:xfrm>
            <a:off x="-457200" y="685800"/>
            <a:ext cx="8686800" cy="1143000"/>
          </a:xfrm>
        </p:spPr>
        <p:txBody>
          <a:bodyPr/>
          <a:lstStyle/>
          <a:p>
            <a:pPr eaLnBrk="1" hangingPunct="1"/>
            <a:r>
              <a:rPr lang="en-US" sz="4000" b="1" dirty="0" smtClean="0">
                <a:solidFill>
                  <a:srgbClr val="FF9900"/>
                </a:solidFill>
                <a:ea typeface="ＭＳ Ｐゴシック"/>
                <a:cs typeface="ＭＳ Ｐゴシック"/>
              </a:rPr>
              <a:t>Two Types of Intervention</a:t>
            </a:r>
            <a:endParaRPr lang="en-US" sz="4000" dirty="0" smtClean="0">
              <a:solidFill>
                <a:srgbClr val="FF9900"/>
              </a:solidFill>
              <a:ea typeface="ＭＳ Ｐゴシック"/>
              <a:cs typeface="ＭＳ Ｐゴシック"/>
            </a:endParaRPr>
          </a:p>
        </p:txBody>
      </p:sp>
      <p:sp>
        <p:nvSpPr>
          <p:cNvPr id="45058" name="Rectangle 3"/>
          <p:cNvSpPr>
            <a:spLocks noGrp="1" noChangeArrowheads="1"/>
          </p:cNvSpPr>
          <p:nvPr>
            <p:ph idx="1"/>
          </p:nvPr>
        </p:nvSpPr>
        <p:spPr>
          <a:xfrm>
            <a:off x="304800" y="2057400"/>
            <a:ext cx="7670800" cy="4373563"/>
          </a:xfrm>
        </p:spPr>
        <p:txBody>
          <a:bodyPr/>
          <a:lstStyle/>
          <a:p>
            <a:pPr marL="2606675" indent="-2606675" eaLnBrk="1" hangingPunct="1">
              <a:spcAft>
                <a:spcPts val="3000"/>
              </a:spcAft>
              <a:buFontTx/>
              <a:buNone/>
            </a:pPr>
            <a:r>
              <a:rPr lang="en-US" sz="2800" b="1" dirty="0" smtClean="0">
                <a:solidFill>
                  <a:srgbClr val="0066CC"/>
                </a:solidFill>
                <a:ea typeface="ＭＳ Ｐゴシック"/>
                <a:cs typeface="ＭＳ Ｐゴシック"/>
              </a:rPr>
              <a:t>OPEN-ENDED</a:t>
            </a:r>
            <a:r>
              <a:rPr lang="en-US" sz="2800" dirty="0" smtClean="0">
                <a:ea typeface="ＭＳ Ｐゴシック"/>
                <a:cs typeface="ＭＳ Ｐゴシック"/>
              </a:rPr>
              <a:t>: Problem-solving based interventions that allow students flexibility in coming up with solutions.</a:t>
            </a:r>
          </a:p>
          <a:p>
            <a:pPr marL="2606675" indent="-2606675" eaLnBrk="1" hangingPunct="1">
              <a:buFontTx/>
              <a:buNone/>
            </a:pPr>
            <a:r>
              <a:rPr lang="en-US" sz="2800" b="1" dirty="0" smtClean="0">
                <a:solidFill>
                  <a:srgbClr val="0066CC"/>
                </a:solidFill>
                <a:ea typeface="ＭＳ Ｐゴシック"/>
                <a:cs typeface="ＭＳ Ｐゴシック"/>
              </a:rPr>
              <a:t>         GUIDED</a:t>
            </a:r>
            <a:r>
              <a:rPr lang="en-US" sz="2800" dirty="0" smtClean="0">
                <a:ea typeface="ＭＳ Ｐゴシック"/>
                <a:cs typeface="ＭＳ Ｐゴシック"/>
              </a:rPr>
              <a:t>: Structured, step-by-step interventions that are more explicit and precise.    </a:t>
            </a:r>
          </a:p>
        </p:txBody>
      </p:sp>
      <p:pic>
        <p:nvPicPr>
          <p:cNvPr id="45059" name="Picture 4"/>
          <p:cNvPicPr>
            <a:picLocks noChangeAspect="1"/>
          </p:cNvPicPr>
          <p:nvPr/>
        </p:nvPicPr>
        <p:blipFill>
          <a:blip r:embed="rId4"/>
          <a:srcRect/>
          <a:stretch>
            <a:fillRect/>
          </a:stretch>
        </p:blipFill>
        <p:spPr bwMode="auto">
          <a:xfrm rot="687965">
            <a:off x="7151521" y="997678"/>
            <a:ext cx="1719262" cy="1143000"/>
          </a:xfrm>
          <a:prstGeom prst="rect">
            <a:avLst/>
          </a:prstGeom>
          <a:noFill/>
          <a:ln w="9525">
            <a:noFill/>
            <a:miter lim="800000"/>
            <a:headEnd/>
            <a:tailEnd/>
          </a:ln>
        </p:spPr>
      </p:pic>
      <p:pic>
        <p:nvPicPr>
          <p:cNvPr id="45060" name="Picture 7"/>
          <p:cNvPicPr>
            <a:picLocks noChangeAspect="1"/>
          </p:cNvPicPr>
          <p:nvPr/>
        </p:nvPicPr>
        <p:blipFill>
          <a:blip r:embed="rId5"/>
          <a:srcRect t="-5556" b="27779"/>
          <a:stretch>
            <a:fillRect/>
          </a:stretch>
        </p:blipFill>
        <p:spPr bwMode="auto">
          <a:xfrm>
            <a:off x="7086600" y="3962400"/>
            <a:ext cx="2057400" cy="1746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sp>
        <p:nvSpPr>
          <p:cNvPr id="17410" name="Title 8"/>
          <p:cNvSpPr>
            <a:spLocks noGrp="1"/>
          </p:cNvSpPr>
          <p:nvPr>
            <p:ph type="title"/>
          </p:nvPr>
        </p:nvSpPr>
        <p:spPr>
          <a:xfrm>
            <a:off x="533400" y="838200"/>
            <a:ext cx="8077200" cy="990600"/>
          </a:xfrm>
        </p:spPr>
        <p:txBody>
          <a:bodyPr/>
          <a:lstStyle/>
          <a:p>
            <a:r>
              <a:rPr lang="en-US" b="1" smtClean="0">
                <a:solidFill>
                  <a:srgbClr val="FF9900"/>
                </a:solidFill>
                <a:ea typeface="ＭＳ Ｐゴシック"/>
                <a:cs typeface="ＭＳ Ｐゴシック"/>
              </a:rPr>
              <a:t>Struggling Students in Math</a:t>
            </a:r>
          </a:p>
        </p:txBody>
      </p:sp>
      <p:pic>
        <p:nvPicPr>
          <p:cNvPr id="17411" name="Picture 10" descr="confusion-1.jpg"/>
          <p:cNvPicPr>
            <a:picLocks noChangeAspect="1"/>
          </p:cNvPicPr>
          <p:nvPr/>
        </p:nvPicPr>
        <p:blipFill>
          <a:blip r:embed="rId4"/>
          <a:srcRect/>
          <a:stretch>
            <a:fillRect/>
          </a:stretch>
        </p:blipFill>
        <p:spPr bwMode="auto">
          <a:xfrm rot="-330859">
            <a:off x="228600" y="2286000"/>
            <a:ext cx="2209800" cy="2174875"/>
          </a:xfrm>
          <a:prstGeom prst="rect">
            <a:avLst/>
          </a:prstGeom>
          <a:noFill/>
          <a:ln w="9525">
            <a:noFill/>
            <a:miter lim="800000"/>
            <a:headEnd/>
            <a:tailEnd/>
          </a:ln>
        </p:spPr>
      </p:pic>
      <p:sp>
        <p:nvSpPr>
          <p:cNvPr id="17412" name="Rectangle 3"/>
          <p:cNvSpPr txBox="1">
            <a:spLocks noChangeArrowheads="1"/>
          </p:cNvSpPr>
          <p:nvPr/>
        </p:nvSpPr>
        <p:spPr bwMode="auto">
          <a:xfrm>
            <a:off x="2514600" y="1981200"/>
            <a:ext cx="6019800" cy="2971800"/>
          </a:xfrm>
          <a:prstGeom prst="rect">
            <a:avLst/>
          </a:prstGeom>
          <a:noFill/>
          <a:ln w="9525">
            <a:noFill/>
            <a:miter lim="800000"/>
            <a:headEnd/>
            <a:tailEnd/>
          </a:ln>
        </p:spPr>
        <p:txBody>
          <a:bodyPr/>
          <a:lstStyle/>
          <a:p>
            <a:pPr marL="342900" indent="-342900">
              <a:lnSpc>
                <a:spcPct val="80000"/>
              </a:lnSpc>
              <a:spcBef>
                <a:spcPct val="20000"/>
              </a:spcBef>
              <a:spcAft>
                <a:spcPts val="1800"/>
              </a:spcAft>
              <a:buFontTx/>
              <a:buChar char="•"/>
            </a:pPr>
            <a:r>
              <a:rPr lang="en-US" sz="3000"/>
              <a:t>What proportion of your students do you feel struggle?</a:t>
            </a:r>
          </a:p>
          <a:p>
            <a:pPr marL="342900" indent="-342900">
              <a:lnSpc>
                <a:spcPct val="80000"/>
              </a:lnSpc>
              <a:spcBef>
                <a:spcPct val="20000"/>
              </a:spcBef>
              <a:spcAft>
                <a:spcPts val="1800"/>
              </a:spcAft>
              <a:buFontTx/>
              <a:buChar char="•"/>
            </a:pPr>
            <a:r>
              <a:rPr lang="en-US" sz="3000"/>
              <a:t>What do they struggle with?</a:t>
            </a:r>
          </a:p>
          <a:p>
            <a:pPr marL="342900" indent="-342900">
              <a:lnSpc>
                <a:spcPct val="80000"/>
              </a:lnSpc>
              <a:spcBef>
                <a:spcPct val="20000"/>
              </a:spcBef>
              <a:spcAft>
                <a:spcPts val="1800"/>
              </a:spcAft>
              <a:buFontTx/>
              <a:buChar char="•"/>
            </a:pPr>
            <a:r>
              <a:rPr lang="en-US" sz="3000"/>
              <a:t>What gets in the way of you being able to give them the help they need?</a:t>
            </a:r>
          </a:p>
        </p:txBody>
      </p:sp>
      <p:sp>
        <p:nvSpPr>
          <p:cNvPr id="17413" name="Title 8"/>
          <p:cNvSpPr txBox="1">
            <a:spLocks/>
          </p:cNvSpPr>
          <p:nvPr/>
        </p:nvSpPr>
        <p:spPr bwMode="auto">
          <a:xfrm>
            <a:off x="2286000" y="4953000"/>
            <a:ext cx="6324600" cy="990600"/>
          </a:xfrm>
          <a:prstGeom prst="rect">
            <a:avLst/>
          </a:prstGeom>
          <a:noFill/>
          <a:ln w="9525">
            <a:noFill/>
            <a:miter lim="800000"/>
            <a:headEnd/>
            <a:tailEnd/>
          </a:ln>
        </p:spPr>
        <p:txBody>
          <a:bodyPr anchor="ctr"/>
          <a:lstStyle/>
          <a:p>
            <a:pPr algn="ctr" eaLnBrk="0" hangingPunct="0"/>
            <a:r>
              <a:rPr lang="en-US" sz="3600" b="1" i="1">
                <a:solidFill>
                  <a:srgbClr val="FF9900"/>
                </a:solidFill>
              </a:rPr>
              <a:t> Talk to your neighbours.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752600" y="609600"/>
            <a:ext cx="4267200" cy="762000"/>
          </a:xfrm>
        </p:spPr>
        <p:txBody>
          <a:bodyPr/>
          <a:lstStyle/>
          <a:p>
            <a:pPr algn="r"/>
            <a:r>
              <a:rPr lang="en-US" b="1" smtClean="0">
                <a:solidFill>
                  <a:srgbClr val="FF9900"/>
                </a:solidFill>
                <a:ea typeface="ＭＳ Ｐゴシック"/>
                <a:cs typeface="ＭＳ Ｐゴシック"/>
              </a:rPr>
              <a:t>Lesson Model</a:t>
            </a:r>
          </a:p>
        </p:txBody>
      </p:sp>
      <p:sp>
        <p:nvSpPr>
          <p:cNvPr id="47106" name="Content Placeholder 2"/>
          <p:cNvSpPr>
            <a:spLocks noGrp="1"/>
          </p:cNvSpPr>
          <p:nvPr>
            <p:ph idx="1"/>
          </p:nvPr>
        </p:nvSpPr>
        <p:spPr>
          <a:xfrm>
            <a:off x="457200" y="1447800"/>
            <a:ext cx="8686800" cy="5181600"/>
          </a:xfrm>
        </p:spPr>
        <p:txBody>
          <a:bodyPr/>
          <a:lstStyle/>
          <a:p>
            <a:pPr>
              <a:buFontTx/>
              <a:buNone/>
            </a:pPr>
            <a:r>
              <a:rPr lang="en-US" sz="2800" b="1" dirty="0" smtClean="0">
                <a:solidFill>
                  <a:srgbClr val="0066CC"/>
                </a:solidFill>
                <a:ea typeface="ＭＳ Ｐゴシック"/>
                <a:cs typeface="ＭＳ Ｐゴシック"/>
              </a:rPr>
              <a:t>Before  - can be a variety of openers</a:t>
            </a:r>
          </a:p>
          <a:p>
            <a:pPr lvl="1">
              <a:spcAft>
                <a:spcPts val="600"/>
              </a:spcAft>
            </a:pPr>
            <a:r>
              <a:rPr lang="en-US" sz="2400" dirty="0" smtClean="0">
                <a:ea typeface="ＭＳ Ｐゴシック"/>
              </a:rPr>
              <a:t>Prep students for assignment – posing thinking questions</a:t>
            </a:r>
          </a:p>
          <a:p>
            <a:pPr>
              <a:buFontTx/>
              <a:buNone/>
            </a:pPr>
            <a:r>
              <a:rPr lang="en-US" sz="2800" b="1" dirty="0" smtClean="0">
                <a:solidFill>
                  <a:srgbClr val="0066CC"/>
                </a:solidFill>
                <a:ea typeface="ＭＳ Ｐゴシック"/>
                <a:cs typeface="ＭＳ Ｐゴシック"/>
              </a:rPr>
              <a:t>During – open or guided styles</a:t>
            </a:r>
          </a:p>
          <a:p>
            <a:pPr lvl="1"/>
            <a:r>
              <a:rPr lang="en-US" sz="2400" dirty="0" smtClean="0">
                <a:ea typeface="ＭＳ Ｐゴシック"/>
              </a:rPr>
              <a:t>Scaffolding students’ thinking with questions</a:t>
            </a:r>
          </a:p>
          <a:p>
            <a:pPr lvl="1"/>
            <a:r>
              <a:rPr lang="en-US" sz="2400" dirty="0" smtClean="0">
                <a:ea typeface="ＭＳ Ｐゴシック"/>
              </a:rPr>
              <a:t>Observing and listening to students’</a:t>
            </a:r>
          </a:p>
          <a:p>
            <a:pPr lvl="2"/>
            <a:r>
              <a:rPr lang="en-US" sz="2200" dirty="0" smtClean="0">
                <a:ea typeface="ヒラギノ角ゴ Pro W3"/>
                <a:cs typeface="ヒラギノ角ゴ Pro W3"/>
              </a:rPr>
              <a:t>Strategies used</a:t>
            </a:r>
          </a:p>
          <a:p>
            <a:pPr lvl="2"/>
            <a:r>
              <a:rPr lang="en-US" sz="2200" dirty="0" smtClean="0">
                <a:ea typeface="ヒラギノ角ゴ Pro W3"/>
                <a:cs typeface="ヒラギノ角ゴ Pro W3"/>
              </a:rPr>
              <a:t>Specific conceptual understandings </a:t>
            </a:r>
          </a:p>
          <a:p>
            <a:pPr lvl="2">
              <a:buFontTx/>
              <a:buNone/>
            </a:pPr>
            <a:r>
              <a:rPr lang="en-US" sz="2200" dirty="0" smtClean="0">
                <a:ea typeface="ヒラギノ角ゴ Pro W3"/>
                <a:cs typeface="ヒラギノ角ゴ Pro W3"/>
              </a:rPr>
              <a:t>	identified in Teacher Resource</a:t>
            </a:r>
          </a:p>
          <a:p>
            <a:pPr>
              <a:buFontTx/>
              <a:buNone/>
            </a:pPr>
            <a:r>
              <a:rPr lang="en-US" sz="2800" b="1" dirty="0" smtClean="0">
                <a:solidFill>
                  <a:srgbClr val="0066CC"/>
                </a:solidFill>
                <a:ea typeface="ＭＳ Ｐゴシック"/>
                <a:cs typeface="ＭＳ Ｐゴシック"/>
              </a:rPr>
              <a:t>After – consolidating questions</a:t>
            </a:r>
          </a:p>
          <a:p>
            <a:pPr lvl="1"/>
            <a:r>
              <a:rPr lang="en-US" sz="2400" dirty="0" smtClean="0">
                <a:ea typeface="ＭＳ Ｐゴシック"/>
              </a:rPr>
              <a:t>Connecting students’ ideas</a:t>
            </a:r>
          </a:p>
          <a:p>
            <a:pPr lvl="1"/>
            <a:r>
              <a:rPr lang="en-US" sz="2400" dirty="0" smtClean="0">
                <a:ea typeface="ＭＳ Ｐゴシック"/>
              </a:rPr>
              <a:t>Connecting important concepts</a:t>
            </a:r>
          </a:p>
        </p:txBody>
      </p:sp>
      <p:pic>
        <p:nvPicPr>
          <p:cNvPr id="47107" name="Picture 3"/>
          <p:cNvPicPr>
            <a:picLocks noChangeAspect="1"/>
          </p:cNvPicPr>
          <p:nvPr/>
        </p:nvPicPr>
        <p:blipFill>
          <a:blip r:embed="rId3"/>
          <a:srcRect/>
          <a:stretch>
            <a:fillRect/>
          </a:stretch>
        </p:blipFill>
        <p:spPr bwMode="auto">
          <a:xfrm rot="562834">
            <a:off x="6629400" y="3886200"/>
            <a:ext cx="2109788" cy="16398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normAutofit fontScale="90000"/>
          </a:bodyPr>
          <a:lstStyle/>
          <a:p>
            <a:r>
              <a:rPr lang="en-US" sz="3600" b="1" dirty="0">
                <a:solidFill>
                  <a:srgbClr val="0066CC"/>
                </a:solidFill>
                <a:ea typeface="ＭＳ Ｐゴシック"/>
                <a:cs typeface="ＭＳ Ｐゴシック"/>
              </a:rPr>
              <a:t>Before</a:t>
            </a:r>
            <a:br>
              <a:rPr lang="en-US" sz="3600" b="1" dirty="0">
                <a:solidFill>
                  <a:srgbClr val="0066CC"/>
                </a:solidFill>
                <a:ea typeface="ＭＳ Ｐゴシック"/>
                <a:cs typeface="ＭＳ Ｐゴシック"/>
              </a:rPr>
            </a:br>
            <a:r>
              <a:rPr lang="en-US" sz="2400" dirty="0">
                <a:ea typeface="ＭＳ Ｐゴシック"/>
              </a:rPr>
              <a:t>Prep students for assignment – posing thinking </a:t>
            </a:r>
            <a:r>
              <a:rPr lang="en-US" sz="2400" dirty="0" smtClean="0">
                <a:ea typeface="ＭＳ Ｐゴシック"/>
              </a:rPr>
              <a:t>questions</a:t>
            </a:r>
            <a:br>
              <a:rPr lang="en-US" sz="2400" dirty="0" smtClean="0">
                <a:ea typeface="ＭＳ Ｐゴシック"/>
              </a:rPr>
            </a:br>
            <a:r>
              <a:rPr lang="en-US" sz="2400" dirty="0" smtClean="0">
                <a:ea typeface="ＭＳ Ｐゴシック"/>
              </a:rPr>
              <a:t>1. </a:t>
            </a:r>
            <a:r>
              <a:rPr lang="en-US" sz="2400" dirty="0">
                <a:ea typeface="ＭＳ Ｐゴシック"/>
              </a:rPr>
              <a:t>O</a:t>
            </a:r>
            <a:r>
              <a:rPr lang="en-US" sz="2400" dirty="0" smtClean="0">
                <a:ea typeface="ＭＳ Ｐゴシック"/>
              </a:rPr>
              <a:t>pen ended discussion questions</a:t>
            </a:r>
            <a:r>
              <a:rPr lang="en-US" sz="2400" dirty="0">
                <a:ea typeface="ＭＳ Ｐゴシック"/>
              </a:rPr>
              <a:t/>
            </a:r>
            <a:br>
              <a:rPr lang="en-US" sz="2400" dirty="0">
                <a:ea typeface="ＭＳ Ｐゴシック"/>
              </a:rPr>
            </a:br>
            <a:endParaRPr lang="en-CA" sz="2400" dirty="0"/>
          </a:p>
        </p:txBody>
      </p:sp>
      <p:sp>
        <p:nvSpPr>
          <p:cNvPr id="4" name="TextBox 3"/>
          <p:cNvSpPr txBox="1"/>
          <p:nvPr/>
        </p:nvSpPr>
        <p:spPr>
          <a:xfrm>
            <a:off x="914400" y="3124200"/>
            <a:ext cx="7302149" cy="369332"/>
          </a:xfrm>
          <a:prstGeom prst="rect">
            <a:avLst/>
          </a:prstGeom>
          <a:noFill/>
        </p:spPr>
        <p:txBody>
          <a:bodyPr wrap="none" rtlCol="0">
            <a:spAutoFit/>
          </a:bodyPr>
          <a:lstStyle/>
          <a:p>
            <a:r>
              <a:rPr lang="en-US" dirty="0" smtClean="0"/>
              <a:t>How are the numbers 6.001 and 1.006 alike?  How are they different?</a:t>
            </a:r>
            <a:endParaRPr lang="en-US" dirty="0"/>
          </a:p>
        </p:txBody>
      </p:sp>
      <p:sp>
        <p:nvSpPr>
          <p:cNvPr id="5" name="TextBox 4"/>
          <p:cNvSpPr txBox="1"/>
          <p:nvPr/>
        </p:nvSpPr>
        <p:spPr>
          <a:xfrm>
            <a:off x="914400" y="4343400"/>
            <a:ext cx="7500150" cy="646331"/>
          </a:xfrm>
          <a:prstGeom prst="rect">
            <a:avLst/>
          </a:prstGeom>
          <a:noFill/>
        </p:spPr>
        <p:txBody>
          <a:bodyPr wrap="square" rtlCol="0">
            <a:spAutoFit/>
          </a:bodyPr>
          <a:lstStyle/>
          <a:p>
            <a:r>
              <a:rPr lang="en-US" dirty="0" smtClean="0"/>
              <a:t>Create a question involving multiplication or division of decimals where the digits 4, 9, and 2 appear somewhere.</a:t>
            </a:r>
            <a:endParaRPr lang="en-US" dirty="0"/>
          </a:p>
        </p:txBody>
      </p:sp>
      <p:sp>
        <p:nvSpPr>
          <p:cNvPr id="6" name="TextBox 5"/>
          <p:cNvSpPr txBox="1"/>
          <p:nvPr/>
        </p:nvSpPr>
        <p:spPr>
          <a:xfrm>
            <a:off x="5804757" y="6324600"/>
            <a:ext cx="3327954" cy="369332"/>
          </a:xfrm>
          <a:prstGeom prst="rect">
            <a:avLst/>
          </a:prstGeom>
          <a:noFill/>
        </p:spPr>
        <p:txBody>
          <a:bodyPr wrap="none" rtlCol="0">
            <a:spAutoFit/>
          </a:bodyPr>
          <a:lstStyle/>
          <a:p>
            <a:r>
              <a:rPr lang="en-US" dirty="0" smtClean="0"/>
              <a:t>Good Questions, Marian Small</a:t>
            </a:r>
            <a:endParaRPr lang="en-US" dirty="0"/>
          </a:p>
        </p:txBody>
      </p:sp>
    </p:spTree>
    <p:extLst>
      <p:ext uri="{BB962C8B-B14F-4D97-AF65-F5344CB8AC3E}">
        <p14:creationId xmlns:p14="http://schemas.microsoft.com/office/powerpoint/2010/main" val="3049449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normAutofit fontScale="90000"/>
          </a:bodyPr>
          <a:lstStyle/>
          <a:p>
            <a:r>
              <a:rPr lang="en-US" sz="3600" b="1" dirty="0">
                <a:solidFill>
                  <a:srgbClr val="0066CC"/>
                </a:solidFill>
                <a:ea typeface="ＭＳ Ｐゴシック"/>
                <a:cs typeface="ＭＳ Ｐゴシック"/>
              </a:rPr>
              <a:t>Before</a:t>
            </a:r>
            <a:br>
              <a:rPr lang="en-US" sz="3600" b="1" dirty="0">
                <a:solidFill>
                  <a:srgbClr val="0066CC"/>
                </a:solidFill>
                <a:ea typeface="ＭＳ Ｐゴシック"/>
                <a:cs typeface="ＭＳ Ｐゴシック"/>
              </a:rPr>
            </a:br>
            <a:r>
              <a:rPr lang="en-US" sz="2400" dirty="0">
                <a:ea typeface="ＭＳ Ｐゴシック"/>
              </a:rPr>
              <a:t>Prep students for assignment – posing thinking </a:t>
            </a:r>
            <a:r>
              <a:rPr lang="en-US" sz="2400" dirty="0" smtClean="0">
                <a:ea typeface="ＭＳ Ｐゴシック"/>
              </a:rPr>
              <a:t>questions</a:t>
            </a:r>
            <a:br>
              <a:rPr lang="en-US" sz="2400" dirty="0" smtClean="0">
                <a:ea typeface="ＭＳ Ｐゴシック"/>
              </a:rPr>
            </a:br>
            <a:r>
              <a:rPr lang="en-US" sz="2400" dirty="0" smtClean="0">
                <a:ea typeface="ＭＳ Ｐゴシック"/>
              </a:rPr>
              <a:t>2. Anticipation/Reaction Guides</a:t>
            </a:r>
            <a:r>
              <a:rPr lang="en-US" sz="2400" dirty="0">
                <a:ea typeface="ＭＳ Ｐゴシック"/>
              </a:rPr>
              <a:t/>
            </a:r>
            <a:br>
              <a:rPr lang="en-US" sz="2400" dirty="0">
                <a:ea typeface="ＭＳ Ｐゴシック"/>
              </a:rPr>
            </a:br>
            <a:r>
              <a:rPr lang="en-US" sz="2400" dirty="0" smtClean="0">
                <a:ea typeface="ＭＳ Ｐゴシック"/>
              </a:rPr>
              <a:t> (What Do You Think? – In Nelson textbooks)</a:t>
            </a:r>
            <a:endParaRPr lang="en-CA" sz="2400" dirty="0"/>
          </a:p>
        </p:txBody>
      </p:sp>
      <p:graphicFrame>
        <p:nvGraphicFramePr>
          <p:cNvPr id="4" name="Group 57"/>
          <p:cNvGraphicFramePr>
            <a:graphicFrameLocks noGrp="1"/>
          </p:cNvGraphicFramePr>
          <p:nvPr>
            <p:extLst>
              <p:ext uri="{D42A27DB-BD31-4B8C-83A1-F6EECF244321}">
                <p14:modId xmlns:p14="http://schemas.microsoft.com/office/powerpoint/2010/main" val="1591045287"/>
              </p:ext>
            </p:extLst>
          </p:nvPr>
        </p:nvGraphicFramePr>
        <p:xfrm>
          <a:off x="228600" y="2438400"/>
          <a:ext cx="8664575" cy="3698022"/>
        </p:xfrm>
        <a:graphic>
          <a:graphicData uri="http://schemas.openxmlformats.org/drawingml/2006/table">
            <a:tbl>
              <a:tblPr/>
              <a:tblGrid>
                <a:gridCol w="1045612"/>
                <a:gridCol w="4974188"/>
                <a:gridCol w="1301124"/>
                <a:gridCol w="1343651"/>
              </a:tblGrid>
              <a:tr h="7904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BEFORE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(True or False)</a:t>
                      </a:r>
                      <a:endParaRPr kumimoji="0" lang="en-US"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Batang" pitchFamily="18" charset="-127"/>
                          <a:cs typeface="Arial" pitchFamily="34" charset="0"/>
                        </a:rPr>
                        <a:t>STATEMENTS</a:t>
                      </a:r>
                      <a:endParaRPr kumimoji="0" lang="en-US" sz="1800" b="0" i="0" u="none" strike="noStrike" cap="none" normalizeH="0" baseline="0" smtClean="0">
                        <a:ln>
                          <a:noFill/>
                        </a:ln>
                        <a:solidFill>
                          <a:schemeClr val="tx1"/>
                        </a:solidFill>
                        <a:effectLst/>
                        <a:latin typeface="Arial" pitchFamily="34" charset="0"/>
                        <a:ea typeface="Batang" pitchFamily="18" charset="-127"/>
                        <a:cs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AFTER</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PROOF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cs typeface="Arial" pitchFamily="34" charset="0"/>
                        </a:rPr>
                        <a:t>Use the back of this page to show your proof</a:t>
                      </a:r>
                      <a:endParaRPr kumimoji="0" lang="en-CA" sz="900" b="0" i="0" u="none" strike="noStrike" cap="none" normalizeH="0" baseline="0" smtClean="0">
                        <a:ln>
                          <a:noFill/>
                        </a:ln>
                        <a:solidFill>
                          <a:schemeClr val="tx1"/>
                        </a:solidFill>
                        <a:effectLst/>
                        <a:latin typeface="Times New Roman" pitchFamily="18" charset="0"/>
                        <a:cs typeface="Times New Roman" pitchFamily="18"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7319">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Tx/>
                        <a:buNone/>
                        <a:tabLst/>
                      </a:pPr>
                      <a:endParaRPr kumimoji="0" lang="en-US" sz="1600" b="1" i="0" u="none" strike="noStrike" cap="none" normalizeH="0" baseline="0" dirty="0" smtClean="0">
                        <a:ln>
                          <a:noFill/>
                        </a:ln>
                        <a:solidFill>
                          <a:srgbClr val="000000"/>
                        </a:solidFill>
                        <a:effectLst/>
                        <a:latin typeface="Times New Roman" pitchFamily="18" charset="0"/>
                        <a:ea typeface="Batang" pitchFamily="18" charset="-127"/>
                        <a:cs typeface="Times New Roman" pitchFamily="18" charset="0"/>
                      </a:endParaRPr>
                    </a:p>
                    <a:p>
                      <a:pPr marL="0" marR="0" lvl="0" indent="0" algn="l" defTabSz="914400" rtl="0" eaLnBrk="0" fontAlgn="base" latinLnBrk="0" hangingPunct="0">
                        <a:lnSpc>
                          <a:spcPct val="100000"/>
                        </a:lnSpc>
                        <a:spcBef>
                          <a:spcPct val="20000"/>
                        </a:spcBef>
                        <a:spcAft>
                          <a:spcPct val="0"/>
                        </a:spcAft>
                        <a:buClr>
                          <a:schemeClr val="bg2"/>
                        </a:buClr>
                        <a:buSzPct val="75000"/>
                        <a:buFontTx/>
                        <a:buNone/>
                        <a:tabLst/>
                      </a:pPr>
                      <a:r>
                        <a:rPr kumimoji="0" lang="en-CA" sz="1600" b="1" i="0" u="none" strike="noStrike" cap="none" normalizeH="0" baseline="0" dirty="0" smtClean="0">
                          <a:ln>
                            <a:noFill/>
                          </a:ln>
                          <a:solidFill>
                            <a:srgbClr val="000000"/>
                          </a:solidFill>
                          <a:effectLst/>
                          <a:latin typeface="Times New Roman" pitchFamily="18" charset="0"/>
                          <a:ea typeface="Batang" pitchFamily="18" charset="-127"/>
                          <a:cs typeface="Times New Roman" pitchFamily="18" charset="0"/>
                        </a:rPr>
                        <a:t>Every decimal multiplication is related to a whole number multiplication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20387">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0" lang="en-CA" sz="1600" b="1" i="0" u="none" strike="noStrike" cap="none" normalizeH="0" baseline="0" dirty="0" smtClean="0">
                        <a:ln>
                          <a:noFill/>
                        </a:ln>
                        <a:solidFill>
                          <a:srgbClr val="000000"/>
                        </a:solidFill>
                        <a:effectLst/>
                        <a:latin typeface="Times New Roman" pitchFamily="18" charset="0"/>
                        <a:ea typeface="Batang" pitchFamily="18" charset="-127"/>
                        <a:cs typeface="Times New Roman" pitchFamily="18" charset="0"/>
                      </a:endParaRP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CA" sz="1600" b="1" i="0" u="none" strike="noStrike" cap="none" normalizeH="0" baseline="0" dirty="0" smtClean="0">
                          <a:ln>
                            <a:noFill/>
                          </a:ln>
                          <a:solidFill>
                            <a:srgbClr val="000000"/>
                          </a:solidFill>
                          <a:effectLst/>
                          <a:latin typeface="Times New Roman" pitchFamily="18" charset="0"/>
                          <a:ea typeface="Batang" pitchFamily="18" charset="-127"/>
                          <a:cs typeface="Times New Roman" pitchFamily="18" charset="0"/>
                        </a:rPr>
                        <a:t>Every decimal is equivalent to more than one fraction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543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0" lang="en-CA" sz="1600" b="1" i="0" u="none" strike="noStrike" cap="none" normalizeH="0" baseline="0" dirty="0" smtClean="0">
                        <a:ln>
                          <a:noFill/>
                        </a:ln>
                        <a:solidFill>
                          <a:srgbClr val="000000"/>
                        </a:solidFill>
                        <a:effectLst/>
                        <a:latin typeface="Times New Roman" pitchFamily="18" charset="0"/>
                        <a:ea typeface="Batang" pitchFamily="18" charset="-127"/>
                        <a:cs typeface="Times New Roman" pitchFamily="18" charset="0"/>
                      </a:endParaRPr>
                    </a:p>
                    <a:p>
                      <a:pPr marL="342900" marR="0" lvl="0" indent="-34290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CA" sz="1600" b="1" i="0" u="none" strike="noStrike" cap="none" normalizeH="0" baseline="0" dirty="0" smtClean="0">
                          <a:ln>
                            <a:noFill/>
                          </a:ln>
                          <a:solidFill>
                            <a:srgbClr val="000000"/>
                          </a:solidFill>
                          <a:effectLst/>
                          <a:latin typeface="Times New Roman" pitchFamily="18" charset="0"/>
                          <a:ea typeface="Batang" pitchFamily="18" charset="-127"/>
                          <a:cs typeface="Times New Roman" pitchFamily="18" charset="0"/>
                        </a:rPr>
                        <a:t>Dividing will always result in a smaller answer</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smtClean="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dirty="0" smtClean="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TextBox 2"/>
          <p:cNvSpPr txBox="1"/>
          <p:nvPr/>
        </p:nvSpPr>
        <p:spPr>
          <a:xfrm>
            <a:off x="6248400" y="6451979"/>
            <a:ext cx="2771950" cy="369332"/>
          </a:xfrm>
          <a:prstGeom prst="rect">
            <a:avLst/>
          </a:prstGeom>
          <a:noFill/>
        </p:spPr>
        <p:txBody>
          <a:bodyPr wrap="none" rtlCol="0">
            <a:spAutoFit/>
          </a:bodyPr>
          <a:lstStyle/>
          <a:p>
            <a:r>
              <a:rPr lang="en-US" dirty="0" smtClean="0"/>
              <a:t>Nelson Math Focus Texts</a:t>
            </a:r>
            <a:endParaRPr lang="en-US" dirty="0"/>
          </a:p>
        </p:txBody>
      </p:sp>
    </p:spTree>
    <p:extLst>
      <p:ext uri="{BB962C8B-B14F-4D97-AF65-F5344CB8AC3E}">
        <p14:creationId xmlns:p14="http://schemas.microsoft.com/office/powerpoint/2010/main" val="22763730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8686800" cy="508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1000" y="838200"/>
            <a:ext cx="8229600" cy="1143000"/>
          </a:xfrm>
        </p:spPr>
        <p:txBody>
          <a:bodyPr>
            <a:normAutofit fontScale="90000"/>
          </a:bodyPr>
          <a:lstStyle/>
          <a:p>
            <a:r>
              <a:rPr lang="en-US" sz="3600" b="1" dirty="0">
                <a:solidFill>
                  <a:srgbClr val="0066CC"/>
                </a:solidFill>
                <a:ea typeface="ＭＳ Ｐゴシック"/>
                <a:cs typeface="ＭＳ Ｐゴシック"/>
              </a:rPr>
              <a:t>Before</a:t>
            </a:r>
            <a:br>
              <a:rPr lang="en-US" sz="3600" b="1" dirty="0">
                <a:solidFill>
                  <a:srgbClr val="0066CC"/>
                </a:solidFill>
                <a:ea typeface="ＭＳ Ｐゴシック"/>
                <a:cs typeface="ＭＳ Ｐゴシック"/>
              </a:rPr>
            </a:br>
            <a:r>
              <a:rPr lang="en-US" sz="2400" dirty="0">
                <a:ea typeface="ＭＳ Ｐゴシック"/>
              </a:rPr>
              <a:t>Prep students for assignment – posing thinking </a:t>
            </a:r>
            <a:r>
              <a:rPr lang="en-US" sz="2400" dirty="0" smtClean="0">
                <a:ea typeface="ＭＳ Ｐゴシック"/>
              </a:rPr>
              <a:t>questions</a:t>
            </a:r>
            <a:br>
              <a:rPr lang="en-US" sz="2400" dirty="0" smtClean="0">
                <a:ea typeface="ＭＳ Ｐゴシック"/>
              </a:rPr>
            </a:br>
            <a:r>
              <a:rPr lang="en-US" sz="2400" dirty="0" smtClean="0">
                <a:ea typeface="ＭＳ Ｐゴシック"/>
              </a:rPr>
              <a:t>3. </a:t>
            </a:r>
            <a:r>
              <a:rPr lang="en-US" sz="2400" dirty="0" err="1" smtClean="0">
                <a:ea typeface="ＭＳ Ｐゴシック"/>
              </a:rPr>
              <a:t>Frayer</a:t>
            </a:r>
            <a:r>
              <a:rPr lang="en-US" sz="2400" dirty="0" smtClean="0">
                <a:ea typeface="ＭＳ Ｐゴシック"/>
              </a:rPr>
              <a:t> Model</a:t>
            </a:r>
            <a:r>
              <a:rPr lang="en-US" sz="2400" dirty="0">
                <a:ea typeface="ＭＳ Ｐゴシック"/>
              </a:rPr>
              <a:t/>
            </a:r>
            <a:br>
              <a:rPr lang="en-US" sz="2400" dirty="0">
                <a:ea typeface="ＭＳ Ｐゴシック"/>
              </a:rPr>
            </a:br>
            <a:endParaRPr lang="en-CA" sz="2400" dirty="0"/>
          </a:p>
        </p:txBody>
      </p:sp>
    </p:spTree>
    <p:extLst>
      <p:ext uri="{BB962C8B-B14F-4D97-AF65-F5344CB8AC3E}">
        <p14:creationId xmlns:p14="http://schemas.microsoft.com/office/powerpoint/2010/main" val="19783344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normAutofit fontScale="90000"/>
          </a:bodyPr>
          <a:lstStyle/>
          <a:p>
            <a:r>
              <a:rPr lang="en-US" sz="3600" b="1" dirty="0">
                <a:solidFill>
                  <a:srgbClr val="0066CC"/>
                </a:solidFill>
                <a:ea typeface="ＭＳ Ｐゴシック"/>
                <a:cs typeface="ＭＳ Ｐゴシック"/>
              </a:rPr>
              <a:t>Before</a:t>
            </a:r>
            <a:br>
              <a:rPr lang="en-US" sz="3600" b="1" dirty="0">
                <a:solidFill>
                  <a:srgbClr val="0066CC"/>
                </a:solidFill>
                <a:ea typeface="ＭＳ Ｐゴシック"/>
                <a:cs typeface="ＭＳ Ｐゴシック"/>
              </a:rPr>
            </a:br>
            <a:r>
              <a:rPr lang="en-US" sz="2400" dirty="0">
                <a:ea typeface="ＭＳ Ｐゴシック"/>
              </a:rPr>
              <a:t>Prep students for assignment – posing thinking </a:t>
            </a:r>
            <a:r>
              <a:rPr lang="en-US" sz="2400" dirty="0" smtClean="0">
                <a:ea typeface="ＭＳ Ｐゴシック"/>
              </a:rPr>
              <a:t>questions</a:t>
            </a:r>
            <a:br>
              <a:rPr lang="en-US" sz="2400" dirty="0" smtClean="0">
                <a:ea typeface="ＭＳ Ｐゴシック"/>
              </a:rPr>
            </a:br>
            <a:r>
              <a:rPr lang="en-US" sz="2400" dirty="0" smtClean="0">
                <a:ea typeface="ＭＳ Ｐゴシック"/>
              </a:rPr>
              <a:t>4.  “tell me everything you know about decimals”</a:t>
            </a:r>
            <a:r>
              <a:rPr lang="en-US" sz="2400" dirty="0">
                <a:ea typeface="ＭＳ Ｐゴシック"/>
              </a:rPr>
              <a:t/>
            </a:r>
            <a:br>
              <a:rPr lang="en-US" sz="2400" dirty="0">
                <a:ea typeface="ＭＳ Ｐゴシック"/>
              </a:rPr>
            </a:br>
            <a:endParaRPr lang="en-CA" sz="2400" dirty="0"/>
          </a:p>
        </p:txBody>
      </p:sp>
      <p:sp>
        <p:nvSpPr>
          <p:cNvPr id="3" name="Oval 2"/>
          <p:cNvSpPr/>
          <p:nvPr/>
        </p:nvSpPr>
        <p:spPr>
          <a:xfrm>
            <a:off x="2895600" y="3276600"/>
            <a:ext cx="3810000" cy="1524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3200" dirty="0" smtClean="0">
                <a:solidFill>
                  <a:schemeClr val="tx1">
                    <a:lumMod val="75000"/>
                    <a:lumOff val="25000"/>
                  </a:schemeClr>
                </a:solidFill>
              </a:rPr>
              <a:t>decimals</a:t>
            </a:r>
            <a:endParaRPr lang="en-CA" sz="3200" dirty="0">
              <a:solidFill>
                <a:schemeClr val="tx1">
                  <a:lumMod val="75000"/>
                  <a:lumOff val="25000"/>
                </a:schemeClr>
              </a:solidFill>
            </a:endParaRPr>
          </a:p>
        </p:txBody>
      </p:sp>
    </p:spTree>
    <p:extLst>
      <p:ext uri="{BB962C8B-B14F-4D97-AF65-F5344CB8AC3E}">
        <p14:creationId xmlns:p14="http://schemas.microsoft.com/office/powerpoint/2010/main" val="38530448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3600"/>
            <a:ext cx="7772400" cy="3429000"/>
          </a:xfrm>
        </p:spPr>
        <p:txBody>
          <a:bodyPr/>
          <a:lstStyle/>
          <a:p>
            <a:r>
              <a:rPr lang="en-CA" dirty="0" smtClean="0"/>
              <a:t>Before using either the open or guided intervention use the following parallel types of questions…</a:t>
            </a:r>
            <a:endParaRPr lang="en-CA" dirty="0"/>
          </a:p>
        </p:txBody>
      </p:sp>
      <p:sp>
        <p:nvSpPr>
          <p:cNvPr id="3" name="Rectangle 2"/>
          <p:cNvSpPr/>
          <p:nvPr/>
        </p:nvSpPr>
        <p:spPr>
          <a:xfrm>
            <a:off x="3356350" y="990600"/>
            <a:ext cx="1835759" cy="707886"/>
          </a:xfrm>
          <a:prstGeom prst="rect">
            <a:avLst/>
          </a:prstGeom>
        </p:spPr>
        <p:txBody>
          <a:bodyPr wrap="none">
            <a:spAutoFit/>
          </a:bodyPr>
          <a:lstStyle/>
          <a:p>
            <a:pPr algn="ctr">
              <a:buFontTx/>
              <a:buNone/>
            </a:pPr>
            <a:r>
              <a:rPr lang="en-US" sz="4000" b="1" dirty="0">
                <a:solidFill>
                  <a:srgbClr val="0066CC"/>
                </a:solidFill>
              </a:rPr>
              <a:t>During</a:t>
            </a:r>
          </a:p>
        </p:txBody>
      </p:sp>
    </p:spTree>
    <p:extLst>
      <p:ext uri="{BB962C8B-B14F-4D97-AF65-F5344CB8AC3E}">
        <p14:creationId xmlns:p14="http://schemas.microsoft.com/office/powerpoint/2010/main" val="4226330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3"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sp>
        <p:nvSpPr>
          <p:cNvPr id="2" name="Rectangle 1"/>
          <p:cNvSpPr/>
          <p:nvPr/>
        </p:nvSpPr>
        <p:spPr>
          <a:xfrm>
            <a:off x="495300" y="685800"/>
            <a:ext cx="8153400" cy="5293757"/>
          </a:xfrm>
          <a:prstGeom prst="rect">
            <a:avLst/>
          </a:prstGeom>
        </p:spPr>
        <p:txBody>
          <a:bodyPr wrap="square">
            <a:spAutoFit/>
          </a:bodyPr>
          <a:lstStyle/>
          <a:p>
            <a:pPr algn="ctr">
              <a:buFontTx/>
              <a:buNone/>
            </a:pPr>
            <a:r>
              <a:rPr lang="en-US" sz="2800" b="1" dirty="0" smtClean="0">
                <a:solidFill>
                  <a:srgbClr val="0066CC"/>
                </a:solidFill>
              </a:rPr>
              <a:t>During</a:t>
            </a:r>
          </a:p>
          <a:p>
            <a:pPr algn="ctr">
              <a:buFontTx/>
              <a:buNone/>
            </a:pPr>
            <a:r>
              <a:rPr lang="en-US" sz="2800" dirty="0" smtClean="0"/>
              <a:t>.</a:t>
            </a:r>
          </a:p>
          <a:p>
            <a:pPr algn="ctr">
              <a:buFontTx/>
              <a:buNone/>
            </a:pPr>
            <a:r>
              <a:rPr lang="en-US" sz="2800" b="1" dirty="0" smtClean="0">
                <a:solidFill>
                  <a:srgbClr val="0066CC"/>
                </a:solidFill>
              </a:rPr>
              <a:t>Use the Place value chart and base ten blocks. Model the </a:t>
            </a:r>
            <a:r>
              <a:rPr lang="en-US" sz="2800" b="1" dirty="0" smtClean="0">
                <a:solidFill>
                  <a:srgbClr val="0070C0"/>
                </a:solidFill>
              </a:rPr>
              <a:t>“Before</a:t>
            </a:r>
            <a:r>
              <a:rPr lang="en-US" sz="2800" b="1" dirty="0">
                <a:solidFill>
                  <a:srgbClr val="0070C0"/>
                </a:solidFill>
              </a:rPr>
              <a:t>” of Open-Ended Pathway 3 (</a:t>
            </a:r>
            <a:r>
              <a:rPr lang="en-US" sz="2800" b="1" dirty="0" smtClean="0">
                <a:solidFill>
                  <a:srgbClr val="0070C0"/>
                </a:solidFill>
              </a:rPr>
              <a:t>page 18)</a:t>
            </a:r>
          </a:p>
          <a:p>
            <a:pPr algn="ctr">
              <a:buFontTx/>
              <a:buNone/>
            </a:pPr>
            <a:r>
              <a:rPr lang="en-US" sz="2800" b="1" dirty="0" smtClean="0">
                <a:solidFill>
                  <a:srgbClr val="7030A0"/>
                </a:solidFill>
              </a:rPr>
              <a:t>Notice the parallel types of questions for Pathway 1 (page 14) and Pathway 2 (page16)</a:t>
            </a:r>
          </a:p>
          <a:p>
            <a:pPr algn="ctr">
              <a:buFontTx/>
              <a:buNone/>
            </a:pPr>
            <a:endParaRPr lang="en-US" sz="2800" b="1" dirty="0">
              <a:solidFill>
                <a:srgbClr val="0066CC"/>
              </a:solidFill>
            </a:endParaRPr>
          </a:p>
          <a:p>
            <a:pPr lvl="1"/>
            <a:r>
              <a:rPr lang="en-US" sz="2400" dirty="0"/>
              <a:t>Scaffolding students’ thinking with questions</a:t>
            </a:r>
          </a:p>
          <a:p>
            <a:pPr lvl="1"/>
            <a:r>
              <a:rPr lang="en-US" sz="2400" dirty="0"/>
              <a:t>Observing and listening to students’</a:t>
            </a:r>
          </a:p>
          <a:p>
            <a:pPr marL="1257300" lvl="2" indent="-342900">
              <a:buFont typeface="Arial" pitchFamily="34" charset="0"/>
              <a:buChar char="•"/>
            </a:pPr>
            <a:r>
              <a:rPr lang="en-US" sz="2200" dirty="0">
                <a:ea typeface="ヒラギノ角ゴ Pro W3"/>
                <a:cs typeface="ヒラギノ角ゴ Pro W3"/>
              </a:rPr>
              <a:t>Strategies used</a:t>
            </a:r>
          </a:p>
          <a:p>
            <a:pPr marL="1257300" lvl="2" indent="-342900">
              <a:buFont typeface="Arial" pitchFamily="34" charset="0"/>
              <a:buChar char="•"/>
            </a:pPr>
            <a:r>
              <a:rPr lang="en-US" sz="2200" dirty="0">
                <a:ea typeface="ヒラギノ角ゴ Pro W3"/>
                <a:cs typeface="ヒラギノ角ゴ Pro W3"/>
              </a:rPr>
              <a:t>Specific conceptual understandings </a:t>
            </a:r>
            <a:r>
              <a:rPr lang="en-US" sz="2200" dirty="0" smtClean="0">
                <a:ea typeface="ヒラギノ角ゴ Pro W3"/>
                <a:cs typeface="ヒラギノ角ゴ Pro W3"/>
              </a:rPr>
              <a:t>identified </a:t>
            </a:r>
            <a:r>
              <a:rPr lang="en-US" sz="2200" dirty="0">
                <a:ea typeface="ヒラギノ角ゴ Pro W3"/>
                <a:cs typeface="ヒラギノ角ゴ Pro W3"/>
              </a:rPr>
              <a:t>in Teacher Resource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0" y="685800"/>
            <a:ext cx="9144000" cy="1143000"/>
          </a:xfrm>
        </p:spPr>
        <p:txBody>
          <a:bodyPr/>
          <a:lstStyle/>
          <a:p>
            <a:pPr eaLnBrk="1" hangingPunct="1"/>
            <a:r>
              <a:rPr lang="en-US" sz="2800" b="1" dirty="0" smtClean="0">
                <a:solidFill>
                  <a:srgbClr val="7030A0"/>
                </a:solidFill>
                <a:ea typeface="ＭＳ Ｐゴシック"/>
                <a:cs typeface="ＭＳ Ｐゴシック"/>
              </a:rPr>
              <a:t>Comparing numbers</a:t>
            </a:r>
            <a:br>
              <a:rPr lang="en-US" sz="2800" b="1" dirty="0" smtClean="0">
                <a:solidFill>
                  <a:srgbClr val="7030A0"/>
                </a:solidFill>
                <a:ea typeface="ＭＳ Ｐゴシック"/>
                <a:cs typeface="ＭＳ Ｐゴシック"/>
              </a:rPr>
            </a:br>
            <a:r>
              <a:rPr lang="en-US" sz="2800" b="1" dirty="0" smtClean="0">
                <a:solidFill>
                  <a:srgbClr val="7030A0"/>
                </a:solidFill>
                <a:ea typeface="ＭＳ Ｐゴシック"/>
                <a:cs typeface="ＭＳ Ｐゴシック"/>
              </a:rPr>
              <a:t>Teacher guide  pages 28 - 33</a:t>
            </a:r>
          </a:p>
        </p:txBody>
      </p:sp>
      <p:sp>
        <p:nvSpPr>
          <p:cNvPr id="55300" name="Text Box 5"/>
          <p:cNvSpPr txBox="1">
            <a:spLocks noChangeArrowheads="1"/>
          </p:cNvSpPr>
          <p:nvPr/>
        </p:nvSpPr>
        <p:spPr bwMode="auto">
          <a:xfrm>
            <a:off x="228600" y="1490664"/>
            <a:ext cx="3124200" cy="366712"/>
          </a:xfrm>
          <a:prstGeom prst="rect">
            <a:avLst/>
          </a:prstGeom>
          <a:noFill/>
          <a:ln w="9525">
            <a:noFill/>
            <a:miter lim="800000"/>
            <a:headEnd/>
            <a:tailEnd/>
          </a:ln>
        </p:spPr>
        <p:txBody>
          <a:bodyPr>
            <a:spAutoFit/>
          </a:bodyPr>
          <a:lstStyle/>
          <a:p>
            <a:pPr>
              <a:spcBef>
                <a:spcPct val="50000"/>
              </a:spcBef>
            </a:pPr>
            <a:r>
              <a:rPr lang="en-US" b="1" dirty="0">
                <a:solidFill>
                  <a:srgbClr val="FF9900"/>
                </a:solidFill>
              </a:rPr>
              <a:t>Pathway 1</a:t>
            </a:r>
          </a:p>
        </p:txBody>
      </p:sp>
      <p:sp>
        <p:nvSpPr>
          <p:cNvPr id="55301" name="Text Box 6"/>
          <p:cNvSpPr txBox="1">
            <a:spLocks noChangeArrowheads="1"/>
          </p:cNvSpPr>
          <p:nvPr/>
        </p:nvSpPr>
        <p:spPr bwMode="auto">
          <a:xfrm>
            <a:off x="5791200" y="1524000"/>
            <a:ext cx="3124200" cy="366712"/>
          </a:xfrm>
          <a:prstGeom prst="rect">
            <a:avLst/>
          </a:prstGeom>
          <a:noFill/>
          <a:ln w="9525">
            <a:noFill/>
            <a:miter lim="800000"/>
            <a:headEnd/>
            <a:tailEnd/>
          </a:ln>
        </p:spPr>
        <p:txBody>
          <a:bodyPr>
            <a:spAutoFit/>
          </a:bodyPr>
          <a:lstStyle/>
          <a:p>
            <a:pPr algn="r">
              <a:spcBef>
                <a:spcPct val="50000"/>
              </a:spcBef>
            </a:pPr>
            <a:r>
              <a:rPr lang="en-US" b="1">
                <a:solidFill>
                  <a:srgbClr val="FF9900"/>
                </a:solidFill>
              </a:rPr>
              <a:t>Pathway 2</a:t>
            </a:r>
          </a:p>
        </p:txBody>
      </p:sp>
      <p:pic>
        <p:nvPicPr>
          <p:cNvPr id="7"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sp>
        <p:nvSpPr>
          <p:cNvPr id="2" name="TextBox 1"/>
          <p:cNvSpPr txBox="1"/>
          <p:nvPr/>
        </p:nvSpPr>
        <p:spPr>
          <a:xfrm>
            <a:off x="228600" y="1851049"/>
            <a:ext cx="4419600" cy="4524315"/>
          </a:xfrm>
          <a:prstGeom prst="rect">
            <a:avLst/>
          </a:prstGeom>
          <a:noFill/>
        </p:spPr>
        <p:txBody>
          <a:bodyPr wrap="square" rtlCol="0">
            <a:spAutoFit/>
          </a:bodyPr>
          <a:lstStyle/>
          <a:p>
            <a:r>
              <a:rPr lang="en-CA" dirty="0"/>
              <a:t>Represent </a:t>
            </a:r>
            <a:r>
              <a:rPr lang="en-CA" b="1" dirty="0"/>
              <a:t>12 569 </a:t>
            </a:r>
            <a:r>
              <a:rPr lang="en-CA" dirty="0"/>
              <a:t>and </a:t>
            </a:r>
            <a:r>
              <a:rPr lang="en-CA" b="1" dirty="0"/>
              <a:t>13 114 </a:t>
            </a:r>
            <a:r>
              <a:rPr lang="en-CA" dirty="0"/>
              <a:t>on place value charts </a:t>
            </a:r>
            <a:r>
              <a:rPr lang="en-CA" dirty="0" smtClean="0"/>
              <a:t>by </a:t>
            </a:r>
            <a:r>
              <a:rPr lang="en-CA" dirty="0"/>
              <a:t>placing counters</a:t>
            </a:r>
          </a:p>
          <a:p>
            <a:r>
              <a:rPr lang="en-CA" dirty="0"/>
              <a:t>in the appropriate columns</a:t>
            </a:r>
            <a:r>
              <a:rPr lang="en-CA" dirty="0" smtClean="0"/>
              <a:t>.</a:t>
            </a:r>
          </a:p>
          <a:p>
            <a:r>
              <a:rPr lang="en-CA" dirty="0" smtClean="0"/>
              <a:t> Ask:</a:t>
            </a:r>
            <a:r>
              <a:rPr lang="en-CA" dirty="0" smtClean="0">
                <a:solidFill>
                  <a:srgbClr val="FF0000"/>
                </a:solidFill>
              </a:rPr>
              <a:t> How </a:t>
            </a:r>
            <a:r>
              <a:rPr lang="en-CA" dirty="0">
                <a:solidFill>
                  <a:srgbClr val="FF0000"/>
                </a:solidFill>
              </a:rPr>
              <a:t>would you read these numbers?</a:t>
            </a:r>
          </a:p>
          <a:p>
            <a:r>
              <a:rPr lang="en-CA" dirty="0"/>
              <a:t>(</a:t>
            </a:r>
            <a:r>
              <a:rPr lang="en-CA" i="1" dirty="0"/>
              <a:t>twelve thousand </a:t>
            </a:r>
            <a:r>
              <a:rPr lang="en-CA" i="1" dirty="0" smtClean="0"/>
              <a:t>five </a:t>
            </a:r>
            <a:r>
              <a:rPr lang="en-CA" i="1" dirty="0"/>
              <a:t>hundred sixty-nine</a:t>
            </a:r>
            <a:r>
              <a:rPr lang="en-CA" dirty="0"/>
              <a:t>; </a:t>
            </a:r>
            <a:r>
              <a:rPr lang="en-CA" i="1" dirty="0"/>
              <a:t>thirteen thousand one hundred fourteen</a:t>
            </a:r>
            <a:r>
              <a:rPr lang="en-CA" dirty="0"/>
              <a:t>)</a:t>
            </a:r>
          </a:p>
          <a:p>
            <a:r>
              <a:rPr lang="en-CA" dirty="0" smtClean="0"/>
              <a:t>Ask: </a:t>
            </a:r>
            <a:r>
              <a:rPr lang="en-CA" dirty="0" smtClean="0">
                <a:solidFill>
                  <a:srgbClr val="FF0000"/>
                </a:solidFill>
              </a:rPr>
              <a:t>Which </a:t>
            </a:r>
            <a:r>
              <a:rPr lang="en-CA" dirty="0">
                <a:solidFill>
                  <a:srgbClr val="FF0000"/>
                </a:solidFill>
              </a:rPr>
              <a:t>number has more ten thousands in it, 12 569 or 13 114?</a:t>
            </a:r>
          </a:p>
          <a:p>
            <a:r>
              <a:rPr lang="en-CA" dirty="0"/>
              <a:t>(</a:t>
            </a:r>
            <a:r>
              <a:rPr lang="en-CA" i="1" dirty="0" smtClean="0"/>
              <a:t>They </a:t>
            </a:r>
            <a:r>
              <a:rPr lang="en-CA" i="1" dirty="0"/>
              <a:t>both have 1 ten thousand</a:t>
            </a:r>
            <a:r>
              <a:rPr lang="en-CA" dirty="0"/>
              <a:t>.)</a:t>
            </a:r>
          </a:p>
          <a:p>
            <a:r>
              <a:rPr lang="en-CA" dirty="0" smtClean="0"/>
              <a:t>Ask: </a:t>
            </a:r>
            <a:r>
              <a:rPr lang="en-CA" dirty="0" smtClean="0">
                <a:solidFill>
                  <a:srgbClr val="FF0000"/>
                </a:solidFill>
              </a:rPr>
              <a:t>Which </a:t>
            </a:r>
            <a:r>
              <a:rPr lang="en-CA" dirty="0">
                <a:solidFill>
                  <a:srgbClr val="FF0000"/>
                </a:solidFill>
              </a:rPr>
              <a:t>number has more ones in it? </a:t>
            </a:r>
            <a:r>
              <a:rPr lang="en-CA" dirty="0"/>
              <a:t>(</a:t>
            </a:r>
            <a:r>
              <a:rPr lang="en-CA" i="1" dirty="0"/>
              <a:t>12 </a:t>
            </a:r>
            <a:r>
              <a:rPr lang="en-CA" i="1" dirty="0" smtClean="0"/>
              <a:t>569</a:t>
            </a:r>
            <a:r>
              <a:rPr lang="en-CA" dirty="0" smtClean="0"/>
              <a:t>)</a:t>
            </a:r>
          </a:p>
          <a:p>
            <a:r>
              <a:rPr lang="en-CA" dirty="0" smtClean="0"/>
              <a:t>Ask: </a:t>
            </a:r>
            <a:r>
              <a:rPr lang="en-CA" dirty="0" smtClean="0">
                <a:solidFill>
                  <a:srgbClr val="FF0000"/>
                </a:solidFill>
              </a:rPr>
              <a:t>Is </a:t>
            </a:r>
            <a:r>
              <a:rPr lang="en-CA" dirty="0">
                <a:solidFill>
                  <a:srgbClr val="FF0000"/>
                </a:solidFill>
              </a:rPr>
              <a:t>12 569 greater because it has more ones? Why or why not?</a:t>
            </a:r>
          </a:p>
          <a:p>
            <a:r>
              <a:rPr lang="en-CA" dirty="0"/>
              <a:t>(</a:t>
            </a:r>
            <a:r>
              <a:rPr lang="en-CA" i="1" dirty="0"/>
              <a:t>no, since it has fewer hundreds and fewer thousands</a:t>
            </a:r>
            <a:r>
              <a:rPr lang="en-CA" dirty="0"/>
              <a:t>)</a:t>
            </a:r>
          </a:p>
        </p:txBody>
      </p:sp>
      <p:sp>
        <p:nvSpPr>
          <p:cNvPr id="9" name="TextBox 8"/>
          <p:cNvSpPr txBox="1"/>
          <p:nvPr/>
        </p:nvSpPr>
        <p:spPr>
          <a:xfrm>
            <a:off x="4953000" y="1890712"/>
            <a:ext cx="3962400" cy="4247317"/>
          </a:xfrm>
          <a:prstGeom prst="rect">
            <a:avLst/>
          </a:prstGeom>
          <a:noFill/>
        </p:spPr>
        <p:txBody>
          <a:bodyPr wrap="square" rtlCol="0">
            <a:spAutoFit/>
          </a:bodyPr>
          <a:lstStyle/>
          <a:p>
            <a:r>
              <a:rPr lang="en-CA" dirty="0"/>
              <a:t>Represent </a:t>
            </a:r>
            <a:r>
              <a:rPr lang="en-CA" b="1" dirty="0"/>
              <a:t>1259</a:t>
            </a:r>
            <a:r>
              <a:rPr lang="en-CA" dirty="0"/>
              <a:t> and </a:t>
            </a:r>
            <a:r>
              <a:rPr lang="en-CA" b="1" dirty="0"/>
              <a:t>1311</a:t>
            </a:r>
            <a:r>
              <a:rPr lang="en-CA" dirty="0"/>
              <a:t> on a place value chart </a:t>
            </a:r>
            <a:r>
              <a:rPr lang="en-CA" dirty="0" smtClean="0"/>
              <a:t>by </a:t>
            </a:r>
            <a:r>
              <a:rPr lang="en-CA" dirty="0"/>
              <a:t>placing counters </a:t>
            </a:r>
            <a:r>
              <a:rPr lang="en-CA" dirty="0" smtClean="0"/>
              <a:t>in the </a:t>
            </a:r>
            <a:r>
              <a:rPr lang="en-CA" dirty="0"/>
              <a:t>appropriate columns. </a:t>
            </a:r>
            <a:endParaRPr lang="en-CA" dirty="0" smtClean="0"/>
          </a:p>
          <a:p>
            <a:r>
              <a:rPr lang="en-CA" dirty="0" smtClean="0"/>
              <a:t>Ask: </a:t>
            </a:r>
            <a:r>
              <a:rPr lang="en-CA" dirty="0" smtClean="0">
                <a:solidFill>
                  <a:srgbClr val="FF0000"/>
                </a:solidFill>
              </a:rPr>
              <a:t>How </a:t>
            </a:r>
            <a:r>
              <a:rPr lang="en-CA" dirty="0">
                <a:solidFill>
                  <a:srgbClr val="FF0000"/>
                </a:solidFill>
              </a:rPr>
              <a:t>would you read these numbers?</a:t>
            </a:r>
          </a:p>
          <a:p>
            <a:r>
              <a:rPr lang="en-CA" dirty="0"/>
              <a:t>(</a:t>
            </a:r>
            <a:r>
              <a:rPr lang="en-CA" i="1" dirty="0"/>
              <a:t>one thousand two hundred </a:t>
            </a:r>
            <a:r>
              <a:rPr lang="en-CA" i="1" dirty="0" smtClean="0"/>
              <a:t>fifty-nine</a:t>
            </a:r>
            <a:r>
              <a:rPr lang="en-CA" dirty="0"/>
              <a:t>; </a:t>
            </a:r>
            <a:r>
              <a:rPr lang="en-CA" i="1" dirty="0"/>
              <a:t>one thousand three hundred eleven</a:t>
            </a:r>
            <a:r>
              <a:rPr lang="en-CA" dirty="0"/>
              <a:t>)</a:t>
            </a:r>
          </a:p>
          <a:p>
            <a:r>
              <a:rPr lang="en-CA" dirty="0" smtClean="0"/>
              <a:t>Ask: </a:t>
            </a:r>
            <a:r>
              <a:rPr lang="en-CA" dirty="0" smtClean="0">
                <a:solidFill>
                  <a:srgbClr val="FF0000"/>
                </a:solidFill>
              </a:rPr>
              <a:t>Which </a:t>
            </a:r>
            <a:r>
              <a:rPr lang="en-CA" dirty="0">
                <a:solidFill>
                  <a:srgbClr val="FF0000"/>
                </a:solidFill>
              </a:rPr>
              <a:t>number has more thousands in it? </a:t>
            </a:r>
            <a:r>
              <a:rPr lang="en-CA" dirty="0"/>
              <a:t>(</a:t>
            </a:r>
            <a:r>
              <a:rPr lang="en-CA" i="1" dirty="0" smtClean="0"/>
              <a:t>They </a:t>
            </a:r>
            <a:r>
              <a:rPr lang="en-CA" i="1" dirty="0"/>
              <a:t>both have 1 thousand</a:t>
            </a:r>
            <a:r>
              <a:rPr lang="en-CA" dirty="0"/>
              <a:t>.)</a:t>
            </a:r>
          </a:p>
          <a:p>
            <a:r>
              <a:rPr lang="en-CA" dirty="0" smtClean="0"/>
              <a:t>Ask: </a:t>
            </a:r>
            <a:r>
              <a:rPr lang="en-CA" dirty="0" smtClean="0">
                <a:solidFill>
                  <a:srgbClr val="FF0000"/>
                </a:solidFill>
              </a:rPr>
              <a:t>Which </a:t>
            </a:r>
            <a:r>
              <a:rPr lang="en-CA" dirty="0">
                <a:solidFill>
                  <a:srgbClr val="FF0000"/>
                </a:solidFill>
              </a:rPr>
              <a:t>number has more ones in it? </a:t>
            </a:r>
            <a:r>
              <a:rPr lang="en-CA" dirty="0"/>
              <a:t>(</a:t>
            </a:r>
            <a:r>
              <a:rPr lang="en-CA" i="1" dirty="0"/>
              <a:t>1259</a:t>
            </a:r>
            <a:r>
              <a:rPr lang="en-CA" dirty="0"/>
              <a:t>)</a:t>
            </a:r>
          </a:p>
          <a:p>
            <a:r>
              <a:rPr lang="en-CA" dirty="0" smtClean="0"/>
              <a:t>Ask: </a:t>
            </a:r>
            <a:r>
              <a:rPr lang="en-CA" dirty="0" smtClean="0">
                <a:solidFill>
                  <a:srgbClr val="FF0000"/>
                </a:solidFill>
              </a:rPr>
              <a:t>Is </a:t>
            </a:r>
            <a:r>
              <a:rPr lang="en-CA" dirty="0">
                <a:solidFill>
                  <a:srgbClr val="FF0000"/>
                </a:solidFill>
              </a:rPr>
              <a:t>1259 greater because it has more ones</a:t>
            </a:r>
            <a:r>
              <a:rPr lang="en-CA" dirty="0"/>
              <a:t>? Why or why not?</a:t>
            </a:r>
          </a:p>
          <a:p>
            <a:r>
              <a:rPr lang="en-CA" dirty="0"/>
              <a:t>(</a:t>
            </a:r>
            <a:r>
              <a:rPr lang="en-CA" i="1" dirty="0"/>
              <a:t>no, since it has fewer hundreds</a:t>
            </a:r>
            <a:r>
              <a:rPr lang="en-CA" dirty="0"/>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3"/>
          <a:srcRect/>
          <a:stretch>
            <a:fillRect/>
          </a:stretch>
        </p:blipFill>
        <p:spPr bwMode="auto">
          <a:xfrm>
            <a:off x="533400" y="990600"/>
            <a:ext cx="3733800" cy="3725863"/>
          </a:xfrm>
          <a:prstGeom prst="rect">
            <a:avLst/>
          </a:prstGeom>
          <a:noFill/>
          <a:ln w="9525">
            <a:noFill/>
            <a:miter lim="800000"/>
            <a:headEnd/>
            <a:tailEnd/>
          </a:ln>
        </p:spPr>
      </p:pic>
      <p:sp>
        <p:nvSpPr>
          <p:cNvPr id="3" name="TextBox 5"/>
          <p:cNvSpPr txBox="1">
            <a:spLocks noChangeArrowheads="1"/>
          </p:cNvSpPr>
          <p:nvPr/>
        </p:nvSpPr>
        <p:spPr bwMode="auto">
          <a:xfrm>
            <a:off x="876300" y="1447800"/>
            <a:ext cx="3048000" cy="701675"/>
          </a:xfrm>
          <a:prstGeom prst="rect">
            <a:avLst/>
          </a:prstGeom>
          <a:noFill/>
          <a:ln w="9525">
            <a:noFill/>
            <a:miter lim="800000"/>
            <a:headEnd/>
            <a:tailEnd/>
          </a:ln>
        </p:spPr>
        <p:txBody>
          <a:bodyPr>
            <a:spAutoFit/>
          </a:bodyPr>
          <a:lstStyle/>
          <a:p>
            <a:r>
              <a:rPr lang="en-US" sz="4000" b="1" dirty="0" smtClean="0">
                <a:solidFill>
                  <a:srgbClr val="FF9900"/>
                </a:solidFill>
                <a:latin typeface="Comic Sans MS" pitchFamily="66" charset="0"/>
              </a:rPr>
              <a:t>Open Style</a:t>
            </a:r>
            <a:endParaRPr lang="en-US" sz="4000" b="1" dirty="0">
              <a:solidFill>
                <a:srgbClr val="FF9900"/>
              </a:solidFill>
              <a:latin typeface="Comic Sans MS" pitchFamily="66" charset="0"/>
            </a:endParaRPr>
          </a:p>
        </p:txBody>
      </p:sp>
      <p:sp>
        <p:nvSpPr>
          <p:cNvPr id="4" name="TextBox 3"/>
          <p:cNvSpPr txBox="1"/>
          <p:nvPr/>
        </p:nvSpPr>
        <p:spPr>
          <a:xfrm>
            <a:off x="4800600" y="4267200"/>
            <a:ext cx="2891762" cy="1477328"/>
          </a:xfrm>
          <a:prstGeom prst="rect">
            <a:avLst/>
          </a:prstGeom>
          <a:noFill/>
        </p:spPr>
        <p:txBody>
          <a:bodyPr wrap="none" rtlCol="0">
            <a:spAutoFit/>
          </a:bodyPr>
          <a:lstStyle/>
          <a:p>
            <a:r>
              <a:rPr lang="en-CA" dirty="0" smtClean="0"/>
              <a:t>From the student resource</a:t>
            </a:r>
          </a:p>
          <a:p>
            <a:pPr algn="ctr"/>
            <a:r>
              <a:rPr lang="en-CA" dirty="0" smtClean="0"/>
              <a:t>Pathway 1 – page 32</a:t>
            </a:r>
          </a:p>
          <a:p>
            <a:pPr algn="ctr"/>
            <a:r>
              <a:rPr lang="en-CA" dirty="0" smtClean="0"/>
              <a:t>Pathway 2 – page 37</a:t>
            </a:r>
          </a:p>
          <a:p>
            <a:pPr algn="ctr"/>
            <a:r>
              <a:rPr lang="en-CA" dirty="0" smtClean="0"/>
              <a:t>Pathway 3 – page 43</a:t>
            </a:r>
          </a:p>
          <a:p>
            <a:pPr algn="ctr"/>
            <a:r>
              <a:rPr lang="en-CA" dirty="0" smtClean="0"/>
              <a:t>Pathway 4 – page 49 </a:t>
            </a:r>
            <a:endParaRPr lang="en-CA" dirty="0"/>
          </a:p>
        </p:txBody>
      </p:sp>
    </p:spTree>
    <p:extLst>
      <p:ext uri="{BB962C8B-B14F-4D97-AF65-F5344CB8AC3E}">
        <p14:creationId xmlns:p14="http://schemas.microsoft.com/office/powerpoint/2010/main" val="172897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51637" y="685800"/>
            <a:ext cx="3092363" cy="400110"/>
          </a:xfrm>
          <a:prstGeom prst="rect">
            <a:avLst/>
          </a:prstGeom>
          <a:noFill/>
        </p:spPr>
        <p:txBody>
          <a:bodyPr wrap="none" rtlCol="0">
            <a:spAutoFit/>
          </a:bodyPr>
          <a:lstStyle/>
          <a:p>
            <a:r>
              <a:rPr lang="en-CA" sz="2000" b="1" dirty="0" smtClean="0">
                <a:solidFill>
                  <a:srgbClr val="FF0000"/>
                </a:solidFill>
              </a:rPr>
              <a:t>Student resource – p 32</a:t>
            </a:r>
            <a:endParaRPr lang="en-CA" sz="2000" b="1" dirty="0">
              <a:solidFill>
                <a:srgbClr val="FF0000"/>
              </a:solidFill>
            </a:endParaRPr>
          </a:p>
        </p:txBody>
      </p:sp>
      <p:pic>
        <p:nvPicPr>
          <p:cNvPr id="5" name="Picture 4"/>
          <p:cNvPicPr>
            <a:picLocks noChangeAspect="1"/>
          </p:cNvPicPr>
          <p:nvPr/>
        </p:nvPicPr>
        <p:blipFill>
          <a:blip r:embed="rId3"/>
          <a:stretch>
            <a:fillRect/>
          </a:stretch>
        </p:blipFill>
        <p:spPr>
          <a:xfrm>
            <a:off x="457200" y="1524000"/>
            <a:ext cx="7924800" cy="2373046"/>
          </a:xfrm>
          <a:prstGeom prst="rect">
            <a:avLst/>
          </a:prstGeom>
        </p:spPr>
      </p:pic>
      <p:pic>
        <p:nvPicPr>
          <p:cNvPr id="6" name="Picture 5"/>
          <p:cNvPicPr>
            <a:picLocks noChangeAspect="1"/>
          </p:cNvPicPr>
          <p:nvPr/>
        </p:nvPicPr>
        <p:blipFill>
          <a:blip r:embed="rId4"/>
          <a:stretch>
            <a:fillRect/>
          </a:stretch>
        </p:blipFill>
        <p:spPr>
          <a:xfrm>
            <a:off x="838200" y="3976456"/>
            <a:ext cx="7239000" cy="2881544"/>
          </a:xfrm>
          <a:prstGeom prst="rect">
            <a:avLst/>
          </a:prstGeom>
        </p:spPr>
      </p:pic>
      <p:sp>
        <p:nvSpPr>
          <p:cNvPr id="7" name="Rectangle 2"/>
          <p:cNvSpPr>
            <a:spLocks noGrp="1" noChangeArrowheads="1"/>
          </p:cNvSpPr>
          <p:nvPr>
            <p:ph type="title"/>
          </p:nvPr>
        </p:nvSpPr>
        <p:spPr>
          <a:xfrm>
            <a:off x="-685800" y="533400"/>
            <a:ext cx="8229600" cy="1143000"/>
          </a:xfrm>
        </p:spPr>
        <p:txBody>
          <a:bodyPr>
            <a:normAutofit fontScale="90000"/>
          </a:bodyPr>
          <a:lstStyle/>
          <a:p>
            <a:pPr eaLnBrk="1" hangingPunct="1"/>
            <a:r>
              <a:rPr lang="en-US" sz="4000" b="1" dirty="0" smtClean="0">
                <a:solidFill>
                  <a:srgbClr val="FF9900"/>
                </a:solidFill>
                <a:ea typeface="ＭＳ Ｐゴシック"/>
                <a:cs typeface="ＭＳ Ｐゴシック"/>
              </a:rPr>
              <a:t>Guided Intervention – </a:t>
            </a:r>
            <a:br>
              <a:rPr lang="en-US" sz="4000" b="1" dirty="0" smtClean="0">
                <a:solidFill>
                  <a:srgbClr val="FF9900"/>
                </a:solidFill>
                <a:ea typeface="ＭＳ Ｐゴシック"/>
                <a:cs typeface="ＭＳ Ｐゴシック"/>
              </a:rPr>
            </a:br>
            <a:r>
              <a:rPr lang="en-US" sz="3600" b="1" dirty="0" smtClean="0">
                <a:solidFill>
                  <a:srgbClr val="FF9900"/>
                </a:solidFill>
                <a:ea typeface="ＭＳ Ｐゴシック"/>
                <a:cs typeface="ＭＳ Ｐゴシック"/>
              </a:rPr>
              <a:t>Pathway 1 example (student book)</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0" y="609600"/>
            <a:ext cx="9144000" cy="1295400"/>
          </a:xfrm>
        </p:spPr>
        <p:txBody>
          <a:bodyPr/>
          <a:lstStyle/>
          <a:p>
            <a:pPr eaLnBrk="1" hangingPunct="1"/>
            <a:r>
              <a:rPr lang="en-US" sz="4000" b="1" smtClean="0">
                <a:solidFill>
                  <a:srgbClr val="FF9900"/>
                </a:solidFill>
                <a:ea typeface="ＭＳ Ｐゴシック"/>
                <a:cs typeface="ＭＳ Ｐゴシック"/>
              </a:rPr>
              <a:t>Numeracy vs Literacy Interventions</a:t>
            </a:r>
          </a:p>
        </p:txBody>
      </p:sp>
      <p:sp>
        <p:nvSpPr>
          <p:cNvPr id="19459" name="Rectangle 3"/>
          <p:cNvSpPr>
            <a:spLocks noGrp="1" noChangeArrowheads="1"/>
          </p:cNvSpPr>
          <p:nvPr>
            <p:ph idx="1"/>
          </p:nvPr>
        </p:nvSpPr>
        <p:spPr>
          <a:xfrm>
            <a:off x="2819400" y="2133600"/>
            <a:ext cx="6019800" cy="2743200"/>
          </a:xfrm>
        </p:spPr>
        <p:txBody>
          <a:bodyPr/>
          <a:lstStyle/>
          <a:p>
            <a:pPr eaLnBrk="1" hangingPunct="1">
              <a:lnSpc>
                <a:spcPct val="80000"/>
              </a:lnSpc>
              <a:spcAft>
                <a:spcPts val="1800"/>
              </a:spcAft>
              <a:defRPr/>
            </a:pPr>
            <a:r>
              <a:rPr lang="en-US" sz="3000" dirty="0" smtClean="0">
                <a:latin typeface="+mj-lt"/>
              </a:rPr>
              <a:t>more frequently provided by regular classroom teacher</a:t>
            </a:r>
          </a:p>
          <a:p>
            <a:pPr eaLnBrk="1" hangingPunct="1">
              <a:lnSpc>
                <a:spcPct val="80000"/>
              </a:lnSpc>
              <a:spcAft>
                <a:spcPts val="1800"/>
              </a:spcAft>
              <a:defRPr/>
            </a:pPr>
            <a:r>
              <a:rPr lang="en-US" sz="3000" dirty="0" smtClean="0">
                <a:latin typeface="+mj-lt"/>
              </a:rPr>
              <a:t>typically only minor tweaks on what everyone else is doing</a:t>
            </a:r>
          </a:p>
          <a:p>
            <a:pPr eaLnBrk="1" hangingPunct="1">
              <a:lnSpc>
                <a:spcPct val="80000"/>
              </a:lnSpc>
              <a:spcAft>
                <a:spcPts val="1800"/>
              </a:spcAft>
              <a:defRPr/>
            </a:pPr>
            <a:r>
              <a:rPr lang="en-US" sz="3000" dirty="0" smtClean="0">
                <a:latin typeface="+mj-lt"/>
              </a:rPr>
              <a:t>fewer resources to turn to</a:t>
            </a:r>
          </a:p>
        </p:txBody>
      </p:sp>
      <p:pic>
        <p:nvPicPr>
          <p:cNvPr id="2" name="Picture 3"/>
          <p:cNvPicPr>
            <a:picLocks noChangeAspect="1"/>
          </p:cNvPicPr>
          <p:nvPr/>
        </p:nvPicPr>
        <p:blipFill>
          <a:blip r:embed="rId3"/>
          <a:srcRect/>
          <a:stretch>
            <a:fillRect/>
          </a:stretch>
        </p:blipFill>
        <p:spPr bwMode="auto">
          <a:xfrm>
            <a:off x="304800" y="2286000"/>
            <a:ext cx="2371725" cy="2362200"/>
          </a:xfrm>
          <a:prstGeom prst="rect">
            <a:avLst/>
          </a:prstGeom>
          <a:noFill/>
          <a:ln w="9525">
            <a:noFill/>
            <a:miter lim="800000"/>
            <a:headEnd/>
            <a:tailEnd/>
          </a:ln>
        </p:spPr>
      </p:pic>
      <p:pic>
        <p:nvPicPr>
          <p:cNvPr id="19460" name="Picture 7" descr="Leaps and Bounds Fall BRO 2011_Page_1_Image_0001"/>
          <p:cNvPicPr>
            <a:picLocks noChangeAspect="1" noChangeArrowheads="1"/>
          </p:cNvPicPr>
          <p:nvPr/>
        </p:nvPicPr>
        <p:blipFill>
          <a:blip r:embed="rId4"/>
          <a:srcRect t="10982" b="54921"/>
          <a:stretch>
            <a:fillRect/>
          </a:stretch>
        </p:blipFill>
        <p:spPr bwMode="auto">
          <a:xfrm>
            <a:off x="0" y="5867400"/>
            <a:ext cx="9144000" cy="990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0" y="685800"/>
            <a:ext cx="9144000" cy="1143000"/>
          </a:xfrm>
        </p:spPr>
        <p:txBody>
          <a:bodyPr/>
          <a:lstStyle/>
          <a:p>
            <a:pPr eaLnBrk="1" hangingPunct="1"/>
            <a:r>
              <a:rPr lang="en-US" sz="4000" b="1" smtClean="0">
                <a:solidFill>
                  <a:srgbClr val="FF9900"/>
                </a:solidFill>
                <a:ea typeface="ＭＳ Ｐゴシック"/>
                <a:cs typeface="ＭＳ Ｐゴシック"/>
              </a:rPr>
              <a:t>Other Open Pathways for the Topic</a:t>
            </a:r>
          </a:p>
        </p:txBody>
      </p:sp>
      <p:pic>
        <p:nvPicPr>
          <p:cNvPr id="5"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sp>
        <p:nvSpPr>
          <p:cNvPr id="6" name="TextBox 5"/>
          <p:cNvSpPr txBox="1"/>
          <p:nvPr/>
        </p:nvSpPr>
        <p:spPr>
          <a:xfrm>
            <a:off x="5029200" y="2438400"/>
            <a:ext cx="3092363" cy="400110"/>
          </a:xfrm>
          <a:prstGeom prst="rect">
            <a:avLst/>
          </a:prstGeom>
          <a:noFill/>
        </p:spPr>
        <p:txBody>
          <a:bodyPr wrap="none" rtlCol="0">
            <a:spAutoFit/>
          </a:bodyPr>
          <a:lstStyle/>
          <a:p>
            <a:r>
              <a:rPr lang="en-CA" sz="2000" b="1" dirty="0" smtClean="0">
                <a:solidFill>
                  <a:srgbClr val="FF0000"/>
                </a:solidFill>
              </a:rPr>
              <a:t>Student resource – p 37</a:t>
            </a:r>
            <a:endParaRPr lang="en-CA" sz="2000" b="1" dirty="0">
              <a:solidFill>
                <a:srgbClr val="FF0000"/>
              </a:solidFill>
            </a:endParaRPr>
          </a:p>
        </p:txBody>
      </p:sp>
      <p:sp>
        <p:nvSpPr>
          <p:cNvPr id="7" name="TextBox 6"/>
          <p:cNvSpPr txBox="1"/>
          <p:nvPr/>
        </p:nvSpPr>
        <p:spPr>
          <a:xfrm>
            <a:off x="5105400" y="3962400"/>
            <a:ext cx="3092363" cy="400110"/>
          </a:xfrm>
          <a:prstGeom prst="rect">
            <a:avLst/>
          </a:prstGeom>
          <a:noFill/>
        </p:spPr>
        <p:txBody>
          <a:bodyPr wrap="none" rtlCol="0">
            <a:spAutoFit/>
          </a:bodyPr>
          <a:lstStyle/>
          <a:p>
            <a:r>
              <a:rPr lang="en-CA" sz="2000" b="1" dirty="0" smtClean="0">
                <a:solidFill>
                  <a:srgbClr val="FF0000"/>
                </a:solidFill>
              </a:rPr>
              <a:t>Student resource – p 43</a:t>
            </a:r>
            <a:endParaRPr lang="en-CA" sz="2000" b="1" dirty="0">
              <a:solidFill>
                <a:srgbClr val="FF0000"/>
              </a:solidFill>
            </a:endParaRPr>
          </a:p>
        </p:txBody>
      </p:sp>
      <p:pic>
        <p:nvPicPr>
          <p:cNvPr id="2" name="Picture 1"/>
          <p:cNvPicPr>
            <a:picLocks noChangeAspect="1"/>
          </p:cNvPicPr>
          <p:nvPr/>
        </p:nvPicPr>
        <p:blipFill>
          <a:blip r:embed="rId4"/>
          <a:stretch>
            <a:fillRect/>
          </a:stretch>
        </p:blipFill>
        <p:spPr>
          <a:xfrm>
            <a:off x="381000" y="1600199"/>
            <a:ext cx="8229600" cy="891801"/>
          </a:xfrm>
          <a:prstGeom prst="rect">
            <a:avLst/>
          </a:prstGeom>
        </p:spPr>
      </p:pic>
      <p:pic>
        <p:nvPicPr>
          <p:cNvPr id="8" name="Picture 7"/>
          <p:cNvPicPr>
            <a:picLocks noChangeAspect="1"/>
          </p:cNvPicPr>
          <p:nvPr/>
        </p:nvPicPr>
        <p:blipFill>
          <a:blip r:embed="rId5"/>
          <a:stretch>
            <a:fillRect/>
          </a:stretch>
        </p:blipFill>
        <p:spPr>
          <a:xfrm>
            <a:off x="609600" y="2971800"/>
            <a:ext cx="8016240" cy="838200"/>
          </a:xfrm>
          <a:prstGeom prst="rect">
            <a:avLst/>
          </a:prstGeom>
        </p:spPr>
      </p:pic>
      <p:pic>
        <p:nvPicPr>
          <p:cNvPr id="9" name="Picture 8"/>
          <p:cNvPicPr>
            <a:picLocks noChangeAspect="1"/>
          </p:cNvPicPr>
          <p:nvPr/>
        </p:nvPicPr>
        <p:blipFill>
          <a:blip r:embed="rId6"/>
          <a:stretch>
            <a:fillRect/>
          </a:stretch>
        </p:blipFill>
        <p:spPr>
          <a:xfrm>
            <a:off x="609600" y="4419600"/>
            <a:ext cx="7924800" cy="774262"/>
          </a:xfrm>
          <a:prstGeom prst="rect">
            <a:avLst/>
          </a:prstGeom>
        </p:spPr>
      </p:pic>
      <p:sp>
        <p:nvSpPr>
          <p:cNvPr id="11" name="TextBox 10"/>
          <p:cNvSpPr txBox="1"/>
          <p:nvPr/>
        </p:nvSpPr>
        <p:spPr>
          <a:xfrm>
            <a:off x="5181600" y="5334000"/>
            <a:ext cx="3092363" cy="400110"/>
          </a:xfrm>
          <a:prstGeom prst="rect">
            <a:avLst/>
          </a:prstGeom>
          <a:noFill/>
        </p:spPr>
        <p:txBody>
          <a:bodyPr wrap="none" rtlCol="0">
            <a:spAutoFit/>
          </a:bodyPr>
          <a:lstStyle/>
          <a:p>
            <a:r>
              <a:rPr lang="en-CA" sz="2000" b="1" dirty="0" smtClean="0">
                <a:solidFill>
                  <a:srgbClr val="FF0000"/>
                </a:solidFill>
              </a:rPr>
              <a:t>Student resource – p 49</a:t>
            </a:r>
            <a:endParaRPr lang="en-CA" sz="20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pic>
        <p:nvPicPr>
          <p:cNvPr id="69634" name="Picture 6"/>
          <p:cNvPicPr>
            <a:picLocks noChangeAspect="1"/>
          </p:cNvPicPr>
          <p:nvPr/>
        </p:nvPicPr>
        <p:blipFill>
          <a:blip r:embed="rId4"/>
          <a:srcRect/>
          <a:stretch>
            <a:fillRect/>
          </a:stretch>
        </p:blipFill>
        <p:spPr bwMode="auto">
          <a:xfrm>
            <a:off x="457200" y="762000"/>
            <a:ext cx="3733800" cy="3725863"/>
          </a:xfrm>
          <a:prstGeom prst="rect">
            <a:avLst/>
          </a:prstGeom>
          <a:noFill/>
          <a:ln w="9525">
            <a:noFill/>
            <a:miter lim="800000"/>
            <a:headEnd/>
            <a:tailEnd/>
          </a:ln>
        </p:spPr>
      </p:pic>
      <p:sp>
        <p:nvSpPr>
          <p:cNvPr id="69635" name="TextBox 5"/>
          <p:cNvSpPr txBox="1">
            <a:spLocks noChangeArrowheads="1"/>
          </p:cNvSpPr>
          <p:nvPr/>
        </p:nvSpPr>
        <p:spPr bwMode="auto">
          <a:xfrm>
            <a:off x="800100" y="1295400"/>
            <a:ext cx="3048000" cy="641350"/>
          </a:xfrm>
          <a:prstGeom prst="rect">
            <a:avLst/>
          </a:prstGeom>
          <a:noFill/>
          <a:ln w="9525">
            <a:noFill/>
            <a:miter lim="800000"/>
            <a:headEnd/>
            <a:tailEnd/>
          </a:ln>
        </p:spPr>
        <p:txBody>
          <a:bodyPr>
            <a:spAutoFit/>
          </a:bodyPr>
          <a:lstStyle/>
          <a:p>
            <a:r>
              <a:rPr lang="en-US" sz="3600" b="1" dirty="0">
                <a:solidFill>
                  <a:srgbClr val="FF9900"/>
                </a:solidFill>
                <a:latin typeface="Comic Sans MS" pitchFamily="66" charset="0"/>
              </a:rPr>
              <a:t>Guided Style</a:t>
            </a:r>
          </a:p>
        </p:txBody>
      </p:sp>
      <p:sp>
        <p:nvSpPr>
          <p:cNvPr id="2" name="Rectangle 1"/>
          <p:cNvSpPr/>
          <p:nvPr/>
        </p:nvSpPr>
        <p:spPr>
          <a:xfrm>
            <a:off x="4343400" y="3887698"/>
            <a:ext cx="3505200" cy="1477328"/>
          </a:xfrm>
          <a:prstGeom prst="rect">
            <a:avLst/>
          </a:prstGeom>
        </p:spPr>
        <p:txBody>
          <a:bodyPr wrap="square">
            <a:spAutoFit/>
          </a:bodyPr>
          <a:lstStyle/>
          <a:p>
            <a:r>
              <a:rPr lang="en-CA" dirty="0"/>
              <a:t>From the student resource</a:t>
            </a:r>
          </a:p>
          <a:p>
            <a:pPr algn="ctr"/>
            <a:r>
              <a:rPr lang="en-CA" dirty="0"/>
              <a:t>Pathway 1 – </a:t>
            </a:r>
            <a:r>
              <a:rPr lang="en-CA" dirty="0" smtClean="0"/>
              <a:t>page 34</a:t>
            </a:r>
            <a:endParaRPr lang="en-CA" dirty="0"/>
          </a:p>
          <a:p>
            <a:pPr algn="ctr"/>
            <a:r>
              <a:rPr lang="en-CA" dirty="0"/>
              <a:t>Pathway 2 – </a:t>
            </a:r>
            <a:r>
              <a:rPr lang="en-CA" dirty="0" smtClean="0"/>
              <a:t>page 39</a:t>
            </a:r>
            <a:endParaRPr lang="en-CA" dirty="0"/>
          </a:p>
          <a:p>
            <a:pPr algn="ctr"/>
            <a:r>
              <a:rPr lang="en-CA" dirty="0"/>
              <a:t>Pathway 3 – </a:t>
            </a:r>
            <a:r>
              <a:rPr lang="en-CA" dirty="0" smtClean="0"/>
              <a:t>page 45</a:t>
            </a:r>
          </a:p>
          <a:p>
            <a:pPr algn="ctr"/>
            <a:r>
              <a:rPr lang="en-CA" dirty="0" smtClean="0"/>
              <a:t>Pathway 4 – page 51 </a:t>
            </a:r>
            <a:endParaRPr lang="en-CA"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7200" y="533400"/>
            <a:ext cx="8229600" cy="1143000"/>
          </a:xfrm>
        </p:spPr>
        <p:txBody>
          <a:bodyPr>
            <a:normAutofit fontScale="90000"/>
          </a:bodyPr>
          <a:lstStyle/>
          <a:p>
            <a:pPr eaLnBrk="1" hangingPunct="1"/>
            <a:r>
              <a:rPr lang="en-US" sz="4000" b="1" dirty="0" smtClean="0">
                <a:solidFill>
                  <a:srgbClr val="FF9900"/>
                </a:solidFill>
                <a:ea typeface="ＭＳ Ｐゴシック"/>
                <a:cs typeface="ＭＳ Ｐゴシック"/>
              </a:rPr>
              <a:t>Guided Intervention – </a:t>
            </a:r>
            <a:br>
              <a:rPr lang="en-US" sz="4000" b="1" dirty="0" smtClean="0">
                <a:solidFill>
                  <a:srgbClr val="FF9900"/>
                </a:solidFill>
                <a:ea typeface="ＭＳ Ｐゴシック"/>
                <a:cs typeface="ＭＳ Ｐゴシック"/>
              </a:rPr>
            </a:br>
            <a:r>
              <a:rPr lang="en-US" sz="3600" b="1" dirty="0" smtClean="0">
                <a:solidFill>
                  <a:srgbClr val="FF9900"/>
                </a:solidFill>
                <a:ea typeface="ＭＳ Ｐゴシック"/>
                <a:cs typeface="ＭＳ Ｐゴシック"/>
              </a:rPr>
              <a:t>Pathway 1 example (student book)</a:t>
            </a:r>
          </a:p>
        </p:txBody>
      </p:sp>
      <p:pic>
        <p:nvPicPr>
          <p:cNvPr id="3" name="Picture 2"/>
          <p:cNvPicPr>
            <a:picLocks noChangeAspect="1"/>
          </p:cNvPicPr>
          <p:nvPr/>
        </p:nvPicPr>
        <p:blipFill>
          <a:blip r:embed="rId3"/>
          <a:stretch>
            <a:fillRect/>
          </a:stretch>
        </p:blipFill>
        <p:spPr>
          <a:xfrm>
            <a:off x="1066800" y="1981200"/>
            <a:ext cx="6616700" cy="2209800"/>
          </a:xfrm>
          <a:prstGeom prst="rect">
            <a:avLst/>
          </a:prstGeom>
        </p:spPr>
      </p:pic>
      <p:pic>
        <p:nvPicPr>
          <p:cNvPr id="5" name="Picture 4"/>
          <p:cNvPicPr>
            <a:picLocks noChangeAspect="1"/>
          </p:cNvPicPr>
          <p:nvPr/>
        </p:nvPicPr>
        <p:blipFill>
          <a:blip r:embed="rId4"/>
          <a:stretch>
            <a:fillRect/>
          </a:stretch>
        </p:blipFill>
        <p:spPr>
          <a:xfrm>
            <a:off x="1066800" y="2590800"/>
            <a:ext cx="6489700" cy="4127500"/>
          </a:xfrm>
          <a:prstGeom prst="rect">
            <a:avLst/>
          </a:prstGeom>
        </p:spPr>
      </p:pic>
      <p:sp>
        <p:nvSpPr>
          <p:cNvPr id="4" name="TextBox 3"/>
          <p:cNvSpPr txBox="1"/>
          <p:nvPr/>
        </p:nvSpPr>
        <p:spPr>
          <a:xfrm>
            <a:off x="5003042" y="1676400"/>
            <a:ext cx="3534316" cy="400110"/>
          </a:xfrm>
          <a:prstGeom prst="rect">
            <a:avLst/>
          </a:prstGeom>
          <a:noFill/>
        </p:spPr>
        <p:txBody>
          <a:bodyPr wrap="none" rtlCol="0">
            <a:spAutoFit/>
          </a:bodyPr>
          <a:lstStyle/>
          <a:p>
            <a:r>
              <a:rPr lang="en-CA" sz="2000" b="1" dirty="0" smtClean="0">
                <a:solidFill>
                  <a:srgbClr val="FF0000"/>
                </a:solidFill>
              </a:rPr>
              <a:t>Student resource – page 34</a:t>
            </a:r>
            <a:endParaRPr lang="en-CA" sz="20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457200" y="533400"/>
            <a:ext cx="8229600" cy="1143000"/>
          </a:xfrm>
        </p:spPr>
        <p:txBody>
          <a:bodyPr>
            <a:normAutofit fontScale="90000"/>
          </a:bodyPr>
          <a:lstStyle/>
          <a:p>
            <a:pPr eaLnBrk="1" hangingPunct="1"/>
            <a:r>
              <a:rPr lang="en-US" sz="4000" b="1" dirty="0" smtClean="0">
                <a:solidFill>
                  <a:srgbClr val="FF9900"/>
                </a:solidFill>
                <a:ea typeface="ＭＳ Ｐゴシック"/>
                <a:cs typeface="ＭＳ Ｐゴシック"/>
              </a:rPr>
              <a:t>Guided Intervention – </a:t>
            </a:r>
            <a:r>
              <a:rPr lang="en-US" sz="4000" b="1" dirty="0">
                <a:solidFill>
                  <a:srgbClr val="FF9900"/>
                </a:solidFill>
                <a:ea typeface="ＭＳ Ｐゴシック"/>
                <a:cs typeface="ＭＳ Ｐゴシック"/>
              </a:rPr>
              <a:t/>
            </a:r>
            <a:br>
              <a:rPr lang="en-US" sz="4000" b="1" dirty="0">
                <a:solidFill>
                  <a:srgbClr val="FF9900"/>
                </a:solidFill>
                <a:ea typeface="ＭＳ Ｐゴシック"/>
                <a:cs typeface="ＭＳ Ｐゴシック"/>
              </a:rPr>
            </a:br>
            <a:r>
              <a:rPr lang="en-US" sz="3200" b="1" dirty="0">
                <a:solidFill>
                  <a:srgbClr val="FF9900"/>
                </a:solidFill>
                <a:ea typeface="ＭＳ Ｐゴシック"/>
                <a:cs typeface="ＭＳ Ｐゴシック"/>
              </a:rPr>
              <a:t>Pathway </a:t>
            </a:r>
            <a:r>
              <a:rPr lang="en-US" sz="3200" b="1" dirty="0" smtClean="0">
                <a:solidFill>
                  <a:srgbClr val="FF9900"/>
                </a:solidFill>
                <a:ea typeface="ＭＳ Ｐゴシック"/>
                <a:cs typeface="ＭＳ Ｐゴシック"/>
              </a:rPr>
              <a:t>2 </a:t>
            </a:r>
            <a:r>
              <a:rPr lang="en-US" sz="3200" b="1" dirty="0">
                <a:solidFill>
                  <a:srgbClr val="FF9900"/>
                </a:solidFill>
                <a:ea typeface="ＭＳ Ｐゴシック"/>
                <a:cs typeface="ＭＳ Ｐゴシック"/>
              </a:rPr>
              <a:t>example (student book)</a:t>
            </a:r>
            <a:endParaRPr lang="en-US" sz="3200" b="1" dirty="0" smtClean="0">
              <a:solidFill>
                <a:srgbClr val="FF9900"/>
              </a:solidFill>
              <a:ea typeface="ＭＳ Ｐゴシック"/>
              <a:cs typeface="ＭＳ Ｐゴシック"/>
            </a:endParaRPr>
          </a:p>
        </p:txBody>
      </p:sp>
      <p:pic>
        <p:nvPicPr>
          <p:cNvPr id="3" name="Picture 2"/>
          <p:cNvPicPr>
            <a:picLocks noChangeAspect="1"/>
          </p:cNvPicPr>
          <p:nvPr/>
        </p:nvPicPr>
        <p:blipFill>
          <a:blip r:embed="rId3"/>
          <a:stretch>
            <a:fillRect/>
          </a:stretch>
        </p:blipFill>
        <p:spPr>
          <a:xfrm>
            <a:off x="-19756" y="1600200"/>
            <a:ext cx="6266806" cy="2438400"/>
          </a:xfrm>
          <a:prstGeom prst="rect">
            <a:avLst/>
          </a:prstGeom>
        </p:spPr>
      </p:pic>
      <p:pic>
        <p:nvPicPr>
          <p:cNvPr id="5" name="Picture 4"/>
          <p:cNvPicPr>
            <a:picLocks noChangeAspect="1"/>
          </p:cNvPicPr>
          <p:nvPr/>
        </p:nvPicPr>
        <p:blipFill>
          <a:blip r:embed="rId4"/>
          <a:stretch>
            <a:fillRect/>
          </a:stretch>
        </p:blipFill>
        <p:spPr>
          <a:xfrm>
            <a:off x="3581400" y="3352800"/>
            <a:ext cx="5384800" cy="3327400"/>
          </a:xfrm>
          <a:prstGeom prst="rect">
            <a:avLst/>
          </a:prstGeom>
        </p:spPr>
      </p:pic>
      <p:sp>
        <p:nvSpPr>
          <p:cNvPr id="4" name="TextBox 3"/>
          <p:cNvSpPr txBox="1"/>
          <p:nvPr/>
        </p:nvSpPr>
        <p:spPr>
          <a:xfrm>
            <a:off x="5609684" y="2057400"/>
            <a:ext cx="3534316" cy="400110"/>
          </a:xfrm>
          <a:prstGeom prst="rect">
            <a:avLst/>
          </a:prstGeom>
          <a:noFill/>
        </p:spPr>
        <p:txBody>
          <a:bodyPr wrap="none" rtlCol="0">
            <a:spAutoFit/>
          </a:bodyPr>
          <a:lstStyle/>
          <a:p>
            <a:r>
              <a:rPr lang="en-CA" sz="2000" b="1" dirty="0" smtClean="0">
                <a:solidFill>
                  <a:srgbClr val="FF0000"/>
                </a:solidFill>
              </a:rPr>
              <a:t>Student resource – page 39</a:t>
            </a:r>
            <a:endParaRPr lang="en-CA" sz="20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457200" y="533400"/>
            <a:ext cx="8229600" cy="1143000"/>
          </a:xfrm>
        </p:spPr>
        <p:txBody>
          <a:bodyPr>
            <a:normAutofit fontScale="90000"/>
          </a:bodyPr>
          <a:lstStyle/>
          <a:p>
            <a:pPr eaLnBrk="1" hangingPunct="1"/>
            <a:r>
              <a:rPr lang="en-US" sz="4000" b="1" dirty="0" smtClean="0">
                <a:solidFill>
                  <a:srgbClr val="FF9900"/>
                </a:solidFill>
                <a:ea typeface="ＭＳ Ｐゴシック"/>
                <a:cs typeface="ＭＳ Ｐゴシック"/>
              </a:rPr>
              <a:t>Guided Intervention – </a:t>
            </a:r>
            <a:r>
              <a:rPr lang="en-US" sz="4000" b="1" dirty="0">
                <a:solidFill>
                  <a:srgbClr val="FF9900"/>
                </a:solidFill>
                <a:ea typeface="ＭＳ Ｐゴシック"/>
                <a:cs typeface="ＭＳ Ｐゴシック"/>
              </a:rPr>
              <a:t/>
            </a:r>
            <a:br>
              <a:rPr lang="en-US" sz="4000" b="1" dirty="0">
                <a:solidFill>
                  <a:srgbClr val="FF9900"/>
                </a:solidFill>
                <a:ea typeface="ＭＳ Ｐゴシック"/>
                <a:cs typeface="ＭＳ Ｐゴシック"/>
              </a:rPr>
            </a:br>
            <a:r>
              <a:rPr lang="en-US" sz="3200" b="1" dirty="0">
                <a:solidFill>
                  <a:srgbClr val="FF9900"/>
                </a:solidFill>
                <a:ea typeface="ＭＳ Ｐゴシック"/>
                <a:cs typeface="ＭＳ Ｐゴシック"/>
              </a:rPr>
              <a:t>Pathway </a:t>
            </a:r>
            <a:r>
              <a:rPr lang="en-US" sz="3200" b="1" dirty="0" smtClean="0">
                <a:solidFill>
                  <a:srgbClr val="FF9900"/>
                </a:solidFill>
                <a:ea typeface="ＭＳ Ｐゴシック"/>
                <a:cs typeface="ＭＳ Ｐゴシック"/>
              </a:rPr>
              <a:t>3 </a:t>
            </a:r>
            <a:r>
              <a:rPr lang="en-US" sz="3200" b="1" dirty="0">
                <a:solidFill>
                  <a:srgbClr val="FF9900"/>
                </a:solidFill>
                <a:ea typeface="ＭＳ Ｐゴシック"/>
                <a:cs typeface="ＭＳ Ｐゴシック"/>
              </a:rPr>
              <a:t>example (student book)</a:t>
            </a:r>
            <a:endParaRPr lang="en-US" sz="3200" dirty="0" smtClean="0">
              <a:solidFill>
                <a:srgbClr val="FF9900"/>
              </a:solidFill>
              <a:ea typeface="ＭＳ Ｐゴシック"/>
              <a:cs typeface="ＭＳ Ｐゴシック"/>
            </a:endParaRPr>
          </a:p>
        </p:txBody>
      </p:sp>
      <p:pic>
        <p:nvPicPr>
          <p:cNvPr id="3" name="Picture 2"/>
          <p:cNvPicPr>
            <a:picLocks noChangeAspect="1"/>
          </p:cNvPicPr>
          <p:nvPr/>
        </p:nvPicPr>
        <p:blipFill>
          <a:blip r:embed="rId3"/>
          <a:stretch>
            <a:fillRect/>
          </a:stretch>
        </p:blipFill>
        <p:spPr>
          <a:xfrm>
            <a:off x="0" y="1676400"/>
            <a:ext cx="5867400" cy="2629422"/>
          </a:xfrm>
          <a:prstGeom prst="rect">
            <a:avLst/>
          </a:prstGeom>
        </p:spPr>
      </p:pic>
      <p:pic>
        <p:nvPicPr>
          <p:cNvPr id="5" name="Picture 4"/>
          <p:cNvPicPr>
            <a:picLocks noChangeAspect="1"/>
          </p:cNvPicPr>
          <p:nvPr/>
        </p:nvPicPr>
        <p:blipFill>
          <a:blip r:embed="rId4"/>
          <a:stretch>
            <a:fillRect/>
          </a:stretch>
        </p:blipFill>
        <p:spPr>
          <a:xfrm>
            <a:off x="3882036" y="3886200"/>
            <a:ext cx="5278897" cy="2667000"/>
          </a:xfrm>
          <a:prstGeom prst="rect">
            <a:avLst/>
          </a:prstGeom>
        </p:spPr>
      </p:pic>
      <p:sp>
        <p:nvSpPr>
          <p:cNvPr id="4" name="TextBox 3"/>
          <p:cNvSpPr txBox="1"/>
          <p:nvPr/>
        </p:nvSpPr>
        <p:spPr>
          <a:xfrm>
            <a:off x="5685884" y="2209800"/>
            <a:ext cx="3534316" cy="400110"/>
          </a:xfrm>
          <a:prstGeom prst="rect">
            <a:avLst/>
          </a:prstGeom>
          <a:noFill/>
        </p:spPr>
        <p:txBody>
          <a:bodyPr wrap="none" rtlCol="0">
            <a:spAutoFit/>
          </a:bodyPr>
          <a:lstStyle/>
          <a:p>
            <a:r>
              <a:rPr lang="en-CA" sz="2000" b="1" dirty="0" smtClean="0">
                <a:solidFill>
                  <a:srgbClr val="FF0000"/>
                </a:solidFill>
              </a:rPr>
              <a:t>Student resource – page 45</a:t>
            </a:r>
            <a:endParaRPr lang="en-CA" sz="20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457200" y="533400"/>
            <a:ext cx="8229600" cy="1143000"/>
          </a:xfrm>
        </p:spPr>
        <p:txBody>
          <a:bodyPr>
            <a:normAutofit fontScale="90000"/>
          </a:bodyPr>
          <a:lstStyle/>
          <a:p>
            <a:pPr eaLnBrk="1" hangingPunct="1"/>
            <a:r>
              <a:rPr lang="en-US" sz="4000" b="1" dirty="0" smtClean="0">
                <a:solidFill>
                  <a:srgbClr val="FF9900"/>
                </a:solidFill>
                <a:ea typeface="ＭＳ Ｐゴシック"/>
                <a:cs typeface="ＭＳ Ｐゴシック"/>
              </a:rPr>
              <a:t>Guided Intervention – </a:t>
            </a:r>
            <a:r>
              <a:rPr lang="en-US" sz="4000" b="1" dirty="0">
                <a:solidFill>
                  <a:srgbClr val="FF9900"/>
                </a:solidFill>
                <a:ea typeface="ＭＳ Ｐゴシック"/>
                <a:cs typeface="ＭＳ Ｐゴシック"/>
              </a:rPr>
              <a:t/>
            </a:r>
            <a:br>
              <a:rPr lang="en-US" sz="4000" b="1" dirty="0">
                <a:solidFill>
                  <a:srgbClr val="FF9900"/>
                </a:solidFill>
                <a:ea typeface="ＭＳ Ｐゴシック"/>
                <a:cs typeface="ＭＳ Ｐゴシック"/>
              </a:rPr>
            </a:br>
            <a:r>
              <a:rPr lang="en-US" sz="3200" b="1" dirty="0">
                <a:solidFill>
                  <a:srgbClr val="FF9900"/>
                </a:solidFill>
                <a:ea typeface="ＭＳ Ｐゴシック"/>
                <a:cs typeface="ＭＳ Ｐゴシック"/>
              </a:rPr>
              <a:t>Pathway 4</a:t>
            </a:r>
            <a:r>
              <a:rPr lang="en-US" sz="3200" b="1" dirty="0" smtClean="0">
                <a:solidFill>
                  <a:srgbClr val="FF9900"/>
                </a:solidFill>
                <a:ea typeface="ＭＳ Ｐゴシック"/>
                <a:cs typeface="ＭＳ Ｐゴシック"/>
              </a:rPr>
              <a:t> </a:t>
            </a:r>
            <a:r>
              <a:rPr lang="en-US" sz="3200" b="1" dirty="0">
                <a:solidFill>
                  <a:srgbClr val="FF9900"/>
                </a:solidFill>
                <a:ea typeface="ＭＳ Ｐゴシック"/>
                <a:cs typeface="ＭＳ Ｐゴシック"/>
              </a:rPr>
              <a:t>example (student book)</a:t>
            </a:r>
            <a:endParaRPr lang="en-US" sz="3200" dirty="0" smtClean="0">
              <a:solidFill>
                <a:srgbClr val="FF9900"/>
              </a:solidFill>
              <a:ea typeface="ＭＳ Ｐゴシック"/>
              <a:cs typeface="ＭＳ Ｐゴシック"/>
            </a:endParaRPr>
          </a:p>
        </p:txBody>
      </p:sp>
      <p:pic>
        <p:nvPicPr>
          <p:cNvPr id="3" name="Picture 2"/>
          <p:cNvPicPr>
            <a:picLocks noChangeAspect="1"/>
          </p:cNvPicPr>
          <p:nvPr/>
        </p:nvPicPr>
        <p:blipFill>
          <a:blip r:embed="rId3"/>
          <a:stretch>
            <a:fillRect/>
          </a:stretch>
        </p:blipFill>
        <p:spPr>
          <a:xfrm>
            <a:off x="19756" y="1600200"/>
            <a:ext cx="5953851" cy="2514600"/>
          </a:xfrm>
          <a:prstGeom prst="rect">
            <a:avLst/>
          </a:prstGeom>
        </p:spPr>
      </p:pic>
      <p:pic>
        <p:nvPicPr>
          <p:cNvPr id="5" name="Picture 4"/>
          <p:cNvPicPr>
            <a:picLocks noChangeAspect="1"/>
          </p:cNvPicPr>
          <p:nvPr/>
        </p:nvPicPr>
        <p:blipFill>
          <a:blip r:embed="rId4"/>
          <a:stretch>
            <a:fillRect/>
          </a:stretch>
        </p:blipFill>
        <p:spPr>
          <a:xfrm>
            <a:off x="3886200" y="3810000"/>
            <a:ext cx="5040678" cy="2362200"/>
          </a:xfrm>
          <a:prstGeom prst="rect">
            <a:avLst/>
          </a:prstGeom>
        </p:spPr>
      </p:pic>
      <p:sp>
        <p:nvSpPr>
          <p:cNvPr id="4" name="TextBox 3"/>
          <p:cNvSpPr txBox="1"/>
          <p:nvPr/>
        </p:nvSpPr>
        <p:spPr>
          <a:xfrm>
            <a:off x="5578640" y="2133600"/>
            <a:ext cx="3534316" cy="400110"/>
          </a:xfrm>
          <a:prstGeom prst="rect">
            <a:avLst/>
          </a:prstGeom>
          <a:noFill/>
        </p:spPr>
        <p:txBody>
          <a:bodyPr wrap="none" rtlCol="0">
            <a:spAutoFit/>
          </a:bodyPr>
          <a:lstStyle/>
          <a:p>
            <a:r>
              <a:rPr lang="en-CA" sz="2000" b="1" dirty="0" smtClean="0">
                <a:solidFill>
                  <a:srgbClr val="FF0000"/>
                </a:solidFill>
              </a:rPr>
              <a:t>Student resource – page 51</a:t>
            </a:r>
            <a:endParaRPr lang="en-CA" sz="2000" b="1" dirty="0">
              <a:solidFill>
                <a:srgbClr val="FF0000"/>
              </a:solidFill>
            </a:endParaRPr>
          </a:p>
        </p:txBody>
      </p:sp>
    </p:spTree>
    <p:extLst>
      <p:ext uri="{BB962C8B-B14F-4D97-AF65-F5344CB8AC3E}">
        <p14:creationId xmlns:p14="http://schemas.microsoft.com/office/powerpoint/2010/main" val="17334556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0" y="609600"/>
            <a:ext cx="9144000" cy="1143000"/>
          </a:xfrm>
        </p:spPr>
        <p:txBody>
          <a:bodyPr>
            <a:normAutofit fontScale="90000"/>
          </a:bodyPr>
          <a:lstStyle/>
          <a:p>
            <a:pPr eaLnBrk="1" hangingPunct="1"/>
            <a:r>
              <a:rPr lang="en-US" b="1" dirty="0" smtClean="0">
                <a:solidFill>
                  <a:srgbClr val="0070C0"/>
                </a:solidFill>
                <a:ea typeface="ＭＳ Ｐゴシック"/>
                <a:cs typeface="ＭＳ Ｐゴシック"/>
              </a:rPr>
              <a:t>After</a:t>
            </a:r>
            <a:r>
              <a:rPr lang="en-US" sz="2800" b="1" dirty="0" smtClean="0">
                <a:solidFill>
                  <a:srgbClr val="FF9900"/>
                </a:solidFill>
                <a:ea typeface="ＭＳ Ｐゴシック"/>
                <a:cs typeface="ＭＳ Ｐゴシック"/>
              </a:rPr>
              <a:t/>
            </a:r>
            <a:br>
              <a:rPr lang="en-US" sz="2800" b="1" dirty="0" smtClean="0">
                <a:solidFill>
                  <a:srgbClr val="FF9900"/>
                </a:solidFill>
                <a:ea typeface="ＭＳ Ｐゴシック"/>
                <a:cs typeface="ＭＳ Ｐゴシック"/>
              </a:rPr>
            </a:br>
            <a:r>
              <a:rPr lang="en-US" sz="2800" b="1" u="sng" dirty="0" smtClean="0">
                <a:solidFill>
                  <a:srgbClr val="FF9900"/>
                </a:solidFill>
                <a:ea typeface="ＭＳ Ｐゴシック"/>
                <a:cs typeface="ＭＳ Ｐゴシック"/>
              </a:rPr>
              <a:t>Consolidating</a:t>
            </a:r>
            <a:r>
              <a:rPr lang="en-US" sz="2800" b="1" dirty="0" smtClean="0">
                <a:solidFill>
                  <a:srgbClr val="FF9900"/>
                </a:solidFill>
                <a:ea typeface="ＭＳ Ｐゴシック"/>
                <a:cs typeface="ＭＳ Ｐゴシック"/>
              </a:rPr>
              <a:t> both the Open and Guided Intervention</a:t>
            </a:r>
          </a:p>
        </p:txBody>
      </p:sp>
      <p:pic>
        <p:nvPicPr>
          <p:cNvPr id="4" name="Picture 7" descr="Leaps and Bounds Fall BRO 2011_Page_1_Image_0001"/>
          <p:cNvPicPr>
            <a:picLocks noChangeAspect="1" noChangeArrowheads="1"/>
          </p:cNvPicPr>
          <p:nvPr/>
        </p:nvPicPr>
        <p:blipFill>
          <a:blip r:embed="rId3"/>
          <a:srcRect t="10982" b="54921"/>
          <a:stretch>
            <a:fillRect/>
          </a:stretch>
        </p:blipFill>
        <p:spPr bwMode="auto">
          <a:xfrm>
            <a:off x="0" y="5867400"/>
            <a:ext cx="9144000" cy="990600"/>
          </a:xfrm>
          <a:prstGeom prst="rect">
            <a:avLst/>
          </a:prstGeom>
          <a:noFill/>
          <a:ln w="9525">
            <a:noFill/>
            <a:miter lim="800000"/>
            <a:headEnd/>
            <a:tailEnd/>
          </a:ln>
        </p:spPr>
      </p:pic>
      <p:sp>
        <p:nvSpPr>
          <p:cNvPr id="2" name="TextBox 1"/>
          <p:cNvSpPr txBox="1"/>
          <p:nvPr/>
        </p:nvSpPr>
        <p:spPr>
          <a:xfrm>
            <a:off x="152400" y="1828800"/>
            <a:ext cx="8839200" cy="4247317"/>
          </a:xfrm>
          <a:prstGeom prst="rect">
            <a:avLst/>
          </a:prstGeom>
          <a:noFill/>
        </p:spPr>
        <p:txBody>
          <a:bodyPr wrap="square" rtlCol="0">
            <a:spAutoFit/>
          </a:bodyPr>
          <a:lstStyle/>
          <a:p>
            <a:r>
              <a:rPr lang="en-CA" dirty="0" smtClean="0"/>
              <a:t>In the teachers guide there are consolidating questions which are used to ensure understanding.</a:t>
            </a:r>
          </a:p>
          <a:p>
            <a:r>
              <a:rPr lang="en-CA" dirty="0" smtClean="0"/>
              <a:t>Sample consolidating questions might be: (</a:t>
            </a:r>
            <a:r>
              <a:rPr lang="en-CA" b="1" dirty="0" smtClean="0">
                <a:solidFill>
                  <a:srgbClr val="7030A0"/>
                </a:solidFill>
              </a:rPr>
              <a:t>Open ended </a:t>
            </a:r>
            <a:r>
              <a:rPr lang="en-CA" dirty="0" smtClean="0"/>
              <a:t>- depending on students work)</a:t>
            </a:r>
          </a:p>
          <a:p>
            <a:pPr marL="285750" indent="-285750">
              <a:buFont typeface="Wingdings" pitchFamily="2" charset="2"/>
              <a:buChar char="Ø"/>
            </a:pPr>
            <a:r>
              <a:rPr lang="en-CA" dirty="0" smtClean="0">
                <a:solidFill>
                  <a:srgbClr val="FF0000"/>
                </a:solidFill>
              </a:rPr>
              <a:t>How can you write 23 millionths as a decimal?</a:t>
            </a:r>
          </a:p>
          <a:p>
            <a:pPr marL="285750" indent="-285750">
              <a:buFont typeface="Wingdings" pitchFamily="2" charset="2"/>
              <a:buChar char="Ø"/>
            </a:pPr>
            <a:r>
              <a:rPr lang="en-CA" dirty="0" smtClean="0">
                <a:solidFill>
                  <a:srgbClr val="FF0000"/>
                </a:solidFill>
              </a:rPr>
              <a:t>Why does it make sense that the place to the right of the hundred thousandths is millionths?</a:t>
            </a:r>
          </a:p>
          <a:p>
            <a:pPr marL="285750" indent="-285750">
              <a:buFont typeface="Wingdings" pitchFamily="2" charset="2"/>
              <a:buChar char="Ø"/>
            </a:pPr>
            <a:r>
              <a:rPr lang="en-CA" dirty="0" smtClean="0">
                <a:solidFill>
                  <a:srgbClr val="FF0000"/>
                </a:solidFill>
              </a:rPr>
              <a:t>How many millionths make 1 ten thousandth? How do you know.</a:t>
            </a:r>
          </a:p>
          <a:p>
            <a:endParaRPr lang="en-CA" dirty="0">
              <a:solidFill>
                <a:srgbClr val="FF0000"/>
              </a:solidFill>
            </a:endParaRPr>
          </a:p>
          <a:p>
            <a:r>
              <a:rPr lang="en-CA" dirty="0" smtClean="0"/>
              <a:t>Sample </a:t>
            </a:r>
            <a:r>
              <a:rPr lang="en-CA" dirty="0"/>
              <a:t>consolidating questions might be: </a:t>
            </a:r>
            <a:r>
              <a:rPr lang="en-CA" dirty="0" smtClean="0"/>
              <a:t>(</a:t>
            </a:r>
            <a:r>
              <a:rPr lang="en-CA" b="1" dirty="0" smtClean="0">
                <a:solidFill>
                  <a:srgbClr val="7030A0"/>
                </a:solidFill>
              </a:rPr>
              <a:t>Guided</a:t>
            </a:r>
            <a:r>
              <a:rPr lang="en-CA" dirty="0" smtClean="0"/>
              <a:t>- </a:t>
            </a:r>
            <a:r>
              <a:rPr lang="en-CA" dirty="0"/>
              <a:t>depending on students work)</a:t>
            </a:r>
          </a:p>
          <a:p>
            <a:pPr marL="285750" indent="-285750">
              <a:buFont typeface="Wingdings" pitchFamily="2" charset="2"/>
              <a:buChar char="Ø"/>
            </a:pPr>
            <a:r>
              <a:rPr lang="en-CA" dirty="0" smtClean="0">
                <a:solidFill>
                  <a:srgbClr val="7030A0"/>
                </a:solidFill>
              </a:rPr>
              <a:t>Question 6 says that you need a lot of decimal places to write a very small numbers.  Explain why the number 540.000 123 has many decimal places even though it’s not a small number.</a:t>
            </a:r>
          </a:p>
          <a:p>
            <a:pPr marL="285750" indent="-285750">
              <a:buFont typeface="Wingdings" pitchFamily="2" charset="2"/>
              <a:buChar char="Ø"/>
            </a:pPr>
            <a:r>
              <a:rPr lang="en-CA" dirty="0" smtClean="0">
                <a:solidFill>
                  <a:srgbClr val="7030A0"/>
                </a:solidFill>
              </a:rPr>
              <a:t>Why does it make sense that the place to the right of the hundred thousandths is millionths?</a:t>
            </a:r>
            <a:endParaRPr lang="en-CA" dirty="0" smtClean="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t1.gstatic.com/images?q=tbn:ANd9GcSnMGwnvpHYnQgyk2qfcEHP9Fjo-DUnoFaxdRKWEg9VdKr4yhw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524000"/>
            <a:ext cx="3609046"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6964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lstStyle/>
          <a:p>
            <a:r>
              <a:rPr lang="en-CA" dirty="0" smtClean="0">
                <a:solidFill>
                  <a:srgbClr val="FF6600"/>
                </a:solidFill>
              </a:rPr>
              <a:t>Reviewing student work</a:t>
            </a:r>
            <a:endParaRPr lang="en-CA" dirty="0">
              <a:solidFill>
                <a:srgbClr val="FF6600"/>
              </a:solidFill>
            </a:endParaRPr>
          </a:p>
        </p:txBody>
      </p:sp>
      <p:sp>
        <p:nvSpPr>
          <p:cNvPr id="3" name="Subtitle 2"/>
          <p:cNvSpPr>
            <a:spLocks noGrp="1"/>
          </p:cNvSpPr>
          <p:nvPr>
            <p:ph type="subTitle" idx="1"/>
          </p:nvPr>
        </p:nvSpPr>
        <p:spPr>
          <a:xfrm>
            <a:off x="685800" y="2667000"/>
            <a:ext cx="7848600" cy="2667000"/>
          </a:xfrm>
        </p:spPr>
        <p:txBody>
          <a:bodyPr>
            <a:normAutofit fontScale="92500"/>
          </a:bodyPr>
          <a:lstStyle/>
          <a:p>
            <a:r>
              <a:rPr lang="en-CA" sz="2600" dirty="0" smtClean="0"/>
              <a:t>A group of grade eight students were given the assessment found on </a:t>
            </a:r>
            <a:r>
              <a:rPr lang="en-CA" sz="2600" dirty="0" smtClean="0">
                <a:solidFill>
                  <a:srgbClr val="FF0000"/>
                </a:solidFill>
              </a:rPr>
              <a:t>pages 34-36 in the teacher resource</a:t>
            </a:r>
            <a:r>
              <a:rPr lang="en-CA" sz="2600" dirty="0" smtClean="0"/>
              <a:t>.</a:t>
            </a:r>
          </a:p>
          <a:p>
            <a:r>
              <a:rPr lang="en-CA" sz="2600" u="sng" dirty="0" smtClean="0">
                <a:solidFill>
                  <a:schemeClr val="accent2">
                    <a:lumMod val="75000"/>
                  </a:schemeClr>
                </a:solidFill>
              </a:rPr>
              <a:t>Representing and Comparing Decimals</a:t>
            </a:r>
          </a:p>
          <a:p>
            <a:endParaRPr lang="en-CA" sz="2600" dirty="0">
              <a:solidFill>
                <a:schemeClr val="accent2">
                  <a:lumMod val="75000"/>
                </a:schemeClr>
              </a:solidFill>
            </a:endParaRPr>
          </a:p>
          <a:p>
            <a:r>
              <a:rPr lang="en-CA" sz="2600" dirty="0" smtClean="0">
                <a:solidFill>
                  <a:schemeClr val="accent2">
                    <a:lumMod val="75000"/>
                  </a:schemeClr>
                </a:solidFill>
              </a:rPr>
              <a:t>They were given 30-45 minutes to complete the assessment.</a:t>
            </a:r>
          </a:p>
          <a:p>
            <a:r>
              <a:rPr lang="en-CA" sz="2400" dirty="0" smtClean="0">
                <a:solidFill>
                  <a:schemeClr val="accent2">
                    <a:lumMod val="75000"/>
                  </a:schemeClr>
                </a:solidFill>
              </a:rPr>
              <a:t>Students were encouraged to try every question.</a:t>
            </a:r>
            <a:endParaRPr lang="en-CA" sz="2400" dirty="0">
              <a:solidFill>
                <a:schemeClr val="accent2">
                  <a:lumMod val="75000"/>
                </a:schemeClr>
              </a:solidFill>
            </a:endParaRPr>
          </a:p>
        </p:txBody>
      </p:sp>
    </p:spTree>
    <p:extLst>
      <p:ext uri="{BB962C8B-B14F-4D97-AF65-F5344CB8AC3E}">
        <p14:creationId xmlns:p14="http://schemas.microsoft.com/office/powerpoint/2010/main" val="30082112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lstStyle/>
          <a:p>
            <a:r>
              <a:rPr lang="en-CA" dirty="0" smtClean="0">
                <a:solidFill>
                  <a:srgbClr val="FF6600"/>
                </a:solidFill>
              </a:rPr>
              <a:t>Reviewing student work</a:t>
            </a:r>
            <a:endParaRPr lang="en-CA" dirty="0">
              <a:solidFill>
                <a:srgbClr val="FF6600"/>
              </a:solidFill>
            </a:endParaRPr>
          </a:p>
        </p:txBody>
      </p:sp>
      <p:sp>
        <p:nvSpPr>
          <p:cNvPr id="3" name="Subtitle 2"/>
          <p:cNvSpPr>
            <a:spLocks noGrp="1"/>
          </p:cNvSpPr>
          <p:nvPr>
            <p:ph type="subTitle" idx="1"/>
          </p:nvPr>
        </p:nvSpPr>
        <p:spPr>
          <a:xfrm>
            <a:off x="685800" y="2667000"/>
            <a:ext cx="7848600" cy="1752600"/>
          </a:xfrm>
        </p:spPr>
        <p:txBody>
          <a:bodyPr>
            <a:noAutofit/>
          </a:bodyPr>
          <a:lstStyle/>
          <a:p>
            <a:r>
              <a:rPr lang="en-CA" sz="2400" dirty="0" smtClean="0"/>
              <a:t>With your table group assess the class results and decide on which pathway and interventions may be appropriate for each student or group of students.</a:t>
            </a:r>
          </a:p>
          <a:p>
            <a:endParaRPr lang="en-CA" sz="2400" dirty="0" smtClean="0"/>
          </a:p>
          <a:p>
            <a:r>
              <a:rPr lang="en-CA" sz="2400" dirty="0" smtClean="0">
                <a:solidFill>
                  <a:schemeClr val="accent2">
                    <a:lumMod val="75000"/>
                  </a:schemeClr>
                </a:solidFill>
              </a:rPr>
              <a:t>Be prepared to share your findings and explain why.</a:t>
            </a:r>
            <a:endParaRPr lang="en-CA" sz="2400" dirty="0">
              <a:solidFill>
                <a:schemeClr val="accent2">
                  <a:lumMod val="75000"/>
                </a:schemeClr>
              </a:solidFill>
            </a:endParaRPr>
          </a:p>
        </p:txBody>
      </p:sp>
    </p:spTree>
    <p:extLst>
      <p:ext uri="{BB962C8B-B14F-4D97-AF65-F5344CB8AC3E}">
        <p14:creationId xmlns:p14="http://schemas.microsoft.com/office/powerpoint/2010/main" val="28412542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107950" y="1828800"/>
            <a:ext cx="9036050" cy="4572000"/>
          </a:xfrm>
          <a:prstGeom prst="triangle">
            <a:avLst>
              <a:gd name="adj" fmla="val 52024"/>
            </a:avLst>
          </a:prstGeom>
          <a:gradFill>
            <a:gsLst>
              <a:gs pos="0">
                <a:srgbClr val="92D050">
                  <a:alpha val="98000"/>
                </a:srgbClr>
              </a:gs>
              <a:gs pos="100000">
                <a:schemeClr val="bg1"/>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06" name="Rectangle 5"/>
          <p:cNvSpPr>
            <a:spLocks noGrp="1" noChangeArrowheads="1"/>
          </p:cNvSpPr>
          <p:nvPr>
            <p:ph type="title"/>
          </p:nvPr>
        </p:nvSpPr>
        <p:spPr>
          <a:xfrm>
            <a:off x="0" y="685800"/>
            <a:ext cx="9144000" cy="1143000"/>
          </a:xfrm>
        </p:spPr>
        <p:txBody>
          <a:bodyPr/>
          <a:lstStyle/>
          <a:p>
            <a:pPr eaLnBrk="1" hangingPunct="1"/>
            <a:r>
              <a:rPr lang="en-US" sz="3600" b="1" smtClean="0">
                <a:solidFill>
                  <a:srgbClr val="FF9900"/>
                </a:solidFill>
                <a:ea typeface="ＭＳ Ｐゴシック"/>
                <a:cs typeface="ＭＳ Ｐゴシック"/>
              </a:rPr>
              <a:t>     The Marian Small Family</a:t>
            </a:r>
            <a:endParaRPr lang="en-US" sz="3600" b="1" i="1" smtClean="0">
              <a:solidFill>
                <a:srgbClr val="FF9900"/>
              </a:solidFill>
              <a:ea typeface="ＭＳ Ｐゴシック"/>
              <a:cs typeface="ＭＳ Ｐゴシック"/>
            </a:endParaRPr>
          </a:p>
        </p:txBody>
      </p:sp>
      <p:pic>
        <p:nvPicPr>
          <p:cNvPr id="18" name="Picture 17"/>
          <p:cNvPicPr>
            <a:picLocks noChangeAspect="1"/>
          </p:cNvPicPr>
          <p:nvPr/>
        </p:nvPicPr>
        <p:blipFill>
          <a:blip r:embed="rId3"/>
          <a:srcRect/>
          <a:stretch>
            <a:fillRect/>
          </a:stretch>
        </p:blipFill>
        <p:spPr bwMode="auto">
          <a:xfrm>
            <a:off x="123825" y="762000"/>
            <a:ext cx="1676400" cy="1582738"/>
          </a:xfrm>
          <a:prstGeom prst="rect">
            <a:avLst/>
          </a:prstGeom>
          <a:noFill/>
          <a:ln>
            <a:noFill/>
          </a:ln>
          <a:effectLst>
            <a:outerShdw blurRad="50800" dist="38100" dir="2700000" rotWithShape="0">
              <a:schemeClr val="tx1">
                <a:alpha val="42999"/>
              </a:schemeClr>
            </a:outerShdw>
          </a:effectLst>
          <a:extLst/>
        </p:spPr>
      </p:pic>
      <p:pic>
        <p:nvPicPr>
          <p:cNvPr id="21508" name="Picture 16" descr="PRIME logo"/>
          <p:cNvPicPr>
            <a:picLocks noChangeAspect="1" noChangeArrowheads="1"/>
          </p:cNvPicPr>
          <p:nvPr/>
        </p:nvPicPr>
        <p:blipFill>
          <a:blip r:embed="rId4"/>
          <a:srcRect/>
          <a:stretch>
            <a:fillRect/>
          </a:stretch>
        </p:blipFill>
        <p:spPr bwMode="auto">
          <a:xfrm>
            <a:off x="2228850" y="5721350"/>
            <a:ext cx="4572000" cy="908050"/>
          </a:xfrm>
          <a:prstGeom prst="rect">
            <a:avLst/>
          </a:prstGeom>
          <a:noFill/>
          <a:ln w="9525">
            <a:noFill/>
            <a:miter lim="800000"/>
            <a:headEnd/>
            <a:tailEnd/>
          </a:ln>
        </p:spPr>
      </p:pic>
      <p:pic>
        <p:nvPicPr>
          <p:cNvPr id="21509" name="Picture 17" descr="Making Math Meaningful"/>
          <p:cNvPicPr>
            <a:picLocks noChangeAspect="1" noChangeArrowheads="1"/>
          </p:cNvPicPr>
          <p:nvPr/>
        </p:nvPicPr>
        <p:blipFill>
          <a:blip r:embed="rId5"/>
          <a:srcRect/>
          <a:stretch>
            <a:fillRect/>
          </a:stretch>
        </p:blipFill>
        <p:spPr bwMode="auto">
          <a:xfrm>
            <a:off x="6248400" y="2743200"/>
            <a:ext cx="1981200" cy="2571750"/>
          </a:xfrm>
          <a:prstGeom prst="rect">
            <a:avLst/>
          </a:prstGeom>
          <a:noFill/>
          <a:ln w="9525">
            <a:noFill/>
            <a:miter lim="800000"/>
            <a:headEnd/>
            <a:tailEnd/>
          </a:ln>
        </p:spPr>
      </p:pic>
      <p:pic>
        <p:nvPicPr>
          <p:cNvPr id="21510" name="Picture 20" descr="BigIdeas-Cf-K-3"/>
          <p:cNvPicPr>
            <a:picLocks noChangeAspect="1" noChangeArrowheads="1"/>
          </p:cNvPicPr>
          <p:nvPr/>
        </p:nvPicPr>
        <p:blipFill>
          <a:blip r:embed="rId6"/>
          <a:srcRect/>
          <a:stretch>
            <a:fillRect/>
          </a:stretch>
        </p:blipFill>
        <p:spPr bwMode="auto">
          <a:xfrm>
            <a:off x="3402013" y="1828800"/>
            <a:ext cx="1703387" cy="2209800"/>
          </a:xfrm>
          <a:prstGeom prst="rect">
            <a:avLst/>
          </a:prstGeom>
          <a:noFill/>
          <a:ln w="9525">
            <a:noFill/>
            <a:miter lim="800000"/>
            <a:headEnd/>
            <a:tailEnd/>
          </a:ln>
        </p:spPr>
      </p:pic>
      <p:pic>
        <p:nvPicPr>
          <p:cNvPr id="21511" name="Picture 21" descr="Good Questions"/>
          <p:cNvPicPr>
            <a:picLocks noChangeAspect="1" noChangeArrowheads="1"/>
          </p:cNvPicPr>
          <p:nvPr/>
        </p:nvPicPr>
        <p:blipFill>
          <a:blip r:embed="rId7"/>
          <a:srcRect/>
          <a:stretch>
            <a:fillRect/>
          </a:stretch>
        </p:blipFill>
        <p:spPr bwMode="auto">
          <a:xfrm>
            <a:off x="1436688" y="3124200"/>
            <a:ext cx="1585912" cy="2209800"/>
          </a:xfrm>
          <a:prstGeom prst="rect">
            <a:avLst/>
          </a:prstGeom>
          <a:noFill/>
          <a:ln w="9525">
            <a:noFill/>
            <a:miter lim="800000"/>
            <a:headEnd/>
            <a:tailEnd/>
          </a:ln>
        </p:spPr>
      </p:pic>
      <p:pic>
        <p:nvPicPr>
          <p:cNvPr id="21512" name="Picture 19" descr="BigIdeas-Cf-4-8"/>
          <p:cNvPicPr>
            <a:picLocks noChangeAspect="1" noChangeArrowheads="1"/>
          </p:cNvPicPr>
          <p:nvPr/>
        </p:nvPicPr>
        <p:blipFill>
          <a:blip r:embed="rId8"/>
          <a:srcRect/>
          <a:stretch>
            <a:fillRect/>
          </a:stretch>
        </p:blipFill>
        <p:spPr bwMode="auto">
          <a:xfrm>
            <a:off x="4164013" y="3124200"/>
            <a:ext cx="1703387" cy="2209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Sharing and findings…..</a:t>
            </a:r>
            <a:endParaRPr lang="en-CA" dirty="0"/>
          </a:p>
        </p:txBody>
      </p:sp>
      <p:sp>
        <p:nvSpPr>
          <p:cNvPr id="3" name="Subtitle 2"/>
          <p:cNvSpPr>
            <a:spLocks noGrp="1"/>
          </p:cNvSpPr>
          <p:nvPr>
            <p:ph type="subTitle" idx="1"/>
          </p:nvPr>
        </p:nvSpPr>
        <p:spPr/>
        <p:txBody>
          <a:bodyPr/>
          <a:lstStyle/>
          <a:p>
            <a:r>
              <a:rPr lang="en-CA" dirty="0"/>
              <a:t>What did you notice?</a:t>
            </a:r>
          </a:p>
        </p:txBody>
      </p:sp>
    </p:spTree>
    <p:extLst>
      <p:ext uri="{BB962C8B-B14F-4D97-AF65-F5344CB8AC3E}">
        <p14:creationId xmlns:p14="http://schemas.microsoft.com/office/powerpoint/2010/main" val="24700935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641420151"/>
              </p:ext>
            </p:extLst>
          </p:nvPr>
        </p:nvGraphicFramePr>
        <p:xfrm>
          <a:off x="228600" y="914400"/>
          <a:ext cx="8686800" cy="5661265"/>
        </p:xfrm>
        <a:graphic>
          <a:graphicData uri="http://schemas.openxmlformats.org/drawingml/2006/table">
            <a:tbl>
              <a:tblPr firstRow="1" bandRow="1">
                <a:tableStyleId>{5C22544A-7EE6-4342-B048-85BDC9FD1C3A}</a:tableStyleId>
              </a:tblPr>
              <a:tblGrid>
                <a:gridCol w="1737360"/>
                <a:gridCol w="1737360"/>
                <a:gridCol w="1737360"/>
                <a:gridCol w="1737360"/>
                <a:gridCol w="1737360"/>
              </a:tblGrid>
              <a:tr h="804985">
                <a:tc>
                  <a:txBody>
                    <a:bodyPr/>
                    <a:lstStyle/>
                    <a:p>
                      <a:pPr algn="ctr"/>
                      <a:r>
                        <a:rPr lang="en-CA" sz="1800" b="1" kern="1200" dirty="0" smtClean="0">
                          <a:solidFill>
                            <a:schemeClr val="lt1"/>
                          </a:solidFill>
                          <a:latin typeface="+mn-lt"/>
                          <a:ea typeface="+mn-ea"/>
                          <a:cs typeface="+mn-cs"/>
                        </a:rPr>
                        <a:t>Pathway 1</a:t>
                      </a:r>
                      <a:endParaRPr lang="en-CA" sz="1800" b="1" kern="1200" dirty="0">
                        <a:solidFill>
                          <a:schemeClr val="lt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800" b="1" kern="1200" dirty="0" smtClean="0">
                          <a:solidFill>
                            <a:schemeClr val="lt1"/>
                          </a:solidFill>
                          <a:latin typeface="+mn-lt"/>
                          <a:ea typeface="+mn-ea"/>
                          <a:cs typeface="+mn-cs"/>
                        </a:rPr>
                        <a:t>Pathway 2</a:t>
                      </a:r>
                    </a:p>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t>Pathway 3</a:t>
                      </a:r>
                    </a:p>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t>Pathway 4</a:t>
                      </a:r>
                    </a:p>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t>Other</a:t>
                      </a:r>
                    </a:p>
                    <a:p>
                      <a:endParaRPr lang="en-US" dirty="0"/>
                    </a:p>
                  </a:txBody>
                  <a:tcPr/>
                </a:tc>
              </a:tr>
              <a:tr h="485628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1653735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762000"/>
            <a:ext cx="8305800" cy="60021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920327"/>
            <a:ext cx="8458200" cy="59207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5"/>
          <p:cNvSpPr>
            <a:spLocks noGrp="1" noChangeArrowheads="1"/>
          </p:cNvSpPr>
          <p:nvPr>
            <p:ph type="title"/>
          </p:nvPr>
        </p:nvSpPr>
        <p:spPr>
          <a:xfrm>
            <a:off x="0" y="685800"/>
            <a:ext cx="9144000" cy="1143000"/>
          </a:xfrm>
        </p:spPr>
        <p:txBody>
          <a:bodyPr/>
          <a:lstStyle/>
          <a:p>
            <a:pPr eaLnBrk="1" hangingPunct="1"/>
            <a:r>
              <a:rPr lang="en-US" sz="3600" b="1" smtClean="0">
                <a:solidFill>
                  <a:srgbClr val="FF9900"/>
                </a:solidFill>
                <a:ea typeface="ＭＳ Ｐゴシック"/>
                <a:cs typeface="ＭＳ Ｐゴシック"/>
              </a:rPr>
              <a:t>Does it work? </a:t>
            </a:r>
          </a:p>
        </p:txBody>
      </p:sp>
      <p:grpSp>
        <p:nvGrpSpPr>
          <p:cNvPr id="94210" name="Group 2"/>
          <p:cNvGrpSpPr>
            <a:grpSpLocks/>
          </p:cNvGrpSpPr>
          <p:nvPr/>
        </p:nvGrpSpPr>
        <p:grpSpPr bwMode="auto">
          <a:xfrm>
            <a:off x="0" y="1600200"/>
            <a:ext cx="9144000" cy="4816475"/>
            <a:chOff x="0" y="1600200"/>
            <a:chExt cx="9144000" cy="4816475"/>
          </a:xfrm>
        </p:grpSpPr>
        <p:pic>
          <p:nvPicPr>
            <p:cNvPr id="94211" name="Picture 16" descr="Screen shot 2011-02-20 at 8.32.41 PM.png"/>
            <p:cNvPicPr>
              <a:picLocks noChangeAspect="1"/>
            </p:cNvPicPr>
            <p:nvPr/>
          </p:nvPicPr>
          <p:blipFill>
            <a:blip r:embed="rId3"/>
            <a:srcRect/>
            <a:stretch>
              <a:fillRect/>
            </a:stretch>
          </p:blipFill>
          <p:spPr bwMode="auto">
            <a:xfrm>
              <a:off x="0" y="1600200"/>
              <a:ext cx="9144000" cy="4816475"/>
            </a:xfrm>
            <a:prstGeom prst="rect">
              <a:avLst/>
            </a:prstGeom>
            <a:noFill/>
            <a:ln w="9525">
              <a:noFill/>
              <a:miter lim="800000"/>
              <a:headEnd/>
              <a:tailEnd/>
            </a:ln>
          </p:spPr>
        </p:pic>
        <p:sp>
          <p:nvSpPr>
            <p:cNvPr id="2" name="TextBox 1"/>
            <p:cNvSpPr txBox="1"/>
            <p:nvPr/>
          </p:nvSpPr>
          <p:spPr>
            <a:xfrm>
              <a:off x="5965371" y="1635125"/>
              <a:ext cx="2057400" cy="1641475"/>
            </a:xfrm>
            <a:prstGeom prst="rect">
              <a:avLst/>
            </a:prstGeom>
            <a:noFill/>
          </p:spPr>
          <p:txBody>
            <a:bodyPr>
              <a:spAutoFit/>
            </a:bodyPr>
            <a:lstStyle/>
            <a:p>
              <a:pPr>
                <a:spcBef>
                  <a:spcPts val="1000"/>
                </a:spcBef>
                <a:defRPr/>
              </a:pPr>
              <a:endParaRPr lang="en-US" sz="2800" b="1" dirty="0">
                <a:ln>
                  <a:solidFill>
                    <a:schemeClr val="tx1"/>
                  </a:solidFill>
                </a:ln>
                <a:solidFill>
                  <a:srgbClr val="333333"/>
                </a:solidFill>
                <a:latin typeface="Baskerville Old Face" pitchFamily="18" charset="0"/>
                <a:ea typeface="ＭＳ Ｐゴシック" charset="-128"/>
                <a:cs typeface="Times New Roman" pitchFamily="18" charset="0"/>
              </a:endParaRPr>
            </a:p>
            <a:p>
              <a:pPr>
                <a:spcBef>
                  <a:spcPts val="1000"/>
                </a:spcBef>
                <a:defRPr/>
              </a:pPr>
              <a:r>
                <a:rPr lang="en-US" sz="2800" b="1" dirty="0">
                  <a:ln>
                    <a:solidFill>
                      <a:schemeClr val="tx1">
                        <a:lumMod val="75000"/>
                        <a:lumOff val="25000"/>
                      </a:schemeClr>
                    </a:solidFill>
                  </a:ln>
                  <a:solidFill>
                    <a:srgbClr val="333333"/>
                  </a:solidFill>
                  <a:latin typeface="Baskerville Old Face" pitchFamily="18" charset="0"/>
                  <a:ea typeface="ＭＳ Ｐゴシック" charset="-128"/>
                  <a:cs typeface="Times New Roman" pitchFamily="18" charset="0"/>
                </a:rPr>
                <a:t>in Ontario</a:t>
              </a:r>
            </a:p>
            <a:p>
              <a:pPr>
                <a:spcBef>
                  <a:spcPts val="1000"/>
                </a:spcBef>
                <a:defRPr/>
              </a:pPr>
              <a:endParaRPr lang="en-US" sz="2800" b="1" dirty="0">
                <a:ln>
                  <a:solidFill>
                    <a:schemeClr val="tx1"/>
                  </a:solidFill>
                </a:ln>
                <a:solidFill>
                  <a:srgbClr val="333333"/>
                </a:solidFill>
                <a:latin typeface="Baskerville Old Face" pitchFamily="18" charset="0"/>
                <a:ea typeface="ＭＳ Ｐゴシック" charset="-128"/>
                <a:cs typeface="Times New Roman" pitchFamily="18" charset="0"/>
              </a:endParaRPr>
            </a:p>
          </p:txBody>
        </p:sp>
      </p:gr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4"/>
          <p:cNvPicPr>
            <a:picLocks noChangeAspect="1" noChangeArrowheads="1"/>
          </p:cNvPicPr>
          <p:nvPr/>
        </p:nvPicPr>
        <p:blipFill>
          <a:blip r:embed="rId3"/>
          <a:srcRect/>
          <a:stretch>
            <a:fillRect/>
          </a:stretch>
        </p:blipFill>
        <p:spPr bwMode="auto">
          <a:xfrm>
            <a:off x="0" y="1644650"/>
            <a:ext cx="9144000" cy="4984750"/>
          </a:xfrm>
          <a:prstGeom prst="rect">
            <a:avLst/>
          </a:prstGeom>
          <a:noFill/>
          <a:ln w="9525">
            <a:noFill/>
            <a:miter lim="800000"/>
            <a:headEnd/>
            <a:tailEnd/>
          </a:ln>
        </p:spPr>
      </p:pic>
      <p:sp>
        <p:nvSpPr>
          <p:cNvPr id="96258" name="Rectangle 5"/>
          <p:cNvSpPr>
            <a:spLocks noGrp="1" noChangeArrowheads="1"/>
          </p:cNvSpPr>
          <p:nvPr>
            <p:ph type="title"/>
          </p:nvPr>
        </p:nvSpPr>
        <p:spPr>
          <a:xfrm>
            <a:off x="0" y="685800"/>
            <a:ext cx="9144000" cy="958850"/>
          </a:xfrm>
        </p:spPr>
        <p:txBody>
          <a:bodyPr/>
          <a:lstStyle/>
          <a:p>
            <a:pPr eaLnBrk="1" hangingPunct="1"/>
            <a:r>
              <a:rPr lang="en-US" sz="3600" b="1" smtClean="0">
                <a:solidFill>
                  <a:srgbClr val="FF9900"/>
                </a:solidFill>
                <a:ea typeface="ＭＳ Ｐゴシック"/>
                <a:cs typeface="ＭＳ Ｐゴシック"/>
              </a:rPr>
              <a:t>And in New Brunswick…</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5"/>
          <p:cNvSpPr>
            <a:spLocks noGrp="1" noChangeArrowheads="1"/>
          </p:cNvSpPr>
          <p:nvPr>
            <p:ph type="title"/>
          </p:nvPr>
        </p:nvSpPr>
        <p:spPr>
          <a:xfrm>
            <a:off x="0" y="685800"/>
            <a:ext cx="9144000" cy="1143000"/>
          </a:xfrm>
        </p:spPr>
        <p:txBody>
          <a:bodyPr/>
          <a:lstStyle/>
          <a:p>
            <a:pPr eaLnBrk="1" hangingPunct="1"/>
            <a:r>
              <a:rPr lang="en-US" sz="3600" b="1" smtClean="0">
                <a:solidFill>
                  <a:srgbClr val="FF9900"/>
                </a:solidFill>
                <a:ea typeface="ＭＳ Ｐゴシック"/>
                <a:cs typeface="ＭＳ Ｐゴシック"/>
              </a:rPr>
              <a:t>How did students feel?</a:t>
            </a:r>
          </a:p>
        </p:txBody>
      </p:sp>
      <p:grpSp>
        <p:nvGrpSpPr>
          <p:cNvPr id="25" name="Group 24"/>
          <p:cNvGrpSpPr>
            <a:grpSpLocks/>
          </p:cNvGrpSpPr>
          <p:nvPr/>
        </p:nvGrpSpPr>
        <p:grpSpPr bwMode="auto">
          <a:xfrm>
            <a:off x="152400" y="1697038"/>
            <a:ext cx="4191000" cy="1046162"/>
            <a:chOff x="152400" y="1696760"/>
            <a:chExt cx="4191000" cy="1046440"/>
          </a:xfrm>
        </p:grpSpPr>
        <p:sp>
          <p:nvSpPr>
            <p:cNvPr id="3" name="Rounded Rectangle 2"/>
            <p:cNvSpPr/>
            <p:nvPr/>
          </p:nvSpPr>
          <p:spPr>
            <a:xfrm>
              <a:off x="152400" y="1696760"/>
              <a:ext cx="4191000" cy="1046440"/>
            </a:xfrm>
            <a:prstGeom prst="roundRect">
              <a:avLst/>
            </a:prstGeom>
            <a:solidFill>
              <a:schemeClr val="accent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318" name="Text Box 5"/>
            <p:cNvSpPr txBox="1">
              <a:spLocks noChangeArrowheads="1"/>
            </p:cNvSpPr>
            <p:nvPr/>
          </p:nvSpPr>
          <p:spPr bwMode="auto">
            <a:xfrm>
              <a:off x="304800" y="1696760"/>
              <a:ext cx="3886200" cy="1046440"/>
            </a:xfrm>
            <a:prstGeom prst="rect">
              <a:avLst/>
            </a:prstGeom>
            <a:noFill/>
            <a:ln w="9525">
              <a:noFill/>
              <a:miter lim="800000"/>
              <a:headEnd/>
              <a:tailEnd/>
            </a:ln>
          </p:spPr>
          <p:txBody>
            <a:bodyPr>
              <a:spAutoFit/>
            </a:bodyPr>
            <a:lstStyle/>
            <a:p>
              <a:r>
                <a:rPr lang="en-US" sz="4400" b="1" dirty="0"/>
                <a:t>“</a:t>
              </a:r>
              <a:r>
                <a:rPr lang="en-US" sz="4400" b="1" dirty="0" err="1"/>
                <a:t>Asum</a:t>
              </a:r>
              <a:r>
                <a:rPr lang="en-US" sz="4400" b="1" dirty="0"/>
                <a:t>” </a:t>
              </a:r>
            </a:p>
            <a:p>
              <a:r>
                <a:rPr lang="en-US" b="1" dirty="0"/>
                <a:t>			- Emilio</a:t>
              </a:r>
            </a:p>
          </p:txBody>
        </p:sp>
      </p:grpSp>
      <p:grpSp>
        <p:nvGrpSpPr>
          <p:cNvPr id="14" name="Group 13"/>
          <p:cNvGrpSpPr>
            <a:grpSpLocks/>
          </p:cNvGrpSpPr>
          <p:nvPr/>
        </p:nvGrpSpPr>
        <p:grpSpPr bwMode="auto">
          <a:xfrm>
            <a:off x="4572000" y="1670050"/>
            <a:ext cx="4343400" cy="1073150"/>
            <a:chOff x="4572000" y="1670418"/>
            <a:chExt cx="4343400" cy="1072782"/>
          </a:xfrm>
        </p:grpSpPr>
        <p:sp>
          <p:nvSpPr>
            <p:cNvPr id="23" name="Rounded Rectangle 22"/>
            <p:cNvSpPr/>
            <p:nvPr/>
          </p:nvSpPr>
          <p:spPr>
            <a:xfrm>
              <a:off x="4572000" y="1697397"/>
              <a:ext cx="4343400" cy="1045803"/>
            </a:xfrm>
            <a:prstGeom prst="roundRect">
              <a:avLst/>
            </a:prstGeom>
            <a:solidFill>
              <a:srgbClr val="7A738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Text Box 5"/>
            <p:cNvSpPr txBox="1">
              <a:spLocks noChangeArrowheads="1"/>
            </p:cNvSpPr>
            <p:nvPr/>
          </p:nvSpPr>
          <p:spPr bwMode="auto">
            <a:xfrm>
              <a:off x="4876800" y="1670418"/>
              <a:ext cx="3962400" cy="1045804"/>
            </a:xfrm>
            <a:prstGeom prst="rect">
              <a:avLst/>
            </a:prstGeom>
            <a:noFill/>
            <a:ln>
              <a:noFill/>
            </a:ln>
            <a:effectLst/>
            <a:extLst/>
          </p:spPr>
          <p:txBody>
            <a:bodyPr>
              <a:spAutoFit/>
            </a:bodyPr>
            <a:lstStyle/>
            <a:p>
              <a:pPr>
                <a:defRPr/>
              </a:pPr>
              <a:r>
                <a:rPr lang="en-US" sz="4400" b="1" dirty="0">
                  <a:solidFill>
                    <a:schemeClr val="accent3">
                      <a:lumMod val="95000"/>
                    </a:schemeClr>
                  </a:solidFill>
                  <a:ea typeface="ＭＳ Ｐゴシック" charset="-128"/>
                  <a:cs typeface="+mn-cs"/>
                </a:rPr>
                <a:t>“</a:t>
              </a:r>
              <a:r>
                <a:rPr lang="en-US" sz="4400" b="1" dirty="0" err="1">
                  <a:solidFill>
                    <a:schemeClr val="accent3">
                      <a:lumMod val="95000"/>
                    </a:schemeClr>
                  </a:solidFill>
                  <a:ea typeface="ＭＳ Ｐゴシック" charset="-128"/>
                  <a:cs typeface="+mn-cs"/>
                </a:rPr>
                <a:t>Hape</a:t>
              </a:r>
              <a:r>
                <a:rPr lang="en-US" sz="4400" b="1" dirty="0">
                  <a:solidFill>
                    <a:schemeClr val="accent3">
                      <a:lumMod val="95000"/>
                    </a:schemeClr>
                  </a:solidFill>
                  <a:ea typeface="ＭＳ Ｐゴシック" charset="-128"/>
                  <a:cs typeface="+mn-cs"/>
                </a:rPr>
                <a:t>” </a:t>
              </a:r>
            </a:p>
            <a:p>
              <a:pPr>
                <a:defRPr/>
              </a:pPr>
              <a:r>
                <a:rPr lang="en-US" b="1" dirty="0">
                  <a:solidFill>
                    <a:schemeClr val="accent3">
                      <a:lumMod val="95000"/>
                    </a:schemeClr>
                  </a:solidFill>
                  <a:ea typeface="ＭＳ Ｐゴシック" charset="-128"/>
                  <a:cs typeface="+mn-cs"/>
                </a:rPr>
                <a:t>			- Austin</a:t>
              </a:r>
            </a:p>
          </p:txBody>
        </p:sp>
      </p:grpSp>
      <p:grpSp>
        <p:nvGrpSpPr>
          <p:cNvPr id="20" name="Group 19"/>
          <p:cNvGrpSpPr>
            <a:grpSpLocks/>
          </p:cNvGrpSpPr>
          <p:nvPr/>
        </p:nvGrpSpPr>
        <p:grpSpPr bwMode="auto">
          <a:xfrm>
            <a:off x="2438400" y="2965450"/>
            <a:ext cx="3962400" cy="1052513"/>
            <a:chOff x="2438400" y="2964659"/>
            <a:chExt cx="3962400" cy="1053581"/>
          </a:xfrm>
        </p:grpSpPr>
        <p:sp>
          <p:nvSpPr>
            <p:cNvPr id="4" name="Rounded Rectangle 3"/>
            <p:cNvSpPr/>
            <p:nvPr/>
          </p:nvSpPr>
          <p:spPr>
            <a:xfrm>
              <a:off x="2438400" y="2964659"/>
              <a:ext cx="3962400" cy="997962"/>
            </a:xfrm>
            <a:prstGeom prst="roundRect">
              <a:avLst/>
            </a:prstGeom>
            <a:solidFill>
              <a:srgbClr val="71E977">
                <a:alpha val="8549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314" name="Text Box 5"/>
            <p:cNvSpPr txBox="1">
              <a:spLocks noChangeArrowheads="1"/>
            </p:cNvSpPr>
            <p:nvPr/>
          </p:nvSpPr>
          <p:spPr bwMode="auto">
            <a:xfrm>
              <a:off x="2438400" y="2971800"/>
              <a:ext cx="3962400" cy="1046440"/>
            </a:xfrm>
            <a:prstGeom prst="rect">
              <a:avLst/>
            </a:prstGeom>
            <a:noFill/>
            <a:ln w="9525">
              <a:noFill/>
              <a:miter lim="800000"/>
              <a:headEnd/>
              <a:tailEnd/>
            </a:ln>
          </p:spPr>
          <p:txBody>
            <a:bodyPr>
              <a:spAutoFit/>
            </a:bodyPr>
            <a:lstStyle/>
            <a:p>
              <a:r>
                <a:rPr lang="en-US" sz="4400" b="1"/>
                <a:t>“Prraod” </a:t>
              </a:r>
            </a:p>
            <a:p>
              <a:r>
                <a:rPr lang="en-US" b="1"/>
                <a:t>			- Hannah</a:t>
              </a:r>
            </a:p>
          </p:txBody>
        </p:sp>
      </p:grpSp>
      <p:grpSp>
        <p:nvGrpSpPr>
          <p:cNvPr id="2" name="Group 1"/>
          <p:cNvGrpSpPr/>
          <p:nvPr/>
        </p:nvGrpSpPr>
        <p:grpSpPr>
          <a:xfrm>
            <a:off x="400690" y="4198016"/>
            <a:ext cx="8209910" cy="2508740"/>
            <a:chOff x="400690" y="4198016"/>
            <a:chExt cx="8209910" cy="2508740"/>
          </a:xfrm>
        </p:grpSpPr>
        <p:grpSp>
          <p:nvGrpSpPr>
            <p:cNvPr id="21" name="Group 20"/>
            <p:cNvGrpSpPr>
              <a:grpSpLocks/>
            </p:cNvGrpSpPr>
            <p:nvPr/>
          </p:nvGrpSpPr>
          <p:grpSpPr bwMode="auto">
            <a:xfrm>
              <a:off x="422275" y="4198938"/>
              <a:ext cx="8188325" cy="2455862"/>
              <a:chOff x="422275" y="4199005"/>
              <a:chExt cx="8188325" cy="2456022"/>
            </a:xfrm>
          </p:grpSpPr>
          <p:sp>
            <p:nvSpPr>
              <p:cNvPr id="5" name="Rounded Rectangle 4"/>
              <p:cNvSpPr/>
              <p:nvPr/>
            </p:nvSpPr>
            <p:spPr>
              <a:xfrm>
                <a:off x="625475" y="4199005"/>
                <a:ext cx="7985125" cy="2456022"/>
              </a:xfrm>
              <a:prstGeom prst="roundRect">
                <a:avLst/>
              </a:prstGeom>
              <a:solidFill>
                <a:srgbClr val="FFC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 name="Picture 5" descr="Leaps and Bounds 3-4"/>
              <p:cNvPicPr>
                <a:picLocks noChangeAspect="1" noChangeArrowheads="1"/>
              </p:cNvPicPr>
              <p:nvPr/>
            </p:nvPicPr>
            <p:blipFill>
              <a:blip r:embed="rId3"/>
              <a:srcRect/>
              <a:stretch>
                <a:fillRect/>
              </a:stretch>
            </p:blipFill>
            <p:spPr bwMode="auto">
              <a:xfrm rot="21324776">
                <a:off x="422275" y="4267271"/>
                <a:ext cx="1798638" cy="2333777"/>
              </a:xfrm>
              <a:prstGeom prst="rect">
                <a:avLst/>
              </a:prstGeom>
              <a:noFill/>
              <a:ln>
                <a:noFill/>
              </a:ln>
              <a:effectLst>
                <a:outerShdw blurRad="50800" dist="38100" dir="18900000" algn="bl" rotWithShape="0">
                  <a:prstClr val="black">
                    <a:alpha val="40000"/>
                  </a:prstClr>
                </a:outerShdw>
              </a:effectLst>
              <a:extLst/>
            </p:spPr>
          </p:pic>
          <p:sp>
            <p:nvSpPr>
              <p:cNvPr id="98312" name="Text Box 5"/>
              <p:cNvSpPr txBox="1">
                <a:spLocks noChangeArrowheads="1"/>
              </p:cNvSpPr>
              <p:nvPr/>
            </p:nvSpPr>
            <p:spPr bwMode="auto">
              <a:xfrm>
                <a:off x="2590800" y="4343400"/>
                <a:ext cx="5562600" cy="2286000"/>
              </a:xfrm>
              <a:prstGeom prst="rect">
                <a:avLst/>
              </a:prstGeom>
              <a:noFill/>
              <a:ln w="9525">
                <a:noFill/>
                <a:miter lim="800000"/>
                <a:headEnd/>
                <a:tailEnd/>
              </a:ln>
            </p:spPr>
            <p:txBody>
              <a:bodyPr>
                <a:spAutoFit/>
              </a:bodyPr>
              <a:lstStyle/>
              <a:p>
                <a:r>
                  <a:rPr lang="en-US" sz="5400" b="1" dirty="0"/>
                  <a:t>“Smarter than  before”</a:t>
                </a:r>
                <a:r>
                  <a:rPr lang="en-US" b="1" dirty="0"/>
                  <a:t> </a:t>
                </a:r>
              </a:p>
              <a:p>
                <a:r>
                  <a:rPr lang="en-US" b="1" dirty="0"/>
                  <a:t>			- Tasha, Damien, Dylan,</a:t>
                </a:r>
              </a:p>
              <a:p>
                <a:r>
                  <a:rPr lang="en-US" b="1" dirty="0"/>
                  <a:t>			  </a:t>
                </a:r>
                <a:r>
                  <a:rPr lang="en-US" b="1" dirty="0" err="1"/>
                  <a:t>Taron</a:t>
                </a:r>
                <a:r>
                  <a:rPr lang="en-US" b="1" dirty="0"/>
                  <a:t>, Evan…</a:t>
                </a:r>
                <a:endParaRPr lang="en-US" dirty="0"/>
              </a:p>
            </p:txBody>
          </p:sp>
        </p:grpSp>
        <p:pic>
          <p:nvPicPr>
            <p:cNvPr id="16" name="Picture 4" descr="Leaps and Bounds 7-8"/>
            <p:cNvPicPr>
              <a:picLocks noChangeAspect="1" noChangeArrowheads="1"/>
            </p:cNvPicPr>
            <p:nvPr/>
          </p:nvPicPr>
          <p:blipFill>
            <a:blip r:embed="rId4"/>
            <a:srcRect/>
            <a:stretch>
              <a:fillRect/>
            </a:stretch>
          </p:blipFill>
          <p:spPr bwMode="auto">
            <a:xfrm rot="21328673">
              <a:off x="400690" y="4198016"/>
              <a:ext cx="1933820" cy="2508740"/>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5"/>
          <p:cNvSpPr>
            <a:spLocks noGrp="1" noChangeArrowheads="1"/>
          </p:cNvSpPr>
          <p:nvPr>
            <p:ph type="title"/>
          </p:nvPr>
        </p:nvSpPr>
        <p:spPr>
          <a:xfrm>
            <a:off x="0" y="609600"/>
            <a:ext cx="9144000" cy="1143000"/>
          </a:xfrm>
        </p:spPr>
        <p:txBody>
          <a:bodyPr/>
          <a:lstStyle/>
          <a:p>
            <a:pPr eaLnBrk="1" hangingPunct="1"/>
            <a:r>
              <a:rPr lang="en-US" sz="3400" b="1" smtClean="0">
                <a:solidFill>
                  <a:srgbClr val="FF9900"/>
                </a:solidFill>
                <a:ea typeface="ＭＳ Ｐゴシック"/>
                <a:cs typeface="ＭＳ Ｐゴシック"/>
              </a:rPr>
              <a:t>How did students rate Leaps and Bounds?</a:t>
            </a:r>
          </a:p>
        </p:txBody>
      </p:sp>
      <p:sp>
        <p:nvSpPr>
          <p:cNvPr id="100354" name="Line 14"/>
          <p:cNvSpPr>
            <a:spLocks noChangeShapeType="1"/>
          </p:cNvSpPr>
          <p:nvPr/>
        </p:nvSpPr>
        <p:spPr bwMode="auto">
          <a:xfrm>
            <a:off x="1676400" y="1676400"/>
            <a:ext cx="0" cy="4038600"/>
          </a:xfrm>
          <a:prstGeom prst="line">
            <a:avLst/>
          </a:prstGeom>
          <a:noFill/>
          <a:ln w="9525">
            <a:solidFill>
              <a:schemeClr val="tx1"/>
            </a:solidFill>
            <a:round/>
            <a:headEnd/>
            <a:tailEnd/>
          </a:ln>
        </p:spPr>
        <p:txBody>
          <a:bodyPr/>
          <a:lstStyle/>
          <a:p>
            <a:endParaRPr lang="en-US"/>
          </a:p>
        </p:txBody>
      </p:sp>
      <p:sp>
        <p:nvSpPr>
          <p:cNvPr id="100355" name="Line 15"/>
          <p:cNvSpPr>
            <a:spLocks noChangeShapeType="1"/>
          </p:cNvSpPr>
          <p:nvPr/>
        </p:nvSpPr>
        <p:spPr bwMode="auto">
          <a:xfrm>
            <a:off x="1676400" y="5715000"/>
            <a:ext cx="5867400" cy="0"/>
          </a:xfrm>
          <a:prstGeom prst="line">
            <a:avLst/>
          </a:prstGeom>
          <a:noFill/>
          <a:ln w="9525">
            <a:solidFill>
              <a:schemeClr val="tx1"/>
            </a:solidFill>
            <a:round/>
            <a:headEnd/>
            <a:tailEnd/>
          </a:ln>
        </p:spPr>
        <p:txBody>
          <a:bodyPr/>
          <a:lstStyle/>
          <a:p>
            <a:endParaRPr lang="en-US"/>
          </a:p>
        </p:txBody>
      </p:sp>
      <p:sp>
        <p:nvSpPr>
          <p:cNvPr id="100356" name="Rectangle 16"/>
          <p:cNvSpPr>
            <a:spLocks noChangeArrowheads="1"/>
          </p:cNvSpPr>
          <p:nvPr/>
        </p:nvSpPr>
        <p:spPr bwMode="auto">
          <a:xfrm>
            <a:off x="2362200" y="2438400"/>
            <a:ext cx="914400" cy="32766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0357" name="Rectangle 17"/>
          <p:cNvSpPr>
            <a:spLocks noChangeArrowheads="1"/>
          </p:cNvSpPr>
          <p:nvPr/>
        </p:nvSpPr>
        <p:spPr bwMode="auto">
          <a:xfrm>
            <a:off x="4191000" y="2133600"/>
            <a:ext cx="914400" cy="35814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0358" name="Rectangle 18"/>
          <p:cNvSpPr>
            <a:spLocks noChangeArrowheads="1"/>
          </p:cNvSpPr>
          <p:nvPr/>
        </p:nvSpPr>
        <p:spPr bwMode="auto">
          <a:xfrm>
            <a:off x="6248400" y="2590800"/>
            <a:ext cx="914400" cy="3124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0359" name="Text Box 19"/>
          <p:cNvSpPr txBox="1">
            <a:spLocks noChangeArrowheads="1"/>
          </p:cNvSpPr>
          <p:nvPr/>
        </p:nvSpPr>
        <p:spPr bwMode="auto">
          <a:xfrm>
            <a:off x="2514600" y="3200400"/>
            <a:ext cx="1066800" cy="366713"/>
          </a:xfrm>
          <a:prstGeom prst="rect">
            <a:avLst/>
          </a:prstGeom>
          <a:noFill/>
          <a:ln w="9525">
            <a:noFill/>
            <a:miter lim="800000"/>
            <a:headEnd/>
            <a:tailEnd/>
          </a:ln>
        </p:spPr>
        <p:txBody>
          <a:bodyPr>
            <a:spAutoFit/>
          </a:bodyPr>
          <a:lstStyle/>
          <a:p>
            <a:pPr>
              <a:spcBef>
                <a:spcPct val="50000"/>
              </a:spcBef>
            </a:pPr>
            <a:r>
              <a:rPr lang="en-US" b="1"/>
              <a:t>85%</a:t>
            </a:r>
          </a:p>
        </p:txBody>
      </p:sp>
      <p:sp>
        <p:nvSpPr>
          <p:cNvPr id="100360" name="Text Box 20"/>
          <p:cNvSpPr txBox="1">
            <a:spLocks noChangeArrowheads="1"/>
          </p:cNvSpPr>
          <p:nvPr/>
        </p:nvSpPr>
        <p:spPr bwMode="auto">
          <a:xfrm>
            <a:off x="4343400" y="3200400"/>
            <a:ext cx="1066800" cy="366713"/>
          </a:xfrm>
          <a:prstGeom prst="rect">
            <a:avLst/>
          </a:prstGeom>
          <a:noFill/>
          <a:ln w="9525">
            <a:noFill/>
            <a:miter lim="800000"/>
            <a:headEnd/>
            <a:tailEnd/>
          </a:ln>
        </p:spPr>
        <p:txBody>
          <a:bodyPr>
            <a:spAutoFit/>
          </a:bodyPr>
          <a:lstStyle/>
          <a:p>
            <a:pPr>
              <a:spcBef>
                <a:spcPct val="50000"/>
              </a:spcBef>
            </a:pPr>
            <a:r>
              <a:rPr lang="en-US" b="1"/>
              <a:t>89%</a:t>
            </a:r>
          </a:p>
        </p:txBody>
      </p:sp>
      <p:sp>
        <p:nvSpPr>
          <p:cNvPr id="100361" name="Text Box 21"/>
          <p:cNvSpPr txBox="1">
            <a:spLocks noChangeArrowheads="1"/>
          </p:cNvSpPr>
          <p:nvPr/>
        </p:nvSpPr>
        <p:spPr bwMode="auto">
          <a:xfrm>
            <a:off x="6400800" y="3276600"/>
            <a:ext cx="1066800" cy="366713"/>
          </a:xfrm>
          <a:prstGeom prst="rect">
            <a:avLst/>
          </a:prstGeom>
          <a:noFill/>
          <a:ln w="9525">
            <a:noFill/>
            <a:miter lim="800000"/>
            <a:headEnd/>
            <a:tailEnd/>
          </a:ln>
        </p:spPr>
        <p:txBody>
          <a:bodyPr>
            <a:spAutoFit/>
          </a:bodyPr>
          <a:lstStyle/>
          <a:p>
            <a:pPr>
              <a:spcBef>
                <a:spcPct val="50000"/>
              </a:spcBef>
            </a:pPr>
            <a:r>
              <a:rPr lang="en-US" b="1"/>
              <a:t>83%</a:t>
            </a:r>
          </a:p>
        </p:txBody>
      </p:sp>
      <p:sp>
        <p:nvSpPr>
          <p:cNvPr id="100362" name="Text Box 22"/>
          <p:cNvSpPr txBox="1">
            <a:spLocks noChangeArrowheads="1"/>
          </p:cNvSpPr>
          <p:nvPr/>
        </p:nvSpPr>
        <p:spPr bwMode="auto">
          <a:xfrm>
            <a:off x="2362200" y="5791200"/>
            <a:ext cx="1066800" cy="641350"/>
          </a:xfrm>
          <a:prstGeom prst="rect">
            <a:avLst/>
          </a:prstGeom>
          <a:noFill/>
          <a:ln w="9525">
            <a:noFill/>
            <a:miter lim="800000"/>
            <a:headEnd/>
            <a:tailEnd/>
          </a:ln>
        </p:spPr>
        <p:txBody>
          <a:bodyPr>
            <a:spAutoFit/>
          </a:bodyPr>
          <a:lstStyle/>
          <a:p>
            <a:pPr algn="ctr">
              <a:spcBef>
                <a:spcPct val="50000"/>
              </a:spcBef>
            </a:pPr>
            <a:r>
              <a:rPr lang="en-US"/>
              <a:t>Easy to Read</a:t>
            </a:r>
          </a:p>
        </p:txBody>
      </p:sp>
      <p:sp>
        <p:nvSpPr>
          <p:cNvPr id="100363" name="Text Box 23"/>
          <p:cNvSpPr txBox="1">
            <a:spLocks noChangeArrowheads="1"/>
          </p:cNvSpPr>
          <p:nvPr/>
        </p:nvSpPr>
        <p:spPr bwMode="auto">
          <a:xfrm>
            <a:off x="3962400" y="5791200"/>
            <a:ext cx="1447800" cy="641350"/>
          </a:xfrm>
          <a:prstGeom prst="rect">
            <a:avLst/>
          </a:prstGeom>
          <a:noFill/>
          <a:ln w="9525">
            <a:noFill/>
            <a:miter lim="800000"/>
            <a:headEnd/>
            <a:tailEnd/>
          </a:ln>
        </p:spPr>
        <p:txBody>
          <a:bodyPr>
            <a:spAutoFit/>
          </a:bodyPr>
          <a:lstStyle/>
          <a:p>
            <a:pPr algn="ctr">
              <a:spcBef>
                <a:spcPct val="50000"/>
              </a:spcBef>
            </a:pPr>
            <a:r>
              <a:rPr lang="en-US"/>
              <a:t>Easy to Understand</a:t>
            </a:r>
          </a:p>
        </p:txBody>
      </p:sp>
      <p:sp>
        <p:nvSpPr>
          <p:cNvPr id="100364" name="Text Box 24"/>
          <p:cNvSpPr txBox="1">
            <a:spLocks noChangeArrowheads="1"/>
          </p:cNvSpPr>
          <p:nvPr/>
        </p:nvSpPr>
        <p:spPr bwMode="auto">
          <a:xfrm>
            <a:off x="5943600" y="5791200"/>
            <a:ext cx="1600200" cy="641350"/>
          </a:xfrm>
          <a:prstGeom prst="rect">
            <a:avLst/>
          </a:prstGeom>
          <a:noFill/>
          <a:ln w="9525">
            <a:noFill/>
            <a:miter lim="800000"/>
            <a:headEnd/>
            <a:tailEnd/>
          </a:ln>
        </p:spPr>
        <p:txBody>
          <a:bodyPr>
            <a:spAutoFit/>
          </a:bodyPr>
          <a:lstStyle/>
          <a:p>
            <a:pPr algn="ctr">
              <a:spcBef>
                <a:spcPct val="50000"/>
              </a:spcBef>
            </a:pPr>
            <a:r>
              <a:rPr lang="en-US"/>
              <a:t>Made Me Feel Smarter</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Content Placeholder 2"/>
          <p:cNvSpPr>
            <a:spLocks noGrp="1"/>
          </p:cNvSpPr>
          <p:nvPr>
            <p:ph idx="1"/>
          </p:nvPr>
        </p:nvSpPr>
        <p:spPr>
          <a:xfrm>
            <a:off x="457200" y="914400"/>
            <a:ext cx="8229600" cy="1417638"/>
          </a:xfrm>
        </p:spPr>
        <p:txBody>
          <a:bodyPr/>
          <a:lstStyle/>
          <a:p>
            <a:pPr marL="0" indent="0" algn="ctr">
              <a:buFontTx/>
              <a:buNone/>
            </a:pPr>
            <a:r>
              <a:rPr lang="en-US" sz="2800" dirty="0" smtClean="0">
                <a:solidFill>
                  <a:srgbClr val="009900"/>
                </a:solidFill>
                <a:ea typeface="ＭＳ Ｐゴシック"/>
                <a:cs typeface="ＭＳ Ｐゴシック"/>
              </a:rPr>
              <a:t>Additional information at </a:t>
            </a:r>
            <a:r>
              <a:rPr lang="en-US" sz="3600" b="1" dirty="0" smtClean="0">
                <a:solidFill>
                  <a:srgbClr val="009900"/>
                </a:solidFill>
                <a:ea typeface="ＭＳ Ｐゴシック"/>
                <a:cs typeface="ＭＳ Ｐゴシック"/>
                <a:hlinkClick r:id="rId3"/>
              </a:rPr>
              <a:t>www.nelson.com/leapsandbounds</a:t>
            </a:r>
            <a:r>
              <a:rPr lang="en-US" sz="3600" b="1" dirty="0" smtClean="0">
                <a:solidFill>
                  <a:srgbClr val="009900"/>
                </a:solidFill>
                <a:ea typeface="ＭＳ Ｐゴシック"/>
                <a:cs typeface="ＭＳ Ｐゴシック"/>
              </a:rPr>
              <a:t> </a:t>
            </a:r>
          </a:p>
        </p:txBody>
      </p:sp>
      <p:pic>
        <p:nvPicPr>
          <p:cNvPr id="102402" name="Picture 7" descr="Leaps and Bounds Fall BRO 2011_Page_1_Image_0001"/>
          <p:cNvPicPr>
            <a:picLocks noChangeAspect="1" noChangeArrowheads="1"/>
          </p:cNvPicPr>
          <p:nvPr/>
        </p:nvPicPr>
        <p:blipFill>
          <a:blip r:embed="rId4"/>
          <a:srcRect t="10982" b="54921"/>
          <a:stretch>
            <a:fillRect/>
          </a:stretch>
        </p:blipFill>
        <p:spPr bwMode="auto">
          <a:xfrm>
            <a:off x="0" y="5867400"/>
            <a:ext cx="9144000" cy="990600"/>
          </a:xfrm>
          <a:prstGeom prst="rect">
            <a:avLst/>
          </a:prstGeom>
          <a:noFill/>
          <a:ln w="9525">
            <a:noFill/>
            <a:miter lim="800000"/>
            <a:headEnd/>
            <a:tailEnd/>
          </a:ln>
        </p:spPr>
      </p:pic>
      <p:sp>
        <p:nvSpPr>
          <p:cNvPr id="102403" name="TextBox 3"/>
          <p:cNvSpPr txBox="1">
            <a:spLocks noChangeArrowheads="1"/>
          </p:cNvSpPr>
          <p:nvPr/>
        </p:nvSpPr>
        <p:spPr bwMode="auto">
          <a:xfrm>
            <a:off x="1219200" y="2222500"/>
            <a:ext cx="7239000" cy="1816100"/>
          </a:xfrm>
          <a:prstGeom prst="rect">
            <a:avLst/>
          </a:prstGeom>
          <a:noFill/>
          <a:ln w="9525">
            <a:noFill/>
            <a:miter lim="800000"/>
            <a:headEnd/>
            <a:tailEnd/>
          </a:ln>
        </p:spPr>
        <p:txBody>
          <a:bodyPr>
            <a:spAutoFit/>
          </a:bodyPr>
          <a:lstStyle/>
          <a:p>
            <a:pPr marL="285750" indent="-285750">
              <a:buFont typeface="Arial" charset="0"/>
              <a:buChar char="•"/>
            </a:pPr>
            <a:r>
              <a:rPr lang="en-US" sz="2800"/>
              <a:t>Correlations</a:t>
            </a:r>
          </a:p>
          <a:p>
            <a:pPr marL="285750" indent="-285750">
              <a:buFont typeface="Arial" charset="0"/>
              <a:buChar char="•"/>
            </a:pPr>
            <a:r>
              <a:rPr lang="en-US" sz="2800"/>
              <a:t>Digital Teacher’s Resource samples</a:t>
            </a:r>
          </a:p>
          <a:p>
            <a:pPr marL="285750" indent="-285750">
              <a:buFont typeface="Arial" charset="0"/>
              <a:buChar char="•"/>
            </a:pPr>
            <a:r>
              <a:rPr lang="en-US" sz="2800"/>
              <a:t>Student Resource Solutions</a:t>
            </a:r>
          </a:p>
          <a:p>
            <a:pPr marL="285750" indent="-285750">
              <a:buFont typeface="Arial" charset="0"/>
              <a:buChar char="•"/>
            </a:pPr>
            <a:r>
              <a:rPr lang="en-US" sz="2800"/>
              <a:t>Marian’s Math Club registration form</a:t>
            </a:r>
          </a:p>
        </p:txBody>
      </p:sp>
      <p:pic>
        <p:nvPicPr>
          <p:cNvPr id="17" name="Picture 4" descr="Leaps and Bounds 7-8"/>
          <p:cNvPicPr>
            <a:picLocks noChangeAspect="1" noChangeArrowheads="1"/>
          </p:cNvPicPr>
          <p:nvPr/>
        </p:nvPicPr>
        <p:blipFill>
          <a:blip r:embed="rId5"/>
          <a:srcRect/>
          <a:stretch>
            <a:fillRect/>
          </a:stretch>
        </p:blipFill>
        <p:spPr bwMode="auto">
          <a:xfrm>
            <a:off x="5576888" y="4495800"/>
            <a:ext cx="1585912" cy="2057400"/>
          </a:xfrm>
          <a:prstGeom prst="rect">
            <a:avLst/>
          </a:prstGeom>
          <a:noFill/>
          <a:ln>
            <a:noFill/>
          </a:ln>
          <a:effectLst>
            <a:outerShdw blurRad="50800" dist="38100" dir="2700000" algn="tl" rotWithShape="0">
              <a:prstClr val="black">
                <a:alpha val="40000"/>
              </a:prstClr>
            </a:outerShdw>
          </a:effectLst>
          <a:extLst/>
        </p:spPr>
      </p:pic>
      <p:pic>
        <p:nvPicPr>
          <p:cNvPr id="18" name="Picture 5" descr="Leaps and Bounds 3-4"/>
          <p:cNvPicPr>
            <a:picLocks noChangeAspect="1" noChangeArrowheads="1"/>
          </p:cNvPicPr>
          <p:nvPr/>
        </p:nvPicPr>
        <p:blipFill>
          <a:blip r:embed="rId6"/>
          <a:srcRect/>
          <a:stretch>
            <a:fillRect/>
          </a:stretch>
        </p:blipFill>
        <p:spPr bwMode="auto">
          <a:xfrm>
            <a:off x="2071688" y="4495800"/>
            <a:ext cx="1581150" cy="2051050"/>
          </a:xfrm>
          <a:prstGeom prst="rect">
            <a:avLst/>
          </a:prstGeom>
          <a:noFill/>
          <a:ln>
            <a:noFill/>
          </a:ln>
          <a:effectLst>
            <a:outerShdw blurRad="50800" dist="38100" dir="2700000" algn="tl" rotWithShape="0">
              <a:prstClr val="black">
                <a:alpha val="40000"/>
              </a:prstClr>
            </a:outerShdw>
          </a:effectLst>
          <a:extLst/>
        </p:spPr>
      </p:pic>
      <p:pic>
        <p:nvPicPr>
          <p:cNvPr id="19" name="Picture 6" descr="Leaps and Bounds 5-6"/>
          <p:cNvPicPr>
            <a:picLocks noChangeAspect="1" noChangeArrowheads="1"/>
          </p:cNvPicPr>
          <p:nvPr/>
        </p:nvPicPr>
        <p:blipFill>
          <a:blip r:embed="rId7"/>
          <a:srcRect/>
          <a:stretch>
            <a:fillRect/>
          </a:stretch>
        </p:blipFill>
        <p:spPr bwMode="auto">
          <a:xfrm>
            <a:off x="3824288" y="4495800"/>
            <a:ext cx="1581150" cy="2051050"/>
          </a:xfrm>
          <a:prstGeom prst="rect">
            <a:avLst/>
          </a:prstGeom>
          <a:noFill/>
          <a:ln>
            <a:noFill/>
          </a:ln>
          <a:effectLst>
            <a:outerShdw blurRad="50800" dist="38100" dir="2700000" algn="tl" rotWithShape="0">
              <a:prstClr val="black">
                <a:alpha val="40000"/>
              </a:prstClr>
            </a:outerShdw>
          </a:effectLst>
          <a:extLst/>
        </p:spPr>
      </p:pic>
    </p:spTree>
    <p:extLst>
      <p:ext uri="{BB962C8B-B14F-4D97-AF65-F5344CB8AC3E}">
        <p14:creationId xmlns:p14="http://schemas.microsoft.com/office/powerpoint/2010/main" val="206656655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Content Placeholder 2"/>
          <p:cNvSpPr>
            <a:spLocks noGrp="1"/>
          </p:cNvSpPr>
          <p:nvPr>
            <p:ph idx="1"/>
          </p:nvPr>
        </p:nvSpPr>
        <p:spPr>
          <a:xfrm>
            <a:off x="0" y="914400"/>
            <a:ext cx="9144000" cy="1417638"/>
          </a:xfrm>
        </p:spPr>
        <p:txBody>
          <a:bodyPr>
            <a:noAutofit/>
          </a:bodyPr>
          <a:lstStyle/>
          <a:p>
            <a:pPr marL="0" indent="0" algn="ctr">
              <a:buFontTx/>
              <a:buNone/>
            </a:pPr>
            <a:r>
              <a:rPr lang="en-US" sz="2400" dirty="0" smtClean="0">
                <a:solidFill>
                  <a:srgbClr val="009900"/>
                </a:solidFill>
                <a:ea typeface="ＭＳ Ｐゴシック"/>
                <a:cs typeface="ＭＳ Ｐゴシック"/>
              </a:rPr>
              <a:t>Ways to stay connected with this group:</a:t>
            </a:r>
          </a:p>
          <a:p>
            <a:pPr marL="0" indent="0" algn="ctr">
              <a:buNone/>
            </a:pPr>
            <a:r>
              <a:rPr lang="en-US" sz="2400" b="1" u="sng" dirty="0" smtClean="0">
                <a:hlinkClick r:id="rId3"/>
              </a:rPr>
              <a:t>www.crcpd.ab.ca</a:t>
            </a:r>
            <a:r>
              <a:rPr lang="en-US" sz="2400" b="1" u="sng" dirty="0" smtClean="0"/>
              <a:t> </a:t>
            </a:r>
          </a:p>
          <a:p>
            <a:pPr marL="0" indent="0" algn="ctr">
              <a:buNone/>
            </a:pPr>
            <a:r>
              <a:rPr lang="en-US" sz="2400" b="1" u="sng" dirty="0" smtClean="0">
                <a:solidFill>
                  <a:srgbClr val="009900"/>
                </a:solidFill>
                <a:ea typeface="ＭＳ Ｐゴシック"/>
                <a:cs typeface="ＭＳ Ｐゴシック"/>
              </a:rPr>
              <a:t>or</a:t>
            </a:r>
            <a:endParaRPr lang="en-US" sz="2400" b="1" dirty="0">
              <a:solidFill>
                <a:srgbClr val="009900"/>
              </a:solidFill>
              <a:ea typeface="ＭＳ Ｐゴシック"/>
              <a:cs typeface="ＭＳ Ｐゴシック"/>
            </a:endParaRPr>
          </a:p>
          <a:p>
            <a:pPr marL="0" indent="0" algn="ctr">
              <a:buFontTx/>
              <a:buNone/>
            </a:pPr>
            <a:r>
              <a:rPr lang="en-US" sz="2400" u="sng" dirty="0" smtClean="0">
                <a:hlinkClick r:id="rId4"/>
              </a:rPr>
              <a:t>http</a:t>
            </a:r>
            <a:r>
              <a:rPr lang="en-US" sz="2400" u="sng" dirty="0">
                <a:hlinkClick r:id="rId4"/>
              </a:rPr>
              <a:t>://learning.arpdc.ab.ca/course/view.php?id=125</a:t>
            </a:r>
            <a:r>
              <a:rPr lang="en-US" sz="2400" b="1" u="sng" dirty="0" smtClean="0"/>
              <a:t/>
            </a:r>
            <a:br>
              <a:rPr lang="en-US" sz="2400" b="1" u="sng" dirty="0" smtClean="0"/>
            </a:br>
            <a:endParaRPr lang="en-US" sz="2400" b="1" dirty="0" smtClean="0">
              <a:solidFill>
                <a:srgbClr val="009900"/>
              </a:solidFill>
              <a:ea typeface="ＭＳ Ｐゴシック"/>
              <a:cs typeface="ＭＳ Ｐゴシック"/>
            </a:endParaRPr>
          </a:p>
        </p:txBody>
      </p:sp>
      <p:pic>
        <p:nvPicPr>
          <p:cNvPr id="102402" name="Picture 7" descr="Leaps and Bounds Fall BRO 2011_Page_1_Image_0001"/>
          <p:cNvPicPr>
            <a:picLocks noChangeAspect="1" noChangeArrowheads="1"/>
          </p:cNvPicPr>
          <p:nvPr/>
        </p:nvPicPr>
        <p:blipFill>
          <a:blip r:embed="rId5"/>
          <a:srcRect t="10982" b="54921"/>
          <a:stretch>
            <a:fillRect/>
          </a:stretch>
        </p:blipFill>
        <p:spPr bwMode="auto">
          <a:xfrm>
            <a:off x="0" y="5867400"/>
            <a:ext cx="9144000" cy="990600"/>
          </a:xfrm>
          <a:prstGeom prst="rect">
            <a:avLst/>
          </a:prstGeom>
          <a:noFill/>
          <a:ln w="9525">
            <a:noFill/>
            <a:miter lim="800000"/>
            <a:headEnd/>
            <a:tailEnd/>
          </a:ln>
        </p:spPr>
      </p:pic>
      <p:sp>
        <p:nvSpPr>
          <p:cNvPr id="102403" name="TextBox 3"/>
          <p:cNvSpPr txBox="1">
            <a:spLocks noChangeArrowheads="1"/>
          </p:cNvSpPr>
          <p:nvPr/>
        </p:nvSpPr>
        <p:spPr bwMode="auto">
          <a:xfrm>
            <a:off x="1143000" y="2743200"/>
            <a:ext cx="7162800" cy="1631216"/>
          </a:xfrm>
          <a:prstGeom prst="rect">
            <a:avLst/>
          </a:prstGeom>
          <a:noFill/>
          <a:ln w="9525">
            <a:noFill/>
            <a:miter lim="800000"/>
            <a:headEnd/>
            <a:tailEnd/>
          </a:ln>
        </p:spPr>
        <p:txBody>
          <a:bodyPr wrap="square">
            <a:spAutoFit/>
          </a:bodyPr>
          <a:lstStyle/>
          <a:p>
            <a:pPr marL="285750" indent="-285750">
              <a:buFont typeface="Arial" charset="0"/>
              <a:buChar char="•"/>
            </a:pPr>
            <a:r>
              <a:rPr lang="en-US" sz="2000" dirty="0" smtClean="0"/>
              <a:t>Meet on-line with same grade teachers</a:t>
            </a:r>
          </a:p>
          <a:p>
            <a:pPr marL="285750" indent="-285750">
              <a:buFont typeface="Arial" charset="0"/>
              <a:buChar char="•"/>
            </a:pPr>
            <a:r>
              <a:rPr lang="en-US" sz="2000" dirty="0" smtClean="0"/>
              <a:t>Post questions and queries</a:t>
            </a:r>
          </a:p>
          <a:p>
            <a:pPr marL="285750" indent="-285750">
              <a:buFont typeface="Arial" charset="0"/>
              <a:buChar char="•"/>
            </a:pPr>
            <a:r>
              <a:rPr lang="en-US" sz="2000" dirty="0" smtClean="0"/>
              <a:t>Celebrate successes</a:t>
            </a:r>
          </a:p>
          <a:p>
            <a:pPr marL="285750" indent="-285750">
              <a:buFont typeface="Arial" charset="0"/>
              <a:buChar char="•"/>
            </a:pPr>
            <a:r>
              <a:rPr lang="en-US" sz="2000" dirty="0" smtClean="0"/>
              <a:t>Discuss other interventions</a:t>
            </a:r>
          </a:p>
          <a:p>
            <a:pPr marL="285750" indent="-285750">
              <a:buFont typeface="Arial" charset="0"/>
              <a:buChar char="•"/>
            </a:pPr>
            <a:r>
              <a:rPr lang="en-US" sz="2000" dirty="0" smtClean="0"/>
              <a:t>Share resources</a:t>
            </a:r>
            <a:endParaRPr lang="en-US" sz="2000" dirty="0"/>
          </a:p>
        </p:txBody>
      </p:sp>
      <p:pic>
        <p:nvPicPr>
          <p:cNvPr id="17" name="Picture 4" descr="Leaps and Bounds 7-8"/>
          <p:cNvPicPr>
            <a:picLocks noChangeAspect="1" noChangeArrowheads="1"/>
          </p:cNvPicPr>
          <p:nvPr/>
        </p:nvPicPr>
        <p:blipFill>
          <a:blip r:embed="rId6"/>
          <a:srcRect/>
          <a:stretch>
            <a:fillRect/>
          </a:stretch>
        </p:blipFill>
        <p:spPr bwMode="auto">
          <a:xfrm>
            <a:off x="5576888" y="4495800"/>
            <a:ext cx="1585912" cy="2057400"/>
          </a:xfrm>
          <a:prstGeom prst="rect">
            <a:avLst/>
          </a:prstGeom>
          <a:noFill/>
          <a:ln>
            <a:noFill/>
          </a:ln>
          <a:effectLst>
            <a:outerShdw blurRad="50800" dist="38100" dir="2700000" algn="tl" rotWithShape="0">
              <a:prstClr val="black">
                <a:alpha val="40000"/>
              </a:prstClr>
            </a:outerShdw>
          </a:effectLst>
          <a:extLst/>
        </p:spPr>
      </p:pic>
      <p:pic>
        <p:nvPicPr>
          <p:cNvPr id="18" name="Picture 5" descr="Leaps and Bounds 3-4"/>
          <p:cNvPicPr>
            <a:picLocks noChangeAspect="1" noChangeArrowheads="1"/>
          </p:cNvPicPr>
          <p:nvPr/>
        </p:nvPicPr>
        <p:blipFill>
          <a:blip r:embed="rId7"/>
          <a:srcRect/>
          <a:stretch>
            <a:fillRect/>
          </a:stretch>
        </p:blipFill>
        <p:spPr bwMode="auto">
          <a:xfrm>
            <a:off x="2071688" y="4495800"/>
            <a:ext cx="1581150" cy="2051050"/>
          </a:xfrm>
          <a:prstGeom prst="rect">
            <a:avLst/>
          </a:prstGeom>
          <a:noFill/>
          <a:ln>
            <a:noFill/>
          </a:ln>
          <a:effectLst>
            <a:outerShdw blurRad="50800" dist="38100" dir="2700000" algn="tl" rotWithShape="0">
              <a:prstClr val="black">
                <a:alpha val="40000"/>
              </a:prstClr>
            </a:outerShdw>
          </a:effectLst>
          <a:extLst/>
        </p:spPr>
      </p:pic>
      <p:pic>
        <p:nvPicPr>
          <p:cNvPr id="19" name="Picture 6" descr="Leaps and Bounds 5-6"/>
          <p:cNvPicPr>
            <a:picLocks noChangeAspect="1" noChangeArrowheads="1"/>
          </p:cNvPicPr>
          <p:nvPr/>
        </p:nvPicPr>
        <p:blipFill>
          <a:blip r:embed="rId8"/>
          <a:srcRect/>
          <a:stretch>
            <a:fillRect/>
          </a:stretch>
        </p:blipFill>
        <p:spPr bwMode="auto">
          <a:xfrm>
            <a:off x="3824288" y="4495800"/>
            <a:ext cx="1581150" cy="2051050"/>
          </a:xfrm>
          <a:prstGeom prst="rect">
            <a:avLst/>
          </a:prstGeom>
          <a:noFill/>
          <a:ln>
            <a:noFill/>
          </a:ln>
          <a:effectLst>
            <a:outerShdw blurRad="50800" dist="38100" dir="2700000" algn="tl" rotWithShape="0">
              <a:prstClr val="black">
                <a:alpha val="40000"/>
              </a:prstClr>
            </a:outerShdw>
          </a:effectLs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477764" y="2176937"/>
            <a:ext cx="8077200" cy="4724400"/>
          </a:xfrm>
        </p:spPr>
        <p:txBody>
          <a:bodyPr/>
          <a:lstStyle/>
          <a:p>
            <a:pPr eaLnBrk="1" hangingPunct="1">
              <a:spcBef>
                <a:spcPct val="0"/>
              </a:spcBef>
              <a:spcAft>
                <a:spcPts val="1000"/>
              </a:spcAft>
            </a:pPr>
            <a:r>
              <a:rPr lang="en-US" sz="2600" dirty="0" smtClean="0">
                <a:ea typeface="ＭＳ Ｐゴシック"/>
                <a:cs typeface="ＭＳ Ｐゴシック"/>
              </a:rPr>
              <a:t>Based on research -&gt;  developmental -&gt; typical conceptual gaps</a:t>
            </a:r>
          </a:p>
          <a:p>
            <a:pPr eaLnBrk="1" hangingPunct="1">
              <a:spcBef>
                <a:spcPct val="0"/>
              </a:spcBef>
              <a:spcAft>
                <a:spcPts val="1000"/>
              </a:spcAft>
            </a:pPr>
            <a:r>
              <a:rPr lang="en-US" sz="2600" dirty="0" smtClean="0">
                <a:ea typeface="ＭＳ Ｐゴシック"/>
                <a:cs typeface="ＭＳ Ｐゴシック"/>
              </a:rPr>
              <a:t>Addresses curriculum in terms of content and pedagogy</a:t>
            </a:r>
          </a:p>
          <a:p>
            <a:r>
              <a:rPr lang="en-US" sz="2600" dirty="0" smtClean="0">
                <a:ea typeface="ＭＳ Ｐゴシック"/>
                <a:cs typeface="ＭＳ Ｐゴシック"/>
              </a:rPr>
              <a:t>Focus: Grades 3–8 students – ‘Modulo’ will publish in French, </a:t>
            </a:r>
            <a:r>
              <a:rPr lang="en-US" sz="2600" dirty="0" smtClean="0"/>
              <a:t>3-4 </a:t>
            </a:r>
            <a:r>
              <a:rPr lang="en-US" sz="2600" dirty="0"/>
              <a:t>= April </a:t>
            </a:r>
            <a:r>
              <a:rPr lang="en-US" sz="2600" dirty="0" smtClean="0"/>
              <a:t>2012</a:t>
            </a:r>
            <a:r>
              <a:rPr lang="en-CA" sz="2600" dirty="0" smtClean="0"/>
              <a:t>, </a:t>
            </a:r>
            <a:r>
              <a:rPr lang="en-US" sz="2600" dirty="0" smtClean="0"/>
              <a:t>5-6 </a:t>
            </a:r>
            <a:r>
              <a:rPr lang="en-US" sz="2600" dirty="0"/>
              <a:t>= Fall </a:t>
            </a:r>
            <a:r>
              <a:rPr lang="en-US" sz="2600" dirty="0" smtClean="0"/>
              <a:t>2012</a:t>
            </a:r>
            <a:r>
              <a:rPr lang="en-CA" sz="2600" dirty="0" smtClean="0"/>
              <a:t>, </a:t>
            </a:r>
            <a:r>
              <a:rPr lang="en-US" sz="2600" dirty="0" smtClean="0"/>
              <a:t>7-8 = TBA</a:t>
            </a:r>
            <a:endParaRPr lang="en-CA" sz="2600" dirty="0"/>
          </a:p>
          <a:p>
            <a:r>
              <a:rPr lang="en-US" sz="2600" dirty="0" smtClean="0">
                <a:ea typeface="ＭＳ Ｐゴシック"/>
                <a:cs typeface="ＭＳ Ｐゴシック"/>
              </a:rPr>
              <a:t>Goal: Long term success</a:t>
            </a:r>
          </a:p>
        </p:txBody>
      </p:sp>
      <p:pic>
        <p:nvPicPr>
          <p:cNvPr id="23555" name="Picture 5" descr="Leaps And Bounds High Res"/>
          <p:cNvPicPr>
            <a:picLocks noChangeAspect="1" noChangeArrowheads="1"/>
          </p:cNvPicPr>
          <p:nvPr/>
        </p:nvPicPr>
        <p:blipFill>
          <a:blip r:embed="rId3"/>
          <a:srcRect/>
          <a:stretch>
            <a:fillRect/>
          </a:stretch>
        </p:blipFill>
        <p:spPr bwMode="auto">
          <a:xfrm>
            <a:off x="533400" y="914400"/>
            <a:ext cx="4343400" cy="1255713"/>
          </a:xfrm>
          <a:prstGeom prst="rect">
            <a:avLst/>
          </a:prstGeom>
          <a:noFill/>
          <a:ln w="9525">
            <a:noFill/>
            <a:miter lim="800000"/>
            <a:headEnd/>
            <a:tailEnd/>
          </a:ln>
        </p:spPr>
      </p:pic>
      <p:pic>
        <p:nvPicPr>
          <p:cNvPr id="23556" name="Picture 7" descr="Leaps and Bounds Fall BRO 2011_Page_1_Image_0001"/>
          <p:cNvPicPr>
            <a:picLocks noChangeAspect="1" noChangeArrowheads="1"/>
          </p:cNvPicPr>
          <p:nvPr/>
        </p:nvPicPr>
        <p:blipFill>
          <a:blip r:embed="rId4"/>
          <a:srcRect t="10982" b="54921"/>
          <a:stretch>
            <a:fillRect/>
          </a:stretch>
        </p:blipFill>
        <p:spPr bwMode="auto">
          <a:xfrm>
            <a:off x="0" y="5867400"/>
            <a:ext cx="9144000" cy="990600"/>
          </a:xfrm>
          <a:prstGeom prst="rect">
            <a:avLst/>
          </a:prstGeom>
          <a:noFill/>
          <a:ln w="9525">
            <a:noFill/>
            <a:miter lim="800000"/>
            <a:headEnd/>
            <a:tailEnd/>
          </a:ln>
        </p:spPr>
      </p:pic>
      <p:pic>
        <p:nvPicPr>
          <p:cNvPr id="6" name="Picture 4" descr="Leaps and Bounds 7-8"/>
          <p:cNvPicPr>
            <a:picLocks noChangeAspect="1" noChangeArrowheads="1"/>
          </p:cNvPicPr>
          <p:nvPr/>
        </p:nvPicPr>
        <p:blipFill>
          <a:blip r:embed="rId5"/>
          <a:srcRect/>
          <a:stretch>
            <a:fillRect/>
          </a:stretch>
        </p:blipFill>
        <p:spPr bwMode="auto">
          <a:xfrm rot="442803">
            <a:off x="7345965" y="460506"/>
            <a:ext cx="1350962" cy="1752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18955001"/>
              </p:ext>
            </p:extLst>
          </p:nvPr>
        </p:nvGraphicFramePr>
        <p:xfrm>
          <a:off x="457200" y="762000"/>
          <a:ext cx="7848600" cy="5824382"/>
        </p:xfrm>
        <a:graphic>
          <a:graphicData uri="http://schemas.openxmlformats.org/drawingml/2006/table">
            <a:tbl>
              <a:tblPr firstRow="1" firstCol="1" bandRow="1">
                <a:tableStyleId>{5C22544A-7EE6-4342-B048-85BDC9FD1C3A}</a:tableStyleId>
              </a:tblPr>
              <a:tblGrid>
                <a:gridCol w="2895600"/>
                <a:gridCol w="4953000"/>
              </a:tblGrid>
              <a:tr h="5824382">
                <a:tc>
                  <a:txBody>
                    <a:bodyPr/>
                    <a:lstStyle/>
                    <a:p>
                      <a:pPr algn="ctr">
                        <a:spcAft>
                          <a:spcPts val="0"/>
                        </a:spcAft>
                      </a:pPr>
                      <a:r>
                        <a:rPr lang="en-CA" sz="1100" dirty="0">
                          <a:effectLst/>
                        </a:rPr>
                        <a:t> </a:t>
                      </a:r>
                      <a:endParaRPr lang="en-CA" sz="1100" dirty="0">
                        <a:effectLst/>
                        <a:latin typeface="Times New Roman"/>
                        <a:ea typeface="Calibri"/>
                      </a:endParaRPr>
                    </a:p>
                  </a:txBody>
                  <a:tcPr marL="6269" marR="6269" marT="6269" marB="6269" anchor="ctr"/>
                </a:tc>
                <a:tc>
                  <a:txBody>
                    <a:bodyPr/>
                    <a:lstStyle/>
                    <a:p>
                      <a:pPr algn="ctr">
                        <a:spcAft>
                          <a:spcPts val="0"/>
                        </a:spcAft>
                      </a:pPr>
                      <a:r>
                        <a:rPr lang="en-CA" sz="1100" dirty="0">
                          <a:solidFill>
                            <a:srgbClr val="111111"/>
                          </a:solidFill>
                          <a:effectLst/>
                        </a:rPr>
                        <a:t>Grades </a:t>
                      </a:r>
                      <a:r>
                        <a:rPr lang="en-CA" sz="1100" dirty="0" smtClean="0">
                          <a:solidFill>
                            <a:srgbClr val="111111"/>
                          </a:solidFill>
                          <a:effectLst/>
                        </a:rPr>
                        <a:t>7/8</a:t>
                      </a:r>
                      <a:r>
                        <a:rPr lang="en-CA" sz="1100" baseline="0" dirty="0">
                          <a:solidFill>
                            <a:srgbClr val="111111"/>
                          </a:solidFill>
                          <a:effectLst/>
                        </a:rPr>
                        <a:t> </a:t>
                      </a:r>
                      <a:r>
                        <a:rPr lang="en-CA" sz="1100" baseline="0" dirty="0" smtClean="0">
                          <a:solidFill>
                            <a:srgbClr val="111111"/>
                          </a:solidFill>
                          <a:effectLst/>
                        </a:rPr>
                        <a:t> </a:t>
                      </a:r>
                      <a:r>
                        <a:rPr lang="en-CA" sz="1100" dirty="0" smtClean="0">
                          <a:solidFill>
                            <a:srgbClr val="111111"/>
                          </a:solidFill>
                          <a:effectLst/>
                        </a:rPr>
                        <a:t>- EOD Pricing</a:t>
                      </a:r>
                      <a:r>
                        <a:rPr lang="en-CA" sz="1100" dirty="0">
                          <a:solidFill>
                            <a:srgbClr val="111111"/>
                          </a:solidFill>
                          <a:effectLst/>
                        </a:rPr>
                        <a:t/>
                      </a:r>
                      <a:br>
                        <a:rPr lang="en-CA" sz="1100" dirty="0">
                          <a:solidFill>
                            <a:srgbClr val="111111"/>
                          </a:solidFill>
                          <a:effectLst/>
                        </a:rPr>
                      </a:br>
                      <a:endParaRPr lang="en-CA" sz="1100" dirty="0" smtClean="0">
                        <a:solidFill>
                          <a:srgbClr val="111111"/>
                        </a:solidFill>
                        <a:effectLst/>
                      </a:endParaRPr>
                    </a:p>
                    <a:p>
                      <a:pPr algn="ctr">
                        <a:spcAft>
                          <a:spcPts val="0"/>
                        </a:spcAft>
                      </a:pPr>
                      <a:r>
                        <a:rPr lang="en-CA" sz="1100" dirty="0" smtClean="0">
                          <a:solidFill>
                            <a:srgbClr val="111111"/>
                          </a:solidFill>
                          <a:effectLst/>
                        </a:rPr>
                        <a:t>Teacher's </a:t>
                      </a:r>
                      <a:r>
                        <a:rPr lang="en-CA" sz="1100" dirty="0">
                          <a:solidFill>
                            <a:srgbClr val="111111"/>
                          </a:solidFill>
                          <a:effectLst/>
                        </a:rPr>
                        <a:t>Resource</a:t>
                      </a:r>
                      <a:br>
                        <a:rPr lang="en-CA" sz="1100" dirty="0">
                          <a:solidFill>
                            <a:srgbClr val="111111"/>
                          </a:solidFill>
                          <a:effectLst/>
                        </a:rPr>
                      </a:br>
                      <a:r>
                        <a:rPr lang="en-CA" sz="1100" dirty="0">
                          <a:solidFill>
                            <a:srgbClr val="111111"/>
                          </a:solidFill>
                          <a:effectLst/>
                        </a:rPr>
                        <a:t>(select one format)</a:t>
                      </a:r>
                      <a:br>
                        <a:rPr lang="en-CA" sz="1100" dirty="0">
                          <a:solidFill>
                            <a:srgbClr val="111111"/>
                          </a:solidFill>
                          <a:effectLst/>
                        </a:rPr>
                      </a:br>
                      <a:r>
                        <a:rPr lang="en-CA" sz="1100" u="sng" dirty="0">
                          <a:solidFill>
                            <a:srgbClr val="111111"/>
                          </a:solidFill>
                          <a:effectLst/>
                          <a:hlinkClick r:id="rId3"/>
                        </a:rPr>
                        <a:t/>
                      </a:r>
                      <a:br>
                        <a:rPr lang="en-CA" sz="1100" u="sng" dirty="0">
                          <a:solidFill>
                            <a:srgbClr val="111111"/>
                          </a:solidFill>
                          <a:effectLst/>
                          <a:hlinkClick r:id="rId3"/>
                        </a:rPr>
                      </a:br>
                      <a:r>
                        <a:rPr lang="en-CA" sz="1100" u="sng" dirty="0">
                          <a:solidFill>
                            <a:srgbClr val="111111"/>
                          </a:solidFill>
                          <a:effectLst/>
                          <a:hlinkClick r:id="rId3"/>
                        </a:rPr>
                        <a:t>Print Teacher's Resource</a:t>
                      </a:r>
                      <a:r>
                        <a:rPr lang="en-CA" sz="1100" dirty="0">
                          <a:solidFill>
                            <a:srgbClr val="111111"/>
                          </a:solidFill>
                          <a:effectLst/>
                        </a:rPr>
                        <a:t/>
                      </a:r>
                      <a:br>
                        <a:rPr lang="en-CA" sz="1100" dirty="0">
                          <a:solidFill>
                            <a:srgbClr val="111111"/>
                          </a:solidFill>
                          <a:effectLst/>
                        </a:rPr>
                      </a:br>
                      <a:r>
                        <a:rPr lang="en-CA" sz="1100" dirty="0" smtClean="0">
                          <a:solidFill>
                            <a:srgbClr val="111111"/>
                          </a:solidFill>
                          <a:effectLst/>
                        </a:rPr>
                        <a:t>$84.01</a:t>
                      </a:r>
                      <a:r>
                        <a:rPr lang="en-CA" sz="1100" dirty="0">
                          <a:solidFill>
                            <a:srgbClr val="111111"/>
                          </a:solidFill>
                          <a:effectLst/>
                        </a:rPr>
                        <a:t/>
                      </a:r>
                      <a:br>
                        <a:rPr lang="en-CA" sz="1100" dirty="0">
                          <a:solidFill>
                            <a:srgbClr val="111111"/>
                          </a:solidFill>
                          <a:effectLst/>
                        </a:rPr>
                      </a:br>
                      <a:r>
                        <a:rPr lang="en-CA" sz="1100" u="sng" dirty="0">
                          <a:solidFill>
                            <a:srgbClr val="111111"/>
                          </a:solidFill>
                          <a:effectLst/>
                          <a:hlinkClick r:id="rId4"/>
                        </a:rPr>
                        <a:t/>
                      </a:r>
                      <a:br>
                        <a:rPr lang="en-CA" sz="1100" u="sng" dirty="0">
                          <a:solidFill>
                            <a:srgbClr val="111111"/>
                          </a:solidFill>
                          <a:effectLst/>
                          <a:hlinkClick r:id="rId4"/>
                        </a:rPr>
                      </a:br>
                      <a:r>
                        <a:rPr lang="en-CA" sz="1100" u="sng" dirty="0">
                          <a:solidFill>
                            <a:srgbClr val="111111"/>
                          </a:solidFill>
                          <a:effectLst/>
                          <a:hlinkClick r:id="rId4"/>
                        </a:rPr>
                        <a:t>Digital Teacher's Resource with Interactive Whiteboard activities (Online)</a:t>
                      </a:r>
                      <a:r>
                        <a:rPr lang="en-CA" sz="1100" dirty="0">
                          <a:solidFill>
                            <a:srgbClr val="111111"/>
                          </a:solidFill>
                          <a:effectLst/>
                        </a:rPr>
                        <a:t/>
                      </a:r>
                      <a:br>
                        <a:rPr lang="en-CA" sz="1100" dirty="0">
                          <a:solidFill>
                            <a:srgbClr val="111111"/>
                          </a:solidFill>
                          <a:effectLst/>
                        </a:rPr>
                      </a:br>
                      <a:r>
                        <a:rPr lang="en-CA" sz="1100" dirty="0">
                          <a:solidFill>
                            <a:srgbClr val="111111"/>
                          </a:solidFill>
                          <a:effectLst/>
                        </a:rPr>
                        <a:t>$</a:t>
                      </a:r>
                      <a:r>
                        <a:rPr lang="en-CA" sz="1100" dirty="0" smtClean="0">
                          <a:solidFill>
                            <a:srgbClr val="111111"/>
                          </a:solidFill>
                          <a:effectLst/>
                        </a:rPr>
                        <a:t>137.47</a:t>
                      </a:r>
                    </a:p>
                    <a:p>
                      <a:pPr algn="ctr">
                        <a:spcAft>
                          <a:spcPts val="0"/>
                        </a:spcAft>
                      </a:pPr>
                      <a:r>
                        <a:rPr lang="en-CA" sz="1100" u="sng" dirty="0">
                          <a:solidFill>
                            <a:srgbClr val="111111"/>
                          </a:solidFill>
                          <a:effectLst/>
                          <a:hlinkClick r:id="rId5"/>
                        </a:rPr>
                        <a:t/>
                      </a:r>
                      <a:br>
                        <a:rPr lang="en-CA" sz="1100" u="sng" dirty="0">
                          <a:solidFill>
                            <a:srgbClr val="111111"/>
                          </a:solidFill>
                          <a:effectLst/>
                          <a:hlinkClick r:id="rId5"/>
                        </a:rPr>
                      </a:br>
                      <a:r>
                        <a:rPr lang="en-CA" sz="1100" u="sng" dirty="0">
                          <a:solidFill>
                            <a:srgbClr val="111111"/>
                          </a:solidFill>
                          <a:effectLst/>
                          <a:hlinkClick r:id="rId5"/>
                        </a:rPr>
                        <a:t>Digital Teacher's Resource with Interactive Whiteboard activities (DVD)</a:t>
                      </a:r>
                      <a:r>
                        <a:rPr lang="en-CA" sz="1100" dirty="0">
                          <a:solidFill>
                            <a:srgbClr val="111111"/>
                          </a:solidFill>
                          <a:effectLst/>
                        </a:rPr>
                        <a:t/>
                      </a:r>
                      <a:br>
                        <a:rPr lang="en-CA" sz="1100" dirty="0">
                          <a:solidFill>
                            <a:srgbClr val="111111"/>
                          </a:solidFill>
                          <a:effectLst/>
                        </a:rPr>
                      </a:br>
                      <a:r>
                        <a:rPr lang="en-CA" sz="1100" dirty="0" smtClean="0">
                          <a:solidFill>
                            <a:srgbClr val="111111"/>
                          </a:solidFill>
                          <a:effectLst/>
                        </a:rPr>
                        <a:t>$137.47</a:t>
                      </a:r>
                    </a:p>
                    <a:p>
                      <a:pPr algn="ctr">
                        <a:spcAft>
                          <a:spcPts val="0"/>
                        </a:spcAft>
                      </a:pPr>
                      <a:r>
                        <a:rPr lang="en-CA" sz="1100" u="sng" dirty="0">
                          <a:solidFill>
                            <a:srgbClr val="111111"/>
                          </a:solidFill>
                          <a:effectLst/>
                          <a:hlinkClick r:id="rId6"/>
                        </a:rPr>
                        <a:t/>
                      </a:r>
                      <a:br>
                        <a:rPr lang="en-CA" sz="1100" u="sng" dirty="0">
                          <a:solidFill>
                            <a:srgbClr val="111111"/>
                          </a:solidFill>
                          <a:effectLst/>
                          <a:hlinkClick r:id="rId6"/>
                        </a:rPr>
                      </a:br>
                      <a:r>
                        <a:rPr lang="en-CA" sz="1100" u="sng" dirty="0">
                          <a:solidFill>
                            <a:srgbClr val="111111"/>
                          </a:solidFill>
                          <a:effectLst/>
                          <a:hlinkClick r:id="rId6"/>
                        </a:rPr>
                        <a:t>Print + Digital Bundle Teacher's Resource with Interactive Whiteboard activities (Online)</a:t>
                      </a:r>
                      <a:r>
                        <a:rPr lang="en-CA" sz="1100" dirty="0">
                          <a:solidFill>
                            <a:srgbClr val="111111"/>
                          </a:solidFill>
                          <a:effectLst/>
                        </a:rPr>
                        <a:t/>
                      </a:r>
                      <a:br>
                        <a:rPr lang="en-CA" sz="1100" dirty="0">
                          <a:solidFill>
                            <a:srgbClr val="111111"/>
                          </a:solidFill>
                          <a:effectLst/>
                        </a:rPr>
                      </a:br>
                      <a:r>
                        <a:rPr lang="en-CA" sz="1100" dirty="0" smtClean="0">
                          <a:solidFill>
                            <a:srgbClr val="111111"/>
                          </a:solidFill>
                          <a:effectLst/>
                        </a:rPr>
                        <a:t>$198.63</a:t>
                      </a:r>
                    </a:p>
                    <a:p>
                      <a:pPr algn="ctr">
                        <a:spcAft>
                          <a:spcPts val="0"/>
                        </a:spcAft>
                      </a:pPr>
                      <a:r>
                        <a:rPr lang="en-CA" sz="1100" u="sng" dirty="0">
                          <a:solidFill>
                            <a:srgbClr val="111111"/>
                          </a:solidFill>
                          <a:effectLst/>
                          <a:hlinkClick r:id="rId7"/>
                        </a:rPr>
                        <a:t/>
                      </a:r>
                      <a:br>
                        <a:rPr lang="en-CA" sz="1100" u="sng" dirty="0">
                          <a:solidFill>
                            <a:srgbClr val="111111"/>
                          </a:solidFill>
                          <a:effectLst/>
                          <a:hlinkClick r:id="rId7"/>
                        </a:rPr>
                      </a:br>
                      <a:r>
                        <a:rPr lang="en-CA" sz="1100" u="sng" dirty="0">
                          <a:solidFill>
                            <a:srgbClr val="111111"/>
                          </a:solidFill>
                          <a:effectLst/>
                          <a:hlinkClick r:id="rId7"/>
                        </a:rPr>
                        <a:t>Print + Digital Bundle Teacher's Resource with Interactive Whiteboard activities (DVD)</a:t>
                      </a:r>
                      <a:r>
                        <a:rPr lang="en-CA" sz="1100" dirty="0">
                          <a:solidFill>
                            <a:srgbClr val="111111"/>
                          </a:solidFill>
                          <a:effectLst/>
                        </a:rPr>
                        <a:t/>
                      </a:r>
                      <a:br>
                        <a:rPr lang="en-CA" sz="1100" dirty="0">
                          <a:solidFill>
                            <a:srgbClr val="111111"/>
                          </a:solidFill>
                          <a:effectLst/>
                        </a:rPr>
                      </a:br>
                      <a:r>
                        <a:rPr lang="en-CA" sz="1100" dirty="0" smtClean="0">
                          <a:solidFill>
                            <a:srgbClr val="111111"/>
                          </a:solidFill>
                          <a:effectLst/>
                        </a:rPr>
                        <a:t>$198.63</a:t>
                      </a:r>
                    </a:p>
                    <a:p>
                      <a:pPr algn="ctr">
                        <a:spcAft>
                          <a:spcPts val="0"/>
                        </a:spcAft>
                      </a:pPr>
                      <a:r>
                        <a:rPr lang="en-CA" sz="1100" dirty="0">
                          <a:solidFill>
                            <a:srgbClr val="111111"/>
                          </a:solidFill>
                          <a:effectLst/>
                        </a:rPr>
                        <a:t/>
                      </a:r>
                      <a:br>
                        <a:rPr lang="en-CA" sz="1100" dirty="0">
                          <a:solidFill>
                            <a:srgbClr val="111111"/>
                          </a:solidFill>
                          <a:effectLst/>
                        </a:rPr>
                      </a:br>
                      <a:r>
                        <a:rPr lang="en-CA" sz="1100" dirty="0">
                          <a:solidFill>
                            <a:srgbClr val="111111"/>
                          </a:solidFill>
                          <a:effectLst/>
                        </a:rPr>
                        <a:t>Student Resource</a:t>
                      </a:r>
                      <a:br>
                        <a:rPr lang="en-CA" sz="1100" dirty="0">
                          <a:solidFill>
                            <a:srgbClr val="111111"/>
                          </a:solidFill>
                          <a:effectLst/>
                        </a:rPr>
                      </a:br>
                      <a:r>
                        <a:rPr lang="en-CA" sz="1100" dirty="0">
                          <a:solidFill>
                            <a:srgbClr val="111111"/>
                          </a:solidFill>
                          <a:effectLst/>
                        </a:rPr>
                        <a:t>(select one format)</a:t>
                      </a:r>
                      <a:br>
                        <a:rPr lang="en-CA" sz="1100" dirty="0">
                          <a:solidFill>
                            <a:srgbClr val="111111"/>
                          </a:solidFill>
                          <a:effectLst/>
                        </a:rPr>
                      </a:br>
                      <a:r>
                        <a:rPr lang="en-CA" sz="1100" u="sng" dirty="0">
                          <a:solidFill>
                            <a:srgbClr val="111111"/>
                          </a:solidFill>
                          <a:effectLst/>
                          <a:hlinkClick r:id="rId8"/>
                        </a:rPr>
                        <a:t/>
                      </a:r>
                      <a:br>
                        <a:rPr lang="en-CA" sz="1100" u="sng" dirty="0">
                          <a:solidFill>
                            <a:srgbClr val="111111"/>
                          </a:solidFill>
                          <a:effectLst/>
                          <a:hlinkClick r:id="rId8"/>
                        </a:rPr>
                      </a:br>
                      <a:r>
                        <a:rPr lang="en-CA" sz="1100" u="sng" dirty="0">
                          <a:solidFill>
                            <a:srgbClr val="111111"/>
                          </a:solidFill>
                          <a:effectLst/>
                          <a:hlinkClick r:id="rId8"/>
                        </a:rPr>
                        <a:t>Student Resource 5-Pack (consumable)</a:t>
                      </a:r>
                      <a:r>
                        <a:rPr lang="en-CA" sz="1100" dirty="0">
                          <a:solidFill>
                            <a:srgbClr val="111111"/>
                          </a:solidFill>
                          <a:effectLst/>
                        </a:rPr>
                        <a:t/>
                      </a:r>
                      <a:br>
                        <a:rPr lang="en-CA" sz="1100" dirty="0">
                          <a:solidFill>
                            <a:srgbClr val="111111"/>
                          </a:solidFill>
                          <a:effectLst/>
                        </a:rPr>
                      </a:br>
                      <a:r>
                        <a:rPr lang="en-CA" sz="1100" dirty="0" smtClean="0">
                          <a:solidFill>
                            <a:srgbClr val="111111"/>
                          </a:solidFill>
                          <a:effectLst/>
                        </a:rPr>
                        <a:t>$76.36</a:t>
                      </a:r>
                      <a:r>
                        <a:rPr lang="en-CA" sz="1100" dirty="0">
                          <a:solidFill>
                            <a:srgbClr val="111111"/>
                          </a:solidFill>
                          <a:effectLst/>
                        </a:rPr>
                        <a:t/>
                      </a:r>
                      <a:br>
                        <a:rPr lang="en-CA" sz="1100" dirty="0">
                          <a:solidFill>
                            <a:srgbClr val="111111"/>
                          </a:solidFill>
                          <a:effectLst/>
                        </a:rPr>
                      </a:br>
                      <a:r>
                        <a:rPr lang="en-CA" sz="1100" u="sng" dirty="0">
                          <a:solidFill>
                            <a:srgbClr val="111111"/>
                          </a:solidFill>
                          <a:effectLst/>
                          <a:hlinkClick r:id="rId9"/>
                        </a:rPr>
                        <a:t/>
                      </a:r>
                      <a:br>
                        <a:rPr lang="en-CA" sz="1100" u="sng" dirty="0">
                          <a:solidFill>
                            <a:srgbClr val="111111"/>
                          </a:solidFill>
                          <a:effectLst/>
                          <a:hlinkClick r:id="rId9"/>
                        </a:rPr>
                      </a:br>
                      <a:r>
                        <a:rPr lang="en-CA" sz="1100" u="sng" dirty="0">
                          <a:solidFill>
                            <a:srgbClr val="111111"/>
                          </a:solidFill>
                          <a:effectLst/>
                          <a:hlinkClick r:id="rId9"/>
                        </a:rPr>
                        <a:t>Student Resource (Blackline Masters)</a:t>
                      </a:r>
                      <a:r>
                        <a:rPr lang="en-CA" sz="1100" dirty="0">
                          <a:solidFill>
                            <a:srgbClr val="111111"/>
                          </a:solidFill>
                          <a:effectLst/>
                        </a:rPr>
                        <a:t/>
                      </a:r>
                      <a:br>
                        <a:rPr lang="en-CA" sz="1100" dirty="0">
                          <a:solidFill>
                            <a:srgbClr val="111111"/>
                          </a:solidFill>
                          <a:effectLst/>
                        </a:rPr>
                      </a:br>
                      <a:r>
                        <a:rPr lang="en-CA" sz="1100" dirty="0" smtClean="0">
                          <a:solidFill>
                            <a:srgbClr val="111111"/>
                          </a:solidFill>
                          <a:effectLst/>
                        </a:rPr>
                        <a:t>$160.42</a:t>
                      </a:r>
                    </a:p>
                    <a:p>
                      <a:pPr algn="ctr">
                        <a:spcAft>
                          <a:spcPts val="0"/>
                        </a:spcAft>
                      </a:pPr>
                      <a:r>
                        <a:rPr lang="en-CA" sz="1100" u="sng" dirty="0">
                          <a:solidFill>
                            <a:srgbClr val="111111"/>
                          </a:solidFill>
                          <a:effectLst/>
                          <a:hlinkClick r:id="rId10"/>
                        </a:rPr>
                        <a:t/>
                      </a:r>
                      <a:br>
                        <a:rPr lang="en-CA" sz="1100" u="sng" dirty="0">
                          <a:solidFill>
                            <a:srgbClr val="111111"/>
                          </a:solidFill>
                          <a:effectLst/>
                          <a:hlinkClick r:id="rId10"/>
                        </a:rPr>
                      </a:br>
                      <a:r>
                        <a:rPr lang="en-CA" sz="1100" u="sng" dirty="0">
                          <a:solidFill>
                            <a:srgbClr val="111111"/>
                          </a:solidFill>
                          <a:effectLst/>
                          <a:hlinkClick r:id="rId10"/>
                        </a:rPr>
                        <a:t>Student Resource (CD-ROM, modifiable)</a:t>
                      </a:r>
                      <a:r>
                        <a:rPr lang="en-CA" sz="1100" dirty="0">
                          <a:solidFill>
                            <a:srgbClr val="111111"/>
                          </a:solidFill>
                          <a:effectLst/>
                        </a:rPr>
                        <a:t/>
                      </a:r>
                      <a:br>
                        <a:rPr lang="en-CA" sz="1100" dirty="0">
                          <a:solidFill>
                            <a:srgbClr val="111111"/>
                          </a:solidFill>
                          <a:effectLst/>
                        </a:rPr>
                      </a:br>
                      <a:r>
                        <a:rPr lang="en-CA" sz="1100" dirty="0" smtClean="0">
                          <a:solidFill>
                            <a:srgbClr val="111111"/>
                          </a:solidFill>
                          <a:effectLst/>
                        </a:rPr>
                        <a:t>$160.42</a:t>
                      </a:r>
                      <a:endParaRPr lang="en-CA" sz="1100" dirty="0">
                        <a:solidFill>
                          <a:srgbClr val="111111"/>
                        </a:solidFill>
                        <a:effectLst/>
                        <a:latin typeface="Times New Roman"/>
                        <a:ea typeface="Calibri"/>
                      </a:endParaRPr>
                    </a:p>
                  </a:txBody>
                  <a:tcPr marL="6269" marR="6269" marT="6269" marB="6269"/>
                </a:tc>
              </a:tr>
            </a:tbl>
          </a:graphicData>
        </a:graphic>
      </p:graphicFrame>
      <p:sp>
        <p:nvSpPr>
          <p:cNvPr id="3" name="Rectangle 1"/>
          <p:cNvSpPr>
            <a:spLocks noChangeArrowheads="1"/>
          </p:cNvSpPr>
          <p:nvPr/>
        </p:nvSpPr>
        <p:spPr bwMode="auto">
          <a:xfrm>
            <a:off x="609600" y="1295400"/>
            <a:ext cx="2438400" cy="278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952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1" i="0" u="none" strike="noStrike" cap="none" normalizeH="0" baseline="0" dirty="0" smtClean="0">
                <a:ln>
                  <a:noFill/>
                </a:ln>
                <a:solidFill>
                  <a:srgbClr val="111111"/>
                </a:solidFill>
                <a:effectLst/>
                <a:latin typeface="Arial" pitchFamily="34" charset="0"/>
                <a:ea typeface="Times New Roman" pitchFamily="18" charset="0"/>
                <a:cs typeface="Arial" pitchFamily="34" charset="0"/>
              </a:rPr>
              <a:t>Leaps and Bounds is available</a:t>
            </a:r>
            <a:r>
              <a:rPr kumimoji="0" lang="en-CA" sz="1600" b="1" i="0" u="none" strike="noStrike" cap="none" normalizeH="0" dirty="0" smtClean="0">
                <a:ln>
                  <a:noFill/>
                </a:ln>
                <a:solidFill>
                  <a:srgbClr val="111111"/>
                </a:solidFill>
                <a:effectLst/>
                <a:latin typeface="Arial" pitchFamily="34" charset="0"/>
                <a:ea typeface="Times New Roman" pitchFamily="18" charset="0"/>
                <a:cs typeface="Arial" pitchFamily="34" charset="0"/>
              </a:rPr>
              <a:t> </a:t>
            </a:r>
            <a:r>
              <a:rPr kumimoji="0" lang="en-CA" sz="1600" b="1" i="0" u="none" strike="noStrike" cap="none" normalizeH="0" baseline="0" dirty="0" smtClean="0">
                <a:ln>
                  <a:noFill/>
                </a:ln>
                <a:solidFill>
                  <a:srgbClr val="111111"/>
                </a:solidFill>
                <a:effectLst/>
                <a:latin typeface="Arial" pitchFamily="34" charset="0"/>
                <a:ea typeface="Times New Roman" pitchFamily="18" charset="0"/>
                <a:cs typeface="Arial" pitchFamily="34" charset="0"/>
              </a:rPr>
              <a:t>from the Alberta LRC</a:t>
            </a:r>
          </a:p>
          <a:p>
            <a:pPr marL="0" marR="0" lvl="0" indent="0" algn="ctr" defTabSz="914400" rtl="0" eaLnBrk="1" fontAlgn="base" latinLnBrk="0" hangingPunct="1">
              <a:lnSpc>
                <a:spcPct val="100000"/>
              </a:lnSpc>
              <a:spcBef>
                <a:spcPct val="0"/>
              </a:spcBef>
              <a:spcAft>
                <a:spcPct val="0"/>
              </a:spcAft>
              <a:buClrTx/>
              <a:buSzTx/>
              <a:buFontTx/>
              <a:buNone/>
              <a:tabLst/>
            </a:pPr>
            <a:r>
              <a:rPr lang="en-CA" sz="1600" b="1" dirty="0" smtClean="0">
                <a:solidFill>
                  <a:srgbClr val="111111"/>
                </a:solidFill>
                <a:latin typeface="Arial" pitchFamily="34" charset="0"/>
                <a:ea typeface="Times New Roman" pitchFamily="18" charset="0"/>
                <a:cs typeface="Arial" pitchFamily="34" charset="0"/>
              </a:rPr>
              <a:t>(Learning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CA" sz="1600" b="1" i="0" u="none" strike="noStrike" cap="none" normalizeH="0" baseline="0" dirty="0" smtClean="0">
                <a:ln>
                  <a:noFill/>
                </a:ln>
                <a:solidFill>
                  <a:srgbClr val="111111"/>
                </a:solidFill>
                <a:effectLst/>
                <a:latin typeface="Arial" pitchFamily="34" charset="0"/>
                <a:ea typeface="Times New Roman" pitchFamily="18" charset="0"/>
                <a:cs typeface="Arial" pitchFamily="34" charset="0"/>
              </a:rPr>
              <a:t>Resources</a:t>
            </a:r>
          </a:p>
          <a:p>
            <a:pPr marL="0" marR="0" lvl="0" indent="0" algn="ctr" defTabSz="914400" rtl="0" eaLnBrk="1" fontAlgn="base" latinLnBrk="0" hangingPunct="1">
              <a:lnSpc>
                <a:spcPct val="100000"/>
              </a:lnSpc>
              <a:spcBef>
                <a:spcPct val="0"/>
              </a:spcBef>
              <a:spcAft>
                <a:spcPct val="0"/>
              </a:spcAft>
              <a:buClrTx/>
              <a:buSzTx/>
              <a:buFontTx/>
              <a:buNone/>
              <a:tabLst/>
            </a:pPr>
            <a:r>
              <a:rPr lang="en-CA" sz="1600" b="1" dirty="0" smtClean="0">
                <a:solidFill>
                  <a:srgbClr val="111111"/>
                </a:solidFill>
                <a:latin typeface="Arial" pitchFamily="34" charset="0"/>
                <a:ea typeface="Times New Roman" pitchFamily="18" charset="0"/>
                <a:cs typeface="Arial" pitchFamily="34" charset="0"/>
              </a:rPr>
              <a:t>Centre)</a:t>
            </a:r>
          </a:p>
          <a:p>
            <a:pPr marL="0" marR="0" lvl="0" indent="0" algn="ctr" defTabSz="914400" rtl="0" eaLnBrk="1" fontAlgn="base" latinLnBrk="0" hangingPunct="1">
              <a:lnSpc>
                <a:spcPct val="100000"/>
              </a:lnSpc>
              <a:spcBef>
                <a:spcPct val="0"/>
              </a:spcBef>
              <a:spcAft>
                <a:spcPct val="0"/>
              </a:spcAft>
              <a:buClrTx/>
              <a:buSzTx/>
              <a:buFontTx/>
              <a:buNone/>
              <a:tabLst/>
            </a:pPr>
            <a:endParaRPr lang="en-CA" sz="1600" b="1" dirty="0" smtClean="0">
              <a:solidFill>
                <a:srgbClr val="111111"/>
              </a:solidFill>
              <a:latin typeface="Arial" pitchFamily="34" charset="0"/>
              <a:ea typeface="Times New Roman" pitchFamily="18" charset="0"/>
              <a:cs typeface="Arial" pitchFamily="34" charset="0"/>
            </a:endParaRPr>
          </a:p>
          <a:p>
            <a:pPr lvl="0" algn="ctr"/>
            <a:r>
              <a:rPr lang="en-CA" sz="1600" dirty="0"/>
              <a:t>www.lrc.education.gov.ab.ca/ </a:t>
            </a:r>
            <a:r>
              <a:rPr kumimoji="0" lang="en-CA" sz="1600" b="1" i="0" u="none" strike="noStrike" cap="none" normalizeH="0" baseline="0" dirty="0" smtClean="0">
                <a:ln>
                  <a:noFill/>
                </a:ln>
                <a:solidFill>
                  <a:srgbClr val="111111"/>
                </a:solidFill>
                <a:effectLst/>
                <a:latin typeface="Arial" pitchFamily="34" charset="0"/>
                <a:ea typeface="Times New Roman" pitchFamily="18" charset="0"/>
                <a:cs typeface="Arial" pitchFamily="34" charset="0"/>
              </a:rPr>
              <a:t/>
            </a:r>
            <a:br>
              <a:rPr kumimoji="0" lang="en-CA" sz="1600" b="1" i="0" u="none" strike="noStrike" cap="none" normalizeH="0" baseline="0" dirty="0" smtClean="0">
                <a:ln>
                  <a:noFill/>
                </a:ln>
                <a:solidFill>
                  <a:srgbClr val="111111"/>
                </a:solidFill>
                <a:effectLst/>
                <a:latin typeface="Arial" pitchFamily="34" charset="0"/>
                <a:ea typeface="Times New Roman" pitchFamily="18" charset="0"/>
                <a:cs typeface="Arial" pitchFamily="34" charset="0"/>
              </a:rPr>
            </a:br>
            <a:r>
              <a:rPr kumimoji="0" lang="en-CA" sz="1000" b="0" i="0" u="none" strike="noStrike" cap="none" normalizeH="0" baseline="0" dirty="0" smtClean="0">
                <a:ln>
                  <a:noFill/>
                </a:ln>
                <a:solidFill>
                  <a:srgbClr val="111111"/>
                </a:solidFill>
                <a:effectLst/>
                <a:latin typeface="Arial" pitchFamily="34" charset="0"/>
                <a:ea typeface="Times New Roman" pitchFamily="18" charset="0"/>
                <a:cs typeface="Arial" pitchFamily="34" charset="0"/>
              </a:rPr>
              <a:t> </a:t>
            </a:r>
            <a:endParaRPr kumimoji="0" lang="en-CA" sz="900" b="0" i="0" u="none" strike="noStrike" cap="none" normalizeH="0" baseline="0" dirty="0" smtClean="0">
              <a:ln>
                <a:noFill/>
              </a:ln>
              <a:solidFill>
                <a:srgbClr val="11111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rgbClr val="111111"/>
              </a:solidFill>
              <a:effectLst/>
              <a:latin typeface="Arial" pitchFamily="34" charset="0"/>
              <a:cs typeface="Arial" pitchFamily="34" charset="0"/>
            </a:endParaRPr>
          </a:p>
        </p:txBody>
      </p:sp>
    </p:spTree>
    <p:extLst>
      <p:ext uri="{BB962C8B-B14F-4D97-AF65-F5344CB8AC3E}">
        <p14:creationId xmlns:p14="http://schemas.microsoft.com/office/powerpoint/2010/main" val="39270971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r>
              <a:rPr lang="en-CA" dirty="0" smtClean="0"/>
              <a:t>Any questions</a:t>
            </a:r>
            <a:endParaRPr lang="en-CA" dirty="0"/>
          </a:p>
        </p:txBody>
      </p:sp>
      <p:pic>
        <p:nvPicPr>
          <p:cNvPr id="16386" name="Picture 2" descr="http://t0.gstatic.com/images?q=tbn:ANd9GcQvLuLC2FykVyRkAWTrRKpfmyHuPue0OXlhYNEDqKbD04EOTrzK-IjwFW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3404" y="2362200"/>
            <a:ext cx="1676400" cy="16764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3962400"/>
            <a:ext cx="8839200" cy="2554546"/>
          </a:xfrm>
          <a:prstGeom prst="rect">
            <a:avLst/>
          </a:prstGeom>
          <a:noFill/>
        </p:spPr>
        <p:txBody>
          <a:bodyPr wrap="square" rtlCol="0">
            <a:spAutoFit/>
          </a:bodyPr>
          <a:lstStyle/>
          <a:p>
            <a:r>
              <a:rPr lang="en-CA" dirty="0" smtClean="0"/>
              <a:t>Next meeting will be a webinar on May 15 from 4:00 – 5:00 pm.</a:t>
            </a:r>
            <a:r>
              <a:rPr lang="en-CA" dirty="0"/>
              <a:t> </a:t>
            </a:r>
            <a:r>
              <a:rPr lang="en-CA" dirty="0" smtClean="0"/>
              <a:t> An email with the link will be mailed to you. </a:t>
            </a:r>
            <a:r>
              <a:rPr lang="en-CA" dirty="0"/>
              <a:t>Please check your technology to </a:t>
            </a:r>
            <a:r>
              <a:rPr lang="en-CA" dirty="0" smtClean="0"/>
              <a:t>ensure </a:t>
            </a:r>
            <a:r>
              <a:rPr lang="en-CA" dirty="0"/>
              <a:t>it is working </a:t>
            </a:r>
            <a:r>
              <a:rPr lang="en-CA" dirty="0" smtClean="0"/>
              <a:t>properly (CBE teachers especially talk to your tech person in advance)</a:t>
            </a:r>
          </a:p>
          <a:p>
            <a:endParaRPr lang="en-CA" dirty="0"/>
          </a:p>
          <a:p>
            <a:r>
              <a:rPr lang="en-CA" dirty="0" smtClean="0"/>
              <a:t>Use </a:t>
            </a:r>
            <a:r>
              <a:rPr lang="en-CA" dirty="0"/>
              <a:t>the </a:t>
            </a:r>
            <a:r>
              <a:rPr lang="en-CA" dirty="0" err="1"/>
              <a:t>moodle</a:t>
            </a:r>
            <a:r>
              <a:rPr lang="en-CA" dirty="0"/>
              <a:t> site to stay in </a:t>
            </a:r>
            <a:r>
              <a:rPr lang="en-CA" dirty="0" smtClean="0"/>
              <a:t>touch: </a:t>
            </a:r>
            <a:r>
              <a:rPr lang="en-US" sz="1600" u="sng" dirty="0">
                <a:hlinkClick r:id="rId5"/>
              </a:rPr>
              <a:t>http://learning.arpdc.ab.ca/course/view.php?id=</a:t>
            </a:r>
            <a:r>
              <a:rPr lang="en-US" sz="1600" u="sng" dirty="0" smtClean="0">
                <a:hlinkClick r:id="rId5"/>
              </a:rPr>
              <a:t>125</a:t>
            </a:r>
            <a:r>
              <a:rPr lang="en-US" sz="1600" u="sng" dirty="0" smtClean="0"/>
              <a:t> </a:t>
            </a:r>
            <a:r>
              <a:rPr lang="en-US" sz="1600" dirty="0" smtClean="0"/>
              <a:t>or accessible directly through the CRC website </a:t>
            </a:r>
            <a:r>
              <a:rPr lang="en-US" sz="1600" dirty="0" smtClean="0">
                <a:hlinkClick r:id="rId6"/>
              </a:rPr>
              <a:t>www.crcpd.ab.ca</a:t>
            </a:r>
            <a:r>
              <a:rPr lang="en-US" sz="1600" dirty="0" smtClean="0"/>
              <a:t> </a:t>
            </a:r>
            <a:endParaRPr lang="en-US" sz="1600" b="1" dirty="0">
              <a:solidFill>
                <a:srgbClr val="009900"/>
              </a:solidFill>
            </a:endParaRPr>
          </a:p>
          <a:p>
            <a:r>
              <a:rPr lang="en-CA" b="1" u="sng" dirty="0" smtClean="0"/>
              <a:t>OR</a:t>
            </a:r>
          </a:p>
          <a:p>
            <a:r>
              <a:rPr lang="en-CA" dirty="0"/>
              <a:t>E</a:t>
            </a:r>
            <a:r>
              <a:rPr lang="en-CA" dirty="0" smtClean="0"/>
              <a:t>mail Cheryl with any questions, student samples or topics to discuss.</a:t>
            </a:r>
            <a:endParaRPr lang="en-CA" dirty="0"/>
          </a:p>
          <a:p>
            <a:pPr algn="ctr"/>
            <a:r>
              <a:rPr lang="en-CA" dirty="0" smtClean="0">
                <a:hlinkClick r:id="rId7"/>
              </a:rPr>
              <a:t>cschaub@crcpd.ab.ca</a:t>
            </a:r>
            <a:r>
              <a:rPr lang="en-CA" dirty="0" smtClean="0"/>
              <a:t> </a:t>
            </a:r>
            <a:endParaRPr lang="en-CA" dirty="0"/>
          </a:p>
        </p:txBody>
      </p:sp>
    </p:spTree>
    <p:extLst>
      <p:ext uri="{BB962C8B-B14F-4D97-AF65-F5344CB8AC3E}">
        <p14:creationId xmlns:p14="http://schemas.microsoft.com/office/powerpoint/2010/main" val="28518872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lstStyle/>
          <a:p>
            <a:r>
              <a:rPr lang="en-US" dirty="0" smtClean="0"/>
              <a:t>Pick one group of students to try a diagnostic with</a:t>
            </a:r>
          </a:p>
          <a:p>
            <a:r>
              <a:rPr lang="en-US" dirty="0" smtClean="0"/>
              <a:t>Be ready to discuss at our next meeting any insight that you may have discovered</a:t>
            </a:r>
          </a:p>
          <a:p>
            <a:pPr marL="0" indent="0" algn="ctr">
              <a:buNone/>
            </a:pPr>
            <a:r>
              <a:rPr lang="en-US" dirty="0" smtClean="0"/>
              <a:t>AND/OR</a:t>
            </a:r>
          </a:p>
          <a:p>
            <a:r>
              <a:rPr lang="en-US" dirty="0" smtClean="0"/>
              <a:t>Post an activity, lesson, thought that you have to support student learning to the </a:t>
            </a:r>
            <a:r>
              <a:rPr lang="en-US" dirty="0" err="1" smtClean="0"/>
              <a:t>moodle</a:t>
            </a:r>
            <a:endParaRPr lang="en-US" dirty="0"/>
          </a:p>
        </p:txBody>
      </p:sp>
    </p:spTree>
    <p:extLst>
      <p:ext uri="{BB962C8B-B14F-4D97-AF65-F5344CB8AC3E}">
        <p14:creationId xmlns:p14="http://schemas.microsoft.com/office/powerpoint/2010/main" val="390872274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45" y="1222342"/>
            <a:ext cx="7612922" cy="1204306"/>
          </a:xfrm>
        </p:spPr>
        <p:txBody>
          <a:bodyPr/>
          <a:lstStyle/>
          <a:p>
            <a:r>
              <a:rPr lang="en-CA" sz="4800" dirty="0" smtClean="0"/>
              <a:t>Thanks for </a:t>
            </a:r>
            <a:r>
              <a:rPr lang="en-CA" sz="4800" i="1" dirty="0" smtClean="0"/>
              <a:t>attending</a:t>
            </a:r>
            <a:endParaRPr lang="en-CA" sz="4800" i="1" dirty="0"/>
          </a:p>
        </p:txBody>
      </p:sp>
      <p:sp>
        <p:nvSpPr>
          <p:cNvPr id="3" name="Subtitle 2"/>
          <p:cNvSpPr>
            <a:spLocks noGrp="1"/>
          </p:cNvSpPr>
          <p:nvPr>
            <p:ph type="subTitle" idx="1"/>
          </p:nvPr>
        </p:nvSpPr>
        <p:spPr>
          <a:xfrm>
            <a:off x="990600" y="2209800"/>
            <a:ext cx="6400800" cy="1752600"/>
          </a:xfrm>
        </p:spPr>
        <p:txBody>
          <a:bodyPr/>
          <a:lstStyle/>
          <a:p>
            <a:r>
              <a:rPr lang="en-CA" dirty="0" smtClean="0"/>
              <a:t>Please stay in touch!</a:t>
            </a:r>
            <a:endParaRPr lang="en-CA" dirty="0"/>
          </a:p>
        </p:txBody>
      </p:sp>
      <p:pic>
        <p:nvPicPr>
          <p:cNvPr id="2050" name="Picture 2" descr="http://t0.gstatic.com/images?q=tbn:ANd9GcTZe2hE5hrMbZFshUaL9ZRzLUULdoyhj6IH2BBz56V2L4T8ESDUR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410122"/>
            <a:ext cx="2819400" cy="2857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8716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304800" y="2667000"/>
            <a:ext cx="8686800" cy="2971800"/>
          </a:xfrm>
        </p:spPr>
        <p:txBody>
          <a:bodyPr/>
          <a:lstStyle/>
          <a:p>
            <a:pPr eaLnBrk="1" hangingPunct="1">
              <a:lnSpc>
                <a:spcPct val="90000"/>
              </a:lnSpc>
              <a:spcBef>
                <a:spcPct val="0"/>
              </a:spcBef>
              <a:spcAft>
                <a:spcPts val="1000"/>
              </a:spcAft>
            </a:pPr>
            <a:r>
              <a:rPr lang="en-US" sz="3000" smtClean="0">
                <a:ea typeface="ＭＳ Ｐゴシック"/>
                <a:cs typeface="ＭＳ Ｐゴシック"/>
              </a:rPr>
              <a:t>Designed for regular classroom teacher use</a:t>
            </a:r>
          </a:p>
          <a:p>
            <a:pPr eaLnBrk="1" hangingPunct="1">
              <a:lnSpc>
                <a:spcPct val="90000"/>
              </a:lnSpc>
              <a:spcBef>
                <a:spcPct val="0"/>
              </a:spcBef>
              <a:spcAft>
                <a:spcPts val="1000"/>
              </a:spcAft>
            </a:pPr>
            <a:r>
              <a:rPr lang="en-US" sz="3000" smtClean="0">
                <a:ea typeface="ＭＳ Ｐゴシック"/>
                <a:cs typeface="ＭＳ Ｐゴシック"/>
              </a:rPr>
              <a:t>Easily administered diagnostics identify specific gaps</a:t>
            </a:r>
          </a:p>
          <a:p>
            <a:pPr eaLnBrk="1" hangingPunct="1">
              <a:lnSpc>
                <a:spcPct val="90000"/>
              </a:lnSpc>
              <a:spcBef>
                <a:spcPct val="0"/>
              </a:spcBef>
              <a:spcAft>
                <a:spcPts val="1000"/>
              </a:spcAft>
            </a:pPr>
            <a:r>
              <a:rPr lang="en-US" sz="3000" smtClean="0">
                <a:ea typeface="ＭＳ Ｐゴシック"/>
                <a:cs typeface="ＭＳ Ｐゴシック"/>
              </a:rPr>
              <a:t>Multiple intervention pathways that go as far back as 3 grade levels</a:t>
            </a:r>
          </a:p>
          <a:p>
            <a:pPr eaLnBrk="1" hangingPunct="1">
              <a:lnSpc>
                <a:spcPct val="90000"/>
              </a:lnSpc>
              <a:spcBef>
                <a:spcPct val="0"/>
              </a:spcBef>
              <a:spcAft>
                <a:spcPts val="1000"/>
              </a:spcAft>
            </a:pPr>
            <a:r>
              <a:rPr lang="en-US" sz="3000" smtClean="0">
                <a:ea typeface="ＭＳ Ｐゴシック"/>
                <a:cs typeface="ＭＳ Ｐゴシック"/>
              </a:rPr>
              <a:t>Open-Ended or Guided lessons</a:t>
            </a:r>
          </a:p>
        </p:txBody>
      </p:sp>
      <p:pic>
        <p:nvPicPr>
          <p:cNvPr id="25602" name="Picture 4" descr="Leaps and Bounds 7-8"/>
          <p:cNvPicPr>
            <a:picLocks noChangeAspect="1" noChangeArrowheads="1"/>
          </p:cNvPicPr>
          <p:nvPr/>
        </p:nvPicPr>
        <p:blipFill>
          <a:blip r:embed="rId3"/>
          <a:srcRect/>
          <a:stretch>
            <a:fillRect/>
          </a:stretch>
        </p:blipFill>
        <p:spPr bwMode="auto">
          <a:xfrm rot="442803">
            <a:off x="7300913" y="835025"/>
            <a:ext cx="1350962" cy="1752600"/>
          </a:xfrm>
          <a:prstGeom prst="rect">
            <a:avLst/>
          </a:prstGeom>
          <a:noFill/>
          <a:ln w="9525">
            <a:noFill/>
            <a:miter lim="800000"/>
            <a:headEnd/>
            <a:tailEnd/>
          </a:ln>
        </p:spPr>
      </p:pic>
      <p:pic>
        <p:nvPicPr>
          <p:cNvPr id="25603" name="Picture 5" descr="Leaps And Bounds High Res"/>
          <p:cNvPicPr>
            <a:picLocks noChangeAspect="1" noChangeArrowheads="1"/>
          </p:cNvPicPr>
          <p:nvPr/>
        </p:nvPicPr>
        <p:blipFill>
          <a:blip r:embed="rId4"/>
          <a:srcRect/>
          <a:stretch>
            <a:fillRect/>
          </a:stretch>
        </p:blipFill>
        <p:spPr bwMode="auto">
          <a:xfrm>
            <a:off x="533400" y="914400"/>
            <a:ext cx="4343400" cy="1255713"/>
          </a:xfrm>
          <a:prstGeom prst="rect">
            <a:avLst/>
          </a:prstGeom>
          <a:noFill/>
          <a:ln w="9525">
            <a:noFill/>
            <a:miter lim="800000"/>
            <a:headEnd/>
            <a:tailEnd/>
          </a:ln>
        </p:spPr>
      </p:pic>
      <p:pic>
        <p:nvPicPr>
          <p:cNvPr id="25604" name="Picture 7" descr="Leaps and Bounds Fall BRO 2011_Page_1_Image_0001"/>
          <p:cNvPicPr>
            <a:picLocks noChangeAspect="1" noChangeArrowheads="1"/>
          </p:cNvPicPr>
          <p:nvPr/>
        </p:nvPicPr>
        <p:blipFill>
          <a:blip r:embed="rId5"/>
          <a:srcRect t="10982" b="54921"/>
          <a:stretch>
            <a:fillRect/>
          </a:stretch>
        </p:blipFill>
        <p:spPr bwMode="auto">
          <a:xfrm>
            <a:off x="0" y="5867400"/>
            <a:ext cx="9144000" cy="990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a:xfrm>
            <a:off x="1219200" y="2667000"/>
            <a:ext cx="7391400" cy="3810000"/>
          </a:xfrm>
        </p:spPr>
        <p:txBody>
          <a:bodyPr/>
          <a:lstStyle/>
          <a:p>
            <a:pPr eaLnBrk="1" hangingPunct="1">
              <a:lnSpc>
                <a:spcPct val="90000"/>
              </a:lnSpc>
              <a:spcAft>
                <a:spcPts val="1200"/>
              </a:spcAft>
            </a:pPr>
            <a:r>
              <a:rPr lang="en-US" sz="3000" dirty="0" smtClean="0">
                <a:ea typeface="ＭＳ Ｐゴシック"/>
                <a:cs typeface="ＭＳ Ｐゴシック"/>
              </a:rPr>
              <a:t>Careful analysis of possible gaps</a:t>
            </a:r>
          </a:p>
          <a:p>
            <a:pPr eaLnBrk="1" hangingPunct="1">
              <a:lnSpc>
                <a:spcPct val="90000"/>
              </a:lnSpc>
              <a:spcAft>
                <a:spcPts val="1200"/>
              </a:spcAft>
            </a:pPr>
            <a:r>
              <a:rPr lang="en-US" sz="3000" dirty="0" smtClean="0">
                <a:ea typeface="ＭＳ Ｐゴシック"/>
                <a:cs typeface="ＭＳ Ｐゴシック"/>
              </a:rPr>
              <a:t>Differentiated instruction, i.e. not every student needs the same remediation at the same pace.</a:t>
            </a:r>
          </a:p>
          <a:p>
            <a:pPr eaLnBrk="1" hangingPunct="1">
              <a:lnSpc>
                <a:spcPct val="90000"/>
              </a:lnSpc>
              <a:spcAft>
                <a:spcPts val="1200"/>
              </a:spcAft>
            </a:pPr>
            <a:r>
              <a:rPr lang="en-US" sz="3000" dirty="0" smtClean="0">
                <a:ea typeface="ＭＳ Ｐゴシック"/>
                <a:cs typeface="ＭＳ Ｐゴシック"/>
              </a:rPr>
              <a:t>Provides specific instruction / guiding questions / related student practice</a:t>
            </a:r>
          </a:p>
        </p:txBody>
      </p:sp>
      <p:pic>
        <p:nvPicPr>
          <p:cNvPr id="27651" name="Picture 5" descr="Leaps And Bounds High Res"/>
          <p:cNvPicPr>
            <a:picLocks noChangeAspect="1" noChangeArrowheads="1"/>
          </p:cNvPicPr>
          <p:nvPr/>
        </p:nvPicPr>
        <p:blipFill>
          <a:blip r:embed="rId3"/>
          <a:srcRect/>
          <a:stretch>
            <a:fillRect/>
          </a:stretch>
        </p:blipFill>
        <p:spPr bwMode="auto">
          <a:xfrm>
            <a:off x="2895600" y="1143000"/>
            <a:ext cx="4343400" cy="1255713"/>
          </a:xfrm>
          <a:prstGeom prst="rect">
            <a:avLst/>
          </a:prstGeom>
          <a:noFill/>
          <a:ln w="9525">
            <a:noFill/>
            <a:miter lim="800000"/>
            <a:headEnd/>
            <a:tailEnd/>
          </a:ln>
        </p:spPr>
      </p:pic>
      <p:pic>
        <p:nvPicPr>
          <p:cNvPr id="27652" name="Picture 7" descr="Leaps and Bounds Fall BRO 2011_Page_1_Image_0001"/>
          <p:cNvPicPr>
            <a:picLocks noChangeAspect="1" noChangeArrowheads="1"/>
          </p:cNvPicPr>
          <p:nvPr/>
        </p:nvPicPr>
        <p:blipFill>
          <a:blip r:embed="rId4"/>
          <a:srcRect t="10982" b="54921"/>
          <a:stretch>
            <a:fillRect/>
          </a:stretch>
        </p:blipFill>
        <p:spPr bwMode="auto">
          <a:xfrm>
            <a:off x="0" y="5867400"/>
            <a:ext cx="9144000" cy="990600"/>
          </a:xfrm>
          <a:prstGeom prst="rect">
            <a:avLst/>
          </a:prstGeom>
          <a:noFill/>
          <a:ln w="9525">
            <a:noFill/>
            <a:miter lim="800000"/>
            <a:headEnd/>
            <a:tailEnd/>
          </a:ln>
        </p:spPr>
      </p:pic>
      <p:pic>
        <p:nvPicPr>
          <p:cNvPr id="6" name="Picture 4" descr="Leaps and Bounds 7-8"/>
          <p:cNvPicPr>
            <a:picLocks noChangeAspect="1" noChangeArrowheads="1"/>
          </p:cNvPicPr>
          <p:nvPr/>
        </p:nvPicPr>
        <p:blipFill>
          <a:blip r:embed="rId5"/>
          <a:srcRect/>
          <a:stretch>
            <a:fillRect/>
          </a:stretch>
        </p:blipFill>
        <p:spPr bwMode="auto">
          <a:xfrm rot="20792801">
            <a:off x="718738" y="666507"/>
            <a:ext cx="1350962" cy="1752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00600" y="1066800"/>
            <a:ext cx="3749744" cy="5355312"/>
          </a:xfrm>
          <a:prstGeom prst="rect">
            <a:avLst/>
          </a:prstGeom>
          <a:noFill/>
        </p:spPr>
        <p:txBody>
          <a:bodyPr wrap="none" rtlCol="0">
            <a:spAutoFit/>
          </a:bodyPr>
          <a:lstStyle/>
          <a:p>
            <a:endParaRPr lang="en-US" b="1" dirty="0" smtClean="0"/>
          </a:p>
          <a:p>
            <a:endParaRPr lang="en-CA" dirty="0"/>
          </a:p>
          <a:p>
            <a:r>
              <a:rPr lang="en-US" dirty="0"/>
              <a:t>What would be interesting and </a:t>
            </a:r>
            <a:endParaRPr lang="en-US" dirty="0" smtClean="0"/>
          </a:p>
          <a:p>
            <a:r>
              <a:rPr lang="en-US" dirty="0" smtClean="0"/>
              <a:t>engaging </a:t>
            </a:r>
            <a:r>
              <a:rPr lang="en-US" dirty="0"/>
              <a:t>activities on this topic</a:t>
            </a:r>
            <a:r>
              <a:rPr lang="en-US" dirty="0" smtClean="0"/>
              <a:t>?</a:t>
            </a:r>
          </a:p>
          <a:p>
            <a:endParaRPr lang="en-CA" dirty="0"/>
          </a:p>
          <a:p>
            <a:r>
              <a:rPr lang="en-US" dirty="0"/>
              <a:t>What resources and materials are </a:t>
            </a:r>
            <a:endParaRPr lang="en-US" dirty="0" smtClean="0"/>
          </a:p>
          <a:p>
            <a:r>
              <a:rPr lang="en-US" dirty="0" smtClean="0"/>
              <a:t>available </a:t>
            </a:r>
            <a:r>
              <a:rPr lang="en-US" dirty="0"/>
              <a:t>on this topic</a:t>
            </a:r>
            <a:r>
              <a:rPr lang="en-US" dirty="0" smtClean="0"/>
              <a:t>?</a:t>
            </a:r>
          </a:p>
          <a:p>
            <a:endParaRPr lang="en-CA" dirty="0"/>
          </a:p>
          <a:p>
            <a:r>
              <a:rPr lang="en-US" dirty="0"/>
              <a:t>What will students be doing in and </a:t>
            </a:r>
            <a:endParaRPr lang="en-US" dirty="0" smtClean="0"/>
          </a:p>
          <a:p>
            <a:r>
              <a:rPr lang="en-US" dirty="0" smtClean="0"/>
              <a:t>out </a:t>
            </a:r>
            <a:r>
              <a:rPr lang="en-US" dirty="0"/>
              <a:t>of class</a:t>
            </a:r>
            <a:r>
              <a:rPr lang="en-US" dirty="0" smtClean="0"/>
              <a:t>?</a:t>
            </a:r>
          </a:p>
          <a:p>
            <a:endParaRPr lang="en-CA" dirty="0"/>
          </a:p>
          <a:p>
            <a:r>
              <a:rPr lang="en-US" dirty="0"/>
              <a:t>What assignments will be given</a:t>
            </a:r>
            <a:r>
              <a:rPr lang="en-US" dirty="0" smtClean="0"/>
              <a:t>?</a:t>
            </a:r>
          </a:p>
          <a:p>
            <a:endParaRPr lang="en-CA" dirty="0"/>
          </a:p>
          <a:p>
            <a:r>
              <a:rPr lang="en-US" dirty="0"/>
              <a:t>How will I give students a mark </a:t>
            </a:r>
            <a:endParaRPr lang="en-US" dirty="0" smtClean="0"/>
          </a:p>
          <a:p>
            <a:r>
              <a:rPr lang="en-US" dirty="0" smtClean="0"/>
              <a:t>(</a:t>
            </a:r>
            <a:r>
              <a:rPr lang="en-US" dirty="0"/>
              <a:t>and justify it to parents</a:t>
            </a:r>
            <a:r>
              <a:rPr lang="en-US" dirty="0" smtClean="0"/>
              <a:t>)?</a:t>
            </a:r>
          </a:p>
          <a:p>
            <a:endParaRPr lang="en-CA" dirty="0"/>
          </a:p>
          <a:p>
            <a:r>
              <a:rPr lang="en-US" dirty="0"/>
              <a:t>Did the activities work? </a:t>
            </a:r>
            <a:endParaRPr lang="en-CA" dirty="0"/>
          </a:p>
          <a:p>
            <a:r>
              <a:rPr lang="en-US" dirty="0"/>
              <a:t>Why, or why not?</a:t>
            </a:r>
            <a:endParaRPr lang="en-CA" dirty="0"/>
          </a:p>
          <a:p>
            <a:endParaRPr lang="en-CA" dirty="0"/>
          </a:p>
        </p:txBody>
      </p:sp>
      <p:sp>
        <p:nvSpPr>
          <p:cNvPr id="4" name="TextBox 3"/>
          <p:cNvSpPr txBox="1"/>
          <p:nvPr/>
        </p:nvSpPr>
        <p:spPr>
          <a:xfrm>
            <a:off x="457200" y="1052691"/>
            <a:ext cx="4134465" cy="6186309"/>
          </a:xfrm>
          <a:prstGeom prst="rect">
            <a:avLst/>
          </a:prstGeom>
          <a:noFill/>
        </p:spPr>
        <p:txBody>
          <a:bodyPr wrap="none" rtlCol="0">
            <a:spAutoFit/>
          </a:bodyPr>
          <a:lstStyle/>
          <a:p>
            <a:endParaRPr lang="en-US" b="1" dirty="0" smtClean="0"/>
          </a:p>
          <a:p>
            <a:endParaRPr lang="en-CA" dirty="0"/>
          </a:p>
          <a:p>
            <a:r>
              <a:rPr lang="en-US" dirty="0"/>
              <a:t>What would be sufficient and </a:t>
            </a:r>
            <a:endParaRPr lang="en-US" dirty="0" smtClean="0"/>
          </a:p>
          <a:p>
            <a:r>
              <a:rPr lang="en-US" dirty="0" smtClean="0"/>
              <a:t>revealing </a:t>
            </a:r>
            <a:r>
              <a:rPr lang="en-US" dirty="0"/>
              <a:t>evidence of understanding</a:t>
            </a:r>
            <a:r>
              <a:rPr lang="en-US" dirty="0" smtClean="0"/>
              <a:t>?</a:t>
            </a:r>
          </a:p>
          <a:p>
            <a:endParaRPr lang="en-CA" dirty="0"/>
          </a:p>
          <a:p>
            <a:r>
              <a:rPr lang="en-US" dirty="0"/>
              <a:t>What performance tasks must </a:t>
            </a:r>
            <a:endParaRPr lang="en-US" dirty="0" smtClean="0"/>
          </a:p>
          <a:p>
            <a:r>
              <a:rPr lang="en-US" dirty="0" smtClean="0"/>
              <a:t>anchor </a:t>
            </a:r>
            <a:r>
              <a:rPr lang="en-US" dirty="0"/>
              <a:t>the unit and focus the </a:t>
            </a:r>
            <a:endParaRPr lang="en-US" dirty="0" smtClean="0"/>
          </a:p>
          <a:p>
            <a:r>
              <a:rPr lang="en-US" dirty="0" smtClean="0"/>
              <a:t>instructional </a:t>
            </a:r>
            <a:r>
              <a:rPr lang="en-US" dirty="0"/>
              <a:t>work</a:t>
            </a:r>
            <a:r>
              <a:rPr lang="en-US" dirty="0" smtClean="0"/>
              <a:t>?</a:t>
            </a:r>
          </a:p>
          <a:p>
            <a:endParaRPr lang="en-CA" dirty="0"/>
          </a:p>
          <a:p>
            <a:r>
              <a:rPr lang="en-US" dirty="0"/>
              <a:t>How will I be able to </a:t>
            </a:r>
            <a:r>
              <a:rPr lang="en-US" dirty="0" smtClean="0"/>
              <a:t>distinguish</a:t>
            </a:r>
          </a:p>
          <a:p>
            <a:r>
              <a:rPr lang="en-US" dirty="0" smtClean="0"/>
              <a:t>between </a:t>
            </a:r>
            <a:r>
              <a:rPr lang="en-US" dirty="0"/>
              <a:t>those who really understand </a:t>
            </a:r>
            <a:endParaRPr lang="en-US" dirty="0" smtClean="0"/>
          </a:p>
          <a:p>
            <a:r>
              <a:rPr lang="en-US" dirty="0" smtClean="0"/>
              <a:t>and </a:t>
            </a:r>
            <a:r>
              <a:rPr lang="en-US" dirty="0"/>
              <a:t>those who don't </a:t>
            </a:r>
            <a:endParaRPr lang="en-US" dirty="0" smtClean="0"/>
          </a:p>
          <a:p>
            <a:r>
              <a:rPr lang="en-US" dirty="0" smtClean="0"/>
              <a:t>(</a:t>
            </a:r>
            <a:r>
              <a:rPr lang="en-US" dirty="0"/>
              <a:t>though they may seem to do so</a:t>
            </a:r>
            <a:r>
              <a:rPr lang="en-US" dirty="0" smtClean="0"/>
              <a:t>?)</a:t>
            </a:r>
          </a:p>
          <a:p>
            <a:endParaRPr lang="en-CA" dirty="0"/>
          </a:p>
          <a:p>
            <a:r>
              <a:rPr lang="en-US" dirty="0"/>
              <a:t>What criteria will I use to evaluate </a:t>
            </a:r>
            <a:endParaRPr lang="en-US" dirty="0" smtClean="0"/>
          </a:p>
          <a:p>
            <a:r>
              <a:rPr lang="en-US" dirty="0" smtClean="0"/>
              <a:t>student </a:t>
            </a:r>
            <a:r>
              <a:rPr lang="en-US" dirty="0"/>
              <a:t>work</a:t>
            </a:r>
            <a:r>
              <a:rPr lang="en-US" dirty="0" smtClean="0"/>
              <a:t>?</a:t>
            </a:r>
          </a:p>
          <a:p>
            <a:endParaRPr lang="en-CA" dirty="0"/>
          </a:p>
          <a:p>
            <a:r>
              <a:rPr lang="en-US" dirty="0"/>
              <a:t>What misunderstandings are likely</a:t>
            </a:r>
            <a:r>
              <a:rPr lang="en-US" dirty="0" smtClean="0"/>
              <a:t>?</a:t>
            </a:r>
          </a:p>
          <a:p>
            <a:r>
              <a:rPr lang="en-US" dirty="0" smtClean="0"/>
              <a:t> </a:t>
            </a:r>
          </a:p>
          <a:p>
            <a:r>
              <a:rPr lang="en-US" dirty="0" smtClean="0"/>
              <a:t>How </a:t>
            </a:r>
            <a:r>
              <a:rPr lang="en-US" dirty="0"/>
              <a:t>will I check for </a:t>
            </a:r>
            <a:r>
              <a:rPr lang="en-US" dirty="0" smtClean="0"/>
              <a:t>those</a:t>
            </a:r>
          </a:p>
          <a:p>
            <a:r>
              <a:rPr lang="en-US" dirty="0" smtClean="0"/>
              <a:t>misunderstandings</a:t>
            </a:r>
            <a:r>
              <a:rPr lang="en-US" dirty="0"/>
              <a:t>?</a:t>
            </a:r>
            <a:endParaRPr lang="en-CA" dirty="0"/>
          </a:p>
          <a:p>
            <a:endParaRPr lang="en-CA" dirty="0"/>
          </a:p>
        </p:txBody>
      </p:sp>
      <p:sp>
        <p:nvSpPr>
          <p:cNvPr id="5" name="TextBox 4"/>
          <p:cNvSpPr txBox="1"/>
          <p:nvPr/>
        </p:nvSpPr>
        <p:spPr>
          <a:xfrm>
            <a:off x="2057400" y="838200"/>
            <a:ext cx="6425157" cy="461665"/>
          </a:xfrm>
          <a:prstGeom prst="rect">
            <a:avLst/>
          </a:prstGeom>
          <a:noFill/>
        </p:spPr>
        <p:txBody>
          <a:bodyPr wrap="none" rtlCol="0">
            <a:spAutoFit/>
          </a:bodyPr>
          <a:lstStyle/>
          <a:p>
            <a:r>
              <a:rPr lang="en-CA" sz="2400" b="1" dirty="0" smtClean="0">
                <a:solidFill>
                  <a:srgbClr val="FF0000"/>
                </a:solidFill>
              </a:rPr>
              <a:t>Do you ever ask these types of questions?</a:t>
            </a:r>
            <a:endParaRPr lang="en-CA" sz="2400" b="1" dirty="0">
              <a:solidFill>
                <a:srgbClr val="FF0000"/>
              </a:solidFill>
            </a:endParaRPr>
          </a:p>
        </p:txBody>
      </p:sp>
    </p:spTree>
    <p:extLst>
      <p:ext uri="{BB962C8B-B14F-4D97-AF65-F5344CB8AC3E}">
        <p14:creationId xmlns:p14="http://schemas.microsoft.com/office/powerpoint/2010/main" val="4182172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Leaps And Bounds High Res"/>
          <p:cNvPicPr>
            <a:picLocks noChangeAspect="1" noChangeArrowheads="1"/>
          </p:cNvPicPr>
          <p:nvPr/>
        </p:nvPicPr>
        <p:blipFill>
          <a:blip r:embed="rId3"/>
          <a:srcRect/>
          <a:stretch>
            <a:fillRect/>
          </a:stretch>
        </p:blipFill>
        <p:spPr bwMode="auto">
          <a:xfrm>
            <a:off x="381000" y="696913"/>
            <a:ext cx="3124200" cy="903287"/>
          </a:xfrm>
          <a:prstGeom prst="rect">
            <a:avLst/>
          </a:prstGeom>
          <a:noFill/>
          <a:ln w="9525">
            <a:noFill/>
            <a:miter lim="800000"/>
            <a:headEnd/>
            <a:tailEnd/>
          </a:ln>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00" t="34250" r="68514" b="54059"/>
          <a:stretch/>
        </p:blipFill>
        <p:spPr bwMode="auto">
          <a:xfrm>
            <a:off x="3676650" y="762000"/>
            <a:ext cx="28765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5"/>
          <p:cNvSpPr>
            <a:spLocks noChangeArrowheads="1"/>
          </p:cNvSpPr>
          <p:nvPr/>
        </p:nvSpPr>
        <p:spPr bwMode="auto">
          <a:xfrm>
            <a:off x="85725" y="2000250"/>
            <a:ext cx="2133600" cy="1066800"/>
          </a:xfrm>
          <a:prstGeom prst="ellipse">
            <a:avLst/>
          </a:prstGeom>
          <a:solidFill>
            <a:schemeClr val="accent1"/>
          </a:solidFill>
          <a:ln w="9525">
            <a:solidFill>
              <a:schemeClr val="tx1"/>
            </a:solidFill>
            <a:round/>
            <a:headEnd/>
            <a:tailEnd/>
          </a:ln>
        </p:spPr>
        <p:txBody>
          <a:bodyPr wrap="none" anchor="ctr"/>
          <a:lstStyle/>
          <a:p>
            <a:pPr algn="ctr" eaLnBrk="0" hangingPunct="0"/>
            <a:r>
              <a:rPr lang="en-US" sz="2400" dirty="0" smtClean="0">
                <a:solidFill>
                  <a:srgbClr val="000000"/>
                </a:solidFill>
                <a:ea typeface="ヒラギノ角ゴ Pro W3"/>
                <a:cs typeface="ヒラギノ角ゴ Pro W3"/>
              </a:rPr>
              <a:t>Topics</a:t>
            </a:r>
            <a:endParaRPr lang="en-US" sz="1600" dirty="0">
              <a:solidFill>
                <a:srgbClr val="000000"/>
              </a:solidFill>
              <a:ea typeface="ヒラギノ角ゴ Pro W3"/>
              <a:cs typeface="ヒラギノ角ゴ Pro W3"/>
            </a:endParaRPr>
          </a:p>
        </p:txBody>
      </p:sp>
      <p:sp>
        <p:nvSpPr>
          <p:cNvPr id="8" name="Oval 5"/>
          <p:cNvSpPr>
            <a:spLocks noChangeArrowheads="1"/>
          </p:cNvSpPr>
          <p:nvPr/>
        </p:nvSpPr>
        <p:spPr bwMode="auto">
          <a:xfrm>
            <a:off x="3524250" y="1981200"/>
            <a:ext cx="2133600" cy="1066800"/>
          </a:xfrm>
          <a:prstGeom prst="ellipse">
            <a:avLst/>
          </a:prstGeom>
          <a:solidFill>
            <a:schemeClr val="accent1"/>
          </a:solidFill>
          <a:ln w="9525">
            <a:solidFill>
              <a:schemeClr val="tx1"/>
            </a:solidFill>
            <a:round/>
            <a:headEnd/>
            <a:tailEnd/>
          </a:ln>
        </p:spPr>
        <p:txBody>
          <a:bodyPr wrap="none" anchor="ctr"/>
          <a:lstStyle/>
          <a:p>
            <a:pPr algn="ctr" eaLnBrk="0" hangingPunct="0"/>
            <a:r>
              <a:rPr lang="en-US" sz="2400" dirty="0" smtClean="0">
                <a:solidFill>
                  <a:srgbClr val="000000"/>
                </a:solidFill>
                <a:ea typeface="ヒラギノ角ゴ Pro W3"/>
                <a:cs typeface="ヒラギノ角ゴ Pro W3"/>
              </a:rPr>
              <a:t>Pathways</a:t>
            </a:r>
            <a:endParaRPr lang="en-US" sz="1600" dirty="0">
              <a:solidFill>
                <a:srgbClr val="000000"/>
              </a:solidFill>
              <a:ea typeface="ヒラギノ角ゴ Pro W3"/>
              <a:cs typeface="ヒラギノ角ゴ Pro W3"/>
            </a:endParaRPr>
          </a:p>
        </p:txBody>
      </p:sp>
      <p:sp>
        <p:nvSpPr>
          <p:cNvPr id="9" name="Oval 5"/>
          <p:cNvSpPr>
            <a:spLocks noChangeArrowheads="1"/>
          </p:cNvSpPr>
          <p:nvPr/>
        </p:nvSpPr>
        <p:spPr bwMode="auto">
          <a:xfrm>
            <a:off x="6934200" y="1981200"/>
            <a:ext cx="2133600" cy="1066800"/>
          </a:xfrm>
          <a:prstGeom prst="ellipse">
            <a:avLst/>
          </a:prstGeom>
          <a:solidFill>
            <a:schemeClr val="accent1"/>
          </a:solidFill>
          <a:ln w="9525">
            <a:solidFill>
              <a:schemeClr val="tx1"/>
            </a:solidFill>
            <a:round/>
            <a:headEnd/>
            <a:tailEnd/>
          </a:ln>
        </p:spPr>
        <p:txBody>
          <a:bodyPr wrap="none" anchor="ctr"/>
          <a:lstStyle/>
          <a:p>
            <a:pPr algn="ctr" eaLnBrk="0" hangingPunct="0"/>
            <a:r>
              <a:rPr lang="en-US" sz="2400" dirty="0" smtClean="0">
                <a:solidFill>
                  <a:srgbClr val="000000"/>
                </a:solidFill>
                <a:ea typeface="ヒラギノ角ゴ Pro W3"/>
                <a:cs typeface="ヒラギノ角ゴ Pro W3"/>
              </a:rPr>
              <a:t>Interventions</a:t>
            </a:r>
            <a:endParaRPr lang="en-US" sz="1600" dirty="0">
              <a:solidFill>
                <a:srgbClr val="000000"/>
              </a:solidFill>
              <a:ea typeface="ヒラギノ角ゴ Pro W3"/>
              <a:cs typeface="ヒラギノ角ゴ Pro W3"/>
            </a:endParaRPr>
          </a:p>
        </p:txBody>
      </p:sp>
      <p:sp>
        <p:nvSpPr>
          <p:cNvPr id="10" name="Line 21"/>
          <p:cNvSpPr>
            <a:spLocks noChangeShapeType="1"/>
          </p:cNvSpPr>
          <p:nvPr/>
        </p:nvSpPr>
        <p:spPr bwMode="auto">
          <a:xfrm>
            <a:off x="2286000" y="2533650"/>
            <a:ext cx="1162050" cy="0"/>
          </a:xfrm>
          <a:prstGeom prst="line">
            <a:avLst/>
          </a:prstGeom>
          <a:noFill/>
          <a:ln w="44450">
            <a:solidFill>
              <a:schemeClr val="tx1"/>
            </a:solidFill>
            <a:round/>
            <a:headEnd/>
            <a:tailEnd type="triangle" w="med" len="med"/>
          </a:ln>
        </p:spPr>
        <p:txBody>
          <a:bodyPr/>
          <a:lstStyle/>
          <a:p>
            <a:endParaRPr lang="en-US"/>
          </a:p>
        </p:txBody>
      </p:sp>
      <p:sp>
        <p:nvSpPr>
          <p:cNvPr id="11" name="Line 21"/>
          <p:cNvSpPr>
            <a:spLocks noChangeShapeType="1"/>
          </p:cNvSpPr>
          <p:nvPr/>
        </p:nvSpPr>
        <p:spPr bwMode="auto">
          <a:xfrm>
            <a:off x="5715000" y="2514600"/>
            <a:ext cx="1162050" cy="0"/>
          </a:xfrm>
          <a:prstGeom prst="line">
            <a:avLst/>
          </a:prstGeom>
          <a:noFill/>
          <a:ln w="44450">
            <a:solidFill>
              <a:schemeClr val="tx1"/>
            </a:solidFill>
            <a:round/>
            <a:headEnd/>
            <a:tailEnd type="triangle" w="med" len="med"/>
          </a:ln>
        </p:spPr>
        <p:txBody>
          <a:bodyPr/>
          <a:lstStyle/>
          <a:p>
            <a:endParaRPr lang="en-US"/>
          </a:p>
        </p:txBody>
      </p:sp>
      <p:pic>
        <p:nvPicPr>
          <p:cNvPr id="12" name="Picture 7" descr="Leaps and Bounds Fall BRO 2011_Page_1_Image_0001"/>
          <p:cNvPicPr>
            <a:picLocks noChangeAspect="1" noChangeArrowheads="1"/>
          </p:cNvPicPr>
          <p:nvPr/>
        </p:nvPicPr>
        <p:blipFill>
          <a:blip r:embed="rId5"/>
          <a:srcRect t="10982" b="54921"/>
          <a:stretch>
            <a:fillRect/>
          </a:stretch>
        </p:blipFill>
        <p:spPr bwMode="auto">
          <a:xfrm>
            <a:off x="0" y="5867400"/>
            <a:ext cx="9144000" cy="990600"/>
          </a:xfrm>
          <a:prstGeom prst="rect">
            <a:avLst/>
          </a:prstGeom>
          <a:noFill/>
          <a:ln w="9525">
            <a:noFill/>
            <a:miter lim="800000"/>
            <a:headEnd/>
            <a:tailEnd/>
          </a:ln>
        </p:spPr>
      </p:pic>
      <p:sp>
        <p:nvSpPr>
          <p:cNvPr id="4" name="Rectangle 3"/>
          <p:cNvSpPr/>
          <p:nvPr/>
        </p:nvSpPr>
        <p:spPr>
          <a:xfrm>
            <a:off x="76200" y="3124200"/>
            <a:ext cx="9906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stretch>
            <a:fillRect/>
          </a:stretch>
        </p:blipFill>
        <p:spPr>
          <a:xfrm>
            <a:off x="76200" y="3276600"/>
            <a:ext cx="8915400" cy="2644398"/>
          </a:xfrm>
          <a:prstGeom prst="rect">
            <a:avLst/>
          </a:prstGeom>
        </p:spPr>
      </p:pic>
    </p:spTree>
    <p:extLst>
      <p:ext uri="{BB962C8B-B14F-4D97-AF65-F5344CB8AC3E}">
        <p14:creationId xmlns:p14="http://schemas.microsoft.com/office/powerpoint/2010/main" val="4869289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4686</TotalTime>
  <Words>3932</Words>
  <Application>Microsoft Macintosh PowerPoint</Application>
  <PresentationFormat>On-screen Show (4:3)</PresentationFormat>
  <Paragraphs>446</Paragraphs>
  <Slides>53</Slides>
  <Notes>51</Notes>
  <HiddenSlides>3</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Struggling Students in Math</vt:lpstr>
      <vt:lpstr>Numeracy vs Literacy Interventions</vt:lpstr>
      <vt:lpstr>     The Marian Small Family</vt:lpstr>
      <vt:lpstr>PowerPoint Presentation</vt:lpstr>
      <vt:lpstr>PowerPoint Presentation</vt:lpstr>
      <vt:lpstr>PowerPoint Presentation</vt:lpstr>
      <vt:lpstr>PowerPoint Presentation</vt:lpstr>
      <vt:lpstr>PowerPoint Presentation</vt:lpstr>
      <vt:lpstr>What can Leaps and Bounds  look like in a math classroom?</vt:lpstr>
      <vt:lpstr>PowerPoint Presentation</vt:lpstr>
      <vt:lpstr>The Teacher Resource </vt:lpstr>
      <vt:lpstr>The Teacher Resource </vt:lpstr>
      <vt:lpstr>Correlations (online)</vt:lpstr>
      <vt:lpstr>The Teacher Resource</vt:lpstr>
      <vt:lpstr>PowerPoint Presentation</vt:lpstr>
      <vt:lpstr>The Diagnostic Tool </vt:lpstr>
      <vt:lpstr>Pathways</vt:lpstr>
      <vt:lpstr>Two Types of Intervention</vt:lpstr>
      <vt:lpstr>Lesson Model</vt:lpstr>
      <vt:lpstr>Before Prep students for assignment – posing thinking questions 1. Open ended discussion questions </vt:lpstr>
      <vt:lpstr>Before Prep students for assignment – posing thinking questions 2. Anticipation/Reaction Guides  (What Do You Think? – In Nelson textbooks)</vt:lpstr>
      <vt:lpstr>Before Prep students for assignment – posing thinking questions 3. Frayer Model </vt:lpstr>
      <vt:lpstr>Before Prep students for assignment – posing thinking questions 4.  “tell me everything you know about decimals” </vt:lpstr>
      <vt:lpstr>Before using either the open or guided intervention use the following parallel types of questions…</vt:lpstr>
      <vt:lpstr>PowerPoint Presentation</vt:lpstr>
      <vt:lpstr>Comparing numbers Teacher guide  pages 28 - 33</vt:lpstr>
      <vt:lpstr>PowerPoint Presentation</vt:lpstr>
      <vt:lpstr>Guided Intervention –  Pathway 1 example (student book)</vt:lpstr>
      <vt:lpstr>Other Open Pathways for the Topic</vt:lpstr>
      <vt:lpstr>PowerPoint Presentation</vt:lpstr>
      <vt:lpstr>Guided Intervention –  Pathway 1 example (student book)</vt:lpstr>
      <vt:lpstr>Guided Intervention –  Pathway 2 example (student book)</vt:lpstr>
      <vt:lpstr>Guided Intervention –  Pathway 3 example (student book)</vt:lpstr>
      <vt:lpstr>Guided Intervention –  Pathway 4 example (student book)</vt:lpstr>
      <vt:lpstr>After Consolidating both the Open and Guided Intervention</vt:lpstr>
      <vt:lpstr>PowerPoint Presentation</vt:lpstr>
      <vt:lpstr>Reviewing student work</vt:lpstr>
      <vt:lpstr>Reviewing student work</vt:lpstr>
      <vt:lpstr>Sharing and findings…..</vt:lpstr>
      <vt:lpstr>PowerPoint Presentation</vt:lpstr>
      <vt:lpstr>PowerPoint Presentation</vt:lpstr>
      <vt:lpstr>PowerPoint Presentation</vt:lpstr>
      <vt:lpstr>Does it work? </vt:lpstr>
      <vt:lpstr>And in New Brunswick…</vt:lpstr>
      <vt:lpstr>How did students feel?</vt:lpstr>
      <vt:lpstr>How did students rate Leaps and Bounds?</vt:lpstr>
      <vt:lpstr>PowerPoint Presentation</vt:lpstr>
      <vt:lpstr>PowerPoint Presentation</vt:lpstr>
      <vt:lpstr>PowerPoint Presentation</vt:lpstr>
      <vt:lpstr>Any questions</vt:lpstr>
      <vt:lpstr>Homework</vt:lpstr>
      <vt:lpstr>Thanks for attending</vt:lpstr>
    </vt:vector>
  </TitlesOfParts>
  <Company>Nelson Education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weara</dc:creator>
  <cp:lastModifiedBy>Cheryl Schaub</cp:lastModifiedBy>
  <cp:revision>270</cp:revision>
  <cp:lastPrinted>2011-11-26T00:12:29Z</cp:lastPrinted>
  <dcterms:created xsi:type="dcterms:W3CDTF">2011-02-23T06:30:32Z</dcterms:created>
  <dcterms:modified xsi:type="dcterms:W3CDTF">2012-04-16T17:07:23Z</dcterms:modified>
</cp:coreProperties>
</file>