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media/audio10.wav" ContentType="audio/wav"/>
  <Override PartName="/ppt/media/audio11.wav" ContentType="audio/wav"/>
  <Override PartName="/ppt/media/audio12.wav" ContentType="audio/wav"/>
  <Override PartName="/ppt/media/audio13.wav" ContentType="audio/wav"/>
  <Override PartName="/ppt/media/audio14.wav" ContentType="audio/wav"/>
  <Override PartName="/ppt/media/audio15.wav" ContentType="audio/wav"/>
  <Override PartName="/ppt/media/audio16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3" r:id="rId5"/>
    <p:sldId id="262" r:id="rId6"/>
    <p:sldId id="260" r:id="rId7"/>
    <p:sldId id="259" r:id="rId8"/>
    <p:sldId id="265" r:id="rId9"/>
    <p:sldId id="268" r:id="rId10"/>
    <p:sldId id="269" r:id="rId11"/>
    <p:sldId id="270" r:id="rId12"/>
    <p:sldId id="279" r:id="rId13"/>
    <p:sldId id="280" r:id="rId14"/>
    <p:sldId id="283" r:id="rId15"/>
    <p:sldId id="284" r:id="rId16"/>
    <p:sldId id="285" r:id="rId17"/>
    <p:sldId id="272" r:id="rId18"/>
    <p:sldId id="286" r:id="rId19"/>
    <p:sldId id="289" r:id="rId20"/>
    <p:sldId id="290" r:id="rId21"/>
    <p:sldId id="291" r:id="rId22"/>
    <p:sldId id="292" r:id="rId23"/>
    <p:sldId id="295" r:id="rId24"/>
    <p:sldId id="296" r:id="rId25"/>
    <p:sldId id="297" r:id="rId26"/>
    <p:sldId id="305" r:id="rId27"/>
    <p:sldId id="306" r:id="rId28"/>
    <p:sldId id="309" r:id="rId29"/>
    <p:sldId id="310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69696"/>
    <a:srgbClr val="990000"/>
    <a:srgbClr val="339933"/>
    <a:srgbClr val="FF6600"/>
    <a:srgbClr val="9900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 varScale="1">
        <p:scale>
          <a:sx n="87" d="100"/>
          <a:sy n="87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E630-DCDD-4300-83F1-A3CD1226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718E-A4DB-41F9-BED8-C79E16CE2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7F09-44A5-46AB-BB4B-11F12C6BC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6C63-1534-40FE-8D02-656A5406C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0A7F-C88B-4F4D-A49B-DD8CCE285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A000-B26E-454E-BD23-3932A5548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A2C9-AC79-4EEB-81BA-471FAE446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CE22-37F2-4BD2-86DB-DFC747B5A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2E01-1D1E-49F8-8943-13011C016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0004-1952-4DCA-A1B7-90846BBE6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7C4F-8702-498B-9438-859E6B4C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FEEC-4388-443E-98F8-D43B0E431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BD01-8BD2-4CB8-B530-8937DF18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501-EBA4-4276-8464-53ABCDF6D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1D18CA40-945A-4EE9-AF43-B1FC7345D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audio" Target="../media/audio6.wav"/><Relationship Id="rId18" Type="http://schemas.openxmlformats.org/officeDocument/2006/relationships/slide" Target="slide12.xml"/><Relationship Id="rId26" Type="http://schemas.openxmlformats.org/officeDocument/2006/relationships/slide" Target="slide4.xml"/><Relationship Id="rId3" Type="http://schemas.openxmlformats.org/officeDocument/2006/relationships/audio" Target="../media/audio1.wav"/><Relationship Id="rId21" Type="http://schemas.openxmlformats.org/officeDocument/2006/relationships/audio" Target="../media/audio10.wav"/><Relationship Id="rId7" Type="http://schemas.openxmlformats.org/officeDocument/2006/relationships/audio" Target="../media/audio3.wav"/><Relationship Id="rId12" Type="http://schemas.openxmlformats.org/officeDocument/2006/relationships/slide" Target="slide9.xml"/><Relationship Id="rId17" Type="http://schemas.openxmlformats.org/officeDocument/2006/relationships/audio" Target="../media/audio8.wav"/><Relationship Id="rId25" Type="http://schemas.openxmlformats.org/officeDocument/2006/relationships/audio" Target="../media/audio12.wav"/><Relationship Id="rId2" Type="http://schemas.openxmlformats.org/officeDocument/2006/relationships/slide" Target="slide3.xml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audio" Target="../media/audio5.wav"/><Relationship Id="rId24" Type="http://schemas.openxmlformats.org/officeDocument/2006/relationships/slide" Target="slide15.xml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23" Type="http://schemas.openxmlformats.org/officeDocument/2006/relationships/audio" Target="../media/audio11.wav"/><Relationship Id="rId10" Type="http://schemas.openxmlformats.org/officeDocument/2006/relationships/slide" Target="slide8.xml"/><Relationship Id="rId19" Type="http://schemas.openxmlformats.org/officeDocument/2006/relationships/audio" Target="../media/audio9.wav"/><Relationship Id="rId4" Type="http://schemas.openxmlformats.org/officeDocument/2006/relationships/slide" Target="slide5.xml"/><Relationship Id="rId9" Type="http://schemas.openxmlformats.org/officeDocument/2006/relationships/audio" Target="../media/audio4.wav"/><Relationship Id="rId14" Type="http://schemas.openxmlformats.org/officeDocument/2006/relationships/slide" Target="slide10.xml"/><Relationship Id="rId22" Type="http://schemas.openxmlformats.org/officeDocument/2006/relationships/slide" Target="slide14.xml"/><Relationship Id="rId27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323850" y="3141663"/>
            <a:ext cx="8640763" cy="18716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ssimilate"/>
              </a:rPr>
              <a:t>Math Jeopardy!</a:t>
            </a:r>
          </a:p>
        </p:txBody>
      </p:sp>
      <p:pic>
        <p:nvPicPr>
          <p:cNvPr id="3081" name="Picture 9">
            <a:hlinkClick r:id="" action="ppaction://media"/>
          </p:cNvPr>
          <p:cNvPicPr>
            <a:picLocks noGrp="1" noChangeAspect="1" noChangeArrowheads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8388350" y="6092825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765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5365" name="AutoShape 5" descr="m-dory_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157788"/>
            <a:ext cx="935038" cy="143986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744537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572371"/>
            <a:ext cx="8229600" cy="4525963"/>
          </a:xfrm>
        </p:spPr>
        <p:txBody>
          <a:bodyPr/>
          <a:lstStyle/>
          <a:p>
            <a:r>
              <a:rPr lang="en-CA" dirty="0" smtClean="0"/>
              <a:t>In a group of 9 people, there are 4 females and 5 males.  Determine the number of 4-member committees consisting of </a:t>
            </a:r>
            <a:r>
              <a:rPr lang="en-CA" b="1" dirty="0" smtClean="0"/>
              <a:t>at least </a:t>
            </a:r>
            <a:r>
              <a:rPr lang="en-CA" dirty="0" smtClean="0"/>
              <a:t>1 female that can be formed.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765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6390" name="AutoShape 6" descr="m-dory_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300663"/>
            <a:ext cx="1008062" cy="143986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250825" y="486886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612" y="321413"/>
            <a:ext cx="8229600" cy="4525963"/>
          </a:xfrm>
        </p:spPr>
        <p:txBody>
          <a:bodyPr/>
          <a:lstStyle/>
          <a:p>
            <a:r>
              <a:rPr lang="en-CA" dirty="0" smtClean="0"/>
              <a:t>In a basketball league there are 6 teams.  In league play, each team must play every other team four times.  Determine the number of games that must be scheduled.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rgbClr val="1847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5605" name="AutoShape 5" descr="untitled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589588"/>
            <a:ext cx="863600" cy="1079500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r>
              <a:rPr lang="en-CA" dirty="0" smtClean="0"/>
              <a:t>In a particular town, all the streets run N-S or E-W.  A student must travel 5 blocks east and 3 blocks north to arrive at school.  The number of different routes, 8 blocks in length, that the student can take to get to school is ____________________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rgbClr val="1847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endParaRPr lang="en-US" sz="3600" dirty="0" smtClean="0"/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6629" name="AutoShape 5" descr="untitled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516563"/>
            <a:ext cx="863600" cy="1079500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8437" name="WordArt 6"/>
          <p:cNvSpPr>
            <a:spLocks noChangeArrowheads="1" noChangeShapeType="1" noTextEdit="1"/>
          </p:cNvSpPr>
          <p:nvPr/>
        </p:nvSpPr>
        <p:spPr bwMode="auto">
          <a:xfrm>
            <a:off x="250825" y="5013325"/>
            <a:ext cx="744538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11188" y="765175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effectLst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9661"/>
            <a:ext cx="8757512" cy="365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40046"/>
            <a:ext cx="7924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rgbClr val="1847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9701" name="AutoShape 5" descr="untitled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589588"/>
            <a:ext cx="863600" cy="1079500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250825" y="508476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" y="188640"/>
            <a:ext cx="87942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96969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25" name="AutoShape 5" descr="1257">
            <a:hlinkClick r:id="rId3" action="ppaction://hlinksldjump" highlightClick="1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95288" y="5084763"/>
            <a:ext cx="1008062" cy="1152525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7416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9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FINAL JEOPARDY</a:t>
            </a:r>
          </a:p>
        </p:txBody>
      </p:sp>
      <p:sp>
        <p:nvSpPr>
          <p:cNvPr id="22533" name="WordArt 8"/>
          <p:cNvSpPr>
            <a:spLocks noChangeArrowheads="1" noChangeShapeType="1" noTextEdit="1"/>
          </p:cNvSpPr>
          <p:nvPr/>
        </p:nvSpPr>
        <p:spPr bwMode="auto">
          <a:xfrm>
            <a:off x="1403350" y="2276475"/>
            <a:ext cx="727392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9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MAKE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YOUR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WAGER!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96969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81359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CA" sz="2800" dirty="0" smtClean="0"/>
              <a:t>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1749" name="AutoShape 5" descr="1257">
            <a:hlinkClick r:id="rId3" action="ppaction://hlinksldjump" highlightClick="1">
              <a:snd r:embed="rId4" name="conjuror.wav"/>
            </a:hlinkClick>
          </p:cNvPr>
          <p:cNvSpPr>
            <a:spLocks noChangeArrowheads="1"/>
          </p:cNvSpPr>
          <p:nvPr/>
        </p:nvSpPr>
        <p:spPr bwMode="auto">
          <a:xfrm>
            <a:off x="395288" y="5084763"/>
            <a:ext cx="1008062" cy="1152525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395288" y="765175"/>
            <a:ext cx="83534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9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The question....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444" y="1341438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Poker is a game played using a standard deck of 52 cards and each player is dealt 5 cards. </a:t>
            </a:r>
          </a:p>
          <a:p>
            <a:endParaRPr lang="en-CA" sz="4000" dirty="0"/>
          </a:p>
          <a:p>
            <a:r>
              <a:rPr lang="en-CA" sz="4000" dirty="0" smtClean="0"/>
              <a:t>How many ways can you be dealt 4 aces? </a:t>
            </a:r>
            <a:endParaRPr lang="en-CA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24581" name="WordArt 6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4800376" cy="36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4888957" cy="251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7269"/>
            <a:ext cx="4771405" cy="341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8">
            <a:hlinkClick r:id="rId2" action="ppaction://hlinksldjump" highlightClick="1">
              <a:snd r:embed="rId3" name="Napolean Dynamite ND_Sweet.wav"/>
            </a:hlinkClick>
          </p:cNvPr>
          <p:cNvSpPr>
            <a:spLocks noChangeArrowheads="1"/>
          </p:cNvSpPr>
          <p:nvPr/>
        </p:nvSpPr>
        <p:spPr bwMode="auto">
          <a:xfrm>
            <a:off x="395288" y="1916113"/>
            <a:ext cx="1835150" cy="8366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/>
                <a:latin typeface="Berlin Sans FB Demi" pitchFamily="34" charset="0"/>
              </a:rPr>
              <a:t>100</a:t>
            </a:r>
          </a:p>
        </p:txBody>
      </p:sp>
      <p:sp>
        <p:nvSpPr>
          <p:cNvPr id="3075" name="AutoShape 19">
            <a:hlinkClick r:id="rId4" action="ppaction://hlinksldjump" highlightClick="1">
              <a:snd r:embed="rId5" name="Napolean Dynamite - Such An Idiot.wav"/>
            </a:hlinkClick>
          </p:cNvPr>
          <p:cNvSpPr>
            <a:spLocks noChangeArrowheads="1"/>
          </p:cNvSpPr>
          <p:nvPr/>
        </p:nvSpPr>
        <p:spPr bwMode="auto">
          <a:xfrm>
            <a:off x="395288" y="3789363"/>
            <a:ext cx="1835150" cy="8366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ffectLst/>
                <a:latin typeface="Berlin Sans FB Demi" pitchFamily="34" charset="0"/>
              </a:rPr>
              <a:t>300</a:t>
            </a:r>
          </a:p>
        </p:txBody>
      </p:sp>
      <p:sp>
        <p:nvSpPr>
          <p:cNvPr id="3077" name="AutoShape 22">
            <a:hlinkClick r:id="rId6" action="ppaction://hlinksldjump" highlightClick="1">
              <a:snd r:embed="rId7" name="100death.wav"/>
            </a:hlinkClick>
          </p:cNvPr>
          <p:cNvSpPr>
            <a:spLocks noChangeArrowheads="1"/>
          </p:cNvSpPr>
          <p:nvPr/>
        </p:nvSpPr>
        <p:spPr bwMode="auto">
          <a:xfrm>
            <a:off x="2555875" y="1916113"/>
            <a:ext cx="1692275" cy="836612"/>
          </a:xfrm>
          <a:prstGeom prst="actionButtonBlank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/>
                <a:latin typeface="Berlin Sans FB Demi" pitchFamily="34" charset="0"/>
              </a:rPr>
              <a:t>100</a:t>
            </a:r>
          </a:p>
        </p:txBody>
      </p:sp>
      <p:sp>
        <p:nvSpPr>
          <p:cNvPr id="3078" name="AutoShape 23">
            <a:hlinkClick r:id="rId8" action="ppaction://hlinksldjump" highlightClick="1">
              <a:snd r:embed="rId9" name="200failure.wav"/>
            </a:hlinkClick>
          </p:cNvPr>
          <p:cNvSpPr>
            <a:spLocks noChangeArrowheads="1"/>
          </p:cNvSpPr>
          <p:nvPr/>
        </p:nvSpPr>
        <p:spPr bwMode="auto">
          <a:xfrm>
            <a:off x="2555875" y="2852738"/>
            <a:ext cx="1692275" cy="836612"/>
          </a:xfrm>
          <a:prstGeom prst="actionButtonBlank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ffectLst/>
                <a:latin typeface="Berlin Sans FB Demi" pitchFamily="34" charset="0"/>
              </a:rPr>
              <a:t>200</a:t>
            </a:r>
          </a:p>
        </p:txBody>
      </p:sp>
      <p:sp>
        <p:nvSpPr>
          <p:cNvPr id="3079" name="AutoShape 24">
            <a:hlinkClick r:id="rId10" action="ppaction://hlinksldjump" highlightClick="1">
              <a:snd r:embed="rId11" name="300dipping.wav"/>
            </a:hlinkClick>
          </p:cNvPr>
          <p:cNvSpPr>
            <a:spLocks noChangeArrowheads="1"/>
          </p:cNvSpPr>
          <p:nvPr/>
        </p:nvSpPr>
        <p:spPr bwMode="auto">
          <a:xfrm>
            <a:off x="2555875" y="3789363"/>
            <a:ext cx="1728788" cy="836612"/>
          </a:xfrm>
          <a:prstGeom prst="actionButtonBlank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ffectLst/>
                <a:latin typeface="Berlin Sans FB Demi" pitchFamily="34" charset="0"/>
              </a:rPr>
              <a:t>300</a:t>
            </a:r>
          </a:p>
        </p:txBody>
      </p:sp>
      <p:sp>
        <p:nvSpPr>
          <p:cNvPr id="3081" name="AutoShape 28">
            <a:hlinkClick r:id="rId12" action="ppaction://hlinksldjump" highlightClick="1">
              <a:snd r:embed="rId13" name="Soundtracks - Disney - Finding Nemo - Hi, I'm Dory.wav"/>
            </a:hlinkClick>
          </p:cNvPr>
          <p:cNvSpPr>
            <a:spLocks noChangeArrowheads="1"/>
          </p:cNvSpPr>
          <p:nvPr/>
        </p:nvSpPr>
        <p:spPr bwMode="auto">
          <a:xfrm>
            <a:off x="4572000" y="1916113"/>
            <a:ext cx="1692275" cy="836612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/>
                <a:latin typeface="Berlin Sans FB Demi" pitchFamily="34" charset="0"/>
              </a:rPr>
              <a:t>100</a:t>
            </a:r>
          </a:p>
        </p:txBody>
      </p:sp>
      <p:sp>
        <p:nvSpPr>
          <p:cNvPr id="3082" name="AutoShape 29">
            <a:hlinkClick r:id="rId14" action="ppaction://hlinksldjump" highlightClick="1">
              <a:snd r:embed="rId15" name="Disney's Finding Nemo - Duuude.wav"/>
            </a:hlinkClick>
          </p:cNvPr>
          <p:cNvSpPr>
            <a:spLocks noChangeArrowheads="1"/>
          </p:cNvSpPr>
          <p:nvPr/>
        </p:nvSpPr>
        <p:spPr bwMode="auto">
          <a:xfrm>
            <a:off x="4572000" y="2852738"/>
            <a:ext cx="1692275" cy="836612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ffectLst/>
                <a:latin typeface="Berlin Sans FB Demi" pitchFamily="34" charset="0"/>
              </a:rPr>
              <a:t>200</a:t>
            </a:r>
          </a:p>
        </p:txBody>
      </p:sp>
      <p:sp>
        <p:nvSpPr>
          <p:cNvPr id="3083" name="AutoShape 30">
            <a:hlinkClick r:id="rId16" action="ppaction://hlinksldjump" highlightClick="1">
              <a:snd r:embed="rId17" name="Disney - Finding Nemo - Havin' Fish Tonight.wav"/>
            </a:hlinkClick>
          </p:cNvPr>
          <p:cNvSpPr>
            <a:spLocks noChangeArrowheads="1"/>
          </p:cNvSpPr>
          <p:nvPr/>
        </p:nvSpPr>
        <p:spPr bwMode="auto">
          <a:xfrm>
            <a:off x="4572000" y="3789363"/>
            <a:ext cx="1692275" cy="836612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ffectLst/>
                <a:latin typeface="Berlin Sans FB Demi" pitchFamily="34" charset="0"/>
              </a:rPr>
              <a:t>300</a:t>
            </a:r>
          </a:p>
        </p:txBody>
      </p:sp>
      <p:sp>
        <p:nvSpPr>
          <p:cNvPr id="3085" name="AutoShape 35">
            <a:hlinkClick r:id="rId18" action="ppaction://hlinksldjump" highlightClick="1">
              <a:snd r:embed="rId19" name="The Simpsons - Homer woohoo.wav"/>
            </a:hlinkClick>
          </p:cNvPr>
          <p:cNvSpPr>
            <a:spLocks noChangeArrowheads="1"/>
          </p:cNvSpPr>
          <p:nvPr/>
        </p:nvSpPr>
        <p:spPr bwMode="auto">
          <a:xfrm>
            <a:off x="6732588" y="1916113"/>
            <a:ext cx="1692275" cy="836612"/>
          </a:xfrm>
          <a:prstGeom prst="actionButtonBlank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/>
                <a:latin typeface="Berlin Sans FB Demi" pitchFamily="34" charset="0"/>
              </a:rPr>
              <a:t>100</a:t>
            </a:r>
          </a:p>
        </p:txBody>
      </p:sp>
      <p:sp>
        <p:nvSpPr>
          <p:cNvPr id="3086" name="AutoShape 42">
            <a:hlinkClick r:id="rId20" action="ppaction://hlinksldjump" highlightClick="1">
              <a:snd r:embed="rId21" name="Simpsons - Homer explains the Muppets..wav"/>
            </a:hlinkClick>
          </p:cNvPr>
          <p:cNvSpPr>
            <a:spLocks noChangeArrowheads="1"/>
          </p:cNvSpPr>
          <p:nvPr/>
        </p:nvSpPr>
        <p:spPr bwMode="auto">
          <a:xfrm>
            <a:off x="6732588" y="2852738"/>
            <a:ext cx="1692275" cy="836612"/>
          </a:xfrm>
          <a:prstGeom prst="actionButtonBlank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ffectLst/>
                <a:latin typeface="Berlin Sans FB Demi" pitchFamily="34" charset="0"/>
              </a:rPr>
              <a:t>200</a:t>
            </a:r>
          </a:p>
        </p:txBody>
      </p:sp>
      <p:sp>
        <p:nvSpPr>
          <p:cNvPr id="3089" name="AutoShape 45">
            <a:hlinkClick r:id="rId22" action="ppaction://hlinksldjump" highlightClick="1">
              <a:snd r:embed="rId23" name="Simpsons - Homer - D'oh, D'oh, D'oh, I Mean Woo Hoo.wav"/>
            </a:hlinkClick>
          </p:cNvPr>
          <p:cNvSpPr>
            <a:spLocks noChangeArrowheads="1"/>
          </p:cNvSpPr>
          <p:nvPr/>
        </p:nvSpPr>
        <p:spPr bwMode="auto">
          <a:xfrm>
            <a:off x="6732588" y="3789363"/>
            <a:ext cx="1692275" cy="836613"/>
          </a:xfrm>
          <a:prstGeom prst="actionButtonBlank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effectLst/>
                <a:latin typeface="Berlin Sans FB Demi" pitchFamily="34" charset="0"/>
              </a:rPr>
              <a:t>300</a:t>
            </a:r>
            <a:endParaRPr lang="en-US" dirty="0">
              <a:effectLst/>
              <a:latin typeface="Berlin Sans FB Demi" pitchFamily="34" charset="0"/>
            </a:endParaRPr>
          </a:p>
        </p:txBody>
      </p:sp>
      <p:sp>
        <p:nvSpPr>
          <p:cNvPr id="3090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0"/>
            <a:ext cx="1835150" cy="1169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effectLst/>
                <a:latin typeface="Berlin Sans FB Demi" pitchFamily="34" charset="0"/>
              </a:rPr>
              <a:t>Do you Know </a:t>
            </a:r>
          </a:p>
          <a:p>
            <a:pPr algn="ctr"/>
            <a:r>
              <a:rPr lang="en-US" sz="2000" b="1" dirty="0" smtClean="0">
                <a:effectLst/>
                <a:latin typeface="Berlin Sans FB Demi" pitchFamily="34" charset="0"/>
              </a:rPr>
              <a:t>How to </a:t>
            </a:r>
          </a:p>
          <a:p>
            <a:pPr algn="ctr"/>
            <a:r>
              <a:rPr lang="en-US" sz="2000" b="1" dirty="0" smtClean="0">
                <a:effectLst/>
                <a:latin typeface="Berlin Sans FB Demi" pitchFamily="34" charset="0"/>
              </a:rPr>
              <a:t>Count?</a:t>
            </a:r>
            <a:endParaRPr lang="en-US" sz="2000" b="1" dirty="0">
              <a:effectLst/>
              <a:latin typeface="Berlin Sans FB Demi" pitchFamily="34" charset="0"/>
            </a:endParaRPr>
          </a:p>
        </p:txBody>
      </p:sp>
      <p:sp>
        <p:nvSpPr>
          <p:cNvPr id="3091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75" y="0"/>
            <a:ext cx="1692275" cy="1192213"/>
          </a:xfrm>
          <a:prstGeom prst="actionButtonBlank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effectLst/>
                <a:latin typeface="Berlin Sans FB Demi" pitchFamily="34" charset="0"/>
              </a:rPr>
              <a:t>Factorials </a:t>
            </a:r>
          </a:p>
          <a:p>
            <a:pPr algn="ctr"/>
            <a:r>
              <a:rPr lang="en-CA" sz="2000" b="1" dirty="0" smtClean="0">
                <a:solidFill>
                  <a:schemeClr val="bg1"/>
                </a:solidFill>
                <a:effectLst/>
                <a:latin typeface="Berlin Sans FB Demi" pitchFamily="34" charset="0"/>
              </a:rPr>
              <a:t>Of </a:t>
            </a:r>
          </a:p>
          <a:p>
            <a:pPr algn="ctr"/>
            <a:r>
              <a:rPr lang="en-CA" sz="2000" b="1" dirty="0" smtClean="0">
                <a:solidFill>
                  <a:schemeClr val="bg1"/>
                </a:solidFill>
                <a:effectLst/>
                <a:latin typeface="Berlin Sans FB Demi" pitchFamily="34" charset="0"/>
              </a:rPr>
              <a:t>Life</a:t>
            </a:r>
            <a:endParaRPr lang="en-US" sz="2400" b="1" dirty="0">
              <a:solidFill>
                <a:schemeClr val="bg1"/>
              </a:solidFill>
              <a:effectLst/>
              <a:latin typeface="Berlin Sans FB Demi" pitchFamily="34" charset="0"/>
            </a:endParaRPr>
          </a:p>
        </p:txBody>
      </p:sp>
      <p:sp>
        <p:nvSpPr>
          <p:cNvPr id="3092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0"/>
            <a:ext cx="1692275" cy="1192213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effectLst/>
                <a:latin typeface="Berlin Sans FB Demi" pitchFamily="34" charset="0"/>
              </a:rPr>
              <a:t>Perms </a:t>
            </a:r>
          </a:p>
          <a:p>
            <a:pPr algn="ctr"/>
            <a:r>
              <a:rPr lang="en-US" sz="2000" b="1" dirty="0" smtClean="0">
                <a:effectLst/>
                <a:latin typeface="Berlin Sans FB Demi" pitchFamily="34" charset="0"/>
              </a:rPr>
              <a:t>&amp;</a:t>
            </a:r>
          </a:p>
          <a:p>
            <a:pPr algn="ctr"/>
            <a:r>
              <a:rPr lang="en-US" sz="2000" b="1" dirty="0" smtClean="0">
                <a:effectLst/>
                <a:latin typeface="Berlin Sans FB Demi" pitchFamily="34" charset="0"/>
              </a:rPr>
              <a:t>Combs</a:t>
            </a:r>
            <a:endParaRPr lang="en-US" sz="2000" b="1" dirty="0">
              <a:effectLst/>
              <a:latin typeface="Berlin Sans FB Demi" pitchFamily="34" charset="0"/>
            </a:endParaRPr>
          </a:p>
        </p:txBody>
      </p:sp>
      <p:sp>
        <p:nvSpPr>
          <p:cNvPr id="3093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59563" y="0"/>
            <a:ext cx="1692275" cy="1192213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  <a:effectLst/>
                <a:latin typeface="Berlin Sans FB Demi" pitchFamily="34" charset="0"/>
              </a:rPr>
              <a:t>Pathways</a:t>
            </a:r>
            <a:endParaRPr lang="en-US" sz="2400" b="1" dirty="0">
              <a:solidFill>
                <a:schemeClr val="bg1"/>
              </a:solidFill>
              <a:effectLst/>
              <a:latin typeface="Berlin Sans FB Demi" pitchFamily="34" charset="0"/>
            </a:endParaRPr>
          </a:p>
        </p:txBody>
      </p:sp>
      <p:sp>
        <p:nvSpPr>
          <p:cNvPr id="2105" name="AutoShape 57">
            <a:hlinkClick r:id="rId24" action="ppaction://hlinksldjump" highlightClick="1">
              <a:snd r:embed="rId25" name="double jeopardy.wav"/>
            </a:hlinkClick>
          </p:cNvPr>
          <p:cNvSpPr>
            <a:spLocks noChangeArrowheads="1"/>
          </p:cNvSpPr>
          <p:nvPr/>
        </p:nvSpPr>
        <p:spPr bwMode="auto">
          <a:xfrm>
            <a:off x="3203575" y="6381750"/>
            <a:ext cx="2771775" cy="476250"/>
          </a:xfrm>
          <a:prstGeom prst="actionButtonBlank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NN" pitchFamily="2" charset="0"/>
              </a:rPr>
              <a:t>FINAL ROUND</a:t>
            </a:r>
          </a:p>
        </p:txBody>
      </p:sp>
      <p:sp>
        <p:nvSpPr>
          <p:cNvPr id="3095" name="AutoShape 63">
            <a:hlinkClick r:id="rId26" action="ppaction://hlinksldjump" highlightClick="1">
              <a:snd r:embed="rId27" name="Napolean Dynamite-Yessss.wav"/>
            </a:hlinkClick>
          </p:cNvPr>
          <p:cNvSpPr>
            <a:spLocks noChangeArrowheads="1"/>
          </p:cNvSpPr>
          <p:nvPr/>
        </p:nvSpPr>
        <p:spPr bwMode="auto">
          <a:xfrm>
            <a:off x="395288" y="2852738"/>
            <a:ext cx="1835150" cy="8366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/>
                <a:latin typeface="Berlin Sans FB Demi" pitchFamily="34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-200" y="3345517"/>
                <a:ext cx="6059016" cy="2985195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4000" b="0" i="1" smtClean="0">
                              <a:latin typeface="Cambria Math"/>
                            </a:rPr>
                            <m:t>10!</m:t>
                          </m:r>
                        </m:num>
                        <m:den>
                          <m:r>
                            <a:rPr lang="en-CA" sz="4000" b="0" i="1" smtClean="0">
                              <a:latin typeface="Cambria Math"/>
                            </a:rPr>
                            <m:t>6!3!</m:t>
                          </m:r>
                        </m:den>
                      </m:f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296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200" y="3345517"/>
                <a:ext cx="6059016" cy="298519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2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457200" y="2636912"/>
                <a:ext cx="8229600" cy="3489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3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+5</m:t>
                              </m:r>
                            </m:e>
                          </m:d>
                          <m:r>
                            <a:rPr lang="en-CA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CA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3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  <m:r>
                            <a:rPr lang="en-CA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CA" sz="3600" i="1">
                          <a:solidFill>
                            <a:schemeClr val="bg1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57200" y="2636912"/>
                <a:ext cx="8229600" cy="34892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1840" y="4077072"/>
                <a:ext cx="285661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77072"/>
                <a:ext cx="2856616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1628800"/>
                <a:ext cx="8352928" cy="124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3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d>
                            <m:d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3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3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CA" sz="3600" b="0" i="1" smtClean="0">
                              <a:latin typeface="Cambria Math"/>
                            </a:rPr>
                            <m:t>! </m:t>
                          </m:r>
                        </m:num>
                        <m:den>
                          <m:d>
                            <m:d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3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CA" sz="36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m:rPr>
                          <m:nor/>
                        </m:rPr>
                        <a:rPr lang="en-CA" sz="3600" dirty="0"/>
                        <m:t>=</m:t>
                      </m:r>
                      <m:r>
                        <m:rPr>
                          <m:nor/>
                        </m:rPr>
                        <a:rPr lang="en-CA" sz="3600" b="0" i="0" dirty="0" smtClean="0"/>
                        <m:t>20(</m:t>
                      </m:r>
                      <m:r>
                        <a:rPr lang="en-CA" sz="3600" i="1">
                          <a:latin typeface="Cambria Math"/>
                        </a:rPr>
                        <m:t>𝑛</m:t>
                      </m:r>
                      <m:r>
                        <a:rPr lang="en-CA" sz="3600" b="0" i="1" smtClean="0">
                          <a:latin typeface="Cambria Math"/>
                        </a:rPr>
                        <m:t>−</m:t>
                      </m:r>
                      <m:r>
                        <a:rPr lang="en-CA" sz="3600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CA" sz="3600" b="0" i="0" dirty="0" smtClean="0"/>
                        <m:t>)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8800"/>
                <a:ext cx="8352928" cy="1245790"/>
              </a:xfrm>
              <a:prstGeom prst="rect">
                <a:avLst/>
              </a:prstGeom>
              <a:blipFill rotWithShape="1">
                <a:blip r:embed="rId3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 flipV="1">
            <a:off x="4140200" y="1772816"/>
            <a:ext cx="1548000" cy="39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583671" y="2478590"/>
            <a:ext cx="1548000" cy="39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744600" y="1772816"/>
            <a:ext cx="1548000" cy="39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660232" y="2082590"/>
            <a:ext cx="1548000" cy="39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1043" y="3501551"/>
                <a:ext cx="38221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4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CA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4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sz="4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CA" sz="44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3" y="3501551"/>
                <a:ext cx="3822136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2954" y="4270992"/>
                <a:ext cx="44135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4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CA" sz="4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CA" sz="4400" b="0" i="1" smtClean="0">
                          <a:latin typeface="Cambria Math"/>
                        </a:rPr>
                        <m:t>+</m:t>
                      </m:r>
                      <m:r>
                        <a:rPr lang="en-CA" sz="4400" b="0" i="1" smtClean="0">
                          <a:latin typeface="Cambria Math"/>
                        </a:rPr>
                        <m:t>𝑛</m:t>
                      </m:r>
                      <m:r>
                        <a:rPr lang="en-CA" sz="4400" b="0" i="1" smtClean="0">
                          <a:latin typeface="Cambria Math"/>
                        </a:rPr>
                        <m:t> −20=0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54" y="4270992"/>
                <a:ext cx="441351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716" y="5043813"/>
                <a:ext cx="45278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4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sz="4000" b="0" i="1" smtClean="0">
                              <a:latin typeface="Cambria Math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4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sz="40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CA" sz="4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6" y="5043813"/>
                <a:ext cx="4527843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3071" y="5751699"/>
                <a:ext cx="22811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71" y="5751699"/>
                <a:ext cx="2281137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89776" y="4178757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 solve by inspection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sp>
        <p:nvSpPr>
          <p:cNvPr id="829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28800"/>
            <a:ext cx="84249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" y="1556792"/>
            <a:ext cx="896622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" y="2996951"/>
            <a:ext cx="6097257" cy="33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,.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2787"/>
            <a:ext cx="888505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14096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312746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60 games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7891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37892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4256" y="2492896"/>
                <a:ext cx="4211959" cy="142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8!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5!3!</m:t>
                        </m:r>
                      </m:den>
                    </m:f>
                  </m:oMath>
                </a14:m>
                <a:r>
                  <a:rPr lang="en-CA" dirty="0" smtClean="0"/>
                  <a:t> = 56</a:t>
                </a:r>
                <a:endParaRPr lang="en-CA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56" y="2492896"/>
                <a:ext cx="4211959" cy="1423018"/>
              </a:xfrm>
              <a:prstGeom prst="rect">
                <a:avLst/>
              </a:prstGeom>
              <a:blipFill rotWithShape="1">
                <a:blip r:embed="rId3"/>
                <a:stretch>
                  <a:fillRect t="-858" b="-175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8915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38916" name="WordArt 5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744538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8834"/>
            <a:ext cx="848138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answer: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744537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9" y="1421610"/>
            <a:ext cx="5444024" cy="330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45124"/>
            <a:ext cx="3840943" cy="32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693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 final jeopardy answer:</a:t>
            </a:r>
          </a:p>
        </p:txBody>
      </p:sp>
      <p:sp>
        <p:nvSpPr>
          <p:cNvPr id="98309" name="AutoShape 5">
            <a:hlinkClick r:id="rId3" action="ppaction://hlinksldjump" highlightClick="1">
              <a:snd r:embed="rId4" name="last clip daily_zen.wav"/>
            </a:hlinkClick>
          </p:cNvPr>
          <p:cNvSpPr>
            <a:spLocks noChangeArrowheads="1"/>
          </p:cNvSpPr>
          <p:nvPr/>
        </p:nvSpPr>
        <p:spPr bwMode="auto">
          <a:xfrm>
            <a:off x="250825" y="5949950"/>
            <a:ext cx="504825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3013" name="WordArt 6"/>
          <p:cNvSpPr>
            <a:spLocks noChangeArrowheads="1" noChangeShapeType="1" noTextEdit="1"/>
          </p:cNvSpPr>
          <p:nvPr/>
        </p:nvSpPr>
        <p:spPr bwMode="auto">
          <a:xfrm>
            <a:off x="2484438" y="2133600"/>
            <a:ext cx="4464050" cy="3382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Are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you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ready?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357167"/>
            <a:ext cx="6596087" cy="519273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/>
          </a:p>
          <a:p>
            <a:pPr eaLnBrk="1" hangingPunct="1">
              <a:buFontTx/>
              <a:buNone/>
            </a:pPr>
            <a:endParaRPr lang="en-US" sz="3600" b="1" dirty="0" smtClean="0"/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248" name="AutoShape 8" descr="napoleon dynamite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4652963"/>
            <a:ext cx="936625" cy="187166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101" name="WordArt 10"/>
          <p:cNvSpPr>
            <a:spLocks noChangeArrowheads="1" noChangeShapeType="1" noTextEdit="1"/>
          </p:cNvSpPr>
          <p:nvPr/>
        </p:nvSpPr>
        <p:spPr bwMode="auto">
          <a:xfrm>
            <a:off x="468313" y="4221163"/>
            <a:ext cx="744537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83790"/>
            <a:ext cx="8824691" cy="25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993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949950"/>
            <a:ext cx="504825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468313" y="1196975"/>
            <a:ext cx="784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 dirty="0" smtClean="0">
                <a:effectLst/>
              </a:rPr>
              <a:t>Four aces and 1 other card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i="1" dirty="0" smtClean="0">
                <a:effectLst/>
              </a:rPr>
              <a:t>	(</a:t>
            </a:r>
            <a:r>
              <a:rPr lang="en-US" sz="3200" i="1" baseline="-25000" dirty="0" smtClean="0">
                <a:effectLst/>
              </a:rPr>
              <a:t>4</a:t>
            </a:r>
            <a:r>
              <a:rPr lang="en-US" sz="3200" i="1" dirty="0" smtClean="0">
                <a:effectLst/>
              </a:rPr>
              <a:t>C</a:t>
            </a:r>
            <a:r>
              <a:rPr lang="en-US" sz="3200" i="1" baseline="-25000" dirty="0" smtClean="0">
                <a:effectLst/>
              </a:rPr>
              <a:t>4</a:t>
            </a:r>
            <a:r>
              <a:rPr lang="en-US" sz="3200" i="1" dirty="0" smtClean="0">
                <a:effectLst/>
              </a:rPr>
              <a:t> )(</a:t>
            </a:r>
            <a:r>
              <a:rPr lang="en-US" sz="3200" i="1" baseline="-25000" dirty="0" smtClean="0">
                <a:effectLst/>
              </a:rPr>
              <a:t>48</a:t>
            </a:r>
            <a:r>
              <a:rPr lang="en-US" sz="3200" i="1" dirty="0" smtClean="0">
                <a:effectLst/>
              </a:rPr>
              <a:t>C</a:t>
            </a:r>
            <a:r>
              <a:rPr lang="en-US" sz="3200" i="1" baseline="-25000" dirty="0" smtClean="0">
                <a:effectLst/>
              </a:rPr>
              <a:t>1</a:t>
            </a:r>
            <a:r>
              <a:rPr lang="en-US" sz="3200" i="1" dirty="0" smtClean="0">
                <a:effectLst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sz="3200" i="1" dirty="0">
              <a:effectLst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i="1" dirty="0" smtClean="0">
                <a:effectLst/>
              </a:rPr>
              <a:t>= 48 ways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5059" name="WordArt 4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777163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And the winner is....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468313" y="4221163"/>
            <a:ext cx="744537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p:sp>
        <p:nvSpPr>
          <p:cNvPr id="9224" name="AutoShape 8" descr="napoleon dynamite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4724400"/>
            <a:ext cx="936625" cy="1871663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7504" y="68030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teacher tells her students that on a multiple-choice test with 12 questions, 2 answers are </a:t>
            </a:r>
            <a:r>
              <a:rPr lang="en-US" sz="4400" b="1" dirty="0" smtClean="0"/>
              <a:t>A</a:t>
            </a:r>
            <a:r>
              <a:rPr lang="en-US" sz="4400" dirty="0" smtClean="0"/>
              <a:t>, 3 are </a:t>
            </a:r>
            <a:r>
              <a:rPr lang="en-US" sz="4400" b="1" dirty="0" smtClean="0"/>
              <a:t>B</a:t>
            </a:r>
            <a:r>
              <a:rPr lang="en-US" sz="4400" dirty="0" smtClean="0"/>
              <a:t>, 3 are </a:t>
            </a:r>
            <a:r>
              <a:rPr lang="en-US" sz="4400" b="1" dirty="0" smtClean="0"/>
              <a:t>C</a:t>
            </a:r>
            <a:r>
              <a:rPr lang="en-US" sz="4400" dirty="0" smtClean="0"/>
              <a:t>, and 4 are </a:t>
            </a:r>
            <a:r>
              <a:rPr lang="en-US" sz="4400" b="1" dirty="0" smtClean="0"/>
              <a:t>D</a:t>
            </a:r>
            <a:r>
              <a:rPr lang="en-US" sz="4400" dirty="0" smtClean="0"/>
              <a:t>.  How many different answer keys are possible?</a:t>
            </a:r>
            <a:endParaRPr lang="en-US" sz="4400" dirty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8197" name="AutoShape 5" descr="napoleon dynamite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4652963"/>
            <a:ext cx="936625" cy="187166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468313" y="4292600"/>
            <a:ext cx="744537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4" y="116632"/>
            <a:ext cx="881039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197956"/>
            <a:ext cx="7501969" cy="225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33"/>
            </a:gs>
            <a:gs pos="100000">
              <a:srgbClr val="4700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476672"/>
                <a:ext cx="8229600" cy="33448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  Express as a quotient of factorials:</a:t>
                </a:r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CA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476672"/>
                <a:ext cx="8229600" cy="3344863"/>
              </a:xfrm>
              <a:blipFill rotWithShape="1">
                <a:blip r:embed="rId2"/>
                <a:stretch>
                  <a:fillRect t="-23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6149" name="AutoShape 5" descr="16-dr%20evil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4652963"/>
            <a:ext cx="936625" cy="1871662"/>
          </a:xfrm>
          <a:prstGeom prst="actionButtonBlank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468313" y="4221163"/>
            <a:ext cx="744537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33"/>
            </a:gs>
            <a:gs pos="100000">
              <a:srgbClr val="4700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5125" name="AutoShape 5" descr="16-dr%20evil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4652963"/>
            <a:ext cx="936625" cy="187166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468313" y="4221163"/>
            <a:ext cx="744537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453305" y="836712"/>
                <a:ext cx="7879549" cy="236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609600" indent="-609600" eaLnBrk="1" hangingPunct="1">
                  <a:buFontTx/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Evaluate</a:t>
                </a:r>
              </a:p>
              <a:p>
                <a:pPr marL="609600" indent="-60960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+5</m:t>
                              </m:r>
                            </m:e>
                          </m:d>
                          <m:r>
                            <a:rPr lang="en-CA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CA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  <m:r>
                            <a:rPr lang="en-CA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CA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05" y="836712"/>
                <a:ext cx="7879549" cy="2365375"/>
              </a:xfrm>
              <a:prstGeom prst="rect">
                <a:avLst/>
              </a:prstGeom>
              <a:blipFill rotWithShape="1">
                <a:blip r:embed="rId5"/>
                <a:stretch>
                  <a:fillRect t="-36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33"/>
            </a:gs>
            <a:gs pos="100000">
              <a:srgbClr val="4700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1269" name="AutoShape 5" descr="16-dr%20evil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4652963"/>
            <a:ext cx="936625" cy="187166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468313" y="4292600"/>
            <a:ext cx="744537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4691" y="1772816"/>
                <a:ext cx="7596832" cy="2014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/>
                            </a:rPr>
                            <m:t>! </m:t>
                          </m:r>
                        </m:num>
                        <m:den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m:rPr>
                          <m:nor/>
                        </m:rPr>
                        <a:rPr lang="en-CA" dirty="0"/>
                        <m:t>=</m:t>
                      </m:r>
                      <m:r>
                        <m:rPr>
                          <m:nor/>
                        </m:rPr>
                        <a:rPr lang="en-CA" b="0" i="0" dirty="0" smtClean="0"/>
                        <m:t>20(</m:t>
                      </m:r>
                      <m:r>
                        <a:rPr lang="en-CA" i="1">
                          <a:latin typeface="Cambria Math"/>
                        </a:rPr>
                        <m:t>𝑛</m:t>
                      </m:r>
                      <m:r>
                        <a:rPr lang="en-CA" b="0" i="1" smtClean="0">
                          <a:latin typeface="Cambria Math"/>
                        </a:rPr>
                        <m:t>−</m:t>
                      </m:r>
                      <m:r>
                        <a:rPr lang="en-CA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CA" b="0" i="0" dirty="0" smtClean="0"/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91" y="1772816"/>
                <a:ext cx="7596832" cy="2014782"/>
              </a:xfrm>
              <a:prstGeom prst="rect">
                <a:avLst/>
              </a:prstGeom>
              <a:blipFill rotWithShape="1">
                <a:blip r:embed="rId5"/>
                <a:stretch>
                  <a:fillRect b="-24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CA" dirty="0" smtClean="0"/>
              <a:t>Solve for </a:t>
            </a:r>
            <a:r>
              <a:rPr lang="en-CA" i="1" dirty="0" smtClean="0"/>
              <a:t>n</a:t>
            </a:r>
            <a:r>
              <a:rPr lang="en-CA" dirty="0" smtClean="0"/>
              <a:t> algebraically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765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744537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100</a:t>
            </a:r>
          </a:p>
        </p:txBody>
      </p:sp>
      <p:sp>
        <p:nvSpPr>
          <p:cNvPr id="8" name="AutoShape 5" descr="m-dory_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7188" y="5214938"/>
            <a:ext cx="935037" cy="1439862"/>
          </a:xfrm>
          <a:prstGeom prst="actionButtonBlank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5" y="95278"/>
            <a:ext cx="89744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7JEOPARDY">
  <a:themeElements>
    <a:clrScheme name="science 7JEOPAR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ce 7JEOPAR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cience 7JEOPAR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7JEOPAR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7JEOPAR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7JEOPAR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7JEOPAR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7JEOPAR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7JEOPAR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7JEOPAR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7JEOPAR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7JEOPAR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7JEOPAR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7JEOPAR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7JEOPARDY</Template>
  <TotalTime>1833</TotalTime>
  <Words>337</Words>
  <Application>Microsoft Office PowerPoint</Application>
  <PresentationFormat>On-screen Show (4:3)</PresentationFormat>
  <Paragraphs>104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Arial Rounded MT Bold</vt:lpstr>
      <vt:lpstr>Assimilate</vt:lpstr>
      <vt:lpstr>Berlin Sans FB Demi</vt:lpstr>
      <vt:lpstr>Cambria Math</vt:lpstr>
      <vt:lpstr>CNN</vt:lpstr>
      <vt:lpstr>Times New Roman</vt:lpstr>
      <vt:lpstr>science 7JEOPARDY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Riemann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RIEMANN</dc:creator>
  <cp:lastModifiedBy>McInnes, Heidi</cp:lastModifiedBy>
  <cp:revision>181</cp:revision>
  <dcterms:created xsi:type="dcterms:W3CDTF">2007-01-06T01:35:25Z</dcterms:created>
  <dcterms:modified xsi:type="dcterms:W3CDTF">2014-06-18T17:11:04Z</dcterms:modified>
</cp:coreProperties>
</file>