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8" r:id="rId3"/>
    <p:sldId id="275" r:id="rId4"/>
    <p:sldId id="276" r:id="rId5"/>
    <p:sldId id="277" r:id="rId6"/>
    <p:sldId id="265" r:id="rId7"/>
    <p:sldId id="278" r:id="rId8"/>
    <p:sldId id="274" r:id="rId9"/>
    <p:sldId id="280" r:id="rId10"/>
    <p:sldId id="282" r:id="rId11"/>
    <p:sldId id="281" r:id="rId12"/>
    <p:sldId id="287" r:id="rId13"/>
    <p:sldId id="284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6" r:id="rId22"/>
    <p:sldId id="305" r:id="rId23"/>
    <p:sldId id="285" r:id="rId24"/>
    <p:sldId id="286" r:id="rId25"/>
    <p:sldId id="283" r:id="rId26"/>
    <p:sldId id="261" r:id="rId27"/>
    <p:sldId id="264" r:id="rId28"/>
  </p:sldIdLst>
  <p:sldSz cx="9144000" cy="6858000" type="screen4x3"/>
  <p:notesSz cx="7019925" cy="9305925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440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761" autoAdjust="0"/>
  </p:normalViewPr>
  <p:slideViewPr>
    <p:cSldViewPr>
      <p:cViewPr varScale="1">
        <p:scale>
          <a:sx n="84" d="100"/>
          <a:sy n="84" d="100"/>
        </p:scale>
        <p:origin x="-1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FFB800"/>
              </a:solidFill>
            </c:spPr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2FA6FF"/>
              </a:solidFill>
            </c:spPr>
          </c:dPt>
          <c:dPt>
            <c:idx val="3"/>
            <c:bubble3D val="0"/>
            <c:spPr>
              <a:solidFill>
                <a:srgbClr val="D937C6"/>
              </a:solidFill>
            </c:spPr>
          </c:dPt>
          <c:cat>
            <c:strRef>
              <c:f>Sheet1!$A$3:$D$3</c:f>
              <c:strCache>
                <c:ptCount val="4"/>
                <c:pt idx="0">
                  <c:v>Very Often</c:v>
                </c:pt>
                <c:pt idx="1">
                  <c:v>Often</c:v>
                </c:pt>
                <c:pt idx="2">
                  <c:v>Sometimes</c:v>
                </c:pt>
                <c:pt idx="3">
                  <c:v>Very Seldom</c:v>
                </c:pt>
              </c:strCache>
            </c:strRef>
          </c:cat>
          <c:val>
            <c:numRef>
              <c:f>Sheet1!$A$4:$D$4</c:f>
              <c:numCache>
                <c:formatCode>0.00%</c:formatCode>
                <c:ptCount val="4"/>
                <c:pt idx="0">
                  <c:v>0.126</c:v>
                </c:pt>
                <c:pt idx="1">
                  <c:v>0.392000000000001</c:v>
                </c:pt>
                <c:pt idx="2">
                  <c:v>0.37</c:v>
                </c:pt>
                <c:pt idx="3">
                  <c:v>0.112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pPr>
              <a:defRPr/>
            </a:pPr>
            <a:fld id="{6A5F036F-24A0-40AB-866D-6FC6390F4635}" type="datetimeFigureOut">
              <a:rPr lang="en-US"/>
              <a:pPr>
                <a:defRPr/>
              </a:pPr>
              <a:t>12-09-19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pPr>
              <a:defRPr/>
            </a:pPr>
            <a:fld id="{5D9EDD6F-5790-480A-B02B-CAACAB75E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1AD82-F5F1-B847-8D92-6F2098916E2A}" type="datetimeFigureOut">
              <a:rPr lang="en-US" smtClean="0"/>
              <a:t>12-09-19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65CF3-753D-0142-97CE-E5BCB4E0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3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70265-98E1-4F8E-8655-445A52F076F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F24A0-088C-48C3-A484-BFCA013A3B7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E726A-7264-46B1-85FF-75A1C92A97C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E4F66-EF37-46B4-A39F-797C730A7C1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19B75-5669-47E9-A4EC-9E380F0AEE0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AB50A-6A35-4721-8DB0-79D815EEBD8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AC418-A11D-4926-AA35-D79DB55740E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3C000-11B5-48E0-A61C-17A64AA5E13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AAEBD-D004-482A-8BC9-53D718F488A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D9F96-D914-48BE-9674-6B95A7912F1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BE79E-586E-4ADC-B5D6-B9B7AD6BFDA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71D1C-0752-4ADA-9E9B-BB3F03AB0FF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972C233-5F19-4D68-84E7-A52753DE8CF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Brent.galloway@rdc.ab.ca" TargetMode="External"/><Relationship Id="rId3" Type="http://schemas.openxmlformats.org/officeDocument/2006/relationships/hyperlink" Target="mailto:MiddleYearsGuy@Twitter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le.net/" TargetMode="External"/><Relationship Id="rId4" Type="http://schemas.openxmlformats.org/officeDocument/2006/relationships/hyperlink" Target="http://www.taggalaxy.com/" TargetMode="External"/><Relationship Id="rId5" Type="http://schemas.openxmlformats.org/officeDocument/2006/relationships/hyperlink" Target="http://bubbl.us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qRj6ySYLOZI" TargetMode="External"/><Relationship Id="rId5" Type="http://schemas.openxmlformats.org/officeDocument/2006/relationships/image" Target="../media/image5.png"/><Relationship Id="rId1" Type="http://schemas.microsoft.com/office/2007/relationships/media" Target="file://localhost/Users/brentgalloway/Documents/Battle%20River%20School%20Division/Reality%20Bytes/Session%20One%20-%20Introduction/PAY%20IT%20FORWARD%20-%20ASSIGNMENT%20TO%20SAVE%20THE%20WORLD.wmv" TargetMode="External"/><Relationship Id="rId2" Type="http://schemas.openxmlformats.org/officeDocument/2006/relationships/video" Target="file://localhost/Users/brentgalloway/Documents/Battle%20River%20School%20Division/Reality%20Bytes/Session%20One%20-%20Introduction/PAY%20IT%20FORWARD%20-%20ASSIGNMENT%20TO%20SAVE%20THE%20WORLD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spiringeducation.alberta.ca/" TargetMode="Externa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tube.com/watch?v=MGMsT4qNA-c&amp;feature=feedf" TargetMode="Externa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jpeg"/><Relationship Id="rId12" Type="http://schemas.openxmlformats.org/officeDocument/2006/relationships/image" Target="../media/image27.jpeg"/><Relationship Id="rId13" Type="http://schemas.openxmlformats.org/officeDocument/2006/relationships/image" Target="../media/image28.jpeg"/><Relationship Id="rId14" Type="http://schemas.openxmlformats.org/officeDocument/2006/relationships/image" Target="../media/image29.jpeg"/><Relationship Id="rId15" Type="http://schemas.openxmlformats.org/officeDocument/2006/relationships/image" Target="../media/image30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hyperlink" Target="http://www.twitter.com/" TargetMode="External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7" Type="http://schemas.openxmlformats.org/officeDocument/2006/relationships/image" Target="../media/image22.jpeg"/><Relationship Id="rId8" Type="http://schemas.openxmlformats.org/officeDocument/2006/relationships/image" Target="../media/image23.gif"/><Relationship Id="rId9" Type="http://schemas.openxmlformats.org/officeDocument/2006/relationships/image" Target="../media/image24.gif"/><Relationship Id="rId10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_A-ZVCjfWf8" TargetMode="External"/><Relationship Id="rId5" Type="http://schemas.openxmlformats.org/officeDocument/2006/relationships/image" Target="../media/image39.png"/><Relationship Id="rId1" Type="http://schemas.microsoft.com/office/2007/relationships/media" Target="file://localhost/Users/brentgalloway/Documents/Battle%20River%20School%20Division/Reality%20Bytes/Session%20One%20-%20Introduction/A%20Vision%20of%20K-12%20Students%20Today.wmv" TargetMode="External"/><Relationship Id="rId2" Type="http://schemas.openxmlformats.org/officeDocument/2006/relationships/video" Target="file://localhost/Users/brentgalloway/Documents/Battle%20River%20School%20Division/Reality%20Bytes/Session%20One%20-%20Introduction/A%20Vision%20of%20K-12%20Students%20Today.wmv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daysmeet.com/21stcenturylearni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2500313"/>
            <a:ext cx="6400800" cy="1481137"/>
          </a:xfrm>
        </p:spPr>
        <p:txBody>
          <a:bodyPr/>
          <a:lstStyle/>
          <a:p>
            <a:pPr eaLnBrk="1" hangingPunct="1">
              <a:defRPr/>
            </a:pPr>
            <a:r>
              <a:rPr lang="en-CA" sz="6600" b="1" dirty="0" smtClean="0"/>
              <a:t>3R x 7C = 21</a:t>
            </a:r>
            <a:r>
              <a:rPr lang="en-CA" sz="6600" b="1" baseline="30000" dirty="0" smtClean="0"/>
              <a:t>st</a:t>
            </a:r>
            <a:r>
              <a:rPr lang="en-CA" sz="6600" b="1" dirty="0" smtClean="0"/>
              <a:t> Century Skills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077072"/>
            <a:ext cx="6804248" cy="11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anchor="b"/>
          <a:lstStyle/>
          <a:p>
            <a:pPr algn="ctr">
              <a:defRPr/>
            </a:pPr>
            <a:r>
              <a:rPr lang="en-CA" sz="2200" b="0" dirty="0" smtClean="0">
                <a:solidFill>
                  <a:srgbClr val="440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“Tomorrow’s learners will need guides who will take them on fundamentally different journeys.”</a:t>
            </a:r>
          </a:p>
          <a:p>
            <a:pPr algn="ctr">
              <a:defRPr/>
            </a:pPr>
            <a:r>
              <a:rPr lang="en-CA" sz="2200" b="0" dirty="0" smtClean="0">
                <a:solidFill>
                  <a:srgbClr val="440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***Dean </a:t>
            </a:r>
            <a:r>
              <a:rPr lang="en-CA" sz="2200" b="0" dirty="0" err="1" smtClean="0">
                <a:solidFill>
                  <a:srgbClr val="440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Shareski</a:t>
            </a:r>
            <a:r>
              <a:rPr lang="en-CA" sz="2200" b="0" dirty="0" smtClean="0">
                <a:solidFill>
                  <a:srgbClr val="440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ATLE Conference </a:t>
            </a:r>
            <a:endParaRPr lang="en-CA" sz="2200" b="0" dirty="0">
              <a:solidFill>
                <a:srgbClr val="4401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179512" y="5301208"/>
            <a:ext cx="40005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Brent </a:t>
            </a:r>
            <a:r>
              <a:rPr lang="en-US" dirty="0" smtClean="0"/>
              <a:t>Galloway, </a:t>
            </a:r>
            <a:endParaRPr lang="en-US" dirty="0" smtClean="0"/>
          </a:p>
          <a:p>
            <a:r>
              <a:rPr lang="en-US" dirty="0" smtClean="0"/>
              <a:t>Middle Years Program </a:t>
            </a:r>
            <a:r>
              <a:rPr lang="en-US" dirty="0" smtClean="0"/>
              <a:t>Coordinator</a:t>
            </a:r>
            <a:endParaRPr lang="en-US" dirty="0" smtClean="0"/>
          </a:p>
          <a:p>
            <a:r>
              <a:rPr lang="en-US" dirty="0" smtClean="0"/>
              <a:t>Red Deer College</a:t>
            </a:r>
          </a:p>
          <a:p>
            <a:r>
              <a:rPr lang="en-US" dirty="0" err="1" smtClean="0">
                <a:hlinkClick r:id="rId2"/>
              </a:rPr>
              <a:t>Brent.galloway@rdc.ab.ca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MiddleYearsGuy@Twitter.com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p21.org/route21/images/stories/states/rainbow_web%200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47664" y="116632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 smtClean="0"/>
              <a:t>Activity: The 7Cs of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Century Skills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388424" y="5085184"/>
            <a:ext cx="576064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1760" y="4977831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6600"/>
                </a:solidFill>
              </a:rPr>
              <a:t>Using Digital Learning Tools</a:t>
            </a:r>
            <a:r>
              <a:rPr lang="en-US" sz="2400" dirty="0" smtClean="0">
                <a:solidFill>
                  <a:srgbClr val="FF6600"/>
                </a:solidFill>
              </a:rPr>
              <a:t>:</a:t>
            </a:r>
            <a:endParaRPr lang="en-US" dirty="0"/>
          </a:p>
          <a:p>
            <a:pPr algn="ctr"/>
            <a:r>
              <a:rPr lang="en-US" dirty="0"/>
              <a:t>Linguistic Representation: </a:t>
            </a:r>
            <a:r>
              <a:rPr lang="en-US" dirty="0">
                <a:hlinkClick r:id="rId3"/>
              </a:rPr>
              <a:t>http://www.wordle.net/</a:t>
            </a:r>
            <a:endParaRPr lang="en-US" dirty="0"/>
          </a:p>
          <a:p>
            <a:pPr algn="ctr"/>
            <a:r>
              <a:rPr lang="en-US" dirty="0"/>
              <a:t>Non-linguistic Representation: </a:t>
            </a:r>
            <a:r>
              <a:rPr lang="en-US" dirty="0">
                <a:hlinkClick r:id="rId4"/>
              </a:rPr>
              <a:t>http://www.taggalaxy.com/</a:t>
            </a:r>
            <a:endParaRPr lang="en-US" dirty="0"/>
          </a:p>
          <a:p>
            <a:pPr algn="ctr"/>
            <a:r>
              <a:rPr lang="en-US" dirty="0"/>
              <a:t>Concept Mapping: </a:t>
            </a:r>
            <a:r>
              <a:rPr lang="en-US" dirty="0">
                <a:hlinkClick r:id="rId5"/>
              </a:rPr>
              <a:t>http://bubbl.us/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6870700" cy="843880"/>
          </a:xfrm>
        </p:spPr>
        <p:txBody>
          <a:bodyPr/>
          <a:lstStyle/>
          <a:p>
            <a:r>
              <a:rPr lang="en-US" b="1" dirty="0" smtClean="0">
                <a:solidFill>
                  <a:srgbClr val="4401FF"/>
                </a:solidFill>
              </a:rPr>
              <a:t>21</a:t>
            </a:r>
            <a:r>
              <a:rPr lang="en-US" b="1" baseline="30000" dirty="0" smtClean="0">
                <a:solidFill>
                  <a:srgbClr val="4401FF"/>
                </a:solidFill>
              </a:rPr>
              <a:t>st</a:t>
            </a:r>
            <a:r>
              <a:rPr lang="en-US" b="1" dirty="0" smtClean="0">
                <a:solidFill>
                  <a:srgbClr val="4401FF"/>
                </a:solidFill>
              </a:rPr>
              <a:t> Century Skills</a:t>
            </a:r>
            <a:endParaRPr lang="en-US" b="1" dirty="0">
              <a:solidFill>
                <a:srgbClr val="4401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5517232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Assignment to Change the World: </a:t>
            </a:r>
            <a:r>
              <a:rPr lang="en-US" dirty="0" smtClean="0">
                <a:solidFill>
                  <a:srgbClr val="FF0000"/>
                </a:solidFill>
                <a:hlinkClick r:id="rId4"/>
              </a:rPr>
              <a:t>Pay it Forward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4401FF"/>
                </a:solidFill>
              </a:rPr>
              <a:t>Is this 21</a:t>
            </a:r>
            <a:r>
              <a:rPr lang="en-US" baseline="30000" dirty="0" smtClean="0">
                <a:solidFill>
                  <a:srgbClr val="4401FF"/>
                </a:solidFill>
              </a:rPr>
              <a:t>st</a:t>
            </a:r>
            <a:r>
              <a:rPr lang="en-US" dirty="0" smtClean="0">
                <a:solidFill>
                  <a:srgbClr val="4401FF"/>
                </a:solidFill>
              </a:rPr>
              <a:t> Century Learning?</a:t>
            </a:r>
            <a:endParaRPr lang="en-US" dirty="0">
              <a:solidFill>
                <a:srgbClr val="4401FF"/>
              </a:solidFill>
            </a:endParaRPr>
          </a:p>
        </p:txBody>
      </p:sp>
      <p:pic>
        <p:nvPicPr>
          <p:cNvPr id="7" name="PAY IT FORWARD - ASSIGNMENT TO SAVE THE WORLD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907704" y="1052736"/>
            <a:ext cx="5472608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4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6870700" cy="627856"/>
          </a:xfrm>
        </p:spPr>
        <p:txBody>
          <a:bodyPr/>
          <a:lstStyle/>
          <a:p>
            <a:r>
              <a:rPr lang="en-US" b="1" dirty="0" smtClean="0">
                <a:solidFill>
                  <a:srgbClr val="4401FF"/>
                </a:solidFill>
              </a:rPr>
              <a:t>21</a:t>
            </a:r>
            <a:r>
              <a:rPr lang="en-US" b="1" baseline="30000" dirty="0" smtClean="0">
                <a:solidFill>
                  <a:srgbClr val="4401FF"/>
                </a:solidFill>
              </a:rPr>
              <a:t>st</a:t>
            </a:r>
            <a:r>
              <a:rPr lang="en-US" b="1" dirty="0" smtClean="0">
                <a:solidFill>
                  <a:srgbClr val="4401FF"/>
                </a:solidFill>
              </a:rPr>
              <a:t> Century Skills</a:t>
            </a:r>
            <a:endParaRPr lang="en-US" b="1" dirty="0">
              <a:solidFill>
                <a:srgbClr val="4401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3808" y="6381328"/>
            <a:ext cx="3581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4401FF"/>
                </a:solidFill>
              </a:rPr>
              <a:t>Is this 21</a:t>
            </a:r>
            <a:r>
              <a:rPr lang="en-US" baseline="30000" dirty="0" smtClean="0">
                <a:solidFill>
                  <a:srgbClr val="4401FF"/>
                </a:solidFill>
              </a:rPr>
              <a:t>st</a:t>
            </a:r>
            <a:r>
              <a:rPr lang="en-US" dirty="0" smtClean="0">
                <a:solidFill>
                  <a:srgbClr val="4401FF"/>
                </a:solidFill>
              </a:rPr>
              <a:t> Century Learning?</a:t>
            </a:r>
            <a:endParaRPr lang="en-US" dirty="0">
              <a:solidFill>
                <a:srgbClr val="4401FF"/>
              </a:solidFill>
            </a:endParaRPr>
          </a:p>
        </p:txBody>
      </p:sp>
      <p:pic>
        <p:nvPicPr>
          <p:cNvPr id="1026" name="Picture 2" descr="F:\Pictures\Kenya\Kenya - 2008\DSC01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129269" cy="159695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996952"/>
            <a:ext cx="2002855" cy="150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764704"/>
            <a:ext cx="2218879" cy="166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996952"/>
            <a:ext cx="2027007" cy="152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7798" y="1052736"/>
            <a:ext cx="364840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653136"/>
            <a:ext cx="2362895" cy="162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4077072"/>
            <a:ext cx="211223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797152"/>
            <a:ext cx="2074863" cy="155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771872"/>
          </a:xfrm>
        </p:spPr>
        <p:txBody>
          <a:bodyPr/>
          <a:lstStyle/>
          <a:p>
            <a:r>
              <a:rPr lang="en-US" sz="4000" dirty="0" smtClean="0"/>
              <a:t>In Alberta: </a:t>
            </a:r>
            <a:r>
              <a:rPr lang="en-US" sz="4000" dirty="0" smtClean="0">
                <a:solidFill>
                  <a:srgbClr val="4401FF"/>
                </a:solidFill>
                <a:hlinkClick r:id="rId2"/>
              </a:rPr>
              <a:t>Inspiring Education</a:t>
            </a:r>
            <a:endParaRPr lang="en-US" sz="4000" dirty="0">
              <a:solidFill>
                <a:srgbClr val="4401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71600" y="5877272"/>
            <a:ext cx="8172400" cy="77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“The Times They Are A Changing”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z:\My Documents\Personal\AISI Coordinator\Presentation\Inspiring Educatio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1"/>
            <a:ext cx="6552728" cy="4430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0595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330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19944"/>
          </a:xfrm>
        </p:spPr>
        <p:txBody>
          <a:bodyPr/>
          <a:lstStyle/>
          <a:p>
            <a:r>
              <a:rPr lang="en-CA" dirty="0" smtClean="0">
                <a:solidFill>
                  <a:srgbClr val="660066"/>
                </a:solidFill>
              </a:rPr>
              <a:t>Curriculum </a:t>
            </a:r>
            <a:r>
              <a:rPr lang="en-CA" dirty="0" smtClean="0">
                <a:solidFill>
                  <a:srgbClr val="660066"/>
                </a:solidFill>
              </a:rPr>
              <a:t>Questions</a:t>
            </a:r>
            <a:endParaRPr lang="en-CA" dirty="0">
              <a:solidFill>
                <a:srgbClr val="660066"/>
              </a:solidFill>
            </a:endParaRP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How will you teach Bridger when he comes to </a:t>
            </a:r>
            <a:r>
              <a:rPr lang="en-CA" dirty="0" smtClean="0"/>
              <a:t>your school</a:t>
            </a:r>
            <a:r>
              <a:rPr lang="en-CA" dirty="0" smtClean="0"/>
              <a:t>?</a:t>
            </a:r>
          </a:p>
          <a:p>
            <a:r>
              <a:rPr lang="en-CA" dirty="0" smtClean="0"/>
              <a:t>What will children need to know 10 years from now (or 25 years from now)? </a:t>
            </a:r>
          </a:p>
          <a:p>
            <a:r>
              <a:rPr lang="en-CA" dirty="0" smtClean="0"/>
              <a:t>What defines if a student is successful? What is academic success? Who should measure it? How often should it be measured? </a:t>
            </a:r>
          </a:p>
          <a:p>
            <a:r>
              <a:rPr lang="en-CA" dirty="0" smtClean="0"/>
              <a:t>What </a:t>
            </a:r>
            <a:r>
              <a:rPr lang="en-CA" dirty="0" smtClean="0"/>
              <a:t>do today’s students say about the curriculum</a:t>
            </a:r>
            <a:r>
              <a:rPr lang="en-CA" dirty="0" smtClean="0"/>
              <a:t>?</a:t>
            </a:r>
          </a:p>
          <a:p>
            <a:r>
              <a:rPr lang="en-CA" dirty="0" smtClean="0"/>
              <a:t>What is the current model of curriculum and how will it need to change?</a:t>
            </a:r>
            <a:endParaRPr lang="en-CA" dirty="0" smtClean="0"/>
          </a:p>
          <a:p>
            <a:r>
              <a:rPr lang="en-CA" dirty="0" smtClean="0"/>
              <a:t>What are the directions on curriculum from Alberta Education?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798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6632"/>
            <a:ext cx="171106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589822" y="228600"/>
            <a:ext cx="34371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Retrieved from “What did you</a:t>
            </a:r>
          </a:p>
          <a:p>
            <a:r>
              <a:rPr lang="en-CA" dirty="0" smtClean="0"/>
              <a:t>do in school today?”, Canadian</a:t>
            </a:r>
          </a:p>
          <a:p>
            <a:r>
              <a:rPr lang="en-CA" dirty="0" smtClean="0"/>
              <a:t>Education Association, 2009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5348714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1852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Engaging Minds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Engaged Instructional Leaders = Engaged Teachers = Engaged Students</a:t>
            </a:r>
          </a:p>
          <a:p>
            <a:pPr algn="ctr"/>
            <a:endParaRPr lang="en-US" dirty="0" smtClean="0">
              <a:solidFill>
                <a:srgbClr val="7030A0"/>
              </a:solidFill>
            </a:endParaRPr>
          </a:p>
          <a:p>
            <a:pPr algn="ctr"/>
            <a:endParaRPr lang="en-US" sz="2000" dirty="0" smtClean="0">
              <a:solidFill>
                <a:srgbClr val="7030A0"/>
              </a:solidFill>
            </a:endParaRPr>
          </a:p>
          <a:p>
            <a:pPr algn="ctr"/>
            <a:endParaRPr lang="en-US" sz="2000" dirty="0" smtClean="0">
              <a:solidFill>
                <a:srgbClr val="7030A0"/>
              </a:solidFill>
            </a:endParaRPr>
          </a:p>
          <a:p>
            <a:pPr algn="ctr"/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3" name="Picture 1" descr="z:\My Pictures\AISI Photos\DSC04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2208245" cy="165618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1527804">
            <a:off x="1941434" y="1270971"/>
            <a:ext cx="2166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Learning </a:t>
            </a:r>
          </a:p>
          <a:p>
            <a:pPr algn="ctr"/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Pyramid</a:t>
            </a:r>
            <a:endParaRPr lang="en-US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9634" name="Picture 2" descr="z:\My Pictures\AISI Photos\DSC04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49180"/>
            <a:ext cx="2411760" cy="1808820"/>
          </a:xfrm>
          <a:prstGeom prst="rect">
            <a:avLst/>
          </a:prstGeom>
          <a:noFill/>
        </p:spPr>
      </p:pic>
      <p:pic>
        <p:nvPicPr>
          <p:cNvPr id="7" name="Picture 2" descr="http://t2.gstatic.com/images?q=tbn:ANd9GcQOhqnPUGt7hKSHyWSmjYDuKSiIMGb6C9ecUdfsqNJLiyv8dc0&amp;t=1&amp;usg=__yVI7W2nJSgRVkiHn0jtwyzz-UTs=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13648">
            <a:off x="2968589" y="4665622"/>
            <a:ext cx="2096649" cy="706318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47667">
            <a:off x="2832725" y="5654118"/>
            <a:ext cx="1424224" cy="95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3284984"/>
            <a:ext cx="1907704" cy="1254980"/>
          </a:xfrm>
          <a:prstGeom prst="rect">
            <a:avLst/>
          </a:prstGeom>
          <a:noFill/>
          <a:ln w="19050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2" name="Picture 5" descr="http://www.allfacebook.com/images/shelfari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00382">
            <a:off x="4247736" y="6189474"/>
            <a:ext cx="1479151" cy="466133"/>
          </a:xfrm>
          <a:prstGeom prst="rect">
            <a:avLst/>
          </a:prstGeom>
          <a:noFill/>
        </p:spPr>
      </p:pic>
      <p:pic>
        <p:nvPicPr>
          <p:cNvPr id="13" name="Picture 15" descr="http://www.rsna.org/Education/images/VirtualMeeting_off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5085184"/>
            <a:ext cx="1000125" cy="704851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4941168"/>
            <a:ext cx="1336148" cy="171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328" y="4551780"/>
            <a:ext cx="1619672" cy="230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 rot="981665">
            <a:off x="979439" y="4592943"/>
            <a:ext cx="2182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School Site Visits</a:t>
            </a:r>
          </a:p>
        </p:txBody>
      </p:sp>
      <p:sp>
        <p:nvSpPr>
          <p:cNvPr id="17" name="Rectangle 16"/>
          <p:cNvSpPr/>
          <p:nvPr/>
        </p:nvSpPr>
        <p:spPr>
          <a:xfrm rot="981665">
            <a:off x="6108105" y="4480958"/>
            <a:ext cx="1386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Field Trips</a:t>
            </a:r>
          </a:p>
        </p:txBody>
      </p:sp>
      <p:sp>
        <p:nvSpPr>
          <p:cNvPr id="10" name="Rectangle 9"/>
          <p:cNvSpPr/>
          <p:nvPr/>
        </p:nvSpPr>
        <p:spPr>
          <a:xfrm rot="20701537">
            <a:off x="299878" y="2965350"/>
            <a:ext cx="2069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C7404"/>
                </a:solidFill>
              </a:rPr>
              <a:t>The 7Cs of 21</a:t>
            </a:r>
            <a:r>
              <a:rPr lang="en-US" baseline="30000" dirty="0" smtClean="0">
                <a:solidFill>
                  <a:srgbClr val="FC7404"/>
                </a:solidFill>
              </a:rPr>
              <a:t>st</a:t>
            </a:r>
            <a:r>
              <a:rPr lang="en-US" dirty="0" smtClean="0">
                <a:solidFill>
                  <a:srgbClr val="FC7404"/>
                </a:solidFill>
              </a:rPr>
              <a:t> </a:t>
            </a:r>
          </a:p>
          <a:p>
            <a:r>
              <a:rPr lang="en-US" dirty="0" smtClean="0">
                <a:solidFill>
                  <a:srgbClr val="FC7404"/>
                </a:solidFill>
              </a:rPr>
              <a:t>Century Skills</a:t>
            </a:r>
            <a:endParaRPr lang="en-US" dirty="0"/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841037">
            <a:off x="3732462" y="1124510"/>
            <a:ext cx="1379195" cy="156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8" name="Picture 6" descr="z:\My Pictures\AISI Photos\DSC0474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940566">
            <a:off x="4269499" y="2892770"/>
            <a:ext cx="2078680" cy="1559010"/>
          </a:xfrm>
          <a:prstGeom prst="rect">
            <a:avLst/>
          </a:prstGeom>
          <a:noFill/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760014">
            <a:off x="7092280" y="2924944"/>
            <a:ext cx="1887397" cy="141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01910" y="1052736"/>
            <a:ext cx="374209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2" name="Picture 10" descr="http://3.bp.blogspot.com/_cAhGQoh-Eak/S822tkBJ9zI/AAAAAAAAAAM/UufAPx6YGAk/s1600/wikispaces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789040"/>
            <a:ext cx="1769393" cy="502421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 rot="20452268">
            <a:off x="6328997" y="2798263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Games</a:t>
            </a:r>
          </a:p>
        </p:txBody>
      </p:sp>
      <p:sp>
        <p:nvSpPr>
          <p:cNvPr id="22" name="Rectangle 21"/>
          <p:cNvSpPr/>
          <p:nvPr/>
        </p:nvSpPr>
        <p:spPr>
          <a:xfrm rot="981665">
            <a:off x="2195798" y="2536742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Panel of Learners</a:t>
            </a:r>
          </a:p>
        </p:txBody>
      </p:sp>
    </p:spTree>
    <p:extLst>
      <p:ext uri="{BB962C8B-B14F-4D97-AF65-F5344CB8AC3E}">
        <p14:creationId xmlns:p14="http://schemas.microsoft.com/office/powerpoint/2010/main" val="201262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z:\My Pictures\Speak Out\DSC05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512502" cy="3384376"/>
          </a:xfrm>
          <a:prstGeom prst="rect">
            <a:avLst/>
          </a:prstGeom>
          <a:noFill/>
        </p:spPr>
      </p:pic>
      <p:pic>
        <p:nvPicPr>
          <p:cNvPr id="72707" name="Picture 3" descr="z:\My Pictures\Speak Out\Speak Out - Excellent Learning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4865"/>
            <a:ext cx="4499992" cy="4653136"/>
          </a:xfrm>
          <a:prstGeom prst="rect">
            <a:avLst/>
          </a:prstGeom>
          <a:noFill/>
        </p:spPr>
      </p:pic>
      <p:pic>
        <p:nvPicPr>
          <p:cNvPr id="4" name="Picture 2" descr="http://t1.gstatic.com/images?q=tbn:ANd9GcStJQooIMoRo_N73XEyezmHqIYJ_Vt5vXyjJiGf6HVbr2Vr3a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88832">
            <a:off x="1911668" y="4140058"/>
            <a:ext cx="2016224" cy="170119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1527804">
            <a:off x="5377778" y="393944"/>
            <a:ext cx="2578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Student Engagement Surveys</a:t>
            </a:r>
            <a:endParaRPr lang="en-US" sz="32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4285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9608"/>
            <a:ext cx="472708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Chart 2"/>
          <p:cNvGraphicFramePr/>
          <p:nvPr/>
        </p:nvGraphicFramePr>
        <p:xfrm>
          <a:off x="3131840" y="332656"/>
          <a:ext cx="532859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79512" y="260648"/>
            <a:ext cx="39060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 am interested in the topics </a:t>
            </a:r>
          </a:p>
          <a:p>
            <a:pPr algn="ctr"/>
            <a:r>
              <a:rPr lang="en-US" sz="24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 am learning at school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4008" y="116632"/>
            <a:ext cx="122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Secondary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9919" y="299695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Elementary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3200400" y="381000"/>
          <a:ext cx="532859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62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6870700" cy="126876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Who are we and why are we here?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2050" name="Picture 2" descr="C:\Documents and Settings\gallowayb\Desktop\My Documents\Personal\Cartoons\21st century lear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5046713" cy="405380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115616" y="5373216"/>
            <a:ext cx="68707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b="1" dirty="0" smtClean="0">
                <a:solidFill>
                  <a:srgbClr val="4401FF"/>
                </a:solidFill>
              </a:rPr>
              <a:t>Networking:</a:t>
            </a:r>
          </a:p>
          <a:p>
            <a:r>
              <a:rPr lang="en-US" b="1" dirty="0" smtClean="0">
                <a:solidFill>
                  <a:srgbClr val="4401FF"/>
                </a:solidFill>
              </a:rPr>
              <a:t>Email/Twitter/Moodle</a:t>
            </a:r>
            <a:endParaRPr lang="en-US" b="1" dirty="0">
              <a:solidFill>
                <a:srgbClr val="4401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554739">
            <a:off x="6090554" y="2249889"/>
            <a:ext cx="320096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Let’s Play</a:t>
            </a:r>
          </a:p>
          <a:p>
            <a:pPr algn="ctr"/>
            <a:r>
              <a:rPr lang="en-CA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Bingo</a:t>
            </a:r>
            <a:endParaRPr lang="en-CA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471"/>
            <a:ext cx="9144000" cy="69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805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2338447" y="1347847"/>
            <a:ext cx="4443353" cy="444335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/>
          <p:cNvSpPr/>
          <p:nvPr/>
        </p:nvSpPr>
        <p:spPr>
          <a:xfrm>
            <a:off x="2514600" y="1524000"/>
            <a:ext cx="4102648" cy="41026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9" name="Group 38"/>
          <p:cNvGrpSpPr/>
          <p:nvPr/>
        </p:nvGrpSpPr>
        <p:grpSpPr>
          <a:xfrm>
            <a:off x="2758757" y="1835150"/>
            <a:ext cx="3604260" cy="3527425"/>
            <a:chOff x="2758757" y="1835150"/>
            <a:chExt cx="3604260" cy="3527425"/>
          </a:xfrm>
        </p:grpSpPr>
        <p:sp>
          <p:nvSpPr>
            <p:cNvPr id="7" name="Pie 6"/>
            <p:cNvSpPr/>
            <p:nvPr/>
          </p:nvSpPr>
          <p:spPr>
            <a:xfrm rot="18491851">
              <a:off x="2797174" y="1796733"/>
              <a:ext cx="3527425" cy="3604260"/>
            </a:xfrm>
            <a:prstGeom prst="pie">
              <a:avLst>
                <a:gd name="adj1" fmla="val 10808195"/>
                <a:gd name="adj2" fmla="val 13902566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85000">
                  <a:schemeClr val="bg1"/>
                </a:gs>
              </a:gsLst>
              <a:lin ang="1200000" scaled="0"/>
            </a:gra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24200" y="38862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Digital and Technological Fluency</a:t>
              </a:r>
              <a:endParaRPr lang="en-CA" sz="8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745422" y="1833880"/>
            <a:ext cx="3604260" cy="3527425"/>
            <a:chOff x="2745422" y="1833880"/>
            <a:chExt cx="3604260" cy="3527425"/>
          </a:xfrm>
        </p:grpSpPr>
        <p:sp>
          <p:nvSpPr>
            <p:cNvPr id="8" name="Pie 7"/>
            <p:cNvSpPr/>
            <p:nvPr/>
          </p:nvSpPr>
          <p:spPr>
            <a:xfrm rot="15373419">
              <a:off x="2783839" y="1795463"/>
              <a:ext cx="3527425" cy="3604260"/>
            </a:xfrm>
            <a:prstGeom prst="pie">
              <a:avLst>
                <a:gd name="adj1" fmla="val 10808195"/>
                <a:gd name="adj2" fmla="val 13902566"/>
              </a:avLst>
            </a:prstGeom>
            <a:gradFill>
              <a:gsLst>
                <a:gs pos="0">
                  <a:srgbClr val="00B050"/>
                </a:gs>
                <a:gs pos="85000">
                  <a:schemeClr val="bg1"/>
                </a:gs>
              </a:gsLst>
              <a:lin ang="1200000" scaled="0"/>
            </a:gra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86200" y="4648200"/>
              <a:ext cx="990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Communication</a:t>
              </a:r>
              <a:endParaRPr lang="en-CA" sz="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769552" y="1793875"/>
            <a:ext cx="3527425" cy="3604260"/>
            <a:chOff x="2769552" y="1793875"/>
            <a:chExt cx="3527425" cy="3604260"/>
          </a:xfrm>
        </p:grpSpPr>
        <p:sp>
          <p:nvSpPr>
            <p:cNvPr id="9" name="Pie 8"/>
            <p:cNvSpPr/>
            <p:nvPr/>
          </p:nvSpPr>
          <p:spPr>
            <a:xfrm rot="12256275">
              <a:off x="2769552" y="1793875"/>
              <a:ext cx="3527425" cy="3604260"/>
            </a:xfrm>
            <a:prstGeom prst="pie">
              <a:avLst>
                <a:gd name="adj1" fmla="val 10808195"/>
                <a:gd name="adj2" fmla="val 13902566"/>
              </a:avLst>
            </a:prstGeom>
            <a:gradFill>
              <a:gsLst>
                <a:gs pos="0">
                  <a:srgbClr val="FFFF00"/>
                </a:gs>
                <a:gs pos="85000">
                  <a:schemeClr val="bg1"/>
                </a:gs>
              </a:gsLst>
              <a:lin ang="1200000" scaled="0"/>
            </a:gra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53000" y="4230469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Social, Cultural, Global and Environmental Responsibility</a:t>
              </a:r>
              <a:endParaRPr lang="en-CA" sz="8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65742" y="1779270"/>
            <a:ext cx="3635058" cy="3604260"/>
            <a:chOff x="2765742" y="1779270"/>
            <a:chExt cx="3635058" cy="3604260"/>
          </a:xfrm>
        </p:grpSpPr>
        <p:sp>
          <p:nvSpPr>
            <p:cNvPr id="10" name="Pie 9"/>
            <p:cNvSpPr/>
            <p:nvPr/>
          </p:nvSpPr>
          <p:spPr>
            <a:xfrm rot="9218947">
              <a:off x="2765742" y="1779270"/>
              <a:ext cx="3527425" cy="3604260"/>
            </a:xfrm>
            <a:prstGeom prst="pie">
              <a:avLst>
                <a:gd name="adj1" fmla="val 10808195"/>
                <a:gd name="adj2" fmla="val 13902566"/>
              </a:avLst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85000">
                  <a:schemeClr val="bg1"/>
                </a:gs>
              </a:gsLst>
              <a:lin ang="1200000" scaled="0"/>
            </a:gra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10200" y="3395246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Creativity and Innovation</a:t>
              </a:r>
              <a:endParaRPr lang="en-CA" sz="8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44152" y="1782445"/>
            <a:ext cx="3604260" cy="3527425"/>
            <a:chOff x="2744152" y="1782445"/>
            <a:chExt cx="3604260" cy="3527425"/>
          </a:xfrm>
        </p:grpSpPr>
        <p:sp>
          <p:nvSpPr>
            <p:cNvPr id="6" name="Pie 5"/>
            <p:cNvSpPr/>
            <p:nvPr/>
          </p:nvSpPr>
          <p:spPr>
            <a:xfrm rot="6205319">
              <a:off x="2782569" y="1744028"/>
              <a:ext cx="3527425" cy="3604260"/>
            </a:xfrm>
            <a:prstGeom prst="pie">
              <a:avLst>
                <a:gd name="adj1" fmla="val 10808195"/>
                <a:gd name="adj2" fmla="val 13902566"/>
              </a:avLst>
            </a:prstGeom>
            <a:gradFill flip="none" rotWithShape="1">
              <a:gsLst>
                <a:gs pos="0">
                  <a:srgbClr val="FF0000"/>
                </a:gs>
                <a:gs pos="85000">
                  <a:schemeClr val="bg1"/>
                </a:gs>
              </a:gsLst>
              <a:lin ang="1200000" scaled="0"/>
              <a:tileRect/>
            </a:gra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CA" sz="1100">
                  <a:effectLst/>
                  <a:ea typeface="Calibri"/>
                  <a:cs typeface="Times New Roman"/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53000" y="2325171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Critical Thinking, Problem Solving and Decision Making</a:t>
              </a:r>
              <a:endParaRPr lang="en-CA" sz="8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725737" y="1826260"/>
            <a:ext cx="3604260" cy="3527425"/>
            <a:chOff x="2725737" y="1826260"/>
            <a:chExt cx="3604260" cy="3527425"/>
          </a:xfrm>
        </p:grpSpPr>
        <p:sp>
          <p:nvSpPr>
            <p:cNvPr id="5" name="Pie 4"/>
            <p:cNvSpPr/>
            <p:nvPr/>
          </p:nvSpPr>
          <p:spPr>
            <a:xfrm rot="3109206">
              <a:off x="2764154" y="1787843"/>
              <a:ext cx="3527425" cy="3604260"/>
            </a:xfrm>
            <a:prstGeom prst="pie">
              <a:avLst>
                <a:gd name="adj1" fmla="val 10808195"/>
                <a:gd name="adj2" fmla="val 13902566"/>
              </a:avLst>
            </a:prstGeom>
            <a:gradFill>
              <a:gsLst>
                <a:gs pos="0">
                  <a:srgbClr val="FFCC00"/>
                </a:gs>
                <a:gs pos="85000">
                  <a:schemeClr val="bg1"/>
                </a:gs>
              </a:gsLst>
              <a:lin ang="1200000" scaled="0"/>
            </a:gra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86200" y="2176046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Collaboration and Leadership</a:t>
              </a:r>
              <a:endParaRPr lang="en-CA" sz="8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777172" y="1797685"/>
            <a:ext cx="3527425" cy="3604260"/>
            <a:chOff x="2777172" y="1797685"/>
            <a:chExt cx="3527425" cy="3604260"/>
          </a:xfrm>
        </p:grpSpPr>
        <p:sp>
          <p:nvSpPr>
            <p:cNvPr id="4" name="Pie 3"/>
            <p:cNvSpPr/>
            <p:nvPr/>
          </p:nvSpPr>
          <p:spPr>
            <a:xfrm>
              <a:off x="2777172" y="1797685"/>
              <a:ext cx="3527425" cy="3604260"/>
            </a:xfrm>
            <a:prstGeom prst="pie">
              <a:avLst>
                <a:gd name="adj1" fmla="val 10808195"/>
                <a:gd name="adj2" fmla="val 13902566"/>
              </a:avLst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85000">
                  <a:schemeClr val="bg1"/>
                </a:gs>
              </a:gsLst>
              <a:lin ang="1200000" scaled="0"/>
            </a:gra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71800" y="2819400"/>
              <a:ext cx="10785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Lifelong Learning, Personal Management and Well-Being</a:t>
              </a:r>
              <a:endParaRPr lang="en-CA" sz="8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657600" y="1752600"/>
            <a:ext cx="1752601" cy="762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145379"/>
              </a:avLst>
            </a:prstTxWarp>
            <a:spAutoFit/>
          </a:bodyPr>
          <a:lstStyle/>
          <a:p>
            <a:r>
              <a:rPr lang="en-US" sz="1200" b="1" dirty="0" smtClean="0"/>
              <a:t>Subject/Discipline Area</a:t>
            </a:r>
            <a:endParaRPr lang="en-CA" sz="1200" b="1" dirty="0"/>
          </a:p>
        </p:txBody>
      </p:sp>
      <p:sp>
        <p:nvSpPr>
          <p:cNvPr id="13" name="Oval 12"/>
          <p:cNvSpPr/>
          <p:nvPr/>
        </p:nvSpPr>
        <p:spPr>
          <a:xfrm>
            <a:off x="3802250" y="2819400"/>
            <a:ext cx="1531750" cy="15317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4045902" y="3085465"/>
            <a:ext cx="1052195" cy="1052195"/>
          </a:xfrm>
          <a:prstGeom prst="ellipse">
            <a:avLst/>
          </a:prstGeom>
          <a:gradFill flip="none" rotWithShape="1">
            <a:gsLst>
              <a:gs pos="10000">
                <a:schemeClr val="bg1"/>
              </a:gs>
              <a:gs pos="99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62317" y="105219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4007579" y="3048000"/>
            <a:ext cx="1174021" cy="1066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24153"/>
              </a:avLst>
            </a:prstTxWarp>
            <a:spAutoFit/>
          </a:bodyPr>
          <a:lstStyle/>
          <a:p>
            <a:pPr algn="ctr"/>
            <a:r>
              <a:rPr lang="en-US" sz="2000" b="1" cap="none" spc="20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LITERACY</a:t>
            </a:r>
            <a:endParaRPr lang="en-US" sz="2000" b="1" cap="none" spc="20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07579" y="3200400"/>
            <a:ext cx="1174021" cy="1066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000" b="1" cap="none" spc="20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NUMERACY</a:t>
            </a:r>
            <a:endParaRPr lang="en-US" sz="2000" b="1" cap="none" spc="20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8" name="TextBox 27"/>
          <p:cNvSpPr txBox="1"/>
          <p:nvPr/>
        </p:nvSpPr>
        <p:spPr>
          <a:xfrm rot="10800000">
            <a:off x="3657601" y="4648200"/>
            <a:ext cx="1752601" cy="762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145379"/>
              </a:avLst>
            </a:prstTxWarp>
            <a:spAutoFit/>
          </a:bodyPr>
          <a:lstStyle/>
          <a:p>
            <a:r>
              <a:rPr lang="en-US" sz="1200" b="1" dirty="0" smtClean="0"/>
              <a:t>Subject/Discipline Area</a:t>
            </a:r>
            <a:endParaRPr lang="en-CA" sz="1200" b="1" dirty="0"/>
          </a:p>
        </p:txBody>
      </p:sp>
      <p:sp>
        <p:nvSpPr>
          <p:cNvPr id="29" name="TextBox 28"/>
          <p:cNvSpPr txBox="1"/>
          <p:nvPr/>
        </p:nvSpPr>
        <p:spPr>
          <a:xfrm rot="3013155">
            <a:off x="5025128" y="2083337"/>
            <a:ext cx="1752601" cy="63362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145379"/>
              </a:avLst>
            </a:prstTxWarp>
            <a:spAutoFit/>
          </a:bodyPr>
          <a:lstStyle/>
          <a:p>
            <a:r>
              <a:rPr lang="en-US" sz="1200" b="1" dirty="0" smtClean="0"/>
              <a:t>Engaged Thinker</a:t>
            </a:r>
            <a:endParaRPr lang="en-CA" sz="1200" b="1" dirty="0"/>
          </a:p>
        </p:txBody>
      </p:sp>
      <p:sp>
        <p:nvSpPr>
          <p:cNvPr id="30" name="TextBox 29"/>
          <p:cNvSpPr txBox="1"/>
          <p:nvPr/>
        </p:nvSpPr>
        <p:spPr>
          <a:xfrm rot="9125704">
            <a:off x="4465978" y="4869077"/>
            <a:ext cx="1752601" cy="63362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145379"/>
              </a:avLst>
            </a:prstTxWarp>
            <a:spAutoFit/>
          </a:bodyPr>
          <a:lstStyle/>
          <a:p>
            <a:r>
              <a:rPr lang="en-US" sz="1200" b="1" dirty="0" smtClean="0"/>
              <a:t>Ethical Citizen</a:t>
            </a:r>
            <a:endParaRPr lang="en-CA" sz="1200" b="1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1931088" y="3226490"/>
            <a:ext cx="1752601" cy="63362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145379"/>
              </a:avLst>
            </a:prstTxWarp>
            <a:spAutoFit/>
          </a:bodyPr>
          <a:lstStyle/>
          <a:p>
            <a:r>
              <a:rPr lang="en-US" sz="1200" b="1" dirty="0" smtClean="0"/>
              <a:t>Entrepreneurial Spirit</a:t>
            </a:r>
            <a:endParaRPr lang="en-CA" sz="1200" b="1" dirty="0"/>
          </a:p>
        </p:txBody>
      </p:sp>
      <p:sp>
        <p:nvSpPr>
          <p:cNvPr id="24" name="Rectangle 23"/>
          <p:cNvSpPr/>
          <p:nvPr/>
        </p:nvSpPr>
        <p:spPr>
          <a:xfrm>
            <a:off x="4147357" y="3429000"/>
            <a:ext cx="88184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STUDENT</a:t>
            </a:r>
            <a:endParaRPr lang="en-US" sz="14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221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0.57986 -0.40255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3" y="-2013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07847 -0.5456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-2729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30278 -0.5504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9" y="-275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0.53211 -2.22222E-6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9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3375 0.53125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2655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08055 0.53102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8" y="2655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54045 0.33079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1652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3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3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11" grpId="0" animBg="1"/>
      <p:bldP spid="11" grpId="1" animBg="1"/>
      <p:bldP spid="14" grpId="0"/>
      <p:bldP spid="15" grpId="0"/>
      <p:bldP spid="28" grpId="0"/>
      <p:bldP spid="29" grpId="0"/>
      <p:bldP spid="30" grpId="0"/>
      <p:bldP spid="31" grpId="0"/>
      <p:bldP spid="24" grpId="0"/>
      <p:bldP spid="2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777" y="1905000"/>
            <a:ext cx="830145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542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6870700" cy="1600200"/>
          </a:xfrm>
        </p:spPr>
        <p:txBody>
          <a:bodyPr/>
          <a:lstStyle/>
          <a:p>
            <a:r>
              <a:rPr lang="en-US" sz="3600" dirty="0" smtClean="0"/>
              <a:t>Are you a </a:t>
            </a:r>
            <a:r>
              <a:rPr lang="en-US" sz="3600" b="1" dirty="0" smtClean="0">
                <a:solidFill>
                  <a:srgbClr val="7030A0"/>
                </a:solidFill>
              </a:rPr>
              <a:t>21</a:t>
            </a:r>
            <a:r>
              <a:rPr lang="en-US" sz="3600" b="1" baseline="30000" dirty="0" smtClean="0">
                <a:solidFill>
                  <a:srgbClr val="7030A0"/>
                </a:solidFill>
              </a:rPr>
              <a:t>st</a:t>
            </a:r>
            <a:r>
              <a:rPr lang="en-US" sz="3600" b="1" dirty="0" smtClean="0">
                <a:solidFill>
                  <a:srgbClr val="7030A0"/>
                </a:solidFill>
              </a:rPr>
              <a:t> Century </a:t>
            </a:r>
            <a:r>
              <a:rPr lang="en-US" sz="3600" b="1" dirty="0" err="1" smtClean="0">
                <a:solidFill>
                  <a:srgbClr val="7030A0"/>
                </a:solidFill>
              </a:rPr>
              <a:t>Learner</a:t>
            </a:r>
            <a:r>
              <a:rPr lang="en-US" sz="3600" dirty="0" err="1" smtClean="0"/>
              <a:t>?Are</a:t>
            </a:r>
            <a:r>
              <a:rPr lang="en-US" sz="3600" dirty="0" smtClean="0"/>
              <a:t> you a </a:t>
            </a:r>
            <a:r>
              <a:rPr lang="en-US" sz="3600" b="1" dirty="0" smtClean="0">
                <a:solidFill>
                  <a:srgbClr val="660066"/>
                </a:solidFill>
              </a:rPr>
              <a:t>21</a:t>
            </a:r>
            <a:r>
              <a:rPr lang="en-US" sz="3600" b="1" baseline="30000" dirty="0" smtClean="0">
                <a:solidFill>
                  <a:srgbClr val="660066"/>
                </a:solidFill>
              </a:rPr>
              <a:t>st</a:t>
            </a:r>
            <a:r>
              <a:rPr lang="en-US" sz="3600" b="1" dirty="0" smtClean="0">
                <a:solidFill>
                  <a:srgbClr val="660066"/>
                </a:solidFill>
              </a:rPr>
              <a:t> Century Teacher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835696" y="6021288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http://www.youtube.com/watch?v=_A-ZVCjfWf8</a:t>
            </a:r>
            <a:endParaRPr lang="en-US" dirty="0"/>
          </a:p>
        </p:txBody>
      </p:sp>
      <p:pic>
        <p:nvPicPr>
          <p:cNvPr id="5" name="A Vision of K-12 Students Today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907704" y="1700808"/>
            <a:ext cx="5376597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21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Century Learning means taking the best of the 20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Century and </a:t>
            </a:r>
            <a:r>
              <a:rPr lang="en-US" sz="3200" dirty="0" smtClean="0">
                <a:solidFill>
                  <a:srgbClr val="FF0000"/>
                </a:solidFill>
              </a:rPr>
              <a:t>leaving the rest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4725144"/>
            <a:ext cx="5112568" cy="120932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Activity: </a:t>
            </a:r>
            <a:r>
              <a:rPr lang="en-US" dirty="0" smtClean="0">
                <a:solidFill>
                  <a:srgbClr val="FF6600"/>
                </a:solidFill>
              </a:rPr>
              <a:t>Start a Bonfire 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026" name="Picture 2" descr="C:\Documents and Settings\gallowayb\Local Settings\Temporary Internet Files\Content.IE5\H01WWPG4\MC9003511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72816"/>
            <a:ext cx="2592561" cy="2888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7446764" cy="54868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4401FF"/>
                </a:solidFill>
              </a:rPr>
              <a:t>Your 21</a:t>
            </a:r>
            <a:r>
              <a:rPr lang="en-US" sz="3200" b="1" baseline="30000" dirty="0" smtClean="0">
                <a:solidFill>
                  <a:srgbClr val="4401FF"/>
                </a:solidFill>
              </a:rPr>
              <a:t>st</a:t>
            </a:r>
            <a:r>
              <a:rPr lang="en-US" sz="3200" b="1" dirty="0" smtClean="0">
                <a:solidFill>
                  <a:srgbClr val="4401FF"/>
                </a:solidFill>
              </a:rPr>
              <a:t> Century Learning Project</a:t>
            </a:r>
            <a:endParaRPr lang="en-US" sz="3200" b="1" dirty="0">
              <a:solidFill>
                <a:srgbClr val="4401FF"/>
              </a:solidFill>
            </a:endParaRPr>
          </a:p>
        </p:txBody>
      </p:sp>
      <p:pic>
        <p:nvPicPr>
          <p:cNvPr id="3074" name="Picture 2" descr="C:\Documents and Settings\gallowayb\Desktop\My Documents\Personal\Cartoons\e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192688" cy="388843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63688" y="4365104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rgbClr val="FF0000"/>
                </a:solidFill>
              </a:rPr>
              <a:t>………beginning with the end in mind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87624" y="5495603"/>
            <a:ext cx="770485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400" b="1" dirty="0" smtClean="0">
                <a:solidFill>
                  <a:srgbClr val="4401FF"/>
                </a:solidFill>
              </a:rPr>
              <a:t>For next time…</a:t>
            </a:r>
          </a:p>
          <a:p>
            <a:r>
              <a:rPr lang="en-US" sz="2400" dirty="0" smtClean="0">
                <a:solidFill>
                  <a:srgbClr val="4401FF"/>
                </a:solidFill>
              </a:rPr>
              <a:t>Read - Part One: What is 21</a:t>
            </a:r>
            <a:r>
              <a:rPr lang="en-US" sz="2400" baseline="30000" dirty="0" smtClean="0">
                <a:solidFill>
                  <a:srgbClr val="4401FF"/>
                </a:solidFill>
              </a:rPr>
              <a:t>st</a:t>
            </a:r>
            <a:r>
              <a:rPr lang="en-US" sz="2400" dirty="0" smtClean="0">
                <a:solidFill>
                  <a:srgbClr val="4401FF"/>
                </a:solidFill>
              </a:rPr>
              <a:t> Century Learning?</a:t>
            </a:r>
          </a:p>
          <a:p>
            <a:r>
              <a:rPr lang="en-US" sz="2400" b="1" dirty="0" smtClean="0">
                <a:solidFill>
                  <a:srgbClr val="4401FF"/>
                </a:solidFill>
              </a:rPr>
              <a:t>Begin thinking about a “21</a:t>
            </a:r>
            <a:r>
              <a:rPr lang="en-US" sz="2400" b="1" baseline="30000" dirty="0" smtClean="0">
                <a:solidFill>
                  <a:srgbClr val="4401FF"/>
                </a:solidFill>
              </a:rPr>
              <a:t>st</a:t>
            </a:r>
            <a:r>
              <a:rPr lang="en-US" sz="2400" b="1" dirty="0" smtClean="0">
                <a:solidFill>
                  <a:srgbClr val="4401FF"/>
                </a:solidFill>
              </a:rPr>
              <a:t> Century Project”</a:t>
            </a:r>
          </a:p>
          <a:p>
            <a:r>
              <a:rPr lang="en-US" sz="2000" u="sng" dirty="0" smtClean="0"/>
              <a:t>Next </a:t>
            </a:r>
            <a:r>
              <a:rPr lang="en-US" sz="2000" dirty="0" smtClean="0"/>
              <a:t>Session: Wednesday</a:t>
            </a:r>
            <a:r>
              <a:rPr lang="en-US" sz="2000" dirty="0"/>
              <a:t>, October </a:t>
            </a:r>
            <a:r>
              <a:rPr lang="en-US" sz="2000" dirty="0" smtClean="0"/>
              <a:t>24</a:t>
            </a:r>
            <a:r>
              <a:rPr lang="en-US" sz="2000" baseline="30000" dirty="0" smtClean="0"/>
              <a:t>th</a:t>
            </a:r>
            <a:endParaRPr lang="en-US" sz="2000" dirty="0" smtClean="0"/>
          </a:p>
          <a:p>
            <a:r>
              <a:rPr lang="en-US" sz="2000" i="1" dirty="0" smtClean="0"/>
              <a:t>Topic</a:t>
            </a:r>
            <a:r>
              <a:rPr lang="en-US" sz="2000" i="1" dirty="0"/>
              <a:t>: </a:t>
            </a:r>
            <a:r>
              <a:rPr lang="en-US" sz="2000" dirty="0"/>
              <a:t>Engaging Students with the integration of Project Based Learning, Multiple Intelligences and Web 2.0 </a:t>
            </a:r>
            <a:r>
              <a:rPr lang="en-US" sz="2000" dirty="0" smtClean="0"/>
              <a:t>Tools</a:t>
            </a:r>
            <a:endParaRPr lang="en-US" sz="2000" b="1" dirty="0">
              <a:solidFill>
                <a:srgbClr val="4401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5300663"/>
            <a:ext cx="2051050" cy="155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6912768" cy="612775"/>
          </a:xfrm>
          <a:noFill/>
        </p:spPr>
        <p:txBody>
          <a:bodyPr/>
          <a:lstStyle/>
          <a:p>
            <a:pPr algn="l" eaLnBrk="1" hangingPunct="1"/>
            <a:r>
              <a:rPr lang="en-CA" sz="3200" dirty="0" smtClean="0"/>
              <a:t>21</a:t>
            </a:r>
            <a:r>
              <a:rPr lang="en-CA" sz="3200" baseline="30000" dirty="0" smtClean="0"/>
              <a:t>st</a:t>
            </a:r>
            <a:r>
              <a:rPr lang="en-CA" sz="3200" dirty="0" smtClean="0"/>
              <a:t> Century Learning: </a:t>
            </a:r>
            <a:r>
              <a:rPr lang="en-CA" sz="3200" dirty="0" smtClean="0">
                <a:solidFill>
                  <a:schemeClr val="tx2"/>
                </a:solidFill>
              </a:rPr>
              <a:t>Wise Words</a:t>
            </a:r>
            <a:r>
              <a:rPr lang="en-CA" sz="3200" dirty="0" smtClean="0"/>
              <a:t> 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4139952" y="1628800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 i="1" dirty="0" smtClean="0">
                <a:solidFill>
                  <a:srgbClr val="00B050"/>
                </a:solidFill>
              </a:rPr>
              <a:t>Creativity peaked in the 1990s and </a:t>
            </a:r>
          </a:p>
          <a:p>
            <a:pPr algn="ctr"/>
            <a:r>
              <a:rPr lang="en-US" b="0" i="1" dirty="0" smtClean="0">
                <a:solidFill>
                  <a:srgbClr val="00B050"/>
                </a:solidFill>
              </a:rPr>
              <a:t>it has been declining ever since.  </a:t>
            </a:r>
          </a:p>
          <a:p>
            <a:pPr algn="ctr"/>
            <a:r>
              <a:rPr lang="en-US" b="0" i="1" dirty="0" smtClean="0">
                <a:solidFill>
                  <a:srgbClr val="00B050"/>
                </a:solidFill>
              </a:rPr>
              <a:t>We are in a creativity crisis</a:t>
            </a:r>
          </a:p>
          <a:p>
            <a:pPr algn="ctr"/>
            <a:r>
              <a:rPr lang="en-US" b="0" dirty="0" smtClean="0">
                <a:solidFill>
                  <a:srgbClr val="00B050"/>
                </a:solidFill>
              </a:rPr>
              <a:t>…..Bob Pearlman</a:t>
            </a:r>
            <a:endParaRPr lang="en-CA" b="0" dirty="0">
              <a:solidFill>
                <a:srgbClr val="00B050"/>
              </a:solidFill>
            </a:endParaRP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251520" y="3501008"/>
            <a:ext cx="41433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0" i="1" dirty="0" smtClean="0">
                <a:solidFill>
                  <a:schemeClr val="hlink"/>
                </a:solidFill>
              </a:rPr>
              <a:t>If you’re comfortable with education today, you’re doing something wrong</a:t>
            </a:r>
          </a:p>
          <a:p>
            <a:pPr algn="ctr"/>
            <a:r>
              <a:rPr lang="en-CA" b="0" dirty="0" smtClean="0">
                <a:solidFill>
                  <a:schemeClr val="hlink"/>
                </a:solidFill>
              </a:rPr>
              <a:t>....Dean </a:t>
            </a:r>
            <a:r>
              <a:rPr lang="en-CA" b="0" dirty="0" err="1" smtClean="0">
                <a:solidFill>
                  <a:schemeClr val="hlink"/>
                </a:solidFill>
              </a:rPr>
              <a:t>Shareski</a:t>
            </a:r>
            <a:endParaRPr lang="en-CA" b="0" dirty="0">
              <a:solidFill>
                <a:schemeClr val="hlink"/>
              </a:solidFill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571500"/>
            <a:ext cx="38576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0" i="1" dirty="0" smtClean="0">
                <a:solidFill>
                  <a:srgbClr val="00B050"/>
                </a:solidFill>
              </a:rPr>
              <a:t>The illiterate of the 21st century will not be those who cannot read and write, but those who cannot learn, unlearn and relearn.</a:t>
            </a:r>
            <a:endParaRPr lang="en-US" b="0" i="1" dirty="0" smtClean="0">
              <a:solidFill>
                <a:srgbClr val="00B050"/>
              </a:solidFill>
            </a:endParaRPr>
          </a:p>
          <a:p>
            <a:r>
              <a:rPr lang="en-CA" b="0" dirty="0" smtClean="0">
                <a:solidFill>
                  <a:srgbClr val="00B050"/>
                </a:solidFill>
              </a:rPr>
              <a:t>                   ...Alvin Toffler</a:t>
            </a:r>
            <a:endParaRPr lang="en-US" b="0" dirty="0">
              <a:solidFill>
                <a:srgbClr val="00B050"/>
              </a:solidFill>
            </a:endParaRPr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4000500" y="642938"/>
            <a:ext cx="42481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 dirty="0" smtClean="0">
                <a:solidFill>
                  <a:srgbClr val="4401FF"/>
                </a:solidFill>
              </a:rPr>
              <a:t>Our digital natives are our most valuable resources</a:t>
            </a:r>
          </a:p>
          <a:p>
            <a:r>
              <a:rPr lang="en-US" b="0" dirty="0" smtClean="0">
                <a:solidFill>
                  <a:srgbClr val="4401FF"/>
                </a:solidFill>
              </a:rPr>
              <a:t>		….Cheryl Lemke</a:t>
            </a:r>
            <a:endParaRPr lang="en-US" b="0" dirty="0">
              <a:solidFill>
                <a:srgbClr val="4401FF"/>
              </a:solidFill>
            </a:endParaRPr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0" y="4653136"/>
            <a:ext cx="41767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 i="1" dirty="0" smtClean="0">
                <a:solidFill>
                  <a:srgbClr val="4401FF"/>
                </a:solidFill>
              </a:rPr>
              <a:t>Our classrooms need thin walls to allow our students to learn beyond the limits of a square classroom</a:t>
            </a:r>
          </a:p>
          <a:p>
            <a:pPr algn="ctr"/>
            <a:r>
              <a:rPr lang="en-GB" b="0" i="1" dirty="0" smtClean="0">
                <a:solidFill>
                  <a:srgbClr val="4401FF"/>
                </a:solidFill>
              </a:rPr>
              <a:t>....Will Richardson</a:t>
            </a:r>
            <a:endParaRPr lang="en-CA" b="0" dirty="0">
              <a:solidFill>
                <a:srgbClr val="4401FF"/>
              </a:solidFill>
            </a:endParaRPr>
          </a:p>
        </p:txBody>
      </p:sp>
      <p:sp>
        <p:nvSpPr>
          <p:cNvPr id="12297" name="Rectangle 11"/>
          <p:cNvSpPr>
            <a:spLocks noChangeArrowheads="1"/>
          </p:cNvSpPr>
          <p:nvPr/>
        </p:nvSpPr>
        <p:spPr bwMode="auto">
          <a:xfrm>
            <a:off x="323528" y="6021288"/>
            <a:ext cx="3887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0" i="1" dirty="0" smtClean="0">
                <a:solidFill>
                  <a:schemeClr val="hlink"/>
                </a:solidFill>
              </a:rPr>
              <a:t>Teach less, learn more</a:t>
            </a:r>
          </a:p>
          <a:p>
            <a:pPr algn="ctr"/>
            <a:r>
              <a:rPr lang="en-CA" b="0" dirty="0" smtClean="0">
                <a:solidFill>
                  <a:schemeClr val="hlink"/>
                </a:solidFill>
              </a:rPr>
              <a:t>....Robin Fogarty</a:t>
            </a:r>
            <a:endParaRPr lang="en-CA" b="0" dirty="0">
              <a:solidFill>
                <a:schemeClr val="hlink"/>
              </a:solidFill>
            </a:endParaRPr>
          </a:p>
        </p:txBody>
      </p:sp>
      <p:sp>
        <p:nvSpPr>
          <p:cNvPr id="12298" name="Rectangle 12"/>
          <p:cNvSpPr>
            <a:spLocks noChangeArrowheads="1"/>
          </p:cNvSpPr>
          <p:nvPr/>
        </p:nvSpPr>
        <p:spPr bwMode="auto">
          <a:xfrm>
            <a:off x="4283968" y="2924944"/>
            <a:ext cx="4500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 i="1" dirty="0" smtClean="0">
                <a:solidFill>
                  <a:srgbClr val="4401FF"/>
                </a:solidFill>
              </a:rPr>
              <a:t>We can only have 21</a:t>
            </a:r>
            <a:r>
              <a:rPr lang="en-GB" b="0" i="1" baseline="30000" dirty="0" smtClean="0">
                <a:solidFill>
                  <a:srgbClr val="4401FF"/>
                </a:solidFill>
              </a:rPr>
              <a:t>st</a:t>
            </a:r>
            <a:r>
              <a:rPr lang="en-GB" b="0" i="1" dirty="0" smtClean="0">
                <a:solidFill>
                  <a:srgbClr val="4401FF"/>
                </a:solidFill>
              </a:rPr>
              <a:t> century learning if we have 21</a:t>
            </a:r>
            <a:r>
              <a:rPr lang="en-GB" b="0" i="1" baseline="30000" dirty="0" smtClean="0">
                <a:solidFill>
                  <a:srgbClr val="4401FF"/>
                </a:solidFill>
              </a:rPr>
              <a:t>st</a:t>
            </a:r>
            <a:r>
              <a:rPr lang="en-GB" b="0" i="1" dirty="0" smtClean="0">
                <a:solidFill>
                  <a:srgbClr val="4401FF"/>
                </a:solidFill>
              </a:rPr>
              <a:t> century skills</a:t>
            </a:r>
          </a:p>
          <a:p>
            <a:pPr algn="ctr"/>
            <a:r>
              <a:rPr lang="en-GB" b="0" dirty="0" smtClean="0">
                <a:solidFill>
                  <a:srgbClr val="4401FF"/>
                </a:solidFill>
              </a:rPr>
              <a:t>....Doug Reeves</a:t>
            </a:r>
            <a:endParaRPr lang="en-CA" b="0" dirty="0">
              <a:solidFill>
                <a:srgbClr val="4401FF"/>
              </a:solidFill>
            </a:endParaRPr>
          </a:p>
        </p:txBody>
      </p:sp>
      <p:sp>
        <p:nvSpPr>
          <p:cNvPr id="12299" name="Rectangle 13"/>
          <p:cNvSpPr>
            <a:spLocks noChangeArrowheads="1"/>
          </p:cNvSpPr>
          <p:nvPr/>
        </p:nvSpPr>
        <p:spPr bwMode="auto">
          <a:xfrm>
            <a:off x="0" y="2132856"/>
            <a:ext cx="43576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 dirty="0" smtClean="0">
                <a:solidFill>
                  <a:srgbClr val="4401FF"/>
                </a:solidFill>
              </a:rPr>
              <a:t>The  mobile device will be the world’s primary connection tool to the internet by 2020</a:t>
            </a:r>
          </a:p>
          <a:p>
            <a:r>
              <a:rPr lang="en-US" b="0" dirty="0" smtClean="0">
                <a:solidFill>
                  <a:srgbClr val="4401FF"/>
                </a:solidFill>
              </a:rPr>
              <a:t>		….Nicole </a:t>
            </a:r>
            <a:r>
              <a:rPr lang="en-US" b="0" dirty="0" err="1" smtClean="0">
                <a:solidFill>
                  <a:srgbClr val="4401FF"/>
                </a:solidFill>
              </a:rPr>
              <a:t>Lakusta</a:t>
            </a:r>
            <a:endParaRPr lang="en-US" b="0" dirty="0">
              <a:solidFill>
                <a:srgbClr val="4401FF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283968" y="5445224"/>
            <a:ext cx="4500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 i="1" dirty="0" smtClean="0">
                <a:solidFill>
                  <a:srgbClr val="4401FF"/>
                </a:solidFill>
              </a:rPr>
              <a:t>As teachers we are to never to stop learning, for the moment we do, we also stop being effective teachers</a:t>
            </a:r>
          </a:p>
          <a:p>
            <a:pPr algn="ctr"/>
            <a:r>
              <a:rPr lang="en-GB" b="0" dirty="0" smtClean="0">
                <a:solidFill>
                  <a:srgbClr val="4401FF"/>
                </a:solidFill>
              </a:rPr>
              <a:t>....Robyn Jackson</a:t>
            </a:r>
            <a:endParaRPr lang="en-CA" b="0" dirty="0">
              <a:solidFill>
                <a:srgbClr val="4401FF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355976" y="4077072"/>
            <a:ext cx="4500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 i="1" dirty="0" smtClean="0">
                <a:solidFill>
                  <a:srgbClr val="00B050"/>
                </a:solidFill>
              </a:rPr>
              <a:t>A one size fits all factory model and one way approach to learning does not work for today’s students.</a:t>
            </a:r>
          </a:p>
          <a:p>
            <a:pPr algn="ctr"/>
            <a:r>
              <a:rPr lang="en-GB" b="0" dirty="0" smtClean="0">
                <a:solidFill>
                  <a:srgbClr val="00B050"/>
                </a:solidFill>
              </a:rPr>
              <a:t>....Trilling and Fader, 21</a:t>
            </a:r>
            <a:r>
              <a:rPr lang="en-GB" b="0" baseline="30000" dirty="0" smtClean="0">
                <a:solidFill>
                  <a:srgbClr val="00B050"/>
                </a:solidFill>
              </a:rPr>
              <a:t>st</a:t>
            </a:r>
            <a:r>
              <a:rPr lang="en-GB" b="0" dirty="0" smtClean="0">
                <a:solidFill>
                  <a:srgbClr val="00B050"/>
                </a:solidFill>
              </a:rPr>
              <a:t> Century Skills</a:t>
            </a:r>
            <a:endParaRPr lang="en-CA" b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4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 advAuto="3000"/>
      <p:bldP spid="12293" grpId="0" build="p" advAuto="3000"/>
      <p:bldP spid="12294" grpId="0" build="p" advAuto="3000"/>
      <p:bldP spid="12295" grpId="0" build="p" advAuto="3000"/>
      <p:bldP spid="12296" grpId="0" build="p" advAuto="3000"/>
      <p:bldP spid="12297" grpId="0" build="p" advAuto="3000"/>
      <p:bldP spid="12298" grpId="0" build="p" advAuto="3000"/>
      <p:bldP spid="12299" grpId="0" build="p" advAuto="3000"/>
      <p:bldP spid="12" grpId="0" build="p" advAuto="3000"/>
      <p:bldP spid="13" grpId="0" build="p" advAuto="3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7984232" cy="4029075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dirty="0" smtClean="0"/>
              <a:t> </a:t>
            </a:r>
            <a:endParaRPr lang="en-US" sz="1600" dirty="0" smtClean="0"/>
          </a:p>
          <a:p>
            <a:pPr>
              <a:buFontTx/>
              <a:buNone/>
            </a:pPr>
            <a:r>
              <a:rPr lang="en-US" sz="1600" b="1" dirty="0" smtClean="0">
                <a:solidFill>
                  <a:srgbClr val="4401FF"/>
                </a:solidFill>
              </a:rPr>
              <a:t>3 Things I Learned from this session about 21</a:t>
            </a:r>
            <a:r>
              <a:rPr lang="en-US" sz="1600" b="1" baseline="30000" dirty="0" smtClean="0">
                <a:solidFill>
                  <a:srgbClr val="4401FF"/>
                </a:solidFill>
              </a:rPr>
              <a:t>st</a:t>
            </a:r>
            <a:r>
              <a:rPr lang="en-US" sz="1600" b="1" dirty="0" smtClean="0">
                <a:solidFill>
                  <a:srgbClr val="4401FF"/>
                </a:solidFill>
              </a:rPr>
              <a:t> Century Learning:</a:t>
            </a:r>
          </a:p>
          <a:p>
            <a:pPr>
              <a:buNone/>
            </a:pPr>
            <a:r>
              <a:rPr lang="en-US" sz="1600" dirty="0" smtClean="0"/>
              <a:t>	1. ____________________________________________________</a:t>
            </a:r>
          </a:p>
          <a:p>
            <a:pPr>
              <a:buNone/>
            </a:pPr>
            <a:r>
              <a:rPr lang="en-US" sz="1600" dirty="0" smtClean="0"/>
              <a:t>	2. ____________________________________________________</a:t>
            </a:r>
          </a:p>
          <a:p>
            <a:pPr>
              <a:buNone/>
            </a:pPr>
            <a:r>
              <a:rPr lang="en-US" sz="1600" dirty="0" smtClean="0"/>
              <a:t>	3. ____________________________________________________</a:t>
            </a:r>
          </a:p>
          <a:p>
            <a:pPr>
              <a:buFontTx/>
              <a:buNone/>
            </a:pPr>
            <a:r>
              <a:rPr lang="en-US" sz="1600" dirty="0" smtClean="0"/>
              <a:t> </a:t>
            </a:r>
          </a:p>
          <a:p>
            <a:pPr>
              <a:buFontTx/>
              <a:buNone/>
            </a:pPr>
            <a:r>
              <a:rPr lang="en-US" sz="1600" b="1" dirty="0" smtClean="0">
                <a:solidFill>
                  <a:srgbClr val="4401FF"/>
                </a:solidFill>
              </a:rPr>
              <a:t>2 Things I wish to do differently in the future regarding this topic (Goals):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1600" dirty="0" smtClean="0"/>
              <a:t>	I will start _______________________________________________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1600" dirty="0" smtClean="0"/>
              <a:t>	________________________________________________________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1600" dirty="0" smtClean="0"/>
              <a:t>	I will stop ________________________________________________ ________________________________________________________</a:t>
            </a:r>
          </a:p>
          <a:p>
            <a:pPr>
              <a:buFontTx/>
              <a:buNone/>
            </a:pPr>
            <a:r>
              <a:rPr lang="en-US" sz="1600" b="1" dirty="0" smtClean="0">
                <a:solidFill>
                  <a:srgbClr val="4401FF"/>
                </a:solidFill>
              </a:rPr>
              <a:t>1 Question I have about this topic:</a:t>
            </a:r>
          </a:p>
          <a:p>
            <a:pPr>
              <a:buNone/>
            </a:pPr>
            <a:r>
              <a:rPr lang="en-US" sz="1600" dirty="0" smtClean="0"/>
              <a:t>	1. ____________________________________________________</a:t>
            </a:r>
          </a:p>
        </p:txBody>
      </p:sp>
      <p:sp>
        <p:nvSpPr>
          <p:cNvPr id="13315" name="WordArt 2"/>
          <p:cNvSpPr>
            <a:spLocks noChangeArrowheads="1" noChangeShapeType="1" noTextEdit="1"/>
          </p:cNvSpPr>
          <p:nvPr/>
        </p:nvSpPr>
        <p:spPr bwMode="auto">
          <a:xfrm>
            <a:off x="467544" y="188640"/>
            <a:ext cx="6927850" cy="5194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Session Exit Card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90872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Name___________________ School____________________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Dealing With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486600" cy="3616424"/>
          </a:xfrm>
        </p:spPr>
        <p:txBody>
          <a:bodyPr/>
          <a:lstStyle/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Students today can’t prepare ________</a:t>
            </a:r>
          </a:p>
          <a:p>
            <a:pPr algn="ctr">
              <a:buNone/>
            </a:pPr>
            <a:r>
              <a:rPr lang="en-US" sz="2400" dirty="0" smtClean="0"/>
              <a:t>to calculate their problems. They depend on their _________ which are more expensive.</a:t>
            </a:r>
          </a:p>
          <a:p>
            <a:pPr algn="ctr">
              <a:buNone/>
            </a:pPr>
            <a:r>
              <a:rPr lang="en-US" sz="2400" dirty="0" smtClean="0"/>
              <a:t>What will they do when the _________is</a:t>
            </a:r>
          </a:p>
          <a:p>
            <a:pPr algn="ctr">
              <a:buNone/>
            </a:pPr>
            <a:r>
              <a:rPr lang="en-US" sz="2400" dirty="0" smtClean="0"/>
              <a:t>dropped and it breaks? They will not be able to write.”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2160" y="22768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29969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SLATES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4290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SLATE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7824" y="5157192"/>
            <a:ext cx="3363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Teacher’s Conference, 1703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600200"/>
          </a:xfrm>
        </p:spPr>
        <p:txBody>
          <a:bodyPr/>
          <a:lstStyle/>
          <a:p>
            <a:r>
              <a:rPr lang="en-US" dirty="0" smtClean="0"/>
              <a:t>What were the “tools” at the turn of the 20</a:t>
            </a:r>
            <a:r>
              <a:rPr lang="en-US" baseline="30000" dirty="0" smtClean="0"/>
              <a:t>th</a:t>
            </a:r>
            <a:r>
              <a:rPr lang="en-US" dirty="0" smtClean="0"/>
              <a:t> Century?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918648" cy="3832448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4401FF"/>
                </a:solidFill>
              </a:rPr>
              <a:t>“Students today depend on these expensive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4401FF"/>
                </a:solidFill>
              </a:rPr>
              <a:t>fountain pens. They can no longer write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4401FF"/>
                </a:solidFill>
              </a:rPr>
              <a:t>with a straight pen and nib. We parents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4401FF"/>
                </a:solidFill>
              </a:rPr>
              <a:t>must not allow them to wallow in such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4401FF"/>
                </a:solidFill>
              </a:rPr>
              <a:t>luxury to the detriment of learning how to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4401FF"/>
                </a:solidFill>
              </a:rPr>
              <a:t>cope in the real business world which is not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4401FF"/>
                </a:solidFill>
              </a:rPr>
              <a:t>so extravagant.”</a:t>
            </a:r>
          </a:p>
          <a:p>
            <a:endParaRPr lang="en-US" dirty="0" smtClean="0"/>
          </a:p>
          <a:p>
            <a:r>
              <a:rPr lang="en-US" dirty="0" smtClean="0"/>
              <a:t>              PTA Gazette, 1914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1419944"/>
          </a:xfrm>
        </p:spPr>
        <p:txBody>
          <a:bodyPr/>
          <a:lstStyle/>
          <a:p>
            <a:r>
              <a:rPr lang="en-US" sz="4000" dirty="0" smtClean="0"/>
              <a:t>Not long ago in our classrooms </a:t>
            </a:r>
            <a:br>
              <a:rPr lang="en-US" sz="4000" dirty="0" smtClean="0"/>
            </a:br>
            <a:r>
              <a:rPr lang="en-US" sz="4000" dirty="0" smtClean="0"/>
              <a:t>of the </a:t>
            </a:r>
            <a:r>
              <a:rPr lang="en-US" sz="4000" dirty="0" smtClean="0">
                <a:solidFill>
                  <a:srgbClr val="4401FF"/>
                </a:solidFill>
              </a:rPr>
              <a:t>20</a:t>
            </a:r>
            <a:r>
              <a:rPr lang="en-US" sz="4000" baseline="30000" dirty="0" smtClean="0">
                <a:solidFill>
                  <a:srgbClr val="4401FF"/>
                </a:solidFill>
              </a:rPr>
              <a:t>th</a:t>
            </a:r>
            <a:r>
              <a:rPr lang="en-US" sz="4000" dirty="0" smtClean="0">
                <a:solidFill>
                  <a:srgbClr val="4401FF"/>
                </a:solidFill>
              </a:rPr>
              <a:t> Century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28800"/>
            <a:ext cx="8136904" cy="36576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Ballpoint pens will be the ruin of education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in our country. Students use these devices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and then throw them away. The American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values of thrift and frugality are being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discarded. Businesses and banks will never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Allow such expensive items.”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           Federation of Teachers, 1950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42938" y="0"/>
            <a:ext cx="6870700" cy="823913"/>
          </a:xfrm>
        </p:spPr>
        <p:txBody>
          <a:bodyPr/>
          <a:lstStyle/>
          <a:p>
            <a:r>
              <a:rPr lang="en-US" smtClean="0"/>
              <a:t>What are our targets?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692696"/>
            <a:ext cx="1573907" cy="157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2420889"/>
            <a:ext cx="7858125" cy="409342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000" dirty="0"/>
              <a:t>To examine </a:t>
            </a:r>
            <a:r>
              <a:rPr lang="en-US" sz="2000" dirty="0" smtClean="0"/>
              <a:t>various forms of evidence in order to determine what is meant by the concept of “21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Century Learning”.</a:t>
            </a:r>
            <a:endParaRPr lang="en-US" sz="2000" dirty="0"/>
          </a:p>
          <a:p>
            <a:pPr marL="342900" indent="-342900">
              <a:buFontTx/>
              <a:buAutoNum type="arabicPeriod"/>
              <a:defRPr/>
            </a:pPr>
            <a:r>
              <a:rPr lang="en-US" sz="2000" dirty="0"/>
              <a:t>To </a:t>
            </a:r>
            <a:r>
              <a:rPr lang="en-US" sz="2000" dirty="0" smtClean="0"/>
              <a:t>define the seven essential skills of 21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Century Learning</a:t>
            </a:r>
            <a:endParaRPr lang="en-US" sz="2000" dirty="0"/>
          </a:p>
          <a:p>
            <a:pPr marL="342900" indent="-342900">
              <a:buFontTx/>
              <a:buAutoNum type="arabicPeriod"/>
              <a:defRPr/>
            </a:pPr>
            <a:r>
              <a:rPr lang="en-US" sz="2000" dirty="0"/>
              <a:t>To create a </a:t>
            </a:r>
            <a:r>
              <a:rPr lang="en-US" sz="2000" dirty="0" smtClean="0"/>
              <a:t>21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Century Learning project for this year that </a:t>
            </a:r>
            <a:r>
              <a:rPr lang="en-US" sz="2000" dirty="0"/>
              <a:t>will improve student learning </a:t>
            </a:r>
            <a:r>
              <a:rPr lang="en-US" sz="2000" dirty="0" smtClean="0"/>
              <a:t>through the integration of the seven essential 21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Century Learning Skills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000" dirty="0" smtClean="0"/>
              <a:t>To explore various digital learning tools that will help better engage our student learners.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000" dirty="0" smtClean="0"/>
              <a:t>To determine what we can “let go” as teachers in order to work smarter, not harder in the best interests of improved student learning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6870700" cy="1600200"/>
          </a:xfrm>
        </p:spPr>
        <p:txBody>
          <a:bodyPr/>
          <a:lstStyle/>
          <a:p>
            <a:r>
              <a:rPr lang="en-US" dirty="0" smtClean="0"/>
              <a:t>Brainstorm: </a:t>
            </a:r>
            <a:br>
              <a:rPr lang="en-US" dirty="0" smtClean="0"/>
            </a:br>
            <a:r>
              <a:rPr lang="en-US" b="1" dirty="0" smtClean="0">
                <a:solidFill>
                  <a:srgbClr val="00B050"/>
                </a:solidFill>
              </a:rPr>
              <a:t>What is 21</a:t>
            </a:r>
            <a:r>
              <a:rPr lang="en-US" b="1" baseline="30000" dirty="0" smtClean="0">
                <a:solidFill>
                  <a:srgbClr val="00B050"/>
                </a:solidFill>
              </a:rPr>
              <a:t>st</a:t>
            </a:r>
            <a:r>
              <a:rPr lang="en-US" b="1" dirty="0" smtClean="0">
                <a:solidFill>
                  <a:srgbClr val="00B050"/>
                </a:solidFill>
              </a:rPr>
              <a:t> Century Learning Anyway?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852936"/>
            <a:ext cx="7696200" cy="3081536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Today’s Meet</a:t>
            </a:r>
            <a:r>
              <a:rPr lang="en-US" dirty="0" smtClean="0"/>
              <a:t>:</a:t>
            </a:r>
          </a:p>
          <a:p>
            <a:pPr algn="ctr">
              <a:buNone/>
            </a:pPr>
            <a:r>
              <a:rPr lang="en-US" dirty="0">
                <a:hlinkClick r:id="rId2"/>
              </a:rPr>
              <a:t>http://todaysmeet.com/</a:t>
            </a:r>
            <a:r>
              <a:rPr lang="en-US" dirty="0" smtClean="0">
                <a:hlinkClick r:id="rId2"/>
              </a:rPr>
              <a:t>21stcenturylearning</a:t>
            </a:r>
            <a:r>
              <a:rPr lang="en-US" dirty="0" smtClean="0"/>
              <a:t> 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Twitter: </a:t>
            </a:r>
            <a:r>
              <a:rPr lang="en-US" u="sng" dirty="0" smtClean="0">
                <a:solidFill>
                  <a:srgbClr val="008000"/>
                </a:solidFill>
              </a:rPr>
              <a:t>#BR21C</a:t>
            </a:r>
            <a:endParaRPr lang="en-US" u="sng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gallowayb\Desktop\My Documents\College Coordinator\EDUC 250\EDUC 250\Course Materials\Topic 13 - Teaching Today\Anticipatory Set\Tech Too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6696743" cy="470505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 rot="303912">
            <a:off x="2431306" y="5696990"/>
            <a:ext cx="5734009" cy="6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4401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Galloway Vault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4401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05901">
            <a:off x="2435349" y="205990"/>
            <a:ext cx="4552505" cy="696413"/>
          </a:xfrm>
        </p:spPr>
        <p:txBody>
          <a:bodyPr/>
          <a:lstStyle/>
          <a:p>
            <a:r>
              <a:rPr lang="en-US" sz="4800" dirty="0" smtClean="0">
                <a:solidFill>
                  <a:srgbClr val="4401FF"/>
                </a:solidFill>
              </a:rPr>
              <a:t>My Story</a:t>
            </a:r>
            <a:endParaRPr lang="en-US" sz="4800" dirty="0">
              <a:solidFill>
                <a:srgbClr val="4401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0688"/>
            <a:ext cx="9144000" cy="57554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/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sz="2400" dirty="0" smtClean="0"/>
              <a:t>1. </a:t>
            </a:r>
            <a:r>
              <a:rPr lang="en-US" sz="2400" dirty="0" smtClean="0">
                <a:solidFill>
                  <a:srgbClr val="4401FF"/>
                </a:solidFill>
              </a:rPr>
              <a:t>Advance Organizer</a:t>
            </a:r>
            <a:r>
              <a:rPr lang="en-US" sz="2400" dirty="0" smtClean="0"/>
              <a:t>: Alphabet Graffiti</a:t>
            </a:r>
          </a:p>
          <a:p>
            <a:pPr marL="342900" indent="-342900"/>
            <a:r>
              <a:rPr lang="en-US" sz="2000" dirty="0" smtClean="0"/>
              <a:t>	-list as many kinds of “learning” &amp;“skills” for 21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Century Learning</a:t>
            </a:r>
          </a:p>
          <a:p>
            <a:pPr marL="342900" indent="-342900"/>
            <a:r>
              <a:rPr lang="en-US" sz="2000" dirty="0" smtClean="0"/>
              <a:t>2. </a:t>
            </a:r>
            <a:r>
              <a:rPr lang="en-US" sz="2000" dirty="0" smtClean="0">
                <a:solidFill>
                  <a:srgbClr val="4401FF"/>
                </a:solidFill>
              </a:rPr>
              <a:t>Uncovering the Content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-work in teams of </a:t>
            </a:r>
            <a:r>
              <a:rPr lang="en-US" sz="2000" dirty="0" smtClean="0"/>
              <a:t>five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-each team will be assigned to a different station in which to research (e.g. magazines, books, websites, articles)</a:t>
            </a:r>
          </a:p>
          <a:p>
            <a:pPr marL="342900" indent="-342900"/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4401FF"/>
                </a:solidFill>
              </a:rPr>
              <a:t>Guiding </a:t>
            </a:r>
            <a:r>
              <a:rPr lang="en-US" sz="2000" dirty="0" smtClean="0">
                <a:solidFill>
                  <a:srgbClr val="4401FF"/>
                </a:solidFill>
              </a:rPr>
              <a:t>Questions</a:t>
            </a:r>
            <a:r>
              <a:rPr lang="en-US" sz="2000" dirty="0" smtClean="0"/>
              <a:t>:</a:t>
            </a:r>
          </a:p>
          <a:p>
            <a:pPr marL="342900" indent="-342900"/>
            <a:r>
              <a:rPr lang="en-US" sz="2000" dirty="0" smtClean="0"/>
              <a:t>	1) What are the essential 21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Century skills? What skills will our grade one students need by the time they graduate?</a:t>
            </a:r>
          </a:p>
          <a:p>
            <a:pPr marL="342900" indent="-342900"/>
            <a:r>
              <a:rPr lang="en-US" sz="2000" dirty="0" smtClean="0"/>
              <a:t>	2) How do we plan for and assess these skills?</a:t>
            </a:r>
          </a:p>
          <a:p>
            <a:pPr marL="342900" indent="-342900"/>
            <a:r>
              <a:rPr lang="en-US" sz="2000" dirty="0" smtClean="0"/>
              <a:t>	3) How do we teach in order to develop these skills?</a:t>
            </a:r>
          </a:p>
          <a:p>
            <a:pPr marL="342900" indent="-342900"/>
            <a:r>
              <a:rPr lang="en-US" sz="2000" dirty="0" smtClean="0"/>
              <a:t>	4) How do we learn in order to develop these skills?</a:t>
            </a:r>
          </a:p>
          <a:p>
            <a:pPr marL="342900" indent="-342900"/>
            <a:r>
              <a:rPr lang="en-US" sz="2000" dirty="0" smtClean="0"/>
              <a:t>3. </a:t>
            </a:r>
            <a:r>
              <a:rPr lang="en-US" sz="2000" dirty="0" smtClean="0">
                <a:solidFill>
                  <a:srgbClr val="4401FF"/>
                </a:solidFill>
              </a:rPr>
              <a:t>Sharing the Findings</a:t>
            </a:r>
            <a:r>
              <a:rPr lang="en-US" sz="2000" dirty="0" smtClean="0"/>
              <a:t>: 3 Minute Pause</a:t>
            </a:r>
          </a:p>
          <a:p>
            <a:pPr marL="342900" indent="-342900"/>
            <a:r>
              <a:rPr lang="en-US" sz="2000" dirty="0" smtClean="0"/>
              <a:t>4. </a:t>
            </a:r>
            <a:r>
              <a:rPr lang="en-US" sz="2000" dirty="0" smtClean="0">
                <a:solidFill>
                  <a:srgbClr val="4401FF"/>
                </a:solidFill>
              </a:rPr>
              <a:t>Turn and Talk</a:t>
            </a:r>
          </a:p>
          <a:p>
            <a:pPr marL="342900" indent="-342900"/>
            <a:r>
              <a:rPr lang="en-US" sz="2000" dirty="0" smtClean="0"/>
              <a:t>	1) How intentional is your school about these skills when purposefully planning for instruction and assessment?</a:t>
            </a:r>
          </a:p>
          <a:p>
            <a:pPr marL="342900" indent="-342900"/>
            <a:r>
              <a:rPr lang="en-US" sz="2000" dirty="0" smtClean="0"/>
              <a:t>5. </a:t>
            </a:r>
            <a:r>
              <a:rPr lang="en-US" sz="2000" dirty="0" smtClean="0">
                <a:solidFill>
                  <a:srgbClr val="4401FF"/>
                </a:solidFill>
              </a:rPr>
              <a:t>Closure</a:t>
            </a:r>
            <a:r>
              <a:rPr lang="en-US" sz="2000" dirty="0" smtClean="0"/>
              <a:t>: Alphabet Graffiti – a recap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Key Concept: 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FF6600"/>
                </a:solidFill>
              </a:rPr>
              <a:t>21</a:t>
            </a:r>
            <a:r>
              <a:rPr lang="en-US" sz="3200" baseline="30000" dirty="0" smtClean="0">
                <a:solidFill>
                  <a:srgbClr val="FF6600"/>
                </a:solidFill>
              </a:rPr>
              <a:t>st</a:t>
            </a:r>
            <a:r>
              <a:rPr lang="en-US" sz="3200" dirty="0" smtClean="0">
                <a:solidFill>
                  <a:srgbClr val="FF6600"/>
                </a:solidFill>
              </a:rPr>
              <a:t> Century Skills/21</a:t>
            </a:r>
            <a:r>
              <a:rPr lang="en-US" sz="3200" baseline="30000" dirty="0" smtClean="0">
                <a:solidFill>
                  <a:srgbClr val="FF6600"/>
                </a:solidFill>
              </a:rPr>
              <a:t>st</a:t>
            </a:r>
            <a:r>
              <a:rPr lang="en-US" sz="3200" dirty="0" smtClean="0">
                <a:solidFill>
                  <a:srgbClr val="FF6600"/>
                </a:solidFill>
              </a:rPr>
              <a:t> Century Learning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Let the “Deconstruction” begin…..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1890</TotalTime>
  <Words>1019</Words>
  <Application>Microsoft Macintosh PowerPoint</Application>
  <PresentationFormat>On-screen Show (4:3)</PresentationFormat>
  <Paragraphs>174</Paragraphs>
  <Slides>27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Crayons</vt:lpstr>
      <vt:lpstr>3R x 7C = 21st Century Skills</vt:lpstr>
      <vt:lpstr>Who are we and why are we here?</vt:lpstr>
      <vt:lpstr>What Are We Dealing With in the 21st Century?</vt:lpstr>
      <vt:lpstr>What were the “tools” at the turn of the 20th Century?</vt:lpstr>
      <vt:lpstr>Not long ago in our classrooms  of the 20th Century?</vt:lpstr>
      <vt:lpstr>What are our targets?</vt:lpstr>
      <vt:lpstr>Brainstorm:  What is 21st Century Learning Anyway?</vt:lpstr>
      <vt:lpstr>My Story</vt:lpstr>
      <vt:lpstr>PowerPoint Presentation</vt:lpstr>
      <vt:lpstr>PowerPoint Presentation</vt:lpstr>
      <vt:lpstr>21st Century Skills</vt:lpstr>
      <vt:lpstr>21st Century Skills</vt:lpstr>
      <vt:lpstr>In Alberta: Inspiring Education</vt:lpstr>
      <vt:lpstr>PowerPoint Presentation</vt:lpstr>
      <vt:lpstr>Curriculum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 you a 21st Century Learner?Are you a 21st Century Teacher?</vt:lpstr>
      <vt:lpstr>21st Century Learning means taking the best of the 20th Century and leaving the rest.</vt:lpstr>
      <vt:lpstr>Your 21st Century Learning Project</vt:lpstr>
      <vt:lpstr>21st Century Learning: Wise Words </vt:lpstr>
      <vt:lpstr>PowerPoint Presentation</vt:lpstr>
    </vt:vector>
  </TitlesOfParts>
  <Company>RED DEER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</dc:title>
  <dc:creator>B GALLOWAY</dc:creator>
  <cp:lastModifiedBy>Brent Galloway</cp:lastModifiedBy>
  <cp:revision>78</cp:revision>
  <dcterms:created xsi:type="dcterms:W3CDTF">2007-05-15T03:09:04Z</dcterms:created>
  <dcterms:modified xsi:type="dcterms:W3CDTF">2012-09-20T02:58:00Z</dcterms:modified>
</cp:coreProperties>
</file>