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7"/>
  </p:notesMasterIdLst>
  <p:handoutMasterIdLst>
    <p:handoutMasterId r:id="rId38"/>
  </p:handoutMasterIdLst>
  <p:sldIdLst>
    <p:sldId id="256" r:id="rId2"/>
    <p:sldId id="347" r:id="rId3"/>
    <p:sldId id="338" r:id="rId4"/>
    <p:sldId id="339" r:id="rId5"/>
    <p:sldId id="340" r:id="rId6"/>
    <p:sldId id="336" r:id="rId7"/>
    <p:sldId id="280" r:id="rId8"/>
    <p:sldId id="328" r:id="rId9"/>
    <p:sldId id="329" r:id="rId10"/>
    <p:sldId id="330" r:id="rId11"/>
    <p:sldId id="335" r:id="rId12"/>
    <p:sldId id="342" r:id="rId13"/>
    <p:sldId id="257" r:id="rId14"/>
    <p:sldId id="296" r:id="rId15"/>
    <p:sldId id="323" r:id="rId16"/>
    <p:sldId id="344" r:id="rId17"/>
    <p:sldId id="285" r:id="rId18"/>
    <p:sldId id="324" r:id="rId19"/>
    <p:sldId id="281" r:id="rId20"/>
    <p:sldId id="290" r:id="rId21"/>
    <p:sldId id="348" r:id="rId22"/>
    <p:sldId id="291" r:id="rId23"/>
    <p:sldId id="292" r:id="rId24"/>
    <p:sldId id="313" r:id="rId25"/>
    <p:sldId id="334" r:id="rId26"/>
    <p:sldId id="325" r:id="rId27"/>
    <p:sldId id="287" r:id="rId28"/>
    <p:sldId id="349" r:id="rId29"/>
    <p:sldId id="345" r:id="rId30"/>
    <p:sldId id="346" r:id="rId31"/>
    <p:sldId id="341" r:id="rId32"/>
    <p:sldId id="275" r:id="rId33"/>
    <p:sldId id="276" r:id="rId34"/>
    <p:sldId id="350" r:id="rId35"/>
    <p:sldId id="326" r:id="rId36"/>
  </p:sldIdLst>
  <p:sldSz cx="9144000" cy="6858000" type="screen4x3"/>
  <p:notesSz cx="6858000" cy="9117013"/>
  <p:defaultTextStyle>
    <a:defPPr>
      <a:defRPr lang="fr-C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00C4"/>
    <a:srgbClr val="E1C0BD"/>
    <a:srgbClr val="CF9B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9229" autoAdjust="0"/>
  </p:normalViewPr>
  <p:slideViewPr>
    <p:cSldViewPr>
      <p:cViewPr>
        <p:scale>
          <a:sx n="75" d="100"/>
          <a:sy n="75" d="100"/>
        </p:scale>
        <p:origin x="-2096" y="-5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59813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59813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38FCEAFD-11F3-44FF-9D25-800D0E77A6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1249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0938" y="684213"/>
            <a:ext cx="4557712" cy="3417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30700"/>
            <a:ext cx="5486400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59813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59813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F0E9C923-17B4-4624-A60A-62F29C709A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4745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37FF68-90A5-4C69-AC43-55CCE96AB69A}" type="slidenum">
              <a:rPr lang="en-US"/>
              <a:pPr/>
              <a:t>1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0FA9D1-53F9-4DCF-9B90-3BFF84B890FC}" type="slidenum">
              <a:rPr lang="en-US"/>
              <a:pPr/>
              <a:t>7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/>
            <a:ahLst/>
            <a:cxnLst>
              <a:cxn ang="0">
                <a:pos x="2822" y="0"/>
              </a:cxn>
              <a:cxn ang="0">
                <a:pos x="0" y="975"/>
              </a:cxn>
              <a:cxn ang="0">
                <a:pos x="2169" y="3619"/>
              </a:cxn>
              <a:cxn ang="0">
                <a:pos x="3985" y="1125"/>
              </a:cxn>
              <a:cxn ang="0">
                <a:pos x="2822" y="0"/>
              </a:cxn>
              <a:cxn ang="0">
                <a:pos x="2822" y="0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16" y="256"/>
              </a:cxn>
              <a:cxn ang="0">
                <a:pos x="1560" y="144"/>
              </a:cxn>
              <a:cxn ang="0">
                <a:pos x="1856" y="376"/>
              </a:cxn>
              <a:cxn ang="0">
                <a:pos x="2344" y="152"/>
              </a:cxn>
              <a:cxn ang="0">
                <a:pos x="3536" y="456"/>
              </a:cxn>
              <a:cxn ang="0">
                <a:pos x="4288" y="136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280" y="144"/>
              </a:cxn>
              <a:cxn ang="0">
                <a:pos x="448" y="16"/>
              </a:cxn>
              <a:cxn ang="0">
                <a:pos x="560" y="240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fr-CA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fr-CA"/>
              <a:t>Click to edit Master subtitle style</a:t>
            </a:r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A4190D3-BD1E-44DB-A7A0-ED5C302DDE3B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D4385-217C-4633-9398-2C592C31A288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126833-71D3-4AC2-8278-FEC09ECD8B7E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50AC5-512D-4B0C-B014-2B3874681BC8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E9081-CC88-44DB-9173-40605895CCD0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01A58-D76C-45C8-84A9-6D83AF678E72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5530A-1BE3-49EB-8329-7079068932F8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ECEF5F-47B2-45AD-B258-D8EF6013D682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B0D9AC-7B05-4734-A86F-8BEACCB9B595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5ABB3-98B9-4C10-ACC6-88E5F1676A61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B0333-622C-4C44-9413-E3A8875B9F5E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/>
            <a:ahLst/>
            <a:cxnLst>
              <a:cxn ang="0">
                <a:pos x="2903" y="433"/>
              </a:cxn>
              <a:cxn ang="0">
                <a:pos x="2565" y="80"/>
              </a:cxn>
              <a:cxn ang="0">
                <a:pos x="2241" y="0"/>
              </a:cxn>
              <a:cxn ang="0">
                <a:pos x="110" y="2811"/>
              </a:cxn>
              <a:cxn ang="0">
                <a:pos x="110" y="3228"/>
              </a:cxn>
              <a:cxn ang="0">
                <a:pos x="0" y="3631"/>
              </a:cxn>
              <a:cxn ang="0">
                <a:pos x="72" y="3686"/>
              </a:cxn>
              <a:cxn ang="0">
                <a:pos x="441" y="3355"/>
              </a:cxn>
              <a:cxn ang="0">
                <a:pos x="740" y="3228"/>
              </a:cxn>
              <a:cxn ang="0">
                <a:pos x="2903" y="433"/>
              </a:cxn>
              <a:cxn ang="0">
                <a:pos x="2903" y="433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CA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EC681BCD-A5E2-4584-AFD6-6B56634A725F}" type="slidenum">
              <a:rPr lang="fr-CA"/>
              <a:pPr>
                <a:defRPr/>
              </a:pPr>
              <a:t>‹#›</a:t>
            </a:fld>
            <a:endParaRPr lang="fr-CA"/>
          </a:p>
        </p:txBody>
      </p:sp>
      <p:sp>
        <p:nvSpPr>
          <p:cNvPr id="4104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/>
            <a:ahLst/>
            <a:cxnLst>
              <a:cxn ang="0">
                <a:pos x="2293" y="0"/>
              </a:cxn>
              <a:cxn ang="0">
                <a:pos x="130" y="2835"/>
              </a:cxn>
              <a:cxn ang="0">
                <a:pos x="131" y="3201"/>
              </a:cxn>
              <a:cxn ang="0">
                <a:pos x="0" y="3633"/>
              </a:cxn>
              <a:cxn ang="0">
                <a:pos x="50" y="3703"/>
              </a:cxn>
              <a:cxn ang="0">
                <a:pos x="422" y="3352"/>
              </a:cxn>
              <a:cxn ang="0">
                <a:pos x="763" y="3220"/>
              </a:cxn>
              <a:cxn ang="0">
                <a:pos x="2911" y="428"/>
              </a:cxn>
              <a:cxn ang="0">
                <a:pos x="2589" y="96"/>
              </a:cxn>
              <a:cxn ang="0">
                <a:pos x="2293" y="0"/>
              </a:cxn>
              <a:cxn ang="0">
                <a:pos x="2293" y="0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105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/>
            <a:ahLst/>
            <a:cxnLst>
              <a:cxn ang="0">
                <a:pos x="0" y="2485"/>
              </a:cxn>
              <a:cxn ang="0">
                <a:pos x="432" y="2553"/>
              </a:cxn>
              <a:cxn ang="0">
                <a:pos x="736" y="2777"/>
              </a:cxn>
              <a:cxn ang="0">
                <a:pos x="2561" y="399"/>
              </a:cxn>
              <a:cxn ang="0">
                <a:pos x="2118" y="82"/>
              </a:cxn>
              <a:cxn ang="0">
                <a:pos x="1898" y="0"/>
              </a:cxn>
              <a:cxn ang="0">
                <a:pos x="0" y="2485"/>
              </a:cxn>
              <a:cxn ang="0">
                <a:pos x="0" y="248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1034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4107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/>
              <a:ahLst/>
              <a:cxnLst>
                <a:cxn ang="0">
                  <a:pos x="1587" y="1260"/>
                </a:cxn>
                <a:cxn ang="0">
                  <a:pos x="1420" y="1106"/>
                </a:cxn>
                <a:cxn ang="0">
                  <a:pos x="1331" y="477"/>
                </a:cxn>
                <a:cxn ang="0">
                  <a:pos x="2139" y="330"/>
                </a:cxn>
                <a:cxn ang="0">
                  <a:pos x="2177" y="203"/>
                </a:cxn>
                <a:cxn ang="0">
                  <a:pos x="2099" y="100"/>
                </a:cxn>
                <a:cxn ang="0">
                  <a:pos x="1276" y="211"/>
                </a:cxn>
                <a:cxn ang="0">
                  <a:pos x="1219" y="32"/>
                </a:cxn>
                <a:cxn ang="0">
                  <a:pos x="1085" y="0"/>
                </a:cxn>
                <a:cxn ang="0">
                  <a:pos x="958" y="28"/>
                </a:cxn>
                <a:cxn ang="0">
                  <a:pos x="888" y="106"/>
                </a:cxn>
                <a:cxn ang="0">
                  <a:pos x="937" y="285"/>
                </a:cxn>
                <a:cxn ang="0">
                  <a:pos x="660" y="441"/>
                </a:cxn>
                <a:cxn ang="0">
                  <a:pos x="983" y="473"/>
                </a:cxn>
                <a:cxn ang="0">
                  <a:pos x="1112" y="889"/>
                </a:cxn>
                <a:cxn ang="0">
                  <a:pos x="141" y="469"/>
                </a:cxn>
                <a:cxn ang="0">
                  <a:pos x="46" y="509"/>
                </a:cxn>
                <a:cxn ang="0">
                  <a:pos x="0" y="636"/>
                </a:cxn>
                <a:cxn ang="0">
                  <a:pos x="55" y="779"/>
                </a:cxn>
                <a:cxn ang="0">
                  <a:pos x="1139" y="1288"/>
                </a:cxn>
                <a:cxn ang="0">
                  <a:pos x="1378" y="1256"/>
                </a:cxn>
                <a:cxn ang="0">
                  <a:pos x="1570" y="1298"/>
                </a:cxn>
                <a:cxn ang="0">
                  <a:pos x="1587" y="1260"/>
                </a:cxn>
                <a:cxn ang="0">
                  <a:pos x="1587" y="1260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08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20" y="0"/>
                </a:cxn>
                <a:cxn ang="0">
                  <a:pos x="143" y="233"/>
                </a:cxn>
                <a:cxn ang="0">
                  <a:pos x="8" y="258"/>
                </a:cxn>
                <a:cxn ang="0">
                  <a:pos x="0" y="7"/>
                </a:cxn>
                <a:cxn ang="0">
                  <a:pos x="0" y="7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09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0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1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160" y="0"/>
                </a:cxn>
                <a:cxn ang="0">
                  <a:pos x="251" y="36"/>
                </a:cxn>
                <a:cxn ang="0">
                  <a:pos x="272" y="139"/>
                </a:cxn>
                <a:cxn ang="0">
                  <a:pos x="164" y="146"/>
                </a:cxn>
                <a:cxn ang="0">
                  <a:pos x="32" y="241"/>
                </a:cxn>
                <a:cxn ang="0">
                  <a:pos x="0" y="28"/>
                </a:cxn>
                <a:cxn ang="0">
                  <a:pos x="0" y="28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2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/>
              <a:ahLst/>
              <a:cxnLst>
                <a:cxn ang="0">
                  <a:pos x="152" y="4"/>
                </a:cxn>
                <a:cxn ang="0">
                  <a:pos x="152" y="224"/>
                </a:cxn>
                <a:cxn ang="0">
                  <a:pos x="0" y="8"/>
                </a:cxn>
                <a:cxn ang="0">
                  <a:pos x="72" y="0"/>
                </a:cxn>
                <a:cxn ang="0">
                  <a:pos x="152" y="4"/>
                </a:cxn>
                <a:cxn ang="0">
                  <a:pos x="152" y="4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3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87" y="0"/>
                </a:cxn>
                <a:cxn ang="0">
                  <a:pos x="232" y="6"/>
                </a:cxn>
                <a:cxn ang="0">
                  <a:pos x="386" y="764"/>
                </a:cxn>
                <a:cxn ang="0">
                  <a:pos x="279" y="720"/>
                </a:cxn>
                <a:cxn ang="0">
                  <a:pos x="152" y="677"/>
                </a:cxn>
                <a:cxn ang="0">
                  <a:pos x="0" y="80"/>
                </a:cxn>
                <a:cxn ang="0">
                  <a:pos x="0" y="80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4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/>
              <a:ahLst/>
              <a:cxnLst>
                <a:cxn ang="0">
                  <a:pos x="692" y="0"/>
                </a:cxn>
                <a:cxn ang="0">
                  <a:pos x="0" y="106"/>
                </a:cxn>
                <a:cxn ang="0">
                  <a:pos x="28" y="348"/>
                </a:cxn>
                <a:cxn ang="0">
                  <a:pos x="715" y="237"/>
                </a:cxn>
                <a:cxn ang="0">
                  <a:pos x="728" y="43"/>
                </a:cxn>
                <a:cxn ang="0">
                  <a:pos x="692" y="0"/>
                </a:cxn>
                <a:cxn ang="0">
                  <a:pos x="692" y="0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5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/>
              <a:ahLst/>
              <a:cxnLst>
                <a:cxn ang="0">
                  <a:pos x="272" y="0"/>
                </a:cxn>
                <a:cxn ang="0">
                  <a:pos x="0" y="78"/>
                </a:cxn>
                <a:cxn ang="0">
                  <a:pos x="312" y="135"/>
                </a:cxn>
                <a:cxn ang="0">
                  <a:pos x="272" y="0"/>
                </a:cxn>
                <a:cxn ang="0">
                  <a:pos x="272" y="0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060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061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4118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/>
                  <a:ahLst/>
                  <a:cxnLst>
                    <a:cxn ang="0">
                      <a:pos x="0" y="107"/>
                    </a:cxn>
                    <a:cxn ang="0">
                      <a:pos x="114" y="10"/>
                    </a:cxn>
                    <a:cxn ang="0">
                      <a:pos x="213" y="0"/>
                    </a:cxn>
                    <a:cxn ang="0">
                      <a:pos x="292" y="27"/>
                    </a:cxn>
                    <a:cxn ang="0">
                      <a:pos x="313" y="91"/>
                    </a:cxn>
                    <a:cxn ang="0">
                      <a:pos x="167" y="67"/>
                    </a:cxn>
                    <a:cxn ang="0">
                      <a:pos x="74" y="101"/>
                    </a:cxn>
                    <a:cxn ang="0">
                      <a:pos x="13" y="175"/>
                    </a:cxn>
                    <a:cxn ang="0">
                      <a:pos x="0" y="107"/>
                    </a:cxn>
                    <a:cxn ang="0">
                      <a:pos x="0" y="107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119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/>
                  <a:ahLst/>
                  <a:cxnLst>
                    <a:cxn ang="0">
                      <a:pos x="0" y="40"/>
                    </a:cxn>
                    <a:cxn ang="0">
                      <a:pos x="160" y="266"/>
                    </a:cxn>
                    <a:cxn ang="0">
                      <a:pos x="230" y="251"/>
                    </a:cxn>
                    <a:cxn ang="0">
                      <a:pos x="223" y="17"/>
                    </a:cxn>
                    <a:cxn ang="0">
                      <a:pos x="166" y="0"/>
                    </a:cxn>
                    <a:cxn ang="0">
                      <a:pos x="179" y="197"/>
                    </a:cxn>
                    <a:cxn ang="0">
                      <a:pos x="71" y="4"/>
                    </a:cxn>
                    <a:cxn ang="0">
                      <a:pos x="0" y="40"/>
                    </a:cxn>
                    <a:cxn ang="0">
                      <a:pos x="0" y="40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120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36" y="93"/>
                    </a:cxn>
                    <a:cxn ang="0">
                      <a:pos x="44" y="154"/>
                    </a:cxn>
                    <a:cxn ang="0">
                      <a:pos x="27" y="234"/>
                    </a:cxn>
                    <a:cxn ang="0">
                      <a:pos x="80" y="220"/>
                    </a:cxn>
                    <a:cxn ang="0">
                      <a:pos x="87" y="116"/>
                    </a:cxn>
                    <a:cxn ang="0">
                      <a:pos x="46" y="0"/>
                    </a:cxn>
                    <a:cxn ang="0">
                      <a:pos x="0" y="19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4121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22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23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1" y="25"/>
                  </a:cxn>
                  <a:cxn ang="0">
                    <a:pos x="80" y="192"/>
                  </a:cxn>
                  <a:cxn ang="0">
                    <a:pos x="106" y="327"/>
                  </a:cxn>
                  <a:cxn ang="0">
                    <a:pos x="213" y="451"/>
                  </a:cxn>
                  <a:cxn ang="0">
                    <a:pos x="97" y="478"/>
                  </a:cxn>
                  <a:cxn ang="0">
                    <a:pos x="30" y="344"/>
                  </a:cxn>
                  <a:cxn ang="0">
                    <a:pos x="0" y="57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grpSp>
            <p:nvGrpSpPr>
              <p:cNvPr id="1065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4125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/>
                  <a:ahLst/>
                  <a:cxnLst>
                    <a:cxn ang="0">
                      <a:pos x="110" y="0"/>
                    </a:cxn>
                    <a:cxn ang="0">
                      <a:pos x="40" y="66"/>
                    </a:cxn>
                    <a:cxn ang="0">
                      <a:pos x="0" y="173"/>
                    </a:cxn>
                    <a:cxn ang="0">
                      <a:pos x="80" y="160"/>
                    </a:cxn>
                    <a:cxn ang="0">
                      <a:pos x="103" y="84"/>
                    </a:cxn>
                    <a:cxn ang="0">
                      <a:pos x="150" y="27"/>
                    </a:cxn>
                    <a:cxn ang="0">
                      <a:pos x="110" y="0"/>
                    </a:cxn>
                    <a:cxn ang="0">
                      <a:pos x="110" y="0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126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/>
                  <a:ahLst/>
                  <a:cxnLst>
                    <a:cxn ang="0">
                      <a:pos x="156" y="0"/>
                    </a:cxn>
                    <a:cxn ang="0">
                      <a:pos x="63" y="52"/>
                    </a:cxn>
                    <a:cxn ang="0">
                      <a:pos x="0" y="208"/>
                    </a:cxn>
                    <a:cxn ang="0">
                      <a:pos x="67" y="358"/>
                    </a:cxn>
                    <a:cxn ang="0">
                      <a:pos x="1182" y="867"/>
                    </a:cxn>
                    <a:cxn ang="0">
                      <a:pos x="1422" y="835"/>
                    </a:cxn>
                    <a:cxn ang="0">
                      <a:pos x="1616" y="880"/>
                    </a:cxn>
                    <a:cxn ang="0">
                      <a:pos x="1684" y="808"/>
                    </a:cxn>
                    <a:cxn ang="0">
                      <a:pos x="1502" y="664"/>
                    </a:cxn>
                    <a:cxn ang="0">
                      <a:pos x="1428" y="512"/>
                    </a:cxn>
                    <a:cxn ang="0">
                      <a:pos x="1369" y="527"/>
                    </a:cxn>
                    <a:cxn ang="0">
                      <a:pos x="1439" y="664"/>
                    </a:cxn>
                    <a:cxn ang="0">
                      <a:pos x="1578" y="810"/>
                    </a:cxn>
                    <a:cxn ang="0">
                      <a:pos x="1413" y="787"/>
                    </a:cxn>
                    <a:cxn ang="0">
                      <a:pos x="1219" y="814"/>
                    </a:cxn>
                    <a:cxn ang="0">
                      <a:pos x="1255" y="650"/>
                    </a:cxn>
                    <a:cxn ang="0">
                      <a:pos x="1338" y="538"/>
                    </a:cxn>
                    <a:cxn ang="0">
                      <a:pos x="1241" y="552"/>
                    </a:cxn>
                    <a:cxn ang="0">
                      <a:pos x="1165" y="658"/>
                    </a:cxn>
                    <a:cxn ang="0">
                      <a:pos x="1139" y="791"/>
                    </a:cxn>
                    <a:cxn ang="0">
                      <a:pos x="107" y="310"/>
                    </a:cxn>
                    <a:cxn ang="0">
                      <a:pos x="80" y="215"/>
                    </a:cxn>
                    <a:cxn ang="0">
                      <a:pos x="103" y="95"/>
                    </a:cxn>
                    <a:cxn ang="0">
                      <a:pos x="217" y="0"/>
                    </a:cxn>
                    <a:cxn ang="0">
                      <a:pos x="156" y="0"/>
                    </a:cxn>
                    <a:cxn ang="0">
                      <a:pos x="156" y="0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127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/>
                  <a:ahLst/>
                  <a:cxnLst>
                    <a:cxn ang="0">
                      <a:pos x="116" y="0"/>
                    </a:cxn>
                    <a:cxn ang="0">
                      <a:pos x="19" y="106"/>
                    </a:cxn>
                    <a:cxn ang="0">
                      <a:pos x="0" y="230"/>
                    </a:cxn>
                    <a:cxn ang="0">
                      <a:pos x="33" y="314"/>
                    </a:cxn>
                    <a:cxn ang="0">
                      <a:pos x="94" y="335"/>
                    </a:cxn>
                    <a:cxn ang="0">
                      <a:pos x="76" y="154"/>
                    </a:cxn>
                    <a:cxn ang="0">
                      <a:pos x="160" y="17"/>
                    </a:cxn>
                    <a:cxn ang="0">
                      <a:pos x="116" y="0"/>
                    </a:cxn>
                    <a:cxn ang="0">
                      <a:pos x="116" y="0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128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/>
                  <a:ahLst/>
                  <a:cxnLst>
                    <a:cxn ang="0">
                      <a:pos x="218" y="896"/>
                    </a:cxn>
                    <a:cxn ang="0">
                      <a:pos x="0" y="124"/>
                    </a:cxn>
                    <a:cxn ang="0">
                      <a:pos x="81" y="38"/>
                    </a:cxn>
                    <a:cxn ang="0">
                      <a:pos x="258" y="0"/>
                    </a:cxn>
                    <a:cxn ang="0">
                      <a:pos x="399" y="57"/>
                    </a:cxn>
                    <a:cxn ang="0">
                      <a:pos x="642" y="1188"/>
                    </a:cxn>
                    <a:cxn ang="0">
                      <a:pos x="555" y="1091"/>
                    </a:cxn>
                    <a:cxn ang="0">
                      <a:pos x="355" y="97"/>
                    </a:cxn>
                    <a:cxn ang="0">
                      <a:pos x="226" y="61"/>
                    </a:cxn>
                    <a:cxn ang="0">
                      <a:pos x="119" y="74"/>
                    </a:cxn>
                    <a:cxn ang="0">
                      <a:pos x="76" y="141"/>
                    </a:cxn>
                    <a:cxn ang="0">
                      <a:pos x="306" y="924"/>
                    </a:cxn>
                    <a:cxn ang="0">
                      <a:pos x="218" y="896"/>
                    </a:cxn>
                    <a:cxn ang="0">
                      <a:pos x="218" y="896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129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76" y="194"/>
                    </a:cxn>
                    <a:cxn ang="0">
                      <a:pos x="113" y="318"/>
                    </a:cxn>
                    <a:cxn ang="0">
                      <a:pos x="116" y="504"/>
                    </a:cxn>
                    <a:cxn ang="0">
                      <a:pos x="192" y="504"/>
                    </a:cxn>
                    <a:cxn ang="0">
                      <a:pos x="187" y="360"/>
                    </a:cxn>
                    <a:cxn ang="0">
                      <a:pos x="162" y="208"/>
                    </a:cxn>
                    <a:cxn ang="0">
                      <a:pos x="99" y="59"/>
                    </a:cxn>
                    <a:cxn ang="0">
                      <a:pos x="63" y="0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130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/>
                  <a:ahLst/>
                  <a:cxnLst>
                    <a:cxn ang="0">
                      <a:pos x="297" y="0"/>
                    </a:cxn>
                    <a:cxn ang="0">
                      <a:pos x="257" y="17"/>
                    </a:cxn>
                    <a:cxn ang="0">
                      <a:pos x="253" y="66"/>
                    </a:cxn>
                    <a:cxn ang="0">
                      <a:pos x="0" y="169"/>
                    </a:cxn>
                    <a:cxn ang="0">
                      <a:pos x="0" y="222"/>
                    </a:cxn>
                    <a:cxn ang="0">
                      <a:pos x="284" y="226"/>
                    </a:cxn>
                    <a:cxn ang="0">
                      <a:pos x="320" y="269"/>
                    </a:cxn>
                    <a:cxn ang="0">
                      <a:pos x="390" y="266"/>
                    </a:cxn>
                    <a:cxn ang="0">
                      <a:pos x="383" y="190"/>
                    </a:cxn>
                    <a:cxn ang="0">
                      <a:pos x="116" y="176"/>
                    </a:cxn>
                    <a:cxn ang="0">
                      <a:pos x="333" y="89"/>
                    </a:cxn>
                    <a:cxn ang="0">
                      <a:pos x="297" y="0"/>
                    </a:cxn>
                    <a:cxn ang="0">
                      <a:pos x="297" y="0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131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/>
                  <a:ahLst/>
                  <a:cxnLst>
                    <a:cxn ang="0">
                      <a:pos x="0" y="131"/>
                    </a:cxn>
                    <a:cxn ang="0">
                      <a:pos x="863" y="0"/>
                    </a:cxn>
                    <a:cxn ang="0">
                      <a:pos x="926" y="78"/>
                    </a:cxn>
                    <a:cxn ang="0">
                      <a:pos x="941" y="181"/>
                    </a:cxn>
                    <a:cxn ang="0">
                      <a:pos x="903" y="282"/>
                    </a:cxn>
                    <a:cxn ang="0">
                      <a:pos x="57" y="424"/>
                    </a:cxn>
                    <a:cxn ang="0">
                      <a:pos x="53" y="384"/>
                    </a:cxn>
                    <a:cxn ang="0">
                      <a:pos x="863" y="242"/>
                    </a:cxn>
                    <a:cxn ang="0">
                      <a:pos x="893" y="145"/>
                    </a:cxn>
                    <a:cxn ang="0">
                      <a:pos x="840" y="57"/>
                    </a:cxn>
                    <a:cxn ang="0">
                      <a:pos x="0" y="185"/>
                    </a:cxn>
                    <a:cxn ang="0">
                      <a:pos x="0" y="131"/>
                    </a:cxn>
                    <a:cxn ang="0">
                      <a:pos x="0" y="131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132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/>
                  <a:ahLst/>
                  <a:cxnLst>
                    <a:cxn ang="0">
                      <a:pos x="0" y="126"/>
                    </a:cxn>
                    <a:cxn ang="0">
                      <a:pos x="66" y="173"/>
                    </a:cxn>
                    <a:cxn ang="0">
                      <a:pos x="222" y="166"/>
                    </a:cxn>
                    <a:cxn ang="0">
                      <a:pos x="418" y="116"/>
                    </a:cxn>
                    <a:cxn ang="0">
                      <a:pos x="488" y="42"/>
                    </a:cxn>
                    <a:cxn ang="0">
                      <a:pos x="443" y="2"/>
                    </a:cxn>
                    <a:cxn ang="0">
                      <a:pos x="253" y="0"/>
                    </a:cxn>
                    <a:cxn ang="0">
                      <a:pos x="110" y="12"/>
                    </a:cxn>
                    <a:cxn ang="0">
                      <a:pos x="15" y="76"/>
                    </a:cxn>
                    <a:cxn ang="0">
                      <a:pos x="112" y="95"/>
                    </a:cxn>
                    <a:cxn ang="0">
                      <a:pos x="275" y="53"/>
                    </a:cxn>
                    <a:cxn ang="0">
                      <a:pos x="416" y="53"/>
                    </a:cxn>
                    <a:cxn ang="0">
                      <a:pos x="268" y="110"/>
                    </a:cxn>
                    <a:cxn ang="0">
                      <a:pos x="142" y="126"/>
                    </a:cxn>
                    <a:cxn ang="0">
                      <a:pos x="0" y="126"/>
                    </a:cxn>
                    <a:cxn ang="0">
                      <a:pos x="0" y="126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</p:grpSp>
      <p:grpSp>
        <p:nvGrpSpPr>
          <p:cNvPr id="1035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4134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35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036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1037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4138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/>
                <a:ahLst/>
                <a:cxnLst>
                  <a:cxn ang="0">
                    <a:pos x="123" y="9"/>
                  </a:cxn>
                  <a:cxn ang="0">
                    <a:pos x="131" y="342"/>
                  </a:cxn>
                  <a:cxn ang="0">
                    <a:pos x="0" y="806"/>
                  </a:cxn>
                  <a:cxn ang="0">
                    <a:pos x="79" y="789"/>
                  </a:cxn>
                  <a:cxn ang="0">
                    <a:pos x="218" y="376"/>
                  </a:cxn>
                  <a:cxn ang="0">
                    <a:pos x="245" y="0"/>
                  </a:cxn>
                  <a:cxn ang="0">
                    <a:pos x="123" y="9"/>
                  </a:cxn>
                  <a:cxn ang="0">
                    <a:pos x="123" y="9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grpSp>
            <p:nvGrpSpPr>
              <p:cNvPr id="1040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4140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98" y="184"/>
                    </a:cxn>
                    <a:cxn ang="0">
                      <a:pos x="500" y="349"/>
                    </a:cxn>
                    <a:cxn ang="0">
                      <a:pos x="604" y="140"/>
                    </a:cxn>
                    <a:cxn ang="0">
                      <a:pos x="359" y="9"/>
                    </a:cxn>
                    <a:cxn ang="0">
                      <a:pos x="464" y="184"/>
                    </a:cxn>
                    <a:cxn ang="0">
                      <a:pos x="131" y="17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141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49" y="331"/>
                  <a:ext cx="269" cy="438"/>
                </a:xfrm>
                <a:custGeom>
                  <a:avLst/>
                  <a:gdLst/>
                  <a:ahLst/>
                  <a:cxnLst>
                    <a:cxn ang="0">
                      <a:pos x="741" y="129"/>
                    </a:cxn>
                    <a:cxn ang="0">
                      <a:pos x="485" y="352"/>
                    </a:cxn>
                    <a:cxn ang="0">
                      <a:pos x="163" y="762"/>
                    </a:cxn>
                    <a:cxn ang="0">
                      <a:pos x="0" y="1101"/>
                    </a:cxn>
                    <a:cxn ang="0">
                      <a:pos x="59" y="1230"/>
                    </a:cxn>
                    <a:cxn ang="0">
                      <a:pos x="262" y="1201"/>
                    </a:cxn>
                    <a:cxn ang="0">
                      <a:pos x="578" y="914"/>
                    </a:cxn>
                    <a:cxn ang="0">
                      <a:pos x="876" y="534"/>
                    </a:cxn>
                    <a:cxn ang="0">
                      <a:pos x="1034" y="270"/>
                    </a:cxn>
                    <a:cxn ang="0">
                      <a:pos x="1064" y="84"/>
                    </a:cxn>
                    <a:cxn ang="0">
                      <a:pos x="977" y="0"/>
                    </a:cxn>
                    <a:cxn ang="0">
                      <a:pos x="836" y="65"/>
                    </a:cxn>
                    <a:cxn ang="0">
                      <a:pos x="969" y="107"/>
                    </a:cxn>
                    <a:cxn ang="0">
                      <a:pos x="876" y="352"/>
                    </a:cxn>
                    <a:cxn ang="0">
                      <a:pos x="690" y="656"/>
                    </a:cxn>
                    <a:cxn ang="0">
                      <a:pos x="350" y="1008"/>
                    </a:cxn>
                    <a:cxn ang="0">
                      <a:pos x="116" y="1114"/>
                    </a:cxn>
                    <a:cxn ang="0">
                      <a:pos x="135" y="943"/>
                    </a:cxn>
                    <a:cxn ang="0">
                      <a:pos x="437" y="504"/>
                    </a:cxn>
                    <a:cxn ang="0">
                      <a:pos x="831" y="118"/>
                    </a:cxn>
                    <a:cxn ang="0">
                      <a:pos x="741" y="129"/>
                    </a:cxn>
                    <a:cxn ang="0">
                      <a:pos x="741" y="129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142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59" y="181"/>
                  <a:ext cx="505" cy="898"/>
                </a:xfrm>
                <a:custGeom>
                  <a:avLst/>
                  <a:gdLst/>
                  <a:ahLst/>
                  <a:cxnLst>
                    <a:cxn ang="0">
                      <a:pos x="1941" y="0"/>
                    </a:cxn>
                    <a:cxn ang="0">
                      <a:pos x="0" y="2521"/>
                    </a:cxn>
                    <a:cxn ang="0">
                      <a:pos x="192" y="2450"/>
                    </a:cxn>
                    <a:cxn ang="0">
                      <a:pos x="2002" y="61"/>
                    </a:cxn>
                    <a:cxn ang="0">
                      <a:pos x="1941" y="0"/>
                    </a:cxn>
                    <a:cxn ang="0">
                      <a:pos x="1941" y="0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143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/>
                  <a:ahLst/>
                  <a:cxnLst>
                    <a:cxn ang="0">
                      <a:pos x="95" y="2844"/>
                    </a:cxn>
                    <a:cxn ang="0">
                      <a:pos x="394" y="2834"/>
                    </a:cxn>
                    <a:cxn ang="0">
                      <a:pos x="821" y="3009"/>
                    </a:cxn>
                    <a:cxn ang="0">
                      <a:pos x="681" y="2817"/>
                    </a:cxn>
                    <a:cxn ang="0">
                      <a:pos x="367" y="2703"/>
                    </a:cxn>
                    <a:cxn ang="0">
                      <a:pos x="637" y="2720"/>
                    </a:cxn>
                    <a:cxn ang="0">
                      <a:pos x="979" y="2870"/>
                    </a:cxn>
                    <a:cxn ang="0">
                      <a:pos x="2859" y="420"/>
                    </a:cxn>
                    <a:cxn ang="0">
                      <a:pos x="2578" y="148"/>
                    </a:cxn>
                    <a:cxn ang="0">
                      <a:pos x="2308" y="0"/>
                    </a:cxn>
                    <a:cxn ang="0">
                      <a:pos x="2692" y="78"/>
                    </a:cxn>
                    <a:cxn ang="0">
                      <a:pos x="3007" y="428"/>
                    </a:cxn>
                    <a:cxn ang="0">
                      <a:pos x="831" y="3273"/>
                    </a:cxn>
                    <a:cxn ang="0">
                      <a:pos x="481" y="3412"/>
                    </a:cxn>
                    <a:cxn ang="0">
                      <a:pos x="105" y="3771"/>
                    </a:cxn>
                    <a:cxn ang="0">
                      <a:pos x="0" y="3667"/>
                    </a:cxn>
                    <a:cxn ang="0">
                      <a:pos x="131" y="3631"/>
                    </a:cxn>
                    <a:cxn ang="0">
                      <a:pos x="376" y="3385"/>
                    </a:cxn>
                    <a:cxn ang="0">
                      <a:pos x="165" y="3273"/>
                    </a:cxn>
                    <a:cxn ang="0">
                      <a:pos x="165" y="3176"/>
                    </a:cxn>
                    <a:cxn ang="0">
                      <a:pos x="411" y="3298"/>
                    </a:cxn>
                    <a:cxn ang="0">
                      <a:pos x="411" y="3186"/>
                    </a:cxn>
                    <a:cxn ang="0">
                      <a:pos x="603" y="3220"/>
                    </a:cxn>
                    <a:cxn ang="0">
                      <a:pos x="428" y="3079"/>
                    </a:cxn>
                    <a:cxn ang="0">
                      <a:pos x="629" y="3062"/>
                    </a:cxn>
                    <a:cxn ang="0">
                      <a:pos x="95" y="2844"/>
                    </a:cxn>
                    <a:cxn ang="0">
                      <a:pos x="95" y="2844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144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298" y="896"/>
                  <a:ext cx="169" cy="122"/>
                </a:xfrm>
                <a:custGeom>
                  <a:avLst/>
                  <a:gdLst/>
                  <a:ahLst/>
                  <a:cxnLst>
                    <a:cxn ang="0">
                      <a:pos x="0" y="80"/>
                    </a:cxn>
                    <a:cxn ang="0">
                      <a:pos x="255" y="106"/>
                    </a:cxn>
                    <a:cxn ang="0">
                      <a:pos x="639" y="342"/>
                    </a:cxn>
                    <a:cxn ang="0">
                      <a:pos x="673" y="289"/>
                    </a:cxn>
                    <a:cxn ang="0">
                      <a:pos x="447" y="114"/>
                    </a:cxn>
                    <a:cxn ang="0">
                      <a:pos x="26" y="0"/>
                    </a:cxn>
                    <a:cxn ang="0">
                      <a:pos x="0" y="80"/>
                    </a:cxn>
                    <a:cxn ang="0">
                      <a:pos x="0" y="80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145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5"/>
                  <a:ext cx="181" cy="144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340" y="148"/>
                    </a:cxn>
                    <a:cxn ang="0">
                      <a:pos x="638" y="403"/>
                    </a:cxn>
                    <a:cxn ang="0">
                      <a:pos x="716" y="296"/>
                    </a:cxn>
                    <a:cxn ang="0">
                      <a:pos x="420" y="114"/>
                    </a:cxn>
                    <a:cxn ang="0">
                      <a:pos x="70" y="0"/>
                    </a:cxn>
                    <a:cxn ang="0">
                      <a:pos x="0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146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316" y="139"/>
                    </a:cxn>
                    <a:cxn ang="0">
                      <a:pos x="649" y="411"/>
                    </a:cxn>
                    <a:cxn ang="0">
                      <a:pos x="717" y="314"/>
                    </a:cxn>
                    <a:cxn ang="0">
                      <a:pos x="394" y="87"/>
                    </a:cxn>
                    <a:cxn ang="0">
                      <a:pos x="54" y="0"/>
                    </a:cxn>
                    <a:cxn ang="0">
                      <a:pos x="0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147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49" y="141"/>
                  <a:ext cx="179" cy="138"/>
                </a:xfrm>
                <a:custGeom>
                  <a:avLst/>
                  <a:gdLst/>
                  <a:ahLst/>
                  <a:cxnLst>
                    <a:cxn ang="0">
                      <a:pos x="0" y="88"/>
                    </a:cxn>
                    <a:cxn ang="0">
                      <a:pos x="272" y="131"/>
                    </a:cxn>
                    <a:cxn ang="0">
                      <a:pos x="665" y="386"/>
                    </a:cxn>
                    <a:cxn ang="0">
                      <a:pos x="709" y="308"/>
                    </a:cxn>
                    <a:cxn ang="0">
                      <a:pos x="306" y="53"/>
                    </a:cxn>
                    <a:cxn ang="0">
                      <a:pos x="43" y="0"/>
                    </a:cxn>
                    <a:cxn ang="0">
                      <a:pos x="0" y="88"/>
                    </a:cxn>
                    <a:cxn ang="0">
                      <a:pos x="0" y="88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  <p:sp>
          <p:nvSpPr>
            <p:cNvPr id="4148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hyperlink" Target="http://images.google.ca/imgres?imgurl=http://www.cirrusdiamonds.com/images_diamond/engagement_rings/princess_cut/diamond_l/diamond_engagement_rings_CD006P.jpg&amp;imgrefurl=http://www.cirrusdiamonds.com/engagement_rings/p164ZaraPrincessCutEngagementRing.htm&amp;usg=__llymklGyyjKQ0C3XMMO2u7rFxOc=&amp;h=350&amp;w=350&amp;sz=41&amp;hl=en&amp;start=11&amp;tbnid=383ZFRkzg2ydhM:&amp;tbnh=120&amp;tbnw=120&amp;prev=/images?q=engagement+rings&amp;gbv=2&amp;ndsp=21&amp;hl=en&amp;sa=N" TargetMode="External"/><Relationship Id="rId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hyperlink" Target="http://www.ustream.tv/channel/cchs-west-gym" TargetMode="External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wmf"/><Relationship Id="rId5" Type="http://schemas.openxmlformats.org/officeDocument/2006/relationships/image" Target="../media/image35.wmf"/><Relationship Id="rId6" Type="http://schemas.openxmlformats.org/officeDocument/2006/relationships/image" Target="../media/image36.wmf"/><Relationship Id="rId7" Type="http://schemas.openxmlformats.org/officeDocument/2006/relationships/image" Target="../media/image37.wmf"/><Relationship Id="rId8" Type="http://schemas.openxmlformats.org/officeDocument/2006/relationships/image" Target="../media/image38.wmf"/><Relationship Id="rId9" Type="http://schemas.openxmlformats.org/officeDocument/2006/relationships/image" Target="../media/image39.gif"/><Relationship Id="rId10" Type="http://schemas.openxmlformats.org/officeDocument/2006/relationships/image" Target="../media/image40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Relationship Id="rId3" Type="http://schemas.openxmlformats.org/officeDocument/2006/relationships/hyperlink" Target="https://sites.google.com/site/middleschool544/home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Relationship Id="rId3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6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images.google.ca/imgres?imgurl=http://www.walyou.com/blog/wp-content/uploads/2009/08/wedding.jpg&amp;imgrefurl=http://www.walyou.com/blog/2009/08/13/ten-weird-weddings-that-you-cannot-miss/&amp;usg=__gRNvnDy-KJN7syeCWNZGIh_0D98=&amp;h=300&amp;w=300&amp;sz=15&amp;hl=en&amp;start=4&amp;tbnid=Lg-LOhmYnpsjNM:&amp;tbnh=116&amp;tbnw=116&amp;prev=/images?q=wedding&amp;gbv=2&amp;hl=en&amp;sa=G" TargetMode="External"/><Relationship Id="rId3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58.png"/><Relationship Id="rId1" Type="http://schemas.microsoft.com/office/2007/relationships/media" Target="file://localhost/Users/brentgalloway/Documents/Course%20Work/EDPS%20310/Course%20Content/Week%203/Let's%20Get%20Engaged/Teacher%20Songs%20-%20Crosby,%20Stills%20&amp;%20Nash%20-%20Teach%20your%20Children%20Well.mp3" TargetMode="External"/><Relationship Id="rId2" Type="http://schemas.openxmlformats.org/officeDocument/2006/relationships/audio" Target="file://localhost/Users/brentgalloway/Documents/Course%20Work/EDPS%20310/Course%20Content/Week%203/Let's%20Get%20Engaged/Teacher%20Songs%20-%20Crosby,%20Stills%20&amp;%20Nash%20-%20Teach%20your%20Children%20Well.mp3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Mp-t_BmvoPU" TargetMode="External"/><Relationship Id="rId3" Type="http://schemas.openxmlformats.org/officeDocument/2006/relationships/hyperlink" Target="https://sites.google.com/site/middleschool544/home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Mp-t_BmvoPU" TargetMode="External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 Box 11"/>
          <p:cNvSpPr txBox="1">
            <a:spLocks noChangeArrowheads="1"/>
          </p:cNvSpPr>
          <p:nvPr/>
        </p:nvSpPr>
        <p:spPr bwMode="auto">
          <a:xfrm>
            <a:off x="2743200" y="5867400"/>
            <a:ext cx="6400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CA" sz="1400" b="1" dirty="0">
                <a:solidFill>
                  <a:srgbClr val="3300C4"/>
                </a:solidFill>
              </a:rPr>
              <a:t>Special thanks to </a:t>
            </a:r>
            <a:r>
              <a:rPr lang="en-CA" sz="1400" b="1" dirty="0" smtClean="0">
                <a:solidFill>
                  <a:srgbClr val="3300C4"/>
                </a:solidFill>
              </a:rPr>
              <a:t>students in the </a:t>
            </a:r>
          </a:p>
          <a:p>
            <a:pPr algn="ctr">
              <a:spcBef>
                <a:spcPct val="50000"/>
              </a:spcBef>
            </a:pPr>
            <a:r>
              <a:rPr lang="en-CA" sz="1400" b="1" dirty="0" smtClean="0">
                <a:solidFill>
                  <a:srgbClr val="3300C4"/>
                </a:solidFill>
              </a:rPr>
              <a:t>Middle Years Education Program for the photos</a:t>
            </a:r>
            <a:endParaRPr lang="en-CA" sz="1400" b="1" dirty="0">
              <a:solidFill>
                <a:srgbClr val="3300C4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CA" sz="1400" b="1" i="1" dirty="0">
                <a:solidFill>
                  <a:schemeClr val="tx2"/>
                </a:solidFill>
              </a:rPr>
              <a:t>Thanks for your commitment to teaching and learning!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85800" y="3733800"/>
            <a:ext cx="8610600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Let’s Get Re-Engaged:</a:t>
            </a:r>
          </a:p>
          <a:p>
            <a:pPr algn="ctr">
              <a:defRPr/>
            </a:pPr>
            <a:r>
              <a:rPr lang="en-CA" sz="2800" b="1" kern="0" dirty="0" smtClean="0">
                <a:solidFill>
                  <a:srgbClr val="3300C4"/>
                </a:solidFill>
                <a:latin typeface="+mj-lt"/>
                <a:ea typeface="+mj-ea"/>
                <a:cs typeface="+mj-cs"/>
              </a:rPr>
              <a:t>An artful marriage of instructional design and active learning </a:t>
            </a:r>
            <a:r>
              <a:rPr lang="en-US" sz="2800" b="1" dirty="0" smtClean="0">
                <a:solidFill>
                  <a:srgbClr val="3300C4"/>
                </a:solidFill>
              </a:rPr>
              <a:t>to engage students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3300C4"/>
                </a:solidFill>
              </a:rPr>
              <a:t>i</a:t>
            </a:r>
            <a:r>
              <a:rPr lang="en-US" sz="2800" b="1" dirty="0" smtClean="0">
                <a:solidFill>
                  <a:srgbClr val="3300C4"/>
                </a:solidFill>
              </a:rPr>
              <a:t>n the 21</a:t>
            </a:r>
            <a:r>
              <a:rPr lang="en-US" sz="2800" b="1" baseline="30000" dirty="0" smtClean="0">
                <a:solidFill>
                  <a:srgbClr val="3300C4"/>
                </a:solidFill>
              </a:rPr>
              <a:t>st</a:t>
            </a:r>
            <a:r>
              <a:rPr lang="en-US" sz="2800" b="1" dirty="0" smtClean="0">
                <a:solidFill>
                  <a:srgbClr val="3300C4"/>
                </a:solidFill>
              </a:rPr>
              <a:t> Century classroom:</a:t>
            </a:r>
          </a:p>
          <a:p>
            <a:pPr algn="ctr">
              <a:defRPr/>
            </a:pPr>
            <a:r>
              <a:rPr lang="en-US" sz="2800" b="1" dirty="0" smtClean="0">
                <a:solidFill>
                  <a:schemeClr val="tx2"/>
                </a:solidFill>
              </a:rPr>
              <a:t>Digital tools for digital learners</a:t>
            </a:r>
            <a:endParaRPr lang="en-US" sz="2800" dirty="0" smtClean="0">
              <a:solidFill>
                <a:schemeClr val="tx2"/>
              </a:solidFill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2800" b="1" i="0" u="none" strike="noStrike" kern="0" cap="none" spc="0" normalizeH="0" baseline="0" noProof="0" dirty="0" smtClean="0">
              <a:ln>
                <a:noFill/>
              </a:ln>
              <a:solidFill>
                <a:srgbClr val="3300C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2" descr="C:\Documents and Settings\BGalloway\My Documents\My Pictures\Middle Years Program\2008-2009\3rd Years - 2008\Interactive Class\DSC035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766733"/>
            <a:ext cx="2743200" cy="2057400"/>
          </a:xfrm>
          <a:prstGeom prst="rect">
            <a:avLst/>
          </a:prstGeom>
          <a:noFill/>
        </p:spPr>
      </p:pic>
      <p:pic>
        <p:nvPicPr>
          <p:cNvPr id="3" name="Picture 3" descr="C:\Documents and Settings\BGalloway\My Documents\My Pictures\Middle Years Program\2008-2009\3rd Years - 2008\Interactive Class\DSC035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2665" y="152400"/>
            <a:ext cx="2906078" cy="2057400"/>
          </a:xfrm>
          <a:prstGeom prst="rect">
            <a:avLst/>
          </a:prstGeom>
          <a:noFill/>
        </p:spPr>
      </p:pic>
      <p:pic>
        <p:nvPicPr>
          <p:cNvPr id="25604" name="Picture 4" descr="http://t1.gstatic.com/images?q=tbn:383ZFRkzg2ydhM:http://www.cirrusdiamonds.com/images_diamond/engagement_rings/princess_cut/diamond_l/diamond_engagement_rings_CD006P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867" y="3124200"/>
            <a:ext cx="914400" cy="9144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00" y="3471863"/>
            <a:ext cx="5481638" cy="325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88913"/>
            <a:ext cx="518477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6" name="WordArt 6"/>
          <p:cNvSpPr>
            <a:spLocks noChangeArrowheads="1" noChangeShapeType="1" noTextEdit="1"/>
          </p:cNvSpPr>
          <p:nvPr/>
        </p:nvSpPr>
        <p:spPr bwMode="auto">
          <a:xfrm>
            <a:off x="6011863" y="549275"/>
            <a:ext cx="2808287" cy="143986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Grade 6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395288" y="4508500"/>
            <a:ext cx="2376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CA" sz="2400">
                <a:solidFill>
                  <a:srgbClr val="FF0000"/>
                </a:solidFill>
                <a:latin typeface="BaskervilleTMed" pitchFamily="18" charset="0"/>
              </a:rPr>
              <a:t>Me – in grade 6</a:t>
            </a:r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 flipV="1">
            <a:off x="2700338" y="4797425"/>
            <a:ext cx="201612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371600"/>
            <a:ext cx="6870700" cy="762000"/>
          </a:xfrm>
        </p:spPr>
        <p:txBody>
          <a:bodyPr/>
          <a:lstStyle/>
          <a:p>
            <a:r>
              <a:rPr lang="en-CA" sz="5400" dirty="0" smtClean="0"/>
              <a:t>Are We Stuck in the 70s?</a:t>
            </a:r>
            <a:endParaRPr lang="en-US" sz="5400" dirty="0"/>
          </a:p>
        </p:txBody>
      </p:sp>
      <p:pic>
        <p:nvPicPr>
          <p:cNvPr id="4" name="Picture 4" descr="Brent-Grade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4114800"/>
            <a:ext cx="2120900" cy="2547456"/>
          </a:xfrm>
          <a:prstGeom prst="rect">
            <a:avLst/>
          </a:prstGeom>
          <a:noFill/>
        </p:spPr>
      </p:pic>
      <p:sp>
        <p:nvSpPr>
          <p:cNvPr id="7" name="Line Callout 1 6"/>
          <p:cNvSpPr/>
          <p:nvPr/>
        </p:nvSpPr>
        <p:spPr>
          <a:xfrm>
            <a:off x="5486400" y="3810000"/>
            <a:ext cx="2895600" cy="1371600"/>
          </a:xfrm>
          <a:prstGeom prst="border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562600" y="3886200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300C4"/>
                </a:solidFill>
              </a:rPr>
              <a:t>So are we stuck in the 70s? 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I sure hope not….but I wonder?  Let’s debate!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2743200" y="1981200"/>
            <a:ext cx="3581400" cy="19050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200400" y="236220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00C4"/>
                </a:solidFill>
              </a:rPr>
              <a:t>Brent – please role play for us your learning from the 1970s…..</a:t>
            </a:r>
            <a:endParaRPr lang="en-US" dirty="0">
              <a:solidFill>
                <a:srgbClr val="3300C4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612" y="0"/>
            <a:ext cx="5298321" cy="6858000"/>
          </a:xfrm>
          <a:prstGeom prst="rect">
            <a:avLst/>
          </a:prstGeom>
        </p:spPr>
      </p:pic>
      <p:pic>
        <p:nvPicPr>
          <p:cNvPr id="7" name="Picture 6" descr="IMG0002_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1000"/>
            <a:ext cx="4152900" cy="2768600"/>
          </a:xfrm>
          <a:prstGeom prst="rect">
            <a:avLst/>
          </a:prstGeom>
        </p:spPr>
      </p:pic>
      <p:pic>
        <p:nvPicPr>
          <p:cNvPr id="9" name="Picture 8" descr="IMG0005_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" y="4478867"/>
            <a:ext cx="3543300" cy="2362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3124200"/>
            <a:ext cx="349259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Project Based </a:t>
            </a:r>
          </a:p>
          <a:p>
            <a:pPr algn="ctr"/>
            <a:r>
              <a:rPr lang="en-CA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Learning/MIs</a:t>
            </a:r>
            <a:endParaRPr lang="en-CA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9124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838200"/>
            <a:ext cx="6870700" cy="762000"/>
          </a:xfrm>
        </p:spPr>
        <p:txBody>
          <a:bodyPr/>
          <a:lstStyle/>
          <a:p>
            <a:pPr eaLnBrk="1" hangingPunct="1"/>
            <a:r>
              <a:rPr lang="fr-CA" sz="4000" dirty="0" err="1" smtClean="0">
                <a:solidFill>
                  <a:srgbClr val="3300C4"/>
                </a:solidFill>
                <a:latin typeface="Casque" pitchFamily="34" charset="0"/>
              </a:rPr>
              <a:t>Think</a:t>
            </a:r>
            <a:r>
              <a:rPr lang="fr-CA" sz="4000" dirty="0" smtClean="0">
                <a:solidFill>
                  <a:srgbClr val="3300C4"/>
                </a:solidFill>
                <a:latin typeface="Casque" pitchFamily="34" charset="0"/>
              </a:rPr>
              <a:t> </a:t>
            </a:r>
            <a:r>
              <a:rPr lang="fr-CA" sz="4000" dirty="0" err="1" smtClean="0">
                <a:solidFill>
                  <a:srgbClr val="3300C4"/>
                </a:solidFill>
                <a:latin typeface="Casque" pitchFamily="34" charset="0"/>
              </a:rPr>
              <a:t>WinWin</a:t>
            </a:r>
            <a:r>
              <a:rPr lang="fr-CA" sz="4000" dirty="0" smtClean="0">
                <a:solidFill>
                  <a:srgbClr val="3300C4"/>
                </a:solidFill>
                <a:latin typeface="Casque" pitchFamily="34" charset="0"/>
              </a:rPr>
              <a:t/>
            </a:r>
            <a:br>
              <a:rPr lang="fr-CA" sz="4000" dirty="0" smtClean="0">
                <a:solidFill>
                  <a:srgbClr val="3300C4"/>
                </a:solidFill>
                <a:latin typeface="Casque" pitchFamily="34" charset="0"/>
              </a:rPr>
            </a:br>
            <a:r>
              <a:rPr lang="fr-CA" sz="2800" dirty="0" err="1" smtClean="0">
                <a:solidFill>
                  <a:schemeClr val="folHlink"/>
                </a:solidFill>
                <a:latin typeface="Casque" pitchFamily="34" charset="0"/>
              </a:rPr>
              <a:t>W</a:t>
            </a:r>
            <a:r>
              <a:rPr lang="fr-CA" sz="2800" dirty="0" err="1" smtClean="0">
                <a:solidFill>
                  <a:schemeClr val="tx2"/>
                </a:solidFill>
                <a:latin typeface="Casque" pitchFamily="34" charset="0"/>
              </a:rPr>
              <a:t>orking</a:t>
            </a:r>
            <a:r>
              <a:rPr lang="fr-CA" sz="2800" dirty="0" smtClean="0">
                <a:solidFill>
                  <a:schemeClr val="tx2"/>
                </a:solidFill>
                <a:latin typeface="Casque" pitchFamily="34" charset="0"/>
              </a:rPr>
              <a:t> </a:t>
            </a:r>
            <a:r>
              <a:rPr lang="fr-CA" sz="2800" dirty="0" err="1" smtClean="0">
                <a:solidFill>
                  <a:schemeClr val="folHlink"/>
                </a:solidFill>
                <a:latin typeface="Casque" pitchFamily="34" charset="0"/>
              </a:rPr>
              <a:t>In</a:t>
            </a:r>
            <a:r>
              <a:rPr lang="fr-CA" sz="2800" dirty="0" err="1" smtClean="0">
                <a:solidFill>
                  <a:schemeClr val="tx2"/>
                </a:solidFill>
                <a:latin typeface="Casque" pitchFamily="34" charset="0"/>
              </a:rPr>
              <a:t>teractively</a:t>
            </a:r>
            <a:r>
              <a:rPr lang="fr-CA" sz="2800" dirty="0" smtClean="0">
                <a:solidFill>
                  <a:schemeClr val="tx2"/>
                </a:solidFill>
                <a:latin typeface="Casque" pitchFamily="34" charset="0"/>
              </a:rPr>
              <a:t/>
            </a:r>
            <a:br>
              <a:rPr lang="fr-CA" sz="2800" dirty="0" smtClean="0">
                <a:solidFill>
                  <a:schemeClr val="tx2"/>
                </a:solidFill>
                <a:latin typeface="Casque" pitchFamily="34" charset="0"/>
              </a:rPr>
            </a:br>
            <a:r>
              <a:rPr lang="fr-CA" sz="2800" dirty="0" err="1" smtClean="0">
                <a:solidFill>
                  <a:schemeClr val="folHlink"/>
                </a:solidFill>
                <a:latin typeface="Casque" pitchFamily="34" charset="0"/>
              </a:rPr>
              <a:t>W</a:t>
            </a:r>
            <a:r>
              <a:rPr lang="fr-CA" sz="2800" dirty="0" err="1" smtClean="0">
                <a:solidFill>
                  <a:schemeClr val="tx2"/>
                </a:solidFill>
                <a:latin typeface="Casque" pitchFamily="34" charset="0"/>
              </a:rPr>
              <a:t>inning</a:t>
            </a:r>
            <a:r>
              <a:rPr lang="fr-CA" sz="2800" dirty="0" smtClean="0">
                <a:solidFill>
                  <a:schemeClr val="tx2"/>
                </a:solidFill>
                <a:latin typeface="Casque" pitchFamily="34" charset="0"/>
              </a:rPr>
              <a:t> </a:t>
            </a:r>
            <a:r>
              <a:rPr lang="fr-CA" sz="2800" dirty="0" err="1" smtClean="0">
                <a:solidFill>
                  <a:schemeClr val="folHlink"/>
                </a:solidFill>
                <a:latin typeface="Casque" pitchFamily="34" charset="0"/>
              </a:rPr>
              <a:t>In</a:t>
            </a:r>
            <a:r>
              <a:rPr lang="fr-CA" sz="2800" dirty="0" err="1" smtClean="0">
                <a:solidFill>
                  <a:schemeClr val="tx2"/>
                </a:solidFill>
                <a:latin typeface="Casque" pitchFamily="34" charset="0"/>
              </a:rPr>
              <a:t>dependently</a:t>
            </a:r>
            <a:endParaRPr lang="en-CA" sz="2800" dirty="0" smtClean="0">
              <a:solidFill>
                <a:schemeClr val="tx2"/>
              </a:solidFill>
              <a:latin typeface="Casque" pitchFamily="34" charset="0"/>
            </a:endParaRPr>
          </a:p>
        </p:txBody>
      </p:sp>
      <p:sp>
        <p:nvSpPr>
          <p:cNvPr id="5123" name="Text Box 4"/>
          <p:cNvSpPr>
            <a:spLocks noGrp="1" noChangeArrowheads="1"/>
          </p:cNvSpPr>
          <p:nvPr>
            <p:ph type="body" idx="1"/>
          </p:nvPr>
        </p:nvSpPr>
        <p:spPr>
          <a:xfrm>
            <a:off x="0" y="1676400"/>
            <a:ext cx="8763000" cy="1905000"/>
          </a:xfrm>
          <a:noFill/>
          <a:ln w="57150">
            <a:solidFill>
              <a:srgbClr val="FF0000"/>
            </a:solidFill>
          </a:ln>
        </p:spPr>
        <p:txBody>
          <a:bodyPr/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400" b="1" dirty="0" smtClean="0"/>
              <a:t>  “many poor learners can be turned around if we just acknowledge differences amongst them and re-educate ourselves on how to help them succeed.” If we know this, why don’t all of our students succeed? Why don’t we change our instructional practice?</a:t>
            </a:r>
          </a:p>
        </p:txBody>
      </p:sp>
      <p:pic>
        <p:nvPicPr>
          <p:cNvPr id="5" name="Picture 4" descr="http://www.life4seekers.co.uk/images/im-op-hciiml-change-cartoon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3657600"/>
            <a:ext cx="4419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762000"/>
          </a:xfrm>
        </p:spPr>
        <p:txBody>
          <a:bodyPr/>
          <a:lstStyle/>
          <a:p>
            <a:r>
              <a:rPr lang="en-US" dirty="0" smtClean="0">
                <a:solidFill>
                  <a:srgbClr val="3300C4"/>
                </a:solidFill>
              </a:rPr>
              <a:t>What are our targets?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384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600200" y="1200290"/>
            <a:ext cx="64008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en-US" sz="2400" dirty="0" smtClean="0"/>
              <a:t>To create an “Instructional Tip” booklet of ideas to review key learning and to help us grow as teachers and learners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2400" dirty="0" smtClean="0"/>
              <a:t>To </a:t>
            </a:r>
            <a:r>
              <a:rPr lang="en-US" sz="2400" dirty="0"/>
              <a:t>examine our </a:t>
            </a:r>
            <a:r>
              <a:rPr lang="en-US" sz="2400" dirty="0" smtClean="0"/>
              <a:t>instructional strategies/ practices so </a:t>
            </a:r>
            <a:r>
              <a:rPr lang="en-US" sz="2400" dirty="0"/>
              <a:t>that </a:t>
            </a:r>
            <a:r>
              <a:rPr lang="en-US" sz="2400" dirty="0" smtClean="0"/>
              <a:t>we will </a:t>
            </a:r>
            <a:r>
              <a:rPr lang="en-US" sz="2400" dirty="0"/>
              <a:t>improve student </a:t>
            </a:r>
            <a:r>
              <a:rPr lang="en-US" sz="2400" dirty="0" smtClean="0"/>
              <a:t>learning and student engagement</a:t>
            </a:r>
          </a:p>
          <a:p>
            <a:pPr marL="342900" indent="-342900">
              <a:buFontTx/>
              <a:buAutoNum type="arabicPeriod"/>
              <a:defRPr/>
            </a:pPr>
            <a:r>
              <a:rPr lang="en-US" sz="2400" dirty="0" smtClean="0"/>
              <a:t>To examine a variety of web 2.0 tools and to think of ways to design these into our lessons/units</a:t>
            </a:r>
            <a:endParaRPr lang="en-US" sz="2400" dirty="0"/>
          </a:p>
          <a:p>
            <a:pPr marL="342900" indent="-342900">
              <a:buFontTx/>
              <a:buAutoNum type="arabicPeriod"/>
              <a:defRPr/>
            </a:pPr>
            <a:r>
              <a:rPr lang="en-US" sz="2400" dirty="0" smtClean="0"/>
              <a:t>To </a:t>
            </a:r>
            <a:r>
              <a:rPr lang="en-US" sz="2400" dirty="0"/>
              <a:t>create a </a:t>
            </a:r>
            <a:r>
              <a:rPr lang="en-US" sz="2400" dirty="0" smtClean="0"/>
              <a:t>professional goal that </a:t>
            </a:r>
            <a:r>
              <a:rPr lang="en-US" sz="2400" dirty="0"/>
              <a:t>will improve </a:t>
            </a:r>
            <a:r>
              <a:rPr lang="en-US" sz="2400" dirty="0" smtClean="0"/>
              <a:t>learning and engagement during your school year that is centered on 21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century learning</a:t>
            </a:r>
            <a:endParaRPr lang="en-US" sz="2400" dirty="0"/>
          </a:p>
          <a:p>
            <a:pPr>
              <a:defRPr/>
            </a:pP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28600"/>
            <a:ext cx="746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dirty="0" smtClean="0"/>
              <a:t>My </a:t>
            </a:r>
            <a:r>
              <a:rPr lang="en-CA" b="1" dirty="0" smtClean="0">
                <a:solidFill>
                  <a:srgbClr val="FF0000"/>
                </a:solidFill>
              </a:rPr>
              <a:t>Little</a:t>
            </a:r>
            <a:r>
              <a:rPr lang="en-CA" sz="4800" dirty="0" smtClean="0"/>
              <a:t> White Book of Instructional Design Tips</a:t>
            </a:r>
            <a:endParaRPr lang="en-US" sz="4800" dirty="0"/>
          </a:p>
        </p:txBody>
      </p:sp>
      <p:pic>
        <p:nvPicPr>
          <p:cNvPr id="10242" name="Picture 2" descr="C:\Program Files\Microsoft Expression\MEDIA\CAGCAT10\j0217698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1828800"/>
            <a:ext cx="1752600" cy="137071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3352800"/>
            <a:ext cx="91440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 smtClean="0"/>
              <a:t>Cover Page/Title/Author</a:t>
            </a:r>
          </a:p>
          <a:p>
            <a:pPr algn="ctr"/>
            <a:r>
              <a:rPr lang="en-CA" sz="2800" dirty="0" smtClean="0"/>
              <a:t>Page 1: 3Rs x 7Cs = 21</a:t>
            </a:r>
            <a:r>
              <a:rPr lang="en-CA" sz="2800" baseline="30000" dirty="0" smtClean="0"/>
              <a:t>st</a:t>
            </a:r>
            <a:r>
              <a:rPr lang="en-CA" sz="2800" dirty="0" smtClean="0"/>
              <a:t> Century Learning</a:t>
            </a:r>
          </a:p>
          <a:p>
            <a:pPr algn="ctr"/>
            <a:r>
              <a:rPr lang="en-CA" sz="2800" dirty="0" smtClean="0"/>
              <a:t>Page 2: Learning Pyramid</a:t>
            </a:r>
          </a:p>
          <a:p>
            <a:pPr algn="ctr"/>
            <a:r>
              <a:rPr lang="en-CA" sz="2800" dirty="0" smtClean="0"/>
              <a:t>Page 3: Learning Styles/Products</a:t>
            </a:r>
          </a:p>
          <a:p>
            <a:pPr algn="ctr"/>
            <a:r>
              <a:rPr lang="en-CA" sz="2800" dirty="0" smtClean="0"/>
              <a:t>Page 4:The Engaged Learner</a:t>
            </a:r>
          </a:p>
          <a:p>
            <a:pPr algn="ctr"/>
            <a:r>
              <a:rPr lang="en-CA" sz="2800" dirty="0" smtClean="0"/>
              <a:t>Page 5: Web 2.0 Tools</a:t>
            </a:r>
          </a:p>
          <a:p>
            <a:pPr algn="ctr"/>
            <a:r>
              <a:rPr lang="en-CA" sz="2800" dirty="0" smtClean="0"/>
              <a:t>Page 6: Instructional Design</a:t>
            </a:r>
          </a:p>
          <a:p>
            <a:pPr algn="ctr"/>
            <a:r>
              <a:rPr lang="en-CA" sz="2800" dirty="0" smtClean="0"/>
              <a:t>    Back Cover: Thoughts/Quote/Wise Words</a:t>
            </a:r>
          </a:p>
          <a:p>
            <a:pPr algn="ctr"/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/>
          <p:cNvSpPr/>
          <p:nvPr/>
        </p:nvSpPr>
        <p:spPr>
          <a:xfrm>
            <a:off x="2338447" y="1347847"/>
            <a:ext cx="4443353" cy="4443353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Oval 24"/>
          <p:cNvSpPr/>
          <p:nvPr/>
        </p:nvSpPr>
        <p:spPr>
          <a:xfrm>
            <a:off x="2514600" y="1524000"/>
            <a:ext cx="4102648" cy="410264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39" name="Group 38"/>
          <p:cNvGrpSpPr/>
          <p:nvPr/>
        </p:nvGrpSpPr>
        <p:grpSpPr>
          <a:xfrm>
            <a:off x="2758757" y="1835150"/>
            <a:ext cx="3604260" cy="3527425"/>
            <a:chOff x="2758757" y="1835150"/>
            <a:chExt cx="3604260" cy="3527425"/>
          </a:xfrm>
        </p:grpSpPr>
        <p:sp>
          <p:nvSpPr>
            <p:cNvPr id="7" name="Pie 6"/>
            <p:cNvSpPr/>
            <p:nvPr/>
          </p:nvSpPr>
          <p:spPr>
            <a:xfrm rot="18491851">
              <a:off x="2797174" y="1796733"/>
              <a:ext cx="3527425" cy="3604260"/>
            </a:xfrm>
            <a:prstGeom prst="pie">
              <a:avLst>
                <a:gd name="adj1" fmla="val 10808195"/>
                <a:gd name="adj2" fmla="val 13902566"/>
              </a:avLst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85000">
                  <a:schemeClr val="bg1"/>
                </a:gs>
              </a:gsLst>
              <a:lin ang="1200000" scaled="0"/>
            </a:gradFill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CA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124200" y="3886200"/>
              <a:ext cx="990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Digital and Technological Fluency</a:t>
              </a:r>
              <a:endParaRPr lang="en-CA" sz="800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745422" y="1833880"/>
            <a:ext cx="3604260" cy="3527425"/>
            <a:chOff x="2745422" y="1833880"/>
            <a:chExt cx="3604260" cy="3527425"/>
          </a:xfrm>
        </p:grpSpPr>
        <p:sp>
          <p:nvSpPr>
            <p:cNvPr id="8" name="Pie 7"/>
            <p:cNvSpPr/>
            <p:nvPr/>
          </p:nvSpPr>
          <p:spPr>
            <a:xfrm rot="15373419">
              <a:off x="2783839" y="1795463"/>
              <a:ext cx="3527425" cy="3604260"/>
            </a:xfrm>
            <a:prstGeom prst="pie">
              <a:avLst>
                <a:gd name="adj1" fmla="val 10808195"/>
                <a:gd name="adj2" fmla="val 13902566"/>
              </a:avLst>
            </a:prstGeom>
            <a:gradFill>
              <a:gsLst>
                <a:gs pos="0">
                  <a:srgbClr val="00B050"/>
                </a:gs>
                <a:gs pos="85000">
                  <a:schemeClr val="bg1"/>
                </a:gs>
              </a:gsLst>
              <a:lin ang="1200000" scaled="0"/>
            </a:gradFill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CA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886200" y="4648200"/>
              <a:ext cx="99060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Communication</a:t>
              </a:r>
              <a:endParaRPr lang="en-CA" sz="800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769552" y="1793875"/>
            <a:ext cx="3527425" cy="3604260"/>
            <a:chOff x="2769552" y="1793875"/>
            <a:chExt cx="3527425" cy="3604260"/>
          </a:xfrm>
        </p:grpSpPr>
        <p:sp>
          <p:nvSpPr>
            <p:cNvPr id="9" name="Pie 8"/>
            <p:cNvSpPr/>
            <p:nvPr/>
          </p:nvSpPr>
          <p:spPr>
            <a:xfrm rot="12256275">
              <a:off x="2769552" y="1793875"/>
              <a:ext cx="3527425" cy="3604260"/>
            </a:xfrm>
            <a:prstGeom prst="pie">
              <a:avLst>
                <a:gd name="adj1" fmla="val 10808195"/>
                <a:gd name="adj2" fmla="val 13902566"/>
              </a:avLst>
            </a:prstGeom>
            <a:gradFill>
              <a:gsLst>
                <a:gs pos="0">
                  <a:srgbClr val="FFFF00"/>
                </a:gs>
                <a:gs pos="85000">
                  <a:schemeClr val="bg1"/>
                </a:gs>
              </a:gsLst>
              <a:lin ang="1200000" scaled="0"/>
            </a:gradFill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CA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953000" y="4230469"/>
              <a:ext cx="990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Social, Cultural, Global and Environmental Responsibility</a:t>
              </a:r>
              <a:endParaRPr lang="en-CA" sz="800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765742" y="1779270"/>
            <a:ext cx="3635058" cy="3604260"/>
            <a:chOff x="2765742" y="1779270"/>
            <a:chExt cx="3635058" cy="3604260"/>
          </a:xfrm>
        </p:grpSpPr>
        <p:sp>
          <p:nvSpPr>
            <p:cNvPr id="10" name="Pie 9"/>
            <p:cNvSpPr/>
            <p:nvPr/>
          </p:nvSpPr>
          <p:spPr>
            <a:xfrm rot="9218947">
              <a:off x="2765742" y="1779270"/>
              <a:ext cx="3527425" cy="3604260"/>
            </a:xfrm>
            <a:prstGeom prst="pie">
              <a:avLst>
                <a:gd name="adj1" fmla="val 10808195"/>
                <a:gd name="adj2" fmla="val 13902566"/>
              </a:avLst>
            </a:prstGeom>
            <a:gradFill>
              <a:gsLst>
                <a:gs pos="0">
                  <a:schemeClr val="tx2">
                    <a:lumMod val="60000"/>
                    <a:lumOff val="40000"/>
                  </a:schemeClr>
                </a:gs>
                <a:gs pos="85000">
                  <a:schemeClr val="bg1"/>
                </a:gs>
              </a:gsLst>
              <a:lin ang="1200000" scaled="0"/>
            </a:gradFill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CA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410200" y="3395246"/>
              <a:ext cx="990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Creativity and Innovation</a:t>
              </a:r>
              <a:endParaRPr lang="en-CA" sz="800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744152" y="1782445"/>
            <a:ext cx="3604260" cy="3527425"/>
            <a:chOff x="2744152" y="1782445"/>
            <a:chExt cx="3604260" cy="3527425"/>
          </a:xfrm>
        </p:grpSpPr>
        <p:sp>
          <p:nvSpPr>
            <p:cNvPr id="6" name="Pie 5"/>
            <p:cNvSpPr/>
            <p:nvPr/>
          </p:nvSpPr>
          <p:spPr>
            <a:xfrm rot="6205319">
              <a:off x="2782569" y="1744028"/>
              <a:ext cx="3527425" cy="3604260"/>
            </a:xfrm>
            <a:prstGeom prst="pie">
              <a:avLst>
                <a:gd name="adj1" fmla="val 10808195"/>
                <a:gd name="adj2" fmla="val 13902566"/>
              </a:avLst>
            </a:prstGeom>
            <a:gradFill flip="none" rotWithShape="1">
              <a:gsLst>
                <a:gs pos="0">
                  <a:srgbClr val="FF0000"/>
                </a:gs>
                <a:gs pos="85000">
                  <a:schemeClr val="bg1"/>
                </a:gs>
              </a:gsLst>
              <a:lin ang="1200000" scaled="0"/>
              <a:tileRect/>
            </a:gradFill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CA" sz="1100">
                  <a:effectLst/>
                  <a:ea typeface="Calibri"/>
                  <a:cs typeface="Times New Roman"/>
                </a:rPr>
                <a:t>1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953000" y="2325171"/>
              <a:ext cx="990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Critical Thinking, Problem Solving and Decision Making</a:t>
              </a:r>
              <a:endParaRPr lang="en-CA" sz="800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725737" y="1826260"/>
            <a:ext cx="3604260" cy="3527425"/>
            <a:chOff x="2725737" y="1826260"/>
            <a:chExt cx="3604260" cy="3527425"/>
          </a:xfrm>
        </p:grpSpPr>
        <p:sp>
          <p:nvSpPr>
            <p:cNvPr id="5" name="Pie 4"/>
            <p:cNvSpPr/>
            <p:nvPr/>
          </p:nvSpPr>
          <p:spPr>
            <a:xfrm rot="3109206">
              <a:off x="2764154" y="1787843"/>
              <a:ext cx="3527425" cy="3604260"/>
            </a:xfrm>
            <a:prstGeom prst="pie">
              <a:avLst>
                <a:gd name="adj1" fmla="val 10808195"/>
                <a:gd name="adj2" fmla="val 13902566"/>
              </a:avLst>
            </a:prstGeom>
            <a:gradFill>
              <a:gsLst>
                <a:gs pos="0">
                  <a:srgbClr val="FFCC00"/>
                </a:gs>
                <a:gs pos="85000">
                  <a:schemeClr val="bg1"/>
                </a:gs>
              </a:gsLst>
              <a:lin ang="1200000" scaled="0"/>
            </a:gradFill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CA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886200" y="2176046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Collaboration and Leadership</a:t>
              </a:r>
              <a:endParaRPr lang="en-CA" sz="8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777172" y="1797685"/>
            <a:ext cx="3527425" cy="3604260"/>
            <a:chOff x="2777172" y="1797685"/>
            <a:chExt cx="3527425" cy="3604260"/>
          </a:xfrm>
        </p:grpSpPr>
        <p:sp>
          <p:nvSpPr>
            <p:cNvPr id="4" name="Pie 3"/>
            <p:cNvSpPr/>
            <p:nvPr/>
          </p:nvSpPr>
          <p:spPr>
            <a:xfrm>
              <a:off x="2777172" y="1797685"/>
              <a:ext cx="3527425" cy="3604260"/>
            </a:xfrm>
            <a:prstGeom prst="pie">
              <a:avLst>
                <a:gd name="adj1" fmla="val 10808195"/>
                <a:gd name="adj2" fmla="val 13902566"/>
              </a:avLst>
            </a:prstGeom>
            <a:gradFill>
              <a:gsLst>
                <a:gs pos="0">
                  <a:schemeClr val="accent4">
                    <a:lumMod val="75000"/>
                  </a:schemeClr>
                </a:gs>
                <a:gs pos="85000">
                  <a:schemeClr val="bg1"/>
                </a:gs>
              </a:gsLst>
              <a:lin ang="1200000" scaled="0"/>
            </a:gradFill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CA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971800" y="2819400"/>
              <a:ext cx="10785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/>
                <a:t>Lifelong Learning, Personal Management and Well-Being</a:t>
              </a:r>
              <a:endParaRPr lang="en-CA" sz="800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657600" y="1752600"/>
            <a:ext cx="1752601" cy="7620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2145379"/>
              </a:avLst>
            </a:prstTxWarp>
            <a:spAutoFit/>
          </a:bodyPr>
          <a:lstStyle/>
          <a:p>
            <a:r>
              <a:rPr lang="en-US" sz="1200" b="1" dirty="0" smtClean="0"/>
              <a:t>Subject/Discipline Area</a:t>
            </a:r>
            <a:endParaRPr lang="en-CA" sz="1200" b="1" dirty="0"/>
          </a:p>
        </p:txBody>
      </p:sp>
      <p:sp>
        <p:nvSpPr>
          <p:cNvPr id="13" name="Oval 12"/>
          <p:cNvSpPr/>
          <p:nvPr/>
        </p:nvSpPr>
        <p:spPr>
          <a:xfrm>
            <a:off x="3802250" y="2819400"/>
            <a:ext cx="1531750" cy="15317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/>
          <p:cNvSpPr/>
          <p:nvPr/>
        </p:nvSpPr>
        <p:spPr>
          <a:xfrm>
            <a:off x="4045902" y="3085465"/>
            <a:ext cx="1052195" cy="1052195"/>
          </a:xfrm>
          <a:prstGeom prst="ellipse">
            <a:avLst/>
          </a:prstGeom>
          <a:gradFill flip="none" rotWithShape="1">
            <a:gsLst>
              <a:gs pos="10000">
                <a:schemeClr val="bg1"/>
              </a:gs>
              <a:gs pos="99000">
                <a:srgbClr val="C00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/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762317" y="105219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14" name="Rectangle 13"/>
          <p:cNvSpPr/>
          <p:nvPr/>
        </p:nvSpPr>
        <p:spPr>
          <a:xfrm>
            <a:off x="4007579" y="3048000"/>
            <a:ext cx="1174021" cy="1066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724153"/>
              </a:avLst>
            </a:prstTxWarp>
            <a:spAutoFit/>
          </a:bodyPr>
          <a:lstStyle/>
          <a:p>
            <a:pPr algn="ctr"/>
            <a:r>
              <a:rPr lang="en-US" sz="2000" b="1" cap="none" spc="200" dirty="0" smtClean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LITERACY</a:t>
            </a:r>
            <a:endParaRPr lang="en-US" sz="2000" b="1" cap="none" spc="200" dirty="0">
              <a:ln w="17780" cmpd="sng">
                <a:noFill/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07579" y="3200400"/>
            <a:ext cx="1174021" cy="1066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2000" b="1" cap="none" spc="200" dirty="0" smtClean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NUMERACY</a:t>
            </a:r>
            <a:endParaRPr lang="en-US" sz="2000" b="1" cap="none" spc="200" dirty="0">
              <a:ln w="17780" cmpd="sng">
                <a:noFill/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28" name="TextBox 27"/>
          <p:cNvSpPr txBox="1"/>
          <p:nvPr/>
        </p:nvSpPr>
        <p:spPr>
          <a:xfrm rot="10800000">
            <a:off x="3657601" y="4648200"/>
            <a:ext cx="1752601" cy="7620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2145379"/>
              </a:avLst>
            </a:prstTxWarp>
            <a:spAutoFit/>
          </a:bodyPr>
          <a:lstStyle/>
          <a:p>
            <a:r>
              <a:rPr lang="en-US" sz="1200" b="1" dirty="0" smtClean="0"/>
              <a:t>Subject/Discipline Area</a:t>
            </a:r>
            <a:endParaRPr lang="en-CA" sz="1200" b="1" dirty="0"/>
          </a:p>
        </p:txBody>
      </p:sp>
      <p:sp>
        <p:nvSpPr>
          <p:cNvPr id="29" name="TextBox 28"/>
          <p:cNvSpPr txBox="1"/>
          <p:nvPr/>
        </p:nvSpPr>
        <p:spPr>
          <a:xfrm rot="3013155">
            <a:off x="5025128" y="2083337"/>
            <a:ext cx="1752601" cy="633622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2145379"/>
              </a:avLst>
            </a:prstTxWarp>
            <a:spAutoFit/>
          </a:bodyPr>
          <a:lstStyle/>
          <a:p>
            <a:r>
              <a:rPr lang="en-US" sz="1200" b="1" dirty="0" smtClean="0"/>
              <a:t>Engaged Thinker</a:t>
            </a:r>
            <a:endParaRPr lang="en-CA" sz="1200" b="1" dirty="0"/>
          </a:p>
        </p:txBody>
      </p:sp>
      <p:sp>
        <p:nvSpPr>
          <p:cNvPr id="30" name="TextBox 29"/>
          <p:cNvSpPr txBox="1"/>
          <p:nvPr/>
        </p:nvSpPr>
        <p:spPr>
          <a:xfrm rot="9125704">
            <a:off x="4465978" y="4869077"/>
            <a:ext cx="1752601" cy="633622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2145379"/>
              </a:avLst>
            </a:prstTxWarp>
            <a:spAutoFit/>
          </a:bodyPr>
          <a:lstStyle/>
          <a:p>
            <a:r>
              <a:rPr lang="en-US" sz="1200" b="1" dirty="0" smtClean="0"/>
              <a:t>Ethical Citizen</a:t>
            </a:r>
            <a:endParaRPr lang="en-CA" sz="1200" b="1" dirty="0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1931088" y="3226490"/>
            <a:ext cx="1752601" cy="633622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2145379"/>
              </a:avLst>
            </a:prstTxWarp>
            <a:spAutoFit/>
          </a:bodyPr>
          <a:lstStyle/>
          <a:p>
            <a:r>
              <a:rPr lang="en-US" sz="1200" b="1" dirty="0" smtClean="0"/>
              <a:t>Entrepreneurial Spirit</a:t>
            </a:r>
            <a:endParaRPr lang="en-CA" sz="1200" b="1" dirty="0"/>
          </a:p>
        </p:txBody>
      </p:sp>
      <p:sp>
        <p:nvSpPr>
          <p:cNvPr id="24" name="Rectangle 23"/>
          <p:cNvSpPr/>
          <p:nvPr/>
        </p:nvSpPr>
        <p:spPr>
          <a:xfrm>
            <a:off x="4147357" y="3429000"/>
            <a:ext cx="881843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cap="none" spc="0" dirty="0" smtClean="0">
                <a:ln w="17780" cmpd="sng">
                  <a:noFill/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STUDENT</a:t>
            </a:r>
            <a:endParaRPr lang="en-US" sz="1400" b="1" cap="none" spc="0" dirty="0">
              <a:ln w="17780" cmpd="sng">
                <a:noFill/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3081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48148E-6 L -0.57986 -0.40255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93" y="-2013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7037E-7 L -0.07847 -0.5456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4" y="-2729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7037E-7 L 0.30278 -0.55046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39" y="-2752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22222E-6 L 0.53211 -2.22222E-6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9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3375 0.53125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75" y="2655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96296E-6 L -0.08055 0.53102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8" y="2655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48148E-6 L -0.54045 0.33079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31" y="1652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3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3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11" grpId="0" animBg="1"/>
      <p:bldP spid="11" grpId="1" animBg="1"/>
      <p:bldP spid="14" grpId="0"/>
      <p:bldP spid="15" grpId="0"/>
      <p:bldP spid="28" grpId="0"/>
      <p:bldP spid="29" grpId="0"/>
      <p:bldP spid="30" grpId="0"/>
      <p:bldP spid="31" grpId="0"/>
      <p:bldP spid="24" grpId="0"/>
      <p:bldP spid="2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838200"/>
          </a:xfrm>
        </p:spPr>
        <p:txBody>
          <a:bodyPr/>
          <a:lstStyle/>
          <a:p>
            <a:r>
              <a:rPr lang="en-CA" dirty="0" smtClean="0"/>
              <a:t>The Learning Pyramid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9400" y="1066800"/>
            <a:ext cx="3276600" cy="1143000"/>
          </a:xfrm>
        </p:spPr>
        <p:txBody>
          <a:bodyPr/>
          <a:lstStyle/>
          <a:p>
            <a:pPr>
              <a:buNone/>
            </a:pPr>
            <a:r>
              <a:rPr lang="en-CA" dirty="0" smtClean="0">
                <a:solidFill>
                  <a:srgbClr val="FF0000"/>
                </a:solidFill>
              </a:rPr>
              <a:t>   We Learn……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30722" name="Group 2"/>
          <p:cNvGrpSpPr>
            <a:grpSpLocks/>
          </p:cNvGrpSpPr>
          <p:nvPr/>
        </p:nvGrpSpPr>
        <p:grpSpPr bwMode="auto">
          <a:xfrm>
            <a:off x="2438400" y="3200400"/>
            <a:ext cx="3733800" cy="3429000"/>
            <a:chOff x="1248" y="240"/>
            <a:chExt cx="4176" cy="3600"/>
          </a:xfrm>
        </p:grpSpPr>
        <p:sp>
          <p:nvSpPr>
            <p:cNvPr id="30723" name="Pyr1"/>
            <p:cNvSpPr>
              <a:spLocks noEditPoints="1" noChangeArrowheads="1"/>
            </p:cNvSpPr>
            <p:nvPr/>
          </p:nvSpPr>
          <p:spPr bwMode="auto">
            <a:xfrm>
              <a:off x="2873" y="240"/>
              <a:ext cx="936" cy="798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  <a:gd name="T6" fmla="*/ 5400 w 21600"/>
                <a:gd name="T7" fmla="*/ 11800 h 21600"/>
                <a:gd name="T8" fmla="*/ 16200 w 21600"/>
                <a:gd name="T9" fmla="*/ 20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T6" t="T7" r="T8" b="T9"/>
              <a:pathLst>
                <a:path w="21600" h="2160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D8EBB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24" name="Pyr2"/>
            <p:cNvSpPr>
              <a:spLocks noEditPoints="1" noChangeArrowheads="1"/>
            </p:cNvSpPr>
            <p:nvPr/>
          </p:nvSpPr>
          <p:spPr bwMode="auto">
            <a:xfrm>
              <a:off x="2331" y="1038"/>
              <a:ext cx="2015" cy="936"/>
            </a:xfrm>
            <a:custGeom>
              <a:avLst/>
              <a:gdLst>
                <a:gd name="T0" fmla="*/ 5787 w 21600"/>
                <a:gd name="T1" fmla="*/ 0 h 21600"/>
                <a:gd name="T2" fmla="*/ 15812 w 21600"/>
                <a:gd name="T3" fmla="*/ 0 h 21600"/>
                <a:gd name="T4" fmla="*/ 21600 w 21600"/>
                <a:gd name="T5" fmla="*/ 21600 h 21600"/>
                <a:gd name="T6" fmla="*/ 0 w 21600"/>
                <a:gd name="T7" fmla="*/ 21600 h 21600"/>
                <a:gd name="T8" fmla="*/ 5787 w 21600"/>
                <a:gd name="T9" fmla="*/ 500 h 21600"/>
                <a:gd name="T10" fmla="*/ 15812 w 21600"/>
                <a:gd name="T11" fmla="*/ 21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5787" y="0"/>
                  </a:moveTo>
                  <a:lnTo>
                    <a:pt x="15812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5787" y="0"/>
                  </a:lnTo>
                  <a:close/>
                </a:path>
              </a:pathLst>
            </a:custGeom>
            <a:solidFill>
              <a:srgbClr val="CC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25" name="Pyr3"/>
            <p:cNvSpPr>
              <a:spLocks noEditPoints="1" noChangeArrowheads="1"/>
            </p:cNvSpPr>
            <p:nvPr/>
          </p:nvSpPr>
          <p:spPr bwMode="auto">
            <a:xfrm>
              <a:off x="1795" y="1974"/>
              <a:ext cx="3087" cy="935"/>
            </a:xfrm>
            <a:custGeom>
              <a:avLst/>
              <a:gdLst>
                <a:gd name="T0" fmla="*/ 3768 w 21600"/>
                <a:gd name="T1" fmla="*/ 0 h 21600"/>
                <a:gd name="T2" fmla="*/ 17831 w 21600"/>
                <a:gd name="T3" fmla="*/ 0 h 21600"/>
                <a:gd name="T4" fmla="*/ 21600 w 21600"/>
                <a:gd name="T5" fmla="*/ 21600 h 21600"/>
                <a:gd name="T6" fmla="*/ 0 w 21600"/>
                <a:gd name="T7" fmla="*/ 21600 h 21600"/>
                <a:gd name="T8" fmla="*/ 5287 w 21600"/>
                <a:gd name="T9" fmla="*/ 500 h 21600"/>
                <a:gd name="T10" fmla="*/ 16312 w 21600"/>
                <a:gd name="T11" fmla="*/ 21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3768" y="0"/>
                  </a:moveTo>
                  <a:lnTo>
                    <a:pt x="17831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3768" y="0"/>
                  </a:lnTo>
                  <a:close/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26" name="Pyr4"/>
            <p:cNvSpPr>
              <a:spLocks noEditPoints="1" noChangeArrowheads="1"/>
            </p:cNvSpPr>
            <p:nvPr/>
          </p:nvSpPr>
          <p:spPr bwMode="auto">
            <a:xfrm>
              <a:off x="1248" y="2904"/>
              <a:ext cx="4176" cy="936"/>
            </a:xfrm>
            <a:custGeom>
              <a:avLst/>
              <a:gdLst>
                <a:gd name="T0" fmla="*/ 2793 w 21600"/>
                <a:gd name="T1" fmla="*/ 0 h 21600"/>
                <a:gd name="T2" fmla="*/ 18806 w 21600"/>
                <a:gd name="T3" fmla="*/ 0 h 21600"/>
                <a:gd name="T4" fmla="*/ 21600 w 21600"/>
                <a:gd name="T5" fmla="*/ 21600 h 21600"/>
                <a:gd name="T6" fmla="*/ 0 w 21600"/>
                <a:gd name="T7" fmla="*/ 21600 h 21600"/>
                <a:gd name="T8" fmla="*/ 3287 w 21600"/>
                <a:gd name="T9" fmla="*/ 500 h 21600"/>
                <a:gd name="T10" fmla="*/ 17312 w 21600"/>
                <a:gd name="T11" fmla="*/ 21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2793" y="0"/>
                  </a:moveTo>
                  <a:lnTo>
                    <a:pt x="18806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752599"/>
            <a:ext cx="3207999" cy="2441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C:\Documents and Settings\BGalloway\My Documents\My Pictures\Middle Years Program\2008-2009\3rd Years - 2008\Interactive Class\DSC036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752600"/>
            <a:ext cx="3251200" cy="243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954088"/>
            <a:ext cx="8001000" cy="5903912"/>
          </a:xfrm>
          <a:noFill/>
        </p:spPr>
      </p:pic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6870700" cy="838200"/>
          </a:xfrm>
        </p:spPr>
        <p:txBody>
          <a:bodyPr/>
          <a:lstStyle/>
          <a:p>
            <a:pPr eaLnBrk="1" hangingPunct="1"/>
            <a:r>
              <a:rPr lang="en-US" sz="2800" b="1" smtClean="0">
                <a:solidFill>
                  <a:schemeClr val="folHlink"/>
                </a:solidFill>
              </a:rPr>
              <a:t>What does the research say about how our students learn?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533400" y="1524000"/>
            <a:ext cx="464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CA"/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4343400" y="685800"/>
            <a:ext cx="3962400" cy="346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33400" indent="-53340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Ø"/>
            </a:pPr>
            <a:endParaRPr lang="en-CA" sz="1600"/>
          </a:p>
          <a:p>
            <a:pPr marL="533400" indent="-53340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Ø"/>
            </a:pPr>
            <a:endParaRPr lang="fr-CA" sz="1600"/>
          </a:p>
          <a:p>
            <a:pPr marL="533400" indent="-53340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Ø"/>
            </a:pPr>
            <a:endParaRPr lang="fr-CA" sz="1600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5257800"/>
            <a:ext cx="2057400" cy="1600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3" name="Rectangle 9"/>
          <p:cNvSpPr>
            <a:spLocks noGrp="1" noChangeArrowheads="1"/>
          </p:cNvSpPr>
          <p:nvPr>
            <p:ph type="title"/>
          </p:nvPr>
        </p:nvSpPr>
        <p:spPr>
          <a:xfrm>
            <a:off x="1371600" y="-152400"/>
            <a:ext cx="7010400" cy="762000"/>
          </a:xfrm>
          <a:noFill/>
        </p:spPr>
        <p:txBody>
          <a:bodyPr/>
          <a:lstStyle/>
          <a:p>
            <a:pPr eaLnBrk="1" hangingPunct="1"/>
            <a:r>
              <a:rPr lang="fr-CA" sz="3200" dirty="0" err="1" smtClean="0">
                <a:solidFill>
                  <a:schemeClr val="tx2"/>
                </a:solidFill>
              </a:rPr>
              <a:t>We</a:t>
            </a:r>
            <a:r>
              <a:rPr lang="fr-CA" sz="3200" dirty="0" smtClean="0">
                <a:solidFill>
                  <a:schemeClr val="tx2"/>
                </a:solidFill>
              </a:rPr>
              <a:t> All </a:t>
            </a:r>
            <a:r>
              <a:rPr lang="fr-CA" sz="3200" dirty="0" err="1" smtClean="0">
                <a:solidFill>
                  <a:schemeClr val="tx2"/>
                </a:solidFill>
              </a:rPr>
              <a:t>Learn</a:t>
            </a:r>
            <a:r>
              <a:rPr lang="fr-CA" sz="3200" dirty="0" smtClean="0">
                <a:solidFill>
                  <a:schemeClr val="tx2"/>
                </a:solidFill>
              </a:rPr>
              <a:t> </a:t>
            </a:r>
            <a:r>
              <a:rPr lang="fr-CA" sz="3200" dirty="0" err="1" smtClean="0">
                <a:solidFill>
                  <a:schemeClr val="tx2"/>
                </a:solidFill>
              </a:rPr>
              <a:t>Differently</a:t>
            </a:r>
            <a:endParaRPr lang="en-CA" sz="3200" dirty="0" smtClean="0">
              <a:solidFill>
                <a:schemeClr val="tx2"/>
              </a:solidFill>
            </a:endParaRPr>
          </a:p>
        </p:txBody>
      </p:sp>
      <p:sp>
        <p:nvSpPr>
          <p:cNvPr id="7174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228600" y="609600"/>
            <a:ext cx="8305800" cy="5257800"/>
          </a:xfrm>
          <a:noFill/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folHlink"/>
                </a:solidFill>
              </a:rPr>
              <a:t>Multiple Intelligences</a:t>
            </a:r>
          </a:p>
          <a:p>
            <a:pPr eaLnBrk="1" hangingPunct="1"/>
            <a:r>
              <a:rPr lang="en-US" dirty="0" smtClean="0">
                <a:solidFill>
                  <a:schemeClr val="folHlink"/>
                </a:solidFill>
              </a:rPr>
              <a:t>Learning Styles (Visual – 45%, Auditory – 19%, Tactile/Kinesthetic- 36%)</a:t>
            </a:r>
          </a:p>
          <a:p>
            <a:pPr eaLnBrk="1" hangingPunct="1"/>
            <a:r>
              <a:rPr lang="en-US" dirty="0" smtClean="0">
                <a:solidFill>
                  <a:schemeClr val="folHlink"/>
                </a:solidFill>
              </a:rPr>
              <a:t>Brain Differences/Gender Differences</a:t>
            </a: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3505200"/>
            <a:ext cx="6629400" cy="349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467"/>
            <a:ext cx="6553200" cy="1066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838200"/>
            <a:ext cx="6019800" cy="33122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71600" y="4191000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Livestream</a:t>
            </a:r>
            <a:r>
              <a:rPr lang="en-US" dirty="0" smtClean="0"/>
              <a:t>: </a:t>
            </a:r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://www.ustream.tv/channel/cchs-west-</a:t>
            </a:r>
            <a:r>
              <a:rPr lang="en-US" dirty="0" smtClean="0">
                <a:hlinkClick r:id="rId4"/>
              </a:rPr>
              <a:t>gym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4495800"/>
            <a:ext cx="5930900" cy="863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3600" y="5334000"/>
            <a:ext cx="6515100" cy="800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400" y="6002867"/>
            <a:ext cx="65151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84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75" name="Picture 2" descr="j0396358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5105400"/>
            <a:ext cx="931863" cy="1371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9476" name="Picture 1" descr="j040531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5105400"/>
            <a:ext cx="1063625" cy="1374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9477" name="Picture 3" descr="bd19903_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7600" y="3581400"/>
            <a:ext cx="1320800" cy="129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8" name="Picture 4" descr="j032341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3657600"/>
            <a:ext cx="866775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9" name="Picture 5" descr="j0351847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3657600"/>
            <a:ext cx="1143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80" name="Picture 6" descr="j0150070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43800" y="2133600"/>
            <a:ext cx="1168400" cy="13716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9481" name="Picture 7" descr="j0234603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05200" y="2133600"/>
            <a:ext cx="1219200" cy="12954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9482" name="Picture 8" descr="j0205402[1]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20000" y="914400"/>
            <a:ext cx="10922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83" name="Rectangle 10"/>
          <p:cNvSpPr>
            <a:spLocks noChangeArrowheads="1"/>
          </p:cNvSpPr>
          <p:nvPr/>
        </p:nvSpPr>
        <p:spPr bwMode="auto">
          <a:xfrm>
            <a:off x="2971800" y="0"/>
            <a:ext cx="35052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400" b="1">
                <a:latin typeface="Calibri" pitchFamily="34" charset="0"/>
                <a:ea typeface="Times New Roman" pitchFamily="18" charset="0"/>
                <a:cs typeface="Arial" pitchFamily="34" charset="0"/>
              </a:rPr>
              <a:t>MULTIPLE INTELLIGENCES</a:t>
            </a:r>
            <a:endParaRPr lang="en-US" sz="2400"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eaLnBrk="0" hangingPunct="0"/>
            <a:endParaRPr lang="en-US">
              <a:latin typeface="Century Gothic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9484" name="Rectangle 11"/>
          <p:cNvSpPr>
            <a:spLocks noChangeArrowheads="1"/>
          </p:cNvSpPr>
          <p:nvPr/>
        </p:nvSpPr>
        <p:spPr bwMode="auto">
          <a:xfrm>
            <a:off x="304800" y="6858000"/>
            <a:ext cx="914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latin typeface="Century Gothic" pitchFamily="34" charset="0"/>
            </a:endParaRPr>
          </a:p>
        </p:txBody>
      </p:sp>
      <p:pic>
        <p:nvPicPr>
          <p:cNvPr id="19485" name="Picture 9" descr="j0234623[1]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05200" y="609600"/>
            <a:ext cx="1244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24A8EE-79D1-488C-8DF2-C66B80AAC77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04800" y="533400"/>
          <a:ext cx="8458200" cy="6096000"/>
        </p:xfrm>
        <a:graphic>
          <a:graphicData uri="http://schemas.openxmlformats.org/drawingml/2006/table">
            <a:tbl>
              <a:tblPr/>
              <a:tblGrid>
                <a:gridCol w="4442691"/>
                <a:gridCol w="4015509"/>
              </a:tblGrid>
              <a:tr h="152146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VERBAL/LINGUISTIC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(WORD</a:t>
                      </a:r>
                      <a:r>
                        <a:rPr lang="en-US" sz="2000" b="1" baseline="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 SMART)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Calibri" pitchFamily="34" charset="0"/>
                        </a:rPr>
                        <a:t>Sensitivity to the sounds, rhythms, </a:t>
                      </a:r>
                      <a:br>
                        <a:rPr lang="en-US" sz="1600" dirty="0" smtClean="0">
                          <a:latin typeface="Calibri" pitchFamily="34" charset="0"/>
                        </a:rPr>
                      </a:br>
                      <a:r>
                        <a:rPr lang="en-US" sz="1600" dirty="0" smtClean="0">
                          <a:latin typeface="Calibri" pitchFamily="34" charset="0"/>
                        </a:rPr>
                        <a:t>and meanings of words and language,</a:t>
                      </a:r>
                      <a:r>
                        <a:rPr lang="en-US" sz="1600" baseline="0" dirty="0" smtClean="0">
                          <a:latin typeface="Calibri" pitchFamily="34" charset="0"/>
                        </a:rPr>
                        <a:t> </a:t>
                      </a:r>
                      <a:br>
                        <a:rPr lang="en-US" sz="1600" baseline="0" dirty="0" smtClean="0">
                          <a:latin typeface="Calibri" pitchFamily="34" charset="0"/>
                        </a:rPr>
                      </a:br>
                      <a:r>
                        <a:rPr lang="en-US" sz="1600" baseline="0" dirty="0" smtClean="0">
                          <a:latin typeface="Calibri" pitchFamily="34" charset="0"/>
                        </a:rPr>
                        <a:t>both  written and spoken.</a:t>
                      </a:r>
                      <a:endParaRPr lang="en-US" sz="700" dirty="0">
                        <a:latin typeface="Helvetica"/>
                        <a:ea typeface="Times New Roman"/>
                        <a:cs typeface="Times New Roman"/>
                      </a:endParaRPr>
                    </a:p>
                  </a:txBody>
                  <a:tcPr marL="38582" marR="38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LOGICAL/MATHEMATICAL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(NUMBER</a:t>
                      </a:r>
                      <a:r>
                        <a:rPr lang="en-US" sz="2000" b="1" kern="0" baseline="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 SMART)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0" baseline="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Capacity to  deal with numbers,</a:t>
                      </a:r>
                      <a:br>
                        <a:rPr lang="en-US" sz="1600" b="0" kern="0" baseline="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</a:br>
                      <a:r>
                        <a:rPr lang="en-US" sz="1600" b="0" kern="0" baseline="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formulae, abstract patterns and</a:t>
                      </a:r>
                      <a:br>
                        <a:rPr lang="en-US" sz="1600" b="0" kern="0" baseline="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</a:br>
                      <a:r>
                        <a:rPr lang="en-US" sz="1600" b="0" kern="0" baseline="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inductive/deductive thinking.</a:t>
                      </a:r>
                      <a:endParaRPr lang="en-US" sz="16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38582" marR="38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245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VISUAL/SPATIAL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(PICTURE</a:t>
                      </a:r>
                      <a:r>
                        <a:rPr lang="en-US" sz="2000" b="1" kern="0" baseline="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 SMART)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0" baseline="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Reliance </a:t>
                      </a:r>
                      <a:r>
                        <a:rPr lang="en-US" sz="160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on sense of sight and </a:t>
                      </a:r>
                      <a:br>
                        <a:rPr lang="en-US" sz="160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</a:br>
                      <a:r>
                        <a:rPr lang="en-US" sz="160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ability to visualize; includes ability </a:t>
                      </a:r>
                      <a:br>
                        <a:rPr lang="en-US" sz="160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</a:br>
                      <a:r>
                        <a:rPr lang="en-US" sz="160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to create mental images.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0" kern="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38582" marR="38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BODILY/KINESTHETIC</a:t>
                      </a:r>
                      <a:br>
                        <a:rPr lang="en-US" sz="2400" b="1" kern="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</a:br>
                      <a:r>
                        <a:rPr lang="en-US" sz="2000" b="1" kern="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(BODY</a:t>
                      </a:r>
                      <a:r>
                        <a:rPr lang="en-US" sz="2000" b="1" kern="0" baseline="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 SMART)</a:t>
                      </a:r>
                    </a:p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600" dirty="0" smtClean="0">
                          <a:latin typeface="Calibri" pitchFamily="34" charset="0"/>
                        </a:rPr>
                        <a:t>Ability to deal with and </a:t>
                      </a:r>
                      <a:br>
                        <a:rPr lang="en-US" sz="1600" dirty="0" smtClean="0">
                          <a:latin typeface="Calibri" pitchFamily="34" charset="0"/>
                        </a:rPr>
                      </a:br>
                      <a:r>
                        <a:rPr lang="en-US" sz="1600" dirty="0" smtClean="0">
                          <a:latin typeface="Calibri" pitchFamily="34" charset="0"/>
                        </a:rPr>
                        <a:t>control body movements </a:t>
                      </a:r>
                      <a:br>
                        <a:rPr lang="en-US" sz="1600" dirty="0" smtClean="0">
                          <a:latin typeface="Calibri" pitchFamily="34" charset="0"/>
                        </a:rPr>
                      </a:br>
                      <a:r>
                        <a:rPr lang="en-US" sz="1600" dirty="0" smtClean="0">
                          <a:latin typeface="Calibri" pitchFamily="34" charset="0"/>
                        </a:rPr>
                        <a:t>and handle objects skillfully.</a:t>
                      </a:r>
                      <a:endParaRPr lang="en-US" sz="2400" b="1" kern="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38582" marR="38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951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MUSICAL/RHYTHMIC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(MUSIC SMART)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Capacity</a:t>
                      </a:r>
                      <a:r>
                        <a:rPr lang="en-US" sz="1600" baseline="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 to </a:t>
                      </a:r>
                      <a:r>
                        <a:rPr lang="en-US" sz="160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recognize</a:t>
                      </a:r>
                      <a:r>
                        <a:rPr lang="en-US" sz="1600" baseline="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and </a:t>
                      </a:r>
                      <a:br>
                        <a:rPr lang="en-US" sz="160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</a:br>
                      <a:r>
                        <a:rPr lang="en-US" sz="160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produce tonal patterns, sounds, </a:t>
                      </a:r>
                      <a:br>
                        <a:rPr lang="en-US" sz="160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</a:br>
                      <a:r>
                        <a:rPr lang="en-US" sz="160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pitch, rhythms, and beats</a:t>
                      </a:r>
                      <a:r>
                        <a:rPr lang="en-US" sz="1600" baseline="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.</a:t>
                      </a:r>
                      <a:endParaRPr lang="en-US" sz="2400" b="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38582" marR="38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INTERPERSONAL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(PEOPLE SMART)</a:t>
                      </a:r>
                      <a:endParaRPr lang="en-US" sz="20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Has to do with </a:t>
                      </a:r>
                      <a:br>
                        <a:rPr lang="en-US" sz="160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</a:br>
                      <a:r>
                        <a:rPr lang="en-US" sz="160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person-to-person </a:t>
                      </a:r>
                      <a:br>
                        <a:rPr lang="en-US" sz="160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</a:br>
                      <a:r>
                        <a:rPr lang="en-US" sz="160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communication and relationships.</a:t>
                      </a:r>
                      <a:r>
                        <a:rPr lang="en-US" sz="1600" dirty="0" smtClean="0">
                          <a:latin typeface="Calibri" pitchFamily="34" charset="0"/>
                        </a:rPr>
                        <a:t> </a:t>
                      </a:r>
                      <a:endParaRPr lang="en-US" sz="600" dirty="0" smtClean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160020" marR="0" indent="-17145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600" dirty="0">
                        <a:latin typeface="Helvetica"/>
                        <a:ea typeface="Times New Roman"/>
                        <a:cs typeface="Times New Roman"/>
                      </a:endParaRPr>
                    </a:p>
                  </a:txBody>
                  <a:tcPr marL="38582" marR="38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701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INTRAPERSONAL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(SELF SMART)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Relates to self-reflection, </a:t>
                      </a:r>
                      <a:r>
                        <a:rPr lang="en-US" sz="1600" dirty="0" err="1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metacognition</a:t>
                      </a:r>
                      <a:r>
                        <a:rPr lang="en-US" sz="160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, </a:t>
                      </a:r>
                      <a:br>
                        <a:rPr lang="en-US" sz="160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</a:br>
                      <a:r>
                        <a:rPr lang="en-US" sz="160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awareness of one’s own feelings and </a:t>
                      </a:r>
                      <a:br>
                        <a:rPr lang="en-US" sz="160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</a:br>
                      <a:r>
                        <a:rPr lang="en-US" sz="160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internal states of being. </a:t>
                      </a:r>
                      <a:endParaRPr lang="en-US" sz="1600" b="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38582" marR="38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NATURALIST </a:t>
                      </a:r>
                      <a:br>
                        <a:rPr lang="en-US" sz="2400" b="1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</a:br>
                      <a:r>
                        <a:rPr lang="en-US" sz="2000" b="1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(NATURE SMART )</a:t>
                      </a:r>
                      <a:endParaRPr lang="en-US" sz="20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600" dirty="0" smtClean="0">
                          <a:latin typeface="Calibri" pitchFamily="34" charset="0"/>
                        </a:rPr>
                        <a:t>Appreciation for nature and </a:t>
                      </a:r>
                      <a:br>
                        <a:rPr lang="en-US" sz="1600" dirty="0" smtClean="0">
                          <a:latin typeface="Calibri" pitchFamily="34" charset="0"/>
                        </a:rPr>
                      </a:br>
                      <a:r>
                        <a:rPr lang="en-US" sz="1600" dirty="0" smtClean="0">
                          <a:latin typeface="Calibri" pitchFamily="34" charset="0"/>
                        </a:rPr>
                        <a:t>ecological issues; recognizes </a:t>
                      </a:r>
                      <a:br>
                        <a:rPr lang="en-US" sz="1600" dirty="0" smtClean="0">
                          <a:latin typeface="Calibri" pitchFamily="34" charset="0"/>
                        </a:rPr>
                      </a:br>
                      <a:r>
                        <a:rPr lang="en-US" sz="1600" dirty="0" smtClean="0">
                          <a:latin typeface="Calibri" pitchFamily="34" charset="0"/>
                        </a:rPr>
                        <a:t>patterns in organisms</a:t>
                      </a:r>
                      <a:r>
                        <a:rPr lang="en-US" sz="1600" baseline="0" dirty="0" smtClean="0">
                          <a:latin typeface="Calibri" pitchFamily="34" charset="0"/>
                        </a:rPr>
                        <a:t> &amp; in n</a:t>
                      </a:r>
                      <a:r>
                        <a:rPr lang="en-US" sz="1600" dirty="0" smtClean="0">
                          <a:latin typeface="Calibri" pitchFamily="34" charset="0"/>
                        </a:rPr>
                        <a:t>ature.</a:t>
                      </a:r>
                      <a:endParaRPr lang="en-US" sz="1600" dirty="0">
                        <a:latin typeface="Calibri" pitchFamily="34" charset="0"/>
                      </a:endParaRPr>
                    </a:p>
                  </a:txBody>
                  <a:tcPr marL="38582" marR="38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1219200"/>
            <a:ext cx="3810000" cy="1399032"/>
          </a:xfrm>
        </p:spPr>
        <p:txBody>
          <a:bodyPr/>
          <a:lstStyle/>
          <a:p>
            <a:pPr algn="ctr"/>
            <a:r>
              <a:rPr lang="en-US" dirty="0" smtClean="0"/>
              <a:t>Learning Modalities</a:t>
            </a:r>
            <a:endParaRPr lang="en-US" dirty="0"/>
          </a:p>
        </p:txBody>
      </p:sp>
      <p:pic>
        <p:nvPicPr>
          <p:cNvPr id="26626" name="Picture 2" descr="http://www.marvinhimel.com/blog/wp-content/uploads/2009/12/lifetrainingskil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33" y="956733"/>
            <a:ext cx="4399674" cy="5867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648200" y="3581400"/>
            <a:ext cx="411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Visual – </a:t>
            </a:r>
            <a:r>
              <a:rPr lang="en-US" sz="2400" b="1" dirty="0" smtClean="0">
                <a:solidFill>
                  <a:srgbClr val="FF0000"/>
                </a:solidFill>
              </a:rPr>
              <a:t>45%</a:t>
            </a:r>
            <a:r>
              <a:rPr lang="en-US" sz="2400" dirty="0" smtClean="0"/>
              <a:t> of learners</a:t>
            </a:r>
          </a:p>
          <a:p>
            <a:endParaRPr lang="en-US" sz="2400" dirty="0" smtClean="0"/>
          </a:p>
          <a:p>
            <a:r>
              <a:rPr lang="en-US" sz="2400" dirty="0" smtClean="0"/>
              <a:t>Auditory – </a:t>
            </a:r>
            <a:r>
              <a:rPr lang="en-US" sz="2400" b="1" dirty="0" smtClean="0">
                <a:solidFill>
                  <a:srgbClr val="FF0000"/>
                </a:solidFill>
              </a:rPr>
              <a:t>19%</a:t>
            </a:r>
            <a:r>
              <a:rPr lang="en-US" sz="2400" dirty="0" smtClean="0"/>
              <a:t> of learners</a:t>
            </a:r>
          </a:p>
          <a:p>
            <a:endParaRPr lang="en-US" sz="2400" dirty="0" smtClean="0"/>
          </a:p>
          <a:p>
            <a:r>
              <a:rPr lang="en-US" sz="2400" dirty="0" smtClean="0"/>
              <a:t>Kinesthetic/Tactile – </a:t>
            </a:r>
            <a:r>
              <a:rPr lang="en-US" sz="2400" b="1" dirty="0" smtClean="0">
                <a:solidFill>
                  <a:srgbClr val="FF0000"/>
                </a:solidFill>
              </a:rPr>
              <a:t>36%</a:t>
            </a:r>
            <a:r>
              <a:rPr lang="en-US" sz="2400" dirty="0" smtClean="0"/>
              <a:t> of learners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14459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BGalloway\My Documents\College Coordinator\EDES 301\Topic 7 - Assessment\100 Product Possibilities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60000">
            <a:off x="-3096" y="11332"/>
            <a:ext cx="914719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 rot="20980451">
            <a:off x="6234011" y="4395277"/>
            <a:ext cx="26307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 smtClean="0">
                <a:solidFill>
                  <a:srgbClr val="FF0000"/>
                </a:solidFill>
              </a:rPr>
              <a:t>Choose five products that you have never used with your students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09600" y="228600"/>
            <a:ext cx="7010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Engaged Learner…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981200"/>
            <a:ext cx="544989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38200" y="1143000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 smtClean="0"/>
              <a:t>Drawing Exercise: </a:t>
            </a:r>
          </a:p>
          <a:p>
            <a:r>
              <a:rPr lang="en-CA" b="1" dirty="0" smtClean="0">
                <a:solidFill>
                  <a:srgbClr val="3300C4"/>
                </a:solidFill>
              </a:rPr>
              <a:t>Draw a time when you were highly engaged as a learner. What did it look like? What did it sound like?</a:t>
            </a:r>
            <a:endParaRPr lang="en-US" b="1" dirty="0">
              <a:solidFill>
                <a:srgbClr val="3300C4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09600" y="762000"/>
            <a:ext cx="7010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Engaged Learner and Technology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1447800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 smtClean="0">
                <a:solidFill>
                  <a:srgbClr val="3300C4"/>
                </a:solidFill>
              </a:rPr>
              <a:t>What role does technology play?  How can we use Web 2.0 Tools to help improve instruction and student achievement</a:t>
            </a:r>
            <a:endParaRPr lang="en-US" b="1" dirty="0">
              <a:solidFill>
                <a:srgbClr val="3300C4"/>
              </a:solidFill>
            </a:endParaRPr>
          </a:p>
        </p:txBody>
      </p:sp>
      <p:pic>
        <p:nvPicPr>
          <p:cNvPr id="2" name="Picture 1" descr="diagram_brain_corte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133600"/>
            <a:ext cx="4724400" cy="38012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6172200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hlinkClick r:id="rId3"/>
              </a:rPr>
              <a:t>Web 2.0 Final Project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3276600"/>
            <a:ext cx="457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dirty="0" smtClean="0">
                <a:solidFill>
                  <a:srgbClr val="FF0000"/>
                </a:solidFill>
              </a:rPr>
              <a:t>R</a:t>
            </a:r>
            <a:r>
              <a:rPr lang="en-CA" sz="3600" dirty="0" smtClean="0"/>
              <a:t>eflection </a:t>
            </a:r>
          </a:p>
          <a:p>
            <a:pPr algn="ctr"/>
            <a:r>
              <a:rPr lang="en-CA" sz="3600" dirty="0" smtClean="0">
                <a:solidFill>
                  <a:srgbClr val="FF0000"/>
                </a:solidFill>
              </a:rPr>
              <a:t>E</a:t>
            </a:r>
            <a:r>
              <a:rPr lang="en-CA" sz="3600" dirty="0" smtClean="0"/>
              <a:t>xperimentation</a:t>
            </a:r>
          </a:p>
          <a:p>
            <a:pPr algn="ctr"/>
            <a:r>
              <a:rPr lang="en-CA" sz="3600" dirty="0" smtClean="0"/>
              <a:t> </a:t>
            </a:r>
            <a:r>
              <a:rPr lang="en-CA" sz="3600" dirty="0" smtClean="0">
                <a:solidFill>
                  <a:srgbClr val="FF0000"/>
                </a:solidFill>
              </a:rPr>
              <a:t>A</a:t>
            </a:r>
            <a:r>
              <a:rPr lang="en-CA" sz="3600" dirty="0" smtClean="0"/>
              <a:t>nalysis</a:t>
            </a:r>
          </a:p>
          <a:p>
            <a:pPr algn="ctr"/>
            <a:r>
              <a:rPr lang="en-CA" sz="3600" dirty="0" smtClean="0">
                <a:solidFill>
                  <a:srgbClr val="FF0000"/>
                </a:solidFill>
              </a:rPr>
              <a:t>L</a:t>
            </a:r>
            <a:r>
              <a:rPr lang="en-CA" sz="3600" dirty="0" smtClean="0"/>
              <a:t>esson Design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33400" y="2362200"/>
            <a:ext cx="7010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When planning instructional strategies and active learning,</a:t>
            </a:r>
            <a:r>
              <a:rPr kumimoji="0" lang="en-CA" sz="4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keep it </a:t>
            </a:r>
            <a:r>
              <a:rPr kumimoji="0" lang="en-CA" sz="4400" b="1" i="0" u="none" strike="noStrike" kern="0" cap="none" spc="0" normalizeH="0" noProof="0" dirty="0" smtClean="0">
                <a:ln>
                  <a:noFill/>
                </a:ln>
                <a:solidFill>
                  <a:srgbClr val="3300C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REAL</a:t>
            </a:r>
            <a:endParaRPr kumimoji="0" lang="en-CA" sz="4400" b="1" i="0" u="none" strike="noStrike" kern="0" cap="none" spc="0" normalizeH="0" baseline="0" noProof="0" dirty="0" smtClean="0">
              <a:ln>
                <a:noFill/>
              </a:ln>
              <a:solidFill>
                <a:srgbClr val="3300C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 descr="C:\Documents and Settings\BGalloway\My Documents\My Pictures\Middle Years Program\2007-2008\3rd years 07\Interactive Curriculum\DSC011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3200400"/>
            <a:ext cx="3901440" cy="29260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8305800" cy="762000"/>
          </a:xfrm>
        </p:spPr>
        <p:txBody>
          <a:bodyPr/>
          <a:lstStyle/>
          <a:p>
            <a:r>
              <a:rPr lang="en-CA" sz="3600" b="1" dirty="0" smtClean="0">
                <a:solidFill>
                  <a:srgbClr val="FF0000"/>
                </a:solidFill>
              </a:rPr>
              <a:t>20 Instructional Strategies</a:t>
            </a:r>
            <a:br>
              <a:rPr lang="en-CA" sz="3600" b="1" dirty="0" smtClean="0">
                <a:solidFill>
                  <a:srgbClr val="FF0000"/>
                </a:solidFill>
              </a:rPr>
            </a:br>
            <a:r>
              <a:rPr lang="en-CA" sz="3600" b="1" dirty="0" smtClean="0">
                <a:solidFill>
                  <a:srgbClr val="FF0000"/>
                </a:solidFill>
              </a:rPr>
              <a:t>To Engage the Learner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0" y="838200"/>
            <a:ext cx="424981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Graphic Organizers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3300C4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Writing and Reflection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3300C4"/>
              </a:solidFill>
              <a:effectLst/>
              <a:latin typeface="Comic Sans MS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Brainstorming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3300C4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Field Trips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3300C4"/>
              </a:solidFill>
              <a:effectLst/>
              <a:latin typeface="Comic Sans MS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Debates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3300C4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Visuals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3300C4"/>
              </a:solidFill>
              <a:effectLst/>
              <a:latin typeface="Comic Sans MS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Movement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3300C4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Humor and Celebration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3300C4"/>
              </a:solidFill>
              <a:effectLst/>
              <a:latin typeface="Comic Sans MS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Music, Rhythm, Rhyme &amp; Rap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3300C4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Cooperative Learning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3300C4"/>
              </a:solidFill>
              <a:effectLst/>
              <a:latin typeface="Comic Sans MS" pitchFamily="66" charset="0"/>
            </a:endParaRPr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4267200" y="533400"/>
            <a:ext cx="4297395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0" hangingPunct="0">
              <a:buFont typeface="Wingdings" pitchFamily="2" charset="2"/>
              <a:buChar char="q"/>
            </a:pPr>
            <a:r>
              <a:rPr lang="en-US" sz="2400" b="1" dirty="0" smtClean="0"/>
              <a:t>Problem </a:t>
            </a:r>
            <a:r>
              <a:rPr lang="en-US" sz="2400" b="1" dirty="0"/>
              <a:t>Based Learning</a:t>
            </a:r>
            <a:endParaRPr lang="en-US" sz="24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3300C4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Role play/Drama/Charades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lang="en-CA" sz="2400" b="1" dirty="0" smtClean="0">
                <a:latin typeface="Calibri" pitchFamily="34" charset="0"/>
                <a:cs typeface="Times New Roman" pitchFamily="18" charset="0"/>
              </a:rPr>
              <a:t>Summarizing and </a:t>
            </a:r>
            <a:r>
              <a:rPr lang="en-CA" sz="2400" b="1" dirty="0" err="1" smtClean="0">
                <a:latin typeface="Calibri" pitchFamily="34" charset="0"/>
                <a:cs typeface="Times New Roman" pitchFamily="18" charset="0"/>
              </a:rPr>
              <a:t>Notemaking</a:t>
            </a:r>
            <a:endParaRPr kumimoji="0" lang="en-US" sz="2400" b="0" i="0" u="none" strike="noStrike" cap="none" normalizeH="0" baseline="0" dirty="0" smtClean="0">
              <a:ln>
                <a:noFill/>
              </a:ln>
              <a:effectLst/>
              <a:latin typeface="Comic Sans MS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3300C4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Technology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3300C4"/>
              </a:solidFill>
              <a:effectLst/>
              <a:latin typeface="Comic Sans MS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Visualization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3300C4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Games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3300C4"/>
              </a:solidFill>
              <a:effectLst/>
              <a:latin typeface="Comic Sans MS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Storytelling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rgbClr val="3300C4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Manipulatives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3300C4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/Models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3300C4"/>
              </a:solidFill>
              <a:effectLst/>
              <a:latin typeface="Comic Sans MS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Mnemonic Devices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3300C4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Drawing and Artwork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3300C4"/>
              </a:solidFill>
              <a:effectLst/>
              <a:latin typeface="Comic Sans MS" pitchFamily="66" charset="0"/>
            </a:endParaRPr>
          </a:p>
        </p:txBody>
      </p:sp>
      <p:pic>
        <p:nvPicPr>
          <p:cNvPr id="5122" name="Picture 2" descr="C:\Documents and Settings\BGalloway\My Documents\My Pictures\Middle Years Program\2007-2008\3rd years 07\Interactive Curriculum\DSC01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1760" y="4648200"/>
            <a:ext cx="2682240" cy="2209800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2057400" y="6096000"/>
            <a:ext cx="449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sz="28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By Marcia Tate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sz="28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List 5 strategies that you rarely use with your students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21274"/>
            <a:ext cx="1981200" cy="22621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0"/>
            <a:ext cx="6172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0"/>
            <a:ext cx="4419600" cy="13843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Instructional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Pedagogy is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Plentiful</a:t>
            </a:r>
          </a:p>
        </p:txBody>
      </p:sp>
      <p:pic>
        <p:nvPicPr>
          <p:cNvPr id="4" name="Picture 2" descr="http://i43.tower.com/images/mm111798361/strategic-teacher-selecting-right-research-based-strategy-for-association-supervision-curricul-paperback-cover-a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2590800"/>
            <a:ext cx="1236663" cy="1638582"/>
          </a:xfrm>
          <a:prstGeom prst="rect">
            <a:avLst/>
          </a:prstGeom>
          <a:noFill/>
        </p:spPr>
      </p:pic>
      <p:pic>
        <p:nvPicPr>
          <p:cNvPr id="5" name="Picture 4" descr="http://t0.gstatic.com/images?q=tbn:ANd9GcQJrYFpEOpbokEm2mdyHvrR9AMrPsHS_V_cZBDvh5nXxYlozXq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057400"/>
            <a:ext cx="1279420" cy="166488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pic>
        <p:nvPicPr>
          <p:cNvPr id="6" name="Picture 4" descr="http://cdl.secured-ecommerce.net/Merchant2/graphics/00000001/beyond_monet-1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3581400"/>
            <a:ext cx="1367273" cy="1740993"/>
          </a:xfrm>
          <a:prstGeom prst="rect">
            <a:avLst/>
          </a:prstGeom>
          <a:noFill/>
        </p:spPr>
      </p:pic>
      <p:pic>
        <p:nvPicPr>
          <p:cNvPr id="7" name="Picture 4" descr="http://ebusiness.ascd.org/serverfiles/productimages/1010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3400" y="4953000"/>
            <a:ext cx="1300480" cy="16256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0542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7598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15000" y="5791200"/>
            <a:ext cx="3276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Image retrieved from:</a:t>
            </a:r>
          </a:p>
          <a:p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err="1"/>
              <a:t>ed-lead.blogspot.ca</a:t>
            </a:r>
            <a:r>
              <a:rPr lang="en-US" dirty="0"/>
              <a:t>/2011_06_01_archive.html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2057400"/>
            <a:ext cx="23495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09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400"/>
            <a:ext cx="9144000" cy="7010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6273224"/>
            <a:ext cx="8077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Image retrieved from: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http</a:t>
            </a:r>
            <a:r>
              <a:rPr lang="en-US" sz="1600" dirty="0">
                <a:solidFill>
                  <a:schemeClr val="bg1"/>
                </a:solidFill>
              </a:rPr>
              <a:t>://</a:t>
            </a:r>
            <a:r>
              <a:rPr lang="en-US" sz="1600" dirty="0" err="1">
                <a:solidFill>
                  <a:schemeClr val="bg1"/>
                </a:solidFill>
              </a:rPr>
              <a:t>www.wired.com</a:t>
            </a:r>
            <a:r>
              <a:rPr lang="en-US" sz="1600" dirty="0">
                <a:solidFill>
                  <a:schemeClr val="bg1"/>
                </a:solidFill>
              </a:rPr>
              <a:t>/insights/2012/03/think-</a:t>
            </a:r>
            <a:r>
              <a:rPr lang="en-US" sz="1600" dirty="0" err="1">
                <a:solidFill>
                  <a:schemeClr val="bg1"/>
                </a:solidFill>
              </a:rPr>
              <a:t>differen</a:t>
            </a:r>
            <a:r>
              <a:rPr lang="en-US" sz="1600" dirty="0">
                <a:solidFill>
                  <a:schemeClr val="bg1"/>
                </a:solidFill>
              </a:rPr>
              <a:t>/apple-think-different/</a:t>
            </a:r>
          </a:p>
        </p:txBody>
      </p:sp>
    </p:spTree>
    <p:extLst>
      <p:ext uri="{BB962C8B-B14F-4D97-AF65-F5344CB8AC3E}">
        <p14:creationId xmlns:p14="http://schemas.microsoft.com/office/powerpoint/2010/main" val="536374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28600" y="0"/>
            <a:ext cx="8915400" cy="10668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Where</a:t>
            </a:r>
            <a:r>
              <a:rPr kumimoji="0" lang="en-US" sz="40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do you start?</a:t>
            </a:r>
            <a:endParaRPr kumimoji="0" lang="en-US" sz="4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blooms20pyrami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5444"/>
            <a:ext cx="9144000" cy="584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306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1600200"/>
          </a:xfrm>
        </p:spPr>
        <p:txBody>
          <a:bodyPr/>
          <a:lstStyle/>
          <a:p>
            <a:r>
              <a:rPr lang="en-US" sz="2800" i="1" dirty="0">
                <a:solidFill>
                  <a:srgbClr val="0000FF"/>
                </a:solidFill>
              </a:rPr>
              <a:t>"The illiterate of the 21st century will not </a:t>
            </a:r>
            <a:r>
              <a:rPr lang="en-US" sz="2800" i="1" dirty="0" smtClean="0">
                <a:solidFill>
                  <a:srgbClr val="0000FF"/>
                </a:solidFill>
              </a:rPr>
              <a:t/>
            </a:r>
            <a:br>
              <a:rPr lang="en-US" sz="2800" i="1" dirty="0" smtClean="0">
                <a:solidFill>
                  <a:srgbClr val="0000FF"/>
                </a:solidFill>
              </a:rPr>
            </a:br>
            <a:r>
              <a:rPr lang="en-US" sz="2800" i="1" dirty="0" smtClean="0">
                <a:solidFill>
                  <a:srgbClr val="0000FF"/>
                </a:solidFill>
              </a:rPr>
              <a:t>be </a:t>
            </a:r>
            <a:r>
              <a:rPr lang="en-US" sz="2800" i="1" dirty="0">
                <a:solidFill>
                  <a:srgbClr val="0000FF"/>
                </a:solidFill>
              </a:rPr>
              <a:t>those who cannot read and write, but </a:t>
            </a:r>
            <a:r>
              <a:rPr lang="en-US" sz="2800" i="1" dirty="0" smtClean="0">
                <a:solidFill>
                  <a:srgbClr val="0000FF"/>
                </a:solidFill>
              </a:rPr>
              <a:t/>
            </a:r>
            <a:br>
              <a:rPr lang="en-US" sz="2800" i="1" dirty="0" smtClean="0">
                <a:solidFill>
                  <a:srgbClr val="0000FF"/>
                </a:solidFill>
              </a:rPr>
            </a:br>
            <a:r>
              <a:rPr lang="en-US" sz="2800" i="1" dirty="0" smtClean="0">
                <a:solidFill>
                  <a:srgbClr val="0000FF"/>
                </a:solidFill>
              </a:rPr>
              <a:t>        those </a:t>
            </a:r>
            <a:r>
              <a:rPr lang="en-US" sz="2800" i="1" dirty="0">
                <a:solidFill>
                  <a:srgbClr val="0000FF"/>
                </a:solidFill>
              </a:rPr>
              <a:t>who cannot learn, unlearn and relearn."  </a:t>
            </a:r>
            <a:r>
              <a:rPr lang="en-US" sz="2800" i="1" dirty="0"/>
              <a:t>           </a:t>
            </a:r>
            <a:r>
              <a:rPr lang="en-US" sz="2800" i="1" dirty="0" smtClean="0"/>
              <a:t/>
            </a:r>
            <a:br>
              <a:rPr lang="en-US" sz="2800" i="1" dirty="0" smtClean="0"/>
            </a:br>
            <a:r>
              <a:rPr lang="en-US" sz="2800" dirty="0" smtClean="0"/>
              <a:t>Alvin Toffler, author of Future Shock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3" y="1828800"/>
            <a:ext cx="9144000" cy="5181600"/>
          </a:xfrm>
          <a:solidFill>
            <a:schemeClr val="bg1"/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2000" dirty="0" smtClean="0"/>
              <a:t>   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   So what do we need to “unlearn”?    </a:t>
            </a:r>
          </a:p>
          <a:p>
            <a:r>
              <a:rPr lang="en-US" sz="2000" dirty="0"/>
              <a:t>1. What does it mean "to construct" our own learning? How do we design learning so that our students can do this</a:t>
            </a:r>
            <a:r>
              <a:rPr lang="en-US" sz="2000" dirty="0" smtClean="0"/>
              <a:t>? Teacher directed or student directed? (All sessions)</a:t>
            </a:r>
          </a:p>
          <a:p>
            <a:r>
              <a:rPr lang="en-US" sz="2000" dirty="0" smtClean="0"/>
              <a:t>2. What is the "power" of technology in helping us create deeper learning experiences? (All sessions)</a:t>
            </a:r>
          </a:p>
          <a:p>
            <a:r>
              <a:rPr lang="en-US" sz="2000" dirty="0" smtClean="0"/>
              <a:t>3. What are the "big" questions/problems/issues that we should be exploring in the curriculum of the 21st century? (Session 5)</a:t>
            </a:r>
          </a:p>
          <a:p>
            <a:r>
              <a:rPr lang="en-US" sz="2000" dirty="0" smtClean="0"/>
              <a:t>4. </a:t>
            </a:r>
            <a:r>
              <a:rPr lang="en-US" sz="2000" dirty="0"/>
              <a:t>How do we design learning experiences to engage our students, explore the curriculum fully, AND infuse some of the 21st century skills that we are learning about? </a:t>
            </a:r>
            <a:r>
              <a:rPr lang="en-US" sz="2000" dirty="0" smtClean="0"/>
              <a:t>(Session 4)</a:t>
            </a:r>
          </a:p>
          <a:p>
            <a:r>
              <a:rPr lang="en-US" sz="2000" dirty="0" smtClean="0"/>
              <a:t>5</a:t>
            </a:r>
            <a:r>
              <a:rPr lang="en-US" sz="2000" dirty="0"/>
              <a:t>. How are we ever going to make sure that all students have an opportunity to learn these skills along with the core subjects and contemporary themes needed for a well-rounded 21st century education? </a:t>
            </a:r>
            <a:r>
              <a:rPr lang="en-US" sz="2000" dirty="0" smtClean="0"/>
              <a:t>What is our proof? (Final session)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42177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0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2286000"/>
            <a:ext cx="80772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So What’s the Problem?</a:t>
            </a:r>
            <a:br>
              <a:rPr lang="en-US" sz="4000" dirty="0" smtClean="0"/>
            </a:br>
            <a:r>
              <a:rPr lang="en-US" sz="4000" dirty="0" smtClean="0"/>
              <a:t>Let’s Get Re-Engaged</a:t>
            </a:r>
            <a:endParaRPr lang="en-US" sz="4000" dirty="0" smtClean="0">
              <a:solidFill>
                <a:schemeClr val="folHlink"/>
              </a:solidFill>
            </a:endParaRP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3810000"/>
            <a:ext cx="8686800" cy="1447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000" dirty="0" smtClean="0">
                <a:solidFill>
                  <a:srgbClr val="3300C4"/>
                </a:solidFill>
              </a:rPr>
              <a:t>What “</a:t>
            </a:r>
            <a:r>
              <a:rPr lang="en-US" sz="2000" dirty="0" err="1" smtClean="0">
                <a:solidFill>
                  <a:srgbClr val="3300C4"/>
                </a:solidFill>
              </a:rPr>
              <a:t>WinWin</a:t>
            </a:r>
            <a:r>
              <a:rPr lang="en-US" sz="2000" dirty="0" smtClean="0">
                <a:solidFill>
                  <a:srgbClr val="3300C4"/>
                </a:solidFill>
              </a:rPr>
              <a:t>” idea will you take with you today to help better meet the needs of your learners?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dirty="0" smtClean="0">
                <a:solidFill>
                  <a:srgbClr val="3300C4"/>
                </a:solidFill>
              </a:rPr>
              <a:t>How will you accomplish this?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dirty="0" smtClean="0">
                <a:solidFill>
                  <a:srgbClr val="3300C4"/>
                </a:solidFill>
              </a:rPr>
              <a:t>How will you know if you were successful?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CA" sz="2000" dirty="0" smtClean="0">
                <a:solidFill>
                  <a:srgbClr val="FF0000"/>
                </a:solidFill>
              </a:rPr>
              <a:t>What vow will you make today?</a:t>
            </a:r>
            <a:endParaRPr lang="en-US" sz="2000" dirty="0" smtClean="0">
              <a:solidFill>
                <a:srgbClr val="FF0000"/>
              </a:solidFill>
            </a:endParaRPr>
          </a:p>
        </p:txBody>
      </p:sp>
      <p:pic>
        <p:nvPicPr>
          <p:cNvPr id="10242" name="Picture 2" descr="http://t3.gstatic.com/images?q=tbn:Lg-LOhmYnpsjNM:http://www.walyou.com/blog/wp-content/uploads/2009/08/wedding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04800"/>
            <a:ext cx="2049461" cy="204946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905000" y="5715000"/>
            <a:ext cx="525175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smtClean="0">
                <a:solidFill>
                  <a:schemeClr val="folHlink"/>
                </a:solidFill>
              </a:rPr>
              <a:t>Think </a:t>
            </a:r>
            <a:r>
              <a:rPr lang="en-US" sz="6000" dirty="0" err="1" smtClean="0">
                <a:solidFill>
                  <a:schemeClr val="folHlink"/>
                </a:solidFill>
              </a:rPr>
              <a:t>WinWin</a:t>
            </a:r>
            <a:endParaRPr lang="en-US" sz="60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6870700" cy="762000"/>
          </a:xfrm>
        </p:spPr>
        <p:txBody>
          <a:bodyPr/>
          <a:lstStyle/>
          <a:p>
            <a:pPr eaLnBrk="1" hangingPunct="1"/>
            <a:r>
              <a:rPr lang="en-US" dirty="0" smtClean="0"/>
              <a:t>Wise Words</a:t>
            </a:r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0" y="928401"/>
            <a:ext cx="42894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CA" sz="1600" i="1" dirty="0" smtClean="0">
                <a:solidFill>
                  <a:schemeClr val="folHlink"/>
                </a:solidFill>
              </a:rPr>
              <a:t>“The person who does the talking, does the learning”</a:t>
            </a:r>
            <a:endParaRPr lang="en-CA" sz="1600" i="1" dirty="0">
              <a:solidFill>
                <a:schemeClr val="folHlink"/>
              </a:solidFill>
            </a:endParaRPr>
          </a:p>
        </p:txBody>
      </p:sp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457200" y="1752600"/>
            <a:ext cx="4495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GB" sz="1600" b="0" dirty="0" smtClean="0">
                <a:solidFill>
                  <a:srgbClr val="FF0000"/>
                </a:solidFill>
              </a:rPr>
              <a:t>The most powerful single influence on student achievement is feedback.”</a:t>
            </a:r>
          </a:p>
          <a:p>
            <a:pPr algn="ctr"/>
            <a:r>
              <a:rPr lang="en-GB" sz="1600" dirty="0" smtClean="0">
                <a:solidFill>
                  <a:srgbClr val="FF0000"/>
                </a:solidFill>
              </a:rPr>
              <a:t>                              John Hattie</a:t>
            </a:r>
            <a:endParaRPr lang="en-GB" sz="1600" b="0" dirty="0">
              <a:solidFill>
                <a:srgbClr val="FF0000"/>
              </a:solidFill>
            </a:endParaRPr>
          </a:p>
        </p:txBody>
      </p:sp>
      <p:sp>
        <p:nvSpPr>
          <p:cNvPr id="93190" name="Rectangle 6"/>
          <p:cNvSpPr>
            <a:spLocks noChangeArrowheads="1"/>
          </p:cNvSpPr>
          <p:nvPr/>
        </p:nvSpPr>
        <p:spPr bwMode="auto">
          <a:xfrm>
            <a:off x="0" y="4724400"/>
            <a:ext cx="4343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"We Are Not Preparing Children For Our Future, We are Preparing Them for Their Future”						     ***David </a:t>
            </a:r>
            <a:r>
              <a:rPr lang="en-US" sz="1600" dirty="0" err="1" smtClean="0">
                <a:solidFill>
                  <a:srgbClr val="FF0000"/>
                </a:solidFill>
              </a:rPr>
              <a:t>Warlick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93192" name="Rectangle 8"/>
          <p:cNvSpPr>
            <a:spLocks noChangeArrowheads="1"/>
          </p:cNvSpPr>
          <p:nvPr/>
        </p:nvSpPr>
        <p:spPr bwMode="auto">
          <a:xfrm>
            <a:off x="4800600" y="2482562"/>
            <a:ext cx="3733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600" i="1" dirty="0" smtClean="0">
                <a:solidFill>
                  <a:srgbClr val="3300C4"/>
                </a:solidFill>
              </a:rPr>
              <a:t>“The best technology is questions”</a:t>
            </a:r>
          </a:p>
          <a:p>
            <a:r>
              <a:rPr lang="en-US" sz="1600" i="1" dirty="0" smtClean="0">
                <a:solidFill>
                  <a:srgbClr val="3300C4"/>
                </a:solidFill>
              </a:rPr>
              <a:t>	        **Jamie McKenzie</a:t>
            </a:r>
            <a:endParaRPr lang="en-US" sz="1600" i="1" dirty="0">
              <a:solidFill>
                <a:srgbClr val="3300C4"/>
              </a:solidFill>
            </a:endParaRPr>
          </a:p>
        </p:txBody>
      </p:sp>
      <p:sp>
        <p:nvSpPr>
          <p:cNvPr id="93193" name="Rectangle 9"/>
          <p:cNvSpPr>
            <a:spLocks noChangeArrowheads="1"/>
          </p:cNvSpPr>
          <p:nvPr/>
        </p:nvSpPr>
        <p:spPr bwMode="auto">
          <a:xfrm>
            <a:off x="4572000" y="3429000"/>
            <a:ext cx="36576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fr-CA" sz="1600" dirty="0">
                <a:solidFill>
                  <a:schemeClr val="tx2"/>
                </a:solidFill>
              </a:rPr>
              <a:t>“People </a:t>
            </a:r>
            <a:r>
              <a:rPr lang="fr-CA" sz="1600" dirty="0" err="1">
                <a:solidFill>
                  <a:schemeClr val="tx2"/>
                </a:solidFill>
              </a:rPr>
              <a:t>learn</a:t>
            </a:r>
            <a:r>
              <a:rPr lang="fr-CA" sz="1600" dirty="0">
                <a:solidFill>
                  <a:schemeClr val="tx2"/>
                </a:solidFill>
              </a:rPr>
              <a:t> by </a:t>
            </a:r>
            <a:r>
              <a:rPr lang="fr-CA" sz="1600" dirty="0" err="1">
                <a:solidFill>
                  <a:schemeClr val="tx2"/>
                </a:solidFill>
              </a:rPr>
              <a:t>what</a:t>
            </a:r>
            <a:r>
              <a:rPr lang="fr-CA" sz="1600" dirty="0">
                <a:solidFill>
                  <a:schemeClr val="tx2"/>
                </a:solidFill>
              </a:rPr>
              <a:t> </a:t>
            </a:r>
            <a:r>
              <a:rPr lang="fr-CA" sz="1600" dirty="0" err="1">
                <a:solidFill>
                  <a:schemeClr val="tx2"/>
                </a:solidFill>
              </a:rPr>
              <a:t>they</a:t>
            </a:r>
            <a:r>
              <a:rPr lang="fr-CA" sz="1600" dirty="0">
                <a:solidFill>
                  <a:schemeClr val="tx2"/>
                </a:solidFill>
              </a:rPr>
              <a:t> do, not by </a:t>
            </a:r>
            <a:r>
              <a:rPr lang="fr-CA" sz="1600" dirty="0" err="1">
                <a:solidFill>
                  <a:schemeClr val="tx2"/>
                </a:solidFill>
              </a:rPr>
              <a:t>what</a:t>
            </a:r>
            <a:r>
              <a:rPr lang="fr-CA" sz="1600" dirty="0">
                <a:solidFill>
                  <a:schemeClr val="tx2"/>
                </a:solidFill>
              </a:rPr>
              <a:t> </a:t>
            </a:r>
            <a:r>
              <a:rPr lang="fr-CA" sz="1600" dirty="0" err="1">
                <a:solidFill>
                  <a:schemeClr val="tx2"/>
                </a:solidFill>
              </a:rPr>
              <a:t>they</a:t>
            </a:r>
            <a:r>
              <a:rPr lang="fr-CA" sz="1600" dirty="0">
                <a:solidFill>
                  <a:schemeClr val="tx2"/>
                </a:solidFill>
              </a:rPr>
              <a:t> are </a:t>
            </a:r>
            <a:r>
              <a:rPr lang="fr-CA" sz="1600" dirty="0" err="1">
                <a:solidFill>
                  <a:schemeClr val="tx2"/>
                </a:solidFill>
              </a:rPr>
              <a:t>told</a:t>
            </a:r>
            <a:r>
              <a:rPr lang="fr-CA" sz="1600" dirty="0">
                <a:solidFill>
                  <a:schemeClr val="tx2"/>
                </a:solidFill>
              </a:rPr>
              <a:t>”</a:t>
            </a:r>
          </a:p>
          <a:p>
            <a:r>
              <a:rPr lang="fr-CA" sz="1600" dirty="0">
                <a:solidFill>
                  <a:schemeClr val="tx2"/>
                </a:solidFill>
              </a:rPr>
              <a:t>		     …Pat Wolfe</a:t>
            </a:r>
          </a:p>
        </p:txBody>
      </p:sp>
      <p:sp>
        <p:nvSpPr>
          <p:cNvPr id="93194" name="Rectangle 10"/>
          <p:cNvSpPr>
            <a:spLocks noChangeArrowheads="1"/>
          </p:cNvSpPr>
          <p:nvPr/>
        </p:nvSpPr>
        <p:spPr bwMode="auto">
          <a:xfrm>
            <a:off x="3856038" y="5986463"/>
            <a:ext cx="5287962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fr-CA" sz="1600"/>
              <a:t>“Are we training students to write tests for life, </a:t>
            </a:r>
          </a:p>
          <a:p>
            <a:r>
              <a:rPr lang="fr-CA" sz="1600"/>
              <a:t>or are we training students for the tests of life”</a:t>
            </a:r>
          </a:p>
          <a:p>
            <a:r>
              <a:rPr lang="fr-CA" sz="1600"/>
              <a:t>			….Art Costa</a:t>
            </a:r>
          </a:p>
        </p:txBody>
      </p:sp>
      <p:sp>
        <p:nvSpPr>
          <p:cNvPr id="93195" name="Rectangle 11"/>
          <p:cNvSpPr>
            <a:spLocks noChangeArrowheads="1"/>
          </p:cNvSpPr>
          <p:nvPr/>
        </p:nvSpPr>
        <p:spPr bwMode="auto">
          <a:xfrm>
            <a:off x="0" y="3886200"/>
            <a:ext cx="3200400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fr-CA" sz="1600" dirty="0">
                <a:solidFill>
                  <a:schemeClr val="folHlink"/>
                </a:solidFill>
              </a:rPr>
              <a:t>	 </a:t>
            </a:r>
            <a:r>
              <a:rPr lang="en-CA" dirty="0">
                <a:solidFill>
                  <a:schemeClr val="folHlink"/>
                </a:solidFill>
              </a:rPr>
              <a:t>“</a:t>
            </a:r>
            <a:r>
              <a:rPr lang="fr-CA" dirty="0"/>
              <a:t> </a:t>
            </a:r>
            <a:r>
              <a:rPr lang="fr-CA" sz="1600" dirty="0" err="1">
                <a:solidFill>
                  <a:schemeClr val="folHlink"/>
                </a:solidFill>
              </a:rPr>
              <a:t>Learn</a:t>
            </a:r>
            <a:r>
              <a:rPr lang="fr-CA" sz="1600" dirty="0">
                <a:solidFill>
                  <a:schemeClr val="folHlink"/>
                </a:solidFill>
              </a:rPr>
              <a:t> by </a:t>
            </a:r>
            <a:r>
              <a:rPr lang="fr-CA" sz="1600" dirty="0" err="1">
                <a:solidFill>
                  <a:schemeClr val="folHlink"/>
                </a:solidFill>
              </a:rPr>
              <a:t>Doing</a:t>
            </a:r>
            <a:r>
              <a:rPr lang="fr-CA" sz="1600" dirty="0">
                <a:solidFill>
                  <a:schemeClr val="folHlink"/>
                </a:solidFill>
              </a:rPr>
              <a:t> </a:t>
            </a:r>
            <a:r>
              <a:rPr lang="en-CA" dirty="0">
                <a:solidFill>
                  <a:schemeClr val="folHlink"/>
                </a:solidFill>
              </a:rPr>
              <a:t>“</a:t>
            </a:r>
            <a:endParaRPr lang="fr-CA" sz="1600" dirty="0">
              <a:solidFill>
                <a:schemeClr val="folHlink"/>
              </a:solidFill>
            </a:endParaRPr>
          </a:p>
          <a:p>
            <a:r>
              <a:rPr lang="fr-CA" sz="1600" dirty="0">
                <a:solidFill>
                  <a:schemeClr val="folHlink"/>
                </a:solidFill>
              </a:rPr>
              <a:t>		4H </a:t>
            </a:r>
            <a:r>
              <a:rPr lang="fr-CA" sz="1600" dirty="0" err="1">
                <a:solidFill>
                  <a:schemeClr val="folHlink"/>
                </a:solidFill>
              </a:rPr>
              <a:t>Motto</a:t>
            </a:r>
            <a:endParaRPr lang="fr-CA" sz="1600" dirty="0">
              <a:solidFill>
                <a:schemeClr val="folHlink"/>
              </a:solidFill>
            </a:endParaRPr>
          </a:p>
        </p:txBody>
      </p:sp>
      <p:sp>
        <p:nvSpPr>
          <p:cNvPr id="93197" name="Rectangle 13"/>
          <p:cNvSpPr>
            <a:spLocks noChangeArrowheads="1"/>
          </p:cNvSpPr>
          <p:nvPr/>
        </p:nvSpPr>
        <p:spPr bwMode="auto">
          <a:xfrm>
            <a:off x="0" y="2590800"/>
            <a:ext cx="4800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1600" i="1" dirty="0" smtClean="0"/>
              <a:t>“If we want to have engaged brains in the classroom, we have to have an interactive environment”</a:t>
            </a:r>
            <a:endParaRPr lang="en-US" sz="1600" b="1" dirty="0" smtClean="0"/>
          </a:p>
          <a:p>
            <a:r>
              <a:rPr lang="en-US" sz="1600" i="1" dirty="0" smtClean="0"/>
              <a:t>		    ***Spencer </a:t>
            </a:r>
            <a:r>
              <a:rPr lang="en-US" sz="1600" i="1" dirty="0" err="1" smtClean="0"/>
              <a:t>Kagan</a:t>
            </a:r>
            <a:endParaRPr lang="en-US" sz="1600" dirty="0"/>
          </a:p>
        </p:txBody>
      </p:sp>
      <p:sp>
        <p:nvSpPr>
          <p:cNvPr id="93198" name="Rectangle 14"/>
          <p:cNvSpPr>
            <a:spLocks noChangeArrowheads="1"/>
          </p:cNvSpPr>
          <p:nvPr/>
        </p:nvSpPr>
        <p:spPr bwMode="auto">
          <a:xfrm>
            <a:off x="4267200" y="1110088"/>
            <a:ext cx="3962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CA" sz="1600" dirty="0" smtClean="0"/>
              <a:t>“</a:t>
            </a:r>
            <a:r>
              <a:rPr lang="en-US" sz="1600" dirty="0" smtClean="0"/>
              <a:t>"The quality of learning rarely exceeds the quality of teaching"  				***Dr. David Sousa</a:t>
            </a:r>
            <a:endParaRPr lang="en-US" sz="1600" dirty="0"/>
          </a:p>
        </p:txBody>
      </p:sp>
      <p:sp>
        <p:nvSpPr>
          <p:cNvPr id="93201" name="Rectangle 17"/>
          <p:cNvSpPr>
            <a:spLocks noChangeArrowheads="1"/>
          </p:cNvSpPr>
          <p:nvPr/>
        </p:nvSpPr>
        <p:spPr bwMode="auto">
          <a:xfrm>
            <a:off x="4114800" y="4419600"/>
            <a:ext cx="45720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600" dirty="0">
                <a:solidFill>
                  <a:schemeClr val="folHlink"/>
                </a:solidFill>
              </a:rPr>
              <a:t>“The brain holds onto information that is ‘relevant’.  Thus, when teaching new information, ‘hook’ it onto prior learning and experiences”</a:t>
            </a:r>
          </a:p>
          <a:p>
            <a:pPr algn="ctr"/>
            <a:r>
              <a:rPr lang="en-US" sz="1600" dirty="0">
                <a:solidFill>
                  <a:schemeClr val="folHlink"/>
                </a:solidFill>
              </a:rPr>
              <a:t>…Marian Diamond</a:t>
            </a:r>
            <a:endParaRPr lang="fr-CA" sz="1600" dirty="0">
              <a:solidFill>
                <a:schemeClr val="folHlink"/>
              </a:solidFill>
            </a:endParaRPr>
          </a:p>
        </p:txBody>
      </p:sp>
      <p:pic>
        <p:nvPicPr>
          <p:cNvPr id="14" name="Teacher Songs - Crosby, Stills &amp; Nash - Teach your Children Well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93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93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93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93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93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93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2000"/>
                                        <p:tgtEl>
                                          <p:spTgt spid="93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2000"/>
                                        <p:tgtEl>
                                          <p:spTgt spid="93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2000"/>
                                        <p:tgtEl>
                                          <p:spTgt spid="93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2000"/>
                                        <p:tgtEl>
                                          <p:spTgt spid="93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8127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3187" grpId="0"/>
      <p:bldP spid="93188" grpId="0"/>
      <p:bldP spid="93190" grpId="0"/>
      <p:bldP spid="93192" grpId="0"/>
      <p:bldP spid="93193" grpId="0"/>
      <p:bldP spid="93194" grpId="0"/>
      <p:bldP spid="93195" grpId="0"/>
      <p:bldP spid="93197" grpId="0"/>
      <p:bldP spid="93198" grpId="0"/>
      <p:bldP spid="9320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6870700" cy="762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Next Session: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0" y="990600"/>
            <a:ext cx="76962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u="sng" dirty="0"/>
              <a:t>Wednesday, January 30</a:t>
            </a:r>
            <a:r>
              <a:rPr lang="en-US" sz="2000" u="sng" baseline="30000" dirty="0"/>
              <a:t>th</a:t>
            </a:r>
            <a:r>
              <a:rPr lang="en-US" sz="2000" u="sng" dirty="0"/>
              <a:t>: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 smtClean="0"/>
          </a:p>
          <a:p>
            <a:r>
              <a:rPr lang="en-US" sz="2000" i="1" dirty="0" smtClean="0"/>
              <a:t>Topic </a:t>
            </a:r>
            <a:r>
              <a:rPr lang="en-US" sz="2000" i="1" dirty="0"/>
              <a:t>: </a:t>
            </a:r>
            <a:r>
              <a:rPr lang="en-US" sz="2000" b="1" dirty="0">
                <a:solidFill>
                  <a:schemeClr val="tx2"/>
                </a:solidFill>
              </a:rPr>
              <a:t>21st Century Learning: Educating the “Whole Brain” Through Interdisciplinary </a:t>
            </a:r>
            <a:r>
              <a:rPr lang="en-US" sz="2000" b="1" dirty="0" smtClean="0">
                <a:solidFill>
                  <a:schemeClr val="tx2"/>
                </a:solidFill>
              </a:rPr>
              <a:t>Curriculum</a:t>
            </a:r>
            <a:endParaRPr lang="en-US" sz="2000" dirty="0" smtClean="0">
              <a:solidFill>
                <a:schemeClr val="tx2"/>
              </a:solidFill>
            </a:endParaRPr>
          </a:p>
          <a:p>
            <a:endParaRPr lang="en-US" sz="2000" dirty="0" smtClean="0">
              <a:solidFill>
                <a:schemeClr val="tx2"/>
              </a:solidFill>
            </a:endParaRPr>
          </a:p>
          <a:p>
            <a:r>
              <a:rPr lang="en-US" sz="2000" i="1" dirty="0" smtClean="0"/>
              <a:t>Description</a:t>
            </a:r>
            <a:r>
              <a:rPr lang="en-US" sz="2000" i="1" dirty="0"/>
              <a:t>:</a:t>
            </a:r>
            <a:r>
              <a:rPr lang="en-US" sz="2000" b="1" i="1" dirty="0"/>
              <a:t> </a:t>
            </a:r>
            <a:r>
              <a:rPr lang="en-US" sz="2000" dirty="0"/>
              <a:t>New directions in thinking and learning, suggest that curriculum should be presented to students in an “interdisciplinary” approach versus a subject specific manner  so that students can create meaning and connect to what they are experiencing.  Join with Brent in learning about new directions in Alberta curriculum re-design, what this looks like and how it can be done.  Exemplars of cross-curricular integrated units will be provided.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4" name="Picture 3" descr="diagram_brain_corte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5141311"/>
            <a:ext cx="2133600" cy="171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546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6870700" cy="685800"/>
          </a:xfrm>
        </p:spPr>
        <p:txBody>
          <a:bodyPr/>
          <a:lstStyle/>
          <a:p>
            <a:r>
              <a:rPr lang="en-CA" sz="4000" dirty="0">
                <a:solidFill>
                  <a:schemeClr val="folHlink"/>
                </a:solidFill>
              </a:rPr>
              <a:t>Resources: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990600"/>
            <a:ext cx="7010400" cy="5715000"/>
          </a:xfrm>
        </p:spPr>
        <p:txBody>
          <a:bodyPr/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CA" sz="1800" b="1" u="sng" dirty="0" smtClean="0"/>
              <a:t>Books:</a:t>
            </a:r>
          </a:p>
          <a:p>
            <a:pPr>
              <a:lnSpc>
                <a:spcPct val="80000"/>
              </a:lnSpc>
              <a:buFontTx/>
              <a:buNone/>
            </a:pPr>
            <a:endParaRPr lang="en-CA" sz="1800" b="1" dirty="0" smtClean="0"/>
          </a:p>
          <a:p>
            <a:pPr>
              <a:lnSpc>
                <a:spcPct val="80000"/>
              </a:lnSpc>
              <a:buNone/>
            </a:pPr>
            <a:r>
              <a:rPr lang="en-CA" sz="1800" b="1" dirty="0" err="1" smtClean="0"/>
              <a:t>Marzano</a:t>
            </a:r>
            <a:r>
              <a:rPr lang="en-CA" sz="1800" b="1" dirty="0" smtClean="0"/>
              <a:t>, Robert. (2001). C</a:t>
            </a:r>
            <a:r>
              <a:rPr lang="en-CA" sz="1800" b="1" i="1" dirty="0" smtClean="0"/>
              <a:t>lassroom instruction that works. </a:t>
            </a:r>
            <a:r>
              <a:rPr lang="en-CA" sz="1800" b="1" dirty="0" smtClean="0"/>
              <a:t>Alexandria, VA. ASCD Press.</a:t>
            </a:r>
          </a:p>
          <a:p>
            <a:pPr>
              <a:lnSpc>
                <a:spcPct val="80000"/>
              </a:lnSpc>
              <a:buNone/>
            </a:pPr>
            <a:endParaRPr lang="en-CA" sz="1800" b="1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en-CA" sz="1800" b="1" dirty="0" smtClean="0"/>
              <a:t>Tate, Marcia (2004). </a:t>
            </a:r>
            <a:r>
              <a:rPr lang="en-CA" sz="1800" b="1" i="1" dirty="0" smtClean="0"/>
              <a:t>Sit and get won’t grow dendrites. </a:t>
            </a:r>
            <a:r>
              <a:rPr lang="en-CA" sz="1800" b="1" dirty="0" smtClean="0"/>
              <a:t>Thousand Oaks, Corwin Press, Inc. </a:t>
            </a:r>
          </a:p>
          <a:p>
            <a:pPr>
              <a:lnSpc>
                <a:spcPct val="80000"/>
              </a:lnSpc>
              <a:buFontTx/>
              <a:buNone/>
            </a:pPr>
            <a:endParaRPr lang="en-CA" sz="1800" b="1" dirty="0"/>
          </a:p>
          <a:p>
            <a:pPr>
              <a:lnSpc>
                <a:spcPct val="80000"/>
              </a:lnSpc>
              <a:buFontTx/>
              <a:buNone/>
            </a:pPr>
            <a:r>
              <a:rPr lang="en-CA" sz="1800" b="1" dirty="0" smtClean="0"/>
              <a:t>Trilling, B. and C. Fader. (20109). </a:t>
            </a:r>
            <a:r>
              <a:rPr lang="en-CA" sz="1800" b="1" i="1" dirty="0" smtClean="0"/>
              <a:t>21</a:t>
            </a:r>
            <a:r>
              <a:rPr lang="en-CA" sz="1800" b="1" i="1" baseline="30000" dirty="0" smtClean="0"/>
              <a:t>st</a:t>
            </a:r>
            <a:r>
              <a:rPr lang="en-CA" sz="1800" b="1" i="1" dirty="0" smtClean="0"/>
              <a:t> Century Skills. </a:t>
            </a:r>
            <a:r>
              <a:rPr lang="en-CA" sz="1800" b="1" dirty="0" smtClean="0"/>
              <a:t>San Francisco: John Wiley and Sons, Inc.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CA" sz="1800" b="1" dirty="0" smtClean="0"/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CA" sz="1800" b="1" u="sng" dirty="0" smtClean="0"/>
              <a:t>Websites: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CA" sz="1800" b="1" dirty="0" smtClean="0"/>
              <a:t>Inspiring Action: Dr. Sharon Friesen’s Perspective: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CA" sz="1800" b="1" dirty="0">
                <a:hlinkClick r:id="rId2"/>
              </a:rPr>
              <a:t>http://www.youtube.com/watch?v=Mp-</a:t>
            </a:r>
            <a:r>
              <a:rPr lang="en-CA" sz="1800" b="1" dirty="0" smtClean="0">
                <a:hlinkClick r:id="rId2"/>
              </a:rPr>
              <a:t>t_BmvoPU</a:t>
            </a:r>
            <a:r>
              <a:rPr lang="en-CA" sz="1800" b="1" dirty="0" smtClean="0"/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endParaRPr lang="en-CA" sz="1800" b="1" dirty="0"/>
          </a:p>
          <a:p>
            <a:pPr>
              <a:lnSpc>
                <a:spcPct val="80000"/>
              </a:lnSpc>
              <a:buFontTx/>
              <a:buNone/>
            </a:pPr>
            <a:r>
              <a:rPr lang="en-CA" sz="1800" b="1" dirty="0" smtClean="0"/>
              <a:t>Web 2.0 Project: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CA" sz="1800" b="1" dirty="0">
                <a:hlinkClick r:id="rId3"/>
              </a:rPr>
              <a:t>https://sites.google.com/site/middleschool544/</a:t>
            </a:r>
            <a:r>
              <a:rPr lang="en-CA" sz="1800" b="1" dirty="0" smtClean="0">
                <a:hlinkClick r:id="rId3"/>
              </a:rPr>
              <a:t>home</a:t>
            </a:r>
            <a:r>
              <a:rPr lang="en-CA" sz="1800" b="1" dirty="0" smtClean="0"/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CA" sz="1800" b="1" dirty="0" smtClean="0"/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endParaRPr lang="en-CA" sz="1800" b="1" dirty="0" smtClean="0"/>
          </a:p>
          <a:p>
            <a:pPr>
              <a:lnSpc>
                <a:spcPct val="80000"/>
              </a:lnSpc>
              <a:buFontTx/>
              <a:buNone/>
            </a:pPr>
            <a:endParaRPr lang="en-CA" sz="1800" b="1" dirty="0"/>
          </a:p>
          <a:p>
            <a:pPr>
              <a:lnSpc>
                <a:spcPct val="80000"/>
              </a:lnSpc>
            </a:pPr>
            <a:endParaRPr lang="en-CA" sz="18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Oran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447800"/>
            <a:ext cx="4220682" cy="318169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981200" y="685800"/>
            <a:ext cx="556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Consider the Orange: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10540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Think Differently</a:t>
            </a:r>
          </a:p>
          <a:p>
            <a:pPr algn="ctr"/>
            <a:r>
              <a:rPr lang="en-US" sz="2400" b="1" dirty="0" smtClean="0">
                <a:solidFill>
                  <a:srgbClr val="FF6600"/>
                </a:solidFill>
              </a:rPr>
              <a:t>In order to “teach” differently, </a:t>
            </a:r>
          </a:p>
          <a:p>
            <a:pPr algn="ctr"/>
            <a:r>
              <a:rPr lang="en-US" sz="2400" b="1" dirty="0" smtClean="0">
                <a:solidFill>
                  <a:srgbClr val="FF6600"/>
                </a:solidFill>
              </a:rPr>
              <a:t>we have to “think” differently</a:t>
            </a:r>
            <a:endParaRPr lang="en-US" sz="24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42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105400"/>
            <a:ext cx="7010400" cy="1600200"/>
          </a:xfrm>
        </p:spPr>
        <p:txBody>
          <a:bodyPr/>
          <a:lstStyle/>
          <a:p>
            <a:r>
              <a:rPr lang="en-US" dirty="0" smtClean="0"/>
              <a:t>   </a:t>
            </a:r>
            <a:r>
              <a:rPr lang="en-US" sz="2400" dirty="0" smtClean="0"/>
              <a:t>In order to design our future, we have to understand our past.  What is going on in Alberta?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838200" y="304800"/>
            <a:ext cx="7391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"Those who cannot remember the past are condemned to repeat it." - George Santayana</a:t>
            </a:r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00" y="1600200"/>
            <a:ext cx="8102600" cy="364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43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loud Callout 4"/>
          <p:cNvSpPr/>
          <p:nvPr/>
        </p:nvSpPr>
        <p:spPr>
          <a:xfrm>
            <a:off x="6553200" y="3200400"/>
            <a:ext cx="2133600" cy="914400"/>
          </a:xfrm>
          <a:prstGeom prst="cloudCallout">
            <a:avLst/>
          </a:prstGeom>
          <a:solidFill>
            <a:srgbClr val="E1C0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-381000" y="-228600"/>
            <a:ext cx="4628955" cy="990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My Past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81800" y="3276600"/>
            <a:ext cx="1600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Once upon a time in a galaxy far, far away….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590800"/>
            <a:ext cx="9144000" cy="1905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fr-CA" sz="2400" dirty="0" err="1" smtClean="0">
                <a:solidFill>
                  <a:schemeClr val="folHlink"/>
                </a:solidFill>
              </a:rPr>
              <a:t>What</a:t>
            </a:r>
            <a:r>
              <a:rPr lang="fr-CA" sz="2400" dirty="0" smtClean="0">
                <a:solidFill>
                  <a:schemeClr val="folHlink"/>
                </a:solidFill>
              </a:rPr>
              <a:t> </a:t>
            </a:r>
            <a:r>
              <a:rPr lang="fr-CA" sz="2400" dirty="0" err="1" smtClean="0">
                <a:solidFill>
                  <a:schemeClr val="folHlink"/>
                </a:solidFill>
              </a:rPr>
              <a:t>is</a:t>
            </a:r>
            <a:r>
              <a:rPr lang="fr-CA" sz="2400" dirty="0" smtClean="0">
                <a:solidFill>
                  <a:schemeClr val="folHlink"/>
                </a:solidFill>
              </a:rPr>
              <a:t> good </a:t>
            </a:r>
            <a:r>
              <a:rPr lang="fr-CA" sz="2400" dirty="0" err="1" smtClean="0">
                <a:solidFill>
                  <a:schemeClr val="folHlink"/>
                </a:solidFill>
              </a:rPr>
              <a:t>teaching</a:t>
            </a:r>
            <a:r>
              <a:rPr lang="fr-CA" sz="2400" dirty="0" smtClean="0">
                <a:solidFill>
                  <a:schemeClr val="folHlink"/>
                </a:solidFill>
              </a:rPr>
              <a:t> in the 21st </a:t>
            </a:r>
            <a:r>
              <a:rPr lang="fr-CA" sz="2400" dirty="0" err="1" smtClean="0">
                <a:solidFill>
                  <a:schemeClr val="folHlink"/>
                </a:solidFill>
              </a:rPr>
              <a:t>century</a:t>
            </a:r>
            <a:r>
              <a:rPr lang="fr-CA" sz="2400" dirty="0" smtClean="0">
                <a:solidFill>
                  <a:schemeClr val="folHlink"/>
                </a:solidFill>
              </a:rPr>
              <a:t>? </a:t>
            </a:r>
            <a:endParaRPr lang="fr-CA" sz="24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fr-CA" sz="2400" dirty="0" err="1" smtClean="0"/>
              <a:t>What</a:t>
            </a:r>
            <a:r>
              <a:rPr lang="fr-CA" sz="2400" dirty="0" smtClean="0"/>
              <a:t> </a:t>
            </a:r>
            <a:r>
              <a:rPr lang="fr-CA" sz="2400" dirty="0" err="1" smtClean="0"/>
              <a:t>is</a:t>
            </a:r>
            <a:r>
              <a:rPr lang="fr-CA" sz="2400" dirty="0" smtClean="0"/>
              <a:t> good </a:t>
            </a:r>
            <a:r>
              <a:rPr lang="fr-CA" sz="2400" dirty="0" err="1" smtClean="0"/>
              <a:t>learning</a:t>
            </a:r>
            <a:r>
              <a:rPr lang="fr-CA" sz="2400" dirty="0" smtClean="0"/>
              <a:t> in the 21st </a:t>
            </a:r>
            <a:r>
              <a:rPr lang="fr-CA" sz="2400" dirty="0" err="1" smtClean="0"/>
              <a:t>century</a:t>
            </a:r>
            <a:r>
              <a:rPr lang="fr-CA" sz="2400" dirty="0" smtClean="0"/>
              <a:t>?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fr-CA" sz="2400" dirty="0" smtClean="0">
                <a:solidFill>
                  <a:schemeClr val="folHlink"/>
                </a:solidFill>
              </a:rPr>
              <a:t>How do </a:t>
            </a:r>
            <a:r>
              <a:rPr lang="fr-CA" sz="2400" dirty="0" err="1" smtClean="0">
                <a:solidFill>
                  <a:schemeClr val="folHlink"/>
                </a:solidFill>
              </a:rPr>
              <a:t>we</a:t>
            </a:r>
            <a:r>
              <a:rPr lang="fr-CA" sz="2400" dirty="0" smtClean="0">
                <a:solidFill>
                  <a:schemeClr val="folHlink"/>
                </a:solidFill>
              </a:rPr>
              <a:t> </a:t>
            </a:r>
            <a:r>
              <a:rPr lang="fr-CA" sz="2400" dirty="0" err="1" smtClean="0">
                <a:solidFill>
                  <a:schemeClr val="folHlink"/>
                </a:solidFill>
              </a:rPr>
              <a:t>learn</a:t>
            </a:r>
            <a:r>
              <a:rPr lang="fr-CA" sz="2400" dirty="0" smtClean="0">
                <a:solidFill>
                  <a:schemeClr val="folHlink"/>
                </a:solidFill>
              </a:rPr>
              <a:t> to </a:t>
            </a:r>
            <a:r>
              <a:rPr lang="fr-CA" sz="2400" dirty="0" err="1" smtClean="0">
                <a:solidFill>
                  <a:schemeClr val="folHlink"/>
                </a:solidFill>
              </a:rPr>
              <a:t>teach</a:t>
            </a:r>
            <a:r>
              <a:rPr lang="fr-CA" sz="2400" dirty="0" smtClean="0">
                <a:solidFill>
                  <a:schemeClr val="folHlink"/>
                </a:solidFill>
              </a:rPr>
              <a:t> </a:t>
            </a:r>
            <a:r>
              <a:rPr lang="fr-CA" sz="2400" dirty="0" err="1" smtClean="0">
                <a:solidFill>
                  <a:schemeClr val="folHlink"/>
                </a:solidFill>
              </a:rPr>
              <a:t>better</a:t>
            </a:r>
            <a:r>
              <a:rPr lang="fr-CA" sz="2400" dirty="0" smtClean="0">
                <a:solidFill>
                  <a:schemeClr val="folHlink"/>
                </a:solidFill>
              </a:rPr>
              <a:t> </a:t>
            </a:r>
            <a:r>
              <a:rPr lang="fr-CA" sz="2400" dirty="0" err="1" smtClean="0">
                <a:solidFill>
                  <a:schemeClr val="folHlink"/>
                </a:solidFill>
              </a:rPr>
              <a:t>so</a:t>
            </a:r>
            <a:r>
              <a:rPr lang="fr-CA" sz="2400" dirty="0" smtClean="0">
                <a:solidFill>
                  <a:schemeClr val="folHlink"/>
                </a:solidFill>
              </a:rPr>
              <a:t> </a:t>
            </a:r>
            <a:r>
              <a:rPr lang="fr-CA" sz="2400" dirty="0" err="1" smtClean="0">
                <a:solidFill>
                  <a:schemeClr val="folHlink"/>
                </a:solidFill>
              </a:rPr>
              <a:t>students</a:t>
            </a:r>
            <a:r>
              <a:rPr lang="fr-CA" sz="2400" dirty="0" smtClean="0">
                <a:solidFill>
                  <a:schemeClr val="folHlink"/>
                </a:solidFill>
              </a:rPr>
              <a:t> </a:t>
            </a:r>
            <a:r>
              <a:rPr lang="fr-CA" sz="2400" dirty="0" err="1" smtClean="0">
                <a:solidFill>
                  <a:schemeClr val="folHlink"/>
                </a:solidFill>
              </a:rPr>
              <a:t>will</a:t>
            </a:r>
            <a:r>
              <a:rPr lang="fr-CA" sz="2400" dirty="0" smtClean="0">
                <a:solidFill>
                  <a:schemeClr val="folHlink"/>
                </a:solidFill>
              </a:rPr>
              <a:t> </a:t>
            </a:r>
            <a:r>
              <a:rPr lang="fr-CA" sz="2400" dirty="0" err="1" smtClean="0">
                <a:solidFill>
                  <a:schemeClr val="folHlink"/>
                </a:solidFill>
              </a:rPr>
              <a:t>learn</a:t>
            </a:r>
            <a:r>
              <a:rPr lang="fr-CA" sz="2400" dirty="0" smtClean="0">
                <a:solidFill>
                  <a:schemeClr val="folHlink"/>
                </a:solidFill>
              </a:rPr>
              <a:t> </a:t>
            </a:r>
            <a:r>
              <a:rPr lang="fr-CA" sz="2400" dirty="0" err="1" smtClean="0">
                <a:solidFill>
                  <a:schemeClr val="folHlink"/>
                </a:solidFill>
              </a:rPr>
              <a:t>better</a:t>
            </a:r>
            <a:r>
              <a:rPr lang="fr-CA" sz="2400" dirty="0" smtClean="0">
                <a:solidFill>
                  <a:schemeClr val="folHlink"/>
                </a:solidFill>
              </a:rPr>
              <a:t>?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fr-CA" sz="2400" dirty="0" smtClean="0">
                <a:solidFill>
                  <a:schemeClr val="folHlink"/>
                </a:solidFill>
              </a:rPr>
              <a:t>How </a:t>
            </a:r>
            <a:r>
              <a:rPr lang="fr-CA" sz="2400" dirty="0" err="1" smtClean="0">
                <a:solidFill>
                  <a:schemeClr val="folHlink"/>
                </a:solidFill>
              </a:rPr>
              <a:t>can</a:t>
            </a:r>
            <a:r>
              <a:rPr lang="fr-CA" sz="2400" dirty="0" smtClean="0">
                <a:solidFill>
                  <a:schemeClr val="folHlink"/>
                </a:solidFill>
              </a:rPr>
              <a:t> </a:t>
            </a:r>
            <a:r>
              <a:rPr lang="fr-CA" sz="2400" dirty="0" err="1" smtClean="0">
                <a:solidFill>
                  <a:schemeClr val="folHlink"/>
                </a:solidFill>
              </a:rPr>
              <a:t>we</a:t>
            </a:r>
            <a:r>
              <a:rPr lang="fr-CA" sz="2400" dirty="0" smtClean="0">
                <a:solidFill>
                  <a:schemeClr val="folHlink"/>
                </a:solidFill>
              </a:rPr>
              <a:t> engage </a:t>
            </a:r>
            <a:r>
              <a:rPr lang="fr-CA" sz="2400" dirty="0" err="1" smtClean="0">
                <a:solidFill>
                  <a:schemeClr val="folHlink"/>
                </a:solidFill>
              </a:rPr>
              <a:t>students</a:t>
            </a:r>
            <a:r>
              <a:rPr lang="fr-CA" sz="2400" dirty="0" smtClean="0">
                <a:solidFill>
                  <a:schemeClr val="folHlink"/>
                </a:solidFill>
              </a:rPr>
              <a:t> for a </a:t>
            </a:r>
            <a:r>
              <a:rPr lang="fr-CA" sz="2400" dirty="0" err="1" smtClean="0">
                <a:solidFill>
                  <a:schemeClr val="folHlink"/>
                </a:solidFill>
              </a:rPr>
              <a:t>lifetime</a:t>
            </a:r>
            <a:r>
              <a:rPr lang="fr-CA" sz="2400" dirty="0" smtClean="0">
                <a:solidFill>
                  <a:schemeClr val="folHlink"/>
                </a:solidFill>
              </a:rPr>
              <a:t> of </a:t>
            </a:r>
            <a:r>
              <a:rPr lang="fr-CA" sz="2400" dirty="0" err="1" smtClean="0">
                <a:solidFill>
                  <a:schemeClr val="folHlink"/>
                </a:solidFill>
              </a:rPr>
              <a:t>learning</a:t>
            </a:r>
            <a:r>
              <a:rPr lang="fr-CA" sz="2400" dirty="0" smtClean="0">
                <a:solidFill>
                  <a:schemeClr val="folHlink"/>
                </a:solidFill>
              </a:rPr>
              <a:t>?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fr-CA" sz="2400" dirty="0" smtClean="0"/>
              <a:t>How </a:t>
            </a:r>
            <a:r>
              <a:rPr lang="fr-CA" sz="2400" dirty="0" err="1" smtClean="0"/>
              <a:t>can</a:t>
            </a:r>
            <a:r>
              <a:rPr lang="fr-CA" sz="2400" dirty="0" smtClean="0"/>
              <a:t> </a:t>
            </a:r>
            <a:r>
              <a:rPr lang="fr-CA" sz="2400" dirty="0" err="1" smtClean="0"/>
              <a:t>we</a:t>
            </a:r>
            <a:r>
              <a:rPr lang="fr-CA" sz="2400" dirty="0" smtClean="0"/>
              <a:t> tell if </a:t>
            </a:r>
            <a:r>
              <a:rPr lang="fr-CA" sz="2400" dirty="0" err="1" smtClean="0"/>
              <a:t>we</a:t>
            </a:r>
            <a:r>
              <a:rPr lang="fr-CA" sz="2400" dirty="0" smtClean="0"/>
              <a:t> are </a:t>
            </a:r>
            <a:r>
              <a:rPr lang="fr-CA" sz="2400" dirty="0" err="1" smtClean="0"/>
              <a:t>making</a:t>
            </a:r>
            <a:r>
              <a:rPr lang="fr-CA" sz="2400" dirty="0" smtClean="0"/>
              <a:t> a </a:t>
            </a:r>
            <a:r>
              <a:rPr lang="fr-CA" sz="2400" dirty="0" err="1" smtClean="0"/>
              <a:t>difference</a:t>
            </a:r>
            <a:r>
              <a:rPr lang="fr-CA" sz="2400" dirty="0" smtClean="0"/>
              <a:t>? 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fr-CA" sz="2400" dirty="0" err="1" smtClean="0"/>
              <a:t>What</a:t>
            </a:r>
            <a:r>
              <a:rPr lang="fr-CA" sz="2400" dirty="0" smtClean="0"/>
              <a:t> </a:t>
            </a:r>
            <a:r>
              <a:rPr lang="fr-CA" sz="2400" dirty="0" err="1" smtClean="0"/>
              <a:t>is</a:t>
            </a:r>
            <a:r>
              <a:rPr lang="fr-CA" sz="2400" dirty="0" smtClean="0"/>
              <a:t> </a:t>
            </a:r>
            <a:r>
              <a:rPr lang="fr-CA" sz="2400" dirty="0" err="1" smtClean="0"/>
              <a:t>our</a:t>
            </a:r>
            <a:r>
              <a:rPr lang="fr-CA" sz="2400" dirty="0" smtClean="0"/>
              <a:t> proof?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 rot="1820998">
            <a:off x="5235994" y="5051746"/>
            <a:ext cx="4628955" cy="1169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My Present</a:t>
            </a:r>
          </a:p>
        </p:txBody>
      </p:sp>
      <p:pic>
        <p:nvPicPr>
          <p:cNvPr id="3" name="Picture 3" descr="C:\Documents and Settings\BGalloway\My Documents\My Pictures\Middle Years Program\2008-2009\3rd Years - 2008\Interactive Class\DSC035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8840" y="152400"/>
            <a:ext cx="3048000" cy="2286000"/>
          </a:xfrm>
          <a:prstGeom prst="rect">
            <a:avLst/>
          </a:prstGeom>
          <a:noFill/>
        </p:spPr>
      </p:pic>
      <p:pic>
        <p:nvPicPr>
          <p:cNvPr id="2052" name="Picture 4" descr="C:\Documents and Settings\BGalloway\My Documents\My Pictures\Middle Years Program\2008-2009\3rd Years - 2008\Interactive Class\DSC036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602480"/>
            <a:ext cx="2743200" cy="205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88913"/>
            <a:ext cx="5400675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3357563"/>
            <a:ext cx="5735638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198" name="WordArt 6"/>
          <p:cNvSpPr>
            <a:spLocks noChangeArrowheads="1" noChangeShapeType="1" noTextEdit="1"/>
          </p:cNvSpPr>
          <p:nvPr/>
        </p:nvSpPr>
        <p:spPr bwMode="auto">
          <a:xfrm>
            <a:off x="323850" y="4292600"/>
            <a:ext cx="2808288" cy="143986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Grade 2</a:t>
            </a:r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>
            <a:off x="7235825" y="2781300"/>
            <a:ext cx="73025" cy="1295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6156325" y="2349500"/>
            <a:ext cx="2376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CA" sz="2400">
                <a:solidFill>
                  <a:srgbClr val="FF0000"/>
                </a:solidFill>
                <a:latin typeface="BaskervilleTMed" pitchFamily="18" charset="0"/>
              </a:rPr>
              <a:t>Me – in grade 2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800600" y="1066800"/>
            <a:ext cx="4628955" cy="1169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sz="48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Galloway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sz="48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Vault</a:t>
            </a:r>
            <a:endParaRPr kumimoji="0" lang="en-CA" sz="4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838" y="3500438"/>
            <a:ext cx="5200650" cy="313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88913"/>
            <a:ext cx="5327650" cy="310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23" name="WordArt 7"/>
          <p:cNvSpPr>
            <a:spLocks noChangeArrowheads="1" noChangeShapeType="1" noTextEdit="1"/>
          </p:cNvSpPr>
          <p:nvPr/>
        </p:nvSpPr>
        <p:spPr bwMode="auto">
          <a:xfrm>
            <a:off x="539750" y="4292600"/>
            <a:ext cx="2808288" cy="143986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Grade 4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6156325" y="2349500"/>
            <a:ext cx="2376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CA" sz="2400">
                <a:solidFill>
                  <a:srgbClr val="FF0000"/>
                </a:solidFill>
                <a:latin typeface="BaskervilleTMed" pitchFamily="18" charset="0"/>
              </a:rPr>
              <a:t>Me – in grade 4</a:t>
            </a:r>
          </a:p>
        </p:txBody>
      </p:sp>
      <p:sp>
        <p:nvSpPr>
          <p:cNvPr id="9227" name="Line 11"/>
          <p:cNvSpPr>
            <a:spLocks noChangeShapeType="1"/>
          </p:cNvSpPr>
          <p:nvPr/>
        </p:nvSpPr>
        <p:spPr bwMode="auto">
          <a:xfrm flipH="1">
            <a:off x="7380288" y="2781300"/>
            <a:ext cx="215900" cy="14398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Crayons</Template>
  <TotalTime>1270</TotalTime>
  <Words>1390</Words>
  <Application>Microsoft Macintosh PowerPoint</Application>
  <PresentationFormat>On-screen Show (4:3)</PresentationFormat>
  <Paragraphs>209</Paragraphs>
  <Slides>35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Crayons</vt:lpstr>
      <vt:lpstr>PowerPoint Presentation</vt:lpstr>
      <vt:lpstr>PowerPoint Presentation</vt:lpstr>
      <vt:lpstr>PowerPoint Presentation</vt:lpstr>
      <vt:lpstr>PowerPoint Presentation</vt:lpstr>
      <vt:lpstr>   In order to design our future, we have to understand our past.  What is going on in Alberta?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Are We Stuck in the 70s?</vt:lpstr>
      <vt:lpstr>PowerPoint Presentation</vt:lpstr>
      <vt:lpstr>Think WinWin Working Interactively Winning Independently</vt:lpstr>
      <vt:lpstr>What are our targets?</vt:lpstr>
      <vt:lpstr>PowerPoint Presentation</vt:lpstr>
      <vt:lpstr>PowerPoint Presentation</vt:lpstr>
      <vt:lpstr>The Learning Pyramid</vt:lpstr>
      <vt:lpstr>What does the research say about how our students learn?</vt:lpstr>
      <vt:lpstr>We All Learn Differently</vt:lpstr>
      <vt:lpstr>PowerPoint Presentation</vt:lpstr>
      <vt:lpstr>Learning Modalities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 Instructional Strategies To Engage the Learner</vt:lpstr>
      <vt:lpstr>PowerPoint Presentation</vt:lpstr>
      <vt:lpstr>PowerPoint Presentation</vt:lpstr>
      <vt:lpstr>PowerPoint Presentation</vt:lpstr>
      <vt:lpstr>"The illiterate of the 21st century will not  be those who cannot read and write, but          those who cannot learn, unlearn and relearn."              Alvin Toffler, author of Future Shock</vt:lpstr>
      <vt:lpstr>So What’s the Problem? Let’s Get Re-Engaged</vt:lpstr>
      <vt:lpstr>Wise Words</vt:lpstr>
      <vt:lpstr>Next Session:</vt:lpstr>
      <vt:lpstr>Resources: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Think WinWin</dc:title>
  <dc:creator>Brent Galloway</dc:creator>
  <cp:lastModifiedBy>Brent Galloway</cp:lastModifiedBy>
  <cp:revision>130</cp:revision>
  <dcterms:created xsi:type="dcterms:W3CDTF">2004-01-10T21:23:22Z</dcterms:created>
  <dcterms:modified xsi:type="dcterms:W3CDTF">2012-11-27T23:43:39Z</dcterms:modified>
</cp:coreProperties>
</file>