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5" r:id="rId3"/>
    <p:sldId id="266" r:id="rId4"/>
    <p:sldId id="257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D408D-5FA6-4C65-BEA9-9A44310FDA83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AC3FE-4BD2-4090-9E5C-D223C874B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220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47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1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6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2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4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23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4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8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9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E1467-D331-4F1F-AB49-2BD6DD434D55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829FE-0B1A-482E-9F5D-C478672EE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25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0" y="1371600"/>
            <a:ext cx="73914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 smtClean="0">
                <a:ln w="19050">
                  <a:solidFill>
                    <a:srgbClr val="323232">
                      <a:tint val="1000"/>
                    </a:srgbClr>
                  </a:solidFill>
                  <a:prstDash val="solid"/>
                </a:ln>
                <a:solidFill>
                  <a:srgbClr val="1B587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</a:rPr>
              <a:t>Asking Good Questions for Inquiry Based </a:t>
            </a:r>
            <a:r>
              <a:rPr kumimoji="0" lang="en-US" sz="5400" b="1" i="0" u="none" strike="noStrike" kern="0" cap="none" spc="0" normalizeH="0" baseline="0" noProof="0" dirty="0" smtClean="0">
                <a:ln w="19050">
                  <a:solidFill>
                    <a:srgbClr val="323232">
                      <a:tint val="1000"/>
                    </a:srgbClr>
                  </a:solidFill>
                  <a:prstDash val="solid"/>
                </a:ln>
                <a:solidFill>
                  <a:srgbClr val="1B587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</a:rPr>
              <a:t>Learning</a:t>
            </a:r>
            <a:endParaRPr kumimoji="0" lang="en-US" sz="5400" b="1" i="0" u="none" strike="noStrike" kern="0" cap="none" spc="0" normalizeH="0" baseline="0" noProof="0" dirty="0">
              <a:ln w="19050">
                <a:solidFill>
                  <a:srgbClr val="323232">
                    <a:tint val="1000"/>
                  </a:srgbClr>
                </a:solidFill>
                <a:prstDash val="solid"/>
              </a:ln>
              <a:solidFill>
                <a:srgbClr val="1B587C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3802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867" y="640140"/>
            <a:ext cx="82877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Inquiry based teaching is being promoted in Western Canada’s new mathematics curriculum.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7626" y="2392740"/>
            <a:ext cx="85925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FF00"/>
                </a:solidFill>
              </a:rPr>
              <a:t>The objective is to help students develop a deep understanding of mathematics and mathematical thinking.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56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57200"/>
            <a:ext cx="7848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P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rofessors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Paul Black and Dylan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William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of Kings College,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London (1998) suggest there are only </a:t>
            </a:r>
            <a:r>
              <a:rPr lang="en-US" sz="2800" b="1" dirty="0" smtClean="0">
                <a:solidFill>
                  <a:srgbClr val="C00000"/>
                </a:solidFill>
              </a:rPr>
              <a:t>TWO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 legitimate rationales for asking a student a mathematical question: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438400"/>
            <a:ext cx="8599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800" b="1" dirty="0" smtClean="0">
                <a:solidFill>
                  <a:srgbClr val="002060"/>
                </a:solidFill>
              </a:rPr>
              <a:t>To get the student to think mathematically </a:t>
            </a:r>
          </a:p>
          <a:p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     	(to </a:t>
            </a:r>
            <a:r>
              <a:rPr lang="en-US" sz="2800" b="1" dirty="0" smtClean="0">
                <a:solidFill>
                  <a:srgbClr val="C00000"/>
                </a:solidFill>
              </a:rPr>
              <a:t>PUSH</a:t>
            </a:r>
            <a:r>
              <a:rPr lang="en-US" sz="2800" b="1" dirty="0" smtClean="0">
                <a:solidFill>
                  <a:srgbClr val="002060"/>
                </a:solidFill>
              </a:rPr>
              <a:t> student thinking forward).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3914" y="3770293"/>
            <a:ext cx="85997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2</a:t>
            </a:r>
            <a:r>
              <a:rPr lang="en-US" sz="2800" b="1" dirty="0" smtClean="0">
                <a:solidFill>
                  <a:srgbClr val="002060"/>
                </a:solidFill>
              </a:rPr>
              <a:t>.   To inform ourselves on how the student is thinking                      	about the mathematics</a:t>
            </a:r>
          </a:p>
          <a:p>
            <a:r>
              <a:rPr lang="en-US" sz="2800" b="1" dirty="0" smtClean="0">
                <a:solidFill>
                  <a:srgbClr val="002060"/>
                </a:solidFill>
              </a:rPr>
              <a:t>	(to </a:t>
            </a:r>
            <a:r>
              <a:rPr lang="en-US" sz="2800" b="1" dirty="0" smtClean="0">
                <a:solidFill>
                  <a:srgbClr val="C00000"/>
                </a:solidFill>
              </a:rPr>
              <a:t>PROBE</a:t>
            </a:r>
            <a:r>
              <a:rPr lang="en-US" sz="2800" b="1" dirty="0" smtClean="0">
                <a:solidFill>
                  <a:srgbClr val="002060"/>
                </a:solidFill>
              </a:rPr>
              <a:t> how students are thinking).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244405"/>
            <a:ext cx="8599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Recommendation: We should be able to offer such a rational for every question we ask.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13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4796" y="319766"/>
            <a:ext cx="829265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/>
                <a:solidFill>
                  <a:srgbClr val="1B587C"/>
                </a:solidFill>
                <a:effectLst/>
                <a:uLnTx/>
                <a:uFillTx/>
              </a:rPr>
              <a:t>Sentence Starters for Questions</a:t>
            </a:r>
            <a:endParaRPr kumimoji="0" lang="en-US" sz="4800" b="1" i="0" u="none" strike="noStrike" kern="0" cap="none" spc="0" normalizeH="0" baseline="0" noProof="0" dirty="0">
              <a:ln/>
              <a:solidFill>
                <a:srgbClr val="1B587C"/>
              </a:solidFill>
              <a:effectLst/>
              <a:uLnTx/>
              <a:uFillTx/>
            </a:endParaRPr>
          </a:p>
        </p:txBody>
      </p:sp>
      <p:pic>
        <p:nvPicPr>
          <p:cNvPr id="7" name="Picture 2" descr="http://jehanara.files.wordpress.com/2009/06/question-mark3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295400"/>
            <a:ext cx="2133600" cy="2667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895600" y="1447800"/>
            <a:ext cx="46351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Compare and contrast: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</a:t>
            </a:r>
            <a:r>
              <a:rPr lang="en-US" sz="2000" b="1" dirty="0" smtClean="0">
                <a:solidFill>
                  <a:srgbClr val="C00000"/>
                </a:solidFill>
              </a:rPr>
              <a:t>How are … alike?  How are… different?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95600" y="2628900"/>
            <a:ext cx="4988673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Given a condition, predict forward: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</a:t>
            </a:r>
            <a:r>
              <a:rPr lang="en-US" sz="2000" b="1" dirty="0" smtClean="0">
                <a:solidFill>
                  <a:srgbClr val="C00000"/>
                </a:solidFill>
              </a:rPr>
              <a:t>What would happen if…?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Will this ever happen?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50094" y="4191000"/>
            <a:ext cx="7282058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Analyze a connection/relationship: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</a:t>
            </a:r>
            <a:r>
              <a:rPr lang="en-US" sz="2000" b="1" dirty="0" smtClean="0">
                <a:solidFill>
                  <a:srgbClr val="C00000"/>
                </a:solidFill>
              </a:rPr>
              <a:t>When will… be (larger, equal to, exactly twice..) compared to…?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When will… be as big (as small) as possible?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Explore… (done with a mathematical objective in mind)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Make a conjecture… (about something)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What do you notice about…?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Is it the same for…?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4250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jehanara.files.wordpress.com/2009/06/question-mark3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110"/>
            <a:ext cx="1346882" cy="168360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676400" y="838200"/>
            <a:ext cx="566110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Generalize/make conjectures: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</a:t>
            </a:r>
            <a:r>
              <a:rPr lang="en-US" sz="2000" b="1" dirty="0" smtClean="0">
                <a:solidFill>
                  <a:srgbClr val="C00000"/>
                </a:solidFill>
              </a:rPr>
              <a:t>When does… work?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Under what conditions does… behave this way?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Describe how to find…?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Is this always true?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76400" y="2819400"/>
            <a:ext cx="46664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Justify/ prove mathematically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</a:t>
            </a:r>
            <a:r>
              <a:rPr lang="en-US" sz="2000" b="1" dirty="0" smtClean="0">
                <a:solidFill>
                  <a:srgbClr val="C00000"/>
                </a:solidFill>
              </a:rPr>
              <a:t>Why does… work? Will it always work?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76400" y="3733800"/>
            <a:ext cx="6538841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Consider assumptions inherent in the problem: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</a:t>
            </a:r>
            <a:r>
              <a:rPr lang="en-US" sz="2000" b="1" dirty="0" smtClean="0">
                <a:solidFill>
                  <a:srgbClr val="C00000"/>
                </a:solidFill>
              </a:rPr>
              <a:t>What will happen if the assumptions are changed?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 …suppose the triangle is not a right triangle…?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676400" y="5033427"/>
            <a:ext cx="666432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Interpret information, make/justify conclusions: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</a:t>
            </a:r>
            <a:r>
              <a:rPr lang="en-US" sz="2000" b="1" dirty="0" smtClean="0">
                <a:solidFill>
                  <a:srgbClr val="C00000"/>
                </a:solidFill>
              </a:rPr>
              <a:t>This … will make… happen because…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 What does this tell you about….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      Based on your exploration….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9251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312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Edmonton Catholic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</dc:creator>
  <cp:lastModifiedBy>Stephanie MacKay</cp:lastModifiedBy>
  <cp:revision>35</cp:revision>
  <dcterms:created xsi:type="dcterms:W3CDTF">2011-02-23T12:03:39Z</dcterms:created>
  <dcterms:modified xsi:type="dcterms:W3CDTF">2012-02-20T21:54:36Z</dcterms:modified>
</cp:coreProperties>
</file>