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80" r:id="rId14"/>
    <p:sldId id="281" r:id="rId15"/>
    <p:sldId id="272" r:id="rId16"/>
    <p:sldId id="273" r:id="rId17"/>
    <p:sldId id="278" r:id="rId18"/>
    <p:sldId id="279" r:id="rId19"/>
    <p:sldId id="25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C6DCC-4289-492F-A4EB-622EC6E71133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5E5BA-E8E0-4C72-991A-BA945E4B38C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119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DABB5-4274-49B7-A8C9-AB1A1E59AF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28587-F093-4DFC-98FB-512905F7345B}" type="datetimeFigureOut">
              <a:rPr lang="en-CA" smtClean="0"/>
              <a:t>26/02/2012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43EE4-922E-429A-86A4-6268B9FDC391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3200" b="1" cap="all" dirty="0" smtClean="0"/>
              <a:t>Lessons Learned from not teaching</a:t>
            </a:r>
            <a:endParaRPr lang="en-CA" sz="3200" b="1" cap="all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321297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CA" sz="2800" dirty="0"/>
              <a:t>Peter </a:t>
            </a:r>
            <a:r>
              <a:rPr lang="en-CA" sz="2800" dirty="0" smtClean="0"/>
              <a:t>Liljedahl</a:t>
            </a:r>
            <a:endParaRPr lang="en-CA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What to do about it?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b="1" dirty="0" smtClean="0"/>
              <a:t>DE(CON)</a:t>
            </a:r>
            <a:r>
              <a:rPr lang="en-CA" b="1" dirty="0" err="1" smtClean="0"/>
              <a:t>STRUCTION</a:t>
            </a:r>
            <a:r>
              <a:rPr lang="en-CA" dirty="0" smtClean="0"/>
              <a:t> of teaching:</a:t>
            </a:r>
          </a:p>
          <a:p>
            <a:r>
              <a:rPr lang="en-CA" sz="1800" dirty="0" smtClean="0"/>
              <a:t>the way we answer questions</a:t>
            </a:r>
          </a:p>
          <a:p>
            <a:r>
              <a:rPr lang="en-CA" sz="1800" dirty="0" smtClean="0"/>
              <a:t>the way we level</a:t>
            </a:r>
          </a:p>
          <a:p>
            <a:r>
              <a:rPr lang="en-CA" sz="1800" dirty="0" smtClean="0"/>
              <a:t>the way we give notes</a:t>
            </a:r>
          </a:p>
          <a:p>
            <a:r>
              <a:rPr lang="en-CA" sz="1800" dirty="0" smtClean="0"/>
              <a:t>the way we give homework</a:t>
            </a:r>
          </a:p>
          <a:p>
            <a:r>
              <a:rPr lang="en-CA" sz="1800" dirty="0" smtClean="0"/>
              <a:t>the nature of tasks</a:t>
            </a:r>
          </a:p>
          <a:p>
            <a:r>
              <a:rPr lang="en-CA" sz="1800" dirty="0" smtClean="0"/>
              <a:t>the way we assess</a:t>
            </a:r>
          </a:p>
          <a:p>
            <a:r>
              <a:rPr lang="en-CA" sz="1800" dirty="0" smtClean="0"/>
              <a:t>the way we review</a:t>
            </a:r>
          </a:p>
          <a:p>
            <a:r>
              <a:rPr lang="en-CA" sz="1800" dirty="0" smtClean="0"/>
              <a:t>the way we summarize</a:t>
            </a:r>
          </a:p>
          <a:p>
            <a:r>
              <a:rPr lang="en-CA" sz="1800" dirty="0" smtClean="0"/>
              <a:t>the organization of a lesson</a:t>
            </a:r>
          </a:p>
          <a:p>
            <a:r>
              <a:rPr lang="en-CA" sz="1800" dirty="0" smtClean="0"/>
              <a:t>the student work space</a:t>
            </a:r>
            <a:endParaRPr lang="en-CA" sz="1400" dirty="0" smtClean="0"/>
          </a:p>
          <a:p>
            <a:pPr>
              <a:buNone/>
            </a:pPr>
            <a:endParaRPr lang="en-CA" sz="2000" dirty="0" smtClean="0"/>
          </a:p>
          <a:p>
            <a:endParaRPr lang="en-CA" dirty="0"/>
          </a:p>
        </p:txBody>
      </p:sp>
      <p:sp>
        <p:nvSpPr>
          <p:cNvPr id="4" name="Right Brace 3"/>
          <p:cNvSpPr/>
          <p:nvPr/>
        </p:nvSpPr>
        <p:spPr bwMode="auto">
          <a:xfrm>
            <a:off x="5436096" y="2204864"/>
            <a:ext cx="216024" cy="3312368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533400" marR="0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6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357301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 smtClean="0">
                <a:solidFill>
                  <a:srgbClr val="FF0000"/>
                </a:solidFill>
              </a:rPr>
              <a:t>we are changing the rules of the game</a:t>
            </a:r>
            <a:endParaRPr lang="en-CA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b="1" dirty="0" smtClean="0"/>
              <a:t>The Way We Structure Student Work Space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CA" dirty="0" smtClean="0"/>
              <a:t>	Our research has shown that if you change the student work space we change the way they work:</a:t>
            </a:r>
          </a:p>
          <a:p>
            <a:pPr lvl="1"/>
            <a:r>
              <a:rPr lang="en-CA" dirty="0" smtClean="0"/>
              <a:t>random groups</a:t>
            </a:r>
          </a:p>
          <a:p>
            <a:pPr lvl="1"/>
            <a:r>
              <a:rPr lang="en-CA" dirty="0" smtClean="0"/>
              <a:t>non-permanent, vertical, big, work surfaces</a:t>
            </a:r>
          </a:p>
          <a:p>
            <a:pPr lvl="1"/>
            <a:r>
              <a:rPr lang="en-CA" dirty="0" smtClean="0"/>
              <a:t>chaotic desk arrangement</a:t>
            </a:r>
          </a:p>
          <a:p>
            <a:pPr lvl="1"/>
            <a:r>
              <a:rPr lang="en-CA" dirty="0" smtClean="0"/>
              <a:t>no front of the classroom</a:t>
            </a:r>
          </a:p>
          <a:p>
            <a:pPr lvl="1"/>
            <a:endParaRPr lang="en-CA" dirty="0" smtClean="0"/>
          </a:p>
          <a:p>
            <a:pPr lvl="1" algn="ctr">
              <a:buNone/>
            </a:pPr>
            <a:r>
              <a:rPr lang="en-CA" b="1" dirty="0" smtClean="0">
                <a:solidFill>
                  <a:srgbClr val="FF0000"/>
                </a:solidFill>
              </a:rPr>
              <a:t>THEY CAN’T HIDE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Answering Questions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	Our research has shown that students only ask three types of questions: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/>
              <a:t>proximity question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/>
              <a:t>stop thinking question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/>
              <a:t>keep thinking question</a:t>
            </a:r>
          </a:p>
          <a:p>
            <a:pPr marL="914400" lvl="1" indent="-457200">
              <a:buFont typeface="+mj-lt"/>
              <a:buAutoNum type="arabicPeriod"/>
            </a:pPr>
            <a:endParaRPr lang="en-CA" dirty="0" smtClean="0"/>
          </a:p>
          <a:p>
            <a:pPr marL="914400" lvl="1" indent="-457200" algn="ctr">
              <a:buNone/>
            </a:pPr>
            <a:r>
              <a:rPr lang="en-CA" b="1" dirty="0" smtClean="0">
                <a:solidFill>
                  <a:srgbClr val="FF0000"/>
                </a:solidFill>
              </a:rPr>
              <a:t>STOP ANSWERING THE FIRST </a:t>
            </a:r>
          </a:p>
          <a:p>
            <a:pPr marL="914400" lvl="1" indent="-457200" algn="ctr">
              <a:buNone/>
            </a:pPr>
            <a:r>
              <a:rPr lang="en-CA" b="1" dirty="0" smtClean="0">
                <a:solidFill>
                  <a:srgbClr val="FF0000"/>
                </a:solidFill>
              </a:rPr>
              <a:t>TWO TYPES OF QUESTIONS!</a:t>
            </a:r>
            <a:endParaRPr lang="en-C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Levelling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	Our research has shown that the average teachers levels 4-6 times per lesson. </a:t>
            </a:r>
          </a:p>
          <a:p>
            <a:pPr lvl="1"/>
            <a:r>
              <a:rPr lang="en-CA" dirty="0" smtClean="0"/>
              <a:t>levels at the top</a:t>
            </a:r>
          </a:p>
          <a:p>
            <a:pPr lvl="1"/>
            <a:r>
              <a:rPr lang="en-CA" dirty="0" smtClean="0"/>
              <a:t>assumption that they can’t go on unless everyone is ‘level’</a:t>
            </a:r>
          </a:p>
          <a:p>
            <a:pPr lvl="1"/>
            <a:r>
              <a:rPr lang="en-CA" dirty="0" smtClean="0"/>
              <a:t>this </a:t>
            </a:r>
            <a:r>
              <a:rPr lang="en-CA" dirty="0" err="1" smtClean="0"/>
              <a:t>demotivates</a:t>
            </a:r>
            <a:r>
              <a:rPr lang="en-CA" dirty="0" smtClean="0"/>
              <a:t> students to think</a:t>
            </a:r>
          </a:p>
          <a:p>
            <a:pPr lvl="2"/>
            <a:r>
              <a:rPr lang="en-CA" dirty="0" smtClean="0"/>
              <a:t>they will get an answer in 2-4 minutes</a:t>
            </a:r>
          </a:p>
          <a:p>
            <a:pPr lvl="2"/>
            <a:r>
              <a:rPr lang="en-CA" dirty="0" smtClean="0"/>
              <a:t>they will get the best answer</a:t>
            </a:r>
          </a:p>
          <a:p>
            <a:pPr lvl="1"/>
            <a:endParaRPr lang="en-CA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Levelling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	To stop </a:t>
            </a:r>
            <a:r>
              <a:rPr lang="en-CA" dirty="0" err="1" smtClean="0"/>
              <a:t>demotivating</a:t>
            </a:r>
            <a:r>
              <a:rPr lang="en-CA" dirty="0" smtClean="0"/>
              <a:t>:</a:t>
            </a:r>
          </a:p>
          <a:p>
            <a:pPr lvl="1"/>
            <a:r>
              <a:rPr lang="en-CA" dirty="0" smtClean="0"/>
              <a:t>stop levelling</a:t>
            </a:r>
          </a:p>
          <a:p>
            <a:pPr lvl="1"/>
            <a:r>
              <a:rPr lang="en-CA" dirty="0" smtClean="0"/>
              <a:t>level to the bottom</a:t>
            </a:r>
          </a:p>
          <a:p>
            <a:pPr lvl="2"/>
            <a:r>
              <a:rPr lang="en-CA" dirty="0" smtClean="0"/>
              <a:t>the feeling that we can’t go on is only true in individual work (sometimes)</a:t>
            </a:r>
          </a:p>
          <a:p>
            <a:pPr lvl="2"/>
            <a:r>
              <a:rPr lang="en-CA" dirty="0" smtClean="0"/>
              <a:t>not true in group work settings</a:t>
            </a:r>
          </a:p>
          <a:p>
            <a:pPr lvl="1"/>
            <a:r>
              <a:rPr lang="en-CA" dirty="0" smtClean="0"/>
              <a:t>level as a form of summing up (at the end)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The Way We Give Notes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CA" dirty="0" smtClean="0"/>
              <a:t>	</a:t>
            </a:r>
            <a:r>
              <a:rPr lang="en-CA" sz="3000" dirty="0" smtClean="0"/>
              <a:t>Our research has shown that notes are not meaningful:</a:t>
            </a:r>
          </a:p>
          <a:p>
            <a:pPr lvl="1"/>
            <a:r>
              <a:rPr lang="en-CA" sz="2600" dirty="0" smtClean="0"/>
              <a:t>usually a copy of what’s in the text</a:t>
            </a:r>
          </a:p>
          <a:p>
            <a:pPr lvl="1"/>
            <a:r>
              <a:rPr lang="en-CA" sz="2600" dirty="0" smtClean="0"/>
              <a:t>it is a SENSE MADE exercise rather than a SENSE MAKING exercise</a:t>
            </a:r>
          </a:p>
          <a:p>
            <a:pPr lvl="1"/>
            <a:r>
              <a:rPr lang="en-CA" sz="2600" dirty="0" smtClean="0"/>
              <a:t>replaces learning NOW with the drive to ensure they have material to maybe learn LATER</a:t>
            </a:r>
          </a:p>
          <a:p>
            <a:pPr lvl="1">
              <a:buNone/>
            </a:pPr>
            <a:r>
              <a:rPr lang="en-CA" sz="3500" dirty="0" smtClean="0"/>
              <a:t>Meaningful notes:</a:t>
            </a:r>
          </a:p>
          <a:p>
            <a:pPr lvl="1"/>
            <a:r>
              <a:rPr lang="en-CA" sz="2600" dirty="0" smtClean="0"/>
              <a:t>what is interesting</a:t>
            </a:r>
          </a:p>
          <a:p>
            <a:pPr lvl="1"/>
            <a:r>
              <a:rPr lang="en-CA" sz="2600" dirty="0" smtClean="0"/>
              <a:t>what can’t be found elsewhere</a:t>
            </a:r>
          </a:p>
          <a:p>
            <a:pPr lvl="1"/>
            <a:r>
              <a:rPr lang="en-CA" sz="2600" dirty="0" smtClean="0"/>
              <a:t>what had meaning</a:t>
            </a:r>
            <a:endParaRPr lang="en-CA" sz="2000" dirty="0" smtClean="0"/>
          </a:p>
          <a:p>
            <a:pPr lvl="1"/>
            <a:endParaRPr lang="en-CA" dirty="0" smtClean="0"/>
          </a:p>
          <a:p>
            <a:pPr>
              <a:buNone/>
            </a:pPr>
            <a:r>
              <a:rPr lang="en-CA" dirty="0" smtClean="0"/>
              <a:t>	</a:t>
            </a:r>
            <a:endParaRPr lang="en-C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The Way We Give Notes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	Our research has shown that students don’t need to TAKE notes:</a:t>
            </a:r>
          </a:p>
          <a:p>
            <a:pPr lvl="1"/>
            <a:r>
              <a:rPr lang="en-CA" dirty="0" smtClean="0"/>
              <a:t>about 3 students per class will be uncomfortable without notes</a:t>
            </a:r>
          </a:p>
          <a:p>
            <a:pPr lvl="1"/>
            <a:r>
              <a:rPr lang="en-CA" dirty="0" smtClean="0"/>
              <a:t>1 of these will be paralysed by it</a:t>
            </a:r>
          </a:p>
          <a:p>
            <a:pPr>
              <a:buNone/>
            </a:pPr>
            <a:r>
              <a:rPr lang="en-CA" dirty="0" smtClean="0"/>
              <a:t>	</a:t>
            </a:r>
          </a:p>
          <a:p>
            <a:pPr algn="ctr">
              <a:buNone/>
            </a:pPr>
            <a:r>
              <a:rPr lang="en-CA" b="1" dirty="0" smtClean="0">
                <a:solidFill>
                  <a:srgbClr val="FF0000"/>
                </a:solidFill>
              </a:rPr>
              <a:t>GIVE STUDENTS THE NOTES</a:t>
            </a:r>
            <a:endParaRPr lang="en-CA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Build a Culture of Thinking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Students are creatures of habit:</a:t>
            </a:r>
          </a:p>
          <a:p>
            <a:r>
              <a:rPr lang="en-CA" dirty="0" smtClean="0"/>
              <a:t>demand thinking </a:t>
            </a:r>
          </a:p>
          <a:p>
            <a:r>
              <a:rPr lang="en-CA" dirty="0" smtClean="0"/>
              <a:t>expect that they own their learning</a:t>
            </a:r>
          </a:p>
          <a:p>
            <a:r>
              <a:rPr lang="en-CA" dirty="0" smtClean="0"/>
              <a:t>enable them to own their own learning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never let up</a:t>
            </a:r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Skills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collaboration</a:t>
            </a:r>
          </a:p>
          <a:p>
            <a:r>
              <a:rPr lang="en-CA" dirty="0" smtClean="0"/>
              <a:t>communication</a:t>
            </a:r>
          </a:p>
          <a:p>
            <a:r>
              <a:rPr lang="en-CA" dirty="0" smtClean="0"/>
              <a:t>perseverance</a:t>
            </a:r>
          </a:p>
          <a:p>
            <a:r>
              <a:rPr lang="en-CA" dirty="0" smtClean="0"/>
              <a:t>risk taking</a:t>
            </a:r>
          </a:p>
          <a:p>
            <a:r>
              <a:rPr lang="en-CA" dirty="0" smtClean="0"/>
              <a:t>motivation</a:t>
            </a:r>
          </a:p>
          <a:p>
            <a:r>
              <a:rPr lang="en-CA" dirty="0" smtClean="0"/>
              <a:t>curiosity</a:t>
            </a:r>
          </a:p>
          <a:p>
            <a:r>
              <a:rPr lang="en-CA" dirty="0" smtClean="0"/>
              <a:t>autonomy</a:t>
            </a:r>
          </a:p>
          <a:p>
            <a:r>
              <a:rPr lang="en-CA" dirty="0" smtClean="0"/>
              <a:t>problem solving</a:t>
            </a:r>
            <a:endParaRPr lang="en-CA" dirty="0"/>
          </a:p>
        </p:txBody>
      </p:sp>
      <p:sp>
        <p:nvSpPr>
          <p:cNvPr id="4" name="Right Brace 3"/>
          <p:cNvSpPr/>
          <p:nvPr/>
        </p:nvSpPr>
        <p:spPr>
          <a:xfrm>
            <a:off x="3923928" y="1700808"/>
            <a:ext cx="576064" cy="4032448"/>
          </a:xfrm>
          <a:prstGeom prst="rightBrace">
            <a:avLst>
              <a:gd name="adj1" fmla="val 8333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4788024" y="3284984"/>
            <a:ext cx="3384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b="1" dirty="0" smtClean="0"/>
              <a:t>THINKING</a:t>
            </a:r>
            <a:endParaRPr lang="en-CA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Quadruple Entendre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CA" dirty="0" smtClean="0"/>
              <a:t>Lessons Learned from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NOT teaching in my 8-12 classroom.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being in a classroom but NOT as the teacher.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teaching in a way that is often considered as NOT teaching.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NOT teaching while taking 5 months to travel Europe. </a:t>
            </a:r>
            <a:endParaRPr lang="en-CA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CA" dirty="0" smtClean="0"/>
          </a:p>
          <a:p>
            <a:pPr algn="ctr">
              <a:buNone/>
            </a:pPr>
            <a:endParaRPr lang="en-CA" dirty="0" smtClean="0"/>
          </a:p>
          <a:p>
            <a:pPr algn="ctr">
              <a:buNone/>
            </a:pPr>
            <a:r>
              <a:rPr lang="en-CA" sz="4400" b="1" dirty="0" smtClean="0"/>
              <a:t>STUDENTS DON’T THINK!</a:t>
            </a:r>
          </a:p>
          <a:p>
            <a:pPr algn="ctr">
              <a:buNone/>
            </a:pPr>
            <a:r>
              <a:rPr lang="en-CA" dirty="0" smtClean="0"/>
              <a:t>(sort of)</a:t>
            </a:r>
            <a:endParaRPr lang="en-CA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More Specifically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20% of students are “</a:t>
            </a:r>
            <a:r>
              <a:rPr lang="en-CA" i="1" dirty="0" smtClean="0"/>
              <a:t>successful</a:t>
            </a:r>
            <a:r>
              <a:rPr lang="en-CA" dirty="0" smtClean="0"/>
              <a:t>” at mathematics</a:t>
            </a:r>
          </a:p>
          <a:p>
            <a:r>
              <a:rPr lang="en-CA" dirty="0" smtClean="0"/>
              <a:t>far fewer than this think of themselves as “</a:t>
            </a:r>
            <a:r>
              <a:rPr lang="en-CA" i="1" dirty="0" smtClean="0"/>
              <a:t>successful</a:t>
            </a:r>
            <a:r>
              <a:rPr lang="en-CA" dirty="0" smtClean="0"/>
              <a:t>” – why?</a:t>
            </a:r>
          </a:p>
          <a:p>
            <a:pPr lvl="1"/>
            <a:r>
              <a:rPr lang="en-CA" dirty="0" smtClean="0"/>
              <a:t>their culminating experience (Calculus) overpowers them</a:t>
            </a:r>
          </a:p>
          <a:p>
            <a:r>
              <a:rPr lang="en-CA" dirty="0" smtClean="0"/>
              <a:t>universities have been saying for years that the students are not prepared enough</a:t>
            </a:r>
          </a:p>
          <a:p>
            <a:endParaRPr lang="en-CA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An Example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You ask students to try an example:</a:t>
            </a:r>
          </a:p>
          <a:p>
            <a:r>
              <a:rPr lang="en-CA" dirty="0" smtClean="0"/>
              <a:t>I don’t know how to do this</a:t>
            </a:r>
          </a:p>
          <a:p>
            <a:r>
              <a:rPr lang="en-CA" dirty="0" smtClean="0"/>
              <a:t>mimic your examples</a:t>
            </a:r>
          </a:p>
          <a:p>
            <a:r>
              <a:rPr lang="en-CA" dirty="0" smtClean="0"/>
              <a:t>ask a question about “what if ...” which anticipates something you have yet to teach.</a:t>
            </a:r>
          </a:p>
          <a:p>
            <a:endParaRPr lang="en-CA" dirty="0" smtClean="0"/>
          </a:p>
          <a:p>
            <a:pPr algn="ctr">
              <a:buNone/>
            </a:pPr>
            <a:r>
              <a:rPr lang="en-CA" dirty="0" smtClean="0">
                <a:solidFill>
                  <a:srgbClr val="FF0000"/>
                </a:solidFill>
              </a:rPr>
              <a:t>Only the last of these is “thinking”</a:t>
            </a:r>
            <a:endParaRPr lang="en-C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Who is Thinking?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Students who treat mathematics as a sense making activity.</a:t>
            </a:r>
          </a:p>
          <a:p>
            <a:r>
              <a:rPr lang="en-CA" dirty="0" smtClean="0"/>
              <a:t>The ones trying to build connections to past and future ideas.</a:t>
            </a:r>
          </a:p>
          <a:p>
            <a:r>
              <a:rPr lang="en-CA" dirty="0" smtClean="0"/>
              <a:t>2-3 students per class. </a:t>
            </a:r>
            <a:endParaRPr lang="en-CA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Is this a New Idea?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/>
              <a:t>Explicitly – YES</a:t>
            </a:r>
          </a:p>
          <a:p>
            <a:r>
              <a:rPr lang="en-CA" sz="2000" dirty="0" smtClean="0"/>
              <a:t>I have found no research or commentary on this.</a:t>
            </a:r>
          </a:p>
          <a:p>
            <a:pPr>
              <a:buNone/>
            </a:pPr>
            <a:r>
              <a:rPr lang="en-CA" sz="2000" dirty="0" smtClean="0"/>
              <a:t>Implicitly – NO</a:t>
            </a:r>
          </a:p>
          <a:p>
            <a:r>
              <a:rPr lang="en-CA" sz="2000" dirty="0" smtClean="0"/>
              <a:t>almost every movement in the last 20 years has tried to get at an ‘itch’ without knowing where to scratch</a:t>
            </a:r>
          </a:p>
          <a:p>
            <a:pPr lvl="1"/>
            <a:r>
              <a:rPr lang="en-CA" sz="1800" dirty="0" smtClean="0"/>
              <a:t>curriculum revisions</a:t>
            </a:r>
          </a:p>
          <a:p>
            <a:pPr lvl="1"/>
            <a:r>
              <a:rPr lang="en-CA" sz="1800" dirty="0" err="1" smtClean="0"/>
              <a:t>NCTM</a:t>
            </a:r>
            <a:r>
              <a:rPr lang="en-CA" sz="1800" dirty="0" smtClean="0"/>
              <a:t> movement and AUS and UK equivalents</a:t>
            </a:r>
          </a:p>
          <a:p>
            <a:pPr lvl="1"/>
            <a:r>
              <a:rPr lang="en-CA" sz="1800" dirty="0" smtClean="0"/>
              <a:t>numeracy movements</a:t>
            </a:r>
          </a:p>
          <a:p>
            <a:pPr lvl="1"/>
            <a:r>
              <a:rPr lang="en-CA" sz="1800" dirty="0" smtClean="0"/>
              <a:t>Singapore math</a:t>
            </a:r>
          </a:p>
          <a:p>
            <a:pPr lvl="1"/>
            <a:r>
              <a:rPr lang="en-CA" sz="1800" dirty="0" smtClean="0"/>
              <a:t>21</a:t>
            </a:r>
            <a:r>
              <a:rPr lang="en-CA" sz="1800" baseline="30000" dirty="0" smtClean="0"/>
              <a:t>st</a:t>
            </a:r>
            <a:r>
              <a:rPr lang="en-CA" sz="1800" dirty="0" smtClean="0"/>
              <a:t> century learning movement</a:t>
            </a:r>
          </a:p>
          <a:p>
            <a:pPr lvl="1"/>
            <a:r>
              <a:rPr lang="en-CA" sz="1800" dirty="0" smtClean="0"/>
              <a:t>both sides of the math wars</a:t>
            </a:r>
          </a:p>
          <a:p>
            <a:pPr lvl="1"/>
            <a:r>
              <a:rPr lang="en-CA" sz="1800" dirty="0" smtClean="0"/>
              <a:t>back to basics movement</a:t>
            </a:r>
          </a:p>
          <a:p>
            <a:r>
              <a:rPr lang="en-CA" sz="2000" dirty="0" smtClean="0"/>
              <a:t>BUT they didn’t know it! It was “AN IDEA WITHOUT A NAME”</a:t>
            </a:r>
          </a:p>
          <a:p>
            <a:pPr lvl="1"/>
            <a:endParaRPr lang="en-CA" sz="2000" dirty="0" smtClean="0"/>
          </a:p>
          <a:p>
            <a:pPr lvl="1"/>
            <a:endParaRPr lang="en-CA" sz="2000" dirty="0" smtClean="0"/>
          </a:p>
          <a:p>
            <a:pPr lvl="1"/>
            <a:endParaRPr lang="en-CA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So what are students doing?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/>
              <a:t>NOT LEARNING</a:t>
            </a:r>
          </a:p>
          <a:p>
            <a:r>
              <a:rPr lang="en-CA" sz="2000" dirty="0" smtClean="0"/>
              <a:t>waiting</a:t>
            </a:r>
          </a:p>
          <a:p>
            <a:r>
              <a:rPr lang="en-CA" sz="2000" dirty="0" smtClean="0"/>
              <a:t>mimicking</a:t>
            </a:r>
          </a:p>
          <a:p>
            <a:r>
              <a:rPr lang="en-CA" sz="2000" dirty="0" smtClean="0"/>
              <a:t>memorizing</a:t>
            </a:r>
          </a:p>
          <a:p>
            <a:r>
              <a:rPr lang="en-CA" sz="2000" dirty="0" smtClean="0"/>
              <a:t>asking to be spoon fed</a:t>
            </a:r>
          </a:p>
          <a:p>
            <a:pPr>
              <a:buNone/>
            </a:pP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Students are gaming</a:t>
            </a:r>
          </a:p>
          <a:p>
            <a:r>
              <a:rPr lang="en-CA" sz="2000" dirty="0" smtClean="0"/>
              <a:t>the classroom</a:t>
            </a:r>
          </a:p>
          <a:p>
            <a:r>
              <a:rPr lang="en-CA" sz="2000" dirty="0" smtClean="0"/>
              <a:t>the course</a:t>
            </a:r>
          </a:p>
          <a:p>
            <a:r>
              <a:rPr lang="en-CA" sz="2000" dirty="0" smtClean="0"/>
              <a:t>grading criteria</a:t>
            </a:r>
          </a:p>
          <a:p>
            <a:r>
              <a:rPr lang="en-CA" sz="2000" dirty="0" smtClean="0"/>
              <a:t>you</a:t>
            </a:r>
            <a:endParaRPr lang="en-CA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234888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 smtClean="0">
                <a:solidFill>
                  <a:srgbClr val="FF0000"/>
                </a:solidFill>
              </a:rPr>
              <a:t>GAMING</a:t>
            </a:r>
            <a:endParaRPr lang="en-CA" sz="2800" b="1" dirty="0">
              <a:solidFill>
                <a:srgbClr val="FF0000"/>
              </a:solidFill>
            </a:endParaRPr>
          </a:p>
        </p:txBody>
      </p:sp>
      <p:sp>
        <p:nvSpPr>
          <p:cNvPr id="5" name="Right Brace 4"/>
          <p:cNvSpPr/>
          <p:nvPr/>
        </p:nvSpPr>
        <p:spPr bwMode="auto">
          <a:xfrm>
            <a:off x="4067944" y="1772816"/>
            <a:ext cx="288032" cy="1584176"/>
          </a:xfrm>
          <a:prstGeom prst="rightBrace">
            <a:avLst>
              <a:gd name="adj1" fmla="val 8333"/>
              <a:gd name="adj2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533400" marR="0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6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Gaming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you may want them to think</a:t>
            </a:r>
          </a:p>
          <a:p>
            <a:r>
              <a:rPr lang="en-CA" dirty="0" smtClean="0"/>
              <a:t>they want to get an A, or a B, or a pass, or to do no homework, etc. </a:t>
            </a:r>
          </a:p>
          <a:p>
            <a:endParaRPr lang="en-CA" dirty="0" smtClean="0"/>
          </a:p>
          <a:p>
            <a:r>
              <a:rPr lang="en-CA" dirty="0" smtClean="0">
                <a:solidFill>
                  <a:srgbClr val="FF0000"/>
                </a:solidFill>
              </a:rPr>
              <a:t>in essence, students are playing a game with an objective that is not yours</a:t>
            </a:r>
          </a:p>
          <a:p>
            <a:endParaRPr lang="en-CA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466</Words>
  <Application>Microsoft Office PowerPoint</Application>
  <PresentationFormat>On-screen Show (4:3)</PresentationFormat>
  <Paragraphs>137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Lessons Learned from not teaching</vt:lpstr>
      <vt:lpstr>Quadruple Entendre </vt:lpstr>
      <vt:lpstr>PowerPoint Presentation</vt:lpstr>
      <vt:lpstr>More Specifically</vt:lpstr>
      <vt:lpstr>An Example</vt:lpstr>
      <vt:lpstr>Who is Thinking? </vt:lpstr>
      <vt:lpstr>Is this a New Idea? </vt:lpstr>
      <vt:lpstr>So what are students doing?</vt:lpstr>
      <vt:lpstr>Gaming</vt:lpstr>
      <vt:lpstr>What to do about it?</vt:lpstr>
      <vt:lpstr>The Way We Structure Student Work Space</vt:lpstr>
      <vt:lpstr>Answering Questions</vt:lpstr>
      <vt:lpstr>Levelling</vt:lpstr>
      <vt:lpstr>Levelling</vt:lpstr>
      <vt:lpstr>The Way We Give Notes</vt:lpstr>
      <vt:lpstr>The Way We Give Notes</vt:lpstr>
      <vt:lpstr>Build a Culture of Thinking</vt:lpstr>
      <vt:lpstr>PowerPoint Presentation</vt:lpstr>
      <vt:lpstr>Skills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PeterLiljedahl</dc:creator>
  <cp:lastModifiedBy>Dechant, Wanda</cp:lastModifiedBy>
  <cp:revision>4</cp:revision>
  <dcterms:created xsi:type="dcterms:W3CDTF">2012-02-26T23:28:57Z</dcterms:created>
  <dcterms:modified xsi:type="dcterms:W3CDTF">2012-02-27T01:03:12Z</dcterms:modified>
</cp:coreProperties>
</file>