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72" r:id="rId3"/>
    <p:sldId id="277" r:id="rId4"/>
    <p:sldId id="276" r:id="rId5"/>
    <p:sldId id="271" r:id="rId6"/>
    <p:sldId id="279" r:id="rId7"/>
    <p:sldId id="282" r:id="rId8"/>
    <p:sldId id="280" r:id="rId9"/>
    <p:sldId id="283" r:id="rId10"/>
    <p:sldId id="284" r:id="rId11"/>
    <p:sldId id="285" r:id="rId12"/>
    <p:sldId id="286" r:id="rId13"/>
    <p:sldId id="281" r:id="rId14"/>
    <p:sldId id="278" r:id="rId15"/>
    <p:sldId id="287" r:id="rId16"/>
    <p:sldId id="288" r:id="rId17"/>
    <p:sldId id="289" r:id="rId18"/>
    <p:sldId id="290" r:id="rId19"/>
    <p:sldId id="291" r:id="rId20"/>
    <p:sldId id="297" r:id="rId21"/>
    <p:sldId id="292" r:id="rId22"/>
    <p:sldId id="293" r:id="rId23"/>
    <p:sldId id="298" r:id="rId24"/>
    <p:sldId id="294" r:id="rId25"/>
    <p:sldId id="295" r:id="rId26"/>
    <p:sldId id="296"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A4018D-F239-4189-BA59-4B5C7D296372}" type="datetimeFigureOut">
              <a:rPr lang="en-US" smtClean="0"/>
              <a:pPr/>
              <a:t>3/19/2012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D42E27-DB71-47AE-9872-D85CFE32553A}" type="slidenum">
              <a:rPr lang="en-US" smtClean="0"/>
              <a:pPr/>
              <a:t>‹#›</a:t>
            </a:fld>
            <a:endParaRPr lang="en-US"/>
          </a:p>
        </p:txBody>
      </p:sp>
    </p:spTree>
    <p:extLst>
      <p:ext uri="{BB962C8B-B14F-4D97-AF65-F5344CB8AC3E}">
        <p14:creationId xmlns:p14="http://schemas.microsoft.com/office/powerpoint/2010/main" val="3316519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A4018D-F239-4189-BA59-4B5C7D296372}" type="datetimeFigureOut">
              <a:rPr lang="en-US" smtClean="0"/>
              <a:pPr/>
              <a:t>3/19/2012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D42E27-DB71-47AE-9872-D85CFE32553A}" type="slidenum">
              <a:rPr lang="en-US" smtClean="0"/>
              <a:pPr/>
              <a:t>‹#›</a:t>
            </a:fld>
            <a:endParaRPr lang="en-US"/>
          </a:p>
        </p:txBody>
      </p:sp>
    </p:spTree>
    <p:extLst>
      <p:ext uri="{BB962C8B-B14F-4D97-AF65-F5344CB8AC3E}">
        <p14:creationId xmlns:p14="http://schemas.microsoft.com/office/powerpoint/2010/main" val="3890435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A4018D-F239-4189-BA59-4B5C7D296372}" type="datetimeFigureOut">
              <a:rPr lang="en-US" smtClean="0"/>
              <a:pPr/>
              <a:t>3/19/2012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D42E27-DB71-47AE-9872-D85CFE32553A}" type="slidenum">
              <a:rPr lang="en-US" smtClean="0"/>
              <a:pPr/>
              <a:t>‹#›</a:t>
            </a:fld>
            <a:endParaRPr lang="en-US"/>
          </a:p>
        </p:txBody>
      </p:sp>
    </p:spTree>
    <p:extLst>
      <p:ext uri="{BB962C8B-B14F-4D97-AF65-F5344CB8AC3E}">
        <p14:creationId xmlns:p14="http://schemas.microsoft.com/office/powerpoint/2010/main" val="3916265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A4018D-F239-4189-BA59-4B5C7D296372}" type="datetimeFigureOut">
              <a:rPr lang="en-US" smtClean="0"/>
              <a:pPr/>
              <a:t>3/19/2012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D42E27-DB71-47AE-9872-D85CFE32553A}" type="slidenum">
              <a:rPr lang="en-US" smtClean="0"/>
              <a:pPr/>
              <a:t>‹#›</a:t>
            </a:fld>
            <a:endParaRPr lang="en-US"/>
          </a:p>
        </p:txBody>
      </p:sp>
    </p:spTree>
    <p:extLst>
      <p:ext uri="{BB962C8B-B14F-4D97-AF65-F5344CB8AC3E}">
        <p14:creationId xmlns:p14="http://schemas.microsoft.com/office/powerpoint/2010/main" val="3159159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A4018D-F239-4189-BA59-4B5C7D296372}" type="datetimeFigureOut">
              <a:rPr lang="en-US" smtClean="0"/>
              <a:pPr/>
              <a:t>3/19/2012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D42E27-DB71-47AE-9872-D85CFE32553A}" type="slidenum">
              <a:rPr lang="en-US" smtClean="0"/>
              <a:pPr/>
              <a:t>‹#›</a:t>
            </a:fld>
            <a:endParaRPr lang="en-US"/>
          </a:p>
        </p:txBody>
      </p:sp>
    </p:spTree>
    <p:extLst>
      <p:ext uri="{BB962C8B-B14F-4D97-AF65-F5344CB8AC3E}">
        <p14:creationId xmlns:p14="http://schemas.microsoft.com/office/powerpoint/2010/main" val="2632954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A4018D-F239-4189-BA59-4B5C7D296372}" type="datetimeFigureOut">
              <a:rPr lang="en-US" smtClean="0"/>
              <a:pPr/>
              <a:t>3/19/2012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D42E27-DB71-47AE-9872-D85CFE32553A}" type="slidenum">
              <a:rPr lang="en-US" smtClean="0"/>
              <a:pPr/>
              <a:t>‹#›</a:t>
            </a:fld>
            <a:endParaRPr lang="en-US"/>
          </a:p>
        </p:txBody>
      </p:sp>
    </p:spTree>
    <p:extLst>
      <p:ext uri="{BB962C8B-B14F-4D97-AF65-F5344CB8AC3E}">
        <p14:creationId xmlns:p14="http://schemas.microsoft.com/office/powerpoint/2010/main" val="1649957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8A4018D-F239-4189-BA59-4B5C7D296372}" type="datetimeFigureOut">
              <a:rPr lang="en-US" smtClean="0"/>
              <a:pPr/>
              <a:t>3/19/2012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D42E27-DB71-47AE-9872-D85CFE32553A}" type="slidenum">
              <a:rPr lang="en-US" smtClean="0"/>
              <a:pPr/>
              <a:t>‹#›</a:t>
            </a:fld>
            <a:endParaRPr lang="en-US"/>
          </a:p>
        </p:txBody>
      </p:sp>
    </p:spTree>
    <p:extLst>
      <p:ext uri="{BB962C8B-B14F-4D97-AF65-F5344CB8AC3E}">
        <p14:creationId xmlns:p14="http://schemas.microsoft.com/office/powerpoint/2010/main" val="3564308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A4018D-F239-4189-BA59-4B5C7D296372}" type="datetimeFigureOut">
              <a:rPr lang="en-US" smtClean="0"/>
              <a:pPr/>
              <a:t>3/19/2012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D42E27-DB71-47AE-9872-D85CFE32553A}" type="slidenum">
              <a:rPr lang="en-US" smtClean="0"/>
              <a:pPr/>
              <a:t>‹#›</a:t>
            </a:fld>
            <a:endParaRPr lang="en-US"/>
          </a:p>
        </p:txBody>
      </p:sp>
    </p:spTree>
    <p:extLst>
      <p:ext uri="{BB962C8B-B14F-4D97-AF65-F5344CB8AC3E}">
        <p14:creationId xmlns:p14="http://schemas.microsoft.com/office/powerpoint/2010/main" val="2485223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A4018D-F239-4189-BA59-4B5C7D296372}" type="datetimeFigureOut">
              <a:rPr lang="en-US" smtClean="0"/>
              <a:pPr/>
              <a:t>3/19/2012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D42E27-DB71-47AE-9872-D85CFE32553A}" type="slidenum">
              <a:rPr lang="en-US" smtClean="0"/>
              <a:pPr/>
              <a:t>‹#›</a:t>
            </a:fld>
            <a:endParaRPr lang="en-US"/>
          </a:p>
        </p:txBody>
      </p:sp>
    </p:spTree>
    <p:extLst>
      <p:ext uri="{BB962C8B-B14F-4D97-AF65-F5344CB8AC3E}">
        <p14:creationId xmlns:p14="http://schemas.microsoft.com/office/powerpoint/2010/main" val="1994137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A4018D-F239-4189-BA59-4B5C7D296372}" type="datetimeFigureOut">
              <a:rPr lang="en-US" smtClean="0"/>
              <a:pPr/>
              <a:t>3/19/2012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D42E27-DB71-47AE-9872-D85CFE32553A}" type="slidenum">
              <a:rPr lang="en-US" smtClean="0"/>
              <a:pPr/>
              <a:t>‹#›</a:t>
            </a:fld>
            <a:endParaRPr lang="en-US"/>
          </a:p>
        </p:txBody>
      </p:sp>
    </p:spTree>
    <p:extLst>
      <p:ext uri="{BB962C8B-B14F-4D97-AF65-F5344CB8AC3E}">
        <p14:creationId xmlns:p14="http://schemas.microsoft.com/office/powerpoint/2010/main" val="1211498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A4018D-F239-4189-BA59-4B5C7D296372}" type="datetimeFigureOut">
              <a:rPr lang="en-US" smtClean="0"/>
              <a:pPr/>
              <a:t>3/19/2012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D42E27-DB71-47AE-9872-D85CFE32553A}" type="slidenum">
              <a:rPr lang="en-US" smtClean="0"/>
              <a:pPr/>
              <a:t>‹#›</a:t>
            </a:fld>
            <a:endParaRPr lang="en-US"/>
          </a:p>
        </p:txBody>
      </p:sp>
    </p:spTree>
    <p:extLst>
      <p:ext uri="{BB962C8B-B14F-4D97-AF65-F5344CB8AC3E}">
        <p14:creationId xmlns:p14="http://schemas.microsoft.com/office/powerpoint/2010/main" val="2929198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A4018D-F239-4189-BA59-4B5C7D296372}" type="datetimeFigureOut">
              <a:rPr lang="en-US" smtClean="0"/>
              <a:pPr/>
              <a:t>3/19/2012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D42E27-DB71-47AE-9872-D85CFE32553A}" type="slidenum">
              <a:rPr lang="en-US" smtClean="0"/>
              <a:pPr/>
              <a:t>‹#›</a:t>
            </a:fld>
            <a:endParaRPr lang="en-US"/>
          </a:p>
        </p:txBody>
      </p:sp>
    </p:spTree>
    <p:extLst>
      <p:ext uri="{BB962C8B-B14F-4D97-AF65-F5344CB8AC3E}">
        <p14:creationId xmlns:p14="http://schemas.microsoft.com/office/powerpoint/2010/main" val="3806020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Keep Thinking</a:t>
            </a:r>
            <a:endParaRPr lang="en-CA" dirty="0"/>
          </a:p>
        </p:txBody>
      </p:sp>
      <p:sp>
        <p:nvSpPr>
          <p:cNvPr id="3" name="Subtitle 2"/>
          <p:cNvSpPr>
            <a:spLocks noGrp="1"/>
          </p:cNvSpPr>
          <p:nvPr>
            <p:ph type="subTitle" idx="1"/>
          </p:nvPr>
        </p:nvSpPr>
        <p:spPr/>
        <p:txBody>
          <a:bodyPr/>
          <a:lstStyle/>
          <a:p>
            <a:r>
              <a:rPr lang="en-CA" dirty="0" smtClean="0"/>
              <a:t>Peter Liljedahl</a:t>
            </a:r>
            <a:endParaRPr lang="en-C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Greatest Tools</a:t>
            </a:r>
            <a:endParaRPr lang="en-CA" dirty="0"/>
          </a:p>
        </p:txBody>
      </p:sp>
      <p:sp>
        <p:nvSpPr>
          <p:cNvPr id="3" name="Content Placeholder 2"/>
          <p:cNvSpPr>
            <a:spLocks noGrp="1"/>
          </p:cNvSpPr>
          <p:nvPr>
            <p:ph idx="1"/>
          </p:nvPr>
        </p:nvSpPr>
        <p:spPr>
          <a:xfrm>
            <a:off x="457200" y="1600201"/>
            <a:ext cx="8229600" cy="3429000"/>
          </a:xfrm>
        </p:spPr>
        <p:txBody>
          <a:bodyPr/>
          <a:lstStyle/>
          <a:p>
            <a:r>
              <a:rPr lang="en-CA" dirty="0" smtClean="0"/>
              <a:t>thinking</a:t>
            </a:r>
          </a:p>
          <a:p>
            <a:pPr lvl="1"/>
            <a:r>
              <a:rPr lang="en-CA" dirty="0" smtClean="0"/>
              <a:t>active learning</a:t>
            </a:r>
          </a:p>
          <a:p>
            <a:pPr lvl="1"/>
            <a:r>
              <a:rPr lang="en-CA" dirty="0" smtClean="0"/>
              <a:t>responsibility for learning</a:t>
            </a:r>
          </a:p>
          <a:p>
            <a:r>
              <a:rPr lang="en-CA" dirty="0" smtClean="0"/>
              <a:t>collaboration</a:t>
            </a:r>
          </a:p>
          <a:p>
            <a:pPr lvl="1"/>
            <a:r>
              <a:rPr lang="en-CA" dirty="0" smtClean="0"/>
              <a:t>distribution of knowledge</a:t>
            </a:r>
          </a:p>
          <a:p>
            <a:pPr lvl="1"/>
            <a:r>
              <a:rPr lang="en-CA" dirty="0" smtClean="0"/>
              <a:t>reliance on many</a:t>
            </a:r>
          </a:p>
        </p:txBody>
      </p:sp>
      <p:sp>
        <p:nvSpPr>
          <p:cNvPr id="4" name="TextBox 3"/>
          <p:cNvSpPr txBox="1"/>
          <p:nvPr/>
        </p:nvSpPr>
        <p:spPr>
          <a:xfrm>
            <a:off x="3276600" y="990600"/>
            <a:ext cx="1350917" cy="646331"/>
          </a:xfrm>
          <a:prstGeom prst="rect">
            <a:avLst/>
          </a:prstGeom>
          <a:noFill/>
        </p:spPr>
        <p:txBody>
          <a:bodyPr wrap="square" rtlCol="0">
            <a:spAutoFit/>
          </a:bodyPr>
          <a:lstStyle/>
          <a:p>
            <a:r>
              <a:rPr lang="en-CA" sz="3600" dirty="0" smtClean="0">
                <a:solidFill>
                  <a:srgbClr val="FF0000"/>
                </a:solidFill>
              </a:rPr>
              <a:t>Lesser</a:t>
            </a:r>
            <a:endParaRPr lang="en-CA" sz="3600" dirty="0">
              <a:solidFill>
                <a:srgbClr val="FF0000"/>
              </a:solidFill>
            </a:endParaRPr>
          </a:p>
        </p:txBody>
      </p:sp>
      <p:cxnSp>
        <p:nvCxnSpPr>
          <p:cNvPr id="6" name="Straight Connector 5"/>
          <p:cNvCxnSpPr/>
          <p:nvPr/>
        </p:nvCxnSpPr>
        <p:spPr>
          <a:xfrm>
            <a:off x="2971800" y="685800"/>
            <a:ext cx="1981200" cy="3048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219200" y="2895600"/>
            <a:ext cx="1981200" cy="1524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295400" y="2438400"/>
            <a:ext cx="838200" cy="762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219200" y="2057400"/>
            <a:ext cx="1600200" cy="381000"/>
          </a:xfrm>
          <a:prstGeom prst="rect">
            <a:avLst/>
          </a:prstGeom>
          <a:noFill/>
        </p:spPr>
        <p:txBody>
          <a:bodyPr wrap="square" rtlCol="0">
            <a:spAutoFit/>
          </a:bodyPr>
          <a:lstStyle/>
          <a:p>
            <a:r>
              <a:rPr lang="en-CA" dirty="0" smtClean="0">
                <a:solidFill>
                  <a:srgbClr val="FF0000"/>
                </a:solidFill>
              </a:rPr>
              <a:t>passive</a:t>
            </a:r>
            <a:endParaRPr lang="en-CA" dirty="0">
              <a:solidFill>
                <a:srgbClr val="FF0000"/>
              </a:solidFill>
            </a:endParaRPr>
          </a:p>
        </p:txBody>
      </p:sp>
      <p:sp>
        <p:nvSpPr>
          <p:cNvPr id="19" name="TextBox 18"/>
          <p:cNvSpPr txBox="1"/>
          <p:nvPr/>
        </p:nvSpPr>
        <p:spPr>
          <a:xfrm>
            <a:off x="1828800" y="2514600"/>
            <a:ext cx="1676400" cy="369332"/>
          </a:xfrm>
          <a:prstGeom prst="rect">
            <a:avLst/>
          </a:prstGeom>
          <a:noFill/>
        </p:spPr>
        <p:txBody>
          <a:bodyPr wrap="square" rtlCol="0">
            <a:spAutoFit/>
          </a:bodyPr>
          <a:lstStyle/>
          <a:p>
            <a:r>
              <a:rPr lang="en-CA" dirty="0" smtClean="0">
                <a:solidFill>
                  <a:srgbClr val="FF0000"/>
                </a:solidFill>
              </a:rPr>
              <a:t>accountability</a:t>
            </a:r>
            <a:endParaRPr lang="en-CA"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Greatest Tools</a:t>
            </a:r>
            <a:endParaRPr lang="en-CA" dirty="0"/>
          </a:p>
        </p:txBody>
      </p:sp>
      <p:sp>
        <p:nvSpPr>
          <p:cNvPr id="3" name="Content Placeholder 2"/>
          <p:cNvSpPr>
            <a:spLocks noGrp="1"/>
          </p:cNvSpPr>
          <p:nvPr>
            <p:ph idx="1"/>
          </p:nvPr>
        </p:nvSpPr>
        <p:spPr>
          <a:xfrm>
            <a:off x="457200" y="1600201"/>
            <a:ext cx="8229600" cy="3429000"/>
          </a:xfrm>
        </p:spPr>
        <p:txBody>
          <a:bodyPr/>
          <a:lstStyle/>
          <a:p>
            <a:r>
              <a:rPr lang="en-CA" dirty="0" smtClean="0"/>
              <a:t>thinking</a:t>
            </a:r>
          </a:p>
          <a:p>
            <a:pPr lvl="1"/>
            <a:r>
              <a:rPr lang="en-CA" dirty="0" smtClean="0"/>
              <a:t>active learning</a:t>
            </a:r>
          </a:p>
          <a:p>
            <a:pPr lvl="1"/>
            <a:r>
              <a:rPr lang="en-CA" dirty="0" smtClean="0"/>
              <a:t>responsibility for learning</a:t>
            </a:r>
          </a:p>
          <a:p>
            <a:r>
              <a:rPr lang="en-CA" dirty="0" smtClean="0"/>
              <a:t>collaboration</a:t>
            </a:r>
          </a:p>
          <a:p>
            <a:pPr lvl="1"/>
            <a:r>
              <a:rPr lang="en-CA" dirty="0" smtClean="0"/>
              <a:t>distribution of knowledge</a:t>
            </a:r>
          </a:p>
          <a:p>
            <a:pPr lvl="1"/>
            <a:r>
              <a:rPr lang="en-CA" dirty="0" smtClean="0"/>
              <a:t>reliance on many</a:t>
            </a:r>
          </a:p>
        </p:txBody>
      </p:sp>
      <p:sp>
        <p:nvSpPr>
          <p:cNvPr id="4" name="TextBox 3"/>
          <p:cNvSpPr txBox="1"/>
          <p:nvPr/>
        </p:nvSpPr>
        <p:spPr>
          <a:xfrm>
            <a:off x="3276600" y="990600"/>
            <a:ext cx="1350917" cy="646331"/>
          </a:xfrm>
          <a:prstGeom prst="rect">
            <a:avLst/>
          </a:prstGeom>
          <a:noFill/>
        </p:spPr>
        <p:txBody>
          <a:bodyPr wrap="square" rtlCol="0">
            <a:spAutoFit/>
          </a:bodyPr>
          <a:lstStyle/>
          <a:p>
            <a:r>
              <a:rPr lang="en-CA" sz="3600" dirty="0" smtClean="0">
                <a:solidFill>
                  <a:srgbClr val="FF0000"/>
                </a:solidFill>
              </a:rPr>
              <a:t>Lesser</a:t>
            </a:r>
            <a:endParaRPr lang="en-CA" sz="3600" dirty="0">
              <a:solidFill>
                <a:srgbClr val="FF0000"/>
              </a:solidFill>
            </a:endParaRPr>
          </a:p>
        </p:txBody>
      </p:sp>
      <p:cxnSp>
        <p:nvCxnSpPr>
          <p:cNvPr id="6" name="Straight Connector 5"/>
          <p:cNvCxnSpPr/>
          <p:nvPr/>
        </p:nvCxnSpPr>
        <p:spPr>
          <a:xfrm>
            <a:off x="2971800" y="685800"/>
            <a:ext cx="1981200" cy="3048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219200" y="2895600"/>
            <a:ext cx="1981200" cy="1524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371600" y="4038600"/>
            <a:ext cx="1905000" cy="762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295400" y="2438400"/>
            <a:ext cx="838200" cy="762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219200" y="2057400"/>
            <a:ext cx="1600200" cy="381000"/>
          </a:xfrm>
          <a:prstGeom prst="rect">
            <a:avLst/>
          </a:prstGeom>
          <a:noFill/>
        </p:spPr>
        <p:txBody>
          <a:bodyPr wrap="square" rtlCol="0">
            <a:spAutoFit/>
          </a:bodyPr>
          <a:lstStyle/>
          <a:p>
            <a:r>
              <a:rPr lang="en-CA" dirty="0" smtClean="0">
                <a:solidFill>
                  <a:srgbClr val="FF0000"/>
                </a:solidFill>
              </a:rPr>
              <a:t>passive</a:t>
            </a:r>
            <a:endParaRPr lang="en-CA" dirty="0">
              <a:solidFill>
                <a:srgbClr val="FF0000"/>
              </a:solidFill>
            </a:endParaRPr>
          </a:p>
        </p:txBody>
      </p:sp>
      <p:sp>
        <p:nvSpPr>
          <p:cNvPr id="19" name="TextBox 18"/>
          <p:cNvSpPr txBox="1"/>
          <p:nvPr/>
        </p:nvSpPr>
        <p:spPr>
          <a:xfrm>
            <a:off x="1828800" y="2514600"/>
            <a:ext cx="1676400" cy="369332"/>
          </a:xfrm>
          <a:prstGeom prst="rect">
            <a:avLst/>
          </a:prstGeom>
          <a:noFill/>
        </p:spPr>
        <p:txBody>
          <a:bodyPr wrap="square" rtlCol="0">
            <a:spAutoFit/>
          </a:bodyPr>
          <a:lstStyle/>
          <a:p>
            <a:r>
              <a:rPr lang="en-CA" dirty="0" smtClean="0">
                <a:solidFill>
                  <a:srgbClr val="FF0000"/>
                </a:solidFill>
              </a:rPr>
              <a:t>accountability</a:t>
            </a:r>
            <a:endParaRPr lang="en-CA" dirty="0">
              <a:solidFill>
                <a:srgbClr val="FF0000"/>
              </a:solidFill>
            </a:endParaRPr>
          </a:p>
        </p:txBody>
      </p:sp>
      <p:sp>
        <p:nvSpPr>
          <p:cNvPr id="21" name="TextBox 20"/>
          <p:cNvSpPr txBox="1"/>
          <p:nvPr/>
        </p:nvSpPr>
        <p:spPr>
          <a:xfrm>
            <a:off x="1981200" y="3657600"/>
            <a:ext cx="2667000" cy="369332"/>
          </a:xfrm>
          <a:prstGeom prst="rect">
            <a:avLst/>
          </a:prstGeom>
          <a:noFill/>
        </p:spPr>
        <p:txBody>
          <a:bodyPr wrap="square" rtlCol="0">
            <a:spAutoFit/>
          </a:bodyPr>
          <a:lstStyle/>
          <a:p>
            <a:r>
              <a:rPr lang="en-CA" dirty="0" smtClean="0">
                <a:solidFill>
                  <a:srgbClr val="FF0000"/>
                </a:solidFill>
              </a:rPr>
              <a:t>centralization</a:t>
            </a:r>
            <a:endParaRPr lang="en-CA"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Greatest Tools</a:t>
            </a:r>
            <a:endParaRPr lang="en-CA" dirty="0"/>
          </a:p>
        </p:txBody>
      </p:sp>
      <p:sp>
        <p:nvSpPr>
          <p:cNvPr id="3" name="Content Placeholder 2"/>
          <p:cNvSpPr>
            <a:spLocks noGrp="1"/>
          </p:cNvSpPr>
          <p:nvPr>
            <p:ph idx="1"/>
          </p:nvPr>
        </p:nvSpPr>
        <p:spPr>
          <a:xfrm>
            <a:off x="457200" y="1600201"/>
            <a:ext cx="8229600" cy="3429000"/>
          </a:xfrm>
        </p:spPr>
        <p:txBody>
          <a:bodyPr/>
          <a:lstStyle/>
          <a:p>
            <a:r>
              <a:rPr lang="en-CA" dirty="0" smtClean="0"/>
              <a:t>thinking</a:t>
            </a:r>
          </a:p>
          <a:p>
            <a:pPr lvl="1"/>
            <a:r>
              <a:rPr lang="en-CA" dirty="0" smtClean="0"/>
              <a:t>active learning</a:t>
            </a:r>
          </a:p>
          <a:p>
            <a:pPr lvl="1"/>
            <a:r>
              <a:rPr lang="en-CA" dirty="0" smtClean="0"/>
              <a:t>responsibility for learning</a:t>
            </a:r>
          </a:p>
          <a:p>
            <a:r>
              <a:rPr lang="en-CA" dirty="0" smtClean="0"/>
              <a:t>collaboration</a:t>
            </a:r>
          </a:p>
          <a:p>
            <a:pPr lvl="1"/>
            <a:r>
              <a:rPr lang="en-CA" dirty="0" smtClean="0"/>
              <a:t>distribution of knowledge</a:t>
            </a:r>
          </a:p>
          <a:p>
            <a:pPr lvl="1"/>
            <a:r>
              <a:rPr lang="en-CA" dirty="0" smtClean="0"/>
              <a:t>reliance on many</a:t>
            </a:r>
          </a:p>
        </p:txBody>
      </p:sp>
      <p:sp>
        <p:nvSpPr>
          <p:cNvPr id="4" name="TextBox 3"/>
          <p:cNvSpPr txBox="1"/>
          <p:nvPr/>
        </p:nvSpPr>
        <p:spPr>
          <a:xfrm>
            <a:off x="3276600" y="990600"/>
            <a:ext cx="1350917" cy="646331"/>
          </a:xfrm>
          <a:prstGeom prst="rect">
            <a:avLst/>
          </a:prstGeom>
          <a:noFill/>
        </p:spPr>
        <p:txBody>
          <a:bodyPr wrap="square" rtlCol="0">
            <a:spAutoFit/>
          </a:bodyPr>
          <a:lstStyle/>
          <a:p>
            <a:r>
              <a:rPr lang="en-CA" sz="3600" dirty="0" smtClean="0">
                <a:solidFill>
                  <a:srgbClr val="FF0000"/>
                </a:solidFill>
              </a:rPr>
              <a:t>Lesser</a:t>
            </a:r>
            <a:endParaRPr lang="en-CA" sz="3600" dirty="0">
              <a:solidFill>
                <a:srgbClr val="FF0000"/>
              </a:solidFill>
            </a:endParaRPr>
          </a:p>
        </p:txBody>
      </p:sp>
      <p:cxnSp>
        <p:nvCxnSpPr>
          <p:cNvPr id="6" name="Straight Connector 5"/>
          <p:cNvCxnSpPr/>
          <p:nvPr/>
        </p:nvCxnSpPr>
        <p:spPr>
          <a:xfrm>
            <a:off x="2971800" y="685800"/>
            <a:ext cx="1981200" cy="3048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219200" y="2895600"/>
            <a:ext cx="1981200" cy="1524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371600" y="4038600"/>
            <a:ext cx="1905000" cy="762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971800" y="4495800"/>
            <a:ext cx="762000" cy="1524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295400" y="2438400"/>
            <a:ext cx="838200" cy="762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219200" y="2057400"/>
            <a:ext cx="1600200" cy="381000"/>
          </a:xfrm>
          <a:prstGeom prst="rect">
            <a:avLst/>
          </a:prstGeom>
          <a:noFill/>
        </p:spPr>
        <p:txBody>
          <a:bodyPr wrap="square" rtlCol="0">
            <a:spAutoFit/>
          </a:bodyPr>
          <a:lstStyle/>
          <a:p>
            <a:r>
              <a:rPr lang="en-CA" dirty="0" smtClean="0">
                <a:solidFill>
                  <a:srgbClr val="FF0000"/>
                </a:solidFill>
              </a:rPr>
              <a:t>passive</a:t>
            </a:r>
            <a:endParaRPr lang="en-CA" dirty="0">
              <a:solidFill>
                <a:srgbClr val="FF0000"/>
              </a:solidFill>
            </a:endParaRPr>
          </a:p>
        </p:txBody>
      </p:sp>
      <p:sp>
        <p:nvSpPr>
          <p:cNvPr id="19" name="TextBox 18"/>
          <p:cNvSpPr txBox="1"/>
          <p:nvPr/>
        </p:nvSpPr>
        <p:spPr>
          <a:xfrm>
            <a:off x="1828800" y="2514600"/>
            <a:ext cx="1676400" cy="369332"/>
          </a:xfrm>
          <a:prstGeom prst="rect">
            <a:avLst/>
          </a:prstGeom>
          <a:noFill/>
        </p:spPr>
        <p:txBody>
          <a:bodyPr wrap="square" rtlCol="0">
            <a:spAutoFit/>
          </a:bodyPr>
          <a:lstStyle/>
          <a:p>
            <a:r>
              <a:rPr lang="en-CA" dirty="0" smtClean="0">
                <a:solidFill>
                  <a:srgbClr val="FF0000"/>
                </a:solidFill>
              </a:rPr>
              <a:t>accountability</a:t>
            </a:r>
            <a:endParaRPr lang="en-CA" dirty="0">
              <a:solidFill>
                <a:srgbClr val="FF0000"/>
              </a:solidFill>
            </a:endParaRPr>
          </a:p>
        </p:txBody>
      </p:sp>
      <p:sp>
        <p:nvSpPr>
          <p:cNvPr id="20" name="TextBox 19"/>
          <p:cNvSpPr txBox="1"/>
          <p:nvPr/>
        </p:nvSpPr>
        <p:spPr>
          <a:xfrm>
            <a:off x="3733800" y="4419600"/>
            <a:ext cx="2286000" cy="369332"/>
          </a:xfrm>
          <a:prstGeom prst="rect">
            <a:avLst/>
          </a:prstGeom>
          <a:noFill/>
        </p:spPr>
        <p:txBody>
          <a:bodyPr wrap="square" rtlCol="0">
            <a:spAutoFit/>
          </a:bodyPr>
          <a:lstStyle/>
          <a:p>
            <a:r>
              <a:rPr lang="en-CA" dirty="0" smtClean="0">
                <a:solidFill>
                  <a:srgbClr val="FF0000"/>
                </a:solidFill>
              </a:rPr>
              <a:t>teacher</a:t>
            </a:r>
            <a:endParaRPr lang="en-CA" dirty="0">
              <a:solidFill>
                <a:srgbClr val="FF0000"/>
              </a:solidFill>
            </a:endParaRPr>
          </a:p>
        </p:txBody>
      </p:sp>
      <p:sp>
        <p:nvSpPr>
          <p:cNvPr id="21" name="TextBox 20"/>
          <p:cNvSpPr txBox="1"/>
          <p:nvPr/>
        </p:nvSpPr>
        <p:spPr>
          <a:xfrm>
            <a:off x="1981200" y="3657600"/>
            <a:ext cx="2667000" cy="369332"/>
          </a:xfrm>
          <a:prstGeom prst="rect">
            <a:avLst/>
          </a:prstGeom>
          <a:noFill/>
        </p:spPr>
        <p:txBody>
          <a:bodyPr wrap="square" rtlCol="0">
            <a:spAutoFit/>
          </a:bodyPr>
          <a:lstStyle/>
          <a:p>
            <a:r>
              <a:rPr lang="en-CA" dirty="0" smtClean="0">
                <a:solidFill>
                  <a:srgbClr val="FF0000"/>
                </a:solidFill>
              </a:rPr>
              <a:t>centralization</a:t>
            </a:r>
            <a:endParaRPr lang="en-CA"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Greatest Tools</a:t>
            </a:r>
            <a:endParaRPr lang="en-CA" dirty="0"/>
          </a:p>
        </p:txBody>
      </p:sp>
      <p:sp>
        <p:nvSpPr>
          <p:cNvPr id="3" name="Content Placeholder 2"/>
          <p:cNvSpPr>
            <a:spLocks noGrp="1"/>
          </p:cNvSpPr>
          <p:nvPr>
            <p:ph idx="1"/>
          </p:nvPr>
        </p:nvSpPr>
        <p:spPr>
          <a:xfrm>
            <a:off x="457200" y="1600201"/>
            <a:ext cx="8229600" cy="3429000"/>
          </a:xfrm>
        </p:spPr>
        <p:txBody>
          <a:bodyPr/>
          <a:lstStyle/>
          <a:p>
            <a:r>
              <a:rPr lang="en-CA" dirty="0" smtClean="0"/>
              <a:t>thinking</a:t>
            </a:r>
          </a:p>
          <a:p>
            <a:pPr lvl="1"/>
            <a:r>
              <a:rPr lang="en-CA" dirty="0" smtClean="0"/>
              <a:t>active learning</a:t>
            </a:r>
          </a:p>
          <a:p>
            <a:pPr lvl="1"/>
            <a:r>
              <a:rPr lang="en-CA" dirty="0" smtClean="0"/>
              <a:t>responsibility for learning</a:t>
            </a:r>
          </a:p>
          <a:p>
            <a:r>
              <a:rPr lang="en-CA" dirty="0" smtClean="0"/>
              <a:t>collaboration</a:t>
            </a:r>
          </a:p>
          <a:p>
            <a:pPr lvl="1"/>
            <a:r>
              <a:rPr lang="en-CA" dirty="0" smtClean="0"/>
              <a:t>distribution of knowledge</a:t>
            </a:r>
          </a:p>
          <a:p>
            <a:pPr lvl="1"/>
            <a:r>
              <a:rPr lang="en-CA" dirty="0" smtClean="0"/>
              <a:t>reliance on many</a:t>
            </a:r>
          </a:p>
        </p:txBody>
      </p:sp>
      <p:cxnSp>
        <p:nvCxnSpPr>
          <p:cNvPr id="7" name="Straight Connector 6"/>
          <p:cNvCxnSpPr/>
          <p:nvPr/>
        </p:nvCxnSpPr>
        <p:spPr>
          <a:xfrm>
            <a:off x="1219200" y="2895600"/>
            <a:ext cx="1981200" cy="1524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371600" y="4038600"/>
            <a:ext cx="1905000" cy="762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971800" y="4495800"/>
            <a:ext cx="762000" cy="1524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295400" y="2438400"/>
            <a:ext cx="838200" cy="762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219200" y="2057400"/>
            <a:ext cx="1600200" cy="381000"/>
          </a:xfrm>
          <a:prstGeom prst="rect">
            <a:avLst/>
          </a:prstGeom>
          <a:noFill/>
        </p:spPr>
        <p:txBody>
          <a:bodyPr wrap="square" rtlCol="0">
            <a:spAutoFit/>
          </a:bodyPr>
          <a:lstStyle/>
          <a:p>
            <a:r>
              <a:rPr lang="en-CA" dirty="0" smtClean="0">
                <a:solidFill>
                  <a:srgbClr val="FF0000"/>
                </a:solidFill>
              </a:rPr>
              <a:t>passive</a:t>
            </a:r>
            <a:endParaRPr lang="en-CA" dirty="0">
              <a:solidFill>
                <a:srgbClr val="FF0000"/>
              </a:solidFill>
            </a:endParaRPr>
          </a:p>
        </p:txBody>
      </p:sp>
      <p:sp>
        <p:nvSpPr>
          <p:cNvPr id="19" name="TextBox 18"/>
          <p:cNvSpPr txBox="1"/>
          <p:nvPr/>
        </p:nvSpPr>
        <p:spPr>
          <a:xfrm>
            <a:off x="1828800" y="2514600"/>
            <a:ext cx="1676400" cy="369332"/>
          </a:xfrm>
          <a:prstGeom prst="rect">
            <a:avLst/>
          </a:prstGeom>
          <a:noFill/>
        </p:spPr>
        <p:txBody>
          <a:bodyPr wrap="square" rtlCol="0">
            <a:spAutoFit/>
          </a:bodyPr>
          <a:lstStyle/>
          <a:p>
            <a:r>
              <a:rPr lang="en-CA" dirty="0" smtClean="0">
                <a:solidFill>
                  <a:srgbClr val="FF0000"/>
                </a:solidFill>
              </a:rPr>
              <a:t>accountability</a:t>
            </a:r>
            <a:endParaRPr lang="en-CA" dirty="0">
              <a:solidFill>
                <a:srgbClr val="FF0000"/>
              </a:solidFill>
            </a:endParaRPr>
          </a:p>
        </p:txBody>
      </p:sp>
      <p:sp>
        <p:nvSpPr>
          <p:cNvPr id="20" name="TextBox 19"/>
          <p:cNvSpPr txBox="1"/>
          <p:nvPr/>
        </p:nvSpPr>
        <p:spPr>
          <a:xfrm>
            <a:off x="3733800" y="4419600"/>
            <a:ext cx="2286000" cy="369332"/>
          </a:xfrm>
          <a:prstGeom prst="rect">
            <a:avLst/>
          </a:prstGeom>
          <a:noFill/>
        </p:spPr>
        <p:txBody>
          <a:bodyPr wrap="square" rtlCol="0">
            <a:spAutoFit/>
          </a:bodyPr>
          <a:lstStyle/>
          <a:p>
            <a:r>
              <a:rPr lang="en-CA" dirty="0" smtClean="0">
                <a:solidFill>
                  <a:srgbClr val="FF0000"/>
                </a:solidFill>
              </a:rPr>
              <a:t>teacher</a:t>
            </a:r>
            <a:endParaRPr lang="en-CA" dirty="0">
              <a:solidFill>
                <a:srgbClr val="FF0000"/>
              </a:solidFill>
            </a:endParaRPr>
          </a:p>
        </p:txBody>
      </p:sp>
      <p:sp>
        <p:nvSpPr>
          <p:cNvPr id="21" name="TextBox 20"/>
          <p:cNvSpPr txBox="1"/>
          <p:nvPr/>
        </p:nvSpPr>
        <p:spPr>
          <a:xfrm>
            <a:off x="1981200" y="3657600"/>
            <a:ext cx="2667000" cy="369332"/>
          </a:xfrm>
          <a:prstGeom prst="rect">
            <a:avLst/>
          </a:prstGeom>
          <a:noFill/>
        </p:spPr>
        <p:txBody>
          <a:bodyPr wrap="square" rtlCol="0">
            <a:spAutoFit/>
          </a:bodyPr>
          <a:lstStyle/>
          <a:p>
            <a:r>
              <a:rPr lang="en-CA" dirty="0" smtClean="0">
                <a:solidFill>
                  <a:srgbClr val="FF0000"/>
                </a:solidFill>
              </a:rPr>
              <a:t>centralization</a:t>
            </a:r>
            <a:endParaRPr lang="en-CA" dirty="0">
              <a:solidFill>
                <a:srgbClr val="FF0000"/>
              </a:solidFill>
            </a:endParaRPr>
          </a:p>
        </p:txBody>
      </p:sp>
      <p:cxnSp>
        <p:nvCxnSpPr>
          <p:cNvPr id="14" name="Straight Connector 13"/>
          <p:cNvCxnSpPr/>
          <p:nvPr/>
        </p:nvCxnSpPr>
        <p:spPr>
          <a:xfrm>
            <a:off x="914400" y="1905000"/>
            <a:ext cx="1371600" cy="762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38200" y="3505200"/>
            <a:ext cx="2209800" cy="1524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2362200" y="1600200"/>
            <a:ext cx="2819400" cy="523220"/>
          </a:xfrm>
          <a:prstGeom prst="rect">
            <a:avLst/>
          </a:prstGeom>
          <a:noFill/>
        </p:spPr>
        <p:txBody>
          <a:bodyPr wrap="square" rtlCol="0">
            <a:spAutoFit/>
          </a:bodyPr>
          <a:lstStyle/>
          <a:p>
            <a:r>
              <a:rPr lang="en-CA" sz="2800" dirty="0" smtClean="0">
                <a:solidFill>
                  <a:srgbClr val="FF0000"/>
                </a:solidFill>
              </a:rPr>
              <a:t>gaming</a:t>
            </a:r>
            <a:endParaRPr lang="en-CA" sz="2800" dirty="0">
              <a:solidFill>
                <a:srgbClr val="FF0000"/>
              </a:solidFill>
            </a:endParaRPr>
          </a:p>
        </p:txBody>
      </p:sp>
      <p:sp>
        <p:nvSpPr>
          <p:cNvPr id="23" name="TextBox 22"/>
          <p:cNvSpPr txBox="1"/>
          <p:nvPr/>
        </p:nvSpPr>
        <p:spPr>
          <a:xfrm>
            <a:off x="3048000" y="3200400"/>
            <a:ext cx="2209800" cy="523220"/>
          </a:xfrm>
          <a:prstGeom prst="rect">
            <a:avLst/>
          </a:prstGeom>
          <a:noFill/>
        </p:spPr>
        <p:txBody>
          <a:bodyPr wrap="square" rtlCol="0">
            <a:spAutoFit/>
          </a:bodyPr>
          <a:lstStyle/>
          <a:p>
            <a:r>
              <a:rPr lang="en-CA" sz="2800" dirty="0" smtClean="0">
                <a:solidFill>
                  <a:srgbClr val="FF0000"/>
                </a:solidFill>
              </a:rPr>
              <a:t>silos</a:t>
            </a:r>
            <a:r>
              <a:rPr lang="en-CA" dirty="0" smtClean="0"/>
              <a:t> </a:t>
            </a:r>
            <a:endParaRPr lang="en-CA" dirty="0"/>
          </a:p>
        </p:txBody>
      </p:sp>
      <p:sp>
        <p:nvSpPr>
          <p:cNvPr id="24" name="TextBox 23"/>
          <p:cNvSpPr txBox="1"/>
          <p:nvPr/>
        </p:nvSpPr>
        <p:spPr>
          <a:xfrm>
            <a:off x="3276600" y="990600"/>
            <a:ext cx="1350917" cy="646331"/>
          </a:xfrm>
          <a:prstGeom prst="rect">
            <a:avLst/>
          </a:prstGeom>
          <a:noFill/>
        </p:spPr>
        <p:txBody>
          <a:bodyPr wrap="square" rtlCol="0">
            <a:spAutoFit/>
          </a:bodyPr>
          <a:lstStyle/>
          <a:p>
            <a:r>
              <a:rPr lang="en-CA" sz="3600" dirty="0" smtClean="0">
                <a:solidFill>
                  <a:srgbClr val="FF0000"/>
                </a:solidFill>
              </a:rPr>
              <a:t>Lesser</a:t>
            </a:r>
            <a:endParaRPr lang="en-CA" sz="3600" dirty="0">
              <a:solidFill>
                <a:srgbClr val="FF0000"/>
              </a:solidFill>
            </a:endParaRPr>
          </a:p>
        </p:txBody>
      </p:sp>
      <p:cxnSp>
        <p:nvCxnSpPr>
          <p:cNvPr id="25" name="Straight Connector 24"/>
          <p:cNvCxnSpPr/>
          <p:nvPr/>
        </p:nvCxnSpPr>
        <p:spPr>
          <a:xfrm>
            <a:off x="2971800" y="685800"/>
            <a:ext cx="1981200" cy="3048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a:bodyPr>
          <a:lstStyle/>
          <a:p>
            <a:pPr algn="ctr">
              <a:buNone/>
            </a:pPr>
            <a:endParaRPr lang="en-CA" sz="3600" dirty="0" smtClean="0">
              <a:solidFill>
                <a:srgbClr val="FF0000"/>
              </a:solidFill>
            </a:endParaRPr>
          </a:p>
          <a:p>
            <a:pPr algn="ctr">
              <a:buNone/>
            </a:pPr>
            <a:endParaRPr lang="en-CA" sz="3600" dirty="0" smtClean="0">
              <a:solidFill>
                <a:srgbClr val="FF0000"/>
              </a:solidFill>
            </a:endParaRPr>
          </a:p>
          <a:p>
            <a:pPr algn="ctr">
              <a:buNone/>
            </a:pPr>
            <a:r>
              <a:rPr lang="en-CA" sz="3600" dirty="0" smtClean="0">
                <a:solidFill>
                  <a:srgbClr val="FF0000"/>
                </a:solidFill>
              </a:rPr>
              <a:t>THIS IS TRUE FOR ASSESSMENT AS WELL!</a:t>
            </a:r>
            <a:endParaRPr lang="en-CA" sz="3600" dirty="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Teacher Feedback</a:t>
            </a:r>
            <a:endParaRPr lang="en-US" dirty="0"/>
          </a:p>
        </p:txBody>
      </p:sp>
      <p:sp>
        <p:nvSpPr>
          <p:cNvPr id="4" name="Subtitle 3"/>
          <p:cNvSpPr>
            <a:spLocks noGrp="1"/>
          </p:cNvSpPr>
          <p:nvPr>
            <p:ph type="subTitle" idx="1"/>
          </p:nvPr>
        </p:nvSpPr>
        <p:spPr/>
        <p:txBody>
          <a:bodyPr/>
          <a:lstStyle/>
          <a:p>
            <a:endParaRPr lang="en-CA"/>
          </a:p>
        </p:txBody>
      </p:sp>
    </p:spTree>
    <p:extLst>
      <p:ext uri="{BB962C8B-B14F-4D97-AF65-F5344CB8AC3E}">
        <p14:creationId xmlns:p14="http://schemas.microsoft.com/office/powerpoint/2010/main" val="31015906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a:t>
            </a:r>
            <a:r>
              <a:rPr lang="en-US" dirty="0" smtClean="0"/>
              <a:t>eachers are </a:t>
            </a:r>
            <a:r>
              <a:rPr lang="en-US" dirty="0"/>
              <a:t>currently working </a:t>
            </a:r>
            <a:r>
              <a:rPr lang="en-US" dirty="0" smtClean="0"/>
              <a:t>on:</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r>
              <a:rPr lang="en-US" dirty="0" smtClean="0"/>
              <a:t>I </a:t>
            </a:r>
            <a:r>
              <a:rPr lang="en-US" dirty="0"/>
              <a:t>often give them a few questions to try on their own at the end of class. We often write down a little summary at the end of each class for them to keep in their binder, I then post other notes and examples online. </a:t>
            </a:r>
          </a:p>
        </p:txBody>
      </p:sp>
    </p:spTree>
    <p:extLst>
      <p:ext uri="{BB962C8B-B14F-4D97-AF65-F5344CB8AC3E}">
        <p14:creationId xmlns:p14="http://schemas.microsoft.com/office/powerpoint/2010/main" val="212884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a:t>
            </a:r>
            <a:r>
              <a:rPr lang="en-US" dirty="0" smtClean="0"/>
              <a:t>eachers are </a:t>
            </a:r>
            <a:r>
              <a:rPr lang="en-US" dirty="0"/>
              <a:t>currently working </a:t>
            </a:r>
            <a:r>
              <a:rPr lang="en-US" dirty="0" smtClean="0"/>
              <a:t>on:</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r>
              <a:rPr lang="en-US" dirty="0" smtClean="0"/>
              <a:t>I am having trouble reconciling the direction the </a:t>
            </a:r>
            <a:r>
              <a:rPr lang="en-US" dirty="0" err="1" smtClean="0"/>
              <a:t>AISI</a:t>
            </a:r>
            <a:r>
              <a:rPr lang="en-US" dirty="0" smtClean="0"/>
              <a:t> project is pushing me towards breaking down the content into specifics </a:t>
            </a:r>
            <a:r>
              <a:rPr lang="en-US" dirty="0" err="1" smtClean="0"/>
              <a:t>vs</a:t>
            </a:r>
            <a:r>
              <a:rPr lang="en-US" dirty="0" smtClean="0"/>
              <a:t> the direction I feel like the Math institutes are directing me where we are should be teaching for a more broad mathematical literacy. </a:t>
            </a:r>
            <a:endParaRPr lang="en-US" b="1" dirty="0" smtClean="0"/>
          </a:p>
          <a:p>
            <a:endParaRPr lang="en-US" dirty="0"/>
          </a:p>
        </p:txBody>
      </p:sp>
    </p:spTree>
    <p:extLst>
      <p:ext uri="{BB962C8B-B14F-4D97-AF65-F5344CB8AC3E}">
        <p14:creationId xmlns:p14="http://schemas.microsoft.com/office/powerpoint/2010/main" val="212884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53000"/>
          </a:xfrm>
        </p:spPr>
        <p:txBody>
          <a:bodyPr>
            <a:normAutofit/>
          </a:bodyPr>
          <a:lstStyle/>
          <a:p>
            <a:r>
              <a:rPr lang="en-US" sz="2800" dirty="0" smtClean="0"/>
              <a:t>I </a:t>
            </a:r>
            <a:r>
              <a:rPr lang="en-US" sz="2800" dirty="0"/>
              <a:t>find that my exams have more written response about the why, or describing how we came to different conclusions. I have not been able to make good multiple choice questions that assess not only that they can find the answer but they know what the answer represents and why we were able to find it the way we did.  </a:t>
            </a:r>
            <a:endParaRPr lang="en-US" sz="2800" dirty="0" smtClean="0"/>
          </a:p>
        </p:txBody>
      </p:sp>
      <p:sp>
        <p:nvSpPr>
          <p:cNvPr id="4" name="Title 1"/>
          <p:cNvSpPr>
            <a:spLocks noGrp="1"/>
          </p:cNvSpPr>
          <p:nvPr>
            <p:ph type="title"/>
          </p:nvPr>
        </p:nvSpPr>
        <p:spPr/>
        <p:txBody>
          <a:bodyPr>
            <a:normAutofit/>
          </a:bodyPr>
          <a:lstStyle/>
          <a:p>
            <a:r>
              <a:rPr lang="en-US" dirty="0"/>
              <a:t>T</a:t>
            </a:r>
            <a:r>
              <a:rPr lang="en-US" dirty="0" smtClean="0"/>
              <a:t>eachers are </a:t>
            </a:r>
            <a:r>
              <a:rPr lang="en-US" dirty="0"/>
              <a:t>currently working </a:t>
            </a:r>
            <a:r>
              <a:rPr lang="en-US" dirty="0" smtClean="0"/>
              <a:t>on:</a:t>
            </a:r>
            <a:endParaRPr lang="en-US" dirty="0"/>
          </a:p>
        </p:txBody>
      </p:sp>
    </p:spTree>
    <p:extLst>
      <p:ext uri="{BB962C8B-B14F-4D97-AF65-F5344CB8AC3E}">
        <p14:creationId xmlns:p14="http://schemas.microsoft.com/office/powerpoint/2010/main" val="24454837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53000"/>
          </a:xfrm>
        </p:spPr>
        <p:txBody>
          <a:bodyPr>
            <a:normAutofit/>
          </a:bodyPr>
          <a:lstStyle/>
          <a:p>
            <a:r>
              <a:rPr lang="en-CA" dirty="0" smtClean="0"/>
              <a:t>They get a bit freaked out when no summary is provided.  They quickly learn that the daily content and “learning” is in the activity. </a:t>
            </a:r>
            <a:endParaRPr lang="en-US" dirty="0" smtClean="0"/>
          </a:p>
          <a:p>
            <a:endParaRPr lang="en-US" sz="2800" dirty="0" smtClean="0"/>
          </a:p>
        </p:txBody>
      </p:sp>
      <p:sp>
        <p:nvSpPr>
          <p:cNvPr id="4" name="Title 1"/>
          <p:cNvSpPr>
            <a:spLocks noGrp="1"/>
          </p:cNvSpPr>
          <p:nvPr>
            <p:ph type="title"/>
          </p:nvPr>
        </p:nvSpPr>
        <p:spPr/>
        <p:txBody>
          <a:bodyPr>
            <a:normAutofit/>
          </a:bodyPr>
          <a:lstStyle/>
          <a:p>
            <a:r>
              <a:rPr lang="en-US" dirty="0"/>
              <a:t>T</a:t>
            </a:r>
            <a:r>
              <a:rPr lang="en-US" dirty="0" smtClean="0"/>
              <a:t>eachers are </a:t>
            </a:r>
            <a:r>
              <a:rPr lang="en-US" dirty="0"/>
              <a:t>currently working </a:t>
            </a:r>
            <a:r>
              <a:rPr lang="en-US" dirty="0" smtClean="0"/>
              <a:t>on:</a:t>
            </a:r>
            <a:endParaRPr lang="en-US" dirty="0"/>
          </a:p>
        </p:txBody>
      </p:sp>
    </p:spTree>
    <p:extLst>
      <p:ext uri="{BB962C8B-B14F-4D97-AF65-F5344CB8AC3E}">
        <p14:creationId xmlns:p14="http://schemas.microsoft.com/office/powerpoint/2010/main" val="2445483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Greatest Tools</a:t>
            </a:r>
            <a:endParaRPr lang="en-CA" dirty="0"/>
          </a:p>
        </p:txBody>
      </p:sp>
      <p:sp>
        <p:nvSpPr>
          <p:cNvPr id="3" name="Content Placeholder 2"/>
          <p:cNvSpPr>
            <a:spLocks noGrp="1"/>
          </p:cNvSpPr>
          <p:nvPr>
            <p:ph idx="1"/>
          </p:nvPr>
        </p:nvSpPr>
        <p:spPr/>
        <p:txBody>
          <a:bodyPr/>
          <a:lstStyle/>
          <a:p>
            <a:r>
              <a:rPr lang="en-CA" dirty="0" smtClean="0"/>
              <a:t>thinking</a:t>
            </a:r>
          </a:p>
          <a:p>
            <a:pPr lvl="1"/>
            <a:r>
              <a:rPr lang="en-CA" dirty="0" smtClean="0">
                <a:solidFill>
                  <a:schemeClr val="bg1"/>
                </a:solidFill>
              </a:rPr>
              <a:t>active learning</a:t>
            </a:r>
          </a:p>
          <a:p>
            <a:pPr lvl="1"/>
            <a:r>
              <a:rPr lang="en-CA" dirty="0" smtClean="0">
                <a:solidFill>
                  <a:schemeClr val="bg1"/>
                </a:solidFill>
              </a:rPr>
              <a:t>responsibility for learning</a:t>
            </a:r>
          </a:p>
          <a:p>
            <a:r>
              <a:rPr lang="en-CA" dirty="0" smtClean="0"/>
              <a:t>collaboration</a:t>
            </a:r>
          </a:p>
          <a:p>
            <a:pPr lvl="1"/>
            <a:r>
              <a:rPr lang="en-CA" dirty="0" smtClean="0">
                <a:solidFill>
                  <a:schemeClr val="bg1"/>
                </a:solidFill>
              </a:rPr>
              <a:t>distribution of knowledge</a:t>
            </a:r>
          </a:p>
          <a:p>
            <a:pPr lvl="1"/>
            <a:r>
              <a:rPr lang="en-CA" dirty="0" smtClean="0">
                <a:solidFill>
                  <a:schemeClr val="bg1"/>
                </a:solidFill>
              </a:rPr>
              <a:t>reliance on many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53000"/>
          </a:xfrm>
        </p:spPr>
        <p:txBody>
          <a:bodyPr>
            <a:normAutofit/>
          </a:bodyPr>
          <a:lstStyle/>
          <a:p>
            <a:r>
              <a:rPr lang="en-CA" dirty="0" smtClean="0"/>
              <a:t>I </a:t>
            </a:r>
            <a:r>
              <a:rPr lang="en-CA" dirty="0"/>
              <a:t>try to get the kids at the white boards every day working on a unique problem. They are responding well, but some kids, shy new girl from the Philippines and some kids that are too cool for school, </a:t>
            </a:r>
            <a:r>
              <a:rPr lang="en-CA" dirty="0" smtClean="0"/>
              <a:t>tend </a:t>
            </a:r>
            <a:r>
              <a:rPr lang="en-CA" dirty="0"/>
              <a:t>not to get too involved.  </a:t>
            </a:r>
            <a:endParaRPr lang="en-US" dirty="0"/>
          </a:p>
          <a:p>
            <a:endParaRPr lang="en-US" sz="2800" dirty="0" smtClean="0"/>
          </a:p>
        </p:txBody>
      </p:sp>
      <p:sp>
        <p:nvSpPr>
          <p:cNvPr id="4" name="Title 1"/>
          <p:cNvSpPr>
            <a:spLocks noGrp="1"/>
          </p:cNvSpPr>
          <p:nvPr>
            <p:ph type="title"/>
          </p:nvPr>
        </p:nvSpPr>
        <p:spPr/>
        <p:txBody>
          <a:bodyPr>
            <a:normAutofit/>
          </a:bodyPr>
          <a:lstStyle/>
          <a:p>
            <a:r>
              <a:rPr lang="en-US" dirty="0"/>
              <a:t>T</a:t>
            </a:r>
            <a:r>
              <a:rPr lang="en-US" dirty="0" smtClean="0"/>
              <a:t>eachers are </a:t>
            </a:r>
            <a:r>
              <a:rPr lang="en-US" dirty="0"/>
              <a:t>currently working </a:t>
            </a:r>
            <a:r>
              <a:rPr lang="en-US" dirty="0" smtClean="0"/>
              <a:t>on:</a:t>
            </a:r>
            <a:endParaRPr lang="en-US" dirty="0"/>
          </a:p>
        </p:txBody>
      </p:sp>
    </p:spTree>
    <p:extLst>
      <p:ext uri="{BB962C8B-B14F-4D97-AF65-F5344CB8AC3E}">
        <p14:creationId xmlns:p14="http://schemas.microsoft.com/office/powerpoint/2010/main" val="22947402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for Peter:</a:t>
            </a:r>
            <a:endParaRPr lang="en-US" dirty="0"/>
          </a:p>
        </p:txBody>
      </p:sp>
      <p:sp>
        <p:nvSpPr>
          <p:cNvPr id="3" name="Content Placeholder 2"/>
          <p:cNvSpPr>
            <a:spLocks noGrp="1"/>
          </p:cNvSpPr>
          <p:nvPr>
            <p:ph idx="1"/>
          </p:nvPr>
        </p:nvSpPr>
        <p:spPr/>
        <p:txBody>
          <a:bodyPr>
            <a:normAutofit/>
          </a:bodyPr>
          <a:lstStyle/>
          <a:p>
            <a:r>
              <a:rPr lang="en-US" dirty="0" smtClean="0"/>
              <a:t>I </a:t>
            </a:r>
            <a:r>
              <a:rPr lang="en-US" dirty="0"/>
              <a:t>feel like my assessment practice should be changing and I am unclear about how.</a:t>
            </a:r>
          </a:p>
          <a:p>
            <a:pPr marL="0" indent="0">
              <a:buNone/>
            </a:pPr>
            <a:endParaRPr lang="en-US" dirty="0"/>
          </a:p>
        </p:txBody>
      </p:sp>
    </p:spTree>
    <p:extLst>
      <p:ext uri="{BB962C8B-B14F-4D97-AF65-F5344CB8AC3E}">
        <p14:creationId xmlns:p14="http://schemas.microsoft.com/office/powerpoint/2010/main" val="32145102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for Peter:</a:t>
            </a:r>
            <a:endParaRPr lang="en-US" dirty="0"/>
          </a:p>
        </p:txBody>
      </p:sp>
      <p:sp>
        <p:nvSpPr>
          <p:cNvPr id="3" name="Content Placeholder 2"/>
          <p:cNvSpPr>
            <a:spLocks noGrp="1"/>
          </p:cNvSpPr>
          <p:nvPr>
            <p:ph idx="1"/>
          </p:nvPr>
        </p:nvSpPr>
        <p:spPr/>
        <p:txBody>
          <a:bodyPr>
            <a:normAutofit/>
          </a:bodyPr>
          <a:lstStyle/>
          <a:p>
            <a:r>
              <a:rPr lang="en-US" dirty="0"/>
              <a:t>I would like to know a little bit more about assessment. I like the idea of partner quizzes but I</a:t>
            </a:r>
            <a:r>
              <a:rPr lang="en-US" dirty="0" smtClean="0"/>
              <a:t> </a:t>
            </a:r>
            <a:r>
              <a:rPr lang="en-US" dirty="0"/>
              <a:t>am not sure how accurate they are as an assessment tool. </a:t>
            </a:r>
          </a:p>
          <a:p>
            <a:endParaRPr lang="en-US" dirty="0"/>
          </a:p>
        </p:txBody>
      </p:sp>
    </p:spTree>
    <p:extLst>
      <p:ext uri="{BB962C8B-B14F-4D97-AF65-F5344CB8AC3E}">
        <p14:creationId xmlns:p14="http://schemas.microsoft.com/office/powerpoint/2010/main" val="12928808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for Peter:</a:t>
            </a:r>
            <a:endParaRPr lang="en-US" dirty="0"/>
          </a:p>
        </p:txBody>
      </p:sp>
      <p:sp>
        <p:nvSpPr>
          <p:cNvPr id="3" name="Content Placeholder 2"/>
          <p:cNvSpPr>
            <a:spLocks noGrp="1"/>
          </p:cNvSpPr>
          <p:nvPr>
            <p:ph idx="1"/>
          </p:nvPr>
        </p:nvSpPr>
        <p:spPr/>
        <p:txBody>
          <a:bodyPr>
            <a:normAutofit/>
          </a:bodyPr>
          <a:lstStyle/>
          <a:p>
            <a:r>
              <a:rPr lang="en-CA" dirty="0"/>
              <a:t>Assessment is the big question if Peter has time. Most of my assessments are traditional with the odd partner quiz and backwards test thrown in. </a:t>
            </a:r>
            <a:endParaRPr lang="en-US" dirty="0"/>
          </a:p>
          <a:p>
            <a:pPr marL="0" indent="0">
              <a:buNone/>
            </a:pPr>
            <a:endParaRPr lang="en-US" dirty="0"/>
          </a:p>
        </p:txBody>
      </p:sp>
    </p:spTree>
    <p:extLst>
      <p:ext uri="{BB962C8B-B14F-4D97-AF65-F5344CB8AC3E}">
        <p14:creationId xmlns:p14="http://schemas.microsoft.com/office/powerpoint/2010/main" val="22404053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for Peter:</a:t>
            </a:r>
            <a:endParaRPr lang="en-US" dirty="0"/>
          </a:p>
        </p:txBody>
      </p:sp>
      <p:sp>
        <p:nvSpPr>
          <p:cNvPr id="3" name="Content Placeholder 2"/>
          <p:cNvSpPr>
            <a:spLocks noGrp="1"/>
          </p:cNvSpPr>
          <p:nvPr>
            <p:ph idx="1"/>
          </p:nvPr>
        </p:nvSpPr>
        <p:spPr/>
        <p:txBody>
          <a:bodyPr>
            <a:normAutofit/>
          </a:bodyPr>
          <a:lstStyle/>
          <a:p>
            <a:r>
              <a:rPr lang="en-US" dirty="0" smtClean="0"/>
              <a:t>I </a:t>
            </a:r>
            <a:r>
              <a:rPr lang="en-US" dirty="0"/>
              <a:t>am a little afraid that I am leaving some of the weaker kids behind while the strong ones are getting bored occasionally. Is it ok to group according to strength or should groups always remain random?</a:t>
            </a:r>
          </a:p>
          <a:p>
            <a:endParaRPr lang="en-US" dirty="0"/>
          </a:p>
        </p:txBody>
      </p:sp>
    </p:spTree>
    <p:extLst>
      <p:ext uri="{BB962C8B-B14F-4D97-AF65-F5344CB8AC3E}">
        <p14:creationId xmlns:p14="http://schemas.microsoft.com/office/powerpoint/2010/main" val="37360928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for Peter:</a:t>
            </a:r>
            <a:endParaRPr lang="en-US" dirty="0"/>
          </a:p>
        </p:txBody>
      </p:sp>
      <p:sp>
        <p:nvSpPr>
          <p:cNvPr id="3" name="Content Placeholder 2"/>
          <p:cNvSpPr>
            <a:spLocks noGrp="1"/>
          </p:cNvSpPr>
          <p:nvPr>
            <p:ph idx="1"/>
          </p:nvPr>
        </p:nvSpPr>
        <p:spPr/>
        <p:txBody>
          <a:bodyPr>
            <a:normAutofit/>
          </a:bodyPr>
          <a:lstStyle/>
          <a:p>
            <a:r>
              <a:rPr lang="en-US" dirty="0"/>
              <a:t>Perhaps you could discuss further different types of feedback that would complement this new style of math classroom.</a:t>
            </a:r>
          </a:p>
        </p:txBody>
      </p:sp>
    </p:spTree>
    <p:extLst>
      <p:ext uri="{BB962C8B-B14F-4D97-AF65-F5344CB8AC3E}">
        <p14:creationId xmlns:p14="http://schemas.microsoft.com/office/powerpoint/2010/main" val="40836766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for Peter:</a:t>
            </a:r>
            <a:endParaRPr lang="en-US" dirty="0"/>
          </a:p>
        </p:txBody>
      </p:sp>
      <p:sp>
        <p:nvSpPr>
          <p:cNvPr id="3" name="Content Placeholder 2"/>
          <p:cNvSpPr>
            <a:spLocks noGrp="1"/>
          </p:cNvSpPr>
          <p:nvPr>
            <p:ph idx="1"/>
          </p:nvPr>
        </p:nvSpPr>
        <p:spPr/>
        <p:txBody>
          <a:bodyPr>
            <a:normAutofit/>
          </a:bodyPr>
          <a:lstStyle/>
          <a:p>
            <a:r>
              <a:rPr lang="en-CA" dirty="0" smtClean="0"/>
              <a:t>How </a:t>
            </a:r>
            <a:r>
              <a:rPr lang="en-CA" dirty="0"/>
              <a:t>do you suggest we deal with introverted students?  I get kids that are true introverts that struggle when forced to work with others.</a:t>
            </a:r>
            <a:endParaRPr lang="en-US" dirty="0"/>
          </a:p>
          <a:p>
            <a:endParaRPr lang="en-US" dirty="0"/>
          </a:p>
        </p:txBody>
      </p:sp>
    </p:spTree>
    <p:extLst>
      <p:ext uri="{BB962C8B-B14F-4D97-AF65-F5344CB8AC3E}">
        <p14:creationId xmlns:p14="http://schemas.microsoft.com/office/powerpoint/2010/main" val="1869195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Greatest Tools</a:t>
            </a:r>
            <a:endParaRPr lang="en-CA" dirty="0"/>
          </a:p>
        </p:txBody>
      </p:sp>
      <p:sp>
        <p:nvSpPr>
          <p:cNvPr id="3" name="Content Placeholder 2"/>
          <p:cNvSpPr>
            <a:spLocks noGrp="1"/>
          </p:cNvSpPr>
          <p:nvPr>
            <p:ph idx="1"/>
          </p:nvPr>
        </p:nvSpPr>
        <p:spPr/>
        <p:txBody>
          <a:bodyPr/>
          <a:lstStyle/>
          <a:p>
            <a:r>
              <a:rPr lang="en-CA" dirty="0" smtClean="0"/>
              <a:t>thinking</a:t>
            </a:r>
          </a:p>
          <a:p>
            <a:pPr lvl="1"/>
            <a:r>
              <a:rPr lang="en-CA" dirty="0" smtClean="0"/>
              <a:t>active learning</a:t>
            </a:r>
          </a:p>
          <a:p>
            <a:pPr lvl="1"/>
            <a:r>
              <a:rPr lang="en-CA" dirty="0" smtClean="0"/>
              <a:t>responsibility for learning</a:t>
            </a:r>
          </a:p>
          <a:p>
            <a:r>
              <a:rPr lang="en-CA" dirty="0" smtClean="0"/>
              <a:t>collaboration</a:t>
            </a:r>
          </a:p>
          <a:p>
            <a:pPr lvl="1"/>
            <a:r>
              <a:rPr lang="en-CA" dirty="0" smtClean="0">
                <a:solidFill>
                  <a:schemeClr val="bg1"/>
                </a:solidFill>
              </a:rPr>
              <a:t>distribution of knowledge</a:t>
            </a:r>
          </a:p>
          <a:p>
            <a:pPr lvl="1"/>
            <a:r>
              <a:rPr lang="en-CA" dirty="0" smtClean="0">
                <a:solidFill>
                  <a:schemeClr val="bg1"/>
                </a:solidFill>
              </a:rPr>
              <a:t>reliance on many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Greatest Tools</a:t>
            </a:r>
            <a:endParaRPr lang="en-CA" dirty="0"/>
          </a:p>
        </p:txBody>
      </p:sp>
      <p:sp>
        <p:nvSpPr>
          <p:cNvPr id="3" name="Content Placeholder 2"/>
          <p:cNvSpPr>
            <a:spLocks noGrp="1"/>
          </p:cNvSpPr>
          <p:nvPr>
            <p:ph idx="1"/>
          </p:nvPr>
        </p:nvSpPr>
        <p:spPr/>
        <p:txBody>
          <a:bodyPr/>
          <a:lstStyle/>
          <a:p>
            <a:r>
              <a:rPr lang="en-CA" dirty="0" smtClean="0"/>
              <a:t>thinking</a:t>
            </a:r>
          </a:p>
          <a:p>
            <a:pPr lvl="1"/>
            <a:r>
              <a:rPr lang="en-CA" dirty="0" smtClean="0"/>
              <a:t>active learning</a:t>
            </a:r>
          </a:p>
          <a:p>
            <a:pPr lvl="1"/>
            <a:r>
              <a:rPr lang="en-CA" dirty="0" smtClean="0"/>
              <a:t>responsibility for learning</a:t>
            </a:r>
          </a:p>
          <a:p>
            <a:r>
              <a:rPr lang="en-CA" dirty="0" smtClean="0"/>
              <a:t>collaboration</a:t>
            </a:r>
          </a:p>
          <a:p>
            <a:pPr lvl="1"/>
            <a:r>
              <a:rPr lang="en-CA" dirty="0" smtClean="0"/>
              <a:t>distribution of knowledge</a:t>
            </a:r>
          </a:p>
          <a:p>
            <a:pPr lvl="1"/>
            <a:r>
              <a:rPr lang="en-CA" dirty="0" smtClean="0"/>
              <a:t>reliance on many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endParaRPr lang="en-CA" dirty="0" smtClean="0"/>
          </a:p>
          <a:p>
            <a:pPr lvl="0"/>
            <a:endParaRPr lang="en-CA" dirty="0" smtClean="0"/>
          </a:p>
          <a:p>
            <a:pPr lvl="0">
              <a:buNone/>
            </a:pPr>
            <a:r>
              <a:rPr lang="en-CA" dirty="0" smtClean="0"/>
              <a:t>	</a:t>
            </a:r>
            <a:r>
              <a:rPr lang="en-CA" i="1" dirty="0" smtClean="0"/>
              <a:t>The goal of teaching is learning, not teaching. </a:t>
            </a:r>
          </a:p>
          <a:p>
            <a:pPr lvl="0" algn="r">
              <a:buNone/>
            </a:pPr>
            <a:r>
              <a:rPr lang="en-CA" dirty="0" smtClean="0"/>
              <a:t>- Hugo Rossi       </a:t>
            </a:r>
          </a:p>
          <a:p>
            <a:endParaRPr lang="en-C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endParaRPr lang="en-CA" dirty="0" smtClean="0"/>
          </a:p>
          <a:p>
            <a:pPr lvl="0"/>
            <a:endParaRPr lang="en-CA" dirty="0" smtClean="0"/>
          </a:p>
          <a:p>
            <a:pPr lvl="0">
              <a:buNone/>
            </a:pPr>
            <a:r>
              <a:rPr lang="en-CA" dirty="0" smtClean="0"/>
              <a:t>	</a:t>
            </a:r>
            <a:r>
              <a:rPr lang="en-CA" i="1" dirty="0" smtClean="0"/>
              <a:t>The goal of teaching is learning, not teaching. </a:t>
            </a:r>
          </a:p>
          <a:p>
            <a:pPr lvl="0" algn="r">
              <a:buFontTx/>
              <a:buChar char="-"/>
            </a:pPr>
            <a:r>
              <a:rPr lang="en-CA" dirty="0" smtClean="0"/>
              <a:t>Hugo Rossi  </a:t>
            </a:r>
          </a:p>
          <a:p>
            <a:pPr lvl="0" algn="ctr">
              <a:buNone/>
            </a:pPr>
            <a:endParaRPr lang="en-CA" dirty="0" smtClean="0">
              <a:solidFill>
                <a:srgbClr val="FF0000"/>
              </a:solidFill>
            </a:endParaRPr>
          </a:p>
          <a:p>
            <a:pPr lvl="0" algn="ctr">
              <a:buNone/>
            </a:pPr>
            <a:r>
              <a:rPr lang="en-CA" dirty="0" smtClean="0">
                <a:solidFill>
                  <a:srgbClr val="FF0000"/>
                </a:solidFill>
              </a:rPr>
              <a:t>	DO NOT LET TEACHING GET </a:t>
            </a:r>
          </a:p>
          <a:p>
            <a:pPr lvl="0" algn="ctr">
              <a:buNone/>
            </a:pPr>
            <a:r>
              <a:rPr lang="en-CA" dirty="0" smtClean="0">
                <a:solidFill>
                  <a:srgbClr val="FF0000"/>
                </a:solidFill>
              </a:rPr>
              <a:t>		IN THE WAY OF LEARNING</a:t>
            </a:r>
            <a:r>
              <a:rPr lang="en-CA" dirty="0" smtClean="0"/>
              <a:t>     </a:t>
            </a:r>
          </a:p>
          <a:p>
            <a:endParaRPr lang="en-C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Greatest Tools</a:t>
            </a:r>
            <a:endParaRPr lang="en-CA" dirty="0"/>
          </a:p>
        </p:txBody>
      </p:sp>
      <p:sp>
        <p:nvSpPr>
          <p:cNvPr id="3" name="Content Placeholder 2"/>
          <p:cNvSpPr>
            <a:spLocks noGrp="1"/>
          </p:cNvSpPr>
          <p:nvPr>
            <p:ph idx="1"/>
          </p:nvPr>
        </p:nvSpPr>
        <p:spPr/>
        <p:txBody>
          <a:bodyPr/>
          <a:lstStyle/>
          <a:p>
            <a:r>
              <a:rPr lang="en-CA" dirty="0" smtClean="0"/>
              <a:t>thinking</a:t>
            </a:r>
          </a:p>
          <a:p>
            <a:pPr lvl="1"/>
            <a:r>
              <a:rPr lang="en-CA" dirty="0" smtClean="0"/>
              <a:t>active learning</a:t>
            </a:r>
          </a:p>
          <a:p>
            <a:pPr lvl="1"/>
            <a:r>
              <a:rPr lang="en-CA" dirty="0" smtClean="0"/>
              <a:t>responsibility for learning</a:t>
            </a:r>
          </a:p>
          <a:p>
            <a:r>
              <a:rPr lang="en-CA" dirty="0" smtClean="0"/>
              <a:t>collaboration</a:t>
            </a:r>
          </a:p>
          <a:p>
            <a:pPr lvl="1"/>
            <a:r>
              <a:rPr lang="en-CA" dirty="0" smtClean="0"/>
              <a:t>distribution of knowledge</a:t>
            </a:r>
          </a:p>
          <a:p>
            <a:pPr lvl="1"/>
            <a:r>
              <a:rPr lang="en-CA" dirty="0" smtClean="0"/>
              <a:t>reliance on many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Greatest Tools</a:t>
            </a:r>
            <a:endParaRPr lang="en-CA" dirty="0"/>
          </a:p>
        </p:txBody>
      </p:sp>
      <p:sp>
        <p:nvSpPr>
          <p:cNvPr id="3" name="Content Placeholder 2"/>
          <p:cNvSpPr>
            <a:spLocks noGrp="1"/>
          </p:cNvSpPr>
          <p:nvPr>
            <p:ph idx="1"/>
          </p:nvPr>
        </p:nvSpPr>
        <p:spPr>
          <a:xfrm>
            <a:off x="457200" y="1600201"/>
            <a:ext cx="8229600" cy="3429000"/>
          </a:xfrm>
        </p:spPr>
        <p:txBody>
          <a:bodyPr/>
          <a:lstStyle/>
          <a:p>
            <a:r>
              <a:rPr lang="en-CA" dirty="0" smtClean="0"/>
              <a:t>thinking</a:t>
            </a:r>
          </a:p>
          <a:p>
            <a:pPr lvl="1"/>
            <a:r>
              <a:rPr lang="en-CA" dirty="0" smtClean="0"/>
              <a:t>active learning</a:t>
            </a:r>
          </a:p>
          <a:p>
            <a:pPr lvl="1"/>
            <a:r>
              <a:rPr lang="en-CA" dirty="0" smtClean="0"/>
              <a:t>responsibility for learning</a:t>
            </a:r>
          </a:p>
          <a:p>
            <a:r>
              <a:rPr lang="en-CA" dirty="0" smtClean="0"/>
              <a:t>collaboration</a:t>
            </a:r>
          </a:p>
          <a:p>
            <a:pPr lvl="1"/>
            <a:r>
              <a:rPr lang="en-CA" dirty="0" smtClean="0"/>
              <a:t>distribution of knowledge</a:t>
            </a:r>
          </a:p>
          <a:p>
            <a:pPr lvl="1"/>
            <a:r>
              <a:rPr lang="en-CA" dirty="0" smtClean="0"/>
              <a:t>reliance on many</a:t>
            </a:r>
          </a:p>
        </p:txBody>
      </p:sp>
      <p:sp>
        <p:nvSpPr>
          <p:cNvPr id="4" name="TextBox 3"/>
          <p:cNvSpPr txBox="1"/>
          <p:nvPr/>
        </p:nvSpPr>
        <p:spPr>
          <a:xfrm>
            <a:off x="3276600" y="990600"/>
            <a:ext cx="1350917" cy="646331"/>
          </a:xfrm>
          <a:prstGeom prst="rect">
            <a:avLst/>
          </a:prstGeom>
          <a:noFill/>
        </p:spPr>
        <p:txBody>
          <a:bodyPr wrap="square" rtlCol="0">
            <a:spAutoFit/>
          </a:bodyPr>
          <a:lstStyle/>
          <a:p>
            <a:r>
              <a:rPr lang="en-CA" sz="3600" dirty="0" smtClean="0">
                <a:solidFill>
                  <a:srgbClr val="FF0000"/>
                </a:solidFill>
              </a:rPr>
              <a:t>Lesser</a:t>
            </a:r>
            <a:endParaRPr lang="en-CA" sz="3600" dirty="0">
              <a:solidFill>
                <a:srgbClr val="FF0000"/>
              </a:solidFill>
            </a:endParaRPr>
          </a:p>
        </p:txBody>
      </p:sp>
      <p:cxnSp>
        <p:nvCxnSpPr>
          <p:cNvPr id="6" name="Straight Connector 5"/>
          <p:cNvCxnSpPr/>
          <p:nvPr/>
        </p:nvCxnSpPr>
        <p:spPr>
          <a:xfrm>
            <a:off x="2971800" y="685800"/>
            <a:ext cx="1981200" cy="3048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Greatest Tools</a:t>
            </a:r>
            <a:endParaRPr lang="en-CA" dirty="0"/>
          </a:p>
        </p:txBody>
      </p:sp>
      <p:sp>
        <p:nvSpPr>
          <p:cNvPr id="3" name="Content Placeholder 2"/>
          <p:cNvSpPr>
            <a:spLocks noGrp="1"/>
          </p:cNvSpPr>
          <p:nvPr>
            <p:ph idx="1"/>
          </p:nvPr>
        </p:nvSpPr>
        <p:spPr>
          <a:xfrm>
            <a:off x="457200" y="1600201"/>
            <a:ext cx="8229600" cy="3429000"/>
          </a:xfrm>
        </p:spPr>
        <p:txBody>
          <a:bodyPr/>
          <a:lstStyle/>
          <a:p>
            <a:r>
              <a:rPr lang="en-CA" dirty="0" smtClean="0"/>
              <a:t>thinking</a:t>
            </a:r>
          </a:p>
          <a:p>
            <a:pPr lvl="1"/>
            <a:r>
              <a:rPr lang="en-CA" dirty="0" smtClean="0"/>
              <a:t>active learning</a:t>
            </a:r>
          </a:p>
          <a:p>
            <a:pPr lvl="1"/>
            <a:r>
              <a:rPr lang="en-CA" dirty="0" smtClean="0"/>
              <a:t>responsibility for learning</a:t>
            </a:r>
          </a:p>
          <a:p>
            <a:r>
              <a:rPr lang="en-CA" dirty="0" smtClean="0"/>
              <a:t>collaboration</a:t>
            </a:r>
          </a:p>
          <a:p>
            <a:pPr lvl="1"/>
            <a:r>
              <a:rPr lang="en-CA" dirty="0" smtClean="0"/>
              <a:t>distribution of knowledge</a:t>
            </a:r>
          </a:p>
          <a:p>
            <a:pPr lvl="1"/>
            <a:r>
              <a:rPr lang="en-CA" dirty="0" smtClean="0"/>
              <a:t>reliance on many</a:t>
            </a:r>
          </a:p>
        </p:txBody>
      </p:sp>
      <p:sp>
        <p:nvSpPr>
          <p:cNvPr id="4" name="TextBox 3"/>
          <p:cNvSpPr txBox="1"/>
          <p:nvPr/>
        </p:nvSpPr>
        <p:spPr>
          <a:xfrm>
            <a:off x="3276600" y="990600"/>
            <a:ext cx="1350917" cy="646331"/>
          </a:xfrm>
          <a:prstGeom prst="rect">
            <a:avLst/>
          </a:prstGeom>
          <a:noFill/>
        </p:spPr>
        <p:txBody>
          <a:bodyPr wrap="square" rtlCol="0">
            <a:spAutoFit/>
          </a:bodyPr>
          <a:lstStyle/>
          <a:p>
            <a:r>
              <a:rPr lang="en-CA" sz="3600" dirty="0" smtClean="0">
                <a:solidFill>
                  <a:srgbClr val="FF0000"/>
                </a:solidFill>
              </a:rPr>
              <a:t>Lesser</a:t>
            </a:r>
            <a:endParaRPr lang="en-CA" sz="3600" dirty="0">
              <a:solidFill>
                <a:srgbClr val="FF0000"/>
              </a:solidFill>
            </a:endParaRPr>
          </a:p>
        </p:txBody>
      </p:sp>
      <p:cxnSp>
        <p:nvCxnSpPr>
          <p:cNvPr id="6" name="Straight Connector 5"/>
          <p:cNvCxnSpPr/>
          <p:nvPr/>
        </p:nvCxnSpPr>
        <p:spPr>
          <a:xfrm>
            <a:off x="2971800" y="685800"/>
            <a:ext cx="1981200" cy="3048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295400" y="2438400"/>
            <a:ext cx="838200" cy="762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219200" y="2057400"/>
            <a:ext cx="1600200" cy="381000"/>
          </a:xfrm>
          <a:prstGeom prst="rect">
            <a:avLst/>
          </a:prstGeom>
          <a:noFill/>
        </p:spPr>
        <p:txBody>
          <a:bodyPr wrap="square" rtlCol="0">
            <a:spAutoFit/>
          </a:bodyPr>
          <a:lstStyle/>
          <a:p>
            <a:r>
              <a:rPr lang="en-CA" dirty="0" smtClean="0">
                <a:solidFill>
                  <a:srgbClr val="FF0000"/>
                </a:solidFill>
              </a:rPr>
              <a:t>passive</a:t>
            </a:r>
            <a:endParaRPr lang="en-CA"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TotalTime>
  <Words>602</Words>
  <Application>Microsoft Office PowerPoint</Application>
  <PresentationFormat>On-screen Show (4:3)</PresentationFormat>
  <Paragraphs>131</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Keep Thinking</vt:lpstr>
      <vt:lpstr>Greatest Tools</vt:lpstr>
      <vt:lpstr>Greatest Tools</vt:lpstr>
      <vt:lpstr>Greatest Tools</vt:lpstr>
      <vt:lpstr>PowerPoint Presentation</vt:lpstr>
      <vt:lpstr>PowerPoint Presentation</vt:lpstr>
      <vt:lpstr>Greatest Tools</vt:lpstr>
      <vt:lpstr>Greatest Tools</vt:lpstr>
      <vt:lpstr>Greatest Tools</vt:lpstr>
      <vt:lpstr>Greatest Tools</vt:lpstr>
      <vt:lpstr>Greatest Tools</vt:lpstr>
      <vt:lpstr>Greatest Tools</vt:lpstr>
      <vt:lpstr>Greatest Tools</vt:lpstr>
      <vt:lpstr>PowerPoint Presentation</vt:lpstr>
      <vt:lpstr>Teacher Feedback</vt:lpstr>
      <vt:lpstr>Teachers are currently working on:</vt:lpstr>
      <vt:lpstr>Teachers are currently working on:</vt:lpstr>
      <vt:lpstr>Teachers are currently working on:</vt:lpstr>
      <vt:lpstr>Teachers are currently working on:</vt:lpstr>
      <vt:lpstr>Teachers are currently working on:</vt:lpstr>
      <vt:lpstr>Questions for Peter:</vt:lpstr>
      <vt:lpstr>Questions for Peter:</vt:lpstr>
      <vt:lpstr>Questions for Peter:</vt:lpstr>
      <vt:lpstr>Questions for Peter:</vt:lpstr>
      <vt:lpstr>Questions for Peter:</vt:lpstr>
      <vt:lpstr>Questions for Peter:</vt:lpstr>
    </vt:vector>
  </TitlesOfParts>
  <Company>pwsd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Feedback from Teachers</dc:title>
  <dc:creator>Dechant, Wanda</dc:creator>
  <cp:lastModifiedBy>Dechant, Wanda</cp:lastModifiedBy>
  <cp:revision>12</cp:revision>
  <dcterms:created xsi:type="dcterms:W3CDTF">2012-03-02T21:16:37Z</dcterms:created>
  <dcterms:modified xsi:type="dcterms:W3CDTF">2012-03-19T20:08:22Z</dcterms:modified>
</cp:coreProperties>
</file>