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3" r:id="rId1"/>
  </p:sldMasterIdLst>
  <p:notesMasterIdLst>
    <p:notesMasterId r:id="rId51"/>
  </p:notesMasterIdLst>
  <p:sldIdLst>
    <p:sldId id="256" r:id="rId2"/>
    <p:sldId id="315" r:id="rId3"/>
    <p:sldId id="321" r:id="rId4"/>
    <p:sldId id="327" r:id="rId5"/>
    <p:sldId id="331" r:id="rId6"/>
    <p:sldId id="339" r:id="rId7"/>
    <p:sldId id="356" r:id="rId8"/>
    <p:sldId id="326" r:id="rId9"/>
    <p:sldId id="338" r:id="rId10"/>
    <p:sldId id="361" r:id="rId11"/>
    <p:sldId id="340" r:id="rId12"/>
    <p:sldId id="332" r:id="rId13"/>
    <p:sldId id="358" r:id="rId14"/>
    <p:sldId id="359" r:id="rId15"/>
    <p:sldId id="342" r:id="rId16"/>
    <p:sldId id="333" r:id="rId17"/>
    <p:sldId id="334" r:id="rId18"/>
    <p:sldId id="335" r:id="rId19"/>
    <p:sldId id="325" r:id="rId20"/>
    <p:sldId id="343" r:id="rId21"/>
    <p:sldId id="344" r:id="rId22"/>
    <p:sldId id="345" r:id="rId23"/>
    <p:sldId id="346" r:id="rId24"/>
    <p:sldId id="347" r:id="rId25"/>
    <p:sldId id="348" r:id="rId26"/>
    <p:sldId id="349" r:id="rId27"/>
    <p:sldId id="324" r:id="rId28"/>
    <p:sldId id="350" r:id="rId29"/>
    <p:sldId id="351" r:id="rId30"/>
    <p:sldId id="352" r:id="rId31"/>
    <p:sldId id="353" r:id="rId32"/>
    <p:sldId id="354" r:id="rId33"/>
    <p:sldId id="355" r:id="rId34"/>
    <p:sldId id="322" r:id="rId35"/>
    <p:sldId id="328" r:id="rId36"/>
    <p:sldId id="329" r:id="rId37"/>
    <p:sldId id="330" r:id="rId38"/>
    <p:sldId id="362" r:id="rId39"/>
    <p:sldId id="363" r:id="rId40"/>
    <p:sldId id="364" r:id="rId41"/>
    <p:sldId id="357" r:id="rId42"/>
    <p:sldId id="323" r:id="rId43"/>
    <p:sldId id="360" r:id="rId44"/>
    <p:sldId id="365" r:id="rId45"/>
    <p:sldId id="366" r:id="rId46"/>
    <p:sldId id="368" r:id="rId47"/>
    <p:sldId id="367" r:id="rId48"/>
    <p:sldId id="306" r:id="rId49"/>
    <p:sldId id="300" r:id="rId50"/>
  </p:sldIdLst>
  <p:sldSz cx="9144000" cy="6858000" type="screen4x3"/>
  <p:notesSz cx="7077075" cy="9385300"/>
  <p:defaultTextStyle>
    <a:defPPr>
      <a:defRPr lang="en-CA"/>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2233" autoAdjust="0"/>
  </p:normalViewPr>
  <p:slideViewPr>
    <p:cSldViewPr>
      <p:cViewPr varScale="1">
        <p:scale>
          <a:sx n="100" d="100"/>
          <a:sy n="100" d="100"/>
        </p:scale>
        <p:origin x="-1144" y="-11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50" Type="http://schemas.openxmlformats.org/officeDocument/2006/relationships/slide" Target="slides/slide49.xml"/><Relationship Id="rId51" Type="http://schemas.openxmlformats.org/officeDocument/2006/relationships/notesMaster" Target="notesMasters/notesMaster1.xml"/><Relationship Id="rId52" Type="http://schemas.openxmlformats.org/officeDocument/2006/relationships/printerSettings" Target="printerSettings/printerSettings1.bin"/><Relationship Id="rId53" Type="http://schemas.openxmlformats.org/officeDocument/2006/relationships/presProps" Target="presProps.xml"/><Relationship Id="rId54" Type="http://schemas.openxmlformats.org/officeDocument/2006/relationships/viewProps" Target="viewProps.xml"/><Relationship Id="rId55" Type="http://schemas.openxmlformats.org/officeDocument/2006/relationships/theme" Target="theme/theme1.xml"/><Relationship Id="rId56" Type="http://schemas.openxmlformats.org/officeDocument/2006/relationships/tableStyles" Target="tableStyles.xml"/><Relationship Id="rId40" Type="http://schemas.openxmlformats.org/officeDocument/2006/relationships/slide" Target="slides/slide39.xml"/><Relationship Id="rId41" Type="http://schemas.openxmlformats.org/officeDocument/2006/relationships/slide" Target="slides/slide40.xml"/><Relationship Id="rId42" Type="http://schemas.openxmlformats.org/officeDocument/2006/relationships/slide" Target="slides/slide41.xml"/><Relationship Id="rId43" Type="http://schemas.openxmlformats.org/officeDocument/2006/relationships/slide" Target="slides/slide42.xml"/><Relationship Id="rId44" Type="http://schemas.openxmlformats.org/officeDocument/2006/relationships/slide" Target="slides/slide43.xml"/><Relationship Id="rId45" Type="http://schemas.openxmlformats.org/officeDocument/2006/relationships/slide" Target="slides/slide44.xml"/><Relationship Id="rId46" Type="http://schemas.openxmlformats.org/officeDocument/2006/relationships/slide" Target="slides/slide45.xml"/><Relationship Id="rId47" Type="http://schemas.openxmlformats.org/officeDocument/2006/relationships/slide" Target="slides/slide46.xml"/><Relationship Id="rId48" Type="http://schemas.openxmlformats.org/officeDocument/2006/relationships/slide" Target="slides/slide47.xml"/><Relationship Id="rId49" Type="http://schemas.openxmlformats.org/officeDocument/2006/relationships/slide" Target="slides/slide4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2"/>
          <p:cNvSpPr>
            <a:spLocks noGrp="1" noChangeArrowheads="1"/>
          </p:cNvSpPr>
          <p:nvPr>
            <p:ph type="hdr" sz="quarter"/>
          </p:nvPr>
        </p:nvSpPr>
        <p:spPr bwMode="auto">
          <a:xfrm>
            <a:off x="0" y="0"/>
            <a:ext cx="3066733" cy="4692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4064" tIns="47032" rIns="94064" bIns="47032" numCol="1" anchor="t" anchorCtr="0" compatLnSpc="1">
            <a:prstTxWarp prst="textNoShape">
              <a:avLst/>
            </a:prstTxWarp>
          </a:bodyPr>
          <a:lstStyle>
            <a:lvl1pPr>
              <a:defRPr sz="1200" smtClean="0"/>
            </a:lvl1pPr>
          </a:lstStyle>
          <a:p>
            <a:pPr>
              <a:defRPr/>
            </a:pPr>
            <a:endParaRPr lang="en-CA"/>
          </a:p>
        </p:txBody>
      </p:sp>
      <p:sp>
        <p:nvSpPr>
          <p:cNvPr id="14339" name="Rectangle 3"/>
          <p:cNvSpPr>
            <a:spLocks noGrp="1" noChangeArrowheads="1"/>
          </p:cNvSpPr>
          <p:nvPr>
            <p:ph type="dt" idx="1"/>
          </p:nvPr>
        </p:nvSpPr>
        <p:spPr bwMode="auto">
          <a:xfrm>
            <a:off x="4008705" y="0"/>
            <a:ext cx="3066733" cy="4692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4064" tIns="47032" rIns="94064" bIns="47032" numCol="1" anchor="t" anchorCtr="0" compatLnSpc="1">
            <a:prstTxWarp prst="textNoShape">
              <a:avLst/>
            </a:prstTxWarp>
          </a:bodyPr>
          <a:lstStyle>
            <a:lvl1pPr algn="r">
              <a:defRPr sz="1200" smtClean="0"/>
            </a:lvl1pPr>
          </a:lstStyle>
          <a:p>
            <a:pPr>
              <a:defRPr/>
            </a:pPr>
            <a:endParaRPr lang="en-CA"/>
          </a:p>
        </p:txBody>
      </p:sp>
      <p:sp>
        <p:nvSpPr>
          <p:cNvPr id="50180" name="Rectangle 4"/>
          <p:cNvSpPr>
            <a:spLocks noGrp="1" noRot="1" noChangeAspect="1" noChangeArrowheads="1" noTextEdit="1"/>
          </p:cNvSpPr>
          <p:nvPr>
            <p:ph type="sldImg" idx="2"/>
          </p:nvPr>
        </p:nvSpPr>
        <p:spPr bwMode="auto">
          <a:xfrm>
            <a:off x="1192213" y="703263"/>
            <a:ext cx="4692650" cy="3519487"/>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4341" name="Rectangle 5"/>
          <p:cNvSpPr>
            <a:spLocks noGrp="1" noChangeArrowheads="1"/>
          </p:cNvSpPr>
          <p:nvPr>
            <p:ph type="body" sz="quarter" idx="3"/>
          </p:nvPr>
        </p:nvSpPr>
        <p:spPr bwMode="auto">
          <a:xfrm>
            <a:off x="707708" y="4458018"/>
            <a:ext cx="5661660" cy="42233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4064" tIns="47032" rIns="94064" bIns="47032" numCol="1" anchor="t" anchorCtr="0" compatLnSpc="1">
            <a:prstTxWarp prst="textNoShape">
              <a:avLst/>
            </a:prstTxWarp>
          </a:bodyPr>
          <a:lstStyle/>
          <a:p>
            <a:pPr lvl="0"/>
            <a:r>
              <a:rPr lang="en-CA" noProof="0" smtClean="0"/>
              <a:t>Click to edit Master text styles</a:t>
            </a:r>
          </a:p>
          <a:p>
            <a:pPr lvl="1"/>
            <a:r>
              <a:rPr lang="en-CA" noProof="0" smtClean="0"/>
              <a:t>Second level</a:t>
            </a:r>
          </a:p>
          <a:p>
            <a:pPr lvl="2"/>
            <a:r>
              <a:rPr lang="en-CA" noProof="0" smtClean="0"/>
              <a:t>Third level</a:t>
            </a:r>
          </a:p>
          <a:p>
            <a:pPr lvl="3"/>
            <a:r>
              <a:rPr lang="en-CA" noProof="0" smtClean="0"/>
              <a:t>Fourth level</a:t>
            </a:r>
          </a:p>
          <a:p>
            <a:pPr lvl="4"/>
            <a:r>
              <a:rPr lang="en-CA" noProof="0" smtClean="0"/>
              <a:t>Fifth level</a:t>
            </a:r>
          </a:p>
        </p:txBody>
      </p:sp>
      <p:sp>
        <p:nvSpPr>
          <p:cNvPr id="14342" name="Rectangle 6"/>
          <p:cNvSpPr>
            <a:spLocks noGrp="1" noChangeArrowheads="1"/>
          </p:cNvSpPr>
          <p:nvPr>
            <p:ph type="ftr" sz="quarter" idx="4"/>
          </p:nvPr>
        </p:nvSpPr>
        <p:spPr bwMode="auto">
          <a:xfrm>
            <a:off x="0" y="8914406"/>
            <a:ext cx="3066733" cy="4692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4064" tIns="47032" rIns="94064" bIns="47032" numCol="1" anchor="b" anchorCtr="0" compatLnSpc="1">
            <a:prstTxWarp prst="textNoShape">
              <a:avLst/>
            </a:prstTxWarp>
          </a:bodyPr>
          <a:lstStyle>
            <a:lvl1pPr>
              <a:defRPr sz="1200" smtClean="0"/>
            </a:lvl1pPr>
          </a:lstStyle>
          <a:p>
            <a:pPr>
              <a:defRPr/>
            </a:pPr>
            <a:endParaRPr lang="en-CA"/>
          </a:p>
        </p:txBody>
      </p:sp>
      <p:sp>
        <p:nvSpPr>
          <p:cNvPr id="14343" name="Rectangle 7"/>
          <p:cNvSpPr>
            <a:spLocks noGrp="1" noChangeArrowheads="1"/>
          </p:cNvSpPr>
          <p:nvPr>
            <p:ph type="sldNum" sz="quarter" idx="5"/>
          </p:nvPr>
        </p:nvSpPr>
        <p:spPr bwMode="auto">
          <a:xfrm>
            <a:off x="4008705" y="8914406"/>
            <a:ext cx="3066733" cy="4692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4064" tIns="47032" rIns="94064" bIns="47032" numCol="1" anchor="b" anchorCtr="0" compatLnSpc="1">
            <a:prstTxWarp prst="textNoShape">
              <a:avLst/>
            </a:prstTxWarp>
          </a:bodyPr>
          <a:lstStyle>
            <a:lvl1pPr algn="r">
              <a:defRPr sz="1200" smtClean="0"/>
            </a:lvl1pPr>
          </a:lstStyle>
          <a:p>
            <a:pPr>
              <a:defRPr/>
            </a:pPr>
            <a:fld id="{7E3C07C6-B296-4939-B3D6-EA7697EECDD1}" type="slidenum">
              <a:rPr lang="en-CA"/>
              <a:pPr>
                <a:defRPr/>
              </a:pPr>
              <a:t>‹#›</a:t>
            </a:fld>
            <a:endParaRPr lang="en-CA"/>
          </a:p>
        </p:txBody>
      </p:sp>
    </p:spTree>
    <p:extLst>
      <p:ext uri="{BB962C8B-B14F-4D97-AF65-F5344CB8AC3E}">
        <p14:creationId xmlns:p14="http://schemas.microsoft.com/office/powerpoint/2010/main" val="381857603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764273" indent="-293951" eaLnBrk="0" hangingPunct="0">
              <a:defRPr>
                <a:solidFill>
                  <a:schemeClr val="tx1"/>
                </a:solidFill>
                <a:latin typeface="Arial" charset="0"/>
              </a:defRPr>
            </a:lvl2pPr>
            <a:lvl3pPr marL="1175804" indent="-235161" eaLnBrk="0" hangingPunct="0">
              <a:defRPr>
                <a:solidFill>
                  <a:schemeClr val="tx1"/>
                </a:solidFill>
                <a:latin typeface="Arial" charset="0"/>
              </a:defRPr>
            </a:lvl3pPr>
            <a:lvl4pPr marL="1646126" indent="-235161" eaLnBrk="0" hangingPunct="0">
              <a:defRPr>
                <a:solidFill>
                  <a:schemeClr val="tx1"/>
                </a:solidFill>
                <a:latin typeface="Arial" charset="0"/>
              </a:defRPr>
            </a:lvl4pPr>
            <a:lvl5pPr marL="2116447" indent="-235161" eaLnBrk="0" hangingPunct="0">
              <a:defRPr>
                <a:solidFill>
                  <a:schemeClr val="tx1"/>
                </a:solidFill>
                <a:latin typeface="Arial" charset="0"/>
              </a:defRPr>
            </a:lvl5pPr>
            <a:lvl6pPr marL="2586769" indent="-235161" eaLnBrk="0" fontAlgn="base" hangingPunct="0">
              <a:spcBef>
                <a:spcPct val="0"/>
              </a:spcBef>
              <a:spcAft>
                <a:spcPct val="0"/>
              </a:spcAft>
              <a:defRPr>
                <a:solidFill>
                  <a:schemeClr val="tx1"/>
                </a:solidFill>
                <a:latin typeface="Arial" charset="0"/>
              </a:defRPr>
            </a:lvl6pPr>
            <a:lvl7pPr marL="3057091" indent="-235161" eaLnBrk="0" fontAlgn="base" hangingPunct="0">
              <a:spcBef>
                <a:spcPct val="0"/>
              </a:spcBef>
              <a:spcAft>
                <a:spcPct val="0"/>
              </a:spcAft>
              <a:defRPr>
                <a:solidFill>
                  <a:schemeClr val="tx1"/>
                </a:solidFill>
                <a:latin typeface="Arial" charset="0"/>
              </a:defRPr>
            </a:lvl7pPr>
            <a:lvl8pPr marL="3527412" indent="-235161" eaLnBrk="0" fontAlgn="base" hangingPunct="0">
              <a:spcBef>
                <a:spcPct val="0"/>
              </a:spcBef>
              <a:spcAft>
                <a:spcPct val="0"/>
              </a:spcAft>
              <a:defRPr>
                <a:solidFill>
                  <a:schemeClr val="tx1"/>
                </a:solidFill>
                <a:latin typeface="Arial" charset="0"/>
              </a:defRPr>
            </a:lvl8pPr>
            <a:lvl9pPr marL="3997734" indent="-235161" eaLnBrk="0" fontAlgn="base" hangingPunct="0">
              <a:spcBef>
                <a:spcPct val="0"/>
              </a:spcBef>
              <a:spcAft>
                <a:spcPct val="0"/>
              </a:spcAft>
              <a:defRPr>
                <a:solidFill>
                  <a:schemeClr val="tx1"/>
                </a:solidFill>
                <a:latin typeface="Arial" charset="0"/>
              </a:defRPr>
            </a:lvl9pPr>
          </a:lstStyle>
          <a:p>
            <a:pPr eaLnBrk="1" hangingPunct="1"/>
            <a:fld id="{6E1B6E35-1AC1-47F1-B937-6885F591E344}" type="slidenum">
              <a:rPr lang="en-CA"/>
              <a:pPr eaLnBrk="1" hangingPunct="1"/>
              <a:t>13</a:t>
            </a:fld>
            <a:endParaRPr lang="en-CA"/>
          </a:p>
        </p:txBody>
      </p:sp>
      <p:sp>
        <p:nvSpPr>
          <p:cNvPr id="59395" name="Rectangle 2"/>
          <p:cNvSpPr>
            <a:spLocks noGrp="1" noRot="1" noChangeAspect="1" noChangeArrowheads="1" noTextEdit="1"/>
          </p:cNvSpPr>
          <p:nvPr>
            <p:ph type="sldImg"/>
          </p:nvPr>
        </p:nvSpPr>
        <p:spPr>
          <a:ln/>
        </p:spPr>
      </p:sp>
      <p:sp>
        <p:nvSpPr>
          <p:cNvPr id="59396" name="Rectangle 3"/>
          <p:cNvSpPr>
            <a:spLocks noGrp="1" noChangeArrowheads="1"/>
          </p:cNvSpPr>
          <p:nvPr>
            <p:ph type="body" idx="1"/>
          </p:nvPr>
        </p:nvSpPr>
        <p:spPr>
          <a:noFill/>
        </p:spPr>
        <p:txBody>
          <a:bodyPr/>
          <a:lstStyle/>
          <a:p>
            <a:pPr eaLnBrk="1" hangingPunct="1"/>
            <a:r>
              <a:rPr lang="en-CA" smtClean="0"/>
              <a:t>Complete the Handshake Problem learning task in groups of 10. Ask participants to act out the problem first. Then work on creating a model that explains the mathematical relationships in the problem.</a:t>
            </a:r>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764273" indent="-293951" eaLnBrk="0" hangingPunct="0">
              <a:defRPr>
                <a:solidFill>
                  <a:schemeClr val="tx1"/>
                </a:solidFill>
                <a:latin typeface="Arial" charset="0"/>
              </a:defRPr>
            </a:lvl2pPr>
            <a:lvl3pPr marL="1175804" indent="-235161" eaLnBrk="0" hangingPunct="0">
              <a:defRPr>
                <a:solidFill>
                  <a:schemeClr val="tx1"/>
                </a:solidFill>
                <a:latin typeface="Arial" charset="0"/>
              </a:defRPr>
            </a:lvl3pPr>
            <a:lvl4pPr marL="1646126" indent="-235161" eaLnBrk="0" hangingPunct="0">
              <a:defRPr>
                <a:solidFill>
                  <a:schemeClr val="tx1"/>
                </a:solidFill>
                <a:latin typeface="Arial" charset="0"/>
              </a:defRPr>
            </a:lvl4pPr>
            <a:lvl5pPr marL="2116447" indent="-235161" eaLnBrk="0" hangingPunct="0">
              <a:defRPr>
                <a:solidFill>
                  <a:schemeClr val="tx1"/>
                </a:solidFill>
                <a:latin typeface="Arial" charset="0"/>
              </a:defRPr>
            </a:lvl5pPr>
            <a:lvl6pPr marL="2586769" indent="-235161" eaLnBrk="0" fontAlgn="base" hangingPunct="0">
              <a:spcBef>
                <a:spcPct val="0"/>
              </a:spcBef>
              <a:spcAft>
                <a:spcPct val="0"/>
              </a:spcAft>
              <a:defRPr>
                <a:solidFill>
                  <a:schemeClr val="tx1"/>
                </a:solidFill>
                <a:latin typeface="Arial" charset="0"/>
              </a:defRPr>
            </a:lvl6pPr>
            <a:lvl7pPr marL="3057091" indent="-235161" eaLnBrk="0" fontAlgn="base" hangingPunct="0">
              <a:spcBef>
                <a:spcPct val="0"/>
              </a:spcBef>
              <a:spcAft>
                <a:spcPct val="0"/>
              </a:spcAft>
              <a:defRPr>
                <a:solidFill>
                  <a:schemeClr val="tx1"/>
                </a:solidFill>
                <a:latin typeface="Arial" charset="0"/>
              </a:defRPr>
            </a:lvl7pPr>
            <a:lvl8pPr marL="3527412" indent="-235161" eaLnBrk="0" fontAlgn="base" hangingPunct="0">
              <a:spcBef>
                <a:spcPct val="0"/>
              </a:spcBef>
              <a:spcAft>
                <a:spcPct val="0"/>
              </a:spcAft>
              <a:defRPr>
                <a:solidFill>
                  <a:schemeClr val="tx1"/>
                </a:solidFill>
                <a:latin typeface="Arial" charset="0"/>
              </a:defRPr>
            </a:lvl8pPr>
            <a:lvl9pPr marL="3997734" indent="-235161" eaLnBrk="0" fontAlgn="base" hangingPunct="0">
              <a:spcBef>
                <a:spcPct val="0"/>
              </a:spcBef>
              <a:spcAft>
                <a:spcPct val="0"/>
              </a:spcAft>
              <a:defRPr>
                <a:solidFill>
                  <a:schemeClr val="tx1"/>
                </a:solidFill>
                <a:latin typeface="Arial" charset="0"/>
              </a:defRPr>
            </a:lvl9pPr>
          </a:lstStyle>
          <a:p>
            <a:pPr eaLnBrk="1" hangingPunct="1"/>
            <a:fld id="{D3A3A3BE-F1BB-42B3-A7A7-EEBDEE580E47}" type="slidenum">
              <a:rPr lang="en-CA"/>
              <a:pPr eaLnBrk="1" hangingPunct="1"/>
              <a:t>14</a:t>
            </a:fld>
            <a:endParaRPr lang="en-CA"/>
          </a:p>
        </p:txBody>
      </p:sp>
      <p:sp>
        <p:nvSpPr>
          <p:cNvPr id="60419" name="Rectangle 2"/>
          <p:cNvSpPr>
            <a:spLocks noGrp="1" noRot="1" noChangeAspect="1" noChangeArrowheads="1" noTextEdit="1"/>
          </p:cNvSpPr>
          <p:nvPr>
            <p:ph type="sldImg"/>
          </p:nvPr>
        </p:nvSpPr>
        <p:spPr>
          <a:ln/>
        </p:spPr>
      </p:sp>
      <p:sp>
        <p:nvSpPr>
          <p:cNvPr id="60420" name="Rectangle 3"/>
          <p:cNvSpPr>
            <a:spLocks noGrp="1" noChangeArrowheads="1"/>
          </p:cNvSpPr>
          <p:nvPr>
            <p:ph type="body" idx="1"/>
          </p:nvPr>
        </p:nvSpPr>
        <p:spPr>
          <a:noFill/>
        </p:spPr>
        <p:txBody>
          <a:bodyPr/>
          <a:lstStyle/>
          <a:p>
            <a:pPr eaLnBrk="1" hangingPunct="1"/>
            <a:r>
              <a:rPr lang="en-CA" smtClean="0"/>
              <a:t>Organized lists, diagonals in shapes, grids.</a:t>
            </a:r>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3A723D5-92D7-4C55-A4AF-D493CFC13423}" type="slidenum">
              <a:rPr lang="en-CA"/>
              <a:pPr/>
              <a:t>15</a:t>
            </a:fld>
            <a:endParaRPr lang="en-CA"/>
          </a:p>
        </p:txBody>
      </p:sp>
      <p:sp>
        <p:nvSpPr>
          <p:cNvPr id="25602" name="Rectangle 2"/>
          <p:cNvSpPr>
            <a:spLocks noGrp="1" noRot="1" noChangeAspect="1" noChangeArrowheads="1" noTextEdit="1"/>
          </p:cNvSpPr>
          <p:nvPr>
            <p:ph type="sldImg"/>
          </p:nvPr>
        </p:nvSpPr>
        <p:spPr>
          <a:ln/>
        </p:spPr>
      </p:sp>
      <p:sp>
        <p:nvSpPr>
          <p:cNvPr id="25603" name="Rectangle 3"/>
          <p:cNvSpPr>
            <a:spLocks noGrp="1" noChangeArrowheads="1"/>
          </p:cNvSpPr>
          <p:nvPr>
            <p:ph type="body" idx="1"/>
          </p:nvPr>
        </p:nvSpPr>
        <p:spPr/>
        <p:txBody>
          <a:bodyPr/>
          <a:lstStyle/>
          <a:p>
            <a:r>
              <a:rPr lang="en-US" dirty="0"/>
              <a:t>Answer- 15; but what more can we get out of it- how can we dig deeper?</a:t>
            </a:r>
            <a:br>
              <a:rPr lang="en-US" dirty="0"/>
            </a:br>
            <a:endParaRPr lang="en-US" dirty="0"/>
          </a:p>
          <a:p>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8B34D81-31FC-472C-934F-FB7C135AFA05}" type="slidenum">
              <a:rPr lang="en-CA"/>
              <a:pPr/>
              <a:t>17</a:t>
            </a:fld>
            <a:endParaRPr lang="en-CA"/>
          </a:p>
        </p:txBody>
      </p:sp>
      <p:sp>
        <p:nvSpPr>
          <p:cNvPr id="18434" name="Rectangle 2"/>
          <p:cNvSpPr>
            <a:spLocks noGrp="1" noRot="1" noChangeAspect="1" noChangeArrowheads="1" noTextEdit="1"/>
          </p:cNvSpPr>
          <p:nvPr>
            <p:ph type="sldImg"/>
          </p:nvPr>
        </p:nvSpPr>
        <p:spPr>
          <a:ln/>
        </p:spPr>
      </p:sp>
      <p:sp>
        <p:nvSpPr>
          <p:cNvPr id="18435" name="Rectangle 3"/>
          <p:cNvSpPr>
            <a:spLocks noGrp="1" noChangeArrowheads="1"/>
          </p:cNvSpPr>
          <p:nvPr>
            <p:ph type="body" idx="1"/>
          </p:nvPr>
        </p:nvSpPr>
        <p:spPr/>
        <p:txBody>
          <a:bodyPr/>
          <a:lstStyle/>
          <a:p>
            <a:r>
              <a:rPr lang="en-CA"/>
              <a:t>Looking across the bottom row, the total number of gifts given on any day can be found by starting at 1 and adding 2, 3, 4, 5…consecutively for each increasing day.  This is a recursive relationship—finding the next number depends on knowing the previous one. Participants can also find the total number of gifts given on any day by adding all numbers in descending order up to that day; e.g., on the 6</a:t>
            </a:r>
            <a:r>
              <a:rPr lang="en-CA" baseline="30000"/>
              <a:t>th</a:t>
            </a:r>
            <a:r>
              <a:rPr lang="en-CA"/>
              <a:t> day, add 6 + 5 + 4 + 3 + 2+ 1. (Although none of the students in the sample classes were asked to do so, the total number of gifts on any given day can also be found by (x</a:t>
            </a:r>
            <a:r>
              <a:rPr lang="en-CA" baseline="30000"/>
              <a:t>2</a:t>
            </a:r>
            <a:r>
              <a:rPr lang="en-CA"/>
              <a:t> + x)/2 where x is the day number; however, this goes beyond Grade 3 expectations.) The total number of each type of present is an interesting pattern. The </a:t>
            </a:r>
            <a:r>
              <a:rPr lang="en-CA" b="1"/>
              <a:t>difference</a:t>
            </a:r>
            <a:r>
              <a:rPr lang="en-CA"/>
              <a:t> between each type of gift first follows a decreasing pattern (10, 8, 6, 4, 2, 0) and then an increasing one (2, 4, 6, 8, 10). The six geese a-laying and seven swans a-swimming were both given as presents the most—a total of 42 times (7 x 6 and 6 x 7).</a:t>
            </a:r>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AutoShape 2"/>
          <p:cNvSpPr>
            <a:spLocks noChangeArrowheads="1"/>
          </p:cNvSpPr>
          <p:nvPr/>
        </p:nvSpPr>
        <p:spPr bwMode="auto">
          <a:xfrm>
            <a:off x="228600" y="381000"/>
            <a:ext cx="8686800" cy="5638800"/>
          </a:xfrm>
          <a:prstGeom prst="roundRect">
            <a:avLst>
              <a:gd name="adj" fmla="val 7912"/>
            </a:avLst>
          </a:prstGeom>
          <a:solidFill>
            <a:schemeClr val="folHlink"/>
          </a:solidFill>
          <a:ln>
            <a:noFill/>
          </a:ln>
          <a:effectLst/>
          <a:extLst>
            <a:ext uri="{91240B29-F687-4f45-9708-019B960494DF}">
              <a14:hiddenLine xmlns:a14="http://schemas.microsoft.com/office/drawing/2010/main" w="9525">
                <a:solidFill>
                  <a:srgbClr val="CCCC99"/>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en-US" sz="2400">
              <a:latin typeface="Times New Roman" pitchFamily="18" charset="0"/>
            </a:endParaRPr>
          </a:p>
        </p:txBody>
      </p:sp>
      <p:sp>
        <p:nvSpPr>
          <p:cNvPr id="5" name="AutoShape 3"/>
          <p:cNvSpPr>
            <a:spLocks noChangeArrowheads="1"/>
          </p:cNvSpPr>
          <p:nvPr/>
        </p:nvSpPr>
        <p:spPr bwMode="white">
          <a:xfrm>
            <a:off x="327025" y="488950"/>
            <a:ext cx="8435975" cy="4768850"/>
          </a:xfrm>
          <a:prstGeom prst="roundRect">
            <a:avLst>
              <a:gd name="adj" fmla="val 7310"/>
            </a:avLst>
          </a:prstGeom>
          <a:solidFill>
            <a:schemeClr val="bg1"/>
          </a:solidFill>
          <a:ln>
            <a:noFill/>
          </a:ln>
          <a:effectLst/>
          <a:extLst>
            <a:ext uri="{91240B29-F687-4f45-9708-019B960494DF}">
              <a14:hiddenLine xmlns:a14="http://schemas.microsoft.com/office/drawing/2010/main" w="9525">
                <a:solidFill>
                  <a:srgbClr val="CCCC99"/>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en-US" sz="2400">
              <a:latin typeface="Times New Roman" pitchFamily="18" charset="0"/>
            </a:endParaRPr>
          </a:p>
        </p:txBody>
      </p:sp>
      <p:sp>
        <p:nvSpPr>
          <p:cNvPr id="6" name="AutoShape 4"/>
          <p:cNvSpPr>
            <a:spLocks noChangeArrowheads="1"/>
          </p:cNvSpPr>
          <p:nvPr/>
        </p:nvSpPr>
        <p:spPr bwMode="blackWhite">
          <a:xfrm>
            <a:off x="1371600" y="3338513"/>
            <a:ext cx="6400800" cy="2286000"/>
          </a:xfrm>
          <a:prstGeom prst="roundRect">
            <a:avLst>
              <a:gd name="adj" fmla="val 16667"/>
            </a:avLst>
          </a:prstGeom>
          <a:solidFill>
            <a:schemeClr val="bg1"/>
          </a:solidFill>
          <a:ln w="50800">
            <a:solidFill>
              <a:schemeClr val="bg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en-US"/>
          </a:p>
        </p:txBody>
      </p:sp>
      <p:sp>
        <p:nvSpPr>
          <p:cNvPr id="19461" name="Rectangle 5"/>
          <p:cNvSpPr>
            <a:spLocks noGrp="1" noChangeArrowheads="1"/>
          </p:cNvSpPr>
          <p:nvPr>
            <p:ph type="ctrTitle"/>
          </p:nvPr>
        </p:nvSpPr>
        <p:spPr>
          <a:xfrm>
            <a:off x="685800" y="857250"/>
            <a:ext cx="7772400" cy="2266950"/>
          </a:xfrm>
        </p:spPr>
        <p:txBody>
          <a:bodyPr anchor="ctr" anchorCtr="1"/>
          <a:lstStyle>
            <a:lvl1pPr algn="ctr">
              <a:defRPr sz="4100" i="1"/>
            </a:lvl1pPr>
          </a:lstStyle>
          <a:p>
            <a:pPr lvl="0"/>
            <a:r>
              <a:rPr lang="en-CA" noProof="0" smtClean="0"/>
              <a:t>Click to edit Master title style</a:t>
            </a:r>
          </a:p>
        </p:txBody>
      </p:sp>
      <p:sp>
        <p:nvSpPr>
          <p:cNvPr id="19462" name="Rectangle 6"/>
          <p:cNvSpPr>
            <a:spLocks noGrp="1" noChangeArrowheads="1"/>
          </p:cNvSpPr>
          <p:nvPr>
            <p:ph type="subTitle" idx="1"/>
          </p:nvPr>
        </p:nvSpPr>
        <p:spPr>
          <a:xfrm>
            <a:off x="1752600" y="3567113"/>
            <a:ext cx="5410200" cy="1905000"/>
          </a:xfrm>
        </p:spPr>
        <p:txBody>
          <a:bodyPr anchor="ctr"/>
          <a:lstStyle>
            <a:lvl1pPr marL="0" indent="0" algn="ctr">
              <a:buFont typeface="Wingdings" pitchFamily="2" charset="2"/>
              <a:buNone/>
              <a:defRPr sz="3300"/>
            </a:lvl1pPr>
          </a:lstStyle>
          <a:p>
            <a:pPr lvl="0"/>
            <a:r>
              <a:rPr lang="en-CA" noProof="0" smtClean="0"/>
              <a:t>Click to edit Master subtitle style</a:t>
            </a:r>
          </a:p>
        </p:txBody>
      </p:sp>
      <p:sp>
        <p:nvSpPr>
          <p:cNvPr id="7" name="Rectangle 7"/>
          <p:cNvSpPr>
            <a:spLocks noGrp="1" noChangeArrowheads="1"/>
          </p:cNvSpPr>
          <p:nvPr>
            <p:ph type="dt" sz="half" idx="10"/>
          </p:nvPr>
        </p:nvSpPr>
        <p:spPr/>
        <p:txBody>
          <a:bodyPr/>
          <a:lstStyle>
            <a:lvl1pPr>
              <a:defRPr smtClean="0"/>
            </a:lvl1pPr>
          </a:lstStyle>
          <a:p>
            <a:pPr>
              <a:defRPr/>
            </a:pPr>
            <a:endParaRPr lang="en-CA"/>
          </a:p>
        </p:txBody>
      </p:sp>
      <p:sp>
        <p:nvSpPr>
          <p:cNvPr id="8" name="Rectangle 8"/>
          <p:cNvSpPr>
            <a:spLocks noGrp="1" noChangeArrowheads="1"/>
          </p:cNvSpPr>
          <p:nvPr>
            <p:ph type="ftr" sz="quarter" idx="11"/>
          </p:nvPr>
        </p:nvSpPr>
        <p:spPr>
          <a:xfrm>
            <a:off x="3352800" y="6391275"/>
            <a:ext cx="2895600" cy="457200"/>
          </a:xfrm>
        </p:spPr>
        <p:txBody>
          <a:bodyPr/>
          <a:lstStyle>
            <a:lvl1pPr>
              <a:defRPr smtClean="0"/>
            </a:lvl1pPr>
          </a:lstStyle>
          <a:p>
            <a:pPr>
              <a:defRPr/>
            </a:pPr>
            <a:endParaRPr lang="en-CA"/>
          </a:p>
        </p:txBody>
      </p:sp>
      <p:sp>
        <p:nvSpPr>
          <p:cNvPr id="9" name="Rectangle 9"/>
          <p:cNvSpPr>
            <a:spLocks noGrp="1" noChangeArrowheads="1"/>
          </p:cNvSpPr>
          <p:nvPr>
            <p:ph type="sldNum" sz="quarter" idx="12"/>
          </p:nvPr>
        </p:nvSpPr>
        <p:spPr>
          <a:xfrm>
            <a:off x="6858000" y="6391275"/>
            <a:ext cx="1600200" cy="457200"/>
          </a:xfrm>
        </p:spPr>
        <p:txBody>
          <a:bodyPr/>
          <a:lstStyle>
            <a:lvl1pPr>
              <a:defRPr smtClean="0"/>
            </a:lvl1pPr>
          </a:lstStyle>
          <a:p>
            <a:pPr>
              <a:defRPr/>
            </a:pPr>
            <a:fld id="{6BF97FB4-8159-472F-835C-49AD92C7FF56}" type="slidenum">
              <a:rPr lang="en-CA"/>
              <a:pPr>
                <a:defRPr/>
              </a:pPr>
              <a:t>‹#›</a:t>
            </a:fld>
            <a:endParaRPr lang="en-CA"/>
          </a:p>
        </p:txBody>
      </p:sp>
    </p:spTree>
    <p:extLst>
      <p:ext uri="{BB962C8B-B14F-4D97-AF65-F5344CB8AC3E}">
        <p14:creationId xmlns:p14="http://schemas.microsoft.com/office/powerpoint/2010/main" val="20074707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Rectangle 4"/>
          <p:cNvSpPr>
            <a:spLocks noGrp="1" noChangeArrowheads="1"/>
          </p:cNvSpPr>
          <p:nvPr>
            <p:ph type="dt" sz="half" idx="10"/>
          </p:nvPr>
        </p:nvSpPr>
        <p:spPr>
          <a:ln/>
        </p:spPr>
        <p:txBody>
          <a:bodyPr/>
          <a:lstStyle>
            <a:lvl1pPr>
              <a:defRPr/>
            </a:lvl1pPr>
          </a:lstStyle>
          <a:p>
            <a:pPr>
              <a:defRPr/>
            </a:pPr>
            <a:endParaRPr lang="en-CA"/>
          </a:p>
        </p:txBody>
      </p:sp>
      <p:sp>
        <p:nvSpPr>
          <p:cNvPr id="5" name="Rectangle 5"/>
          <p:cNvSpPr>
            <a:spLocks noGrp="1" noChangeArrowheads="1"/>
          </p:cNvSpPr>
          <p:nvPr>
            <p:ph type="ftr" sz="quarter" idx="11"/>
          </p:nvPr>
        </p:nvSpPr>
        <p:spPr>
          <a:ln/>
        </p:spPr>
        <p:txBody>
          <a:bodyPr/>
          <a:lstStyle>
            <a:lvl1pPr>
              <a:defRPr/>
            </a:lvl1pPr>
          </a:lstStyle>
          <a:p>
            <a:pPr>
              <a:defRPr/>
            </a:pPr>
            <a:endParaRPr lang="en-CA"/>
          </a:p>
        </p:txBody>
      </p:sp>
      <p:sp>
        <p:nvSpPr>
          <p:cNvPr id="6" name="Rectangle 6"/>
          <p:cNvSpPr>
            <a:spLocks noGrp="1" noChangeArrowheads="1"/>
          </p:cNvSpPr>
          <p:nvPr>
            <p:ph type="sldNum" sz="quarter" idx="12"/>
          </p:nvPr>
        </p:nvSpPr>
        <p:spPr>
          <a:ln/>
        </p:spPr>
        <p:txBody>
          <a:bodyPr/>
          <a:lstStyle>
            <a:lvl1pPr>
              <a:defRPr/>
            </a:lvl1pPr>
          </a:lstStyle>
          <a:p>
            <a:pPr>
              <a:defRPr/>
            </a:pPr>
            <a:fld id="{4EAB9F8F-F6E9-439A-8516-2A6ED5BE01DB}" type="slidenum">
              <a:rPr lang="en-CA"/>
              <a:pPr>
                <a:defRPr/>
              </a:pPr>
              <a:t>‹#›</a:t>
            </a:fld>
            <a:endParaRPr lang="en-CA"/>
          </a:p>
        </p:txBody>
      </p:sp>
    </p:spTree>
    <p:extLst>
      <p:ext uri="{BB962C8B-B14F-4D97-AF65-F5344CB8AC3E}">
        <p14:creationId xmlns:p14="http://schemas.microsoft.com/office/powerpoint/2010/main" val="27933216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34150" y="533400"/>
            <a:ext cx="1924050" cy="5410200"/>
          </a:xfrm>
        </p:spPr>
        <p:txBody>
          <a:bodyPr vert="eaVert"/>
          <a:lstStyle/>
          <a:p>
            <a:r>
              <a:rPr lang="en-US" smtClean="0"/>
              <a:t>Click to edit Master title style</a:t>
            </a:r>
            <a:endParaRPr lang="en-CA"/>
          </a:p>
        </p:txBody>
      </p:sp>
      <p:sp>
        <p:nvSpPr>
          <p:cNvPr id="3" name="Vertical Text Placeholder 2"/>
          <p:cNvSpPr>
            <a:spLocks noGrp="1"/>
          </p:cNvSpPr>
          <p:nvPr>
            <p:ph type="body" orient="vert" idx="1"/>
          </p:nvPr>
        </p:nvSpPr>
        <p:spPr>
          <a:xfrm>
            <a:off x="762000" y="533400"/>
            <a:ext cx="561975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Rectangle 4"/>
          <p:cNvSpPr>
            <a:spLocks noGrp="1" noChangeArrowheads="1"/>
          </p:cNvSpPr>
          <p:nvPr>
            <p:ph type="dt" sz="half" idx="10"/>
          </p:nvPr>
        </p:nvSpPr>
        <p:spPr>
          <a:ln/>
        </p:spPr>
        <p:txBody>
          <a:bodyPr/>
          <a:lstStyle>
            <a:lvl1pPr>
              <a:defRPr/>
            </a:lvl1pPr>
          </a:lstStyle>
          <a:p>
            <a:pPr>
              <a:defRPr/>
            </a:pPr>
            <a:endParaRPr lang="en-CA"/>
          </a:p>
        </p:txBody>
      </p:sp>
      <p:sp>
        <p:nvSpPr>
          <p:cNvPr id="5" name="Rectangle 5"/>
          <p:cNvSpPr>
            <a:spLocks noGrp="1" noChangeArrowheads="1"/>
          </p:cNvSpPr>
          <p:nvPr>
            <p:ph type="ftr" sz="quarter" idx="11"/>
          </p:nvPr>
        </p:nvSpPr>
        <p:spPr>
          <a:ln/>
        </p:spPr>
        <p:txBody>
          <a:bodyPr/>
          <a:lstStyle>
            <a:lvl1pPr>
              <a:defRPr/>
            </a:lvl1pPr>
          </a:lstStyle>
          <a:p>
            <a:pPr>
              <a:defRPr/>
            </a:pPr>
            <a:endParaRPr lang="en-CA"/>
          </a:p>
        </p:txBody>
      </p:sp>
      <p:sp>
        <p:nvSpPr>
          <p:cNvPr id="6" name="Rectangle 6"/>
          <p:cNvSpPr>
            <a:spLocks noGrp="1" noChangeArrowheads="1"/>
          </p:cNvSpPr>
          <p:nvPr>
            <p:ph type="sldNum" sz="quarter" idx="12"/>
          </p:nvPr>
        </p:nvSpPr>
        <p:spPr>
          <a:ln/>
        </p:spPr>
        <p:txBody>
          <a:bodyPr/>
          <a:lstStyle>
            <a:lvl1pPr>
              <a:defRPr/>
            </a:lvl1pPr>
          </a:lstStyle>
          <a:p>
            <a:pPr>
              <a:defRPr/>
            </a:pPr>
            <a:fld id="{B1493DFF-C5C3-4D03-ABB1-CB4BF7078024}" type="slidenum">
              <a:rPr lang="en-CA"/>
              <a:pPr>
                <a:defRPr/>
              </a:pPr>
              <a:t>‹#›</a:t>
            </a:fld>
            <a:endParaRPr lang="en-CA"/>
          </a:p>
        </p:txBody>
      </p:sp>
    </p:spTree>
    <p:extLst>
      <p:ext uri="{BB962C8B-B14F-4D97-AF65-F5344CB8AC3E}">
        <p14:creationId xmlns:p14="http://schemas.microsoft.com/office/powerpoint/2010/main" val="166044276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762000" y="533400"/>
            <a:ext cx="7696200" cy="1143000"/>
          </a:xfrm>
        </p:spPr>
        <p:txBody>
          <a:bodyPr/>
          <a:lstStyle/>
          <a:p>
            <a:r>
              <a:rPr lang="en-US" smtClean="0"/>
              <a:t>Click to edit Master title style</a:t>
            </a:r>
            <a:endParaRPr lang="en-CA"/>
          </a:p>
        </p:txBody>
      </p:sp>
      <p:sp>
        <p:nvSpPr>
          <p:cNvPr id="3" name="Text Placeholder 2"/>
          <p:cNvSpPr>
            <a:spLocks noGrp="1"/>
          </p:cNvSpPr>
          <p:nvPr>
            <p:ph type="body" sz="half" idx="1"/>
          </p:nvPr>
        </p:nvSpPr>
        <p:spPr>
          <a:xfrm>
            <a:off x="762000" y="1905000"/>
            <a:ext cx="3771900" cy="40386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Content Placeholder 3"/>
          <p:cNvSpPr>
            <a:spLocks noGrp="1"/>
          </p:cNvSpPr>
          <p:nvPr>
            <p:ph sz="half" idx="2"/>
          </p:nvPr>
        </p:nvSpPr>
        <p:spPr>
          <a:xfrm>
            <a:off x="4686300" y="1905000"/>
            <a:ext cx="3771900" cy="40386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Rectangle 4"/>
          <p:cNvSpPr>
            <a:spLocks noGrp="1" noChangeArrowheads="1"/>
          </p:cNvSpPr>
          <p:nvPr>
            <p:ph type="dt" sz="half" idx="10"/>
          </p:nvPr>
        </p:nvSpPr>
        <p:spPr>
          <a:ln/>
        </p:spPr>
        <p:txBody>
          <a:bodyPr/>
          <a:lstStyle>
            <a:lvl1pPr>
              <a:defRPr/>
            </a:lvl1pPr>
          </a:lstStyle>
          <a:p>
            <a:pPr>
              <a:defRPr/>
            </a:pPr>
            <a:endParaRPr lang="en-CA"/>
          </a:p>
        </p:txBody>
      </p:sp>
      <p:sp>
        <p:nvSpPr>
          <p:cNvPr id="6" name="Rectangle 5"/>
          <p:cNvSpPr>
            <a:spLocks noGrp="1" noChangeArrowheads="1"/>
          </p:cNvSpPr>
          <p:nvPr>
            <p:ph type="ftr" sz="quarter" idx="11"/>
          </p:nvPr>
        </p:nvSpPr>
        <p:spPr>
          <a:ln/>
        </p:spPr>
        <p:txBody>
          <a:bodyPr/>
          <a:lstStyle>
            <a:lvl1pPr>
              <a:defRPr/>
            </a:lvl1pPr>
          </a:lstStyle>
          <a:p>
            <a:pPr>
              <a:defRPr/>
            </a:pPr>
            <a:endParaRPr lang="en-CA"/>
          </a:p>
        </p:txBody>
      </p:sp>
      <p:sp>
        <p:nvSpPr>
          <p:cNvPr id="7" name="Rectangle 6"/>
          <p:cNvSpPr>
            <a:spLocks noGrp="1" noChangeArrowheads="1"/>
          </p:cNvSpPr>
          <p:nvPr>
            <p:ph type="sldNum" sz="quarter" idx="12"/>
          </p:nvPr>
        </p:nvSpPr>
        <p:spPr>
          <a:ln/>
        </p:spPr>
        <p:txBody>
          <a:bodyPr/>
          <a:lstStyle>
            <a:lvl1pPr>
              <a:defRPr/>
            </a:lvl1pPr>
          </a:lstStyle>
          <a:p>
            <a:pPr>
              <a:defRPr/>
            </a:pPr>
            <a:fld id="{83152E0A-4743-4190-9916-1AE90B3FF352}" type="slidenum">
              <a:rPr lang="en-CA"/>
              <a:pPr>
                <a:defRPr/>
              </a:pPr>
              <a:t>‹#›</a:t>
            </a:fld>
            <a:endParaRPr lang="en-CA"/>
          </a:p>
        </p:txBody>
      </p:sp>
    </p:spTree>
    <p:extLst>
      <p:ext uri="{BB962C8B-B14F-4D97-AF65-F5344CB8AC3E}">
        <p14:creationId xmlns:p14="http://schemas.microsoft.com/office/powerpoint/2010/main" val="2881098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Rectangle 4"/>
          <p:cNvSpPr>
            <a:spLocks noGrp="1" noChangeArrowheads="1"/>
          </p:cNvSpPr>
          <p:nvPr>
            <p:ph type="dt" sz="half" idx="10"/>
          </p:nvPr>
        </p:nvSpPr>
        <p:spPr>
          <a:ln/>
        </p:spPr>
        <p:txBody>
          <a:bodyPr/>
          <a:lstStyle>
            <a:lvl1pPr>
              <a:defRPr/>
            </a:lvl1pPr>
          </a:lstStyle>
          <a:p>
            <a:pPr>
              <a:defRPr/>
            </a:pPr>
            <a:endParaRPr lang="en-CA"/>
          </a:p>
        </p:txBody>
      </p:sp>
      <p:sp>
        <p:nvSpPr>
          <p:cNvPr id="5" name="Rectangle 5"/>
          <p:cNvSpPr>
            <a:spLocks noGrp="1" noChangeArrowheads="1"/>
          </p:cNvSpPr>
          <p:nvPr>
            <p:ph type="ftr" sz="quarter" idx="11"/>
          </p:nvPr>
        </p:nvSpPr>
        <p:spPr>
          <a:ln/>
        </p:spPr>
        <p:txBody>
          <a:bodyPr/>
          <a:lstStyle>
            <a:lvl1pPr>
              <a:defRPr/>
            </a:lvl1pPr>
          </a:lstStyle>
          <a:p>
            <a:pPr>
              <a:defRPr/>
            </a:pPr>
            <a:endParaRPr lang="en-CA"/>
          </a:p>
        </p:txBody>
      </p:sp>
      <p:sp>
        <p:nvSpPr>
          <p:cNvPr id="6" name="Rectangle 6"/>
          <p:cNvSpPr>
            <a:spLocks noGrp="1" noChangeArrowheads="1"/>
          </p:cNvSpPr>
          <p:nvPr>
            <p:ph type="sldNum" sz="quarter" idx="12"/>
          </p:nvPr>
        </p:nvSpPr>
        <p:spPr>
          <a:ln/>
        </p:spPr>
        <p:txBody>
          <a:bodyPr/>
          <a:lstStyle>
            <a:lvl1pPr>
              <a:defRPr/>
            </a:lvl1pPr>
          </a:lstStyle>
          <a:p>
            <a:pPr>
              <a:defRPr/>
            </a:pPr>
            <a:fld id="{A869F85D-F746-4B60-A8B0-0BCA01612998}" type="slidenum">
              <a:rPr lang="en-CA"/>
              <a:pPr>
                <a:defRPr/>
              </a:pPr>
              <a:t>‹#›</a:t>
            </a:fld>
            <a:endParaRPr lang="en-CA"/>
          </a:p>
        </p:txBody>
      </p:sp>
    </p:spTree>
    <p:extLst>
      <p:ext uri="{BB962C8B-B14F-4D97-AF65-F5344CB8AC3E}">
        <p14:creationId xmlns:p14="http://schemas.microsoft.com/office/powerpoint/2010/main" val="20325904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CA"/>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CA"/>
          </a:p>
        </p:txBody>
      </p:sp>
      <p:sp>
        <p:nvSpPr>
          <p:cNvPr id="5" name="Rectangle 5"/>
          <p:cNvSpPr>
            <a:spLocks noGrp="1" noChangeArrowheads="1"/>
          </p:cNvSpPr>
          <p:nvPr>
            <p:ph type="ftr" sz="quarter" idx="11"/>
          </p:nvPr>
        </p:nvSpPr>
        <p:spPr>
          <a:ln/>
        </p:spPr>
        <p:txBody>
          <a:bodyPr/>
          <a:lstStyle>
            <a:lvl1pPr>
              <a:defRPr/>
            </a:lvl1pPr>
          </a:lstStyle>
          <a:p>
            <a:pPr>
              <a:defRPr/>
            </a:pPr>
            <a:endParaRPr lang="en-CA"/>
          </a:p>
        </p:txBody>
      </p:sp>
      <p:sp>
        <p:nvSpPr>
          <p:cNvPr id="6" name="Rectangle 6"/>
          <p:cNvSpPr>
            <a:spLocks noGrp="1" noChangeArrowheads="1"/>
          </p:cNvSpPr>
          <p:nvPr>
            <p:ph type="sldNum" sz="quarter" idx="12"/>
          </p:nvPr>
        </p:nvSpPr>
        <p:spPr>
          <a:ln/>
        </p:spPr>
        <p:txBody>
          <a:bodyPr/>
          <a:lstStyle>
            <a:lvl1pPr>
              <a:defRPr/>
            </a:lvl1pPr>
          </a:lstStyle>
          <a:p>
            <a:pPr>
              <a:defRPr/>
            </a:pPr>
            <a:fld id="{653EF268-4026-41EE-BE70-115C7B19B545}" type="slidenum">
              <a:rPr lang="en-CA"/>
              <a:pPr>
                <a:defRPr/>
              </a:pPr>
              <a:t>‹#›</a:t>
            </a:fld>
            <a:endParaRPr lang="en-CA"/>
          </a:p>
        </p:txBody>
      </p:sp>
    </p:spTree>
    <p:extLst>
      <p:ext uri="{BB962C8B-B14F-4D97-AF65-F5344CB8AC3E}">
        <p14:creationId xmlns:p14="http://schemas.microsoft.com/office/powerpoint/2010/main" val="37544224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Content Placeholder 2"/>
          <p:cNvSpPr>
            <a:spLocks noGrp="1"/>
          </p:cNvSpPr>
          <p:nvPr>
            <p:ph sz="half" idx="1"/>
          </p:nvPr>
        </p:nvSpPr>
        <p:spPr>
          <a:xfrm>
            <a:off x="762000" y="1905000"/>
            <a:ext cx="3771900" cy="4038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Content Placeholder 3"/>
          <p:cNvSpPr>
            <a:spLocks noGrp="1"/>
          </p:cNvSpPr>
          <p:nvPr>
            <p:ph sz="half" idx="2"/>
          </p:nvPr>
        </p:nvSpPr>
        <p:spPr>
          <a:xfrm>
            <a:off x="4686300" y="1905000"/>
            <a:ext cx="3771900" cy="4038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Rectangle 4"/>
          <p:cNvSpPr>
            <a:spLocks noGrp="1" noChangeArrowheads="1"/>
          </p:cNvSpPr>
          <p:nvPr>
            <p:ph type="dt" sz="half" idx="10"/>
          </p:nvPr>
        </p:nvSpPr>
        <p:spPr>
          <a:ln/>
        </p:spPr>
        <p:txBody>
          <a:bodyPr/>
          <a:lstStyle>
            <a:lvl1pPr>
              <a:defRPr/>
            </a:lvl1pPr>
          </a:lstStyle>
          <a:p>
            <a:pPr>
              <a:defRPr/>
            </a:pPr>
            <a:endParaRPr lang="en-CA"/>
          </a:p>
        </p:txBody>
      </p:sp>
      <p:sp>
        <p:nvSpPr>
          <p:cNvPr id="6" name="Rectangle 5"/>
          <p:cNvSpPr>
            <a:spLocks noGrp="1" noChangeArrowheads="1"/>
          </p:cNvSpPr>
          <p:nvPr>
            <p:ph type="ftr" sz="quarter" idx="11"/>
          </p:nvPr>
        </p:nvSpPr>
        <p:spPr>
          <a:ln/>
        </p:spPr>
        <p:txBody>
          <a:bodyPr/>
          <a:lstStyle>
            <a:lvl1pPr>
              <a:defRPr/>
            </a:lvl1pPr>
          </a:lstStyle>
          <a:p>
            <a:pPr>
              <a:defRPr/>
            </a:pPr>
            <a:endParaRPr lang="en-CA"/>
          </a:p>
        </p:txBody>
      </p:sp>
      <p:sp>
        <p:nvSpPr>
          <p:cNvPr id="7" name="Rectangle 6"/>
          <p:cNvSpPr>
            <a:spLocks noGrp="1" noChangeArrowheads="1"/>
          </p:cNvSpPr>
          <p:nvPr>
            <p:ph type="sldNum" sz="quarter" idx="12"/>
          </p:nvPr>
        </p:nvSpPr>
        <p:spPr>
          <a:ln/>
        </p:spPr>
        <p:txBody>
          <a:bodyPr/>
          <a:lstStyle>
            <a:lvl1pPr>
              <a:defRPr/>
            </a:lvl1pPr>
          </a:lstStyle>
          <a:p>
            <a:pPr>
              <a:defRPr/>
            </a:pPr>
            <a:fld id="{4AEE722A-FA79-48CF-BCAD-EA484A4E26F9}" type="slidenum">
              <a:rPr lang="en-CA"/>
              <a:pPr>
                <a:defRPr/>
              </a:pPr>
              <a:t>‹#›</a:t>
            </a:fld>
            <a:endParaRPr lang="en-CA"/>
          </a:p>
        </p:txBody>
      </p:sp>
    </p:spTree>
    <p:extLst>
      <p:ext uri="{BB962C8B-B14F-4D97-AF65-F5344CB8AC3E}">
        <p14:creationId xmlns:p14="http://schemas.microsoft.com/office/powerpoint/2010/main" val="21037677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CA"/>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7" name="Rectangle 4"/>
          <p:cNvSpPr>
            <a:spLocks noGrp="1" noChangeArrowheads="1"/>
          </p:cNvSpPr>
          <p:nvPr>
            <p:ph type="dt" sz="half" idx="10"/>
          </p:nvPr>
        </p:nvSpPr>
        <p:spPr>
          <a:ln/>
        </p:spPr>
        <p:txBody>
          <a:bodyPr/>
          <a:lstStyle>
            <a:lvl1pPr>
              <a:defRPr/>
            </a:lvl1pPr>
          </a:lstStyle>
          <a:p>
            <a:pPr>
              <a:defRPr/>
            </a:pPr>
            <a:endParaRPr lang="en-CA"/>
          </a:p>
        </p:txBody>
      </p:sp>
      <p:sp>
        <p:nvSpPr>
          <p:cNvPr id="8" name="Rectangle 5"/>
          <p:cNvSpPr>
            <a:spLocks noGrp="1" noChangeArrowheads="1"/>
          </p:cNvSpPr>
          <p:nvPr>
            <p:ph type="ftr" sz="quarter" idx="11"/>
          </p:nvPr>
        </p:nvSpPr>
        <p:spPr>
          <a:ln/>
        </p:spPr>
        <p:txBody>
          <a:bodyPr/>
          <a:lstStyle>
            <a:lvl1pPr>
              <a:defRPr/>
            </a:lvl1pPr>
          </a:lstStyle>
          <a:p>
            <a:pPr>
              <a:defRPr/>
            </a:pPr>
            <a:endParaRPr lang="en-CA"/>
          </a:p>
        </p:txBody>
      </p:sp>
      <p:sp>
        <p:nvSpPr>
          <p:cNvPr id="9" name="Rectangle 6"/>
          <p:cNvSpPr>
            <a:spLocks noGrp="1" noChangeArrowheads="1"/>
          </p:cNvSpPr>
          <p:nvPr>
            <p:ph type="sldNum" sz="quarter" idx="12"/>
          </p:nvPr>
        </p:nvSpPr>
        <p:spPr>
          <a:ln/>
        </p:spPr>
        <p:txBody>
          <a:bodyPr/>
          <a:lstStyle>
            <a:lvl1pPr>
              <a:defRPr/>
            </a:lvl1pPr>
          </a:lstStyle>
          <a:p>
            <a:pPr>
              <a:defRPr/>
            </a:pPr>
            <a:fld id="{0686919F-D4D7-4FC8-A0FB-39F811C458EF}" type="slidenum">
              <a:rPr lang="en-CA"/>
              <a:pPr>
                <a:defRPr/>
              </a:pPr>
              <a:t>‹#›</a:t>
            </a:fld>
            <a:endParaRPr lang="en-CA"/>
          </a:p>
        </p:txBody>
      </p:sp>
    </p:spTree>
    <p:extLst>
      <p:ext uri="{BB962C8B-B14F-4D97-AF65-F5344CB8AC3E}">
        <p14:creationId xmlns:p14="http://schemas.microsoft.com/office/powerpoint/2010/main" val="17156472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Rectangle 4"/>
          <p:cNvSpPr>
            <a:spLocks noGrp="1" noChangeArrowheads="1"/>
          </p:cNvSpPr>
          <p:nvPr>
            <p:ph type="dt" sz="half" idx="10"/>
          </p:nvPr>
        </p:nvSpPr>
        <p:spPr>
          <a:ln/>
        </p:spPr>
        <p:txBody>
          <a:bodyPr/>
          <a:lstStyle>
            <a:lvl1pPr>
              <a:defRPr/>
            </a:lvl1pPr>
          </a:lstStyle>
          <a:p>
            <a:pPr>
              <a:defRPr/>
            </a:pPr>
            <a:endParaRPr lang="en-CA"/>
          </a:p>
        </p:txBody>
      </p:sp>
      <p:sp>
        <p:nvSpPr>
          <p:cNvPr id="4" name="Rectangle 5"/>
          <p:cNvSpPr>
            <a:spLocks noGrp="1" noChangeArrowheads="1"/>
          </p:cNvSpPr>
          <p:nvPr>
            <p:ph type="ftr" sz="quarter" idx="11"/>
          </p:nvPr>
        </p:nvSpPr>
        <p:spPr>
          <a:ln/>
        </p:spPr>
        <p:txBody>
          <a:bodyPr/>
          <a:lstStyle>
            <a:lvl1pPr>
              <a:defRPr/>
            </a:lvl1pPr>
          </a:lstStyle>
          <a:p>
            <a:pPr>
              <a:defRPr/>
            </a:pPr>
            <a:endParaRPr lang="en-CA"/>
          </a:p>
        </p:txBody>
      </p:sp>
      <p:sp>
        <p:nvSpPr>
          <p:cNvPr id="5" name="Rectangle 6"/>
          <p:cNvSpPr>
            <a:spLocks noGrp="1" noChangeArrowheads="1"/>
          </p:cNvSpPr>
          <p:nvPr>
            <p:ph type="sldNum" sz="quarter" idx="12"/>
          </p:nvPr>
        </p:nvSpPr>
        <p:spPr>
          <a:ln/>
        </p:spPr>
        <p:txBody>
          <a:bodyPr/>
          <a:lstStyle>
            <a:lvl1pPr>
              <a:defRPr/>
            </a:lvl1pPr>
          </a:lstStyle>
          <a:p>
            <a:pPr>
              <a:defRPr/>
            </a:pPr>
            <a:fld id="{1C612FE5-840F-47D7-813B-F8F8B4D26038}" type="slidenum">
              <a:rPr lang="en-CA"/>
              <a:pPr>
                <a:defRPr/>
              </a:pPr>
              <a:t>‹#›</a:t>
            </a:fld>
            <a:endParaRPr lang="en-CA"/>
          </a:p>
        </p:txBody>
      </p:sp>
    </p:spTree>
    <p:extLst>
      <p:ext uri="{BB962C8B-B14F-4D97-AF65-F5344CB8AC3E}">
        <p14:creationId xmlns:p14="http://schemas.microsoft.com/office/powerpoint/2010/main" val="9425120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CA"/>
          </a:p>
        </p:txBody>
      </p:sp>
      <p:sp>
        <p:nvSpPr>
          <p:cNvPr id="3" name="Rectangle 5"/>
          <p:cNvSpPr>
            <a:spLocks noGrp="1" noChangeArrowheads="1"/>
          </p:cNvSpPr>
          <p:nvPr>
            <p:ph type="ftr" sz="quarter" idx="11"/>
          </p:nvPr>
        </p:nvSpPr>
        <p:spPr>
          <a:ln/>
        </p:spPr>
        <p:txBody>
          <a:bodyPr/>
          <a:lstStyle>
            <a:lvl1pPr>
              <a:defRPr/>
            </a:lvl1pPr>
          </a:lstStyle>
          <a:p>
            <a:pPr>
              <a:defRPr/>
            </a:pPr>
            <a:endParaRPr lang="en-CA"/>
          </a:p>
        </p:txBody>
      </p:sp>
      <p:sp>
        <p:nvSpPr>
          <p:cNvPr id="4" name="Rectangle 6"/>
          <p:cNvSpPr>
            <a:spLocks noGrp="1" noChangeArrowheads="1"/>
          </p:cNvSpPr>
          <p:nvPr>
            <p:ph type="sldNum" sz="quarter" idx="12"/>
          </p:nvPr>
        </p:nvSpPr>
        <p:spPr>
          <a:ln/>
        </p:spPr>
        <p:txBody>
          <a:bodyPr/>
          <a:lstStyle>
            <a:lvl1pPr>
              <a:defRPr/>
            </a:lvl1pPr>
          </a:lstStyle>
          <a:p>
            <a:pPr>
              <a:defRPr/>
            </a:pPr>
            <a:fld id="{495162A8-D065-47E1-B06D-A0E6A5A45E77}" type="slidenum">
              <a:rPr lang="en-CA"/>
              <a:pPr>
                <a:defRPr/>
              </a:pPr>
              <a:t>‹#›</a:t>
            </a:fld>
            <a:endParaRPr lang="en-CA"/>
          </a:p>
        </p:txBody>
      </p:sp>
    </p:spTree>
    <p:extLst>
      <p:ext uri="{BB962C8B-B14F-4D97-AF65-F5344CB8AC3E}">
        <p14:creationId xmlns:p14="http://schemas.microsoft.com/office/powerpoint/2010/main" val="18456481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CA"/>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CA"/>
          </a:p>
        </p:txBody>
      </p:sp>
      <p:sp>
        <p:nvSpPr>
          <p:cNvPr id="6" name="Rectangle 5"/>
          <p:cNvSpPr>
            <a:spLocks noGrp="1" noChangeArrowheads="1"/>
          </p:cNvSpPr>
          <p:nvPr>
            <p:ph type="ftr" sz="quarter" idx="11"/>
          </p:nvPr>
        </p:nvSpPr>
        <p:spPr>
          <a:ln/>
        </p:spPr>
        <p:txBody>
          <a:bodyPr/>
          <a:lstStyle>
            <a:lvl1pPr>
              <a:defRPr/>
            </a:lvl1pPr>
          </a:lstStyle>
          <a:p>
            <a:pPr>
              <a:defRPr/>
            </a:pPr>
            <a:endParaRPr lang="en-CA"/>
          </a:p>
        </p:txBody>
      </p:sp>
      <p:sp>
        <p:nvSpPr>
          <p:cNvPr id="7" name="Rectangle 6"/>
          <p:cNvSpPr>
            <a:spLocks noGrp="1" noChangeArrowheads="1"/>
          </p:cNvSpPr>
          <p:nvPr>
            <p:ph type="sldNum" sz="quarter" idx="12"/>
          </p:nvPr>
        </p:nvSpPr>
        <p:spPr>
          <a:ln/>
        </p:spPr>
        <p:txBody>
          <a:bodyPr/>
          <a:lstStyle>
            <a:lvl1pPr>
              <a:defRPr/>
            </a:lvl1pPr>
          </a:lstStyle>
          <a:p>
            <a:pPr>
              <a:defRPr/>
            </a:pPr>
            <a:fld id="{94CB0D00-09E8-4965-84AC-96834E02290B}" type="slidenum">
              <a:rPr lang="en-CA"/>
              <a:pPr>
                <a:defRPr/>
              </a:pPr>
              <a:t>‹#›</a:t>
            </a:fld>
            <a:endParaRPr lang="en-CA"/>
          </a:p>
        </p:txBody>
      </p:sp>
    </p:spTree>
    <p:extLst>
      <p:ext uri="{BB962C8B-B14F-4D97-AF65-F5344CB8AC3E}">
        <p14:creationId xmlns:p14="http://schemas.microsoft.com/office/powerpoint/2010/main" val="39034730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CA"/>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CA"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CA"/>
          </a:p>
        </p:txBody>
      </p:sp>
      <p:sp>
        <p:nvSpPr>
          <p:cNvPr id="6" name="Rectangle 5"/>
          <p:cNvSpPr>
            <a:spLocks noGrp="1" noChangeArrowheads="1"/>
          </p:cNvSpPr>
          <p:nvPr>
            <p:ph type="ftr" sz="quarter" idx="11"/>
          </p:nvPr>
        </p:nvSpPr>
        <p:spPr>
          <a:ln/>
        </p:spPr>
        <p:txBody>
          <a:bodyPr/>
          <a:lstStyle>
            <a:lvl1pPr>
              <a:defRPr/>
            </a:lvl1pPr>
          </a:lstStyle>
          <a:p>
            <a:pPr>
              <a:defRPr/>
            </a:pPr>
            <a:endParaRPr lang="en-CA"/>
          </a:p>
        </p:txBody>
      </p:sp>
      <p:sp>
        <p:nvSpPr>
          <p:cNvPr id="7" name="Rectangle 6"/>
          <p:cNvSpPr>
            <a:spLocks noGrp="1" noChangeArrowheads="1"/>
          </p:cNvSpPr>
          <p:nvPr>
            <p:ph type="sldNum" sz="quarter" idx="12"/>
          </p:nvPr>
        </p:nvSpPr>
        <p:spPr>
          <a:ln/>
        </p:spPr>
        <p:txBody>
          <a:bodyPr/>
          <a:lstStyle>
            <a:lvl1pPr>
              <a:defRPr/>
            </a:lvl1pPr>
          </a:lstStyle>
          <a:p>
            <a:pPr>
              <a:defRPr/>
            </a:pPr>
            <a:fld id="{4453707B-B597-4EEB-9343-8201EE3866A3}" type="slidenum">
              <a:rPr lang="en-CA"/>
              <a:pPr>
                <a:defRPr/>
              </a:pPr>
              <a:t>‹#›</a:t>
            </a:fld>
            <a:endParaRPr lang="en-CA"/>
          </a:p>
        </p:txBody>
      </p:sp>
    </p:spTree>
    <p:extLst>
      <p:ext uri="{BB962C8B-B14F-4D97-AF65-F5344CB8AC3E}">
        <p14:creationId xmlns:p14="http://schemas.microsoft.com/office/powerpoint/2010/main" val="3114885879"/>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762000" y="533400"/>
            <a:ext cx="76962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p>
            <a:pPr lvl="0"/>
            <a:r>
              <a:rPr lang="en-CA" smtClean="0"/>
              <a:t>Click to edit Master title style</a:t>
            </a:r>
          </a:p>
        </p:txBody>
      </p:sp>
      <p:sp>
        <p:nvSpPr>
          <p:cNvPr id="1027" name="Rectangle 3"/>
          <p:cNvSpPr>
            <a:spLocks noGrp="1" noChangeArrowheads="1"/>
          </p:cNvSpPr>
          <p:nvPr>
            <p:ph type="body" idx="1"/>
          </p:nvPr>
        </p:nvSpPr>
        <p:spPr bwMode="auto">
          <a:xfrm>
            <a:off x="762000" y="1905000"/>
            <a:ext cx="7696200" cy="403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p>
        </p:txBody>
      </p:sp>
      <p:sp>
        <p:nvSpPr>
          <p:cNvPr id="18436" name="Rectangle 4"/>
          <p:cNvSpPr>
            <a:spLocks noGrp="1" noChangeArrowheads="1"/>
          </p:cNvSpPr>
          <p:nvPr>
            <p:ph type="dt" sz="half" idx="2"/>
          </p:nvPr>
        </p:nvSpPr>
        <p:spPr bwMode="auto">
          <a:xfrm>
            <a:off x="762000" y="6391275"/>
            <a:ext cx="20574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smtClean="0"/>
            </a:lvl1pPr>
          </a:lstStyle>
          <a:p>
            <a:pPr>
              <a:defRPr/>
            </a:pPr>
            <a:endParaRPr lang="en-CA"/>
          </a:p>
        </p:txBody>
      </p:sp>
      <p:sp>
        <p:nvSpPr>
          <p:cNvPr id="18437" name="Rectangle 5"/>
          <p:cNvSpPr>
            <a:spLocks noGrp="1" noChangeArrowheads="1"/>
          </p:cNvSpPr>
          <p:nvPr>
            <p:ph type="ftr" sz="quarter" idx="3"/>
          </p:nvPr>
        </p:nvSpPr>
        <p:spPr bwMode="auto">
          <a:xfrm>
            <a:off x="3352800" y="6403975"/>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smtClean="0"/>
            </a:lvl1pPr>
          </a:lstStyle>
          <a:p>
            <a:pPr>
              <a:defRPr/>
            </a:pPr>
            <a:endParaRPr lang="en-CA"/>
          </a:p>
        </p:txBody>
      </p:sp>
      <p:sp>
        <p:nvSpPr>
          <p:cNvPr id="18438" name="Rectangle 6"/>
          <p:cNvSpPr>
            <a:spLocks noGrp="1" noChangeArrowheads="1"/>
          </p:cNvSpPr>
          <p:nvPr>
            <p:ph type="sldNum" sz="quarter" idx="4"/>
          </p:nvPr>
        </p:nvSpPr>
        <p:spPr bwMode="auto">
          <a:xfrm>
            <a:off x="6858000" y="6400800"/>
            <a:ext cx="16002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smtClean="0"/>
            </a:lvl1pPr>
          </a:lstStyle>
          <a:p>
            <a:pPr>
              <a:defRPr/>
            </a:pPr>
            <a:fld id="{126A6F2E-711D-4DB4-9AF6-AF9E1AA3990A}" type="slidenum">
              <a:rPr lang="en-CA"/>
              <a:pPr>
                <a:defRPr/>
              </a:pPr>
              <a:t>‹#›</a:t>
            </a:fld>
            <a:endParaRPr lang="en-CA"/>
          </a:p>
        </p:txBody>
      </p:sp>
      <p:grpSp>
        <p:nvGrpSpPr>
          <p:cNvPr id="1031" name="Group 7"/>
          <p:cNvGrpSpPr>
            <a:grpSpLocks/>
          </p:cNvGrpSpPr>
          <p:nvPr/>
        </p:nvGrpSpPr>
        <p:grpSpPr bwMode="auto">
          <a:xfrm>
            <a:off x="168275" y="228600"/>
            <a:ext cx="8823325" cy="6096000"/>
            <a:chOff x="106" y="144"/>
            <a:chExt cx="5558" cy="3840"/>
          </a:xfrm>
        </p:grpSpPr>
        <p:sp>
          <p:nvSpPr>
            <p:cNvPr id="1032" name="AutoShape 8"/>
            <p:cNvSpPr>
              <a:spLocks noChangeArrowheads="1"/>
            </p:cNvSpPr>
            <p:nvPr/>
          </p:nvSpPr>
          <p:spPr bwMode="auto">
            <a:xfrm>
              <a:off x="106" y="144"/>
              <a:ext cx="5558" cy="3840"/>
            </a:xfrm>
            <a:prstGeom prst="roundRect">
              <a:avLst>
                <a:gd name="adj" fmla="val 11046"/>
              </a:avLst>
            </a:prstGeom>
            <a:noFill/>
            <a:ln w="28575">
              <a:solidFill>
                <a:schemeClr val="folHlink"/>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en-US" sz="2400">
                <a:latin typeface="Times New Roman" pitchFamily="18" charset="0"/>
              </a:endParaRPr>
            </a:p>
          </p:txBody>
        </p:sp>
        <p:sp>
          <p:nvSpPr>
            <p:cNvPr id="1033" name="Line 9"/>
            <p:cNvSpPr>
              <a:spLocks noChangeShapeType="1"/>
            </p:cNvSpPr>
            <p:nvPr/>
          </p:nvSpPr>
          <p:spPr bwMode="auto">
            <a:xfrm>
              <a:off x="480" y="1077"/>
              <a:ext cx="4848" cy="0"/>
            </a:xfrm>
            <a:prstGeom prst="line">
              <a:avLst/>
            </a:prstGeom>
            <a:noFill/>
            <a:ln w="38100">
              <a:solidFill>
                <a:schemeClr val="folHlink"/>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CA"/>
            </a:p>
          </p:txBody>
        </p:sp>
      </p:grpSp>
    </p:spTree>
  </p:cSld>
  <p:clrMap bg1="lt1" tx1="dk1" bg2="lt2" tx2="dk2" accent1="accent1" accent2="accent2" accent3="accent3" accent4="accent4" accent5="accent5" accent6="accent6" hlink="hlink" folHlink="folHlink"/>
  <p:sldLayoutIdLst>
    <p:sldLayoutId id="2147483678" r:id="rId1"/>
    <p:sldLayoutId id="2147483667" r:id="rId2"/>
    <p:sldLayoutId id="2147483668" r:id="rId3"/>
    <p:sldLayoutId id="2147483669" r:id="rId4"/>
    <p:sldLayoutId id="2147483670" r:id="rId5"/>
    <p:sldLayoutId id="2147483671" r:id="rId6"/>
    <p:sldLayoutId id="2147483672" r:id="rId7"/>
    <p:sldLayoutId id="2147483673" r:id="rId8"/>
    <p:sldLayoutId id="2147483674" r:id="rId9"/>
    <p:sldLayoutId id="2147483675" r:id="rId10"/>
    <p:sldLayoutId id="2147483676" r:id="rId11"/>
    <p:sldLayoutId id="2147483677" r:id="rId12"/>
  </p:sldLayoutIdLst>
  <p:txStyles>
    <p:titleStyle>
      <a:lvl1pPr algn="l" rtl="0" eaLnBrk="0" fontAlgn="base" hangingPunct="0">
        <a:spcBef>
          <a:spcPct val="0"/>
        </a:spcBef>
        <a:spcAft>
          <a:spcPct val="0"/>
        </a:spcAft>
        <a:defRPr sz="3300">
          <a:solidFill>
            <a:schemeClr val="tx2"/>
          </a:solidFill>
          <a:latin typeface="+mj-lt"/>
          <a:ea typeface="+mj-ea"/>
          <a:cs typeface="+mj-cs"/>
        </a:defRPr>
      </a:lvl1pPr>
      <a:lvl2pPr algn="l" rtl="0" eaLnBrk="0" fontAlgn="base" hangingPunct="0">
        <a:spcBef>
          <a:spcPct val="0"/>
        </a:spcBef>
        <a:spcAft>
          <a:spcPct val="0"/>
        </a:spcAft>
        <a:defRPr sz="3300">
          <a:solidFill>
            <a:schemeClr val="tx2"/>
          </a:solidFill>
          <a:latin typeface="Arial Black" pitchFamily="34" charset="0"/>
        </a:defRPr>
      </a:lvl2pPr>
      <a:lvl3pPr algn="l" rtl="0" eaLnBrk="0" fontAlgn="base" hangingPunct="0">
        <a:spcBef>
          <a:spcPct val="0"/>
        </a:spcBef>
        <a:spcAft>
          <a:spcPct val="0"/>
        </a:spcAft>
        <a:defRPr sz="3300">
          <a:solidFill>
            <a:schemeClr val="tx2"/>
          </a:solidFill>
          <a:latin typeface="Arial Black" pitchFamily="34" charset="0"/>
        </a:defRPr>
      </a:lvl3pPr>
      <a:lvl4pPr algn="l" rtl="0" eaLnBrk="0" fontAlgn="base" hangingPunct="0">
        <a:spcBef>
          <a:spcPct val="0"/>
        </a:spcBef>
        <a:spcAft>
          <a:spcPct val="0"/>
        </a:spcAft>
        <a:defRPr sz="3300">
          <a:solidFill>
            <a:schemeClr val="tx2"/>
          </a:solidFill>
          <a:latin typeface="Arial Black" pitchFamily="34" charset="0"/>
        </a:defRPr>
      </a:lvl4pPr>
      <a:lvl5pPr algn="l" rtl="0" eaLnBrk="0" fontAlgn="base" hangingPunct="0">
        <a:spcBef>
          <a:spcPct val="0"/>
        </a:spcBef>
        <a:spcAft>
          <a:spcPct val="0"/>
        </a:spcAft>
        <a:defRPr sz="3300">
          <a:solidFill>
            <a:schemeClr val="tx2"/>
          </a:solidFill>
          <a:latin typeface="Arial Black" pitchFamily="34" charset="0"/>
        </a:defRPr>
      </a:lvl5pPr>
      <a:lvl6pPr marL="457200" algn="l" rtl="0" fontAlgn="base">
        <a:spcBef>
          <a:spcPct val="0"/>
        </a:spcBef>
        <a:spcAft>
          <a:spcPct val="0"/>
        </a:spcAft>
        <a:defRPr sz="3300">
          <a:solidFill>
            <a:schemeClr val="tx2"/>
          </a:solidFill>
          <a:latin typeface="Arial Black" pitchFamily="34" charset="0"/>
        </a:defRPr>
      </a:lvl6pPr>
      <a:lvl7pPr marL="914400" algn="l" rtl="0" fontAlgn="base">
        <a:spcBef>
          <a:spcPct val="0"/>
        </a:spcBef>
        <a:spcAft>
          <a:spcPct val="0"/>
        </a:spcAft>
        <a:defRPr sz="3300">
          <a:solidFill>
            <a:schemeClr val="tx2"/>
          </a:solidFill>
          <a:latin typeface="Arial Black" pitchFamily="34" charset="0"/>
        </a:defRPr>
      </a:lvl7pPr>
      <a:lvl8pPr marL="1371600" algn="l" rtl="0" fontAlgn="base">
        <a:spcBef>
          <a:spcPct val="0"/>
        </a:spcBef>
        <a:spcAft>
          <a:spcPct val="0"/>
        </a:spcAft>
        <a:defRPr sz="3300">
          <a:solidFill>
            <a:schemeClr val="tx2"/>
          </a:solidFill>
          <a:latin typeface="Arial Black" pitchFamily="34" charset="0"/>
        </a:defRPr>
      </a:lvl8pPr>
      <a:lvl9pPr marL="1828800" algn="l" rtl="0" fontAlgn="base">
        <a:spcBef>
          <a:spcPct val="0"/>
        </a:spcBef>
        <a:spcAft>
          <a:spcPct val="0"/>
        </a:spcAft>
        <a:defRPr sz="3300">
          <a:solidFill>
            <a:schemeClr val="tx2"/>
          </a:solidFill>
          <a:latin typeface="Arial Black" pitchFamily="34" charset="0"/>
        </a:defRPr>
      </a:lvl9pPr>
    </p:titleStyle>
    <p:bodyStyle>
      <a:lvl1pPr marL="342900" indent="-342900" algn="l" rtl="0" eaLnBrk="0" fontAlgn="base" hangingPunct="0">
        <a:spcBef>
          <a:spcPct val="20000"/>
        </a:spcBef>
        <a:spcAft>
          <a:spcPct val="0"/>
        </a:spcAft>
        <a:buClr>
          <a:schemeClr val="bg2"/>
        </a:buClr>
        <a:buSzPct val="70000"/>
        <a:buFont typeface="Wingdings" pitchFamily="2" charset="2"/>
        <a:buChar char="l"/>
        <a:defRPr sz="31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1"/>
        </a:buClr>
        <a:buSzPct val="150000"/>
        <a:buChar char="•"/>
        <a:defRPr sz="2600">
          <a:solidFill>
            <a:schemeClr val="tx1"/>
          </a:solidFill>
          <a:latin typeface="+mn-lt"/>
        </a:defRPr>
      </a:lvl2pPr>
      <a:lvl3pPr marL="1143000" indent="-228600" algn="l" rtl="0" eaLnBrk="0" fontAlgn="base" hangingPunct="0">
        <a:spcBef>
          <a:spcPct val="20000"/>
        </a:spcBef>
        <a:spcAft>
          <a:spcPct val="0"/>
        </a:spcAft>
        <a:buClr>
          <a:schemeClr val="tx1"/>
        </a:buClr>
        <a:buSzPct val="150000"/>
        <a:buChar char="•"/>
        <a:defRPr sz="2200">
          <a:solidFill>
            <a:schemeClr val="tx1"/>
          </a:solidFill>
          <a:latin typeface="+mn-lt"/>
        </a:defRPr>
      </a:lvl3pPr>
      <a:lvl4pPr marL="1600200" indent="-228600" algn="l" rtl="0" eaLnBrk="0" fontAlgn="base" hangingPunct="0">
        <a:spcBef>
          <a:spcPct val="20000"/>
        </a:spcBef>
        <a:spcAft>
          <a:spcPct val="0"/>
        </a:spcAft>
        <a:buClr>
          <a:schemeClr val="tx2"/>
        </a:buClr>
        <a:buSzPct val="150000"/>
        <a:buChar char="•"/>
        <a:defRPr sz="2000">
          <a:solidFill>
            <a:schemeClr val="tx1"/>
          </a:solidFill>
          <a:latin typeface="+mn-lt"/>
        </a:defRPr>
      </a:lvl4pPr>
      <a:lvl5pPr marL="2057400" indent="-228600" algn="l" rtl="0" eaLnBrk="0" fontAlgn="base" hangingPunct="0">
        <a:spcBef>
          <a:spcPct val="20000"/>
        </a:spcBef>
        <a:spcAft>
          <a:spcPct val="0"/>
        </a:spcAft>
        <a:buClr>
          <a:schemeClr val="folHlink"/>
        </a:buClr>
        <a:buSzPct val="150000"/>
        <a:buChar char="•"/>
        <a:defRPr sz="2000">
          <a:solidFill>
            <a:schemeClr val="tx1"/>
          </a:solidFill>
          <a:latin typeface="+mn-lt"/>
        </a:defRPr>
      </a:lvl5pPr>
      <a:lvl6pPr marL="2514600" indent="-228600" algn="l" rtl="0" fontAlgn="base">
        <a:spcBef>
          <a:spcPct val="20000"/>
        </a:spcBef>
        <a:spcAft>
          <a:spcPct val="0"/>
        </a:spcAft>
        <a:buClr>
          <a:schemeClr val="folHlink"/>
        </a:buClr>
        <a:buSzPct val="150000"/>
        <a:buChar char="•"/>
        <a:defRPr sz="2000">
          <a:solidFill>
            <a:schemeClr val="tx1"/>
          </a:solidFill>
          <a:latin typeface="+mn-lt"/>
        </a:defRPr>
      </a:lvl6pPr>
      <a:lvl7pPr marL="2971800" indent="-228600" algn="l" rtl="0" fontAlgn="base">
        <a:spcBef>
          <a:spcPct val="20000"/>
        </a:spcBef>
        <a:spcAft>
          <a:spcPct val="0"/>
        </a:spcAft>
        <a:buClr>
          <a:schemeClr val="folHlink"/>
        </a:buClr>
        <a:buSzPct val="150000"/>
        <a:buChar char="•"/>
        <a:defRPr sz="2000">
          <a:solidFill>
            <a:schemeClr val="tx1"/>
          </a:solidFill>
          <a:latin typeface="+mn-lt"/>
        </a:defRPr>
      </a:lvl7pPr>
      <a:lvl8pPr marL="3429000" indent="-228600" algn="l" rtl="0" fontAlgn="base">
        <a:spcBef>
          <a:spcPct val="20000"/>
        </a:spcBef>
        <a:spcAft>
          <a:spcPct val="0"/>
        </a:spcAft>
        <a:buClr>
          <a:schemeClr val="folHlink"/>
        </a:buClr>
        <a:buSzPct val="150000"/>
        <a:buChar char="•"/>
        <a:defRPr sz="2000">
          <a:solidFill>
            <a:schemeClr val="tx1"/>
          </a:solidFill>
          <a:latin typeface="+mn-lt"/>
        </a:defRPr>
      </a:lvl8pPr>
      <a:lvl9pPr marL="3886200" indent="-228600" algn="l" rtl="0" fontAlgn="base">
        <a:spcBef>
          <a:spcPct val="20000"/>
        </a:spcBef>
        <a:spcAft>
          <a:spcPct val="0"/>
        </a:spcAft>
        <a:buClr>
          <a:schemeClr val="folHlink"/>
        </a:buClr>
        <a:buSzPct val="150000"/>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2.jpeg"/><Relationship Id="rId4" Type="http://schemas.openxmlformats.org/officeDocument/2006/relationships/hyperlink" Target="http://www.gov.ab.ca/home/index.cfm" TargetMode="External"/><Relationship Id="rId5" Type="http://schemas.openxmlformats.org/officeDocument/2006/relationships/image" Target="../media/image3.png"/><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4.xml.rels><?xml version="1.0" encoding="UTF-8" standalone="yes"?>
<Relationships xmlns="http://schemas.openxmlformats.org/package/2006/relationships"><Relationship Id="rId3" Type="http://schemas.openxmlformats.org/officeDocument/2006/relationships/image" Target="../media/image4.png"/><Relationship Id="rId4" Type="http://schemas.openxmlformats.org/officeDocument/2006/relationships/image" Target="../media/image5.png"/><Relationship Id="rId5" Type="http://schemas.openxmlformats.org/officeDocument/2006/relationships/hyperlink" Target="http://www.gov.ab.ca/home/index.cfm" TargetMode="External"/><Relationship Id="rId6" Type="http://schemas.openxmlformats.org/officeDocument/2006/relationships/image" Target="../media/image3.png"/><Relationship Id="rId1" Type="http://schemas.openxmlformats.org/officeDocument/2006/relationships/slideLayout" Target="../slideLayouts/slideLayout1.xml"/><Relationship Id="rId2" Type="http://schemas.openxmlformats.org/officeDocument/2006/relationships/notesSlide" Target="../notesSlides/notesSlide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6.png"/><Relationship Id="rId4" Type="http://schemas.openxmlformats.org/officeDocument/2006/relationships/image" Target="../media/image7.jpeg"/><Relationship Id="rId1" Type="http://schemas.openxmlformats.org/officeDocument/2006/relationships/slideLayout" Target="../slideLayouts/slideLayout1.xml"/><Relationship Id="rId2" Type="http://schemas.openxmlformats.org/officeDocument/2006/relationships/notesSlide" Target="../notesSlides/notesSlide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8.pn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9.png"/><Relationship Id="rId3" Type="http://schemas.openxmlformats.org/officeDocument/2006/relationships/image" Target="../media/image10.png"/></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1.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1.png"/></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2.png"/></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3.png"/></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www.scholastic.com/blueballiett/games/pentominoes_game.htm"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png"/></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4.png"/></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image" Target="../media/image15.png"/></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image" Target="../media/image16.jpeg"/></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7.png"/></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971550" y="765175"/>
            <a:ext cx="7097713" cy="2133600"/>
          </a:xfrm>
        </p:spPr>
        <p:txBody>
          <a:bodyPr/>
          <a:lstStyle/>
          <a:p>
            <a:pPr eaLnBrk="1" hangingPunct="1"/>
            <a:r>
              <a:rPr lang="en-CA" sz="3600" dirty="0" smtClean="0"/>
              <a:t>Patterning and </a:t>
            </a:r>
            <a:br>
              <a:rPr lang="en-CA" sz="3600" dirty="0" smtClean="0"/>
            </a:br>
            <a:r>
              <a:rPr lang="en-CA" sz="3600" dirty="0" smtClean="0"/>
              <a:t>Algebraic Thinking</a:t>
            </a:r>
            <a:r>
              <a:rPr lang="en-CA" dirty="0" smtClean="0"/>
              <a:t> </a:t>
            </a:r>
          </a:p>
        </p:txBody>
      </p:sp>
      <p:sp>
        <p:nvSpPr>
          <p:cNvPr id="3075" name="Rectangle 3"/>
          <p:cNvSpPr>
            <a:spLocks noGrp="1" noChangeArrowheads="1"/>
          </p:cNvSpPr>
          <p:nvPr>
            <p:ph type="subTitle" idx="1"/>
          </p:nvPr>
        </p:nvSpPr>
        <p:spPr>
          <a:xfrm>
            <a:off x="1691680" y="3645024"/>
            <a:ext cx="5771728" cy="1905000"/>
          </a:xfrm>
        </p:spPr>
        <p:txBody>
          <a:bodyPr/>
          <a:lstStyle/>
          <a:p>
            <a:pPr eaLnBrk="1" hangingPunct="1">
              <a:lnSpc>
                <a:spcPct val="80000"/>
              </a:lnSpc>
            </a:pPr>
            <a:r>
              <a:rPr lang="en-CA" sz="2900" dirty="0" smtClean="0"/>
              <a:t>Cheryl Schaub</a:t>
            </a:r>
          </a:p>
          <a:p>
            <a:pPr eaLnBrk="1" hangingPunct="1">
              <a:lnSpc>
                <a:spcPct val="80000"/>
              </a:lnSpc>
            </a:pPr>
            <a:r>
              <a:rPr lang="en-CA" sz="2900" dirty="0" err="1" smtClean="0"/>
              <a:t>cschaub@crcpd.ab.ca</a:t>
            </a:r>
            <a:endParaRPr lang="en-CA" sz="2900" dirty="0" smtClean="0"/>
          </a:p>
        </p:txBody>
      </p:sp>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sz="2800" dirty="0" smtClean="0"/>
              <a:t>Using linking cubes</a:t>
            </a:r>
            <a:br>
              <a:rPr lang="en-CA" sz="2800" dirty="0" smtClean="0"/>
            </a:br>
            <a:r>
              <a:rPr lang="en-CA" sz="2800" dirty="0"/>
              <a:t>r</a:t>
            </a:r>
            <a:r>
              <a:rPr lang="en-CA" sz="2800" dirty="0" smtClean="0"/>
              <a:t>epresent the pattern 1, 4, 9, ….</a:t>
            </a:r>
            <a:endParaRPr lang="en-CA" sz="2800" dirty="0"/>
          </a:p>
        </p:txBody>
      </p:sp>
      <p:sp>
        <p:nvSpPr>
          <p:cNvPr id="57" name="Oval 56"/>
          <p:cNvSpPr/>
          <p:nvPr/>
        </p:nvSpPr>
        <p:spPr>
          <a:xfrm>
            <a:off x="8028384" y="6093296"/>
            <a:ext cx="936104" cy="64807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CA" sz="3600" dirty="0" smtClean="0">
                <a:solidFill>
                  <a:schemeClr val="tx1"/>
                </a:solidFill>
              </a:rPr>
              <a:t>2</a:t>
            </a:r>
            <a:endParaRPr lang="en-CA" sz="3600" dirty="0">
              <a:solidFill>
                <a:schemeClr val="tx1"/>
              </a:solidFill>
            </a:endParaRPr>
          </a:p>
        </p:txBody>
      </p:sp>
    </p:spTree>
    <p:extLst>
      <p:ext uri="{BB962C8B-B14F-4D97-AF65-F5344CB8AC3E}">
        <p14:creationId xmlns:p14="http://schemas.microsoft.com/office/powerpoint/2010/main" val="1709188543"/>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sz="2800" dirty="0"/>
              <a:t>Using linking cubes</a:t>
            </a:r>
            <a:br>
              <a:rPr lang="en-CA" sz="2800" dirty="0"/>
            </a:br>
            <a:r>
              <a:rPr lang="en-CA" sz="2800" dirty="0"/>
              <a:t>represent the pattern 1, 4, 9, ….</a:t>
            </a:r>
          </a:p>
        </p:txBody>
      </p:sp>
      <p:sp>
        <p:nvSpPr>
          <p:cNvPr id="5" name="Rectangle 4"/>
          <p:cNvSpPr/>
          <p:nvPr/>
        </p:nvSpPr>
        <p:spPr>
          <a:xfrm>
            <a:off x="755576" y="1988840"/>
            <a:ext cx="421359" cy="40804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6" name="Rectangle 5"/>
          <p:cNvSpPr/>
          <p:nvPr/>
        </p:nvSpPr>
        <p:spPr>
          <a:xfrm>
            <a:off x="1538100" y="1988840"/>
            <a:ext cx="421359" cy="40804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7" name="Rectangle 6"/>
          <p:cNvSpPr/>
          <p:nvPr/>
        </p:nvSpPr>
        <p:spPr>
          <a:xfrm>
            <a:off x="1959460" y="1988840"/>
            <a:ext cx="421359" cy="40804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8" name="Rectangle 7"/>
          <p:cNvSpPr/>
          <p:nvPr/>
        </p:nvSpPr>
        <p:spPr>
          <a:xfrm>
            <a:off x="1959460" y="2396885"/>
            <a:ext cx="421359" cy="40804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9" name="Rectangle 8"/>
          <p:cNvSpPr/>
          <p:nvPr/>
        </p:nvSpPr>
        <p:spPr>
          <a:xfrm>
            <a:off x="1538100" y="2396885"/>
            <a:ext cx="421359" cy="40804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10" name="Rectangle 9"/>
          <p:cNvSpPr/>
          <p:nvPr/>
        </p:nvSpPr>
        <p:spPr>
          <a:xfrm>
            <a:off x="2621596" y="1988840"/>
            <a:ext cx="421359" cy="40804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11" name="Rectangle 10"/>
          <p:cNvSpPr/>
          <p:nvPr/>
        </p:nvSpPr>
        <p:spPr>
          <a:xfrm>
            <a:off x="3042955" y="1988840"/>
            <a:ext cx="421359" cy="40804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12" name="Rectangle 11"/>
          <p:cNvSpPr/>
          <p:nvPr/>
        </p:nvSpPr>
        <p:spPr>
          <a:xfrm>
            <a:off x="3042955" y="2396885"/>
            <a:ext cx="421359" cy="40804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13" name="Rectangle 12"/>
          <p:cNvSpPr/>
          <p:nvPr/>
        </p:nvSpPr>
        <p:spPr>
          <a:xfrm>
            <a:off x="2621596" y="2396885"/>
            <a:ext cx="421359" cy="40804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14" name="Rectangle 13"/>
          <p:cNvSpPr/>
          <p:nvPr/>
        </p:nvSpPr>
        <p:spPr>
          <a:xfrm>
            <a:off x="3464314" y="1988840"/>
            <a:ext cx="421359" cy="40804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15" name="Rectangle 14"/>
          <p:cNvSpPr/>
          <p:nvPr/>
        </p:nvSpPr>
        <p:spPr>
          <a:xfrm>
            <a:off x="3464314" y="2396885"/>
            <a:ext cx="421359" cy="40804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16" name="Rectangle 15"/>
          <p:cNvSpPr/>
          <p:nvPr/>
        </p:nvSpPr>
        <p:spPr>
          <a:xfrm>
            <a:off x="3042955" y="2804931"/>
            <a:ext cx="421359" cy="40804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17" name="Rectangle 16"/>
          <p:cNvSpPr/>
          <p:nvPr/>
        </p:nvSpPr>
        <p:spPr>
          <a:xfrm>
            <a:off x="2621596" y="2804931"/>
            <a:ext cx="421359" cy="40804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18" name="Rectangle 17"/>
          <p:cNvSpPr/>
          <p:nvPr/>
        </p:nvSpPr>
        <p:spPr>
          <a:xfrm>
            <a:off x="3464314" y="2804931"/>
            <a:ext cx="421359" cy="40804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21" name="Rectangle 20"/>
          <p:cNvSpPr/>
          <p:nvPr/>
        </p:nvSpPr>
        <p:spPr>
          <a:xfrm>
            <a:off x="4126451" y="1988840"/>
            <a:ext cx="421359" cy="408045"/>
          </a:xfrm>
          <a:prstGeom prst="rect">
            <a:avLst/>
          </a:prstGeom>
          <a:solidFill>
            <a:srgbClr val="FFFF00"/>
          </a:solid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30" name="Rectangle 29"/>
          <p:cNvSpPr/>
          <p:nvPr/>
        </p:nvSpPr>
        <p:spPr>
          <a:xfrm>
            <a:off x="4848781" y="1988840"/>
            <a:ext cx="421359" cy="408045"/>
          </a:xfrm>
          <a:prstGeom prst="rect">
            <a:avLst/>
          </a:prstGeom>
          <a:solidFill>
            <a:srgbClr val="FFFF00"/>
          </a:solid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32" name="Rectangle 31"/>
          <p:cNvSpPr/>
          <p:nvPr/>
        </p:nvSpPr>
        <p:spPr>
          <a:xfrm>
            <a:off x="5270140" y="2396885"/>
            <a:ext cx="421359" cy="408045"/>
          </a:xfrm>
          <a:prstGeom prst="rect">
            <a:avLst/>
          </a:prstGeom>
          <a:solidFill>
            <a:srgbClr val="FFFF00"/>
          </a:solid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33" name="Rectangle 32"/>
          <p:cNvSpPr/>
          <p:nvPr/>
        </p:nvSpPr>
        <p:spPr>
          <a:xfrm>
            <a:off x="4848781" y="2396885"/>
            <a:ext cx="421359" cy="408045"/>
          </a:xfrm>
          <a:prstGeom prst="rect">
            <a:avLst/>
          </a:prstGeom>
          <a:solidFill>
            <a:srgbClr val="FFFF00"/>
          </a:solid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35" name="Rectangle 34"/>
          <p:cNvSpPr/>
          <p:nvPr/>
        </p:nvSpPr>
        <p:spPr>
          <a:xfrm>
            <a:off x="5691499" y="2396885"/>
            <a:ext cx="421359" cy="408045"/>
          </a:xfrm>
          <a:prstGeom prst="rect">
            <a:avLst/>
          </a:prstGeom>
          <a:solidFill>
            <a:srgbClr val="FFFF00"/>
          </a:solid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39" name="Rectangle 38"/>
          <p:cNvSpPr/>
          <p:nvPr/>
        </p:nvSpPr>
        <p:spPr>
          <a:xfrm>
            <a:off x="6353635" y="1988840"/>
            <a:ext cx="421359" cy="408045"/>
          </a:xfrm>
          <a:prstGeom prst="rect">
            <a:avLst/>
          </a:prstGeom>
          <a:solidFill>
            <a:srgbClr val="FFFF00"/>
          </a:solid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45" name="Rectangle 44"/>
          <p:cNvSpPr/>
          <p:nvPr/>
        </p:nvSpPr>
        <p:spPr>
          <a:xfrm>
            <a:off x="6774995" y="2396885"/>
            <a:ext cx="421359" cy="408045"/>
          </a:xfrm>
          <a:prstGeom prst="rect">
            <a:avLst/>
          </a:prstGeom>
          <a:solidFill>
            <a:srgbClr val="FFFF00"/>
          </a:solid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46" name="Rectangle 45"/>
          <p:cNvSpPr/>
          <p:nvPr/>
        </p:nvSpPr>
        <p:spPr>
          <a:xfrm>
            <a:off x="6353635" y="2396885"/>
            <a:ext cx="421359" cy="408045"/>
          </a:xfrm>
          <a:prstGeom prst="rect">
            <a:avLst/>
          </a:prstGeom>
          <a:solidFill>
            <a:srgbClr val="FFFF00"/>
          </a:solid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47" name="Rectangle 46"/>
          <p:cNvSpPr/>
          <p:nvPr/>
        </p:nvSpPr>
        <p:spPr>
          <a:xfrm>
            <a:off x="7196354" y="2396885"/>
            <a:ext cx="421359" cy="408045"/>
          </a:xfrm>
          <a:prstGeom prst="rect">
            <a:avLst/>
          </a:prstGeom>
          <a:solidFill>
            <a:srgbClr val="FFFF00"/>
          </a:solid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48" name="Rectangle 47"/>
          <p:cNvSpPr/>
          <p:nvPr/>
        </p:nvSpPr>
        <p:spPr>
          <a:xfrm>
            <a:off x="6774995" y="2804931"/>
            <a:ext cx="421359" cy="408045"/>
          </a:xfrm>
          <a:prstGeom prst="rect">
            <a:avLst/>
          </a:prstGeom>
          <a:solidFill>
            <a:srgbClr val="FFFF00"/>
          </a:solid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49" name="Rectangle 48"/>
          <p:cNvSpPr/>
          <p:nvPr/>
        </p:nvSpPr>
        <p:spPr>
          <a:xfrm>
            <a:off x="6353635" y="2804931"/>
            <a:ext cx="421359" cy="408045"/>
          </a:xfrm>
          <a:prstGeom prst="rect">
            <a:avLst/>
          </a:prstGeom>
          <a:solidFill>
            <a:srgbClr val="FFFF00"/>
          </a:solid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50" name="Rectangle 49"/>
          <p:cNvSpPr/>
          <p:nvPr/>
        </p:nvSpPr>
        <p:spPr>
          <a:xfrm>
            <a:off x="7196354" y="2804931"/>
            <a:ext cx="421359" cy="408045"/>
          </a:xfrm>
          <a:prstGeom prst="rect">
            <a:avLst/>
          </a:prstGeom>
          <a:solidFill>
            <a:srgbClr val="FFFF00"/>
          </a:solid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51" name="Rectangle 50"/>
          <p:cNvSpPr/>
          <p:nvPr/>
        </p:nvSpPr>
        <p:spPr>
          <a:xfrm>
            <a:off x="7617713" y="2804931"/>
            <a:ext cx="421359" cy="408045"/>
          </a:xfrm>
          <a:prstGeom prst="rect">
            <a:avLst/>
          </a:prstGeom>
          <a:solidFill>
            <a:srgbClr val="FFFF00"/>
          </a:solid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52" name="Rectangle 51"/>
          <p:cNvSpPr/>
          <p:nvPr/>
        </p:nvSpPr>
        <p:spPr>
          <a:xfrm>
            <a:off x="8039073" y="2804931"/>
            <a:ext cx="421359" cy="408045"/>
          </a:xfrm>
          <a:prstGeom prst="rect">
            <a:avLst/>
          </a:prstGeom>
          <a:solidFill>
            <a:srgbClr val="FFFF00"/>
          </a:solid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54" name="TextBox 53"/>
          <p:cNvSpPr txBox="1"/>
          <p:nvPr/>
        </p:nvSpPr>
        <p:spPr>
          <a:xfrm>
            <a:off x="755576" y="4221088"/>
            <a:ext cx="7494176" cy="1754326"/>
          </a:xfrm>
          <a:prstGeom prst="rect">
            <a:avLst/>
          </a:prstGeom>
          <a:noFill/>
        </p:spPr>
        <p:txBody>
          <a:bodyPr wrap="square" rtlCol="0">
            <a:spAutoFit/>
          </a:bodyPr>
          <a:lstStyle/>
          <a:p>
            <a:r>
              <a:rPr lang="en-CA" dirty="0" smtClean="0"/>
              <a:t>To bring out Key Idea 2 point out that  the same pattern is represented in different ways.</a:t>
            </a:r>
          </a:p>
          <a:p>
            <a:r>
              <a:rPr lang="en-CA" dirty="0" smtClean="0"/>
              <a:t>One represents the squared nature of the numbers, while the other emphasizes that it is the sum of  increasing odd numbers.</a:t>
            </a:r>
          </a:p>
          <a:p>
            <a:endParaRPr lang="en-CA" dirty="0"/>
          </a:p>
          <a:p>
            <a:r>
              <a:rPr lang="en-CA" dirty="0" smtClean="0"/>
              <a:t>Ask, “</a:t>
            </a:r>
            <a:r>
              <a:rPr lang="en-CA" i="1" dirty="0" smtClean="0"/>
              <a:t>Can you find another representation for the same number pattern?</a:t>
            </a:r>
            <a:endParaRPr lang="en-CA" i="1" dirty="0"/>
          </a:p>
        </p:txBody>
      </p:sp>
      <p:sp>
        <p:nvSpPr>
          <p:cNvPr id="55" name="TextBox 54"/>
          <p:cNvSpPr txBox="1"/>
          <p:nvPr/>
        </p:nvSpPr>
        <p:spPr>
          <a:xfrm>
            <a:off x="544332" y="3339399"/>
            <a:ext cx="3251613" cy="369332"/>
          </a:xfrm>
          <a:prstGeom prst="rect">
            <a:avLst/>
          </a:prstGeom>
          <a:noFill/>
        </p:spPr>
        <p:txBody>
          <a:bodyPr wrap="square" rtlCol="0">
            <a:spAutoFit/>
          </a:bodyPr>
          <a:lstStyle/>
          <a:p>
            <a:r>
              <a:rPr lang="en-CA" dirty="0" smtClean="0"/>
              <a:t>1 x 1           2 x 2          3 x 3     </a:t>
            </a:r>
            <a:endParaRPr lang="en-CA" dirty="0"/>
          </a:p>
        </p:txBody>
      </p:sp>
      <p:sp>
        <p:nvSpPr>
          <p:cNvPr id="56" name="TextBox 55"/>
          <p:cNvSpPr txBox="1"/>
          <p:nvPr/>
        </p:nvSpPr>
        <p:spPr>
          <a:xfrm>
            <a:off x="4128699" y="3356992"/>
            <a:ext cx="3910374" cy="369332"/>
          </a:xfrm>
          <a:prstGeom prst="rect">
            <a:avLst/>
          </a:prstGeom>
          <a:noFill/>
        </p:spPr>
        <p:txBody>
          <a:bodyPr wrap="square" rtlCol="0">
            <a:spAutoFit/>
          </a:bodyPr>
          <a:lstStyle/>
          <a:p>
            <a:r>
              <a:rPr lang="en-CA" dirty="0" smtClean="0"/>
              <a:t>1           1 + 3                 1 + 3 + 5   </a:t>
            </a:r>
            <a:endParaRPr lang="en-CA" dirty="0"/>
          </a:p>
        </p:txBody>
      </p:sp>
      <p:sp>
        <p:nvSpPr>
          <p:cNvPr id="57" name="Oval 56"/>
          <p:cNvSpPr/>
          <p:nvPr/>
        </p:nvSpPr>
        <p:spPr>
          <a:xfrm>
            <a:off x="8028384" y="6093296"/>
            <a:ext cx="936104" cy="64807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CA" sz="3600" dirty="0" smtClean="0">
                <a:solidFill>
                  <a:schemeClr val="tx1"/>
                </a:solidFill>
              </a:rPr>
              <a:t>2</a:t>
            </a:r>
            <a:endParaRPr lang="en-CA" sz="3600" dirty="0">
              <a:solidFill>
                <a:schemeClr val="tx1"/>
              </a:solidFill>
            </a:endParaRPr>
          </a:p>
        </p:txBody>
      </p:sp>
    </p:spTree>
    <p:extLst>
      <p:ext uri="{BB962C8B-B14F-4D97-AF65-F5344CB8AC3E}">
        <p14:creationId xmlns:p14="http://schemas.microsoft.com/office/powerpoint/2010/main" val="2455387752"/>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extBox 1"/>
          <p:cNvSpPr txBox="1"/>
          <p:nvPr/>
        </p:nvSpPr>
        <p:spPr>
          <a:xfrm>
            <a:off x="611560" y="836712"/>
            <a:ext cx="8015912" cy="4893647"/>
          </a:xfrm>
          <a:prstGeom prst="rect">
            <a:avLst/>
          </a:prstGeom>
          <a:noFill/>
        </p:spPr>
        <p:txBody>
          <a:bodyPr wrap="none" rtlCol="0">
            <a:spAutoFit/>
          </a:bodyPr>
          <a:lstStyle/>
          <a:p>
            <a:pPr marL="342900" indent="-342900">
              <a:buFont typeface="Wingdings" pitchFamily="2" charset="2"/>
              <a:buChar char="v"/>
            </a:pPr>
            <a:r>
              <a:rPr lang="en-CA" sz="2400" dirty="0" smtClean="0"/>
              <a:t>You need to help a tricycle manufacturer work out how </a:t>
            </a:r>
          </a:p>
          <a:p>
            <a:r>
              <a:rPr lang="en-CA" sz="2400" dirty="0" smtClean="0"/>
              <a:t>many parts are needed for different sized orders. </a:t>
            </a:r>
            <a:endParaRPr lang="en-CA" sz="2400" dirty="0"/>
          </a:p>
          <a:p>
            <a:r>
              <a:rPr lang="en-CA" sz="2400" dirty="0" smtClean="0"/>
              <a:t>Begin with wheels. How many wheels will be needed for </a:t>
            </a:r>
          </a:p>
          <a:p>
            <a:r>
              <a:rPr lang="en-CA" sz="2400" dirty="0" smtClean="0"/>
              <a:t>an order of one tricycle, </a:t>
            </a:r>
            <a:r>
              <a:rPr lang="en-CA" sz="2400" dirty="0"/>
              <a:t>t</a:t>
            </a:r>
            <a:r>
              <a:rPr lang="en-CA" sz="2400" dirty="0" smtClean="0"/>
              <a:t>wo tricycles, three tricycles?</a:t>
            </a:r>
          </a:p>
          <a:p>
            <a:r>
              <a:rPr lang="en-CA" sz="2400" dirty="0" smtClean="0"/>
              <a:t>How many wheels will be needed for nine tricycles?</a:t>
            </a:r>
          </a:p>
          <a:p>
            <a:endParaRPr lang="en-CA" sz="2400" dirty="0" smtClean="0"/>
          </a:p>
          <a:p>
            <a:pPr marL="342900" indent="-342900">
              <a:buFont typeface="Wingdings" pitchFamily="2" charset="2"/>
              <a:buChar char="v"/>
            </a:pPr>
            <a:r>
              <a:rPr lang="en-CA" sz="2400" dirty="0" smtClean="0"/>
              <a:t>Produce a table showing the number of parts for </a:t>
            </a:r>
          </a:p>
          <a:p>
            <a:r>
              <a:rPr lang="en-CA" sz="2400" dirty="0" smtClean="0"/>
              <a:t>different numbers of tricycles….. </a:t>
            </a:r>
          </a:p>
          <a:p>
            <a:r>
              <a:rPr lang="en-CA" sz="2400" dirty="0" smtClean="0"/>
              <a:t>‘wheels’, ‘seats’, hand-grips’, ‘tires’</a:t>
            </a:r>
          </a:p>
          <a:p>
            <a:endParaRPr lang="en-CA" sz="2400" dirty="0"/>
          </a:p>
          <a:p>
            <a:endParaRPr lang="en-CA" sz="2400" dirty="0" smtClean="0"/>
          </a:p>
          <a:p>
            <a:pPr marL="342900" indent="-342900">
              <a:buFont typeface="Wingdings" pitchFamily="2" charset="2"/>
              <a:buChar char="v"/>
            </a:pPr>
            <a:r>
              <a:rPr lang="en-CA" sz="2400" dirty="0" smtClean="0"/>
              <a:t>Draw out that the same number pattern may apply to </a:t>
            </a:r>
          </a:p>
          <a:p>
            <a:r>
              <a:rPr lang="en-CA" sz="2400" dirty="0" smtClean="0"/>
              <a:t>different parts.</a:t>
            </a:r>
            <a:endParaRPr lang="en-CA" sz="2400" dirty="0"/>
          </a:p>
        </p:txBody>
      </p:sp>
      <p:sp>
        <p:nvSpPr>
          <p:cNvPr id="3" name="Oval 2"/>
          <p:cNvSpPr/>
          <p:nvPr/>
        </p:nvSpPr>
        <p:spPr>
          <a:xfrm>
            <a:off x="8028384" y="6021288"/>
            <a:ext cx="936104" cy="64807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CA" sz="3600" dirty="0" smtClean="0">
                <a:solidFill>
                  <a:schemeClr val="tx1"/>
                </a:solidFill>
              </a:rPr>
              <a:t>2</a:t>
            </a:r>
            <a:endParaRPr lang="en-CA" sz="3600" dirty="0">
              <a:solidFill>
                <a:schemeClr val="tx1"/>
              </a:solidFill>
            </a:endParaRPr>
          </a:p>
        </p:txBody>
      </p:sp>
    </p:spTree>
    <p:extLst>
      <p:ext uri="{BB962C8B-B14F-4D97-AF65-F5344CB8AC3E}">
        <p14:creationId xmlns:p14="http://schemas.microsoft.com/office/powerpoint/2010/main" val="2649557858"/>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pSp>
        <p:nvGrpSpPr>
          <p:cNvPr id="28674" name="Group 2"/>
          <p:cNvGrpSpPr>
            <a:grpSpLocks/>
          </p:cNvGrpSpPr>
          <p:nvPr/>
        </p:nvGrpSpPr>
        <p:grpSpPr bwMode="auto">
          <a:xfrm>
            <a:off x="177800" y="188913"/>
            <a:ext cx="8786813" cy="6453187"/>
            <a:chOff x="112" y="119"/>
            <a:chExt cx="5535" cy="4065"/>
          </a:xfrm>
        </p:grpSpPr>
        <p:grpSp>
          <p:nvGrpSpPr>
            <p:cNvPr id="28680" name="Group 3"/>
            <p:cNvGrpSpPr>
              <a:grpSpLocks/>
            </p:cNvGrpSpPr>
            <p:nvPr/>
          </p:nvGrpSpPr>
          <p:grpSpPr bwMode="auto">
            <a:xfrm>
              <a:off x="112" y="119"/>
              <a:ext cx="5353" cy="2585"/>
              <a:chOff x="158" y="210"/>
              <a:chExt cx="5353" cy="2585"/>
            </a:xfrm>
          </p:grpSpPr>
          <p:sp>
            <p:nvSpPr>
              <p:cNvPr id="28684" name="Line 4"/>
              <p:cNvSpPr>
                <a:spLocks noChangeShapeType="1"/>
              </p:cNvSpPr>
              <p:nvPr/>
            </p:nvSpPr>
            <p:spPr bwMode="auto">
              <a:xfrm>
                <a:off x="385" y="210"/>
                <a:ext cx="0" cy="1179"/>
              </a:xfrm>
              <a:prstGeom prst="line">
                <a:avLst/>
              </a:prstGeom>
              <a:noFill/>
              <a:ln w="28575">
                <a:solidFill>
                  <a:srgbClr val="0066CC"/>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CA"/>
              </a:p>
            </p:txBody>
          </p:sp>
          <p:sp>
            <p:nvSpPr>
              <p:cNvPr id="28685" name="Line 5"/>
              <p:cNvSpPr>
                <a:spLocks noChangeShapeType="1"/>
              </p:cNvSpPr>
              <p:nvPr/>
            </p:nvSpPr>
            <p:spPr bwMode="auto">
              <a:xfrm rot="5400000" flipH="1">
                <a:off x="-998" y="1503"/>
                <a:ext cx="2585" cy="0"/>
              </a:xfrm>
              <a:prstGeom prst="line">
                <a:avLst/>
              </a:prstGeom>
              <a:noFill/>
              <a:ln w="38100">
                <a:solidFill>
                  <a:srgbClr val="000066"/>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CA"/>
              </a:p>
            </p:txBody>
          </p:sp>
          <p:sp>
            <p:nvSpPr>
              <p:cNvPr id="28686" name="Line 6"/>
              <p:cNvSpPr>
                <a:spLocks noChangeShapeType="1"/>
              </p:cNvSpPr>
              <p:nvPr/>
            </p:nvSpPr>
            <p:spPr bwMode="auto">
              <a:xfrm>
                <a:off x="158" y="300"/>
                <a:ext cx="5353" cy="0"/>
              </a:xfrm>
              <a:prstGeom prst="line">
                <a:avLst/>
              </a:prstGeom>
              <a:noFill/>
              <a:ln w="28575">
                <a:solidFill>
                  <a:srgbClr val="000066"/>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CA"/>
              </a:p>
            </p:txBody>
          </p:sp>
        </p:grpSp>
        <p:grpSp>
          <p:nvGrpSpPr>
            <p:cNvPr id="28681" name="Group 7"/>
            <p:cNvGrpSpPr>
              <a:grpSpLocks/>
            </p:cNvGrpSpPr>
            <p:nvPr/>
          </p:nvGrpSpPr>
          <p:grpSpPr bwMode="auto">
            <a:xfrm>
              <a:off x="3697" y="2659"/>
              <a:ext cx="1950" cy="1525"/>
              <a:chOff x="3697" y="2659"/>
              <a:chExt cx="1950" cy="1525"/>
            </a:xfrm>
          </p:grpSpPr>
          <p:sp>
            <p:nvSpPr>
              <p:cNvPr id="28682" name="Line 8"/>
              <p:cNvSpPr>
                <a:spLocks noChangeShapeType="1"/>
              </p:cNvSpPr>
              <p:nvPr/>
            </p:nvSpPr>
            <p:spPr bwMode="auto">
              <a:xfrm>
                <a:off x="3697" y="4110"/>
                <a:ext cx="1950" cy="0"/>
              </a:xfrm>
              <a:prstGeom prst="line">
                <a:avLst/>
              </a:prstGeom>
              <a:noFill/>
              <a:ln w="19050">
                <a:solidFill>
                  <a:srgbClr val="0066CC"/>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CA"/>
              </a:p>
            </p:txBody>
          </p:sp>
          <p:sp>
            <p:nvSpPr>
              <p:cNvPr id="28683" name="Line 9"/>
              <p:cNvSpPr>
                <a:spLocks noChangeShapeType="1"/>
              </p:cNvSpPr>
              <p:nvPr/>
            </p:nvSpPr>
            <p:spPr bwMode="auto">
              <a:xfrm>
                <a:off x="5511" y="2659"/>
                <a:ext cx="0" cy="1525"/>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CA"/>
              </a:p>
            </p:txBody>
          </p:sp>
        </p:grpSp>
      </p:grpSp>
      <p:sp>
        <p:nvSpPr>
          <p:cNvPr id="28675" name="Text Box 10"/>
          <p:cNvSpPr txBox="1">
            <a:spLocks noChangeArrowheads="1"/>
          </p:cNvSpPr>
          <p:nvPr/>
        </p:nvSpPr>
        <p:spPr bwMode="auto">
          <a:xfrm>
            <a:off x="1331913" y="620713"/>
            <a:ext cx="7127875" cy="5794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ct val="50000"/>
              </a:spcBef>
            </a:pPr>
            <a:r>
              <a:rPr lang="en-CA" sz="3200">
                <a:latin typeface="Times New Roman" pitchFamily="18" charset="0"/>
              </a:rPr>
              <a:t>Learning Task – Handshake Problem</a:t>
            </a:r>
            <a:endParaRPr lang="en-US" sz="3200">
              <a:latin typeface="Times New Roman" pitchFamily="18" charset="0"/>
            </a:endParaRPr>
          </a:p>
        </p:txBody>
      </p:sp>
      <p:sp>
        <p:nvSpPr>
          <p:cNvPr id="28676" name="Rectangle 11"/>
          <p:cNvSpPr>
            <a:spLocks noChangeArrowheads="1"/>
          </p:cNvSpPr>
          <p:nvPr/>
        </p:nvSpPr>
        <p:spPr bwMode="auto">
          <a:xfrm>
            <a:off x="1908175" y="1412875"/>
            <a:ext cx="5292725" cy="20145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algn="ctr"/>
            <a:r>
              <a:rPr lang="en-CA" dirty="0" smtClean="0"/>
              <a:t>Six </a:t>
            </a:r>
            <a:r>
              <a:rPr lang="en-CA" dirty="0"/>
              <a:t>students arrive at a special gathering for students taking part in a Mathematics Fair. As the students are all from different schools, the teacher wants each to get to know the others. The teacher asks each student to shake hands with each of the other students and introduce themselves. How many handshakes took place?</a:t>
            </a:r>
          </a:p>
        </p:txBody>
      </p:sp>
      <p:pic>
        <p:nvPicPr>
          <p:cNvPr id="28677" name="Picture 12" descr="Handshakes2"/>
          <p:cNvPicPr>
            <a:picLocks noChangeAspect="1" noChangeArrowheads="1"/>
          </p:cNvPicPr>
          <p:nvPr/>
        </p:nvPicPr>
        <p:blipFill>
          <a:blip r:embed="rId3">
            <a:clrChange>
              <a:clrFrom>
                <a:srgbClr val="BEC4DA"/>
              </a:clrFrom>
              <a:clrTo>
                <a:srgbClr val="BEC4DA">
                  <a:alpha val="0"/>
                </a:srgbClr>
              </a:clrTo>
            </a:clrChange>
            <a:extLst>
              <a:ext uri="{28A0092B-C50C-407E-A947-70E740481C1C}">
                <a14:useLocalDpi xmlns:a14="http://schemas.microsoft.com/office/drawing/2010/main" val="0"/>
              </a:ext>
            </a:extLst>
          </a:blip>
          <a:srcRect/>
          <a:stretch>
            <a:fillRect/>
          </a:stretch>
        </p:blipFill>
        <p:spPr bwMode="auto">
          <a:xfrm>
            <a:off x="2555875" y="3573463"/>
            <a:ext cx="3816350" cy="2595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8678" name="Text Box 13"/>
          <p:cNvSpPr txBox="1">
            <a:spLocks noChangeArrowheads="1"/>
          </p:cNvSpPr>
          <p:nvPr/>
        </p:nvSpPr>
        <p:spPr bwMode="auto">
          <a:xfrm>
            <a:off x="8316913" y="6092825"/>
            <a:ext cx="4699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US" b="1"/>
              <a:t>38</a:t>
            </a:r>
          </a:p>
        </p:txBody>
      </p:sp>
      <p:pic>
        <p:nvPicPr>
          <p:cNvPr id="28679" name="Picture 14" descr="Government of Alberta logo">
            <a:hlinkClick r:id="rId4"/>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23850" y="5589588"/>
            <a:ext cx="1296988" cy="600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418346265"/>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pSp>
        <p:nvGrpSpPr>
          <p:cNvPr id="29698" name="Group 2"/>
          <p:cNvGrpSpPr>
            <a:grpSpLocks/>
          </p:cNvGrpSpPr>
          <p:nvPr/>
        </p:nvGrpSpPr>
        <p:grpSpPr bwMode="auto">
          <a:xfrm>
            <a:off x="177800" y="188913"/>
            <a:ext cx="8786813" cy="6453187"/>
            <a:chOff x="112" y="119"/>
            <a:chExt cx="5535" cy="4065"/>
          </a:xfrm>
        </p:grpSpPr>
        <p:grpSp>
          <p:nvGrpSpPr>
            <p:cNvPr id="29706" name="Group 3"/>
            <p:cNvGrpSpPr>
              <a:grpSpLocks/>
            </p:cNvGrpSpPr>
            <p:nvPr/>
          </p:nvGrpSpPr>
          <p:grpSpPr bwMode="auto">
            <a:xfrm>
              <a:off x="112" y="119"/>
              <a:ext cx="5353" cy="2585"/>
              <a:chOff x="158" y="210"/>
              <a:chExt cx="5353" cy="2585"/>
            </a:xfrm>
          </p:grpSpPr>
          <p:sp>
            <p:nvSpPr>
              <p:cNvPr id="29710" name="Line 4"/>
              <p:cNvSpPr>
                <a:spLocks noChangeShapeType="1"/>
              </p:cNvSpPr>
              <p:nvPr/>
            </p:nvSpPr>
            <p:spPr bwMode="auto">
              <a:xfrm>
                <a:off x="385" y="210"/>
                <a:ext cx="0" cy="1179"/>
              </a:xfrm>
              <a:prstGeom prst="line">
                <a:avLst/>
              </a:prstGeom>
              <a:noFill/>
              <a:ln w="28575">
                <a:solidFill>
                  <a:srgbClr val="0066CC"/>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CA"/>
              </a:p>
            </p:txBody>
          </p:sp>
          <p:sp>
            <p:nvSpPr>
              <p:cNvPr id="29711" name="Line 5"/>
              <p:cNvSpPr>
                <a:spLocks noChangeShapeType="1"/>
              </p:cNvSpPr>
              <p:nvPr/>
            </p:nvSpPr>
            <p:spPr bwMode="auto">
              <a:xfrm rot="5400000" flipH="1">
                <a:off x="-998" y="1503"/>
                <a:ext cx="2585" cy="0"/>
              </a:xfrm>
              <a:prstGeom prst="line">
                <a:avLst/>
              </a:prstGeom>
              <a:noFill/>
              <a:ln w="38100">
                <a:solidFill>
                  <a:srgbClr val="000066"/>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CA"/>
              </a:p>
            </p:txBody>
          </p:sp>
          <p:sp>
            <p:nvSpPr>
              <p:cNvPr id="29712" name="Line 6"/>
              <p:cNvSpPr>
                <a:spLocks noChangeShapeType="1"/>
              </p:cNvSpPr>
              <p:nvPr/>
            </p:nvSpPr>
            <p:spPr bwMode="auto">
              <a:xfrm>
                <a:off x="158" y="300"/>
                <a:ext cx="5353" cy="0"/>
              </a:xfrm>
              <a:prstGeom prst="line">
                <a:avLst/>
              </a:prstGeom>
              <a:noFill/>
              <a:ln w="28575">
                <a:solidFill>
                  <a:srgbClr val="000066"/>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CA"/>
              </a:p>
            </p:txBody>
          </p:sp>
        </p:grpSp>
        <p:grpSp>
          <p:nvGrpSpPr>
            <p:cNvPr id="29707" name="Group 7"/>
            <p:cNvGrpSpPr>
              <a:grpSpLocks/>
            </p:cNvGrpSpPr>
            <p:nvPr/>
          </p:nvGrpSpPr>
          <p:grpSpPr bwMode="auto">
            <a:xfrm>
              <a:off x="3697" y="2659"/>
              <a:ext cx="1950" cy="1525"/>
              <a:chOff x="3697" y="2659"/>
              <a:chExt cx="1950" cy="1525"/>
            </a:xfrm>
          </p:grpSpPr>
          <p:sp>
            <p:nvSpPr>
              <p:cNvPr id="29708" name="Line 8"/>
              <p:cNvSpPr>
                <a:spLocks noChangeShapeType="1"/>
              </p:cNvSpPr>
              <p:nvPr/>
            </p:nvSpPr>
            <p:spPr bwMode="auto">
              <a:xfrm>
                <a:off x="3697" y="4110"/>
                <a:ext cx="1950" cy="0"/>
              </a:xfrm>
              <a:prstGeom prst="line">
                <a:avLst/>
              </a:prstGeom>
              <a:noFill/>
              <a:ln w="19050">
                <a:solidFill>
                  <a:srgbClr val="0066CC"/>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CA"/>
              </a:p>
            </p:txBody>
          </p:sp>
          <p:sp>
            <p:nvSpPr>
              <p:cNvPr id="29709" name="Line 9"/>
              <p:cNvSpPr>
                <a:spLocks noChangeShapeType="1"/>
              </p:cNvSpPr>
              <p:nvPr/>
            </p:nvSpPr>
            <p:spPr bwMode="auto">
              <a:xfrm>
                <a:off x="5511" y="2659"/>
                <a:ext cx="0" cy="1525"/>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CA"/>
              </a:p>
            </p:txBody>
          </p:sp>
        </p:grpSp>
      </p:grpSp>
      <p:sp>
        <p:nvSpPr>
          <p:cNvPr id="29699" name="Text Box 10"/>
          <p:cNvSpPr txBox="1">
            <a:spLocks noChangeArrowheads="1"/>
          </p:cNvSpPr>
          <p:nvPr/>
        </p:nvSpPr>
        <p:spPr bwMode="auto">
          <a:xfrm>
            <a:off x="1331913" y="620713"/>
            <a:ext cx="6624637" cy="5794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ct val="50000"/>
              </a:spcBef>
            </a:pPr>
            <a:r>
              <a:rPr lang="en-CA" sz="3200">
                <a:latin typeface="Times New Roman" pitchFamily="18" charset="0"/>
              </a:rPr>
              <a:t>Learning Task – Handshake Problem</a:t>
            </a:r>
            <a:endParaRPr lang="en-US" sz="3200">
              <a:latin typeface="Times New Roman" pitchFamily="18" charset="0"/>
            </a:endParaRPr>
          </a:p>
        </p:txBody>
      </p:sp>
      <p:pic>
        <p:nvPicPr>
          <p:cNvPr id="29700" name="Picture 11" descr="Handshake model organized list"/>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27088" y="1989138"/>
            <a:ext cx="7761287" cy="1466850"/>
          </a:xfrm>
          <a:prstGeom prst="rect">
            <a:avLst/>
          </a:prstGeom>
          <a:noFill/>
          <a:ln w="28575">
            <a:solidFill>
              <a:srgbClr val="000000"/>
            </a:solidFill>
            <a:miter lim="800000"/>
            <a:headEnd/>
            <a:tailEnd/>
          </a:ln>
          <a:extLst>
            <a:ext uri="{909E8E84-426E-40dd-AFC4-6F175D3DCCD1}">
              <a14:hiddenFill xmlns:a14="http://schemas.microsoft.com/office/drawing/2010/main">
                <a:solidFill>
                  <a:srgbClr val="FFFFFF"/>
                </a:solidFill>
              </a14:hiddenFill>
            </a:ext>
          </a:extLst>
        </p:spPr>
      </p:pic>
      <p:pic>
        <p:nvPicPr>
          <p:cNvPr id="29702" name="Picture 13" descr="Handshake model Carroll diagram"/>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421063" y="3789363"/>
            <a:ext cx="4967287" cy="2305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9703" name="Text Box 14"/>
          <p:cNvSpPr txBox="1">
            <a:spLocks noChangeArrowheads="1"/>
          </p:cNvSpPr>
          <p:nvPr/>
        </p:nvSpPr>
        <p:spPr bwMode="auto">
          <a:xfrm>
            <a:off x="2484438" y="1412875"/>
            <a:ext cx="446405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US" sz="2000" b="1"/>
              <a:t>Models become tools for thinking</a:t>
            </a:r>
          </a:p>
        </p:txBody>
      </p:sp>
      <p:sp>
        <p:nvSpPr>
          <p:cNvPr id="29704" name="Text Box 15"/>
          <p:cNvSpPr txBox="1">
            <a:spLocks noChangeArrowheads="1"/>
          </p:cNvSpPr>
          <p:nvPr/>
        </p:nvSpPr>
        <p:spPr bwMode="auto">
          <a:xfrm>
            <a:off x="8316913" y="6092825"/>
            <a:ext cx="4699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US" b="1"/>
              <a:t>40</a:t>
            </a:r>
          </a:p>
        </p:txBody>
      </p:sp>
      <p:pic>
        <p:nvPicPr>
          <p:cNvPr id="29705" name="Picture 16" descr="Government of Alberta logo">
            <a:hlinkClick r:id="rId5"/>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23850" y="6092825"/>
            <a:ext cx="1296988" cy="600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Rectangle 1"/>
          <p:cNvSpPr/>
          <p:nvPr/>
        </p:nvSpPr>
        <p:spPr>
          <a:xfrm>
            <a:off x="538163" y="1809750"/>
            <a:ext cx="3529781" cy="176326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cxnSp>
        <p:nvCxnSpPr>
          <p:cNvPr id="4" name="Straight Connector 3"/>
          <p:cNvCxnSpPr/>
          <p:nvPr/>
        </p:nvCxnSpPr>
        <p:spPr>
          <a:xfrm>
            <a:off x="4067944" y="1989138"/>
            <a:ext cx="0" cy="1466850"/>
          </a:xfrm>
          <a:prstGeom prst="line">
            <a:avLst/>
          </a:prstGeom>
        </p:spPr>
        <p:style>
          <a:lnRef idx="2">
            <a:schemeClr val="dk1"/>
          </a:lnRef>
          <a:fillRef idx="0">
            <a:schemeClr val="dk1"/>
          </a:fillRef>
          <a:effectRef idx="1">
            <a:schemeClr val="dk1"/>
          </a:effectRef>
          <a:fontRef idx="minor">
            <a:schemeClr val="tx1"/>
          </a:fontRef>
        </p:style>
      </p:cxnSp>
      <p:sp>
        <p:nvSpPr>
          <p:cNvPr id="5" name="Rectangle 4"/>
          <p:cNvSpPr/>
          <p:nvPr/>
        </p:nvSpPr>
        <p:spPr>
          <a:xfrm>
            <a:off x="3421063" y="5301208"/>
            <a:ext cx="5130800" cy="104698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cxnSp>
        <p:nvCxnSpPr>
          <p:cNvPr id="7" name="Straight Connector 6"/>
          <p:cNvCxnSpPr/>
          <p:nvPr/>
        </p:nvCxnSpPr>
        <p:spPr>
          <a:xfrm>
            <a:off x="3421063" y="5285968"/>
            <a:ext cx="4967287" cy="0"/>
          </a:xfrm>
          <a:prstGeom prst="line">
            <a:avLst/>
          </a:prstGeom>
        </p:spPr>
        <p:style>
          <a:lnRef idx="3">
            <a:schemeClr val="dk1"/>
          </a:lnRef>
          <a:fillRef idx="0">
            <a:schemeClr val="dk1"/>
          </a:fillRef>
          <a:effectRef idx="2">
            <a:schemeClr val="dk1"/>
          </a:effectRef>
          <a:fontRef idx="minor">
            <a:schemeClr val="tx1"/>
          </a:fontRef>
        </p:style>
      </p:cxnSp>
      <p:sp>
        <p:nvSpPr>
          <p:cNvPr id="9" name="Oval 8"/>
          <p:cNvSpPr/>
          <p:nvPr/>
        </p:nvSpPr>
        <p:spPr>
          <a:xfrm>
            <a:off x="538163" y="2564904"/>
            <a:ext cx="2377653" cy="1656259"/>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solidFill>
                <a:schemeClr val="tx1"/>
              </a:solidFill>
            </a:endParaRPr>
          </a:p>
        </p:txBody>
      </p:sp>
      <p:sp>
        <p:nvSpPr>
          <p:cNvPr id="24" name="Oval 23"/>
          <p:cNvSpPr/>
          <p:nvPr/>
        </p:nvSpPr>
        <p:spPr>
          <a:xfrm>
            <a:off x="2458827" y="2697495"/>
            <a:ext cx="288925" cy="17933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CA" dirty="0" smtClean="0">
                <a:solidFill>
                  <a:schemeClr val="tx1"/>
                </a:solidFill>
              </a:rPr>
              <a:t>2</a:t>
            </a:r>
            <a:endParaRPr lang="en-CA" dirty="0">
              <a:solidFill>
                <a:schemeClr val="tx1"/>
              </a:solidFill>
            </a:endParaRPr>
          </a:p>
        </p:txBody>
      </p:sp>
      <p:sp>
        <p:nvSpPr>
          <p:cNvPr id="8" name="Oval 7"/>
          <p:cNvSpPr/>
          <p:nvPr/>
        </p:nvSpPr>
        <p:spPr>
          <a:xfrm>
            <a:off x="1522324" y="2512045"/>
            <a:ext cx="288925" cy="17933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CA" dirty="0" smtClean="0">
                <a:solidFill>
                  <a:schemeClr val="tx1"/>
                </a:solidFill>
              </a:rPr>
              <a:t>1</a:t>
            </a:r>
            <a:endParaRPr lang="en-CA" dirty="0">
              <a:solidFill>
                <a:schemeClr val="tx1"/>
              </a:solidFill>
            </a:endParaRPr>
          </a:p>
        </p:txBody>
      </p:sp>
      <p:sp>
        <p:nvSpPr>
          <p:cNvPr id="26" name="Oval 25"/>
          <p:cNvSpPr/>
          <p:nvPr/>
        </p:nvSpPr>
        <p:spPr>
          <a:xfrm>
            <a:off x="2603289" y="3699694"/>
            <a:ext cx="288925" cy="17933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CA" dirty="0" smtClean="0">
                <a:solidFill>
                  <a:schemeClr val="tx1"/>
                </a:solidFill>
              </a:rPr>
              <a:t>3</a:t>
            </a:r>
            <a:endParaRPr lang="en-CA" dirty="0">
              <a:solidFill>
                <a:schemeClr val="tx1"/>
              </a:solidFill>
            </a:endParaRPr>
          </a:p>
        </p:txBody>
      </p:sp>
      <p:sp>
        <p:nvSpPr>
          <p:cNvPr id="27" name="Oval 26"/>
          <p:cNvSpPr/>
          <p:nvPr/>
        </p:nvSpPr>
        <p:spPr>
          <a:xfrm>
            <a:off x="1784562" y="4114056"/>
            <a:ext cx="288925" cy="17933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CA" dirty="0" smtClean="0">
                <a:solidFill>
                  <a:schemeClr val="tx1"/>
                </a:solidFill>
              </a:rPr>
              <a:t>4</a:t>
            </a:r>
            <a:endParaRPr lang="en-CA" dirty="0">
              <a:solidFill>
                <a:schemeClr val="tx1"/>
              </a:solidFill>
            </a:endParaRPr>
          </a:p>
        </p:txBody>
      </p:sp>
      <p:sp>
        <p:nvSpPr>
          <p:cNvPr id="28" name="Oval 27"/>
          <p:cNvSpPr/>
          <p:nvPr/>
        </p:nvSpPr>
        <p:spPr>
          <a:xfrm>
            <a:off x="599970" y="3789363"/>
            <a:ext cx="288925" cy="17933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CA" dirty="0" smtClean="0">
                <a:solidFill>
                  <a:schemeClr val="tx1"/>
                </a:solidFill>
              </a:rPr>
              <a:t>5</a:t>
            </a:r>
            <a:endParaRPr lang="en-CA" dirty="0">
              <a:solidFill>
                <a:schemeClr val="tx1"/>
              </a:solidFill>
            </a:endParaRPr>
          </a:p>
        </p:txBody>
      </p:sp>
      <p:sp>
        <p:nvSpPr>
          <p:cNvPr id="29" name="Oval 28"/>
          <p:cNvSpPr/>
          <p:nvPr/>
        </p:nvSpPr>
        <p:spPr>
          <a:xfrm>
            <a:off x="585683" y="2888581"/>
            <a:ext cx="288925" cy="17933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CA" dirty="0" smtClean="0">
                <a:solidFill>
                  <a:schemeClr val="tx1"/>
                </a:solidFill>
              </a:rPr>
              <a:t>6</a:t>
            </a:r>
            <a:endParaRPr lang="en-CA" dirty="0">
              <a:solidFill>
                <a:schemeClr val="tx1"/>
              </a:solidFill>
            </a:endParaRPr>
          </a:p>
        </p:txBody>
      </p:sp>
      <p:cxnSp>
        <p:nvCxnSpPr>
          <p:cNvPr id="11" name="Straight Connector 10"/>
          <p:cNvCxnSpPr>
            <a:stCxn id="8" idx="5"/>
            <a:endCxn id="24" idx="3"/>
          </p:cNvCxnSpPr>
          <p:nvPr/>
        </p:nvCxnSpPr>
        <p:spPr>
          <a:xfrm>
            <a:off x="1768937" y="2665120"/>
            <a:ext cx="732202" cy="18545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a:stCxn id="8" idx="5"/>
            <a:endCxn id="26" idx="1"/>
          </p:cNvCxnSpPr>
          <p:nvPr/>
        </p:nvCxnSpPr>
        <p:spPr>
          <a:xfrm>
            <a:off x="1768937" y="2665120"/>
            <a:ext cx="876664" cy="1060837"/>
          </a:xfrm>
          <a:prstGeom prst="line">
            <a:avLst/>
          </a:prstGeom>
        </p:spPr>
        <p:style>
          <a:lnRef idx="1">
            <a:schemeClr val="accent1"/>
          </a:lnRef>
          <a:fillRef idx="0">
            <a:schemeClr val="accent1"/>
          </a:fillRef>
          <a:effectRef idx="0">
            <a:schemeClr val="accent1"/>
          </a:effectRef>
          <a:fontRef idx="minor">
            <a:schemeClr val="tx1"/>
          </a:fontRef>
        </p:style>
      </p:cxnSp>
      <p:cxnSp>
        <p:nvCxnSpPr>
          <p:cNvPr id="15" name="Straight Connector 14"/>
          <p:cNvCxnSpPr>
            <a:stCxn id="8" idx="4"/>
            <a:endCxn id="27" idx="1"/>
          </p:cNvCxnSpPr>
          <p:nvPr/>
        </p:nvCxnSpPr>
        <p:spPr>
          <a:xfrm>
            <a:off x="1666787" y="2691383"/>
            <a:ext cx="160087" cy="1448936"/>
          </a:xfrm>
          <a:prstGeom prst="line">
            <a:avLst/>
          </a:prstGeom>
        </p:spPr>
        <p:style>
          <a:lnRef idx="1">
            <a:schemeClr val="accent1"/>
          </a:lnRef>
          <a:fillRef idx="0">
            <a:schemeClr val="accent1"/>
          </a:fillRef>
          <a:effectRef idx="0">
            <a:schemeClr val="accent1"/>
          </a:effectRef>
          <a:fontRef idx="minor">
            <a:schemeClr val="tx1"/>
          </a:fontRef>
        </p:style>
      </p:cxnSp>
      <p:cxnSp>
        <p:nvCxnSpPr>
          <p:cNvPr id="19" name="Straight Connector 18"/>
          <p:cNvCxnSpPr>
            <a:stCxn id="8" idx="4"/>
            <a:endCxn id="28" idx="7"/>
          </p:cNvCxnSpPr>
          <p:nvPr/>
        </p:nvCxnSpPr>
        <p:spPr>
          <a:xfrm flipH="1">
            <a:off x="846583" y="2691383"/>
            <a:ext cx="820204" cy="1124243"/>
          </a:xfrm>
          <a:prstGeom prst="line">
            <a:avLst/>
          </a:prstGeom>
        </p:spPr>
        <p:style>
          <a:lnRef idx="1">
            <a:schemeClr val="accent1"/>
          </a:lnRef>
          <a:fillRef idx="0">
            <a:schemeClr val="accent1"/>
          </a:fillRef>
          <a:effectRef idx="0">
            <a:schemeClr val="accent1"/>
          </a:effectRef>
          <a:fontRef idx="minor">
            <a:schemeClr val="tx1"/>
          </a:fontRef>
        </p:style>
      </p:cxnSp>
      <p:cxnSp>
        <p:nvCxnSpPr>
          <p:cNvPr id="21" name="Straight Connector 20"/>
          <p:cNvCxnSpPr>
            <a:stCxn id="8" idx="4"/>
            <a:endCxn id="29" idx="7"/>
          </p:cNvCxnSpPr>
          <p:nvPr/>
        </p:nvCxnSpPr>
        <p:spPr>
          <a:xfrm flipH="1">
            <a:off x="832296" y="2691383"/>
            <a:ext cx="834491" cy="223461"/>
          </a:xfrm>
          <a:prstGeom prst="line">
            <a:avLst/>
          </a:prstGeom>
        </p:spPr>
        <p:style>
          <a:lnRef idx="1">
            <a:schemeClr val="accent1"/>
          </a:lnRef>
          <a:fillRef idx="0">
            <a:schemeClr val="accent1"/>
          </a:fillRef>
          <a:effectRef idx="0">
            <a:schemeClr val="accent1"/>
          </a:effectRef>
          <a:fontRef idx="minor">
            <a:schemeClr val="tx1"/>
          </a:fontRef>
        </p:style>
      </p:cxnSp>
      <p:cxnSp>
        <p:nvCxnSpPr>
          <p:cNvPr id="23" name="Straight Connector 22"/>
          <p:cNvCxnSpPr>
            <a:stCxn id="24" idx="4"/>
            <a:endCxn id="26" idx="1"/>
          </p:cNvCxnSpPr>
          <p:nvPr/>
        </p:nvCxnSpPr>
        <p:spPr>
          <a:xfrm>
            <a:off x="2603290" y="2876833"/>
            <a:ext cx="42311" cy="84912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0" name="Straight Connector 29"/>
          <p:cNvCxnSpPr>
            <a:stCxn id="24" idx="4"/>
            <a:endCxn id="27" idx="0"/>
          </p:cNvCxnSpPr>
          <p:nvPr/>
        </p:nvCxnSpPr>
        <p:spPr>
          <a:xfrm flipH="1">
            <a:off x="1929025" y="2876833"/>
            <a:ext cx="674265" cy="1237223"/>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9696" name="Straight Connector 29695"/>
          <p:cNvCxnSpPr>
            <a:stCxn id="24" idx="4"/>
            <a:endCxn id="28" idx="3"/>
          </p:cNvCxnSpPr>
          <p:nvPr/>
        </p:nvCxnSpPr>
        <p:spPr>
          <a:xfrm flipH="1">
            <a:off x="642282" y="2876833"/>
            <a:ext cx="1961008" cy="106560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9713" name="Straight Connector 29712"/>
          <p:cNvCxnSpPr>
            <a:stCxn id="9" idx="7"/>
            <a:endCxn id="29" idx="6"/>
          </p:cNvCxnSpPr>
          <p:nvPr/>
        </p:nvCxnSpPr>
        <p:spPr>
          <a:xfrm flipH="1">
            <a:off x="874608" y="2807458"/>
            <a:ext cx="1693009" cy="17079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9715" name="Straight Connector 29714"/>
          <p:cNvCxnSpPr>
            <a:stCxn id="26" idx="1"/>
            <a:endCxn id="27" idx="0"/>
          </p:cNvCxnSpPr>
          <p:nvPr/>
        </p:nvCxnSpPr>
        <p:spPr>
          <a:xfrm flipH="1">
            <a:off x="1929025" y="3725957"/>
            <a:ext cx="716576" cy="388099"/>
          </a:xfrm>
          <a:prstGeom prst="line">
            <a:avLst/>
          </a:prstGeom>
          <a:ln>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29717" name="Straight Connector 29716"/>
          <p:cNvCxnSpPr>
            <a:stCxn id="26" idx="2"/>
            <a:endCxn id="28" idx="4"/>
          </p:cNvCxnSpPr>
          <p:nvPr/>
        </p:nvCxnSpPr>
        <p:spPr>
          <a:xfrm flipH="1">
            <a:off x="744433" y="3789363"/>
            <a:ext cx="1858856" cy="179338"/>
          </a:xfrm>
          <a:prstGeom prst="line">
            <a:avLst/>
          </a:prstGeom>
          <a:ln>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29719" name="Straight Connector 29718"/>
          <p:cNvCxnSpPr>
            <a:stCxn id="26" idx="3"/>
            <a:endCxn id="29" idx="6"/>
          </p:cNvCxnSpPr>
          <p:nvPr/>
        </p:nvCxnSpPr>
        <p:spPr>
          <a:xfrm flipH="1" flipV="1">
            <a:off x="874608" y="2978250"/>
            <a:ext cx="1770993" cy="874519"/>
          </a:xfrm>
          <a:prstGeom prst="line">
            <a:avLst/>
          </a:prstGeom>
          <a:ln>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29721" name="Straight Connector 29720"/>
          <p:cNvCxnSpPr>
            <a:stCxn id="27" idx="1"/>
            <a:endCxn id="28" idx="6"/>
          </p:cNvCxnSpPr>
          <p:nvPr/>
        </p:nvCxnSpPr>
        <p:spPr>
          <a:xfrm flipH="1" flipV="1">
            <a:off x="888895" y="3879032"/>
            <a:ext cx="937979" cy="261287"/>
          </a:xfrm>
          <a:prstGeom prst="line">
            <a:avLst/>
          </a:prstGeom>
          <a:ln>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29723" name="Straight Connector 29722"/>
          <p:cNvCxnSpPr>
            <a:stCxn id="27" idx="0"/>
          </p:cNvCxnSpPr>
          <p:nvPr/>
        </p:nvCxnSpPr>
        <p:spPr>
          <a:xfrm flipH="1" flipV="1">
            <a:off x="888895" y="3067919"/>
            <a:ext cx="1040130" cy="1046137"/>
          </a:xfrm>
          <a:prstGeom prst="line">
            <a:avLst/>
          </a:prstGeom>
          <a:ln>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29725" name="Straight Connector 29724"/>
          <p:cNvCxnSpPr/>
          <p:nvPr/>
        </p:nvCxnSpPr>
        <p:spPr>
          <a:xfrm flipH="1" flipV="1">
            <a:off x="888895" y="3067919"/>
            <a:ext cx="83449" cy="784850"/>
          </a:xfrm>
          <a:prstGeom prst="line">
            <a:avLst/>
          </a:prstGeom>
          <a:ln>
            <a:solidFill>
              <a:srgbClr val="C0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1034793"/>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685800" y="548680"/>
            <a:ext cx="7696200" cy="1143000"/>
          </a:xfrm>
          <a:noFill/>
          <a:ln/>
        </p:spPr>
        <p:txBody>
          <a:bodyPr/>
          <a:lstStyle/>
          <a:p>
            <a:pPr algn="ctr"/>
            <a:r>
              <a:rPr lang="en-US" sz="2800" dirty="0" smtClean="0">
                <a:latin typeface="Chalkboard" pitchFamily="1" charset="0"/>
              </a:rPr>
              <a:t>How are these problems the same and </a:t>
            </a:r>
            <a:br>
              <a:rPr lang="en-US" sz="2800" dirty="0" smtClean="0">
                <a:latin typeface="Chalkboard" pitchFamily="1" charset="0"/>
              </a:rPr>
            </a:br>
            <a:r>
              <a:rPr lang="en-US" sz="2800" dirty="0" smtClean="0">
                <a:latin typeface="Chalkboard" pitchFamily="1" charset="0"/>
              </a:rPr>
              <a:t>how are they different from the handshake task?</a:t>
            </a:r>
            <a:endParaRPr lang="en-US" sz="2800" dirty="0"/>
          </a:p>
        </p:txBody>
      </p:sp>
      <p:sp>
        <p:nvSpPr>
          <p:cNvPr id="24579" name="Rectangle 3"/>
          <p:cNvSpPr>
            <a:spLocks noChangeArrowheads="1"/>
          </p:cNvSpPr>
          <p:nvPr/>
        </p:nvSpPr>
        <p:spPr bwMode="auto">
          <a:xfrm>
            <a:off x="2761899" y="6189218"/>
            <a:ext cx="533400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endParaRPr lang="en-US" dirty="0"/>
          </a:p>
          <a:p>
            <a:pPr eaLnBrk="0" hangingPunct="0"/>
            <a:r>
              <a:rPr lang="en-US" b="1" dirty="0">
                <a:solidFill>
                  <a:srgbClr val="FF3300"/>
                </a:solidFill>
              </a:rPr>
              <a:t>Ideas from Marion Small (PRIME – Nelson)</a:t>
            </a:r>
          </a:p>
        </p:txBody>
      </p:sp>
      <p:grpSp>
        <p:nvGrpSpPr>
          <p:cNvPr id="2" name="Group 1"/>
          <p:cNvGrpSpPr/>
          <p:nvPr/>
        </p:nvGrpSpPr>
        <p:grpSpPr>
          <a:xfrm>
            <a:off x="1779150" y="2026154"/>
            <a:ext cx="5876960" cy="2327549"/>
            <a:chOff x="1907704" y="3677920"/>
            <a:chExt cx="4933866" cy="1628140"/>
          </a:xfrm>
        </p:grpSpPr>
        <p:grpSp>
          <p:nvGrpSpPr>
            <p:cNvPr id="4" name="Group 3"/>
            <p:cNvGrpSpPr>
              <a:grpSpLocks/>
            </p:cNvGrpSpPr>
            <p:nvPr/>
          </p:nvGrpSpPr>
          <p:grpSpPr bwMode="auto">
            <a:xfrm>
              <a:off x="1907704" y="3705860"/>
              <a:ext cx="1600200" cy="1600200"/>
              <a:chOff x="1872" y="1152"/>
              <a:chExt cx="1440" cy="1440"/>
            </a:xfrm>
          </p:grpSpPr>
          <p:sp>
            <p:nvSpPr>
              <p:cNvPr id="5" name="Rectangle 4"/>
              <p:cNvSpPr>
                <a:spLocks noChangeArrowheads="1"/>
              </p:cNvSpPr>
              <p:nvPr/>
            </p:nvSpPr>
            <p:spPr bwMode="auto">
              <a:xfrm>
                <a:off x="1872" y="1152"/>
                <a:ext cx="288" cy="2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CA"/>
              </a:p>
            </p:txBody>
          </p:sp>
          <p:sp>
            <p:nvSpPr>
              <p:cNvPr id="6" name="Rectangle 5"/>
              <p:cNvSpPr>
                <a:spLocks noChangeArrowheads="1"/>
              </p:cNvSpPr>
              <p:nvPr/>
            </p:nvSpPr>
            <p:spPr bwMode="auto">
              <a:xfrm>
                <a:off x="1872" y="1440"/>
                <a:ext cx="288" cy="2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CA"/>
              </a:p>
            </p:txBody>
          </p:sp>
          <p:sp>
            <p:nvSpPr>
              <p:cNvPr id="7" name="Rectangle 6"/>
              <p:cNvSpPr>
                <a:spLocks noChangeArrowheads="1"/>
              </p:cNvSpPr>
              <p:nvPr/>
            </p:nvSpPr>
            <p:spPr bwMode="auto">
              <a:xfrm>
                <a:off x="2160" y="1440"/>
                <a:ext cx="288" cy="2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CA"/>
              </a:p>
            </p:txBody>
          </p:sp>
          <p:sp>
            <p:nvSpPr>
              <p:cNvPr id="8" name="Rectangle 7"/>
              <p:cNvSpPr>
                <a:spLocks noChangeArrowheads="1"/>
              </p:cNvSpPr>
              <p:nvPr/>
            </p:nvSpPr>
            <p:spPr bwMode="auto">
              <a:xfrm>
                <a:off x="2448" y="1728"/>
                <a:ext cx="288" cy="2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CA"/>
              </a:p>
            </p:txBody>
          </p:sp>
          <p:sp>
            <p:nvSpPr>
              <p:cNvPr id="9" name="Rectangle 8"/>
              <p:cNvSpPr>
                <a:spLocks noChangeArrowheads="1"/>
              </p:cNvSpPr>
              <p:nvPr/>
            </p:nvSpPr>
            <p:spPr bwMode="auto">
              <a:xfrm>
                <a:off x="2160" y="1728"/>
                <a:ext cx="288" cy="2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CA"/>
              </a:p>
            </p:txBody>
          </p:sp>
          <p:sp>
            <p:nvSpPr>
              <p:cNvPr id="10" name="Rectangle 9"/>
              <p:cNvSpPr>
                <a:spLocks noChangeArrowheads="1"/>
              </p:cNvSpPr>
              <p:nvPr/>
            </p:nvSpPr>
            <p:spPr bwMode="auto">
              <a:xfrm>
                <a:off x="1872" y="1728"/>
                <a:ext cx="288" cy="2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CA"/>
              </a:p>
            </p:txBody>
          </p:sp>
          <p:sp>
            <p:nvSpPr>
              <p:cNvPr id="11" name="Rectangle 10"/>
              <p:cNvSpPr>
                <a:spLocks noChangeArrowheads="1"/>
              </p:cNvSpPr>
              <p:nvPr/>
            </p:nvSpPr>
            <p:spPr bwMode="auto">
              <a:xfrm>
                <a:off x="2736" y="2016"/>
                <a:ext cx="288" cy="2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CA"/>
              </a:p>
            </p:txBody>
          </p:sp>
          <p:sp>
            <p:nvSpPr>
              <p:cNvPr id="12" name="Rectangle 11"/>
              <p:cNvSpPr>
                <a:spLocks noChangeArrowheads="1"/>
              </p:cNvSpPr>
              <p:nvPr/>
            </p:nvSpPr>
            <p:spPr bwMode="auto">
              <a:xfrm>
                <a:off x="2448" y="2016"/>
                <a:ext cx="288" cy="2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CA"/>
              </a:p>
            </p:txBody>
          </p:sp>
          <p:sp>
            <p:nvSpPr>
              <p:cNvPr id="13" name="Rectangle 12"/>
              <p:cNvSpPr>
                <a:spLocks noChangeArrowheads="1"/>
              </p:cNvSpPr>
              <p:nvPr/>
            </p:nvSpPr>
            <p:spPr bwMode="auto">
              <a:xfrm>
                <a:off x="2160" y="2016"/>
                <a:ext cx="288" cy="2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CA"/>
              </a:p>
            </p:txBody>
          </p:sp>
          <p:sp>
            <p:nvSpPr>
              <p:cNvPr id="14" name="Rectangle 13"/>
              <p:cNvSpPr>
                <a:spLocks noChangeArrowheads="1"/>
              </p:cNvSpPr>
              <p:nvPr/>
            </p:nvSpPr>
            <p:spPr bwMode="auto">
              <a:xfrm>
                <a:off x="1872" y="2016"/>
                <a:ext cx="288" cy="2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CA"/>
              </a:p>
            </p:txBody>
          </p:sp>
          <p:sp>
            <p:nvSpPr>
              <p:cNvPr id="15" name="Rectangle 14"/>
              <p:cNvSpPr>
                <a:spLocks noChangeArrowheads="1"/>
              </p:cNvSpPr>
              <p:nvPr/>
            </p:nvSpPr>
            <p:spPr bwMode="auto">
              <a:xfrm>
                <a:off x="3024" y="2304"/>
                <a:ext cx="288" cy="2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CA"/>
              </a:p>
            </p:txBody>
          </p:sp>
          <p:sp>
            <p:nvSpPr>
              <p:cNvPr id="16" name="Rectangle 15"/>
              <p:cNvSpPr>
                <a:spLocks noChangeArrowheads="1"/>
              </p:cNvSpPr>
              <p:nvPr/>
            </p:nvSpPr>
            <p:spPr bwMode="auto">
              <a:xfrm>
                <a:off x="2736" y="2304"/>
                <a:ext cx="288" cy="2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CA"/>
              </a:p>
            </p:txBody>
          </p:sp>
          <p:sp>
            <p:nvSpPr>
              <p:cNvPr id="17" name="Rectangle 16"/>
              <p:cNvSpPr>
                <a:spLocks noChangeArrowheads="1"/>
              </p:cNvSpPr>
              <p:nvPr/>
            </p:nvSpPr>
            <p:spPr bwMode="auto">
              <a:xfrm>
                <a:off x="2448" y="2304"/>
                <a:ext cx="288" cy="2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CA"/>
              </a:p>
            </p:txBody>
          </p:sp>
          <p:sp>
            <p:nvSpPr>
              <p:cNvPr id="18" name="Rectangle 17"/>
              <p:cNvSpPr>
                <a:spLocks noChangeArrowheads="1"/>
              </p:cNvSpPr>
              <p:nvPr/>
            </p:nvSpPr>
            <p:spPr bwMode="auto">
              <a:xfrm>
                <a:off x="2160" y="2304"/>
                <a:ext cx="288" cy="2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CA"/>
              </a:p>
            </p:txBody>
          </p:sp>
          <p:sp>
            <p:nvSpPr>
              <p:cNvPr id="19" name="Rectangle 18"/>
              <p:cNvSpPr>
                <a:spLocks noChangeArrowheads="1"/>
              </p:cNvSpPr>
              <p:nvPr/>
            </p:nvSpPr>
            <p:spPr bwMode="auto">
              <a:xfrm>
                <a:off x="1872" y="2304"/>
                <a:ext cx="288" cy="2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CA"/>
              </a:p>
            </p:txBody>
          </p:sp>
        </p:grpSp>
        <p:grpSp>
          <p:nvGrpSpPr>
            <p:cNvPr id="21" name="Group 2"/>
            <p:cNvGrpSpPr>
              <a:grpSpLocks/>
            </p:cNvGrpSpPr>
            <p:nvPr/>
          </p:nvGrpSpPr>
          <p:grpSpPr bwMode="auto">
            <a:xfrm>
              <a:off x="5144210" y="3677920"/>
              <a:ext cx="1697360" cy="1628140"/>
              <a:chOff x="1872" y="1008"/>
              <a:chExt cx="2304" cy="1440"/>
            </a:xfrm>
          </p:grpSpPr>
          <p:sp>
            <p:nvSpPr>
              <p:cNvPr id="22" name="Line 3"/>
              <p:cNvSpPr>
                <a:spLocks noChangeShapeType="1"/>
              </p:cNvSpPr>
              <p:nvPr/>
            </p:nvSpPr>
            <p:spPr bwMode="auto">
              <a:xfrm>
                <a:off x="1872" y="2448"/>
                <a:ext cx="2208" cy="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CA"/>
              </a:p>
            </p:txBody>
          </p:sp>
          <p:sp>
            <p:nvSpPr>
              <p:cNvPr id="23" name="Line 4"/>
              <p:cNvSpPr>
                <a:spLocks noChangeShapeType="1"/>
              </p:cNvSpPr>
              <p:nvPr/>
            </p:nvSpPr>
            <p:spPr bwMode="auto">
              <a:xfrm flipV="1">
                <a:off x="1872" y="1008"/>
                <a:ext cx="1104" cy="144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CA"/>
              </a:p>
            </p:txBody>
          </p:sp>
          <p:sp>
            <p:nvSpPr>
              <p:cNvPr id="24" name="Line 5"/>
              <p:cNvSpPr>
                <a:spLocks noChangeShapeType="1"/>
              </p:cNvSpPr>
              <p:nvPr/>
            </p:nvSpPr>
            <p:spPr bwMode="auto">
              <a:xfrm flipV="1">
                <a:off x="1920" y="1248"/>
                <a:ext cx="1392" cy="120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CA"/>
              </a:p>
            </p:txBody>
          </p:sp>
          <p:sp>
            <p:nvSpPr>
              <p:cNvPr id="25" name="Line 6"/>
              <p:cNvSpPr>
                <a:spLocks noChangeShapeType="1"/>
              </p:cNvSpPr>
              <p:nvPr/>
            </p:nvSpPr>
            <p:spPr bwMode="auto">
              <a:xfrm flipV="1">
                <a:off x="1872" y="1632"/>
                <a:ext cx="1872" cy="816"/>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CA"/>
              </a:p>
            </p:txBody>
          </p:sp>
          <p:sp>
            <p:nvSpPr>
              <p:cNvPr id="26" name="Line 7"/>
              <p:cNvSpPr>
                <a:spLocks noChangeShapeType="1"/>
              </p:cNvSpPr>
              <p:nvPr/>
            </p:nvSpPr>
            <p:spPr bwMode="auto">
              <a:xfrm flipV="1">
                <a:off x="1872" y="1872"/>
                <a:ext cx="2304" cy="576"/>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CA"/>
              </a:p>
            </p:txBody>
          </p:sp>
          <p:sp>
            <p:nvSpPr>
              <p:cNvPr id="27" name="Line 8"/>
              <p:cNvSpPr>
                <a:spLocks noChangeShapeType="1"/>
              </p:cNvSpPr>
              <p:nvPr/>
            </p:nvSpPr>
            <p:spPr bwMode="auto">
              <a:xfrm flipV="1">
                <a:off x="1872" y="2160"/>
                <a:ext cx="2304" cy="288"/>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CA"/>
              </a:p>
            </p:txBody>
          </p:sp>
        </p:grpSp>
      </p:grpSp>
      <p:sp>
        <p:nvSpPr>
          <p:cNvPr id="30" name="TextBox 29"/>
          <p:cNvSpPr txBox="1"/>
          <p:nvPr/>
        </p:nvSpPr>
        <p:spPr>
          <a:xfrm>
            <a:off x="2602656" y="5282922"/>
            <a:ext cx="3966150" cy="707886"/>
          </a:xfrm>
          <a:prstGeom prst="rect">
            <a:avLst/>
          </a:prstGeom>
          <a:noFill/>
        </p:spPr>
        <p:txBody>
          <a:bodyPr wrap="none" rtlCol="0">
            <a:spAutoFit/>
          </a:bodyPr>
          <a:lstStyle/>
          <a:p>
            <a:r>
              <a:rPr lang="en-CA" sz="4000" b="1" dirty="0" smtClean="0">
                <a:solidFill>
                  <a:srgbClr val="0070C0"/>
                </a:solidFill>
              </a:rPr>
              <a:t>5+4+3+2+1 = 15</a:t>
            </a:r>
            <a:endParaRPr lang="en-CA" sz="4000" b="1" dirty="0">
              <a:solidFill>
                <a:srgbClr val="0070C0"/>
              </a:solidFill>
            </a:endParaRPr>
          </a:p>
        </p:txBody>
      </p:sp>
      <p:sp>
        <p:nvSpPr>
          <p:cNvPr id="33" name="Oval 32"/>
          <p:cNvSpPr/>
          <p:nvPr/>
        </p:nvSpPr>
        <p:spPr>
          <a:xfrm>
            <a:off x="8028384" y="6021288"/>
            <a:ext cx="936104" cy="64807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CA" sz="3600" dirty="0" smtClean="0">
                <a:solidFill>
                  <a:schemeClr val="tx1"/>
                </a:solidFill>
              </a:rPr>
              <a:t>2</a:t>
            </a:r>
            <a:endParaRPr lang="en-CA" sz="3600" dirty="0">
              <a:solidFill>
                <a:schemeClr val="tx1"/>
              </a:solidFill>
            </a:endParaRPr>
          </a:p>
        </p:txBody>
      </p:sp>
      <p:sp>
        <p:nvSpPr>
          <p:cNvPr id="31" name="TextBox 30"/>
          <p:cNvSpPr txBox="1"/>
          <p:nvPr/>
        </p:nvSpPr>
        <p:spPr>
          <a:xfrm>
            <a:off x="1686451" y="4581128"/>
            <a:ext cx="3005951" cy="369332"/>
          </a:xfrm>
          <a:prstGeom prst="rect">
            <a:avLst/>
          </a:prstGeom>
          <a:noFill/>
        </p:spPr>
        <p:txBody>
          <a:bodyPr wrap="none" rtlCol="0">
            <a:spAutoFit/>
          </a:bodyPr>
          <a:lstStyle/>
          <a:p>
            <a:r>
              <a:rPr lang="en-CA" dirty="0" smtClean="0"/>
              <a:t>How many steps are there?</a:t>
            </a:r>
            <a:endParaRPr lang="en-CA" dirty="0"/>
          </a:p>
        </p:txBody>
      </p:sp>
      <p:sp>
        <p:nvSpPr>
          <p:cNvPr id="35" name="TextBox 34"/>
          <p:cNvSpPr txBox="1"/>
          <p:nvPr/>
        </p:nvSpPr>
        <p:spPr>
          <a:xfrm>
            <a:off x="5428899" y="4581128"/>
            <a:ext cx="3339376" cy="369332"/>
          </a:xfrm>
          <a:prstGeom prst="rect">
            <a:avLst/>
          </a:prstGeom>
          <a:noFill/>
        </p:spPr>
        <p:txBody>
          <a:bodyPr wrap="none" rtlCol="0">
            <a:spAutoFit/>
          </a:bodyPr>
          <a:lstStyle/>
          <a:p>
            <a:r>
              <a:rPr lang="en-CA" dirty="0" smtClean="0"/>
              <a:t>How many angles </a:t>
            </a:r>
            <a:r>
              <a:rPr lang="en-CA" dirty="0"/>
              <a:t>d</a:t>
            </a:r>
            <a:r>
              <a:rPr lang="en-CA" dirty="0" smtClean="0"/>
              <a:t>o you see?</a:t>
            </a:r>
            <a:endParaRPr lang="en-CA" dirty="0"/>
          </a:p>
        </p:txBody>
      </p:sp>
    </p:spTree>
    <p:extLst>
      <p:ext uri="{BB962C8B-B14F-4D97-AF65-F5344CB8AC3E}">
        <p14:creationId xmlns:p14="http://schemas.microsoft.com/office/powerpoint/2010/main" val="260192965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5"/>
                                        </p:tgtEl>
                                        <p:attrNameLst>
                                          <p:attrName>style.visibility</p:attrName>
                                        </p:attrNameLst>
                                      </p:cBhvr>
                                      <p:to>
                                        <p:strVal val="visible"/>
                                      </p:to>
                                    </p:set>
                                    <p:animEffect transition="in" filter="fade">
                                      <p:cBhvr>
                                        <p:cTn id="7" dur="500"/>
                                        <p:tgtEl>
                                          <p:spTgt spid="35"/>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1"/>
                                        </p:tgtEl>
                                        <p:attrNameLst>
                                          <p:attrName>style.visibility</p:attrName>
                                        </p:attrNameLst>
                                      </p:cBhvr>
                                      <p:to>
                                        <p:strVal val="visible"/>
                                      </p:to>
                                    </p:set>
                                    <p:animEffect transition="in" filter="fade">
                                      <p:cBhvr>
                                        <p:cTn id="10" dur="500"/>
                                        <p:tgtEl>
                                          <p:spTgt spid="31"/>
                                        </p:tgtEl>
                                      </p:cBhvr>
                                    </p:animEffect>
                                  </p:childTnLst>
                                </p:cTn>
                              </p:par>
                            </p:childTnLst>
                          </p:cTn>
                        </p:par>
                      </p:childTnLst>
                    </p:cTn>
                  </p:par>
                  <p:par>
                    <p:cTn id="11" fill="hold">
                      <p:stCondLst>
                        <p:cond delay="indefinite"/>
                      </p:stCondLst>
                      <p:childTnLst>
                        <p:par>
                          <p:cTn id="12" fill="hold">
                            <p:stCondLst>
                              <p:cond delay="0"/>
                            </p:stCondLst>
                            <p:childTnLst>
                              <p:par>
                                <p:cTn id="13" presetID="42" presetClass="entr" presetSubtype="0" fill="hold" grpId="0" nodeType="clickEffect">
                                  <p:stCondLst>
                                    <p:cond delay="0"/>
                                  </p:stCondLst>
                                  <p:childTnLst>
                                    <p:set>
                                      <p:cBhvr>
                                        <p:cTn id="14" dur="1" fill="hold">
                                          <p:stCondLst>
                                            <p:cond delay="0"/>
                                          </p:stCondLst>
                                        </p:cTn>
                                        <p:tgtEl>
                                          <p:spTgt spid="30"/>
                                        </p:tgtEl>
                                        <p:attrNameLst>
                                          <p:attrName>style.visibility</p:attrName>
                                        </p:attrNameLst>
                                      </p:cBhvr>
                                      <p:to>
                                        <p:strVal val="visible"/>
                                      </p:to>
                                    </p:set>
                                    <p:animEffect transition="in" filter="fade">
                                      <p:cBhvr>
                                        <p:cTn id="15" dur="1000"/>
                                        <p:tgtEl>
                                          <p:spTgt spid="30"/>
                                        </p:tgtEl>
                                      </p:cBhvr>
                                    </p:animEffect>
                                    <p:anim calcmode="lin" valueType="num">
                                      <p:cBhvr>
                                        <p:cTn id="16" dur="1000" fill="hold"/>
                                        <p:tgtEl>
                                          <p:spTgt spid="30"/>
                                        </p:tgtEl>
                                        <p:attrNameLst>
                                          <p:attrName>ppt_x</p:attrName>
                                        </p:attrNameLst>
                                      </p:cBhvr>
                                      <p:tavLst>
                                        <p:tav tm="0">
                                          <p:val>
                                            <p:strVal val="#ppt_x"/>
                                          </p:val>
                                        </p:tav>
                                        <p:tav tm="100000">
                                          <p:val>
                                            <p:strVal val="#ppt_x"/>
                                          </p:val>
                                        </p:tav>
                                      </p:tavLst>
                                    </p:anim>
                                    <p:anim calcmode="lin" valueType="num">
                                      <p:cBhvr>
                                        <p:cTn id="17" dur="1000" fill="hold"/>
                                        <p:tgtEl>
                                          <p:spTgt spid="30"/>
                                        </p:tgtEl>
                                        <p:attrNameLst>
                                          <p:attrName>ppt_y</p:attrName>
                                        </p:attrNameLst>
                                      </p:cBhvr>
                                      <p:tavLst>
                                        <p:tav tm="0">
                                          <p:val>
                                            <p:strVal val="#ppt_y+.1"/>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24578"/>
                                        </p:tgtEl>
                                        <p:attrNameLst>
                                          <p:attrName>style.visibility</p:attrName>
                                        </p:attrNameLst>
                                      </p:cBhvr>
                                      <p:to>
                                        <p:strVal val="visible"/>
                                      </p:to>
                                    </p:set>
                                    <p:animEffect transition="in" filter="fade">
                                      <p:cBhvr>
                                        <p:cTn id="22" dur="500"/>
                                        <p:tgtEl>
                                          <p:spTgt spid="2457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578" grpId="0"/>
      <p:bldP spid="30" grpId="0"/>
      <p:bldP spid="31" grpId="0"/>
      <p:bldP spid="35"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r>
              <a:rPr lang="en-US" sz="4000" dirty="0">
                <a:solidFill>
                  <a:srgbClr val="006600"/>
                </a:solidFill>
              </a:rPr>
              <a:t>The Twelve Days of </a:t>
            </a:r>
            <a:r>
              <a:rPr lang="en-US" sz="4000" dirty="0" smtClean="0">
                <a:solidFill>
                  <a:srgbClr val="006600"/>
                </a:solidFill>
              </a:rPr>
              <a:t>Christmas</a:t>
            </a:r>
            <a:endParaRPr lang="en-US" sz="4000" dirty="0">
              <a:solidFill>
                <a:srgbClr val="006600"/>
              </a:solidFill>
            </a:endParaRPr>
          </a:p>
        </p:txBody>
      </p:sp>
      <p:sp>
        <p:nvSpPr>
          <p:cNvPr id="15363" name="Rectangle 3"/>
          <p:cNvSpPr>
            <a:spLocks noGrp="1" noChangeArrowheads="1"/>
          </p:cNvSpPr>
          <p:nvPr>
            <p:ph type="body" idx="1"/>
          </p:nvPr>
        </p:nvSpPr>
        <p:spPr>
          <a:xfrm>
            <a:off x="381000" y="1828800"/>
            <a:ext cx="8305800" cy="5029200"/>
          </a:xfrm>
        </p:spPr>
        <p:txBody>
          <a:bodyPr/>
          <a:lstStyle/>
          <a:p>
            <a:pPr>
              <a:lnSpc>
                <a:spcPct val="90000"/>
              </a:lnSpc>
              <a:buFontTx/>
              <a:buNone/>
            </a:pPr>
            <a:r>
              <a:rPr lang="en-US" sz="2800" dirty="0">
                <a:solidFill>
                  <a:srgbClr val="FF0000"/>
                </a:solidFill>
              </a:rPr>
              <a:t>How many gifts, in all, were given? </a:t>
            </a:r>
            <a:endParaRPr lang="en-US" sz="2800" dirty="0" smtClean="0">
              <a:solidFill>
                <a:srgbClr val="FF0000"/>
              </a:solidFill>
            </a:endParaRPr>
          </a:p>
          <a:p>
            <a:pPr>
              <a:lnSpc>
                <a:spcPct val="90000"/>
              </a:lnSpc>
              <a:buFontTx/>
              <a:buNone/>
            </a:pPr>
            <a:endParaRPr lang="en-US" sz="2800" dirty="0"/>
          </a:p>
          <a:p>
            <a:pPr>
              <a:lnSpc>
                <a:spcPct val="90000"/>
              </a:lnSpc>
              <a:buFontTx/>
              <a:buNone/>
            </a:pPr>
            <a:r>
              <a:rPr lang="en-US" sz="2800" dirty="0" smtClean="0"/>
              <a:t>See </a:t>
            </a:r>
            <a:r>
              <a:rPr lang="en-US" sz="2800" dirty="0"/>
              <a:t>if you can find a system and pattern to help</a:t>
            </a:r>
            <a:r>
              <a:rPr lang="en-US" sz="2800" dirty="0" smtClean="0"/>
              <a:t>.</a:t>
            </a:r>
          </a:p>
          <a:p>
            <a:pPr>
              <a:lnSpc>
                <a:spcPct val="90000"/>
              </a:lnSpc>
              <a:buFontTx/>
              <a:buNone/>
            </a:pPr>
            <a:r>
              <a:rPr lang="en-US" sz="2800" dirty="0" smtClean="0"/>
              <a:t>   </a:t>
            </a:r>
            <a:endParaRPr lang="en-US" sz="2800" dirty="0"/>
          </a:p>
          <a:p>
            <a:pPr marL="0" indent="0">
              <a:lnSpc>
                <a:spcPct val="90000"/>
              </a:lnSpc>
              <a:buNone/>
            </a:pPr>
            <a:r>
              <a:rPr lang="en-US" sz="2800" dirty="0"/>
              <a:t>Record your work and be able to explain how your arrived at your answer.</a:t>
            </a:r>
          </a:p>
          <a:p>
            <a:pPr>
              <a:lnSpc>
                <a:spcPct val="90000"/>
              </a:lnSpc>
            </a:pPr>
            <a:endParaRPr lang="en-US" sz="2800" dirty="0"/>
          </a:p>
          <a:p>
            <a:pPr>
              <a:lnSpc>
                <a:spcPct val="90000"/>
              </a:lnSpc>
              <a:buFontTx/>
              <a:buNone/>
            </a:pPr>
            <a:r>
              <a:rPr lang="en-US" sz="2800" dirty="0">
                <a:solidFill>
                  <a:schemeClr val="folHlink"/>
                </a:solidFill>
              </a:rPr>
              <a:t>Extension :  How much would these gifts cost?</a:t>
            </a:r>
          </a:p>
          <a:p>
            <a:pPr>
              <a:lnSpc>
                <a:spcPct val="90000"/>
              </a:lnSpc>
              <a:buFontTx/>
              <a:buNone/>
            </a:pPr>
            <a:r>
              <a:rPr lang="en-US" sz="2800" dirty="0">
                <a:solidFill>
                  <a:schemeClr val="folHlink"/>
                </a:solidFill>
              </a:rPr>
              <a:t>			  Would they all fit in your bedroom?</a:t>
            </a:r>
          </a:p>
          <a:p>
            <a:pPr>
              <a:lnSpc>
                <a:spcPct val="90000"/>
              </a:lnSpc>
              <a:buFontTx/>
              <a:buNone/>
            </a:pPr>
            <a:endParaRPr lang="en-US" sz="2800" dirty="0">
              <a:solidFill>
                <a:srgbClr val="006600"/>
              </a:solidFill>
            </a:endParaRPr>
          </a:p>
          <a:p>
            <a:pPr>
              <a:lnSpc>
                <a:spcPct val="90000"/>
              </a:lnSpc>
              <a:buFontTx/>
              <a:buNone/>
            </a:pPr>
            <a:endParaRPr lang="en-US" sz="2800" dirty="0">
              <a:solidFill>
                <a:schemeClr val="folHlink"/>
              </a:solidFill>
            </a:endParaRPr>
          </a:p>
        </p:txBody>
      </p:sp>
      <p:sp>
        <p:nvSpPr>
          <p:cNvPr id="4" name="Oval 3"/>
          <p:cNvSpPr/>
          <p:nvPr/>
        </p:nvSpPr>
        <p:spPr>
          <a:xfrm>
            <a:off x="8028384" y="6021288"/>
            <a:ext cx="936104" cy="64807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CA" sz="3600" dirty="0" smtClean="0">
                <a:solidFill>
                  <a:schemeClr val="tx1"/>
                </a:solidFill>
              </a:rPr>
              <a:t>2</a:t>
            </a:r>
            <a:endParaRPr lang="en-CA" sz="3600" dirty="0">
              <a:solidFill>
                <a:schemeClr val="tx1"/>
              </a:solidFill>
            </a:endParaRPr>
          </a:p>
        </p:txBody>
      </p:sp>
    </p:spTree>
    <p:extLst>
      <p:ext uri="{BB962C8B-B14F-4D97-AF65-F5344CB8AC3E}">
        <p14:creationId xmlns:p14="http://schemas.microsoft.com/office/powerpoint/2010/main" val="3073134733"/>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pSp>
        <p:nvGrpSpPr>
          <p:cNvPr id="16386" name="Group 2"/>
          <p:cNvGrpSpPr>
            <a:grpSpLocks/>
          </p:cNvGrpSpPr>
          <p:nvPr/>
        </p:nvGrpSpPr>
        <p:grpSpPr bwMode="auto">
          <a:xfrm>
            <a:off x="177800" y="188913"/>
            <a:ext cx="8786813" cy="6453187"/>
            <a:chOff x="112" y="119"/>
            <a:chExt cx="5535" cy="4065"/>
          </a:xfrm>
        </p:grpSpPr>
        <p:grpSp>
          <p:nvGrpSpPr>
            <p:cNvPr id="16387" name="Group 3"/>
            <p:cNvGrpSpPr>
              <a:grpSpLocks/>
            </p:cNvGrpSpPr>
            <p:nvPr/>
          </p:nvGrpSpPr>
          <p:grpSpPr bwMode="auto">
            <a:xfrm>
              <a:off x="112" y="119"/>
              <a:ext cx="5353" cy="2585"/>
              <a:chOff x="158" y="210"/>
              <a:chExt cx="5353" cy="2585"/>
            </a:xfrm>
          </p:grpSpPr>
          <p:sp>
            <p:nvSpPr>
              <p:cNvPr id="16388" name="Line 4"/>
              <p:cNvSpPr>
                <a:spLocks noChangeShapeType="1"/>
              </p:cNvSpPr>
              <p:nvPr/>
            </p:nvSpPr>
            <p:spPr bwMode="auto">
              <a:xfrm>
                <a:off x="385" y="210"/>
                <a:ext cx="0" cy="1179"/>
              </a:xfrm>
              <a:prstGeom prst="line">
                <a:avLst/>
              </a:prstGeom>
              <a:noFill/>
              <a:ln w="28575">
                <a:solidFill>
                  <a:srgbClr val="0066CC"/>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CA"/>
              </a:p>
            </p:txBody>
          </p:sp>
          <p:sp>
            <p:nvSpPr>
              <p:cNvPr id="16389" name="Line 5"/>
              <p:cNvSpPr>
                <a:spLocks noChangeShapeType="1"/>
              </p:cNvSpPr>
              <p:nvPr/>
            </p:nvSpPr>
            <p:spPr bwMode="auto">
              <a:xfrm rot="5400000" flipH="1">
                <a:off x="-998" y="1503"/>
                <a:ext cx="2585" cy="0"/>
              </a:xfrm>
              <a:prstGeom prst="line">
                <a:avLst/>
              </a:prstGeom>
              <a:noFill/>
              <a:ln w="38100">
                <a:solidFill>
                  <a:srgbClr val="000066"/>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CA"/>
              </a:p>
            </p:txBody>
          </p:sp>
          <p:sp>
            <p:nvSpPr>
              <p:cNvPr id="16390" name="Line 6"/>
              <p:cNvSpPr>
                <a:spLocks noChangeShapeType="1"/>
              </p:cNvSpPr>
              <p:nvPr/>
            </p:nvSpPr>
            <p:spPr bwMode="auto">
              <a:xfrm>
                <a:off x="158" y="300"/>
                <a:ext cx="5353" cy="0"/>
              </a:xfrm>
              <a:prstGeom prst="line">
                <a:avLst/>
              </a:prstGeom>
              <a:noFill/>
              <a:ln w="28575">
                <a:solidFill>
                  <a:srgbClr val="000066"/>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CA"/>
              </a:p>
            </p:txBody>
          </p:sp>
        </p:grpSp>
        <p:grpSp>
          <p:nvGrpSpPr>
            <p:cNvPr id="16391" name="Group 7"/>
            <p:cNvGrpSpPr>
              <a:grpSpLocks/>
            </p:cNvGrpSpPr>
            <p:nvPr/>
          </p:nvGrpSpPr>
          <p:grpSpPr bwMode="auto">
            <a:xfrm>
              <a:off x="3697" y="2659"/>
              <a:ext cx="1950" cy="1525"/>
              <a:chOff x="3697" y="2659"/>
              <a:chExt cx="1950" cy="1525"/>
            </a:xfrm>
          </p:grpSpPr>
          <p:sp>
            <p:nvSpPr>
              <p:cNvPr id="16392" name="Line 8"/>
              <p:cNvSpPr>
                <a:spLocks noChangeShapeType="1"/>
              </p:cNvSpPr>
              <p:nvPr/>
            </p:nvSpPr>
            <p:spPr bwMode="auto">
              <a:xfrm>
                <a:off x="3697" y="4110"/>
                <a:ext cx="1950" cy="0"/>
              </a:xfrm>
              <a:prstGeom prst="line">
                <a:avLst/>
              </a:prstGeom>
              <a:noFill/>
              <a:ln w="19050">
                <a:solidFill>
                  <a:srgbClr val="0066CC"/>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CA"/>
              </a:p>
            </p:txBody>
          </p:sp>
          <p:sp>
            <p:nvSpPr>
              <p:cNvPr id="16393" name="Line 9"/>
              <p:cNvSpPr>
                <a:spLocks noChangeShapeType="1"/>
              </p:cNvSpPr>
              <p:nvPr/>
            </p:nvSpPr>
            <p:spPr bwMode="auto">
              <a:xfrm>
                <a:off x="5511" y="2659"/>
                <a:ext cx="0" cy="1525"/>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CA"/>
              </a:p>
            </p:txBody>
          </p:sp>
        </p:grpSp>
      </p:grpSp>
      <p:sp>
        <p:nvSpPr>
          <p:cNvPr id="16394" name="Text Box 10"/>
          <p:cNvSpPr txBox="1">
            <a:spLocks noChangeArrowheads="1"/>
          </p:cNvSpPr>
          <p:nvPr/>
        </p:nvSpPr>
        <p:spPr bwMode="auto">
          <a:xfrm>
            <a:off x="1116013" y="476250"/>
            <a:ext cx="741680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CA" sz="3200" dirty="0" smtClean="0">
                <a:latin typeface="Times New Roman" pitchFamily="18" charset="0"/>
              </a:rPr>
              <a:t>Twelve </a:t>
            </a:r>
            <a:r>
              <a:rPr lang="en-CA" sz="3200" dirty="0">
                <a:latin typeface="Times New Roman" pitchFamily="18" charset="0"/>
              </a:rPr>
              <a:t>Days of Christmas</a:t>
            </a:r>
            <a:endParaRPr lang="en-US" sz="3200" dirty="0">
              <a:latin typeface="Times New Roman" pitchFamily="18" charset="0"/>
            </a:endParaRPr>
          </a:p>
        </p:txBody>
      </p:sp>
      <p:sp>
        <p:nvSpPr>
          <p:cNvPr id="16395" name="Text Box 11"/>
          <p:cNvSpPr txBox="1">
            <a:spLocks noChangeArrowheads="1"/>
          </p:cNvSpPr>
          <p:nvPr/>
        </p:nvSpPr>
        <p:spPr bwMode="auto">
          <a:xfrm>
            <a:off x="1403350" y="1052513"/>
            <a:ext cx="6551613" cy="519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CA" sz="2800">
                <a:latin typeface="Times New Roman" pitchFamily="18" charset="0"/>
              </a:rPr>
              <a:t>Analyzing Recursive Patterns</a:t>
            </a:r>
            <a:endParaRPr lang="en-US" sz="2800">
              <a:latin typeface="Times New Roman" pitchFamily="18" charset="0"/>
            </a:endParaRPr>
          </a:p>
        </p:txBody>
      </p:sp>
      <p:pic>
        <p:nvPicPr>
          <p:cNvPr id="16396" name="Picture 12" descr="Twelve%20Days%20of%20Christmas%20Table%202"/>
          <p:cNvPicPr>
            <a:picLocks noChangeAspect="1" noChangeArrowheads="1"/>
          </p:cNvPicPr>
          <p:nvPr/>
        </p:nvPicPr>
        <p:blipFill>
          <a:blip r:embed="rId3">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1403350" y="2276475"/>
            <a:ext cx="6551613" cy="3749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6398" name="Picture 14" descr="Twelve Days of Christmas by Jan Brett"/>
          <p:cNvPicPr>
            <a:picLocks noChangeAspect="1" noChangeArrowheads="1"/>
          </p:cNvPicPr>
          <p:nvPr/>
        </p:nvPicPr>
        <p:blipFill>
          <a:blip r:embed="rId4" cstate="print">
            <a:clrChange>
              <a:clrFrom>
                <a:srgbClr val="FFFFFF"/>
              </a:clrFrom>
              <a:clrTo>
                <a:srgbClr val="FFFFFF">
                  <a:alpha val="0"/>
                </a:srgbClr>
              </a:clrTo>
            </a:clrChange>
            <a:extLst>
              <a:ext uri="{28A0092B-C50C-407E-A947-70E740481C1C}">
                <a14:useLocalDpi xmlns:a14="http://schemas.microsoft.com/office/drawing/2010/main" val="0"/>
              </a:ext>
            </a:extLst>
          </a:blip>
          <a:srcRect l="6859" t="5658" r="3224"/>
          <a:stretch>
            <a:fillRect/>
          </a:stretch>
        </p:blipFill>
        <p:spPr bwMode="auto">
          <a:xfrm rot="-1758784">
            <a:off x="1135823" y="784314"/>
            <a:ext cx="1206052" cy="1574621"/>
          </a:xfrm>
          <a:prstGeom prst="rect">
            <a:avLst/>
          </a:prstGeom>
          <a:solidFill>
            <a:schemeClr val="bg1"/>
          </a:solidFill>
        </p:spPr>
      </p:pic>
      <p:sp>
        <p:nvSpPr>
          <p:cNvPr id="16399" name="Text Box 15"/>
          <p:cNvSpPr txBox="1">
            <a:spLocks noChangeArrowheads="1"/>
          </p:cNvSpPr>
          <p:nvPr/>
        </p:nvSpPr>
        <p:spPr bwMode="auto">
          <a:xfrm>
            <a:off x="8316913" y="6092825"/>
            <a:ext cx="4699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b="1"/>
              <a:t>28</a:t>
            </a:r>
          </a:p>
        </p:txBody>
      </p:sp>
      <p:sp>
        <p:nvSpPr>
          <p:cNvPr id="16400" name="Text Box 16"/>
          <p:cNvSpPr txBox="1">
            <a:spLocks noChangeArrowheads="1"/>
          </p:cNvSpPr>
          <p:nvPr/>
        </p:nvSpPr>
        <p:spPr bwMode="auto">
          <a:xfrm>
            <a:off x="395288" y="6118225"/>
            <a:ext cx="7345362" cy="549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406400" indent="-406400">
              <a:defRPr>
                <a:solidFill>
                  <a:schemeClr val="tx1"/>
                </a:solidFill>
                <a:latin typeface="Arial" pitchFamily="34" charset="0"/>
              </a:defRPr>
            </a:lvl1pPr>
            <a:lvl2pPr marL="520700">
              <a:defRPr>
                <a:solidFill>
                  <a:schemeClr val="tx1"/>
                </a:solidFill>
                <a:latin typeface="Arial" pitchFamily="34" charset="0"/>
              </a:defRPr>
            </a:lvl2pPr>
            <a:lvl3pPr>
              <a:defRPr>
                <a:solidFill>
                  <a:schemeClr val="tx1"/>
                </a:solidFill>
                <a:latin typeface="Arial" pitchFamily="34" charset="0"/>
              </a:defRPr>
            </a:lvl3pPr>
            <a:lvl4pPr>
              <a:defRPr>
                <a:solidFill>
                  <a:schemeClr val="tx1"/>
                </a:solidFill>
                <a:latin typeface="Arial" pitchFamily="34" charset="0"/>
              </a:defRPr>
            </a:lvl4pPr>
            <a:lvl5pPr>
              <a:defRPr>
                <a:solidFill>
                  <a:schemeClr val="tx1"/>
                </a:solidFill>
                <a:latin typeface="Arial" pitchFamily="34" charset="0"/>
              </a:defRPr>
            </a:lvl5pPr>
            <a:lvl6pPr fontAlgn="base">
              <a:spcBef>
                <a:spcPct val="0"/>
              </a:spcBef>
              <a:spcAft>
                <a:spcPct val="0"/>
              </a:spcAft>
              <a:defRPr>
                <a:solidFill>
                  <a:schemeClr val="tx1"/>
                </a:solidFill>
                <a:latin typeface="Arial" pitchFamily="34" charset="0"/>
              </a:defRPr>
            </a:lvl6pPr>
            <a:lvl7pPr fontAlgn="base">
              <a:spcBef>
                <a:spcPct val="0"/>
              </a:spcBef>
              <a:spcAft>
                <a:spcPct val="0"/>
              </a:spcAft>
              <a:defRPr>
                <a:solidFill>
                  <a:schemeClr val="tx1"/>
                </a:solidFill>
                <a:latin typeface="Arial" pitchFamily="34" charset="0"/>
              </a:defRPr>
            </a:lvl7pPr>
            <a:lvl8pPr fontAlgn="base">
              <a:spcBef>
                <a:spcPct val="0"/>
              </a:spcBef>
              <a:spcAft>
                <a:spcPct val="0"/>
              </a:spcAft>
              <a:defRPr>
                <a:solidFill>
                  <a:schemeClr val="tx1"/>
                </a:solidFill>
                <a:latin typeface="Arial" pitchFamily="34" charset="0"/>
              </a:defRPr>
            </a:lvl8pPr>
            <a:lvl9pPr fontAlgn="base">
              <a:spcBef>
                <a:spcPct val="0"/>
              </a:spcBef>
              <a:spcAft>
                <a:spcPct val="0"/>
              </a:spcAft>
              <a:defRPr>
                <a:solidFill>
                  <a:schemeClr val="tx1"/>
                </a:solidFill>
                <a:latin typeface="Arial" pitchFamily="34" charset="0"/>
              </a:defRPr>
            </a:lvl9pPr>
          </a:lstStyle>
          <a:p>
            <a:pPr>
              <a:spcBef>
                <a:spcPct val="50000"/>
              </a:spcBef>
            </a:pPr>
            <a:r>
              <a:rPr lang="en-US" sz="1000" u="sng"/>
              <a:t>Note</a:t>
            </a:r>
            <a:r>
              <a:rPr lang="en-US" sz="1000"/>
              <a:t>:	From </a:t>
            </a:r>
            <a:r>
              <a:rPr lang="en-US" sz="1000" u="sng"/>
              <a:t>Analyzing Students’ Thinking on Mathematical Tasks: Professional Development for Elementary Teachers</a:t>
            </a:r>
            <a:r>
              <a:rPr lang="en-US" sz="1000"/>
              <a:t> (p. 34), by K. Willson, L. Gibeau and R. Mckay, 2006, Edmonton, AB: Ioncmaste, University of Alberta. Copyright 2006 by the authors. Reprinted with permission.</a:t>
            </a:r>
          </a:p>
        </p:txBody>
      </p:sp>
      <p:sp>
        <p:nvSpPr>
          <p:cNvPr id="17" name="Oval 16"/>
          <p:cNvSpPr/>
          <p:nvPr/>
        </p:nvSpPr>
        <p:spPr>
          <a:xfrm>
            <a:off x="8028384" y="6021288"/>
            <a:ext cx="936104" cy="64807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CA" sz="3600" dirty="0" smtClean="0">
                <a:solidFill>
                  <a:schemeClr val="tx1"/>
                </a:solidFill>
              </a:rPr>
              <a:t>2</a:t>
            </a:r>
            <a:endParaRPr lang="en-CA" sz="3600" dirty="0">
              <a:solidFill>
                <a:schemeClr val="tx1"/>
              </a:solidFill>
            </a:endParaRPr>
          </a:p>
        </p:txBody>
      </p:sp>
      <p:sp>
        <p:nvSpPr>
          <p:cNvPr id="2" name="Rectangle 1"/>
          <p:cNvSpPr/>
          <p:nvPr/>
        </p:nvSpPr>
        <p:spPr>
          <a:xfrm>
            <a:off x="1403350" y="5431631"/>
            <a:ext cx="6337300" cy="301625"/>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Tree>
    <p:extLst>
      <p:ext uri="{BB962C8B-B14F-4D97-AF65-F5344CB8AC3E}">
        <p14:creationId xmlns:p14="http://schemas.microsoft.com/office/powerpoint/2010/main" val="183205989"/>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smtClean="0"/>
              <a:t>Triangular numbers</a:t>
            </a:r>
            <a:endParaRPr lang="en-CA"/>
          </a:p>
        </p:txBody>
      </p:sp>
      <p:sp>
        <p:nvSpPr>
          <p:cNvPr id="3" name="Oval 2"/>
          <p:cNvSpPr/>
          <p:nvPr/>
        </p:nvSpPr>
        <p:spPr>
          <a:xfrm>
            <a:off x="1043608" y="2204864"/>
            <a:ext cx="648072" cy="432048"/>
          </a:xfrm>
          <a:prstGeom prst="ellipse">
            <a:avLst/>
          </a:prstGeom>
          <a:solidFill>
            <a:schemeClr val="tx2">
              <a:lumMod val="60000"/>
              <a:lumOff val="40000"/>
            </a:schemeClr>
          </a:solidFill>
          <a:ln>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4" name="Oval 3"/>
          <p:cNvSpPr/>
          <p:nvPr/>
        </p:nvSpPr>
        <p:spPr>
          <a:xfrm>
            <a:off x="2627784" y="2204864"/>
            <a:ext cx="648072" cy="432048"/>
          </a:xfrm>
          <a:prstGeom prst="ellipse">
            <a:avLst/>
          </a:prstGeom>
          <a:solidFill>
            <a:schemeClr val="tx2">
              <a:lumMod val="60000"/>
              <a:lumOff val="40000"/>
            </a:schemeClr>
          </a:solidFill>
          <a:ln>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7" name="Oval 6"/>
          <p:cNvSpPr/>
          <p:nvPr/>
        </p:nvSpPr>
        <p:spPr>
          <a:xfrm>
            <a:off x="2303748" y="2636912"/>
            <a:ext cx="648072" cy="432048"/>
          </a:xfrm>
          <a:prstGeom prst="ellipse">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8" name="Oval 7"/>
          <p:cNvSpPr/>
          <p:nvPr/>
        </p:nvSpPr>
        <p:spPr>
          <a:xfrm>
            <a:off x="2951820" y="2636912"/>
            <a:ext cx="648072" cy="432048"/>
          </a:xfrm>
          <a:prstGeom prst="ellipse">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9" name="Oval 8"/>
          <p:cNvSpPr/>
          <p:nvPr/>
        </p:nvSpPr>
        <p:spPr>
          <a:xfrm>
            <a:off x="4247964" y="2204864"/>
            <a:ext cx="648072" cy="432048"/>
          </a:xfrm>
          <a:prstGeom prst="ellipse">
            <a:avLst/>
          </a:prstGeom>
          <a:solidFill>
            <a:schemeClr val="tx2">
              <a:lumMod val="60000"/>
              <a:lumOff val="40000"/>
            </a:schemeClr>
          </a:solidFill>
          <a:ln>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10" name="Oval 9"/>
          <p:cNvSpPr/>
          <p:nvPr/>
        </p:nvSpPr>
        <p:spPr>
          <a:xfrm>
            <a:off x="3923928" y="2636912"/>
            <a:ext cx="648072" cy="432048"/>
          </a:xfrm>
          <a:prstGeom prst="ellipse">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11" name="Oval 10"/>
          <p:cNvSpPr/>
          <p:nvPr/>
        </p:nvSpPr>
        <p:spPr>
          <a:xfrm>
            <a:off x="4572000" y="2636912"/>
            <a:ext cx="648072" cy="432048"/>
          </a:xfrm>
          <a:prstGeom prst="ellipse">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12" name="Oval 11"/>
          <p:cNvSpPr/>
          <p:nvPr/>
        </p:nvSpPr>
        <p:spPr>
          <a:xfrm>
            <a:off x="3635896" y="3068960"/>
            <a:ext cx="648072" cy="432048"/>
          </a:xfrm>
          <a:prstGeom prst="ellipse">
            <a:avLst/>
          </a:prstGeom>
          <a:solidFill>
            <a:srgbClr val="92D050"/>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13" name="Oval 12"/>
          <p:cNvSpPr/>
          <p:nvPr/>
        </p:nvSpPr>
        <p:spPr>
          <a:xfrm>
            <a:off x="4283968" y="3068960"/>
            <a:ext cx="648072" cy="432048"/>
          </a:xfrm>
          <a:prstGeom prst="ellipse">
            <a:avLst/>
          </a:prstGeom>
          <a:solidFill>
            <a:srgbClr val="92D050"/>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14" name="Oval 13"/>
          <p:cNvSpPr/>
          <p:nvPr/>
        </p:nvSpPr>
        <p:spPr>
          <a:xfrm>
            <a:off x="4932040" y="3068960"/>
            <a:ext cx="648072" cy="432048"/>
          </a:xfrm>
          <a:prstGeom prst="ellipse">
            <a:avLst/>
          </a:prstGeom>
          <a:solidFill>
            <a:srgbClr val="92D050"/>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16" name="Oval 15"/>
          <p:cNvSpPr/>
          <p:nvPr/>
        </p:nvSpPr>
        <p:spPr>
          <a:xfrm>
            <a:off x="6552220" y="2204864"/>
            <a:ext cx="648072" cy="432048"/>
          </a:xfrm>
          <a:prstGeom prst="ellipse">
            <a:avLst/>
          </a:prstGeom>
          <a:solidFill>
            <a:schemeClr val="tx2">
              <a:lumMod val="60000"/>
              <a:lumOff val="40000"/>
            </a:schemeClr>
          </a:solidFill>
          <a:ln>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17" name="Oval 16"/>
          <p:cNvSpPr/>
          <p:nvPr/>
        </p:nvSpPr>
        <p:spPr>
          <a:xfrm>
            <a:off x="6228184" y="2636912"/>
            <a:ext cx="648072" cy="432048"/>
          </a:xfrm>
          <a:prstGeom prst="ellipse">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18" name="Oval 17"/>
          <p:cNvSpPr/>
          <p:nvPr/>
        </p:nvSpPr>
        <p:spPr>
          <a:xfrm>
            <a:off x="6876256" y="2636912"/>
            <a:ext cx="648072" cy="432048"/>
          </a:xfrm>
          <a:prstGeom prst="ellipse">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19" name="Oval 18"/>
          <p:cNvSpPr/>
          <p:nvPr/>
        </p:nvSpPr>
        <p:spPr>
          <a:xfrm>
            <a:off x="5940152" y="3068960"/>
            <a:ext cx="648072" cy="432048"/>
          </a:xfrm>
          <a:prstGeom prst="ellipse">
            <a:avLst/>
          </a:prstGeom>
          <a:solidFill>
            <a:srgbClr val="92D050"/>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20" name="Oval 19"/>
          <p:cNvSpPr/>
          <p:nvPr/>
        </p:nvSpPr>
        <p:spPr>
          <a:xfrm>
            <a:off x="6588224" y="3068960"/>
            <a:ext cx="648072" cy="432048"/>
          </a:xfrm>
          <a:prstGeom prst="ellipse">
            <a:avLst/>
          </a:prstGeom>
          <a:solidFill>
            <a:srgbClr val="92D050"/>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21" name="Oval 20"/>
          <p:cNvSpPr/>
          <p:nvPr/>
        </p:nvSpPr>
        <p:spPr>
          <a:xfrm>
            <a:off x="7236296" y="3068960"/>
            <a:ext cx="648072" cy="432048"/>
          </a:xfrm>
          <a:prstGeom prst="ellipse">
            <a:avLst/>
          </a:prstGeom>
          <a:solidFill>
            <a:srgbClr val="92D050"/>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22" name="Oval 21"/>
          <p:cNvSpPr/>
          <p:nvPr/>
        </p:nvSpPr>
        <p:spPr>
          <a:xfrm>
            <a:off x="5652120" y="3501008"/>
            <a:ext cx="648072" cy="432048"/>
          </a:xfrm>
          <a:prstGeom prst="ellipse">
            <a:avLst/>
          </a:prstGeom>
          <a:solidFill>
            <a:srgbClr val="7030A0"/>
          </a:solid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23" name="Oval 22"/>
          <p:cNvSpPr/>
          <p:nvPr/>
        </p:nvSpPr>
        <p:spPr>
          <a:xfrm>
            <a:off x="6300192" y="3501008"/>
            <a:ext cx="648072" cy="432048"/>
          </a:xfrm>
          <a:prstGeom prst="ellipse">
            <a:avLst/>
          </a:prstGeom>
          <a:solidFill>
            <a:srgbClr val="7030A0"/>
          </a:solid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24" name="Oval 23"/>
          <p:cNvSpPr/>
          <p:nvPr/>
        </p:nvSpPr>
        <p:spPr>
          <a:xfrm>
            <a:off x="6948264" y="3501008"/>
            <a:ext cx="648072" cy="432048"/>
          </a:xfrm>
          <a:prstGeom prst="ellipse">
            <a:avLst/>
          </a:prstGeom>
          <a:solidFill>
            <a:srgbClr val="7030A0"/>
          </a:solid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25" name="Oval 24"/>
          <p:cNvSpPr/>
          <p:nvPr/>
        </p:nvSpPr>
        <p:spPr>
          <a:xfrm>
            <a:off x="7621169" y="3501008"/>
            <a:ext cx="648072" cy="432048"/>
          </a:xfrm>
          <a:prstGeom prst="ellipse">
            <a:avLst/>
          </a:prstGeom>
          <a:solidFill>
            <a:srgbClr val="7030A0"/>
          </a:solid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26" name="TextBox 25"/>
          <p:cNvSpPr txBox="1"/>
          <p:nvPr/>
        </p:nvSpPr>
        <p:spPr>
          <a:xfrm>
            <a:off x="1043608" y="4121973"/>
            <a:ext cx="7416824" cy="1200329"/>
          </a:xfrm>
          <a:prstGeom prst="rect">
            <a:avLst/>
          </a:prstGeom>
          <a:noFill/>
        </p:spPr>
        <p:txBody>
          <a:bodyPr wrap="square" rtlCol="0">
            <a:spAutoFit/>
          </a:bodyPr>
          <a:lstStyle/>
          <a:p>
            <a:pPr marL="342900" indent="-342900">
              <a:buAutoNum type="arabicPlain"/>
            </a:pPr>
            <a:r>
              <a:rPr lang="en-CA" dirty="0" smtClean="0"/>
              <a:t>                    1+ 2               1 + 2 + 3                  1 + 2 + 3 + 4</a:t>
            </a:r>
          </a:p>
          <a:p>
            <a:r>
              <a:rPr lang="en-CA" dirty="0" smtClean="0"/>
              <a:t>1            +            3          +           6             +                 10</a:t>
            </a:r>
          </a:p>
          <a:p>
            <a:endParaRPr lang="en-CA" dirty="0" smtClean="0"/>
          </a:p>
          <a:p>
            <a:endParaRPr lang="en-CA" dirty="0"/>
          </a:p>
        </p:txBody>
      </p:sp>
      <p:sp>
        <p:nvSpPr>
          <p:cNvPr id="27" name="Oval 26"/>
          <p:cNvSpPr/>
          <p:nvPr/>
        </p:nvSpPr>
        <p:spPr>
          <a:xfrm>
            <a:off x="8028384" y="6021288"/>
            <a:ext cx="936104" cy="64807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CA" sz="3600" dirty="0" smtClean="0">
                <a:solidFill>
                  <a:schemeClr val="tx1"/>
                </a:solidFill>
              </a:rPr>
              <a:t>2</a:t>
            </a:r>
            <a:endParaRPr lang="en-CA" sz="3600" dirty="0">
              <a:solidFill>
                <a:schemeClr val="tx1"/>
              </a:solidFill>
            </a:endParaRPr>
          </a:p>
        </p:txBody>
      </p:sp>
      <p:pic>
        <p:nvPicPr>
          <p:cNvPr id="614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50620" y="4722137"/>
            <a:ext cx="7914768" cy="12859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70398271"/>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CA" dirty="0" smtClean="0"/>
              <a:t>Key idea </a:t>
            </a:r>
            <a:endParaRPr lang="en-CA" dirty="0"/>
          </a:p>
        </p:txBody>
      </p:sp>
      <p:sp>
        <p:nvSpPr>
          <p:cNvPr id="3" name="Subtitle 2"/>
          <p:cNvSpPr>
            <a:spLocks noGrp="1"/>
          </p:cNvSpPr>
          <p:nvPr>
            <p:ph type="subTitle" idx="1"/>
          </p:nvPr>
        </p:nvSpPr>
        <p:spPr/>
        <p:txBody>
          <a:bodyPr/>
          <a:lstStyle/>
          <a:p>
            <a:r>
              <a:rPr lang="en-US" sz="3600" dirty="0"/>
              <a:t>To describe a number pattern means to provide a precise rule that produces the pattern</a:t>
            </a:r>
            <a:endParaRPr lang="en-CA" dirty="0"/>
          </a:p>
        </p:txBody>
      </p:sp>
      <p:sp>
        <p:nvSpPr>
          <p:cNvPr id="4" name="Oval 3"/>
          <p:cNvSpPr/>
          <p:nvPr/>
        </p:nvSpPr>
        <p:spPr>
          <a:xfrm>
            <a:off x="6372200" y="1556792"/>
            <a:ext cx="936104" cy="64807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CA" sz="3600" dirty="0" smtClean="0">
                <a:solidFill>
                  <a:schemeClr val="tx1"/>
                </a:solidFill>
              </a:rPr>
              <a:t>3</a:t>
            </a:r>
            <a:endParaRPr lang="en-CA" sz="3600" dirty="0">
              <a:solidFill>
                <a:schemeClr val="tx1"/>
              </a:solidFill>
            </a:endParaRPr>
          </a:p>
        </p:txBody>
      </p:sp>
    </p:spTree>
    <p:extLst>
      <p:ext uri="{BB962C8B-B14F-4D97-AF65-F5344CB8AC3E}">
        <p14:creationId xmlns:p14="http://schemas.microsoft.com/office/powerpoint/2010/main" val="3464107552"/>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Title 4"/>
          <p:cNvSpPr>
            <a:spLocks noGrp="1"/>
          </p:cNvSpPr>
          <p:nvPr>
            <p:ph type="title"/>
          </p:nvPr>
        </p:nvSpPr>
        <p:spPr>
          <a:xfrm>
            <a:off x="395536" y="-243408"/>
            <a:ext cx="8062664" cy="1143000"/>
          </a:xfrm>
        </p:spPr>
        <p:txBody>
          <a:bodyPr/>
          <a:lstStyle/>
          <a:p>
            <a:r>
              <a:rPr lang="en-CA" dirty="0" smtClean="0"/>
              <a:t>Key Ideas in Patterns and Algebra</a:t>
            </a:r>
            <a:endParaRPr lang="en-CA" dirty="0"/>
          </a:p>
        </p:txBody>
      </p:sp>
      <p:sp>
        <p:nvSpPr>
          <p:cNvPr id="6" name="Content Placeholder 5"/>
          <p:cNvSpPr>
            <a:spLocks noGrp="1"/>
          </p:cNvSpPr>
          <p:nvPr>
            <p:ph idx="1"/>
          </p:nvPr>
        </p:nvSpPr>
        <p:spPr>
          <a:xfrm>
            <a:off x="755576" y="980728"/>
            <a:ext cx="7698432" cy="4188296"/>
          </a:xfrm>
        </p:spPr>
        <p:txBody>
          <a:bodyPr/>
          <a:lstStyle/>
          <a:p>
            <a:pPr marL="457200" indent="-457200" fontAlgn="auto">
              <a:lnSpc>
                <a:spcPct val="90000"/>
              </a:lnSpc>
              <a:spcAft>
                <a:spcPts val="0"/>
              </a:spcAft>
              <a:buFont typeface="+mj-lt"/>
              <a:buAutoNum type="arabicPeriod"/>
              <a:defRPr/>
            </a:pPr>
            <a:r>
              <a:rPr lang="en-US" sz="2200" dirty="0" smtClean="0"/>
              <a:t>Patterns </a:t>
            </a:r>
            <a:r>
              <a:rPr lang="en-US" sz="2200" dirty="0"/>
              <a:t>represent identified regularities based on rules describing the patterns’ elements</a:t>
            </a:r>
            <a:r>
              <a:rPr lang="en-US" sz="2200" dirty="0" smtClean="0"/>
              <a:t>.</a:t>
            </a:r>
            <a:endParaRPr lang="en-US" sz="2200" dirty="0"/>
          </a:p>
          <a:p>
            <a:pPr marL="457200" indent="-457200" fontAlgn="auto">
              <a:lnSpc>
                <a:spcPct val="90000"/>
              </a:lnSpc>
              <a:spcAft>
                <a:spcPts val="0"/>
              </a:spcAft>
              <a:buFont typeface="+mj-lt"/>
              <a:buAutoNum type="arabicPeriod"/>
              <a:defRPr/>
            </a:pPr>
            <a:r>
              <a:rPr lang="en-US" sz="2200" dirty="0" smtClean="0"/>
              <a:t>Any </a:t>
            </a:r>
            <a:r>
              <a:rPr lang="en-US" sz="2200" dirty="0"/>
              <a:t>pattern can be represented in a variety of ways</a:t>
            </a:r>
            <a:r>
              <a:rPr lang="en-US" sz="2200" dirty="0" smtClean="0"/>
              <a:t>. Representing aspects of a situation with numbers make it easier to see patterns in the situation.</a:t>
            </a:r>
          </a:p>
          <a:p>
            <a:pPr marL="457200" indent="-457200" fontAlgn="auto">
              <a:lnSpc>
                <a:spcPct val="90000"/>
              </a:lnSpc>
              <a:spcAft>
                <a:spcPts val="0"/>
              </a:spcAft>
              <a:buFont typeface="+mj-lt"/>
              <a:buAutoNum type="arabicPeriod"/>
              <a:defRPr/>
            </a:pPr>
            <a:r>
              <a:rPr lang="en-US" sz="2200" dirty="0" smtClean="0"/>
              <a:t>To describe a number pattern means to provide a precise rule that produces the pattern.</a:t>
            </a:r>
          </a:p>
          <a:p>
            <a:pPr marL="457200" indent="-457200" fontAlgn="auto">
              <a:lnSpc>
                <a:spcPct val="90000"/>
              </a:lnSpc>
              <a:spcAft>
                <a:spcPts val="0"/>
              </a:spcAft>
              <a:buFont typeface="+mj-lt"/>
              <a:buAutoNum type="arabicPeriod"/>
              <a:defRPr/>
            </a:pPr>
            <a:r>
              <a:rPr lang="en-US" sz="2200" dirty="0" smtClean="0"/>
              <a:t>There are strategies that help us become better at recognizing common types of patterns. </a:t>
            </a:r>
            <a:r>
              <a:rPr lang="en-US" sz="2200" dirty="0"/>
              <a:t>Data can be arranged to highlight patterns and relationships</a:t>
            </a:r>
            <a:r>
              <a:rPr lang="en-US" sz="2200" dirty="0" smtClean="0"/>
              <a:t>.</a:t>
            </a:r>
          </a:p>
          <a:p>
            <a:pPr marL="457200" indent="-457200" fontAlgn="auto">
              <a:lnSpc>
                <a:spcPct val="90000"/>
              </a:lnSpc>
              <a:spcAft>
                <a:spcPts val="0"/>
              </a:spcAft>
              <a:buFont typeface="+mj-lt"/>
              <a:buAutoNum type="arabicPeriod"/>
              <a:defRPr/>
            </a:pPr>
            <a:r>
              <a:rPr lang="en-US" sz="2200" dirty="0" smtClean="0"/>
              <a:t>Patterns </a:t>
            </a:r>
            <a:r>
              <a:rPr lang="en-US" sz="2200" dirty="0"/>
              <a:t>underlie mathematical concepts and can also be found in the real world</a:t>
            </a:r>
            <a:r>
              <a:rPr lang="en-US" sz="2200" dirty="0" smtClean="0"/>
              <a:t>. Our numeration system has a lot of specially built-in patterns that make working with numbers easier.</a:t>
            </a:r>
          </a:p>
          <a:p>
            <a:pPr marL="457200" indent="-457200" fontAlgn="auto">
              <a:lnSpc>
                <a:spcPct val="90000"/>
              </a:lnSpc>
              <a:spcAft>
                <a:spcPts val="0"/>
              </a:spcAft>
              <a:buFont typeface="+mj-lt"/>
              <a:buAutoNum type="arabicPeriod"/>
              <a:defRPr/>
            </a:pPr>
            <a:r>
              <a:rPr lang="en-US" sz="2200" dirty="0" smtClean="0"/>
              <a:t>Some numbers have interesting or useful properties. Investigating the patterns in these special numbers can help us to understand them better.</a:t>
            </a:r>
            <a:endParaRPr lang="en-US" sz="2200" dirty="0"/>
          </a:p>
          <a:p>
            <a:endParaRPr lang="en-CA" dirty="0"/>
          </a:p>
        </p:txBody>
      </p:sp>
    </p:spTree>
    <p:extLst>
      <p:ext uri="{BB962C8B-B14F-4D97-AF65-F5344CB8AC3E}">
        <p14:creationId xmlns:p14="http://schemas.microsoft.com/office/powerpoint/2010/main" val="2435391338"/>
      </p:ext>
    </p:extLst>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Find a rule to describe the toothpick pattern….</a:t>
            </a:r>
            <a:endParaRPr lang="en-CA" dirty="0"/>
          </a:p>
        </p:txBody>
      </p:sp>
      <p:sp>
        <p:nvSpPr>
          <p:cNvPr id="3" name="Content Placeholder 2"/>
          <p:cNvSpPr>
            <a:spLocks noGrp="1"/>
          </p:cNvSpPr>
          <p:nvPr>
            <p:ph idx="1"/>
          </p:nvPr>
        </p:nvSpPr>
        <p:spPr>
          <a:xfrm>
            <a:off x="867915" y="3501008"/>
            <a:ext cx="7696200" cy="1290464"/>
          </a:xfrm>
        </p:spPr>
        <p:txBody>
          <a:bodyPr/>
          <a:lstStyle/>
          <a:p>
            <a:r>
              <a:rPr lang="en-CA" sz="2400" dirty="0" smtClean="0"/>
              <a:t>Write a rule to say how the toothpicks change with each new shape.</a:t>
            </a:r>
          </a:p>
          <a:p>
            <a:r>
              <a:rPr lang="en-CA" sz="2400" dirty="0" smtClean="0"/>
              <a:t>Exchange rules with a partner and use the rule to find the number of toothpicks in the next few shapes.</a:t>
            </a:r>
          </a:p>
          <a:p>
            <a:r>
              <a:rPr lang="en-CA" sz="2400" dirty="0" smtClean="0"/>
              <a:t>Ask, “</a:t>
            </a:r>
            <a:r>
              <a:rPr lang="en-CA" sz="2400" i="1" dirty="0" smtClean="0"/>
              <a:t>Did the rule work? Would your partner be able to predict the number of toothpicks for any shape position? Why or why not?</a:t>
            </a:r>
            <a:endParaRPr lang="en-CA" sz="2400" dirty="0"/>
          </a:p>
        </p:txBody>
      </p:sp>
      <p:sp>
        <p:nvSpPr>
          <p:cNvPr id="4" name="Isosceles Triangle 3"/>
          <p:cNvSpPr/>
          <p:nvPr/>
        </p:nvSpPr>
        <p:spPr>
          <a:xfrm>
            <a:off x="395536" y="2132856"/>
            <a:ext cx="1008112" cy="720080"/>
          </a:xfrm>
          <a:prstGeom prst="triangle">
            <a:avLst/>
          </a:prstGeom>
          <a:noFill/>
          <a:ln>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5" name="Isosceles Triangle 4"/>
          <p:cNvSpPr/>
          <p:nvPr/>
        </p:nvSpPr>
        <p:spPr>
          <a:xfrm>
            <a:off x="1907704" y="2132856"/>
            <a:ext cx="1008112" cy="720080"/>
          </a:xfrm>
          <a:prstGeom prst="triangle">
            <a:avLst/>
          </a:prstGeom>
          <a:noFill/>
          <a:ln>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6" name="Isosceles Triangle 5"/>
          <p:cNvSpPr/>
          <p:nvPr/>
        </p:nvSpPr>
        <p:spPr>
          <a:xfrm rot="10800000">
            <a:off x="2411761" y="2132856"/>
            <a:ext cx="1008112" cy="720080"/>
          </a:xfrm>
          <a:prstGeom prst="triangle">
            <a:avLst/>
          </a:prstGeom>
          <a:noFill/>
          <a:ln>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7" name="Isosceles Triangle 6"/>
          <p:cNvSpPr/>
          <p:nvPr/>
        </p:nvSpPr>
        <p:spPr>
          <a:xfrm>
            <a:off x="3707903" y="2132855"/>
            <a:ext cx="1008112" cy="720080"/>
          </a:xfrm>
          <a:prstGeom prst="triangle">
            <a:avLst/>
          </a:prstGeom>
          <a:noFill/>
          <a:ln>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8" name="Isosceles Triangle 7"/>
          <p:cNvSpPr/>
          <p:nvPr/>
        </p:nvSpPr>
        <p:spPr>
          <a:xfrm rot="10800000">
            <a:off x="4211960" y="2132855"/>
            <a:ext cx="1008112" cy="720080"/>
          </a:xfrm>
          <a:prstGeom prst="triangle">
            <a:avLst/>
          </a:prstGeom>
          <a:noFill/>
          <a:ln>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9" name="Isosceles Triangle 8"/>
          <p:cNvSpPr/>
          <p:nvPr/>
        </p:nvSpPr>
        <p:spPr>
          <a:xfrm>
            <a:off x="4716016" y="2132856"/>
            <a:ext cx="1008112" cy="720080"/>
          </a:xfrm>
          <a:prstGeom prst="triangle">
            <a:avLst/>
          </a:prstGeom>
          <a:noFill/>
          <a:ln>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10" name="Isosceles Triangle 9"/>
          <p:cNvSpPr/>
          <p:nvPr/>
        </p:nvSpPr>
        <p:spPr>
          <a:xfrm>
            <a:off x="5940151" y="2132856"/>
            <a:ext cx="1008112" cy="720080"/>
          </a:xfrm>
          <a:prstGeom prst="triangle">
            <a:avLst/>
          </a:prstGeom>
          <a:noFill/>
          <a:ln>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11" name="Isosceles Triangle 10"/>
          <p:cNvSpPr/>
          <p:nvPr/>
        </p:nvSpPr>
        <p:spPr>
          <a:xfrm rot="10800000">
            <a:off x="6444208" y="2132856"/>
            <a:ext cx="1008112" cy="720080"/>
          </a:xfrm>
          <a:prstGeom prst="triangle">
            <a:avLst/>
          </a:prstGeom>
          <a:noFill/>
          <a:ln>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12" name="Isosceles Triangle 11"/>
          <p:cNvSpPr/>
          <p:nvPr/>
        </p:nvSpPr>
        <p:spPr>
          <a:xfrm>
            <a:off x="6948264" y="2132857"/>
            <a:ext cx="1008112" cy="720080"/>
          </a:xfrm>
          <a:prstGeom prst="triangle">
            <a:avLst/>
          </a:prstGeom>
          <a:noFill/>
          <a:ln>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13" name="Isosceles Triangle 12"/>
          <p:cNvSpPr/>
          <p:nvPr/>
        </p:nvSpPr>
        <p:spPr>
          <a:xfrm rot="10800000">
            <a:off x="7452320" y="2132855"/>
            <a:ext cx="1008112" cy="720080"/>
          </a:xfrm>
          <a:prstGeom prst="triangle">
            <a:avLst/>
          </a:prstGeom>
          <a:noFill/>
          <a:ln>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14" name="TextBox 13"/>
          <p:cNvSpPr txBox="1"/>
          <p:nvPr/>
        </p:nvSpPr>
        <p:spPr>
          <a:xfrm>
            <a:off x="755576" y="3068960"/>
            <a:ext cx="6532558" cy="369332"/>
          </a:xfrm>
          <a:prstGeom prst="rect">
            <a:avLst/>
          </a:prstGeom>
          <a:noFill/>
        </p:spPr>
        <p:txBody>
          <a:bodyPr wrap="none" rtlCol="0">
            <a:spAutoFit/>
          </a:bodyPr>
          <a:lstStyle/>
          <a:p>
            <a:r>
              <a:rPr lang="en-CA" dirty="0" smtClean="0"/>
              <a:t>3                       5                             7                                       9</a:t>
            </a:r>
            <a:endParaRPr lang="en-CA" dirty="0"/>
          </a:p>
        </p:txBody>
      </p:sp>
      <p:sp>
        <p:nvSpPr>
          <p:cNvPr id="15" name="Oval 14"/>
          <p:cNvSpPr/>
          <p:nvPr/>
        </p:nvSpPr>
        <p:spPr>
          <a:xfrm>
            <a:off x="8186144" y="6093296"/>
            <a:ext cx="936104" cy="64807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CA" sz="3600" dirty="0" smtClean="0">
                <a:solidFill>
                  <a:schemeClr val="tx1"/>
                </a:solidFill>
              </a:rPr>
              <a:t>3</a:t>
            </a:r>
            <a:endParaRPr lang="en-CA" sz="3600" dirty="0">
              <a:solidFill>
                <a:schemeClr val="tx1"/>
              </a:solidFill>
            </a:endParaRPr>
          </a:p>
        </p:txBody>
      </p:sp>
      <p:sp>
        <p:nvSpPr>
          <p:cNvPr id="16" name="TextBox 15"/>
          <p:cNvSpPr txBox="1"/>
          <p:nvPr/>
        </p:nvSpPr>
        <p:spPr>
          <a:xfrm>
            <a:off x="395536" y="1844824"/>
            <a:ext cx="1043876" cy="369332"/>
          </a:xfrm>
          <a:prstGeom prst="rect">
            <a:avLst/>
          </a:prstGeom>
          <a:noFill/>
        </p:spPr>
        <p:txBody>
          <a:bodyPr wrap="none" rtlCol="0">
            <a:spAutoFit/>
          </a:bodyPr>
          <a:lstStyle/>
          <a:p>
            <a:r>
              <a:rPr lang="en-CA" dirty="0" smtClean="0"/>
              <a:t>Shape 1</a:t>
            </a:r>
            <a:endParaRPr lang="en-CA" dirty="0"/>
          </a:p>
        </p:txBody>
      </p:sp>
      <p:sp>
        <p:nvSpPr>
          <p:cNvPr id="17" name="TextBox 16"/>
          <p:cNvSpPr txBox="1"/>
          <p:nvPr/>
        </p:nvSpPr>
        <p:spPr>
          <a:xfrm>
            <a:off x="2267744" y="1844824"/>
            <a:ext cx="1043876" cy="369332"/>
          </a:xfrm>
          <a:prstGeom prst="rect">
            <a:avLst/>
          </a:prstGeom>
          <a:noFill/>
        </p:spPr>
        <p:txBody>
          <a:bodyPr wrap="none" rtlCol="0">
            <a:spAutoFit/>
          </a:bodyPr>
          <a:lstStyle/>
          <a:p>
            <a:r>
              <a:rPr lang="en-CA" dirty="0" smtClean="0"/>
              <a:t>Shape 2</a:t>
            </a:r>
            <a:endParaRPr lang="en-CA" dirty="0"/>
          </a:p>
        </p:txBody>
      </p:sp>
      <p:sp>
        <p:nvSpPr>
          <p:cNvPr id="18" name="TextBox 17"/>
          <p:cNvSpPr txBox="1"/>
          <p:nvPr/>
        </p:nvSpPr>
        <p:spPr>
          <a:xfrm>
            <a:off x="4283968" y="1844824"/>
            <a:ext cx="1043876" cy="369332"/>
          </a:xfrm>
          <a:prstGeom prst="rect">
            <a:avLst/>
          </a:prstGeom>
          <a:noFill/>
        </p:spPr>
        <p:txBody>
          <a:bodyPr wrap="none" rtlCol="0">
            <a:spAutoFit/>
          </a:bodyPr>
          <a:lstStyle/>
          <a:p>
            <a:r>
              <a:rPr lang="en-CA" dirty="0" smtClean="0"/>
              <a:t>Shape 3</a:t>
            </a:r>
            <a:endParaRPr lang="en-CA" dirty="0"/>
          </a:p>
        </p:txBody>
      </p:sp>
      <p:sp>
        <p:nvSpPr>
          <p:cNvPr id="19" name="TextBox 18"/>
          <p:cNvSpPr txBox="1"/>
          <p:nvPr/>
        </p:nvSpPr>
        <p:spPr>
          <a:xfrm>
            <a:off x="6696476" y="1844824"/>
            <a:ext cx="1043876" cy="369332"/>
          </a:xfrm>
          <a:prstGeom prst="rect">
            <a:avLst/>
          </a:prstGeom>
          <a:noFill/>
        </p:spPr>
        <p:txBody>
          <a:bodyPr wrap="none" rtlCol="0">
            <a:spAutoFit/>
          </a:bodyPr>
          <a:lstStyle/>
          <a:p>
            <a:r>
              <a:rPr lang="en-CA" dirty="0" smtClean="0"/>
              <a:t>Shape 4</a:t>
            </a:r>
            <a:endParaRPr lang="en-CA" dirty="0"/>
          </a:p>
        </p:txBody>
      </p:sp>
    </p:spTree>
    <p:extLst>
      <p:ext uri="{BB962C8B-B14F-4D97-AF65-F5344CB8AC3E}">
        <p14:creationId xmlns:p14="http://schemas.microsoft.com/office/powerpoint/2010/main" val="2515244148"/>
      </p:ext>
    </p:extLst>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CA" dirty="0" smtClean="0"/>
              <a:t>Can both of these students </a:t>
            </a:r>
            <a:br>
              <a:rPr lang="en-CA" dirty="0" smtClean="0"/>
            </a:br>
            <a:r>
              <a:rPr lang="en-CA" dirty="0" smtClean="0"/>
              <a:t>be right?</a:t>
            </a:r>
            <a:endParaRPr lang="en-CA" dirty="0"/>
          </a:p>
        </p:txBody>
      </p:sp>
      <p:sp>
        <p:nvSpPr>
          <p:cNvPr id="4" name="Isosceles Triangle 3"/>
          <p:cNvSpPr/>
          <p:nvPr/>
        </p:nvSpPr>
        <p:spPr>
          <a:xfrm>
            <a:off x="395536" y="2132856"/>
            <a:ext cx="1008112" cy="720080"/>
          </a:xfrm>
          <a:prstGeom prst="triangle">
            <a:avLst/>
          </a:prstGeom>
          <a:noFill/>
          <a:ln>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5" name="Isosceles Triangle 4"/>
          <p:cNvSpPr/>
          <p:nvPr/>
        </p:nvSpPr>
        <p:spPr>
          <a:xfrm>
            <a:off x="1907704" y="2132856"/>
            <a:ext cx="1008112" cy="720080"/>
          </a:xfrm>
          <a:prstGeom prst="triangle">
            <a:avLst/>
          </a:prstGeom>
          <a:noFill/>
          <a:ln>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6" name="Isosceles Triangle 5"/>
          <p:cNvSpPr/>
          <p:nvPr/>
        </p:nvSpPr>
        <p:spPr>
          <a:xfrm rot="10800000">
            <a:off x="2411761" y="2132856"/>
            <a:ext cx="1008112" cy="720080"/>
          </a:xfrm>
          <a:prstGeom prst="triangle">
            <a:avLst/>
          </a:prstGeom>
          <a:noFill/>
          <a:ln>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7" name="Isosceles Triangle 6"/>
          <p:cNvSpPr/>
          <p:nvPr/>
        </p:nvSpPr>
        <p:spPr>
          <a:xfrm>
            <a:off x="3707903" y="2132855"/>
            <a:ext cx="1008112" cy="720080"/>
          </a:xfrm>
          <a:prstGeom prst="triangle">
            <a:avLst/>
          </a:prstGeom>
          <a:noFill/>
          <a:ln>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8" name="Isosceles Triangle 7"/>
          <p:cNvSpPr/>
          <p:nvPr/>
        </p:nvSpPr>
        <p:spPr>
          <a:xfrm rot="10800000">
            <a:off x="4211960" y="2132855"/>
            <a:ext cx="1008112" cy="720080"/>
          </a:xfrm>
          <a:prstGeom prst="triangle">
            <a:avLst/>
          </a:prstGeom>
          <a:noFill/>
          <a:ln>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9" name="Isosceles Triangle 8"/>
          <p:cNvSpPr/>
          <p:nvPr/>
        </p:nvSpPr>
        <p:spPr>
          <a:xfrm>
            <a:off x="4716016" y="2132856"/>
            <a:ext cx="1008112" cy="720080"/>
          </a:xfrm>
          <a:prstGeom prst="triangle">
            <a:avLst/>
          </a:prstGeom>
          <a:noFill/>
          <a:ln>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10" name="Isosceles Triangle 9"/>
          <p:cNvSpPr/>
          <p:nvPr/>
        </p:nvSpPr>
        <p:spPr>
          <a:xfrm>
            <a:off x="5940151" y="2132856"/>
            <a:ext cx="1008112" cy="720080"/>
          </a:xfrm>
          <a:prstGeom prst="triangle">
            <a:avLst/>
          </a:prstGeom>
          <a:noFill/>
          <a:ln>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11" name="Isosceles Triangle 10"/>
          <p:cNvSpPr/>
          <p:nvPr/>
        </p:nvSpPr>
        <p:spPr>
          <a:xfrm rot="10800000">
            <a:off x="6444208" y="2132856"/>
            <a:ext cx="1008112" cy="720080"/>
          </a:xfrm>
          <a:prstGeom prst="triangle">
            <a:avLst/>
          </a:prstGeom>
          <a:noFill/>
          <a:ln>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12" name="Isosceles Triangle 11"/>
          <p:cNvSpPr/>
          <p:nvPr/>
        </p:nvSpPr>
        <p:spPr>
          <a:xfrm>
            <a:off x="6948264" y="2132857"/>
            <a:ext cx="1008112" cy="720080"/>
          </a:xfrm>
          <a:prstGeom prst="triangle">
            <a:avLst/>
          </a:prstGeom>
          <a:noFill/>
          <a:ln>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13" name="Isosceles Triangle 12"/>
          <p:cNvSpPr/>
          <p:nvPr/>
        </p:nvSpPr>
        <p:spPr>
          <a:xfrm rot="10800000">
            <a:off x="7452320" y="2132855"/>
            <a:ext cx="1008112" cy="720080"/>
          </a:xfrm>
          <a:prstGeom prst="triangle">
            <a:avLst/>
          </a:prstGeom>
          <a:noFill/>
          <a:ln>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14" name="TextBox 13"/>
          <p:cNvSpPr txBox="1"/>
          <p:nvPr/>
        </p:nvSpPr>
        <p:spPr>
          <a:xfrm>
            <a:off x="755576" y="3068960"/>
            <a:ext cx="6532558" cy="369332"/>
          </a:xfrm>
          <a:prstGeom prst="rect">
            <a:avLst/>
          </a:prstGeom>
          <a:noFill/>
        </p:spPr>
        <p:txBody>
          <a:bodyPr wrap="none" rtlCol="0">
            <a:spAutoFit/>
          </a:bodyPr>
          <a:lstStyle/>
          <a:p>
            <a:r>
              <a:rPr lang="en-CA" dirty="0" smtClean="0"/>
              <a:t>3                       5                             7                                       9</a:t>
            </a:r>
            <a:endParaRPr lang="en-CA" dirty="0"/>
          </a:p>
        </p:txBody>
      </p:sp>
      <p:sp>
        <p:nvSpPr>
          <p:cNvPr id="15" name="Oval 14"/>
          <p:cNvSpPr/>
          <p:nvPr/>
        </p:nvSpPr>
        <p:spPr>
          <a:xfrm>
            <a:off x="8186144" y="6093296"/>
            <a:ext cx="936104" cy="64807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CA" sz="3600" dirty="0" smtClean="0">
                <a:solidFill>
                  <a:schemeClr val="tx1"/>
                </a:solidFill>
              </a:rPr>
              <a:t>3</a:t>
            </a:r>
            <a:endParaRPr lang="en-CA" sz="3600" dirty="0">
              <a:solidFill>
                <a:schemeClr val="tx1"/>
              </a:solidFill>
            </a:endParaRPr>
          </a:p>
        </p:txBody>
      </p:sp>
      <p:sp>
        <p:nvSpPr>
          <p:cNvPr id="16" name="TextBox 15"/>
          <p:cNvSpPr txBox="1"/>
          <p:nvPr/>
        </p:nvSpPr>
        <p:spPr>
          <a:xfrm>
            <a:off x="395536" y="1844824"/>
            <a:ext cx="1043876" cy="369332"/>
          </a:xfrm>
          <a:prstGeom prst="rect">
            <a:avLst/>
          </a:prstGeom>
          <a:noFill/>
        </p:spPr>
        <p:txBody>
          <a:bodyPr wrap="none" rtlCol="0">
            <a:spAutoFit/>
          </a:bodyPr>
          <a:lstStyle/>
          <a:p>
            <a:r>
              <a:rPr lang="en-CA" dirty="0" smtClean="0"/>
              <a:t>Shape 1</a:t>
            </a:r>
            <a:endParaRPr lang="en-CA" dirty="0"/>
          </a:p>
        </p:txBody>
      </p:sp>
      <p:sp>
        <p:nvSpPr>
          <p:cNvPr id="17" name="TextBox 16"/>
          <p:cNvSpPr txBox="1"/>
          <p:nvPr/>
        </p:nvSpPr>
        <p:spPr>
          <a:xfrm>
            <a:off x="2267744" y="1844824"/>
            <a:ext cx="1043876" cy="369332"/>
          </a:xfrm>
          <a:prstGeom prst="rect">
            <a:avLst/>
          </a:prstGeom>
          <a:noFill/>
        </p:spPr>
        <p:txBody>
          <a:bodyPr wrap="none" rtlCol="0">
            <a:spAutoFit/>
          </a:bodyPr>
          <a:lstStyle/>
          <a:p>
            <a:r>
              <a:rPr lang="en-CA" dirty="0" smtClean="0"/>
              <a:t>Shape 2</a:t>
            </a:r>
            <a:endParaRPr lang="en-CA" dirty="0"/>
          </a:p>
        </p:txBody>
      </p:sp>
      <p:sp>
        <p:nvSpPr>
          <p:cNvPr id="18" name="TextBox 17"/>
          <p:cNvSpPr txBox="1"/>
          <p:nvPr/>
        </p:nvSpPr>
        <p:spPr>
          <a:xfrm>
            <a:off x="4283968" y="1844824"/>
            <a:ext cx="1043876" cy="369332"/>
          </a:xfrm>
          <a:prstGeom prst="rect">
            <a:avLst/>
          </a:prstGeom>
          <a:noFill/>
        </p:spPr>
        <p:txBody>
          <a:bodyPr wrap="none" rtlCol="0">
            <a:spAutoFit/>
          </a:bodyPr>
          <a:lstStyle/>
          <a:p>
            <a:r>
              <a:rPr lang="en-CA" dirty="0" smtClean="0"/>
              <a:t>Shape 3</a:t>
            </a:r>
            <a:endParaRPr lang="en-CA" dirty="0"/>
          </a:p>
        </p:txBody>
      </p:sp>
      <p:sp>
        <p:nvSpPr>
          <p:cNvPr id="19" name="TextBox 18"/>
          <p:cNvSpPr txBox="1"/>
          <p:nvPr/>
        </p:nvSpPr>
        <p:spPr>
          <a:xfrm>
            <a:off x="6696476" y="1844824"/>
            <a:ext cx="1043876" cy="369332"/>
          </a:xfrm>
          <a:prstGeom prst="rect">
            <a:avLst/>
          </a:prstGeom>
          <a:noFill/>
        </p:spPr>
        <p:txBody>
          <a:bodyPr wrap="none" rtlCol="0">
            <a:spAutoFit/>
          </a:bodyPr>
          <a:lstStyle/>
          <a:p>
            <a:r>
              <a:rPr lang="en-CA" dirty="0" smtClean="0"/>
              <a:t>Shape 4</a:t>
            </a:r>
            <a:endParaRPr lang="en-CA" dirty="0"/>
          </a:p>
        </p:txBody>
      </p:sp>
      <p:sp>
        <p:nvSpPr>
          <p:cNvPr id="20" name="Rounded Rectangular Callout 19"/>
          <p:cNvSpPr/>
          <p:nvPr/>
        </p:nvSpPr>
        <p:spPr>
          <a:xfrm>
            <a:off x="395536" y="3438292"/>
            <a:ext cx="2160240" cy="1152128"/>
          </a:xfrm>
          <a:prstGeom prst="wedgeRoundRectCallout">
            <a:avLst>
              <a:gd name="adj1" fmla="val 41813"/>
              <a:gd name="adj2" fmla="val 70437"/>
              <a:gd name="adj3" fmla="val 16667"/>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CA" dirty="0">
                <a:solidFill>
                  <a:schemeClr val="tx1"/>
                </a:solidFill>
              </a:rPr>
              <a:t>It’s three, add the number of shape less one, times two</a:t>
            </a:r>
          </a:p>
        </p:txBody>
      </p:sp>
      <p:sp>
        <p:nvSpPr>
          <p:cNvPr id="21" name="Rounded Rectangular Callout 20"/>
          <p:cNvSpPr/>
          <p:nvPr/>
        </p:nvSpPr>
        <p:spPr>
          <a:xfrm>
            <a:off x="6025904" y="3380520"/>
            <a:ext cx="2160240" cy="1152128"/>
          </a:xfrm>
          <a:prstGeom prst="wedgeRoundRectCallout">
            <a:avLst>
              <a:gd name="adj1" fmla="val -29299"/>
              <a:gd name="adj2" fmla="val 60913"/>
              <a:gd name="adj3" fmla="val 16667"/>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CA" dirty="0">
                <a:solidFill>
                  <a:schemeClr val="tx1"/>
                </a:solidFill>
              </a:rPr>
              <a:t>Times the number of the shape by two, then add one</a:t>
            </a:r>
          </a:p>
        </p:txBody>
      </p:sp>
      <p:sp>
        <p:nvSpPr>
          <p:cNvPr id="23" name="AutoShape 2" descr="data:image/jpeg;base64,/9j/4AAQSkZJRgABAQAAAQABAAD/2wCEAAkGBg8PDxAPDhAPDw8PDxAQDxUNDw8UFA8QFhUVFRQUFBQXHCYeGBkjGRcUHy8gJScpLCwtFR4xNTAqNSYrLSkBCQoKDgwOGg8PGjQlHSUsLykpLCwsLCksKS4tKiwqKiksKSwsLCwpLCwtLCksLCwsKSwsLCksLCkpLCwpLCwsKf/AABEIAOMA3gMBIgACEQEDEQH/xAAcAAEAAgIDAQAAAAAAAAAAAAAABgcEBQECAwj/xABJEAACAQMBBAYGBQkFCAMBAAABAgMABBEFEiExQQYHE1FhcSIyQlKBkRQjgqGxM1NicpKissHRJENzo8IVNERjk5TT8GSDs1T/xAAbAQABBQEBAAAAAAAAAAAAAAAAAQIDBAUGB//EADIRAAICAQIEAwYGAgMAAAAAAAABAgMRBDEFEiFBUWFxEzKBsdHwIiMzQpHBofE0UuH/2gAMAwEAAhEDEQA/ALxpSlAClKUAKUpQBxXNYOsa3b2ULT3UqQxLxZzxPJVA3sx7hk1UvSbrhu7jMemJ9Ei4dvcKGmcd8cR3IPFsnwFNlOMVmTJqqLLnywWS3dR1W3tk7S5migT3ppFQfNjUM1Hrp0yPIt/pF4w3f2aIhM/4khUY8RmqWmt+1kMtw8lzMeL3LtI3w2uFe1U56xftRtU8Fk+tsseSJ5qPXRfSZFta29uO+d3mfz2V2FB+JqLal0s1O6z21/chT7NsVt18vqwCR5k1rKVWlqbH3NSvhemh+3PqYsmmxsdp+0du95ZWPzJqT9F+sO40p07WSW4sSSskcrNI0e47LQs29fSwNnhv5ca0VYl6QXhj95y58kGfxxRVdPm6sTVaKh1NKKT2WF3ySPU+nOqXjF5rmW3Rt6w2cjRJGvJSy4Zz3kn4VgR6teIcx31+h/RvLg/MMxBrGpTXfNvOSaGg08Y8vImSKx6y9ag/4qK5Ucry3U/vx7JqR6d15SrgXmnkjm9lMrf5cmD+9VdUqSOqsW/UrWcI089k16P6l4aP1s6TckL9I+jSH2L1DCc/rN6B+DVL45AwDKQQRkEEEEd4POvl90BGCAR3EZFZOj6td2LbVhcSW+/JjztwP+tE3o/EYNWIauL95YMy7gtkVmt58tmfTFc1W3RLrjhmZbfUlWznYhUkBJt5j4Md8Z8G3eNWQDVxNNZRizhKD5ZLDOaUpSjBSlKAFKUoAUpSgBXFc0oA4qJdOOsODTFEagT3rrmKFWxsr+clb2E+88u8eXWL0+GmxiGDZkvp1PYofViTgZpP0QeA9o7u/FIEszPJK7SzSttyySHLSN3n+Q4AVXuuVa8zS0GglqZZfSK3f9IytW1W4vZvpF5KZpd+wOEcIPsxJwUePE8yaxqUrKlJyeWdfVTCqPLBYQpSlNJRSuksqopZiAo4k8q62UxuHEVqj3ErcFhUn4sx3KPEmnRhKWyIrL66/fkketa4MzzpMqkwKWgD+yZipcqDzOBVn6V1VwbCtfSSzyEAvGkhSFT7oCgMwHDJO+pTcdHbSS3+iNBGLcY2URdkIRwZdnBVs78jfVuFKjnJhajiXtGlBdE0/XBTFKnd31TKSTb3s8Y5LNHHMB4bXon8a02q9XV/bqJIpEvAG+sSKEpIFx6yguQ2/kN/dUTol2ZehxSl9GmiO0pcZjOJVkjOcfWxyJv+0KVA01uaMbIz915FKUpB51kjDAqwBB4g8DUm6GdYlzpRWGbbutP4bOdqa1HfET6yD3Dw5Y5xulS12yrfQqarR16mOJLr2Z9LaVqsF3ClxbSLNDIMoyHcR+II4EHeKy6+c+inSm40qYyW4MkEjZubfOFk/Tj92THwPA8sX3oWuwX1ulzbPtxuPJlYesjr7LA7iK1q7Y2LKOO1Wlnpp8s/g/E2NKUqQqilK4oA5pSlACtB016WxaXaNO425GPZ28YO+aY+qo7hzJ5AGt3POsaM7sFRFLMzHAVQMkk9wFfOnSnpM+qXjXTZECZjskbdsQ53yEe++MnwwOVRW2KuOS1pNNLU2KC+Poa+e5lnlkuLl+1uJ22pW5eCqOSKNwHhXWlKxpScnlncV1xqioRXRCldWkUcSB5kCuQ4PAg+RFGGP5lnGTmlcMwG8kAeJri0Elw3Z2kb3Mh3YiGVXxeT1VHiTSxhKWyI7L661mbwe2kaQb+9gswMxhhPdHksKEHZP6xwPiKvNEAGFAUdwGBUc6D9ERp8LdoVe6nIe4deGR6safor9+81JavxXKuVHJai53WOb+HoKUpTiAUpSgDG1KxW4glgkzsSoyN4AjiPEcfhVFamJLacxTADs3MU271X9l/1WGCPBhV/VA+sTo/HcOjho4LkhYoTO6iO+ztEwHmrLjIY+/jfybKCkWtPqXQ3jZkCpWOYmt37GcSQSLnMVwMEd2yx9ZfEE17dqvvL8xVGUHF4OoqvhZHmT/ydqV0WdCcBlJ7gwNd6ZjBMpJ7Ctp0V6WS6TcdvGGe3kIF5CPbX86g5SKPmNx7xq6U+ubhLKINRp4aitwl/o+mdPv4riKOeBxJFKivGy8GUjINe9Uv1QdKza3H+zJm/s9yWezJ4RT8Xi8A29h4g+9V0VtQkprKOGuqlTNwluhXNKU4iFKV0mlVFZmIVVBZieAUDJJ+FAFZ9dPSUrHHpkTYa5Ha3Wyd62qnAX7bjHkrd9VaBWTqusNfXVxevn+0SExg+xAvowr+yAT4saxqydTZzzx2R2XC9N7GlSe8uv0FeV3NsRu4GSqkivWuCM7jvB3Gq63NKSbi0tzCtdMj2dpwJXcAszjOc93cK7f7Ht8/k1+Bb+tZUcYUBRuAGB5VjPqCgSkcIhvbkWx6o+751KpTk+jKrqprgueK+11Jx0X6DLNa2dxD9CjDQjtBPYJcO8iuwZtt35gDluqxLG07KMRg5ALHciIMEkgbKAAAAgDdwG/fWq6DWpi0yyRhhvo0bEHkX9P8A1VvavNnIrG5xXNKUgopSlAClKUAKxtR02G5iaG4jSWJ/WVxkeB8D4jeKyaUARiXoLG3om5uJYADswXnZXMSnBC4MilwAcHcwO7iKhfT/AKKWNn9BSC3iR5WmMrKG9PYjX2WJwNps4q26rzrdgIFhP7MdxJE3h2qDZz8UobbTJKVFWRb8V8yv4oopEB7NcHPsrkYJHLyriEsknZ5LKU212jkrggEZ5jfSxOyXiO4qxYeKMcg/MkVkdkNrbx6Wzs58M5qjJ4bT2OqhHmjGS6Pv/aO9KUqItnnMhIBRikiMrxsOKSKcqw8QQK+h+hHSQajYQ3O4SEFJ1HsTp6Mi45DO8eDCvnypl1SdIPot+1o5xDfjKZ4LdRjd5baAjxKLV3SWYfIzB4xpuaCujut/Qu+lcVzWkcuKg/W/rPYaY8KHEl662q44hGy0p/6asPtCpxVJ9cOq9tqUVuDlbO3y3+NOcn5Ron7dR2y5INlnSU+2ujDzISBjcOA4VzSlYh3opSvG5d/QVMbUkscYLDIBdgucc+NLGPM8IZZYq4OctkYl1duQcfUxj1pJNx+wvHNSLoh0BlvjG0yNBp6EPsybpbvfkbuIQn2jx5eG1sOgF127COMRiNyv0vUAkkh2Tgta2i+ggOMhnyeeRVj6fpiQqu95ZFjEbSznalkUEt6b8/SJOOAzurRjBQRyl+rlc3jb76eS+2zLUAAAbgNwA5CuaUpSoKUpQApSlAClKUAKUpQArU9JtKW6t3hlGYCjmUIjNLlRtRtDj2wwzwOeFbalAFAXcAjKM7q6MSsFxFkJL3qc745PejbePvr2qz+kXQOK5Mktu4t5pR9cCgeC5xw7eE7i36YwwzUA1LoJe2kUsqhUWGOSV022lgaNACxilPpod5wjj2T6RqKdCl1i/ga2l4m6/wANq+K/s19K4U5A8q5qidGuorznZ1AkiOzLEyyxEcVkQhlPzFelKWL5XlDLIKyDg9n0PozovrqX9lb3ke4TxK5HuPwdfgwYfCtrVV9ROpns72xY7oJlnizyjmByB4B1P7VWpW7F5WUef2QcJOL7PBwxwN+7+VfMt/qRu7i5uz/xNxJKueUedmIfBFWr46xNVNrpV5Kpw5hMUf8AiSkRJjyLA/Cvn+OMKoUcFAA8huqnrJYiom3wWrNkrPBY/k7UpSs06gV7aRaGfULCEc7pJW/UiBkb8KxBcbTiKJXmmbcscCl3J8hw+NWF1e9FzBI1zc4Ny8Wyix5aO3iLEMnaj0WlJX0gDuA8as01vPMzI4jqoKt1ReW/8E8pSlWjnRSlKAFaLpLr9xbGKO0spb2abbICMEjjVcb3kIIGc7hure0oQMgFze9J7jdFbWdiObSSxyN+LD92prpqTLDGLl0knCgStEpVGbvVTw/94cKgE/WTfTJeXdha272GnuqzNPKwkkBOAyqCMDnwPx4VL+iXSiLUrVbmIFN5SRGIJjkGMrnmMEEHuNPknjYZFrO5uqh2vaPqsEr3un3b3BLZe0utns2T3YiMbJHwJ7zzk+p6jHbQy3Ex2Y4UZ3IGTgdw5nl8ar9Otyfshevpko01puxEwlBba/Vxgn7s7s0kU+wsmlub3ot1i299KbV45bS8UHahnHEqMsFbvA34IBqWVgWkdrc9jeokUjNGGhlMa7YRhyYjI3EjHnWwpHgVZ7ilKUgorX9IbUzWd1EN5ktp0HiSjAffithXFAFBWkm1Gjd6Kfur1qQ9Jer66tZJJrFDc2rszmFfysGTkhB7a54Ab/DnUYivEYlclXXcyOCrqe4qd9UrKnF5Wx1Wk1tdsUm8S8D2pSlQl8lXVZqot9VjRty3kL25J5SL9bH88SL9oVe1fLrXTQlLhPXtpY7hPONg/wCAI+NfT1tcLKiSIcpIiup71YAg/I1q6WWYY8Dj+L1cmo5vFZK368L/ABBZWw4zXLTN4pCh/wBbp8qqp3ABJIAAySeQqZdb1/2uqiIH0bW0jXyeVmdv3VjqA3y7bxRH1W2nce8FxgfM/dVfUfitx4f7NThn5Wl51u30+SOEvHl/Irsp78gO/wDVXnXS9svqnLySOQjEelsjOPdWtgBjhXle/kn/AFG/CoIz/EuXoaFlP5cnN5eH6fwWTB0CdiY2lS0sdwEGmp2bzru33E59NieYG7fxqXWFhFbxJDAixRRjCKgwAP8A3fnnXsvAeVdqvNtnIpJClKUgopSlAClKUAUx0k6mLvt5GsHja3mfa2JJChj352TuwwHI8fCrC6v+iR0uz7B3EkryGWUrnZDEKoVc78AKN/PfUlpTnNtYGqCTyYWtaUl3bTW0hISeNkJXiueDDxBwfhVNy9U+tY+hrMjWfa9oP7QREG4doYjvDY8DV40ojJx2CUFLc1/R/SBZ2kFqrFxBGE2ju2jvLHHLJJ3VsKUpo4UpSgBSlKAFV71lBJWmhkihcLpNxdI7RjtEmSWNVKycQME7vGrCqAdYUZ7W4c8Bo0ifGS8hXFLHcRrPQrn/AGfs/k3dCP0iy/FWr0guDnYkAV8ZBHquOZX+lZBrxu4NtcDcw9JD3MOH9PjWepc3SR2Lq9muav8Ajsz1ZQQQeBGD5Gr36rr8zaPZEnLRxG3bzhZovwUfOqFtpttFbhtDJ8DzHzq3upG5zZXUJ4xXrkeCyRxuPvLVb0jxJxMfjMVKuFi+8lc9L7rtdW1KTji6MI8okSPHzBrQX8Z9GVBloiTge0pGGA8f6Vn3ku3c3kn5y+vH+cz151Xtli1s0dJUnpYR8s/2eVvcLIoZDkH7j3Hxri9/JSfqN+Br0SJVzsgDaOTgcT3mul2MxyD/AJb/AMJqNY5uhakpezalvhl9xNlVPeoP3V3rG0yTaghb3oYm+aA1k1oHGClK1Wj64Lma9jC7Is7gQZznbOwGY45YYkfCgDa0pSgBSlKAFKUoAUpSgBSlKAFKUFAClabopr/0+3a42Qg+kTxoAT6iPsqT4kca3ND6AnkVEesv0bF22n9N7eHYyNg5nR9rGM7WFI48OVS6oR1rzYtbZPfvY/kkcjfjikJK1mcV5or2vO4uBGpZuXAcyeQHjXpXg1qDIJGySowoPBTzOO+s+OM9TsbObGIb/fUWMRSNQ3rbyfAkkkffVm9R8v1+ox+8lpKP85D+C1XNTjqZlxqc653PYE/FJk/8lWdNLNufEy+KVpaTC7Y+hBIzkyHvnnP+a9d68LM5TPe8p/zGr3qC3336mhpelEPRfIV1cZBHeCK7UqNE7WVguXotLt2Fk3faW/8A+a1tKj3V/NtaXZ/oxGM+aOyf6akNabOI2Ok0yorO5CoilmJ4KoGST5DNQ3qtuFngvLpST9K1K5l38VX0dkfI/fWx6caZcXcENpDlY7i5RLt19i2UM7/Mqo+IHOsToPAtvc6rZooRYrxJo1HBYpolKgeHo05e6MfvEvpSlNHClKUAKUpQApSlAClKUAKCldXkCgsdwUFj5DeaAIH1YarGH1DTwwLWt9cPH3tCz7JI8mH7wqfVU+h9Crme2tNVsZUt75pLiZu1DbE0ckrlVbZB5buG8NyxVqW5copkCrIVXbCMWUPj0gpIBIznBxTp4yMhnB6VXfWzL6dhH+lcyH4Iij+KrEqsOs+bavrdPzVozHzkkx+EdRyeIsuaWPNdBeZFaUpWcdgK3/QK/wCwvy/fZzr/AJkB/lWgr2sLns5g3D6qRfm0Z/lU+n/URn8SWdNL77mBpx+qXzf+Jqyaw9JP1Kfa/iNZlR2e+/UsaX9GHovkKUpTCwWP1WXW1ZSxc4LqZfsviVf4j8qmVVf1YX/Z3s8B4XMCyr/iQnZYeew4P2atCtGLykzjdRDktlHzFRS4P0fXIX4JqNm8J7u3gO2v7hIqV1GOsK1c2YuoRmfT5o7yPxEZ+sXyKFvlT47leWxJ6Vj2F6k8Uc0RzHLGsiH9FgCKyKQUUpSgBSlKAFKUoAUpSgBUe6fX5h0242MmSZRbRAcTJMezGPgSfhUhqI6y30vVrOzG+KxU39x3dp6lup8ckt5GljuJLYkmlWC29vDbr6sEUcQ8dlQufurKpSkFFVB03n29TuTyjWCEfZjDn75DVvVRVzedvLNPynnmlH6jOdj90LUVzxA0uGQ5r8+Cf0OlKUqidOKw9Sk2Qp8SPw/pWZWr6QNiNce//I1NR+oilxD/AI8/vuZdgmyrKfYlmX5SMKya7XUOxc3sf5u/vE+UrV1pLv1H6j9E86eHohSlKiLR6WWom1uLe7HC3mVnxzhb0JR+ySfhV6Ag7wcg8COY76oZlBBB3gjB8RVm9W2tdvZiB2zNZkQtni0ePqX+KbvNDVyiWY48DnuK08s1Yu/T4ktrrIgYFWGVYEMDzB3EfKu1KnMchHQG5NrNd6NKTm0dpbQt/eWkh2hjv2Sw/aPdU3qEdY2mSxGDV7MZuLAkyqP761Prqe8DLfBmPKpTourxXlvFcwHajlXaHep4MreIOQfKnS69RsenQzqUpTRwpSlAClKUAKUpQBjalqEdtDLPKcRwozufADgPE8B4moz1c2kjQzajOMT6lKZyD7EAyIUHgFyfIitZ0vuW1W+i0aAnsImWfUnXgFUgrFnv4fEj3TVgRxhQFUBVUAKBwAAwAPDFO2Q3dnalKU0cR/p3q5tdPnZTiWUC3h7+0l9HI8l2m+zVSRoFAUcFAA8huFSbrF1j6RerbocxWQO33NcuBn9lMDzc1G6q3y6qJ0PCqeWDsff5IUpSqxsCtbrS5CDxY/h/WtlXa0su2nVO6GVvk0Q/nU+n/URn8SeNNP77mf0qg7PVdTT/AOa7/wDUVH/1VrqkHWPDsa3ff8xbWUfGIKfvSo/RqFixi8NedND77ilKVAXxWboGtGxuo7nf2RHZXIHOAn1scyhw3lkc6wqx5p1jZdoY7Q7OeW1jcD51JW2pZRX1NcbK3Ge3y8C/45AwDKQysAylTkMCMgg8wRXaq26uelXZOunXDei2foTsfibcnvHFfDd3VZNXk8rKORnB1ycZbo4ZQRggEEYII3EdxqvJIJOj9y80as+jXLgzKmSbCU7tsD82eHlgcQM2JXSWJXUq6hlYFWDAEMDuIIPEU5PBG1k629wkiLJGyujqGRkIKsp4EEca9ag1xot5pDNNpam5sWYvNZMTtRE+s1s3H7O/yPLd9HOm1lqAxDJszD14ZvQlQjiNk+tjvGaGu6BPszfUpSkFFK4ryu7yOFDJM6RRr6zSMFUeZNAHtUV6X9KniZbGwXttSuBiNRjFuh4zSngABvGfPhx18/TW41B2ttEjyoOzLezoRDCOfZqR6bd2R8OdSDo10VhsFbZLS3Ep2rieXfLO/EknkM8F/E76djG43Odjy6HdFI9Og2M9rcSntLqVs7U0p47zv2Rk48yeJNb+lKa3kclgVq+k2urY2stw3pFRsxL+clbcifE/cDW0qpun2u/S7zsUObeyLLu4SXJ3O3iEHojxLUjaissmpqd01CPcjkQbBLnakdmeRjxeRjtM3zJrvSlZzeXlnYwgoRUVshSlKQcKk/Vfp4uNVdCAQmnytv7zNCB+BqMVP+o+32rzUJvzcFrCPtGRyPuFWtKvzDJ4vLGma8WjX9cMGxrCNym0+M/aSWQH7mFRCrD687fFxps2PWW6hY+OI3X8GqvKNWsWCcHlnT48G/qKUpVU1xXldWyyIUbgfuPIivWlKnh5QkoqSaexr4CZFMMpIljwQynB3epIp76troD0wN5Gbe5IF7Ao2+QuI+AmX7gw5HzqrLy1L4ZDsyJvQ/iD3g1xZXz7aSwsYbu3baX9FuYPvIw3eRq1XNfD5f8AhiavSuax+5bP/svD1R9BVzWk6JdKI9QtxIo2JUOxcRk74pO7xU8QeY8Qa3dWDCFR/pB0Fsb47c0WxMN4mgPZyg8jtD1viDUgpQngGskNXStbshi1uodRiHqpqAKTAdwmU+l5tROlWrrkS6I5bkYLyEqT8jgVMqUvN4jeXzIYmp9ILjcllZ2IPt3U5lZR3hI+J8xXMfVwk7ibVbmbUZBvCuezgQ/oxJ/Xf3VMqUc3gHL4nlbWscSLHEiRxqMKsahVUeAG4V60pSDhSla7XtdhsoTNMT7saL68sh4Ig7z8gN53UCms6cdJPodvsxEfSZ8pAPc9+UjuUH5lRVRwFfUQ/kyA3PJIJ3nvzvNemu61PczGSQg3M+5AN628Q4Kv6K548ySa621uI1CjlvJPFjzJ8arXSyvv+ToNBQ631XXv5eC9e7PWlKVVNgUpSgBVq9Rdr/ZLycj8tfOo8UiRFH3lqqiR9kFjyBPy31enVNp5g0WyBGGljadvEyu0g/dZavaNdWznuOT/AAwh8TV9d1gX02OcD/dLuGVj3RvmJv41+VVDX0jr+jpe2s9pJuS4ieMkcVyNzDxBwfhXz7qnQvVrDIuLSS4iTcJrIdqrKPaZB6S/ECpdTVKeHErcK1ldPNCx4T6mBSsSPVoScbYVhuIfKkHxBrJWVTwZT5EGs5wkt0dLC6ufWMk/idqUpTSXKFY9zabRDqdmRfVbvHut3isjFcMwHEgedLFtPoMnGMliR20zW5bCcXkKlio2LmPJCzxbicHvXiD4VbvRrphaagmbd8SBQzxS+jKgIzkrzGPaGRVPWm3cyCC0je6mbcEgG18Wbgq+JNXTpXVXbHTbS1vATdW0Z2bi3YpNC7MzlY5RvKqWKgHIwOFaNEZSj+Jehy3E3XG1Ot5b3NnStFNpGtWHq9nrFsOGSsF4q+Ofq5MfAmvKDp5ZbQiuTJYTc49RieBvgzegfMGnuDRnqaZIqV5286SDajZZFPONgw+Yr0po8UpXDHAy24d53D50Ac0rSXfTOxjbsxOJ5uAis1a4kJ7tiIHHxxXeCLVrz8jbrpsJ/vb/ABJOR3pbIcKf12+FOUGxrmkZWsa3b2cRmuZFjQcMn0nb3UXizeAqoNc1yS9n7ab0eKwx7yIU47O72jxZuZ8AKsPpx1T9pZGS2Mt5qMUscxku5AZJ0Xa2oU4JGvpZCqAMqM5qqWvFVzHKGglXc0dwpjdT3ENior4yiunxNPhcqpTbm8Ptk6WdoULO52pHPpEcAOSr4VlVwDnhv8q5qjJtvLOkrhGEcRFKUppIKUNY8uoRKQu0GYnAVPSZj3ADnSqLeyGTshBZk8HpJZvcNHaxflLqWOBPDbYAnyAya+nrO1WKOOJBhIkWNB3KoCj7gKrDqp6ATJKNTv4zE4Rls4ZB6cYYYaWQey5G4LyBOatateiv2cMPc4ziOpWouzHZdEcUrmlTmeYF/olrcf7xb283+NDG/wDEDWmn6sNFf1tOtR+pHsfw4pSgDDk6ntCP/AqP1Z7ofhJWI/VDon/8Z/7q8/8AJSlILlnmvVJouf8AdD/3V5/5Kz7Pqj0NcN9BRjn+8luJB8nciuKUC5ZKtO0uC2Ts7eGKCMezDGqD5KKy6UpRpxXheWUUyFJo45UPFZUV1PwYYrmlAEP13q00kI00dmkMg3g20k0H3RMoqoekN9cWzlYLm8QY4fTLpv4nNKUYFyY+iazd3Dqs13eMp4gXdwuf2WFW90d6vNMnjWa4tzcSd91cXMw/Zkcr91KUYEyyaafpdvbLsW8MUCe7BGiD5KBWVSlAHNYWo6PbXK7NzBDOvdPEjgeW0N1KUARPWOqjRSjOLFEb/kyTxj5I4FVV0k6NWsGexSRN/wCfuD+L0pRhCqTWzIPeMykhXkH/ANj/ANa87GRnOGeQ7/zj/wAjSlJyrwHe0n4v+S1egHQPTrzZN1A0ucZ2p7kc+4OKt7R+idhZf7paW8BxjajjUOfN/WPzrmlKNbb3NtSlKBD/2Q=="/>
          <p:cNvSpPr>
            <a:spLocks noChangeAspect="1" noChangeArrowheads="1"/>
          </p:cNvSpPr>
          <p:nvPr/>
        </p:nvSpPr>
        <p:spPr bwMode="auto">
          <a:xfrm>
            <a:off x="63500" y="-1050925"/>
            <a:ext cx="2114550" cy="2162175"/>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CA"/>
          </a:p>
        </p:txBody>
      </p:sp>
      <p:pic>
        <p:nvPicPr>
          <p:cNvPr id="39939" name="Picture 3"/>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411760" y="4590420"/>
            <a:ext cx="507130" cy="5185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9940"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869039" y="4597373"/>
            <a:ext cx="575168" cy="58273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nvGrpSpPr>
          <p:cNvPr id="22" name="Group 21"/>
          <p:cNvGrpSpPr/>
          <p:nvPr/>
        </p:nvGrpSpPr>
        <p:grpSpPr>
          <a:xfrm>
            <a:off x="728320" y="4834363"/>
            <a:ext cx="6710235" cy="1200329"/>
            <a:chOff x="728320" y="4834363"/>
            <a:chExt cx="6710235" cy="1200329"/>
          </a:xfrm>
        </p:grpSpPr>
        <p:sp>
          <p:nvSpPr>
            <p:cNvPr id="3" name="TextBox 2"/>
            <p:cNvSpPr txBox="1"/>
            <p:nvPr/>
          </p:nvSpPr>
          <p:spPr>
            <a:xfrm>
              <a:off x="728320" y="4834363"/>
              <a:ext cx="1422184" cy="1200329"/>
            </a:xfrm>
            <a:prstGeom prst="rect">
              <a:avLst/>
            </a:prstGeom>
            <a:noFill/>
          </p:spPr>
          <p:txBody>
            <a:bodyPr wrap="none" rtlCol="0">
              <a:spAutoFit/>
            </a:bodyPr>
            <a:lstStyle/>
            <a:p>
              <a:r>
                <a:rPr lang="en-CA" dirty="0" smtClean="0"/>
                <a:t>3 + (s-1) x 2</a:t>
              </a:r>
            </a:p>
            <a:p>
              <a:r>
                <a:rPr lang="en-CA" dirty="0" smtClean="0"/>
                <a:t>3+ 2(s-1)</a:t>
              </a:r>
            </a:p>
            <a:p>
              <a:r>
                <a:rPr lang="en-CA" dirty="0" smtClean="0"/>
                <a:t>3 + 2s – 2</a:t>
              </a:r>
            </a:p>
            <a:p>
              <a:r>
                <a:rPr lang="en-CA" dirty="0" smtClean="0"/>
                <a:t>2s + 1</a:t>
              </a:r>
              <a:endParaRPr lang="en-CA" dirty="0"/>
            </a:p>
          </p:txBody>
        </p:sp>
        <p:sp>
          <p:nvSpPr>
            <p:cNvPr id="25" name="TextBox 24"/>
            <p:cNvSpPr txBox="1"/>
            <p:nvPr/>
          </p:nvSpPr>
          <p:spPr>
            <a:xfrm>
              <a:off x="6619100" y="5186143"/>
              <a:ext cx="819455" cy="369332"/>
            </a:xfrm>
            <a:prstGeom prst="rect">
              <a:avLst/>
            </a:prstGeom>
            <a:noFill/>
          </p:spPr>
          <p:txBody>
            <a:bodyPr wrap="none" rtlCol="0">
              <a:spAutoFit/>
            </a:bodyPr>
            <a:lstStyle/>
            <a:p>
              <a:r>
                <a:rPr lang="en-CA" dirty="0" smtClean="0"/>
                <a:t>2s + 1</a:t>
              </a:r>
              <a:endParaRPr lang="en-CA" dirty="0"/>
            </a:p>
          </p:txBody>
        </p:sp>
      </p:grpSp>
    </p:spTree>
    <p:extLst>
      <p:ext uri="{BB962C8B-B14F-4D97-AF65-F5344CB8AC3E}">
        <p14:creationId xmlns:p14="http://schemas.microsoft.com/office/powerpoint/2010/main" val="2183564190"/>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2"/>
                                        </p:tgtEl>
                                        <p:attrNameLst>
                                          <p:attrName>style.visibility</p:attrName>
                                        </p:attrNameLst>
                                      </p:cBhvr>
                                      <p:to>
                                        <p:strVal val="visible"/>
                                      </p:to>
                                    </p:set>
                                    <p:animEffect transition="in" filter="fade">
                                      <p:cBhvr>
                                        <p:cTn id="7" dur="500"/>
                                        <p:tgtEl>
                                          <p:spTgt spid="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Title 3"/>
          <p:cNvSpPr>
            <a:spLocks noGrp="1"/>
          </p:cNvSpPr>
          <p:nvPr>
            <p:ph type="title"/>
          </p:nvPr>
        </p:nvSpPr>
        <p:spPr>
          <a:xfrm>
            <a:off x="35496" y="548680"/>
            <a:ext cx="8229600" cy="1143000"/>
          </a:xfrm>
        </p:spPr>
        <p:txBody>
          <a:bodyPr/>
          <a:lstStyle/>
          <a:p>
            <a:pPr algn="ctr"/>
            <a:r>
              <a:rPr lang="en-CA" sz="2400" dirty="0">
                <a:solidFill>
                  <a:schemeClr val="tx1"/>
                </a:solidFill>
              </a:rPr>
              <a:t>Build </a:t>
            </a:r>
            <a:r>
              <a:rPr lang="en-CA" sz="2400" dirty="0" smtClean="0">
                <a:solidFill>
                  <a:schemeClr val="tx1"/>
                </a:solidFill>
              </a:rPr>
              <a:t>five stages of the following pattern </a:t>
            </a:r>
            <a:r>
              <a:rPr lang="en-CA" sz="2400" dirty="0">
                <a:solidFill>
                  <a:schemeClr val="tx1"/>
                </a:solidFill>
              </a:rPr>
              <a:t>using two different coloured </a:t>
            </a:r>
            <a:r>
              <a:rPr lang="en-CA" sz="2400" dirty="0" smtClean="0">
                <a:solidFill>
                  <a:schemeClr val="tx1"/>
                </a:solidFill>
              </a:rPr>
              <a:t>tiles </a:t>
            </a:r>
            <a:r>
              <a:rPr lang="en-CA" sz="2400" dirty="0">
                <a:solidFill>
                  <a:schemeClr val="tx1"/>
                </a:solidFill>
              </a:rPr>
              <a:t>or </a:t>
            </a:r>
            <a:r>
              <a:rPr lang="en-CA" sz="2400" dirty="0" smtClean="0">
                <a:solidFill>
                  <a:schemeClr val="tx1"/>
                </a:solidFill>
              </a:rPr>
              <a:t>blocks</a:t>
            </a:r>
            <a:br>
              <a:rPr lang="en-CA" sz="2400" dirty="0" smtClean="0">
                <a:solidFill>
                  <a:schemeClr val="tx1"/>
                </a:solidFill>
              </a:rPr>
            </a:br>
            <a:r>
              <a:rPr lang="en-CA" sz="2400" dirty="0" smtClean="0"/>
              <a:t>What do you see as growing and what do </a:t>
            </a:r>
            <a:br>
              <a:rPr lang="en-CA" sz="2400" dirty="0" smtClean="0"/>
            </a:br>
            <a:r>
              <a:rPr lang="en-CA" sz="2400" dirty="0" smtClean="0"/>
              <a:t>you see as staying the same?</a:t>
            </a:r>
            <a:endParaRPr lang="en-CA" sz="2400" dirty="0">
              <a:solidFill>
                <a:schemeClr val="tx1"/>
              </a:solidFill>
            </a:endParaRPr>
          </a:p>
        </p:txBody>
      </p:sp>
      <p:sp>
        <p:nvSpPr>
          <p:cNvPr id="10" name="Rectangle 9"/>
          <p:cNvSpPr/>
          <p:nvPr/>
        </p:nvSpPr>
        <p:spPr>
          <a:xfrm>
            <a:off x="899592" y="1844824"/>
            <a:ext cx="324036" cy="288032"/>
          </a:xfrm>
          <a:prstGeom prst="rect">
            <a:avLst/>
          </a:prstGeom>
          <a:noFill/>
          <a:ln>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11" name="Rectangle 10"/>
          <p:cNvSpPr/>
          <p:nvPr/>
        </p:nvSpPr>
        <p:spPr>
          <a:xfrm>
            <a:off x="899592" y="2132856"/>
            <a:ext cx="324036" cy="288032"/>
          </a:xfrm>
          <a:prstGeom prst="rect">
            <a:avLst/>
          </a:prstGeom>
          <a:noFill/>
          <a:ln>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12" name="Rectangle 11"/>
          <p:cNvSpPr/>
          <p:nvPr/>
        </p:nvSpPr>
        <p:spPr>
          <a:xfrm>
            <a:off x="1223628" y="2132856"/>
            <a:ext cx="324036" cy="288032"/>
          </a:xfrm>
          <a:prstGeom prst="rect">
            <a:avLst/>
          </a:prstGeom>
          <a:noFill/>
          <a:ln>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13" name="Rectangle 12"/>
          <p:cNvSpPr/>
          <p:nvPr/>
        </p:nvSpPr>
        <p:spPr>
          <a:xfrm>
            <a:off x="899592" y="2636912"/>
            <a:ext cx="324036" cy="288032"/>
          </a:xfrm>
          <a:prstGeom prst="rect">
            <a:avLst/>
          </a:prstGeom>
          <a:noFill/>
          <a:ln>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14" name="Rectangle 13"/>
          <p:cNvSpPr/>
          <p:nvPr/>
        </p:nvSpPr>
        <p:spPr>
          <a:xfrm>
            <a:off x="899592" y="2924944"/>
            <a:ext cx="324036" cy="288032"/>
          </a:xfrm>
          <a:prstGeom prst="rect">
            <a:avLst/>
          </a:prstGeom>
          <a:noFill/>
          <a:ln>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15" name="Rectangle 14"/>
          <p:cNvSpPr/>
          <p:nvPr/>
        </p:nvSpPr>
        <p:spPr>
          <a:xfrm>
            <a:off x="1223628" y="2924944"/>
            <a:ext cx="324036" cy="288032"/>
          </a:xfrm>
          <a:prstGeom prst="rect">
            <a:avLst/>
          </a:prstGeom>
          <a:noFill/>
          <a:ln>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16" name="Rectangle 15"/>
          <p:cNvSpPr/>
          <p:nvPr/>
        </p:nvSpPr>
        <p:spPr>
          <a:xfrm>
            <a:off x="899592" y="3212976"/>
            <a:ext cx="324036" cy="288032"/>
          </a:xfrm>
          <a:prstGeom prst="rect">
            <a:avLst/>
          </a:prstGeom>
          <a:noFill/>
          <a:ln>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17" name="Rectangle 16"/>
          <p:cNvSpPr/>
          <p:nvPr/>
        </p:nvSpPr>
        <p:spPr>
          <a:xfrm>
            <a:off x="1223628" y="3212976"/>
            <a:ext cx="324036" cy="288032"/>
          </a:xfrm>
          <a:prstGeom prst="rect">
            <a:avLst/>
          </a:prstGeom>
          <a:noFill/>
          <a:ln>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18" name="Rectangle 17"/>
          <p:cNvSpPr/>
          <p:nvPr/>
        </p:nvSpPr>
        <p:spPr>
          <a:xfrm>
            <a:off x="899592" y="3717032"/>
            <a:ext cx="324036" cy="288032"/>
          </a:xfrm>
          <a:prstGeom prst="rect">
            <a:avLst/>
          </a:prstGeom>
          <a:noFill/>
          <a:ln>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19" name="Rectangle 18"/>
          <p:cNvSpPr/>
          <p:nvPr/>
        </p:nvSpPr>
        <p:spPr>
          <a:xfrm>
            <a:off x="899592" y="4005064"/>
            <a:ext cx="324036" cy="288032"/>
          </a:xfrm>
          <a:prstGeom prst="rect">
            <a:avLst/>
          </a:prstGeom>
          <a:noFill/>
          <a:ln>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20" name="Rectangle 19"/>
          <p:cNvSpPr/>
          <p:nvPr/>
        </p:nvSpPr>
        <p:spPr>
          <a:xfrm>
            <a:off x="1223628" y="4005064"/>
            <a:ext cx="324036" cy="288032"/>
          </a:xfrm>
          <a:prstGeom prst="rect">
            <a:avLst/>
          </a:prstGeom>
          <a:noFill/>
          <a:ln>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21" name="Rectangle 20"/>
          <p:cNvSpPr/>
          <p:nvPr/>
        </p:nvSpPr>
        <p:spPr>
          <a:xfrm>
            <a:off x="899592" y="4293096"/>
            <a:ext cx="324036" cy="288032"/>
          </a:xfrm>
          <a:prstGeom prst="rect">
            <a:avLst/>
          </a:prstGeom>
          <a:noFill/>
          <a:ln>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22" name="Rectangle 21"/>
          <p:cNvSpPr/>
          <p:nvPr/>
        </p:nvSpPr>
        <p:spPr>
          <a:xfrm>
            <a:off x="1223628" y="4293096"/>
            <a:ext cx="324036" cy="288032"/>
          </a:xfrm>
          <a:prstGeom prst="rect">
            <a:avLst/>
          </a:prstGeom>
          <a:noFill/>
          <a:ln>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23" name="Rectangle 22"/>
          <p:cNvSpPr/>
          <p:nvPr/>
        </p:nvSpPr>
        <p:spPr>
          <a:xfrm>
            <a:off x="899592" y="4581128"/>
            <a:ext cx="324036" cy="288032"/>
          </a:xfrm>
          <a:prstGeom prst="rect">
            <a:avLst/>
          </a:prstGeom>
          <a:noFill/>
          <a:ln>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24" name="Rectangle 23"/>
          <p:cNvSpPr/>
          <p:nvPr/>
        </p:nvSpPr>
        <p:spPr>
          <a:xfrm>
            <a:off x="1223628" y="4581128"/>
            <a:ext cx="324036" cy="288032"/>
          </a:xfrm>
          <a:prstGeom prst="rect">
            <a:avLst/>
          </a:prstGeom>
          <a:noFill/>
          <a:ln>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25" name="Rectangle 24"/>
          <p:cNvSpPr/>
          <p:nvPr/>
        </p:nvSpPr>
        <p:spPr>
          <a:xfrm>
            <a:off x="899592" y="5013176"/>
            <a:ext cx="324036" cy="288032"/>
          </a:xfrm>
          <a:prstGeom prst="rect">
            <a:avLst/>
          </a:prstGeom>
          <a:noFill/>
          <a:ln>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26" name="Rectangle 25"/>
          <p:cNvSpPr/>
          <p:nvPr/>
        </p:nvSpPr>
        <p:spPr>
          <a:xfrm>
            <a:off x="899592" y="5301208"/>
            <a:ext cx="324036" cy="288032"/>
          </a:xfrm>
          <a:prstGeom prst="rect">
            <a:avLst/>
          </a:prstGeom>
          <a:noFill/>
          <a:ln>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27" name="Rectangle 26"/>
          <p:cNvSpPr/>
          <p:nvPr/>
        </p:nvSpPr>
        <p:spPr>
          <a:xfrm>
            <a:off x="1223628" y="5301208"/>
            <a:ext cx="324036" cy="288032"/>
          </a:xfrm>
          <a:prstGeom prst="rect">
            <a:avLst/>
          </a:prstGeom>
          <a:noFill/>
          <a:ln>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28" name="Rectangle 27"/>
          <p:cNvSpPr/>
          <p:nvPr/>
        </p:nvSpPr>
        <p:spPr>
          <a:xfrm>
            <a:off x="899592" y="5589240"/>
            <a:ext cx="324036" cy="288032"/>
          </a:xfrm>
          <a:prstGeom prst="rect">
            <a:avLst/>
          </a:prstGeom>
          <a:noFill/>
          <a:ln>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29" name="Rectangle 28"/>
          <p:cNvSpPr/>
          <p:nvPr/>
        </p:nvSpPr>
        <p:spPr>
          <a:xfrm>
            <a:off x="1223628" y="5589240"/>
            <a:ext cx="324036" cy="288032"/>
          </a:xfrm>
          <a:prstGeom prst="rect">
            <a:avLst/>
          </a:prstGeom>
          <a:noFill/>
          <a:ln>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30" name="Rectangle 29"/>
          <p:cNvSpPr/>
          <p:nvPr/>
        </p:nvSpPr>
        <p:spPr>
          <a:xfrm>
            <a:off x="899592" y="5877272"/>
            <a:ext cx="324036" cy="288032"/>
          </a:xfrm>
          <a:prstGeom prst="rect">
            <a:avLst/>
          </a:prstGeom>
          <a:noFill/>
          <a:ln>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31" name="Rectangle 30"/>
          <p:cNvSpPr/>
          <p:nvPr/>
        </p:nvSpPr>
        <p:spPr>
          <a:xfrm>
            <a:off x="1223628" y="5877272"/>
            <a:ext cx="324036" cy="288032"/>
          </a:xfrm>
          <a:prstGeom prst="rect">
            <a:avLst/>
          </a:prstGeom>
          <a:noFill/>
          <a:ln>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32" name="Rectangle 31"/>
          <p:cNvSpPr/>
          <p:nvPr/>
        </p:nvSpPr>
        <p:spPr>
          <a:xfrm>
            <a:off x="899592" y="6165304"/>
            <a:ext cx="324036" cy="288032"/>
          </a:xfrm>
          <a:prstGeom prst="rect">
            <a:avLst/>
          </a:prstGeom>
          <a:noFill/>
          <a:ln>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33" name="Rectangle 32"/>
          <p:cNvSpPr/>
          <p:nvPr/>
        </p:nvSpPr>
        <p:spPr>
          <a:xfrm>
            <a:off x="1223628" y="6165304"/>
            <a:ext cx="324036" cy="288032"/>
          </a:xfrm>
          <a:prstGeom prst="rect">
            <a:avLst/>
          </a:prstGeom>
          <a:noFill/>
          <a:ln>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34" name="Oval 33"/>
          <p:cNvSpPr/>
          <p:nvPr/>
        </p:nvSpPr>
        <p:spPr>
          <a:xfrm>
            <a:off x="8186144" y="6093296"/>
            <a:ext cx="936104" cy="64807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CA" sz="3600" dirty="0" smtClean="0">
                <a:solidFill>
                  <a:schemeClr val="tx1"/>
                </a:solidFill>
              </a:rPr>
              <a:t>3</a:t>
            </a:r>
            <a:endParaRPr lang="en-CA" sz="3600" dirty="0">
              <a:solidFill>
                <a:schemeClr val="tx1"/>
              </a:solidFill>
            </a:endParaRPr>
          </a:p>
        </p:txBody>
      </p:sp>
      <p:sp>
        <p:nvSpPr>
          <p:cNvPr id="2" name="TextBox 1"/>
          <p:cNvSpPr txBox="1"/>
          <p:nvPr/>
        </p:nvSpPr>
        <p:spPr>
          <a:xfrm>
            <a:off x="3724641" y="4597677"/>
            <a:ext cx="4895892" cy="830997"/>
          </a:xfrm>
          <a:prstGeom prst="rect">
            <a:avLst/>
          </a:prstGeom>
          <a:noFill/>
        </p:spPr>
        <p:txBody>
          <a:bodyPr wrap="none" rtlCol="0">
            <a:spAutoFit/>
          </a:bodyPr>
          <a:lstStyle/>
          <a:p>
            <a:r>
              <a:rPr lang="en-CA" sz="2400" b="1" dirty="0" smtClean="0">
                <a:solidFill>
                  <a:srgbClr val="7030A0"/>
                </a:solidFill>
              </a:rPr>
              <a:t>Decide on a pattern rule for </a:t>
            </a:r>
          </a:p>
          <a:p>
            <a:r>
              <a:rPr lang="en-CA" sz="2400" b="1" dirty="0">
                <a:solidFill>
                  <a:srgbClr val="7030A0"/>
                </a:solidFill>
              </a:rPr>
              <a:t>s</a:t>
            </a:r>
            <a:r>
              <a:rPr lang="en-CA" sz="2400" b="1" dirty="0" smtClean="0">
                <a:solidFill>
                  <a:srgbClr val="7030A0"/>
                </a:solidFill>
              </a:rPr>
              <a:t>tage 10 of this growing pattern</a:t>
            </a:r>
            <a:r>
              <a:rPr lang="en-CA" dirty="0" smtClean="0"/>
              <a:t>.</a:t>
            </a:r>
            <a:endParaRPr lang="en-CA" dirty="0"/>
          </a:p>
        </p:txBody>
      </p:sp>
    </p:spTree>
    <p:extLst>
      <p:ext uri="{BB962C8B-B14F-4D97-AF65-F5344CB8AC3E}">
        <p14:creationId xmlns:p14="http://schemas.microsoft.com/office/powerpoint/2010/main" val="1592693765"/>
      </p:ext>
    </p:extLst>
  </p:cSld>
  <p:clrMapOvr>
    <a:masterClrMapping/>
  </p:clrMapOvr>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4" name="Oval 33"/>
          <p:cNvSpPr/>
          <p:nvPr/>
        </p:nvSpPr>
        <p:spPr>
          <a:xfrm>
            <a:off x="8186144" y="6093296"/>
            <a:ext cx="936104" cy="64807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CA" sz="3600" dirty="0" smtClean="0">
                <a:solidFill>
                  <a:schemeClr val="tx1"/>
                </a:solidFill>
              </a:rPr>
              <a:t>3</a:t>
            </a:r>
            <a:endParaRPr lang="en-CA" sz="3600" dirty="0">
              <a:solidFill>
                <a:schemeClr val="tx1"/>
              </a:solidFill>
            </a:endParaRPr>
          </a:p>
        </p:txBody>
      </p:sp>
      <p:sp>
        <p:nvSpPr>
          <p:cNvPr id="10" name="Rectangle 9"/>
          <p:cNvSpPr/>
          <p:nvPr/>
        </p:nvSpPr>
        <p:spPr>
          <a:xfrm>
            <a:off x="539552" y="116632"/>
            <a:ext cx="324036" cy="288032"/>
          </a:xfrm>
          <a:prstGeom prst="rect">
            <a:avLst/>
          </a:prstGeom>
          <a:noFill/>
          <a:ln>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11" name="Rectangle 10"/>
          <p:cNvSpPr/>
          <p:nvPr/>
        </p:nvSpPr>
        <p:spPr>
          <a:xfrm>
            <a:off x="539552" y="404664"/>
            <a:ext cx="324036" cy="288032"/>
          </a:xfrm>
          <a:prstGeom prst="rect">
            <a:avLst/>
          </a:prstGeom>
          <a:solidFill>
            <a:schemeClr val="tx2"/>
          </a:solidFill>
          <a:ln>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12" name="Rectangle 11"/>
          <p:cNvSpPr/>
          <p:nvPr/>
        </p:nvSpPr>
        <p:spPr>
          <a:xfrm>
            <a:off x="863588" y="404664"/>
            <a:ext cx="324036" cy="288032"/>
          </a:xfrm>
          <a:prstGeom prst="rect">
            <a:avLst/>
          </a:prstGeom>
          <a:solidFill>
            <a:schemeClr val="tx2"/>
          </a:solidFill>
          <a:ln>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13" name="Rectangle 12"/>
          <p:cNvSpPr/>
          <p:nvPr/>
        </p:nvSpPr>
        <p:spPr>
          <a:xfrm>
            <a:off x="539552" y="908720"/>
            <a:ext cx="324036" cy="288032"/>
          </a:xfrm>
          <a:prstGeom prst="rect">
            <a:avLst/>
          </a:prstGeom>
          <a:noFill/>
          <a:ln>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14" name="Rectangle 13"/>
          <p:cNvSpPr/>
          <p:nvPr/>
        </p:nvSpPr>
        <p:spPr>
          <a:xfrm>
            <a:off x="539552" y="1196752"/>
            <a:ext cx="324036" cy="288032"/>
          </a:xfrm>
          <a:prstGeom prst="rect">
            <a:avLst/>
          </a:prstGeom>
          <a:noFill/>
          <a:ln>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16" name="Rectangle 15"/>
          <p:cNvSpPr/>
          <p:nvPr/>
        </p:nvSpPr>
        <p:spPr>
          <a:xfrm>
            <a:off x="539552" y="1484784"/>
            <a:ext cx="324036" cy="288032"/>
          </a:xfrm>
          <a:prstGeom prst="rect">
            <a:avLst/>
          </a:prstGeom>
          <a:solidFill>
            <a:schemeClr val="tx2"/>
          </a:solidFill>
          <a:ln>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17" name="Rectangle 16"/>
          <p:cNvSpPr/>
          <p:nvPr/>
        </p:nvSpPr>
        <p:spPr>
          <a:xfrm>
            <a:off x="863588" y="1484784"/>
            <a:ext cx="324036" cy="288032"/>
          </a:xfrm>
          <a:prstGeom prst="rect">
            <a:avLst/>
          </a:prstGeom>
          <a:solidFill>
            <a:schemeClr val="tx2"/>
          </a:solidFill>
          <a:ln>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18" name="Rectangle 17"/>
          <p:cNvSpPr/>
          <p:nvPr/>
        </p:nvSpPr>
        <p:spPr>
          <a:xfrm>
            <a:off x="539552" y="1988840"/>
            <a:ext cx="324036" cy="288032"/>
          </a:xfrm>
          <a:prstGeom prst="rect">
            <a:avLst/>
          </a:prstGeom>
          <a:noFill/>
          <a:ln>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19" name="Rectangle 18"/>
          <p:cNvSpPr/>
          <p:nvPr/>
        </p:nvSpPr>
        <p:spPr>
          <a:xfrm>
            <a:off x="539552" y="2276872"/>
            <a:ext cx="324036" cy="288032"/>
          </a:xfrm>
          <a:prstGeom prst="rect">
            <a:avLst/>
          </a:prstGeom>
          <a:noFill/>
          <a:ln>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21" name="Rectangle 20"/>
          <p:cNvSpPr/>
          <p:nvPr/>
        </p:nvSpPr>
        <p:spPr>
          <a:xfrm>
            <a:off x="539552" y="2564904"/>
            <a:ext cx="324036" cy="288032"/>
          </a:xfrm>
          <a:prstGeom prst="rect">
            <a:avLst/>
          </a:prstGeom>
          <a:noFill/>
          <a:ln>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23" name="Rectangle 22"/>
          <p:cNvSpPr/>
          <p:nvPr/>
        </p:nvSpPr>
        <p:spPr>
          <a:xfrm>
            <a:off x="539552" y="2852936"/>
            <a:ext cx="324036" cy="288032"/>
          </a:xfrm>
          <a:prstGeom prst="rect">
            <a:avLst/>
          </a:prstGeom>
          <a:solidFill>
            <a:schemeClr val="tx2"/>
          </a:solidFill>
          <a:ln>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24" name="Rectangle 23"/>
          <p:cNvSpPr/>
          <p:nvPr/>
        </p:nvSpPr>
        <p:spPr>
          <a:xfrm>
            <a:off x="863588" y="2852936"/>
            <a:ext cx="324036" cy="288032"/>
          </a:xfrm>
          <a:prstGeom prst="rect">
            <a:avLst/>
          </a:prstGeom>
          <a:solidFill>
            <a:schemeClr val="tx2"/>
          </a:solidFill>
          <a:ln>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25" name="Rectangle 24"/>
          <p:cNvSpPr/>
          <p:nvPr/>
        </p:nvSpPr>
        <p:spPr>
          <a:xfrm>
            <a:off x="539552" y="3284984"/>
            <a:ext cx="324036" cy="288032"/>
          </a:xfrm>
          <a:prstGeom prst="rect">
            <a:avLst/>
          </a:prstGeom>
          <a:noFill/>
          <a:ln>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26" name="Rectangle 25"/>
          <p:cNvSpPr/>
          <p:nvPr/>
        </p:nvSpPr>
        <p:spPr>
          <a:xfrm>
            <a:off x="539552" y="3573016"/>
            <a:ext cx="324036" cy="288032"/>
          </a:xfrm>
          <a:prstGeom prst="rect">
            <a:avLst/>
          </a:prstGeom>
          <a:noFill/>
          <a:ln>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28" name="Rectangle 27"/>
          <p:cNvSpPr/>
          <p:nvPr/>
        </p:nvSpPr>
        <p:spPr>
          <a:xfrm>
            <a:off x="539552" y="3861048"/>
            <a:ext cx="324036" cy="288032"/>
          </a:xfrm>
          <a:prstGeom prst="rect">
            <a:avLst/>
          </a:prstGeom>
          <a:noFill/>
          <a:ln>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30" name="Rectangle 29"/>
          <p:cNvSpPr/>
          <p:nvPr/>
        </p:nvSpPr>
        <p:spPr>
          <a:xfrm>
            <a:off x="539552" y="4149080"/>
            <a:ext cx="324036" cy="288032"/>
          </a:xfrm>
          <a:prstGeom prst="rect">
            <a:avLst/>
          </a:prstGeom>
          <a:noFill/>
          <a:ln>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32" name="Rectangle 31"/>
          <p:cNvSpPr/>
          <p:nvPr/>
        </p:nvSpPr>
        <p:spPr>
          <a:xfrm>
            <a:off x="539552" y="4437112"/>
            <a:ext cx="324036" cy="288032"/>
          </a:xfrm>
          <a:prstGeom prst="rect">
            <a:avLst/>
          </a:prstGeom>
          <a:solidFill>
            <a:schemeClr val="tx2"/>
          </a:solidFill>
          <a:ln>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33" name="Rectangle 32"/>
          <p:cNvSpPr/>
          <p:nvPr/>
        </p:nvSpPr>
        <p:spPr>
          <a:xfrm>
            <a:off x="863588" y="4437112"/>
            <a:ext cx="324036" cy="288032"/>
          </a:xfrm>
          <a:prstGeom prst="rect">
            <a:avLst/>
          </a:prstGeom>
          <a:solidFill>
            <a:schemeClr val="tx2"/>
          </a:solidFill>
          <a:ln>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35" name="Rectangle 34"/>
          <p:cNvSpPr/>
          <p:nvPr/>
        </p:nvSpPr>
        <p:spPr>
          <a:xfrm>
            <a:off x="539552" y="4869160"/>
            <a:ext cx="324036" cy="288032"/>
          </a:xfrm>
          <a:prstGeom prst="rect">
            <a:avLst/>
          </a:prstGeom>
          <a:noFill/>
          <a:ln>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36" name="Rectangle 35"/>
          <p:cNvSpPr/>
          <p:nvPr/>
        </p:nvSpPr>
        <p:spPr>
          <a:xfrm>
            <a:off x="539552" y="5157192"/>
            <a:ext cx="324036" cy="288032"/>
          </a:xfrm>
          <a:prstGeom prst="rect">
            <a:avLst/>
          </a:prstGeom>
          <a:noFill/>
          <a:ln>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38" name="Rectangle 37"/>
          <p:cNvSpPr/>
          <p:nvPr/>
        </p:nvSpPr>
        <p:spPr>
          <a:xfrm>
            <a:off x="539552" y="5445224"/>
            <a:ext cx="324036" cy="288032"/>
          </a:xfrm>
          <a:prstGeom prst="rect">
            <a:avLst/>
          </a:prstGeom>
          <a:noFill/>
          <a:ln>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40" name="Rectangle 39"/>
          <p:cNvSpPr/>
          <p:nvPr/>
        </p:nvSpPr>
        <p:spPr>
          <a:xfrm>
            <a:off x="539552" y="5733256"/>
            <a:ext cx="324036" cy="288032"/>
          </a:xfrm>
          <a:prstGeom prst="rect">
            <a:avLst/>
          </a:prstGeom>
          <a:noFill/>
          <a:ln>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42" name="Rectangle 41"/>
          <p:cNvSpPr/>
          <p:nvPr/>
        </p:nvSpPr>
        <p:spPr>
          <a:xfrm>
            <a:off x="539552" y="6021288"/>
            <a:ext cx="324036" cy="288032"/>
          </a:xfrm>
          <a:prstGeom prst="rect">
            <a:avLst/>
          </a:prstGeom>
          <a:noFill/>
          <a:ln>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44" name="Rectangle 43"/>
          <p:cNvSpPr/>
          <p:nvPr/>
        </p:nvSpPr>
        <p:spPr>
          <a:xfrm>
            <a:off x="539552" y="6309320"/>
            <a:ext cx="324036" cy="288032"/>
          </a:xfrm>
          <a:prstGeom prst="rect">
            <a:avLst/>
          </a:prstGeom>
          <a:solidFill>
            <a:schemeClr val="tx2"/>
          </a:solidFill>
          <a:ln>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45" name="Rectangle 44"/>
          <p:cNvSpPr/>
          <p:nvPr/>
        </p:nvSpPr>
        <p:spPr>
          <a:xfrm>
            <a:off x="863588" y="6309320"/>
            <a:ext cx="324036" cy="288032"/>
          </a:xfrm>
          <a:prstGeom prst="rect">
            <a:avLst/>
          </a:prstGeom>
          <a:solidFill>
            <a:schemeClr val="tx2"/>
          </a:solidFill>
          <a:ln>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3" name="TextBox 2"/>
          <p:cNvSpPr txBox="1"/>
          <p:nvPr/>
        </p:nvSpPr>
        <p:spPr>
          <a:xfrm>
            <a:off x="179512" y="335845"/>
            <a:ext cx="312906" cy="6186309"/>
          </a:xfrm>
          <a:prstGeom prst="rect">
            <a:avLst/>
          </a:prstGeom>
          <a:noFill/>
        </p:spPr>
        <p:txBody>
          <a:bodyPr wrap="none" rtlCol="0">
            <a:spAutoFit/>
          </a:bodyPr>
          <a:lstStyle/>
          <a:p>
            <a:r>
              <a:rPr lang="en-CA" b="1" dirty="0" smtClean="0">
                <a:solidFill>
                  <a:srgbClr val="C00000"/>
                </a:solidFill>
              </a:rPr>
              <a:t>1</a:t>
            </a:r>
          </a:p>
          <a:p>
            <a:endParaRPr lang="en-CA" b="1" dirty="0">
              <a:solidFill>
                <a:srgbClr val="C00000"/>
              </a:solidFill>
            </a:endParaRPr>
          </a:p>
          <a:p>
            <a:endParaRPr lang="en-CA" b="1" dirty="0" smtClean="0">
              <a:solidFill>
                <a:srgbClr val="C00000"/>
              </a:solidFill>
            </a:endParaRPr>
          </a:p>
          <a:p>
            <a:r>
              <a:rPr lang="en-CA" b="1" dirty="0" smtClean="0">
                <a:solidFill>
                  <a:srgbClr val="C00000"/>
                </a:solidFill>
              </a:rPr>
              <a:t>2</a:t>
            </a:r>
          </a:p>
          <a:p>
            <a:endParaRPr lang="en-CA" b="1" dirty="0">
              <a:solidFill>
                <a:srgbClr val="C00000"/>
              </a:solidFill>
            </a:endParaRPr>
          </a:p>
          <a:p>
            <a:endParaRPr lang="en-CA" b="1" dirty="0" smtClean="0">
              <a:solidFill>
                <a:srgbClr val="C00000"/>
              </a:solidFill>
            </a:endParaRPr>
          </a:p>
          <a:p>
            <a:endParaRPr lang="en-CA" b="1" dirty="0">
              <a:solidFill>
                <a:srgbClr val="C00000"/>
              </a:solidFill>
            </a:endParaRPr>
          </a:p>
          <a:p>
            <a:endParaRPr lang="en-CA" b="1" dirty="0" smtClean="0">
              <a:solidFill>
                <a:srgbClr val="C00000"/>
              </a:solidFill>
            </a:endParaRPr>
          </a:p>
          <a:p>
            <a:r>
              <a:rPr lang="en-CA" b="1" dirty="0" smtClean="0">
                <a:solidFill>
                  <a:srgbClr val="C00000"/>
                </a:solidFill>
              </a:rPr>
              <a:t>3</a:t>
            </a:r>
          </a:p>
          <a:p>
            <a:endParaRPr lang="en-CA" b="1" dirty="0">
              <a:solidFill>
                <a:srgbClr val="C00000"/>
              </a:solidFill>
            </a:endParaRPr>
          </a:p>
          <a:p>
            <a:endParaRPr lang="en-CA" b="1" dirty="0" smtClean="0">
              <a:solidFill>
                <a:srgbClr val="C00000"/>
              </a:solidFill>
            </a:endParaRPr>
          </a:p>
          <a:p>
            <a:endParaRPr lang="en-CA" b="1" dirty="0">
              <a:solidFill>
                <a:srgbClr val="C00000"/>
              </a:solidFill>
            </a:endParaRPr>
          </a:p>
          <a:p>
            <a:endParaRPr lang="en-CA" b="1" dirty="0" smtClean="0">
              <a:solidFill>
                <a:srgbClr val="C00000"/>
              </a:solidFill>
            </a:endParaRPr>
          </a:p>
          <a:p>
            <a:endParaRPr lang="en-CA" b="1" dirty="0">
              <a:solidFill>
                <a:srgbClr val="C00000"/>
              </a:solidFill>
            </a:endParaRPr>
          </a:p>
          <a:p>
            <a:r>
              <a:rPr lang="en-CA" b="1" dirty="0" smtClean="0">
                <a:solidFill>
                  <a:srgbClr val="C00000"/>
                </a:solidFill>
              </a:rPr>
              <a:t>4</a:t>
            </a:r>
          </a:p>
          <a:p>
            <a:endParaRPr lang="en-CA" b="1" dirty="0">
              <a:solidFill>
                <a:srgbClr val="C00000"/>
              </a:solidFill>
            </a:endParaRPr>
          </a:p>
          <a:p>
            <a:endParaRPr lang="en-CA" b="1" dirty="0" smtClean="0">
              <a:solidFill>
                <a:srgbClr val="C00000"/>
              </a:solidFill>
            </a:endParaRPr>
          </a:p>
          <a:p>
            <a:endParaRPr lang="en-CA" b="1" dirty="0">
              <a:solidFill>
                <a:srgbClr val="C00000"/>
              </a:solidFill>
            </a:endParaRPr>
          </a:p>
          <a:p>
            <a:endParaRPr lang="en-CA" b="1" dirty="0" smtClean="0">
              <a:solidFill>
                <a:srgbClr val="C00000"/>
              </a:solidFill>
            </a:endParaRPr>
          </a:p>
          <a:p>
            <a:endParaRPr lang="en-CA" b="1" dirty="0">
              <a:solidFill>
                <a:srgbClr val="C00000"/>
              </a:solidFill>
            </a:endParaRPr>
          </a:p>
          <a:p>
            <a:endParaRPr lang="en-CA" b="1" dirty="0" smtClean="0">
              <a:solidFill>
                <a:srgbClr val="C00000"/>
              </a:solidFill>
            </a:endParaRPr>
          </a:p>
          <a:p>
            <a:r>
              <a:rPr lang="en-CA" b="1" dirty="0">
                <a:solidFill>
                  <a:srgbClr val="C00000"/>
                </a:solidFill>
              </a:rPr>
              <a:t>5</a:t>
            </a:r>
          </a:p>
        </p:txBody>
      </p:sp>
      <p:graphicFrame>
        <p:nvGraphicFramePr>
          <p:cNvPr id="5" name="Table 4"/>
          <p:cNvGraphicFramePr>
            <a:graphicFrameLocks noGrp="1"/>
          </p:cNvGraphicFramePr>
          <p:nvPr>
            <p:extLst>
              <p:ext uri="{D42A27DB-BD31-4B8C-83A1-F6EECF244321}">
                <p14:modId xmlns:p14="http://schemas.microsoft.com/office/powerpoint/2010/main" val="3536147060"/>
              </p:ext>
            </p:extLst>
          </p:nvPr>
        </p:nvGraphicFramePr>
        <p:xfrm>
          <a:off x="1524000" y="908720"/>
          <a:ext cx="7008441" cy="3369972"/>
        </p:xfrm>
        <a:graphic>
          <a:graphicData uri="http://schemas.openxmlformats.org/drawingml/2006/table">
            <a:tbl>
              <a:tblPr firstRow="1" bandRow="1">
                <a:tableStyleId>{21E4AEA4-8DFA-4A89-87EB-49C32662AFE0}</a:tableStyleId>
              </a:tblPr>
              <a:tblGrid>
                <a:gridCol w="2336147"/>
                <a:gridCol w="2336147"/>
                <a:gridCol w="2336147"/>
              </a:tblGrid>
              <a:tr h="561662">
                <a:tc>
                  <a:txBody>
                    <a:bodyPr/>
                    <a:lstStyle/>
                    <a:p>
                      <a:pPr algn="ctr"/>
                      <a:r>
                        <a:rPr lang="en-CA" dirty="0" smtClean="0"/>
                        <a:t>Stage</a:t>
                      </a:r>
                      <a:endParaRPr lang="en-CA" dirty="0"/>
                    </a:p>
                  </a:txBody>
                  <a:tcPr/>
                </a:tc>
                <a:tc>
                  <a:txBody>
                    <a:bodyPr/>
                    <a:lstStyle/>
                    <a:p>
                      <a:pPr algn="ctr"/>
                      <a:r>
                        <a:rPr lang="en-CA" dirty="0" smtClean="0"/>
                        <a:t>What I see</a:t>
                      </a:r>
                      <a:endParaRPr lang="en-CA" dirty="0"/>
                    </a:p>
                  </a:txBody>
                  <a:tcPr/>
                </a:tc>
                <a:tc>
                  <a:txBody>
                    <a:bodyPr/>
                    <a:lstStyle/>
                    <a:p>
                      <a:pPr algn="ctr"/>
                      <a:r>
                        <a:rPr lang="en-CA" dirty="0" smtClean="0"/>
                        <a:t>Total</a:t>
                      </a:r>
                      <a:endParaRPr lang="en-CA" dirty="0"/>
                    </a:p>
                  </a:txBody>
                  <a:tcPr/>
                </a:tc>
              </a:tr>
              <a:tr h="561662">
                <a:tc>
                  <a:txBody>
                    <a:bodyPr/>
                    <a:lstStyle/>
                    <a:p>
                      <a:pPr algn="ctr"/>
                      <a:r>
                        <a:rPr lang="en-CA" dirty="0" smtClean="0"/>
                        <a:t>1</a:t>
                      </a:r>
                      <a:endParaRPr lang="en-CA" dirty="0"/>
                    </a:p>
                  </a:txBody>
                  <a:tcPr/>
                </a:tc>
                <a:tc>
                  <a:txBody>
                    <a:bodyPr/>
                    <a:lstStyle/>
                    <a:p>
                      <a:pPr algn="ctr"/>
                      <a:r>
                        <a:rPr lang="en-CA" dirty="0" smtClean="0"/>
                        <a:t>2 + 1</a:t>
                      </a:r>
                      <a:endParaRPr lang="en-CA" dirty="0"/>
                    </a:p>
                  </a:txBody>
                  <a:tcPr/>
                </a:tc>
                <a:tc>
                  <a:txBody>
                    <a:bodyPr/>
                    <a:lstStyle/>
                    <a:p>
                      <a:pPr algn="ctr"/>
                      <a:r>
                        <a:rPr lang="en-CA" dirty="0" smtClean="0"/>
                        <a:t>3</a:t>
                      </a:r>
                      <a:endParaRPr lang="en-CA" dirty="0"/>
                    </a:p>
                  </a:txBody>
                  <a:tcPr/>
                </a:tc>
              </a:tr>
              <a:tr h="561662">
                <a:tc>
                  <a:txBody>
                    <a:bodyPr/>
                    <a:lstStyle/>
                    <a:p>
                      <a:pPr algn="ctr"/>
                      <a:r>
                        <a:rPr lang="en-CA" dirty="0" smtClean="0"/>
                        <a:t>2</a:t>
                      </a:r>
                      <a:endParaRPr lang="en-CA" dirty="0"/>
                    </a:p>
                  </a:txBody>
                  <a:tcPr/>
                </a:tc>
                <a:tc>
                  <a:txBody>
                    <a:bodyPr/>
                    <a:lstStyle/>
                    <a:p>
                      <a:pPr algn="ctr"/>
                      <a:r>
                        <a:rPr lang="en-CA" dirty="0" smtClean="0"/>
                        <a:t>2 + 2</a:t>
                      </a:r>
                      <a:endParaRPr lang="en-CA" dirty="0"/>
                    </a:p>
                  </a:txBody>
                  <a:tcPr/>
                </a:tc>
                <a:tc>
                  <a:txBody>
                    <a:bodyPr/>
                    <a:lstStyle/>
                    <a:p>
                      <a:pPr algn="ctr"/>
                      <a:r>
                        <a:rPr lang="en-CA" dirty="0" smtClean="0"/>
                        <a:t>4</a:t>
                      </a:r>
                      <a:endParaRPr lang="en-CA" dirty="0"/>
                    </a:p>
                  </a:txBody>
                  <a:tcPr/>
                </a:tc>
              </a:tr>
              <a:tr h="561662">
                <a:tc>
                  <a:txBody>
                    <a:bodyPr/>
                    <a:lstStyle/>
                    <a:p>
                      <a:pPr algn="ctr"/>
                      <a:r>
                        <a:rPr lang="en-CA" dirty="0" smtClean="0"/>
                        <a:t>3</a:t>
                      </a:r>
                      <a:endParaRPr lang="en-CA" dirty="0"/>
                    </a:p>
                  </a:txBody>
                  <a:tcPr/>
                </a:tc>
                <a:tc>
                  <a:txBody>
                    <a:bodyPr/>
                    <a:lstStyle/>
                    <a:p>
                      <a:pPr algn="ctr"/>
                      <a:r>
                        <a:rPr lang="en-CA" dirty="0" smtClean="0"/>
                        <a:t>2 + 3</a:t>
                      </a:r>
                      <a:endParaRPr lang="en-CA" dirty="0"/>
                    </a:p>
                  </a:txBody>
                  <a:tcPr/>
                </a:tc>
                <a:tc>
                  <a:txBody>
                    <a:bodyPr/>
                    <a:lstStyle/>
                    <a:p>
                      <a:pPr algn="ctr"/>
                      <a:r>
                        <a:rPr lang="en-CA" dirty="0" smtClean="0"/>
                        <a:t>5</a:t>
                      </a:r>
                      <a:endParaRPr lang="en-CA" dirty="0"/>
                    </a:p>
                  </a:txBody>
                  <a:tcPr/>
                </a:tc>
              </a:tr>
              <a:tr h="561662">
                <a:tc>
                  <a:txBody>
                    <a:bodyPr/>
                    <a:lstStyle/>
                    <a:p>
                      <a:pPr algn="ctr"/>
                      <a:r>
                        <a:rPr lang="en-CA" dirty="0" smtClean="0"/>
                        <a:t>4</a:t>
                      </a:r>
                      <a:endParaRPr lang="en-CA" dirty="0"/>
                    </a:p>
                  </a:txBody>
                  <a:tcPr/>
                </a:tc>
                <a:tc>
                  <a:txBody>
                    <a:bodyPr/>
                    <a:lstStyle/>
                    <a:p>
                      <a:pPr algn="ctr"/>
                      <a:r>
                        <a:rPr lang="en-CA" dirty="0" smtClean="0"/>
                        <a:t> 2</a:t>
                      </a:r>
                      <a:r>
                        <a:rPr lang="en-CA" baseline="0" dirty="0" smtClean="0"/>
                        <a:t> + 4</a:t>
                      </a:r>
                      <a:endParaRPr lang="en-CA" dirty="0"/>
                    </a:p>
                  </a:txBody>
                  <a:tcPr/>
                </a:tc>
                <a:tc>
                  <a:txBody>
                    <a:bodyPr/>
                    <a:lstStyle/>
                    <a:p>
                      <a:pPr algn="ctr"/>
                      <a:r>
                        <a:rPr lang="en-CA" dirty="0" smtClean="0"/>
                        <a:t>6</a:t>
                      </a:r>
                      <a:endParaRPr lang="en-CA" dirty="0"/>
                    </a:p>
                  </a:txBody>
                  <a:tcPr/>
                </a:tc>
              </a:tr>
              <a:tr h="561662">
                <a:tc>
                  <a:txBody>
                    <a:bodyPr/>
                    <a:lstStyle/>
                    <a:p>
                      <a:pPr algn="ctr"/>
                      <a:r>
                        <a:rPr lang="en-CA" dirty="0" smtClean="0"/>
                        <a:t>5</a:t>
                      </a:r>
                      <a:endParaRPr lang="en-CA" dirty="0"/>
                    </a:p>
                  </a:txBody>
                  <a:tcPr/>
                </a:tc>
                <a:tc>
                  <a:txBody>
                    <a:bodyPr/>
                    <a:lstStyle/>
                    <a:p>
                      <a:pPr algn="ctr"/>
                      <a:r>
                        <a:rPr lang="en-CA" dirty="0" smtClean="0"/>
                        <a:t>2 + 5</a:t>
                      </a:r>
                      <a:endParaRPr lang="en-CA" dirty="0"/>
                    </a:p>
                  </a:txBody>
                  <a:tcPr/>
                </a:tc>
                <a:tc>
                  <a:txBody>
                    <a:bodyPr/>
                    <a:lstStyle/>
                    <a:p>
                      <a:pPr algn="ctr"/>
                      <a:r>
                        <a:rPr lang="en-CA" dirty="0" smtClean="0"/>
                        <a:t>7</a:t>
                      </a:r>
                      <a:endParaRPr lang="en-CA" dirty="0"/>
                    </a:p>
                  </a:txBody>
                  <a:tcPr/>
                </a:tc>
              </a:tr>
            </a:tbl>
          </a:graphicData>
        </a:graphic>
      </p:graphicFrame>
      <p:sp>
        <p:nvSpPr>
          <p:cNvPr id="6" name="Oval Callout 5"/>
          <p:cNvSpPr/>
          <p:nvPr/>
        </p:nvSpPr>
        <p:spPr>
          <a:xfrm>
            <a:off x="3491880" y="4581128"/>
            <a:ext cx="4176464" cy="1836204"/>
          </a:xfrm>
          <a:prstGeom prst="wedgeEllipseCallou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dirty="0" smtClean="0">
              <a:solidFill>
                <a:schemeClr val="tx1"/>
              </a:solidFill>
            </a:endParaRPr>
          </a:p>
          <a:p>
            <a:pPr algn="ctr"/>
            <a:r>
              <a:rPr lang="en-CA" dirty="0" smtClean="0">
                <a:solidFill>
                  <a:schemeClr val="tx1"/>
                </a:solidFill>
              </a:rPr>
              <a:t>I see the bottom two red staying the same</a:t>
            </a:r>
          </a:p>
          <a:p>
            <a:pPr algn="ctr"/>
            <a:r>
              <a:rPr lang="en-CA" dirty="0" smtClean="0">
                <a:solidFill>
                  <a:schemeClr val="tx1"/>
                </a:solidFill>
              </a:rPr>
              <a:t>For stage 10,  I see</a:t>
            </a:r>
          </a:p>
          <a:p>
            <a:pPr algn="ctr"/>
            <a:r>
              <a:rPr lang="en-CA" dirty="0" smtClean="0">
                <a:solidFill>
                  <a:schemeClr val="tx1"/>
                </a:solidFill>
              </a:rPr>
              <a:t>2 + stage number</a:t>
            </a:r>
          </a:p>
          <a:p>
            <a:pPr algn="ctr"/>
            <a:r>
              <a:rPr lang="en-CA" dirty="0" smtClean="0">
                <a:solidFill>
                  <a:schemeClr val="tx1"/>
                </a:solidFill>
              </a:rPr>
              <a:t>2 + 10 = 12</a:t>
            </a:r>
          </a:p>
          <a:p>
            <a:pPr algn="ctr"/>
            <a:endParaRPr lang="en-CA" dirty="0"/>
          </a:p>
        </p:txBody>
      </p:sp>
      <p:sp>
        <p:nvSpPr>
          <p:cNvPr id="7" name="TextBox 6"/>
          <p:cNvSpPr txBox="1"/>
          <p:nvPr/>
        </p:nvSpPr>
        <p:spPr>
          <a:xfrm>
            <a:off x="7125964" y="202252"/>
            <a:ext cx="1172180" cy="369332"/>
          </a:xfrm>
          <a:prstGeom prst="rect">
            <a:avLst/>
          </a:prstGeom>
          <a:noFill/>
        </p:spPr>
        <p:txBody>
          <a:bodyPr wrap="none" rtlCol="0">
            <a:spAutoFit/>
          </a:bodyPr>
          <a:lstStyle/>
          <a:p>
            <a:r>
              <a:rPr lang="en-CA" dirty="0" smtClean="0"/>
              <a:t>Sample A</a:t>
            </a:r>
            <a:endParaRPr lang="en-CA" dirty="0"/>
          </a:p>
        </p:txBody>
      </p:sp>
    </p:spTree>
    <p:extLst>
      <p:ext uri="{BB962C8B-B14F-4D97-AF65-F5344CB8AC3E}">
        <p14:creationId xmlns:p14="http://schemas.microsoft.com/office/powerpoint/2010/main" val="1805085372"/>
      </p:ext>
    </p:extLst>
  </p:cSld>
  <p:clrMapOvr>
    <a:masterClrMapping/>
  </p:clrMapOvr>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4" name="Oval 33"/>
          <p:cNvSpPr/>
          <p:nvPr/>
        </p:nvSpPr>
        <p:spPr>
          <a:xfrm>
            <a:off x="8186144" y="6093296"/>
            <a:ext cx="936104" cy="64807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CA" sz="3600" dirty="0" smtClean="0">
                <a:solidFill>
                  <a:schemeClr val="tx1"/>
                </a:solidFill>
              </a:rPr>
              <a:t>3</a:t>
            </a:r>
            <a:endParaRPr lang="en-CA" sz="3600" dirty="0">
              <a:solidFill>
                <a:schemeClr val="tx1"/>
              </a:solidFill>
            </a:endParaRPr>
          </a:p>
        </p:txBody>
      </p:sp>
      <p:sp>
        <p:nvSpPr>
          <p:cNvPr id="10" name="Rectangle 9"/>
          <p:cNvSpPr/>
          <p:nvPr/>
        </p:nvSpPr>
        <p:spPr>
          <a:xfrm>
            <a:off x="539552" y="116632"/>
            <a:ext cx="324036" cy="288032"/>
          </a:xfrm>
          <a:prstGeom prst="rect">
            <a:avLst/>
          </a:prstGeom>
          <a:noFill/>
          <a:ln>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11" name="Rectangle 10"/>
          <p:cNvSpPr/>
          <p:nvPr/>
        </p:nvSpPr>
        <p:spPr>
          <a:xfrm>
            <a:off x="539552" y="404664"/>
            <a:ext cx="324036" cy="288032"/>
          </a:xfrm>
          <a:prstGeom prst="rect">
            <a:avLst/>
          </a:prstGeom>
          <a:noFill/>
          <a:ln>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12" name="Rectangle 11"/>
          <p:cNvSpPr/>
          <p:nvPr/>
        </p:nvSpPr>
        <p:spPr>
          <a:xfrm>
            <a:off x="863588" y="404664"/>
            <a:ext cx="324036" cy="288032"/>
          </a:xfrm>
          <a:prstGeom prst="rect">
            <a:avLst/>
          </a:prstGeom>
          <a:solidFill>
            <a:schemeClr val="tx2"/>
          </a:solidFill>
          <a:ln>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13" name="Rectangle 12"/>
          <p:cNvSpPr/>
          <p:nvPr/>
        </p:nvSpPr>
        <p:spPr>
          <a:xfrm>
            <a:off x="539552" y="908720"/>
            <a:ext cx="324036" cy="288032"/>
          </a:xfrm>
          <a:prstGeom prst="rect">
            <a:avLst/>
          </a:prstGeom>
          <a:noFill/>
          <a:ln>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14" name="Rectangle 13"/>
          <p:cNvSpPr/>
          <p:nvPr/>
        </p:nvSpPr>
        <p:spPr>
          <a:xfrm>
            <a:off x="539552" y="1196752"/>
            <a:ext cx="324036" cy="288032"/>
          </a:xfrm>
          <a:prstGeom prst="rect">
            <a:avLst/>
          </a:prstGeom>
          <a:noFill/>
          <a:ln>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16" name="Rectangle 15"/>
          <p:cNvSpPr/>
          <p:nvPr/>
        </p:nvSpPr>
        <p:spPr>
          <a:xfrm>
            <a:off x="539552" y="1484784"/>
            <a:ext cx="324036" cy="288032"/>
          </a:xfrm>
          <a:prstGeom prst="rect">
            <a:avLst/>
          </a:prstGeom>
          <a:noFill/>
          <a:ln>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17" name="Rectangle 16"/>
          <p:cNvSpPr/>
          <p:nvPr/>
        </p:nvSpPr>
        <p:spPr>
          <a:xfrm>
            <a:off x="863588" y="1484784"/>
            <a:ext cx="324036" cy="288032"/>
          </a:xfrm>
          <a:prstGeom prst="rect">
            <a:avLst/>
          </a:prstGeom>
          <a:solidFill>
            <a:schemeClr val="tx2"/>
          </a:solidFill>
          <a:ln>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18" name="Rectangle 17"/>
          <p:cNvSpPr/>
          <p:nvPr/>
        </p:nvSpPr>
        <p:spPr>
          <a:xfrm>
            <a:off x="539552" y="1988840"/>
            <a:ext cx="324036" cy="288032"/>
          </a:xfrm>
          <a:prstGeom prst="rect">
            <a:avLst/>
          </a:prstGeom>
          <a:noFill/>
          <a:ln>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19" name="Rectangle 18"/>
          <p:cNvSpPr/>
          <p:nvPr/>
        </p:nvSpPr>
        <p:spPr>
          <a:xfrm>
            <a:off x="539552" y="2276872"/>
            <a:ext cx="324036" cy="288032"/>
          </a:xfrm>
          <a:prstGeom prst="rect">
            <a:avLst/>
          </a:prstGeom>
          <a:noFill/>
          <a:ln>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21" name="Rectangle 20"/>
          <p:cNvSpPr/>
          <p:nvPr/>
        </p:nvSpPr>
        <p:spPr>
          <a:xfrm>
            <a:off x="539552" y="2564904"/>
            <a:ext cx="324036" cy="288032"/>
          </a:xfrm>
          <a:prstGeom prst="rect">
            <a:avLst/>
          </a:prstGeom>
          <a:noFill/>
          <a:ln>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23" name="Rectangle 22"/>
          <p:cNvSpPr/>
          <p:nvPr/>
        </p:nvSpPr>
        <p:spPr>
          <a:xfrm>
            <a:off x="539552" y="2852936"/>
            <a:ext cx="324036" cy="288032"/>
          </a:xfrm>
          <a:prstGeom prst="rect">
            <a:avLst/>
          </a:prstGeom>
          <a:noFill/>
          <a:ln>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24" name="Rectangle 23"/>
          <p:cNvSpPr/>
          <p:nvPr/>
        </p:nvSpPr>
        <p:spPr>
          <a:xfrm>
            <a:off x="863588" y="2852936"/>
            <a:ext cx="324036" cy="288032"/>
          </a:xfrm>
          <a:prstGeom prst="rect">
            <a:avLst/>
          </a:prstGeom>
          <a:solidFill>
            <a:schemeClr val="tx2"/>
          </a:solidFill>
          <a:ln>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25" name="Rectangle 24"/>
          <p:cNvSpPr/>
          <p:nvPr/>
        </p:nvSpPr>
        <p:spPr>
          <a:xfrm>
            <a:off x="539552" y="3284984"/>
            <a:ext cx="324036" cy="288032"/>
          </a:xfrm>
          <a:prstGeom prst="rect">
            <a:avLst/>
          </a:prstGeom>
          <a:noFill/>
          <a:ln>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26" name="Rectangle 25"/>
          <p:cNvSpPr/>
          <p:nvPr/>
        </p:nvSpPr>
        <p:spPr>
          <a:xfrm>
            <a:off x="539552" y="3573016"/>
            <a:ext cx="324036" cy="288032"/>
          </a:xfrm>
          <a:prstGeom prst="rect">
            <a:avLst/>
          </a:prstGeom>
          <a:noFill/>
          <a:ln>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28" name="Rectangle 27"/>
          <p:cNvSpPr/>
          <p:nvPr/>
        </p:nvSpPr>
        <p:spPr>
          <a:xfrm>
            <a:off x="539552" y="3861048"/>
            <a:ext cx="324036" cy="288032"/>
          </a:xfrm>
          <a:prstGeom prst="rect">
            <a:avLst/>
          </a:prstGeom>
          <a:noFill/>
          <a:ln>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30" name="Rectangle 29"/>
          <p:cNvSpPr/>
          <p:nvPr/>
        </p:nvSpPr>
        <p:spPr>
          <a:xfrm>
            <a:off x="539552" y="4149080"/>
            <a:ext cx="324036" cy="288032"/>
          </a:xfrm>
          <a:prstGeom prst="rect">
            <a:avLst/>
          </a:prstGeom>
          <a:noFill/>
          <a:ln>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32" name="Rectangle 31"/>
          <p:cNvSpPr/>
          <p:nvPr/>
        </p:nvSpPr>
        <p:spPr>
          <a:xfrm>
            <a:off x="539552" y="4437112"/>
            <a:ext cx="324036" cy="288032"/>
          </a:xfrm>
          <a:prstGeom prst="rect">
            <a:avLst/>
          </a:prstGeom>
          <a:noFill/>
          <a:ln>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33" name="Rectangle 32"/>
          <p:cNvSpPr/>
          <p:nvPr/>
        </p:nvSpPr>
        <p:spPr>
          <a:xfrm>
            <a:off x="863588" y="4437112"/>
            <a:ext cx="324036" cy="288032"/>
          </a:xfrm>
          <a:prstGeom prst="rect">
            <a:avLst/>
          </a:prstGeom>
          <a:solidFill>
            <a:schemeClr val="tx2"/>
          </a:solidFill>
          <a:ln>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35" name="Rectangle 34"/>
          <p:cNvSpPr/>
          <p:nvPr/>
        </p:nvSpPr>
        <p:spPr>
          <a:xfrm>
            <a:off x="539552" y="4869160"/>
            <a:ext cx="324036" cy="288032"/>
          </a:xfrm>
          <a:prstGeom prst="rect">
            <a:avLst/>
          </a:prstGeom>
          <a:noFill/>
          <a:ln>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36" name="Rectangle 35"/>
          <p:cNvSpPr/>
          <p:nvPr/>
        </p:nvSpPr>
        <p:spPr>
          <a:xfrm>
            <a:off x="539552" y="5157192"/>
            <a:ext cx="324036" cy="288032"/>
          </a:xfrm>
          <a:prstGeom prst="rect">
            <a:avLst/>
          </a:prstGeom>
          <a:noFill/>
          <a:ln>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38" name="Rectangle 37"/>
          <p:cNvSpPr/>
          <p:nvPr/>
        </p:nvSpPr>
        <p:spPr>
          <a:xfrm>
            <a:off x="539552" y="5445224"/>
            <a:ext cx="324036" cy="288032"/>
          </a:xfrm>
          <a:prstGeom prst="rect">
            <a:avLst/>
          </a:prstGeom>
          <a:noFill/>
          <a:ln>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40" name="Rectangle 39"/>
          <p:cNvSpPr/>
          <p:nvPr/>
        </p:nvSpPr>
        <p:spPr>
          <a:xfrm>
            <a:off x="539552" y="5733256"/>
            <a:ext cx="324036" cy="288032"/>
          </a:xfrm>
          <a:prstGeom prst="rect">
            <a:avLst/>
          </a:prstGeom>
          <a:noFill/>
          <a:ln>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42" name="Rectangle 41"/>
          <p:cNvSpPr/>
          <p:nvPr/>
        </p:nvSpPr>
        <p:spPr>
          <a:xfrm>
            <a:off x="539552" y="6021288"/>
            <a:ext cx="324036" cy="288032"/>
          </a:xfrm>
          <a:prstGeom prst="rect">
            <a:avLst/>
          </a:prstGeom>
          <a:noFill/>
          <a:ln>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44" name="Rectangle 43"/>
          <p:cNvSpPr/>
          <p:nvPr/>
        </p:nvSpPr>
        <p:spPr>
          <a:xfrm>
            <a:off x="539552" y="6309320"/>
            <a:ext cx="324036" cy="288032"/>
          </a:xfrm>
          <a:prstGeom prst="rect">
            <a:avLst/>
          </a:prstGeom>
          <a:noFill/>
          <a:ln>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45" name="Rectangle 44"/>
          <p:cNvSpPr/>
          <p:nvPr/>
        </p:nvSpPr>
        <p:spPr>
          <a:xfrm>
            <a:off x="863588" y="6309320"/>
            <a:ext cx="324036" cy="288032"/>
          </a:xfrm>
          <a:prstGeom prst="rect">
            <a:avLst/>
          </a:prstGeom>
          <a:solidFill>
            <a:schemeClr val="tx2"/>
          </a:solidFill>
          <a:ln>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3" name="TextBox 2"/>
          <p:cNvSpPr txBox="1"/>
          <p:nvPr/>
        </p:nvSpPr>
        <p:spPr>
          <a:xfrm>
            <a:off x="179512" y="335845"/>
            <a:ext cx="312906" cy="6186309"/>
          </a:xfrm>
          <a:prstGeom prst="rect">
            <a:avLst/>
          </a:prstGeom>
          <a:noFill/>
        </p:spPr>
        <p:txBody>
          <a:bodyPr wrap="none" rtlCol="0">
            <a:spAutoFit/>
          </a:bodyPr>
          <a:lstStyle/>
          <a:p>
            <a:r>
              <a:rPr lang="en-CA" b="1" dirty="0" smtClean="0">
                <a:solidFill>
                  <a:srgbClr val="C00000"/>
                </a:solidFill>
              </a:rPr>
              <a:t>1</a:t>
            </a:r>
          </a:p>
          <a:p>
            <a:endParaRPr lang="en-CA" b="1" dirty="0">
              <a:solidFill>
                <a:srgbClr val="C00000"/>
              </a:solidFill>
            </a:endParaRPr>
          </a:p>
          <a:p>
            <a:endParaRPr lang="en-CA" b="1" dirty="0" smtClean="0">
              <a:solidFill>
                <a:srgbClr val="C00000"/>
              </a:solidFill>
            </a:endParaRPr>
          </a:p>
          <a:p>
            <a:r>
              <a:rPr lang="en-CA" b="1" dirty="0" smtClean="0">
                <a:solidFill>
                  <a:srgbClr val="C00000"/>
                </a:solidFill>
              </a:rPr>
              <a:t>2</a:t>
            </a:r>
          </a:p>
          <a:p>
            <a:endParaRPr lang="en-CA" b="1" dirty="0">
              <a:solidFill>
                <a:srgbClr val="C00000"/>
              </a:solidFill>
            </a:endParaRPr>
          </a:p>
          <a:p>
            <a:endParaRPr lang="en-CA" b="1" dirty="0" smtClean="0">
              <a:solidFill>
                <a:srgbClr val="C00000"/>
              </a:solidFill>
            </a:endParaRPr>
          </a:p>
          <a:p>
            <a:endParaRPr lang="en-CA" b="1" dirty="0">
              <a:solidFill>
                <a:srgbClr val="C00000"/>
              </a:solidFill>
            </a:endParaRPr>
          </a:p>
          <a:p>
            <a:endParaRPr lang="en-CA" b="1" dirty="0" smtClean="0">
              <a:solidFill>
                <a:srgbClr val="C00000"/>
              </a:solidFill>
            </a:endParaRPr>
          </a:p>
          <a:p>
            <a:r>
              <a:rPr lang="en-CA" b="1" dirty="0" smtClean="0">
                <a:solidFill>
                  <a:srgbClr val="C00000"/>
                </a:solidFill>
              </a:rPr>
              <a:t>3</a:t>
            </a:r>
          </a:p>
          <a:p>
            <a:endParaRPr lang="en-CA" b="1" dirty="0">
              <a:solidFill>
                <a:srgbClr val="C00000"/>
              </a:solidFill>
            </a:endParaRPr>
          </a:p>
          <a:p>
            <a:endParaRPr lang="en-CA" b="1" dirty="0" smtClean="0">
              <a:solidFill>
                <a:srgbClr val="C00000"/>
              </a:solidFill>
            </a:endParaRPr>
          </a:p>
          <a:p>
            <a:endParaRPr lang="en-CA" b="1" dirty="0">
              <a:solidFill>
                <a:srgbClr val="C00000"/>
              </a:solidFill>
            </a:endParaRPr>
          </a:p>
          <a:p>
            <a:endParaRPr lang="en-CA" b="1" dirty="0" smtClean="0">
              <a:solidFill>
                <a:srgbClr val="C00000"/>
              </a:solidFill>
            </a:endParaRPr>
          </a:p>
          <a:p>
            <a:endParaRPr lang="en-CA" b="1" dirty="0">
              <a:solidFill>
                <a:srgbClr val="C00000"/>
              </a:solidFill>
            </a:endParaRPr>
          </a:p>
          <a:p>
            <a:r>
              <a:rPr lang="en-CA" b="1" dirty="0" smtClean="0">
                <a:solidFill>
                  <a:srgbClr val="C00000"/>
                </a:solidFill>
              </a:rPr>
              <a:t>4</a:t>
            </a:r>
          </a:p>
          <a:p>
            <a:endParaRPr lang="en-CA" b="1" dirty="0">
              <a:solidFill>
                <a:srgbClr val="C00000"/>
              </a:solidFill>
            </a:endParaRPr>
          </a:p>
          <a:p>
            <a:endParaRPr lang="en-CA" b="1" dirty="0" smtClean="0">
              <a:solidFill>
                <a:srgbClr val="C00000"/>
              </a:solidFill>
            </a:endParaRPr>
          </a:p>
          <a:p>
            <a:endParaRPr lang="en-CA" b="1" dirty="0">
              <a:solidFill>
                <a:srgbClr val="C00000"/>
              </a:solidFill>
            </a:endParaRPr>
          </a:p>
          <a:p>
            <a:endParaRPr lang="en-CA" b="1" dirty="0" smtClean="0">
              <a:solidFill>
                <a:srgbClr val="C00000"/>
              </a:solidFill>
            </a:endParaRPr>
          </a:p>
          <a:p>
            <a:endParaRPr lang="en-CA" b="1" dirty="0">
              <a:solidFill>
                <a:srgbClr val="C00000"/>
              </a:solidFill>
            </a:endParaRPr>
          </a:p>
          <a:p>
            <a:endParaRPr lang="en-CA" b="1" dirty="0" smtClean="0">
              <a:solidFill>
                <a:srgbClr val="C00000"/>
              </a:solidFill>
            </a:endParaRPr>
          </a:p>
          <a:p>
            <a:r>
              <a:rPr lang="en-CA" b="1" dirty="0">
                <a:solidFill>
                  <a:srgbClr val="C00000"/>
                </a:solidFill>
              </a:rPr>
              <a:t>5</a:t>
            </a:r>
          </a:p>
        </p:txBody>
      </p:sp>
      <p:graphicFrame>
        <p:nvGraphicFramePr>
          <p:cNvPr id="5" name="Table 4"/>
          <p:cNvGraphicFramePr>
            <a:graphicFrameLocks noGrp="1"/>
          </p:cNvGraphicFramePr>
          <p:nvPr>
            <p:extLst>
              <p:ext uri="{D42A27DB-BD31-4B8C-83A1-F6EECF244321}">
                <p14:modId xmlns:p14="http://schemas.microsoft.com/office/powerpoint/2010/main" val="2833662480"/>
              </p:ext>
            </p:extLst>
          </p:nvPr>
        </p:nvGraphicFramePr>
        <p:xfrm>
          <a:off x="1524000" y="908720"/>
          <a:ext cx="7008441" cy="3369972"/>
        </p:xfrm>
        <a:graphic>
          <a:graphicData uri="http://schemas.openxmlformats.org/drawingml/2006/table">
            <a:tbl>
              <a:tblPr firstRow="1" bandRow="1">
                <a:tableStyleId>{21E4AEA4-8DFA-4A89-87EB-49C32662AFE0}</a:tableStyleId>
              </a:tblPr>
              <a:tblGrid>
                <a:gridCol w="2336147"/>
                <a:gridCol w="2336147"/>
                <a:gridCol w="2336147"/>
              </a:tblGrid>
              <a:tr h="561662">
                <a:tc>
                  <a:txBody>
                    <a:bodyPr/>
                    <a:lstStyle/>
                    <a:p>
                      <a:pPr algn="ctr"/>
                      <a:r>
                        <a:rPr lang="en-CA" dirty="0" smtClean="0"/>
                        <a:t>Stage</a:t>
                      </a:r>
                      <a:endParaRPr lang="en-CA" dirty="0"/>
                    </a:p>
                  </a:txBody>
                  <a:tcPr/>
                </a:tc>
                <a:tc>
                  <a:txBody>
                    <a:bodyPr/>
                    <a:lstStyle/>
                    <a:p>
                      <a:pPr algn="ctr"/>
                      <a:r>
                        <a:rPr lang="en-CA" dirty="0" smtClean="0"/>
                        <a:t>What I see</a:t>
                      </a:r>
                      <a:endParaRPr lang="en-CA" dirty="0"/>
                    </a:p>
                  </a:txBody>
                  <a:tcPr/>
                </a:tc>
                <a:tc>
                  <a:txBody>
                    <a:bodyPr/>
                    <a:lstStyle/>
                    <a:p>
                      <a:pPr algn="ctr"/>
                      <a:r>
                        <a:rPr lang="en-CA" dirty="0" smtClean="0"/>
                        <a:t>Total</a:t>
                      </a:r>
                      <a:endParaRPr lang="en-CA" dirty="0"/>
                    </a:p>
                  </a:txBody>
                  <a:tcPr/>
                </a:tc>
              </a:tr>
              <a:tr h="561662">
                <a:tc>
                  <a:txBody>
                    <a:bodyPr/>
                    <a:lstStyle/>
                    <a:p>
                      <a:pPr algn="ctr"/>
                      <a:r>
                        <a:rPr lang="en-CA" dirty="0" smtClean="0"/>
                        <a:t>1</a:t>
                      </a:r>
                      <a:endParaRPr lang="en-CA" dirty="0"/>
                    </a:p>
                  </a:txBody>
                  <a:tcPr/>
                </a:tc>
                <a:tc>
                  <a:txBody>
                    <a:bodyPr/>
                    <a:lstStyle/>
                    <a:p>
                      <a:pPr algn="ctr"/>
                      <a:r>
                        <a:rPr lang="en-CA" dirty="0" smtClean="0"/>
                        <a:t>1 +</a:t>
                      </a:r>
                      <a:r>
                        <a:rPr lang="en-CA" baseline="0" dirty="0" smtClean="0"/>
                        <a:t> 2</a:t>
                      </a:r>
                      <a:endParaRPr lang="en-CA" dirty="0"/>
                    </a:p>
                  </a:txBody>
                  <a:tcPr/>
                </a:tc>
                <a:tc>
                  <a:txBody>
                    <a:bodyPr/>
                    <a:lstStyle/>
                    <a:p>
                      <a:pPr algn="ctr"/>
                      <a:r>
                        <a:rPr lang="en-CA" dirty="0" smtClean="0"/>
                        <a:t>3</a:t>
                      </a:r>
                      <a:endParaRPr lang="en-CA" dirty="0"/>
                    </a:p>
                  </a:txBody>
                  <a:tcPr/>
                </a:tc>
              </a:tr>
              <a:tr h="561662">
                <a:tc>
                  <a:txBody>
                    <a:bodyPr/>
                    <a:lstStyle/>
                    <a:p>
                      <a:pPr algn="ctr"/>
                      <a:r>
                        <a:rPr lang="en-CA" dirty="0" smtClean="0"/>
                        <a:t>2</a:t>
                      </a:r>
                      <a:endParaRPr lang="en-CA" dirty="0"/>
                    </a:p>
                  </a:txBody>
                  <a:tcPr/>
                </a:tc>
                <a:tc>
                  <a:txBody>
                    <a:bodyPr/>
                    <a:lstStyle/>
                    <a:p>
                      <a:pPr algn="ctr"/>
                      <a:r>
                        <a:rPr lang="en-CA" dirty="0" smtClean="0"/>
                        <a:t>1 + 3</a:t>
                      </a:r>
                      <a:endParaRPr lang="en-CA" dirty="0"/>
                    </a:p>
                  </a:txBody>
                  <a:tcPr/>
                </a:tc>
                <a:tc>
                  <a:txBody>
                    <a:bodyPr/>
                    <a:lstStyle/>
                    <a:p>
                      <a:pPr algn="ctr"/>
                      <a:r>
                        <a:rPr lang="en-CA" dirty="0" smtClean="0"/>
                        <a:t>4</a:t>
                      </a:r>
                      <a:endParaRPr lang="en-CA" dirty="0"/>
                    </a:p>
                  </a:txBody>
                  <a:tcPr/>
                </a:tc>
              </a:tr>
              <a:tr h="561662">
                <a:tc>
                  <a:txBody>
                    <a:bodyPr/>
                    <a:lstStyle/>
                    <a:p>
                      <a:pPr algn="ctr"/>
                      <a:r>
                        <a:rPr lang="en-CA" dirty="0" smtClean="0"/>
                        <a:t>3</a:t>
                      </a:r>
                      <a:endParaRPr lang="en-CA" dirty="0"/>
                    </a:p>
                  </a:txBody>
                  <a:tcPr/>
                </a:tc>
                <a:tc>
                  <a:txBody>
                    <a:bodyPr/>
                    <a:lstStyle/>
                    <a:p>
                      <a:pPr algn="ctr"/>
                      <a:r>
                        <a:rPr lang="en-CA" dirty="0" smtClean="0"/>
                        <a:t>1 + 4</a:t>
                      </a:r>
                      <a:endParaRPr lang="en-CA" dirty="0"/>
                    </a:p>
                  </a:txBody>
                  <a:tcPr/>
                </a:tc>
                <a:tc>
                  <a:txBody>
                    <a:bodyPr/>
                    <a:lstStyle/>
                    <a:p>
                      <a:pPr algn="ctr"/>
                      <a:r>
                        <a:rPr lang="en-CA" dirty="0" smtClean="0"/>
                        <a:t>5</a:t>
                      </a:r>
                      <a:endParaRPr lang="en-CA" dirty="0"/>
                    </a:p>
                  </a:txBody>
                  <a:tcPr/>
                </a:tc>
              </a:tr>
              <a:tr h="561662">
                <a:tc>
                  <a:txBody>
                    <a:bodyPr/>
                    <a:lstStyle/>
                    <a:p>
                      <a:pPr algn="ctr"/>
                      <a:r>
                        <a:rPr lang="en-CA" dirty="0" smtClean="0"/>
                        <a:t>4</a:t>
                      </a:r>
                      <a:endParaRPr lang="en-CA" dirty="0"/>
                    </a:p>
                  </a:txBody>
                  <a:tcPr/>
                </a:tc>
                <a:tc>
                  <a:txBody>
                    <a:bodyPr/>
                    <a:lstStyle/>
                    <a:p>
                      <a:pPr algn="ctr"/>
                      <a:r>
                        <a:rPr lang="en-CA" dirty="0" smtClean="0"/>
                        <a:t>1 + 5</a:t>
                      </a:r>
                      <a:endParaRPr lang="en-CA" dirty="0"/>
                    </a:p>
                  </a:txBody>
                  <a:tcPr/>
                </a:tc>
                <a:tc>
                  <a:txBody>
                    <a:bodyPr/>
                    <a:lstStyle/>
                    <a:p>
                      <a:pPr algn="ctr"/>
                      <a:r>
                        <a:rPr lang="en-CA" dirty="0" smtClean="0"/>
                        <a:t>6</a:t>
                      </a:r>
                      <a:endParaRPr lang="en-CA" dirty="0"/>
                    </a:p>
                  </a:txBody>
                  <a:tcPr/>
                </a:tc>
              </a:tr>
              <a:tr h="561662">
                <a:tc>
                  <a:txBody>
                    <a:bodyPr/>
                    <a:lstStyle/>
                    <a:p>
                      <a:pPr algn="ctr"/>
                      <a:r>
                        <a:rPr lang="en-CA" dirty="0" smtClean="0"/>
                        <a:t>5</a:t>
                      </a:r>
                      <a:endParaRPr lang="en-CA" dirty="0"/>
                    </a:p>
                  </a:txBody>
                  <a:tcPr/>
                </a:tc>
                <a:tc>
                  <a:txBody>
                    <a:bodyPr/>
                    <a:lstStyle/>
                    <a:p>
                      <a:pPr algn="ctr"/>
                      <a:r>
                        <a:rPr lang="en-CA" dirty="0" smtClean="0"/>
                        <a:t>1 + 6</a:t>
                      </a:r>
                      <a:endParaRPr lang="en-CA" dirty="0"/>
                    </a:p>
                  </a:txBody>
                  <a:tcPr/>
                </a:tc>
                <a:tc>
                  <a:txBody>
                    <a:bodyPr/>
                    <a:lstStyle/>
                    <a:p>
                      <a:pPr algn="ctr"/>
                      <a:r>
                        <a:rPr lang="en-CA" dirty="0" smtClean="0"/>
                        <a:t>7</a:t>
                      </a:r>
                      <a:endParaRPr lang="en-CA" dirty="0"/>
                    </a:p>
                  </a:txBody>
                  <a:tcPr/>
                </a:tc>
              </a:tr>
            </a:tbl>
          </a:graphicData>
        </a:graphic>
      </p:graphicFrame>
      <p:sp>
        <p:nvSpPr>
          <p:cNvPr id="6" name="Oval Callout 5"/>
          <p:cNvSpPr/>
          <p:nvPr/>
        </p:nvSpPr>
        <p:spPr>
          <a:xfrm>
            <a:off x="2915816" y="4581128"/>
            <a:ext cx="4752528" cy="1836204"/>
          </a:xfrm>
          <a:prstGeom prst="wedgeEllipse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dirty="0" smtClean="0">
              <a:solidFill>
                <a:schemeClr val="tx1"/>
              </a:solidFill>
            </a:endParaRPr>
          </a:p>
          <a:p>
            <a:pPr algn="ctr"/>
            <a:r>
              <a:rPr lang="en-CA" dirty="0" smtClean="0">
                <a:solidFill>
                  <a:schemeClr val="tx1"/>
                </a:solidFill>
              </a:rPr>
              <a:t>I see the bottom one red staying the same.</a:t>
            </a:r>
          </a:p>
          <a:p>
            <a:pPr algn="ctr"/>
            <a:r>
              <a:rPr lang="en-CA" dirty="0" smtClean="0">
                <a:solidFill>
                  <a:schemeClr val="tx1"/>
                </a:solidFill>
              </a:rPr>
              <a:t>For stage 10, I see one red tile plus a tower of one more than the stage number.</a:t>
            </a:r>
          </a:p>
          <a:p>
            <a:pPr algn="ctr"/>
            <a:endParaRPr lang="en-CA" dirty="0"/>
          </a:p>
        </p:txBody>
      </p:sp>
      <p:sp>
        <p:nvSpPr>
          <p:cNvPr id="46" name="TextBox 45"/>
          <p:cNvSpPr txBox="1"/>
          <p:nvPr/>
        </p:nvSpPr>
        <p:spPr>
          <a:xfrm>
            <a:off x="7125964" y="202252"/>
            <a:ext cx="1184940" cy="369332"/>
          </a:xfrm>
          <a:prstGeom prst="rect">
            <a:avLst/>
          </a:prstGeom>
          <a:noFill/>
        </p:spPr>
        <p:txBody>
          <a:bodyPr wrap="none" rtlCol="0">
            <a:spAutoFit/>
          </a:bodyPr>
          <a:lstStyle/>
          <a:p>
            <a:r>
              <a:rPr lang="en-CA" dirty="0" smtClean="0"/>
              <a:t>Sample B</a:t>
            </a:r>
            <a:endParaRPr lang="en-CA" dirty="0"/>
          </a:p>
        </p:txBody>
      </p:sp>
    </p:spTree>
    <p:extLst>
      <p:ext uri="{BB962C8B-B14F-4D97-AF65-F5344CB8AC3E}">
        <p14:creationId xmlns:p14="http://schemas.microsoft.com/office/powerpoint/2010/main" val="3020307787"/>
      </p:ext>
    </p:extLst>
  </p:cSld>
  <p:clrMapOvr>
    <a:masterClrMapping/>
  </p:clrMapOvr>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4" name="Oval 33"/>
          <p:cNvSpPr/>
          <p:nvPr/>
        </p:nvSpPr>
        <p:spPr>
          <a:xfrm>
            <a:off x="8186144" y="6093296"/>
            <a:ext cx="936104" cy="64807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CA" sz="3600" dirty="0" smtClean="0">
                <a:solidFill>
                  <a:schemeClr val="tx1"/>
                </a:solidFill>
              </a:rPr>
              <a:t>3</a:t>
            </a:r>
            <a:endParaRPr lang="en-CA" sz="3600" dirty="0">
              <a:solidFill>
                <a:schemeClr val="tx1"/>
              </a:solidFill>
            </a:endParaRPr>
          </a:p>
        </p:txBody>
      </p:sp>
      <p:sp>
        <p:nvSpPr>
          <p:cNvPr id="10" name="Rectangle 9"/>
          <p:cNvSpPr/>
          <p:nvPr/>
        </p:nvSpPr>
        <p:spPr>
          <a:xfrm>
            <a:off x="539552" y="116632"/>
            <a:ext cx="324036" cy="288032"/>
          </a:xfrm>
          <a:prstGeom prst="rect">
            <a:avLst/>
          </a:prstGeom>
          <a:noFill/>
          <a:ln>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11" name="Rectangle 10"/>
          <p:cNvSpPr/>
          <p:nvPr/>
        </p:nvSpPr>
        <p:spPr>
          <a:xfrm>
            <a:off x="539552" y="404664"/>
            <a:ext cx="324036" cy="288032"/>
          </a:xfrm>
          <a:prstGeom prst="rect">
            <a:avLst/>
          </a:prstGeom>
          <a:noFill/>
          <a:ln>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12" name="Rectangle 11"/>
          <p:cNvSpPr/>
          <p:nvPr/>
        </p:nvSpPr>
        <p:spPr>
          <a:xfrm>
            <a:off x="863588" y="404664"/>
            <a:ext cx="324036" cy="288032"/>
          </a:xfrm>
          <a:prstGeom prst="rect">
            <a:avLst/>
          </a:prstGeom>
          <a:noFill/>
          <a:ln>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13" name="Rectangle 12"/>
          <p:cNvSpPr/>
          <p:nvPr/>
        </p:nvSpPr>
        <p:spPr>
          <a:xfrm>
            <a:off x="539552" y="908720"/>
            <a:ext cx="324036" cy="288032"/>
          </a:xfrm>
          <a:prstGeom prst="rect">
            <a:avLst/>
          </a:prstGeom>
          <a:noFill/>
          <a:ln>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14" name="Rectangle 13"/>
          <p:cNvSpPr/>
          <p:nvPr/>
        </p:nvSpPr>
        <p:spPr>
          <a:xfrm>
            <a:off x="539552" y="1196752"/>
            <a:ext cx="324036" cy="288032"/>
          </a:xfrm>
          <a:prstGeom prst="rect">
            <a:avLst/>
          </a:prstGeom>
          <a:noFill/>
          <a:ln>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16" name="Rectangle 15"/>
          <p:cNvSpPr/>
          <p:nvPr/>
        </p:nvSpPr>
        <p:spPr>
          <a:xfrm>
            <a:off x="539552" y="1484784"/>
            <a:ext cx="324036" cy="288032"/>
          </a:xfrm>
          <a:prstGeom prst="rect">
            <a:avLst/>
          </a:prstGeom>
          <a:noFill/>
          <a:ln>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17" name="Rectangle 16"/>
          <p:cNvSpPr/>
          <p:nvPr/>
        </p:nvSpPr>
        <p:spPr>
          <a:xfrm>
            <a:off x="863588" y="1484784"/>
            <a:ext cx="324036" cy="288032"/>
          </a:xfrm>
          <a:prstGeom prst="rect">
            <a:avLst/>
          </a:prstGeom>
          <a:noFill/>
          <a:ln>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18" name="Rectangle 17"/>
          <p:cNvSpPr/>
          <p:nvPr/>
        </p:nvSpPr>
        <p:spPr>
          <a:xfrm>
            <a:off x="539552" y="1988840"/>
            <a:ext cx="324036" cy="288032"/>
          </a:xfrm>
          <a:prstGeom prst="rect">
            <a:avLst/>
          </a:prstGeom>
          <a:noFill/>
          <a:ln>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19" name="Rectangle 18"/>
          <p:cNvSpPr/>
          <p:nvPr/>
        </p:nvSpPr>
        <p:spPr>
          <a:xfrm>
            <a:off x="539552" y="2276872"/>
            <a:ext cx="324036" cy="288032"/>
          </a:xfrm>
          <a:prstGeom prst="rect">
            <a:avLst/>
          </a:prstGeom>
          <a:noFill/>
          <a:ln>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21" name="Rectangle 20"/>
          <p:cNvSpPr/>
          <p:nvPr/>
        </p:nvSpPr>
        <p:spPr>
          <a:xfrm>
            <a:off x="539552" y="2564904"/>
            <a:ext cx="324036" cy="288032"/>
          </a:xfrm>
          <a:prstGeom prst="rect">
            <a:avLst/>
          </a:prstGeom>
          <a:noFill/>
          <a:ln>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23" name="Rectangle 22"/>
          <p:cNvSpPr/>
          <p:nvPr/>
        </p:nvSpPr>
        <p:spPr>
          <a:xfrm>
            <a:off x="539552" y="2852936"/>
            <a:ext cx="324036" cy="288032"/>
          </a:xfrm>
          <a:prstGeom prst="rect">
            <a:avLst/>
          </a:prstGeom>
          <a:noFill/>
          <a:ln>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24" name="Rectangle 23"/>
          <p:cNvSpPr/>
          <p:nvPr/>
        </p:nvSpPr>
        <p:spPr>
          <a:xfrm>
            <a:off x="863588" y="2852936"/>
            <a:ext cx="324036" cy="288032"/>
          </a:xfrm>
          <a:prstGeom prst="rect">
            <a:avLst/>
          </a:prstGeom>
          <a:noFill/>
          <a:ln>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25" name="Rectangle 24"/>
          <p:cNvSpPr/>
          <p:nvPr/>
        </p:nvSpPr>
        <p:spPr>
          <a:xfrm>
            <a:off x="539552" y="3284984"/>
            <a:ext cx="324036" cy="288032"/>
          </a:xfrm>
          <a:prstGeom prst="rect">
            <a:avLst/>
          </a:prstGeom>
          <a:noFill/>
          <a:ln>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26" name="Rectangle 25"/>
          <p:cNvSpPr/>
          <p:nvPr/>
        </p:nvSpPr>
        <p:spPr>
          <a:xfrm>
            <a:off x="539552" y="3573016"/>
            <a:ext cx="324036" cy="288032"/>
          </a:xfrm>
          <a:prstGeom prst="rect">
            <a:avLst/>
          </a:prstGeom>
          <a:noFill/>
          <a:ln>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28" name="Rectangle 27"/>
          <p:cNvSpPr/>
          <p:nvPr/>
        </p:nvSpPr>
        <p:spPr>
          <a:xfrm>
            <a:off x="539552" y="3861048"/>
            <a:ext cx="324036" cy="288032"/>
          </a:xfrm>
          <a:prstGeom prst="rect">
            <a:avLst/>
          </a:prstGeom>
          <a:noFill/>
          <a:ln>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30" name="Rectangle 29"/>
          <p:cNvSpPr/>
          <p:nvPr/>
        </p:nvSpPr>
        <p:spPr>
          <a:xfrm>
            <a:off x="539552" y="4149080"/>
            <a:ext cx="324036" cy="288032"/>
          </a:xfrm>
          <a:prstGeom prst="rect">
            <a:avLst/>
          </a:prstGeom>
          <a:noFill/>
          <a:ln>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32" name="Rectangle 31"/>
          <p:cNvSpPr/>
          <p:nvPr/>
        </p:nvSpPr>
        <p:spPr>
          <a:xfrm>
            <a:off x="539552" y="4437112"/>
            <a:ext cx="324036" cy="288032"/>
          </a:xfrm>
          <a:prstGeom prst="rect">
            <a:avLst/>
          </a:prstGeom>
          <a:noFill/>
          <a:ln>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33" name="Rectangle 32"/>
          <p:cNvSpPr/>
          <p:nvPr/>
        </p:nvSpPr>
        <p:spPr>
          <a:xfrm>
            <a:off x="863588" y="4437112"/>
            <a:ext cx="324036" cy="288032"/>
          </a:xfrm>
          <a:prstGeom prst="rect">
            <a:avLst/>
          </a:prstGeom>
          <a:noFill/>
          <a:ln>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35" name="Rectangle 34"/>
          <p:cNvSpPr/>
          <p:nvPr/>
        </p:nvSpPr>
        <p:spPr>
          <a:xfrm>
            <a:off x="539552" y="4869160"/>
            <a:ext cx="324036" cy="288032"/>
          </a:xfrm>
          <a:prstGeom prst="rect">
            <a:avLst/>
          </a:prstGeom>
          <a:noFill/>
          <a:ln>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36" name="Rectangle 35"/>
          <p:cNvSpPr/>
          <p:nvPr/>
        </p:nvSpPr>
        <p:spPr>
          <a:xfrm>
            <a:off x="539552" y="5157192"/>
            <a:ext cx="324036" cy="288032"/>
          </a:xfrm>
          <a:prstGeom prst="rect">
            <a:avLst/>
          </a:prstGeom>
          <a:noFill/>
          <a:ln>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38" name="Rectangle 37"/>
          <p:cNvSpPr/>
          <p:nvPr/>
        </p:nvSpPr>
        <p:spPr>
          <a:xfrm>
            <a:off x="539552" y="5445224"/>
            <a:ext cx="324036" cy="288032"/>
          </a:xfrm>
          <a:prstGeom prst="rect">
            <a:avLst/>
          </a:prstGeom>
          <a:noFill/>
          <a:ln>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40" name="Rectangle 39"/>
          <p:cNvSpPr/>
          <p:nvPr/>
        </p:nvSpPr>
        <p:spPr>
          <a:xfrm>
            <a:off x="539552" y="5733256"/>
            <a:ext cx="324036" cy="288032"/>
          </a:xfrm>
          <a:prstGeom prst="rect">
            <a:avLst/>
          </a:prstGeom>
          <a:noFill/>
          <a:ln>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42" name="Rectangle 41"/>
          <p:cNvSpPr/>
          <p:nvPr/>
        </p:nvSpPr>
        <p:spPr>
          <a:xfrm>
            <a:off x="539552" y="6021288"/>
            <a:ext cx="324036" cy="288032"/>
          </a:xfrm>
          <a:prstGeom prst="rect">
            <a:avLst/>
          </a:prstGeom>
          <a:noFill/>
          <a:ln>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44" name="Rectangle 43"/>
          <p:cNvSpPr/>
          <p:nvPr/>
        </p:nvSpPr>
        <p:spPr>
          <a:xfrm>
            <a:off x="539552" y="6309320"/>
            <a:ext cx="324036" cy="288032"/>
          </a:xfrm>
          <a:prstGeom prst="rect">
            <a:avLst/>
          </a:prstGeom>
          <a:noFill/>
          <a:ln>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45" name="Rectangle 44"/>
          <p:cNvSpPr/>
          <p:nvPr/>
        </p:nvSpPr>
        <p:spPr>
          <a:xfrm>
            <a:off x="863588" y="6309320"/>
            <a:ext cx="324036" cy="288032"/>
          </a:xfrm>
          <a:prstGeom prst="rect">
            <a:avLst/>
          </a:prstGeom>
          <a:noFill/>
          <a:ln>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3" name="TextBox 2"/>
          <p:cNvSpPr txBox="1"/>
          <p:nvPr/>
        </p:nvSpPr>
        <p:spPr>
          <a:xfrm>
            <a:off x="179512" y="335845"/>
            <a:ext cx="312906" cy="6186309"/>
          </a:xfrm>
          <a:prstGeom prst="rect">
            <a:avLst/>
          </a:prstGeom>
          <a:noFill/>
        </p:spPr>
        <p:txBody>
          <a:bodyPr wrap="none" rtlCol="0">
            <a:spAutoFit/>
          </a:bodyPr>
          <a:lstStyle/>
          <a:p>
            <a:r>
              <a:rPr lang="en-CA" b="1" dirty="0" smtClean="0">
                <a:solidFill>
                  <a:srgbClr val="C00000"/>
                </a:solidFill>
              </a:rPr>
              <a:t>1</a:t>
            </a:r>
          </a:p>
          <a:p>
            <a:endParaRPr lang="en-CA" b="1" dirty="0">
              <a:solidFill>
                <a:srgbClr val="C00000"/>
              </a:solidFill>
            </a:endParaRPr>
          </a:p>
          <a:p>
            <a:endParaRPr lang="en-CA" b="1" dirty="0" smtClean="0">
              <a:solidFill>
                <a:srgbClr val="C00000"/>
              </a:solidFill>
            </a:endParaRPr>
          </a:p>
          <a:p>
            <a:r>
              <a:rPr lang="en-CA" b="1" dirty="0" smtClean="0">
                <a:solidFill>
                  <a:srgbClr val="C00000"/>
                </a:solidFill>
              </a:rPr>
              <a:t>2</a:t>
            </a:r>
          </a:p>
          <a:p>
            <a:endParaRPr lang="en-CA" b="1" dirty="0">
              <a:solidFill>
                <a:srgbClr val="C00000"/>
              </a:solidFill>
            </a:endParaRPr>
          </a:p>
          <a:p>
            <a:endParaRPr lang="en-CA" b="1" dirty="0" smtClean="0">
              <a:solidFill>
                <a:srgbClr val="C00000"/>
              </a:solidFill>
            </a:endParaRPr>
          </a:p>
          <a:p>
            <a:endParaRPr lang="en-CA" b="1" dirty="0">
              <a:solidFill>
                <a:srgbClr val="C00000"/>
              </a:solidFill>
            </a:endParaRPr>
          </a:p>
          <a:p>
            <a:endParaRPr lang="en-CA" b="1" dirty="0" smtClean="0">
              <a:solidFill>
                <a:srgbClr val="C00000"/>
              </a:solidFill>
            </a:endParaRPr>
          </a:p>
          <a:p>
            <a:r>
              <a:rPr lang="en-CA" b="1" dirty="0" smtClean="0">
                <a:solidFill>
                  <a:srgbClr val="C00000"/>
                </a:solidFill>
              </a:rPr>
              <a:t>3</a:t>
            </a:r>
          </a:p>
          <a:p>
            <a:endParaRPr lang="en-CA" b="1" dirty="0">
              <a:solidFill>
                <a:srgbClr val="C00000"/>
              </a:solidFill>
            </a:endParaRPr>
          </a:p>
          <a:p>
            <a:endParaRPr lang="en-CA" b="1" dirty="0" smtClean="0">
              <a:solidFill>
                <a:srgbClr val="C00000"/>
              </a:solidFill>
            </a:endParaRPr>
          </a:p>
          <a:p>
            <a:endParaRPr lang="en-CA" b="1" dirty="0">
              <a:solidFill>
                <a:srgbClr val="C00000"/>
              </a:solidFill>
            </a:endParaRPr>
          </a:p>
          <a:p>
            <a:endParaRPr lang="en-CA" b="1" dirty="0" smtClean="0">
              <a:solidFill>
                <a:srgbClr val="C00000"/>
              </a:solidFill>
            </a:endParaRPr>
          </a:p>
          <a:p>
            <a:endParaRPr lang="en-CA" b="1" dirty="0">
              <a:solidFill>
                <a:srgbClr val="C00000"/>
              </a:solidFill>
            </a:endParaRPr>
          </a:p>
          <a:p>
            <a:r>
              <a:rPr lang="en-CA" b="1" dirty="0" smtClean="0">
                <a:solidFill>
                  <a:srgbClr val="C00000"/>
                </a:solidFill>
              </a:rPr>
              <a:t>4</a:t>
            </a:r>
          </a:p>
          <a:p>
            <a:endParaRPr lang="en-CA" b="1" dirty="0">
              <a:solidFill>
                <a:srgbClr val="C00000"/>
              </a:solidFill>
            </a:endParaRPr>
          </a:p>
          <a:p>
            <a:endParaRPr lang="en-CA" b="1" dirty="0" smtClean="0">
              <a:solidFill>
                <a:srgbClr val="C00000"/>
              </a:solidFill>
            </a:endParaRPr>
          </a:p>
          <a:p>
            <a:endParaRPr lang="en-CA" b="1" dirty="0">
              <a:solidFill>
                <a:srgbClr val="C00000"/>
              </a:solidFill>
            </a:endParaRPr>
          </a:p>
          <a:p>
            <a:endParaRPr lang="en-CA" b="1" dirty="0" smtClean="0">
              <a:solidFill>
                <a:srgbClr val="C00000"/>
              </a:solidFill>
            </a:endParaRPr>
          </a:p>
          <a:p>
            <a:endParaRPr lang="en-CA" b="1" dirty="0">
              <a:solidFill>
                <a:srgbClr val="C00000"/>
              </a:solidFill>
            </a:endParaRPr>
          </a:p>
          <a:p>
            <a:endParaRPr lang="en-CA" b="1" dirty="0" smtClean="0">
              <a:solidFill>
                <a:srgbClr val="C00000"/>
              </a:solidFill>
            </a:endParaRPr>
          </a:p>
          <a:p>
            <a:r>
              <a:rPr lang="en-CA" b="1" dirty="0">
                <a:solidFill>
                  <a:srgbClr val="C00000"/>
                </a:solidFill>
              </a:rPr>
              <a:t>5</a:t>
            </a:r>
          </a:p>
        </p:txBody>
      </p:sp>
      <p:graphicFrame>
        <p:nvGraphicFramePr>
          <p:cNvPr id="5" name="Table 4"/>
          <p:cNvGraphicFramePr>
            <a:graphicFrameLocks noGrp="1"/>
          </p:cNvGraphicFramePr>
          <p:nvPr>
            <p:extLst>
              <p:ext uri="{D42A27DB-BD31-4B8C-83A1-F6EECF244321}">
                <p14:modId xmlns:p14="http://schemas.microsoft.com/office/powerpoint/2010/main" val="1283721929"/>
              </p:ext>
            </p:extLst>
          </p:nvPr>
        </p:nvGraphicFramePr>
        <p:xfrm>
          <a:off x="1524000" y="908720"/>
          <a:ext cx="7008441" cy="3369972"/>
        </p:xfrm>
        <a:graphic>
          <a:graphicData uri="http://schemas.openxmlformats.org/drawingml/2006/table">
            <a:tbl>
              <a:tblPr firstRow="1" bandRow="1">
                <a:tableStyleId>{21E4AEA4-8DFA-4A89-87EB-49C32662AFE0}</a:tableStyleId>
              </a:tblPr>
              <a:tblGrid>
                <a:gridCol w="2336147"/>
                <a:gridCol w="2336147"/>
                <a:gridCol w="2336147"/>
              </a:tblGrid>
              <a:tr h="561662">
                <a:tc>
                  <a:txBody>
                    <a:bodyPr/>
                    <a:lstStyle/>
                    <a:p>
                      <a:pPr algn="ctr"/>
                      <a:r>
                        <a:rPr lang="en-CA" dirty="0" smtClean="0"/>
                        <a:t>Stage</a:t>
                      </a:r>
                      <a:endParaRPr lang="en-CA" dirty="0"/>
                    </a:p>
                  </a:txBody>
                  <a:tcPr/>
                </a:tc>
                <a:tc>
                  <a:txBody>
                    <a:bodyPr/>
                    <a:lstStyle/>
                    <a:p>
                      <a:pPr algn="ctr"/>
                      <a:r>
                        <a:rPr lang="en-CA" dirty="0" smtClean="0"/>
                        <a:t>What I see</a:t>
                      </a:r>
                      <a:endParaRPr lang="en-CA" dirty="0"/>
                    </a:p>
                  </a:txBody>
                  <a:tcPr/>
                </a:tc>
                <a:tc>
                  <a:txBody>
                    <a:bodyPr/>
                    <a:lstStyle/>
                    <a:p>
                      <a:pPr algn="ctr"/>
                      <a:r>
                        <a:rPr lang="en-CA" dirty="0" smtClean="0"/>
                        <a:t>Total</a:t>
                      </a:r>
                      <a:endParaRPr lang="en-CA" dirty="0"/>
                    </a:p>
                  </a:txBody>
                  <a:tcPr/>
                </a:tc>
              </a:tr>
              <a:tr h="561662">
                <a:tc>
                  <a:txBody>
                    <a:bodyPr/>
                    <a:lstStyle/>
                    <a:p>
                      <a:pPr algn="ctr"/>
                      <a:r>
                        <a:rPr lang="en-CA" dirty="0" smtClean="0"/>
                        <a:t>1</a:t>
                      </a:r>
                      <a:endParaRPr lang="en-CA" dirty="0"/>
                    </a:p>
                  </a:txBody>
                  <a:tcPr/>
                </a:tc>
                <a:tc>
                  <a:txBody>
                    <a:bodyPr/>
                    <a:lstStyle/>
                    <a:p>
                      <a:pPr algn="ctr"/>
                      <a:r>
                        <a:rPr lang="en-CA" dirty="0" smtClean="0"/>
                        <a:t>(2 x 2) -1</a:t>
                      </a:r>
                      <a:endParaRPr lang="en-CA" dirty="0"/>
                    </a:p>
                  </a:txBody>
                  <a:tcPr/>
                </a:tc>
                <a:tc>
                  <a:txBody>
                    <a:bodyPr/>
                    <a:lstStyle/>
                    <a:p>
                      <a:pPr algn="ctr"/>
                      <a:r>
                        <a:rPr lang="en-CA" dirty="0" smtClean="0"/>
                        <a:t>3</a:t>
                      </a:r>
                      <a:endParaRPr lang="en-CA" dirty="0"/>
                    </a:p>
                  </a:txBody>
                  <a:tcPr/>
                </a:tc>
              </a:tr>
              <a:tr h="561662">
                <a:tc>
                  <a:txBody>
                    <a:bodyPr/>
                    <a:lstStyle/>
                    <a:p>
                      <a:pPr algn="ctr"/>
                      <a:r>
                        <a:rPr lang="en-CA" dirty="0" smtClean="0"/>
                        <a:t>2</a:t>
                      </a:r>
                      <a:endParaRPr lang="en-CA" dirty="0"/>
                    </a:p>
                  </a:txBody>
                  <a:tcPr/>
                </a:tc>
                <a:tc>
                  <a:txBody>
                    <a:bodyPr/>
                    <a:lstStyle/>
                    <a:p>
                      <a:pPr algn="ctr"/>
                      <a:r>
                        <a:rPr lang="en-CA" dirty="0" smtClean="0"/>
                        <a:t>(2 x 3) - 2</a:t>
                      </a:r>
                      <a:endParaRPr lang="en-CA" dirty="0"/>
                    </a:p>
                  </a:txBody>
                  <a:tcPr/>
                </a:tc>
                <a:tc>
                  <a:txBody>
                    <a:bodyPr/>
                    <a:lstStyle/>
                    <a:p>
                      <a:pPr algn="ctr"/>
                      <a:r>
                        <a:rPr lang="en-CA" dirty="0" smtClean="0"/>
                        <a:t>4</a:t>
                      </a:r>
                      <a:endParaRPr lang="en-CA" dirty="0"/>
                    </a:p>
                  </a:txBody>
                  <a:tcPr/>
                </a:tc>
              </a:tr>
              <a:tr h="561662">
                <a:tc>
                  <a:txBody>
                    <a:bodyPr/>
                    <a:lstStyle/>
                    <a:p>
                      <a:pPr algn="ctr"/>
                      <a:r>
                        <a:rPr lang="en-CA" dirty="0" smtClean="0"/>
                        <a:t>3</a:t>
                      </a:r>
                      <a:endParaRPr lang="en-CA" dirty="0"/>
                    </a:p>
                  </a:txBody>
                  <a:tcPr/>
                </a:tc>
                <a:tc>
                  <a:txBody>
                    <a:bodyPr/>
                    <a:lstStyle/>
                    <a:p>
                      <a:pPr algn="ctr"/>
                      <a:r>
                        <a:rPr lang="en-CA" dirty="0" smtClean="0"/>
                        <a:t>(2 x 4) - 3</a:t>
                      </a:r>
                      <a:endParaRPr lang="en-CA" dirty="0"/>
                    </a:p>
                  </a:txBody>
                  <a:tcPr/>
                </a:tc>
                <a:tc>
                  <a:txBody>
                    <a:bodyPr/>
                    <a:lstStyle/>
                    <a:p>
                      <a:pPr algn="ctr"/>
                      <a:r>
                        <a:rPr lang="en-CA" dirty="0" smtClean="0"/>
                        <a:t>5</a:t>
                      </a:r>
                      <a:endParaRPr lang="en-CA" dirty="0"/>
                    </a:p>
                  </a:txBody>
                  <a:tcPr/>
                </a:tc>
              </a:tr>
              <a:tr h="561662">
                <a:tc>
                  <a:txBody>
                    <a:bodyPr/>
                    <a:lstStyle/>
                    <a:p>
                      <a:pPr algn="ctr"/>
                      <a:r>
                        <a:rPr lang="en-CA" dirty="0" smtClean="0"/>
                        <a:t>4</a:t>
                      </a:r>
                      <a:endParaRPr lang="en-CA" dirty="0"/>
                    </a:p>
                  </a:txBody>
                  <a:tcPr/>
                </a:tc>
                <a:tc>
                  <a:txBody>
                    <a:bodyPr/>
                    <a:lstStyle/>
                    <a:p>
                      <a:pPr algn="ctr"/>
                      <a:r>
                        <a:rPr lang="en-CA" dirty="0" smtClean="0"/>
                        <a:t>(2 x 5) - 4</a:t>
                      </a:r>
                      <a:endParaRPr lang="en-CA" dirty="0"/>
                    </a:p>
                  </a:txBody>
                  <a:tcPr/>
                </a:tc>
                <a:tc>
                  <a:txBody>
                    <a:bodyPr/>
                    <a:lstStyle/>
                    <a:p>
                      <a:pPr algn="ctr"/>
                      <a:r>
                        <a:rPr lang="en-CA" dirty="0" smtClean="0"/>
                        <a:t>6</a:t>
                      </a:r>
                      <a:endParaRPr lang="en-CA" dirty="0"/>
                    </a:p>
                  </a:txBody>
                  <a:tcPr/>
                </a:tc>
              </a:tr>
              <a:tr h="561662">
                <a:tc>
                  <a:txBody>
                    <a:bodyPr/>
                    <a:lstStyle/>
                    <a:p>
                      <a:pPr algn="ctr"/>
                      <a:r>
                        <a:rPr lang="en-CA" dirty="0" smtClean="0"/>
                        <a:t>5</a:t>
                      </a:r>
                      <a:endParaRPr lang="en-CA" dirty="0"/>
                    </a:p>
                  </a:txBody>
                  <a:tcPr/>
                </a:tc>
                <a:tc>
                  <a:txBody>
                    <a:bodyPr/>
                    <a:lstStyle/>
                    <a:p>
                      <a:pPr algn="ctr"/>
                      <a:r>
                        <a:rPr lang="en-CA" dirty="0" smtClean="0"/>
                        <a:t>(2 x 6)</a:t>
                      </a:r>
                      <a:r>
                        <a:rPr lang="en-CA" baseline="0" dirty="0" smtClean="0"/>
                        <a:t> - 5</a:t>
                      </a:r>
                      <a:endParaRPr lang="en-CA" dirty="0"/>
                    </a:p>
                  </a:txBody>
                  <a:tcPr/>
                </a:tc>
                <a:tc>
                  <a:txBody>
                    <a:bodyPr/>
                    <a:lstStyle/>
                    <a:p>
                      <a:pPr algn="ctr"/>
                      <a:r>
                        <a:rPr lang="en-CA" dirty="0" smtClean="0"/>
                        <a:t>7</a:t>
                      </a:r>
                      <a:endParaRPr lang="en-CA" dirty="0"/>
                    </a:p>
                  </a:txBody>
                  <a:tcPr/>
                </a:tc>
              </a:tr>
            </a:tbl>
          </a:graphicData>
        </a:graphic>
      </p:graphicFrame>
      <p:sp>
        <p:nvSpPr>
          <p:cNvPr id="6" name="Oval Callout 5"/>
          <p:cNvSpPr/>
          <p:nvPr/>
        </p:nvSpPr>
        <p:spPr>
          <a:xfrm>
            <a:off x="2915816" y="4581128"/>
            <a:ext cx="4752528" cy="1836204"/>
          </a:xfrm>
          <a:prstGeom prst="wedgeEllipseCallout">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dirty="0" smtClean="0">
              <a:solidFill>
                <a:schemeClr val="tx1"/>
              </a:solidFill>
            </a:endParaRPr>
          </a:p>
          <a:p>
            <a:pPr algn="ctr"/>
            <a:r>
              <a:rPr lang="en-CA" dirty="0" smtClean="0">
                <a:solidFill>
                  <a:schemeClr val="tx1"/>
                </a:solidFill>
              </a:rPr>
              <a:t>2 is the base. I made a rectangle that was one more than the stage number. Then subtract the stage number.</a:t>
            </a:r>
          </a:p>
          <a:p>
            <a:pPr algn="ctr"/>
            <a:r>
              <a:rPr lang="en-CA" dirty="0" smtClean="0">
                <a:solidFill>
                  <a:schemeClr val="tx1"/>
                </a:solidFill>
              </a:rPr>
              <a:t>For stage 10, </a:t>
            </a:r>
          </a:p>
          <a:p>
            <a:pPr algn="ctr"/>
            <a:r>
              <a:rPr lang="en-CA" dirty="0" smtClean="0">
                <a:solidFill>
                  <a:schemeClr val="tx1"/>
                </a:solidFill>
              </a:rPr>
              <a:t>2 x (10+1) - 10</a:t>
            </a:r>
          </a:p>
          <a:p>
            <a:pPr algn="ctr"/>
            <a:endParaRPr lang="en-CA" dirty="0"/>
          </a:p>
        </p:txBody>
      </p:sp>
      <p:sp>
        <p:nvSpPr>
          <p:cNvPr id="31" name="Rectangle 30"/>
          <p:cNvSpPr/>
          <p:nvPr/>
        </p:nvSpPr>
        <p:spPr>
          <a:xfrm>
            <a:off x="881304" y="116632"/>
            <a:ext cx="324036" cy="288032"/>
          </a:xfrm>
          <a:prstGeom prst="rect">
            <a:avLst/>
          </a:prstGeom>
          <a:solidFill>
            <a:schemeClr val="accent3">
              <a:lumMod val="85000"/>
            </a:schemeClr>
          </a:solidFill>
          <a:ln>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37" name="Rectangle 36"/>
          <p:cNvSpPr/>
          <p:nvPr/>
        </p:nvSpPr>
        <p:spPr>
          <a:xfrm>
            <a:off x="882448" y="908720"/>
            <a:ext cx="324036" cy="288032"/>
          </a:xfrm>
          <a:prstGeom prst="rect">
            <a:avLst/>
          </a:prstGeom>
          <a:solidFill>
            <a:schemeClr val="accent3">
              <a:lumMod val="85000"/>
            </a:schemeClr>
          </a:solidFill>
          <a:ln>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39" name="Rectangle 38"/>
          <p:cNvSpPr/>
          <p:nvPr/>
        </p:nvSpPr>
        <p:spPr>
          <a:xfrm>
            <a:off x="882448" y="1196752"/>
            <a:ext cx="324036" cy="288032"/>
          </a:xfrm>
          <a:prstGeom prst="rect">
            <a:avLst/>
          </a:prstGeom>
          <a:solidFill>
            <a:schemeClr val="accent3">
              <a:lumMod val="85000"/>
            </a:schemeClr>
          </a:solidFill>
          <a:ln>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41" name="Rectangle 40"/>
          <p:cNvSpPr/>
          <p:nvPr/>
        </p:nvSpPr>
        <p:spPr>
          <a:xfrm>
            <a:off x="862444" y="1988840"/>
            <a:ext cx="324036" cy="288032"/>
          </a:xfrm>
          <a:prstGeom prst="rect">
            <a:avLst/>
          </a:prstGeom>
          <a:solidFill>
            <a:schemeClr val="accent3">
              <a:lumMod val="85000"/>
            </a:schemeClr>
          </a:solidFill>
          <a:ln>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43" name="Rectangle 42"/>
          <p:cNvSpPr/>
          <p:nvPr/>
        </p:nvSpPr>
        <p:spPr>
          <a:xfrm>
            <a:off x="862444" y="2276872"/>
            <a:ext cx="324036" cy="288032"/>
          </a:xfrm>
          <a:prstGeom prst="rect">
            <a:avLst/>
          </a:prstGeom>
          <a:solidFill>
            <a:schemeClr val="accent3">
              <a:lumMod val="85000"/>
            </a:schemeClr>
          </a:solidFill>
          <a:ln>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46" name="Rectangle 45"/>
          <p:cNvSpPr/>
          <p:nvPr/>
        </p:nvSpPr>
        <p:spPr>
          <a:xfrm>
            <a:off x="862444" y="2564904"/>
            <a:ext cx="324036" cy="288032"/>
          </a:xfrm>
          <a:prstGeom prst="rect">
            <a:avLst/>
          </a:prstGeom>
          <a:solidFill>
            <a:schemeClr val="accent3">
              <a:lumMod val="85000"/>
            </a:schemeClr>
          </a:solidFill>
          <a:ln>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47" name="Rectangle 46"/>
          <p:cNvSpPr/>
          <p:nvPr/>
        </p:nvSpPr>
        <p:spPr>
          <a:xfrm>
            <a:off x="863016" y="3284984"/>
            <a:ext cx="324036" cy="288032"/>
          </a:xfrm>
          <a:prstGeom prst="rect">
            <a:avLst/>
          </a:prstGeom>
          <a:solidFill>
            <a:schemeClr val="accent3">
              <a:lumMod val="85000"/>
            </a:schemeClr>
          </a:solidFill>
          <a:ln>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48" name="Rectangle 47"/>
          <p:cNvSpPr/>
          <p:nvPr/>
        </p:nvSpPr>
        <p:spPr>
          <a:xfrm>
            <a:off x="863016" y="3573016"/>
            <a:ext cx="324036" cy="288032"/>
          </a:xfrm>
          <a:prstGeom prst="rect">
            <a:avLst/>
          </a:prstGeom>
          <a:solidFill>
            <a:schemeClr val="accent3">
              <a:lumMod val="85000"/>
            </a:schemeClr>
          </a:solidFill>
          <a:ln>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49" name="Rectangle 48"/>
          <p:cNvSpPr/>
          <p:nvPr/>
        </p:nvSpPr>
        <p:spPr>
          <a:xfrm>
            <a:off x="863016" y="3861048"/>
            <a:ext cx="324036" cy="288032"/>
          </a:xfrm>
          <a:prstGeom prst="rect">
            <a:avLst/>
          </a:prstGeom>
          <a:solidFill>
            <a:schemeClr val="accent3">
              <a:lumMod val="85000"/>
            </a:schemeClr>
          </a:solidFill>
          <a:ln>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50" name="Rectangle 49"/>
          <p:cNvSpPr/>
          <p:nvPr/>
        </p:nvSpPr>
        <p:spPr>
          <a:xfrm>
            <a:off x="863016" y="4149080"/>
            <a:ext cx="324036" cy="288032"/>
          </a:xfrm>
          <a:prstGeom prst="rect">
            <a:avLst/>
          </a:prstGeom>
          <a:solidFill>
            <a:schemeClr val="accent3">
              <a:lumMod val="85000"/>
            </a:schemeClr>
          </a:solidFill>
          <a:ln>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51" name="Rectangle 50"/>
          <p:cNvSpPr/>
          <p:nvPr/>
        </p:nvSpPr>
        <p:spPr>
          <a:xfrm>
            <a:off x="881304" y="4869160"/>
            <a:ext cx="324036" cy="288032"/>
          </a:xfrm>
          <a:prstGeom prst="rect">
            <a:avLst/>
          </a:prstGeom>
          <a:solidFill>
            <a:schemeClr val="accent3">
              <a:lumMod val="85000"/>
            </a:schemeClr>
          </a:solidFill>
          <a:ln>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52" name="Rectangle 51"/>
          <p:cNvSpPr/>
          <p:nvPr/>
        </p:nvSpPr>
        <p:spPr>
          <a:xfrm>
            <a:off x="881304" y="5157192"/>
            <a:ext cx="324036" cy="288032"/>
          </a:xfrm>
          <a:prstGeom prst="rect">
            <a:avLst/>
          </a:prstGeom>
          <a:solidFill>
            <a:schemeClr val="accent3">
              <a:lumMod val="85000"/>
            </a:schemeClr>
          </a:solidFill>
          <a:ln>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53" name="Rectangle 52"/>
          <p:cNvSpPr/>
          <p:nvPr/>
        </p:nvSpPr>
        <p:spPr>
          <a:xfrm>
            <a:off x="881304" y="5445224"/>
            <a:ext cx="324036" cy="288032"/>
          </a:xfrm>
          <a:prstGeom prst="rect">
            <a:avLst/>
          </a:prstGeom>
          <a:solidFill>
            <a:schemeClr val="accent3">
              <a:lumMod val="85000"/>
            </a:schemeClr>
          </a:solidFill>
          <a:ln>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54" name="Rectangle 53"/>
          <p:cNvSpPr/>
          <p:nvPr/>
        </p:nvSpPr>
        <p:spPr>
          <a:xfrm>
            <a:off x="881304" y="5733256"/>
            <a:ext cx="324036" cy="288032"/>
          </a:xfrm>
          <a:prstGeom prst="rect">
            <a:avLst/>
          </a:prstGeom>
          <a:solidFill>
            <a:schemeClr val="accent3">
              <a:lumMod val="85000"/>
            </a:schemeClr>
          </a:solidFill>
          <a:ln>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55" name="Rectangle 54"/>
          <p:cNvSpPr/>
          <p:nvPr/>
        </p:nvSpPr>
        <p:spPr>
          <a:xfrm>
            <a:off x="881304" y="6021288"/>
            <a:ext cx="324036" cy="288032"/>
          </a:xfrm>
          <a:prstGeom prst="rect">
            <a:avLst/>
          </a:prstGeom>
          <a:solidFill>
            <a:schemeClr val="accent3">
              <a:lumMod val="85000"/>
            </a:schemeClr>
          </a:solidFill>
          <a:ln>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56" name="TextBox 55"/>
          <p:cNvSpPr txBox="1"/>
          <p:nvPr/>
        </p:nvSpPr>
        <p:spPr>
          <a:xfrm>
            <a:off x="7125964" y="202252"/>
            <a:ext cx="1197764" cy="369332"/>
          </a:xfrm>
          <a:prstGeom prst="rect">
            <a:avLst/>
          </a:prstGeom>
          <a:noFill/>
        </p:spPr>
        <p:txBody>
          <a:bodyPr wrap="none" rtlCol="0">
            <a:spAutoFit/>
          </a:bodyPr>
          <a:lstStyle/>
          <a:p>
            <a:r>
              <a:rPr lang="en-CA" dirty="0" smtClean="0"/>
              <a:t>Sample C</a:t>
            </a:r>
            <a:endParaRPr lang="en-CA" dirty="0"/>
          </a:p>
        </p:txBody>
      </p:sp>
    </p:spTree>
    <p:extLst>
      <p:ext uri="{BB962C8B-B14F-4D97-AF65-F5344CB8AC3E}">
        <p14:creationId xmlns:p14="http://schemas.microsoft.com/office/powerpoint/2010/main" val="2064240837"/>
      </p:ext>
    </p:extLst>
  </p:cSld>
  <p:clrMapOvr>
    <a:masterClrMapping/>
  </p:clrMapOvr>
  <p:timing>
    <p:tnLst>
      <p:par>
        <p:cTn xmlns:p14="http://schemas.microsoft.com/office/powerpoint/2010/mai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Consolidating ideas.</a:t>
            </a:r>
            <a:endParaRPr lang="en-CA" dirty="0"/>
          </a:p>
        </p:txBody>
      </p:sp>
      <p:sp>
        <p:nvSpPr>
          <p:cNvPr id="3" name="Content Placeholder 2"/>
          <p:cNvSpPr>
            <a:spLocks noGrp="1"/>
          </p:cNvSpPr>
          <p:nvPr>
            <p:ph sz="half" idx="1"/>
          </p:nvPr>
        </p:nvSpPr>
        <p:spPr>
          <a:xfrm>
            <a:off x="296874" y="1916832"/>
            <a:ext cx="2585864" cy="1524000"/>
          </a:xfrm>
          <a:solidFill>
            <a:srgbClr val="FFC000"/>
          </a:solidFill>
        </p:spPr>
        <p:txBody>
          <a:bodyPr/>
          <a:lstStyle/>
          <a:p>
            <a:r>
              <a:rPr lang="en-CA" dirty="0" smtClean="0"/>
              <a:t>Sample A</a:t>
            </a:r>
          </a:p>
          <a:p>
            <a:pPr marL="0" indent="0" algn="ctr">
              <a:buNone/>
            </a:pPr>
            <a:r>
              <a:rPr lang="en-CA" sz="1800" dirty="0"/>
              <a:t>For stage 10,  I see</a:t>
            </a:r>
          </a:p>
          <a:p>
            <a:pPr marL="0" indent="0" algn="ctr">
              <a:buNone/>
            </a:pPr>
            <a:r>
              <a:rPr lang="en-CA" sz="1800" dirty="0"/>
              <a:t>2 + stage number</a:t>
            </a:r>
          </a:p>
          <a:p>
            <a:pPr marL="0" indent="0" algn="ctr">
              <a:buNone/>
            </a:pPr>
            <a:r>
              <a:rPr lang="en-CA" sz="1800" dirty="0"/>
              <a:t>2 + 10 = </a:t>
            </a:r>
            <a:r>
              <a:rPr lang="en-CA" sz="1800" dirty="0" smtClean="0"/>
              <a:t>12</a:t>
            </a:r>
          </a:p>
          <a:p>
            <a:pPr marL="0" indent="0" algn="ctr">
              <a:buNone/>
            </a:pPr>
            <a:endParaRPr lang="en-CA" sz="1800" dirty="0"/>
          </a:p>
          <a:p>
            <a:pPr marL="0" indent="0" algn="ctr">
              <a:buNone/>
            </a:pPr>
            <a:endParaRPr lang="en-CA" sz="1800" dirty="0"/>
          </a:p>
        </p:txBody>
      </p:sp>
      <p:sp>
        <p:nvSpPr>
          <p:cNvPr id="5" name="Content Placeholder 2"/>
          <p:cNvSpPr>
            <a:spLocks noGrp="1"/>
          </p:cNvSpPr>
          <p:nvPr>
            <p:ph sz="half" idx="1"/>
          </p:nvPr>
        </p:nvSpPr>
        <p:spPr>
          <a:xfrm>
            <a:off x="3210272" y="1916832"/>
            <a:ext cx="2585864" cy="1728192"/>
          </a:xfrm>
          <a:solidFill>
            <a:schemeClr val="accent1">
              <a:lumMod val="60000"/>
              <a:lumOff val="40000"/>
            </a:schemeClr>
          </a:solidFill>
        </p:spPr>
        <p:txBody>
          <a:bodyPr/>
          <a:lstStyle/>
          <a:p>
            <a:r>
              <a:rPr lang="en-CA" dirty="0" smtClean="0"/>
              <a:t>Sample B</a:t>
            </a:r>
          </a:p>
          <a:p>
            <a:pPr marL="0" indent="0">
              <a:buNone/>
            </a:pPr>
            <a:r>
              <a:rPr lang="en-CA" sz="1800" dirty="0"/>
              <a:t>For stage 10, I see one red tile plus a tower of one more than the stage number</a:t>
            </a:r>
            <a:r>
              <a:rPr lang="en-CA" sz="1800" dirty="0" smtClean="0"/>
              <a:t>.</a:t>
            </a:r>
          </a:p>
          <a:p>
            <a:pPr marL="0" indent="0">
              <a:buNone/>
            </a:pPr>
            <a:endParaRPr lang="en-CA" sz="1800" dirty="0"/>
          </a:p>
          <a:p>
            <a:pPr marL="0" indent="0">
              <a:buNone/>
            </a:pPr>
            <a:endParaRPr lang="en-CA" dirty="0"/>
          </a:p>
        </p:txBody>
      </p:sp>
      <p:sp>
        <p:nvSpPr>
          <p:cNvPr id="6" name="Content Placeholder 2"/>
          <p:cNvSpPr>
            <a:spLocks noGrp="1"/>
          </p:cNvSpPr>
          <p:nvPr>
            <p:ph sz="half" idx="1"/>
          </p:nvPr>
        </p:nvSpPr>
        <p:spPr>
          <a:xfrm>
            <a:off x="6068332" y="1916832"/>
            <a:ext cx="2585864" cy="1356320"/>
          </a:xfrm>
          <a:solidFill>
            <a:schemeClr val="accent6">
              <a:lumMod val="40000"/>
              <a:lumOff val="60000"/>
            </a:schemeClr>
          </a:solidFill>
        </p:spPr>
        <p:txBody>
          <a:bodyPr/>
          <a:lstStyle/>
          <a:p>
            <a:r>
              <a:rPr lang="en-CA" dirty="0" smtClean="0"/>
              <a:t>Sample C</a:t>
            </a:r>
          </a:p>
          <a:p>
            <a:pPr marL="0" indent="0" algn="ctr">
              <a:buNone/>
            </a:pPr>
            <a:r>
              <a:rPr lang="en-CA" sz="1800" dirty="0"/>
              <a:t>For stage 10, </a:t>
            </a:r>
          </a:p>
          <a:p>
            <a:pPr marL="0" indent="0" algn="ctr">
              <a:buNone/>
            </a:pPr>
            <a:r>
              <a:rPr lang="en-CA" sz="1800" dirty="0"/>
              <a:t>2 x (10+1) - 10</a:t>
            </a:r>
          </a:p>
          <a:p>
            <a:pPr marL="0" indent="0">
              <a:buNone/>
            </a:pPr>
            <a:endParaRPr lang="en-CA" dirty="0"/>
          </a:p>
        </p:txBody>
      </p:sp>
      <p:grpSp>
        <p:nvGrpSpPr>
          <p:cNvPr id="10" name="Group 9"/>
          <p:cNvGrpSpPr/>
          <p:nvPr/>
        </p:nvGrpSpPr>
        <p:grpSpPr>
          <a:xfrm>
            <a:off x="792184" y="3717032"/>
            <a:ext cx="7681561" cy="1914839"/>
            <a:chOff x="792184" y="4367426"/>
            <a:chExt cx="7681561" cy="1914839"/>
          </a:xfrm>
        </p:grpSpPr>
        <p:sp>
          <p:nvSpPr>
            <p:cNvPr id="7" name="TextBox 6"/>
            <p:cNvSpPr txBox="1"/>
            <p:nvPr/>
          </p:nvSpPr>
          <p:spPr>
            <a:xfrm>
              <a:off x="792184" y="5229200"/>
              <a:ext cx="1595245" cy="1015663"/>
            </a:xfrm>
            <a:prstGeom prst="rect">
              <a:avLst/>
            </a:prstGeom>
            <a:noFill/>
          </p:spPr>
          <p:txBody>
            <a:bodyPr wrap="none" rtlCol="0">
              <a:spAutoFit/>
            </a:bodyPr>
            <a:lstStyle/>
            <a:p>
              <a:r>
                <a:rPr lang="en-CA" sz="2800" u="sng" dirty="0"/>
                <a:t>T = 2 + s</a:t>
              </a:r>
            </a:p>
            <a:p>
              <a:endParaRPr lang="en-CA" sz="3200" dirty="0"/>
            </a:p>
          </p:txBody>
        </p:sp>
        <p:sp>
          <p:nvSpPr>
            <p:cNvPr id="8" name="TextBox 7"/>
            <p:cNvSpPr txBox="1"/>
            <p:nvPr/>
          </p:nvSpPr>
          <p:spPr>
            <a:xfrm>
              <a:off x="3347864" y="4367426"/>
              <a:ext cx="2345450" cy="1877437"/>
            </a:xfrm>
            <a:prstGeom prst="rect">
              <a:avLst/>
            </a:prstGeom>
            <a:noFill/>
          </p:spPr>
          <p:txBody>
            <a:bodyPr wrap="none" rtlCol="0">
              <a:spAutoFit/>
            </a:bodyPr>
            <a:lstStyle/>
            <a:p>
              <a:r>
                <a:rPr lang="en-CA" sz="2800" dirty="0"/>
                <a:t>T = 1 + (s+ 1</a:t>
              </a:r>
              <a:r>
                <a:rPr lang="en-CA" sz="2800" dirty="0" smtClean="0"/>
                <a:t>)</a:t>
              </a:r>
            </a:p>
            <a:p>
              <a:r>
                <a:rPr lang="en-CA" sz="2800" dirty="0" smtClean="0"/>
                <a:t>T = 1 + s + 1</a:t>
              </a:r>
            </a:p>
            <a:p>
              <a:r>
                <a:rPr lang="en-CA" sz="2800" u="sng" dirty="0" smtClean="0"/>
                <a:t>T = 2 + s</a:t>
              </a:r>
              <a:endParaRPr lang="en-CA" sz="2800" u="sng" dirty="0"/>
            </a:p>
            <a:p>
              <a:endParaRPr lang="en-CA" sz="3200" dirty="0"/>
            </a:p>
          </p:txBody>
        </p:sp>
        <p:sp>
          <p:nvSpPr>
            <p:cNvPr id="9" name="TextBox 8"/>
            <p:cNvSpPr txBox="1"/>
            <p:nvPr/>
          </p:nvSpPr>
          <p:spPr>
            <a:xfrm>
              <a:off x="5958376" y="4404828"/>
              <a:ext cx="2515369" cy="1877437"/>
            </a:xfrm>
            <a:prstGeom prst="rect">
              <a:avLst/>
            </a:prstGeom>
            <a:noFill/>
          </p:spPr>
          <p:txBody>
            <a:bodyPr wrap="none" rtlCol="0">
              <a:spAutoFit/>
            </a:bodyPr>
            <a:lstStyle/>
            <a:p>
              <a:r>
                <a:rPr lang="en-CA" sz="2800" dirty="0"/>
                <a:t>T = </a:t>
              </a:r>
              <a:r>
                <a:rPr lang="en-CA" sz="2800" dirty="0" smtClean="0"/>
                <a:t>2 (s+1) – s</a:t>
              </a:r>
            </a:p>
            <a:p>
              <a:r>
                <a:rPr lang="en-CA" sz="2800" dirty="0" smtClean="0"/>
                <a:t>T = 2s + 2 – s</a:t>
              </a:r>
            </a:p>
            <a:p>
              <a:r>
                <a:rPr lang="en-CA" sz="2800" u="sng" dirty="0" smtClean="0"/>
                <a:t>T = 2 + s</a:t>
              </a:r>
            </a:p>
            <a:p>
              <a:endParaRPr lang="en-CA" sz="3200" dirty="0"/>
            </a:p>
          </p:txBody>
        </p:sp>
      </p:grpSp>
      <p:sp>
        <p:nvSpPr>
          <p:cNvPr id="11" name="TextBox 10"/>
          <p:cNvSpPr txBox="1"/>
          <p:nvPr/>
        </p:nvSpPr>
        <p:spPr>
          <a:xfrm>
            <a:off x="611560" y="5373216"/>
            <a:ext cx="8478603" cy="707886"/>
          </a:xfrm>
          <a:prstGeom prst="rect">
            <a:avLst/>
          </a:prstGeom>
          <a:noFill/>
        </p:spPr>
        <p:txBody>
          <a:bodyPr wrap="none" rtlCol="0">
            <a:spAutoFit/>
          </a:bodyPr>
          <a:lstStyle/>
          <a:p>
            <a:r>
              <a:rPr lang="en-CA" sz="2000" b="1" dirty="0" smtClean="0">
                <a:solidFill>
                  <a:srgbClr val="7030A0"/>
                </a:solidFill>
              </a:rPr>
              <a:t>What is the same and what is different about the formulas?</a:t>
            </a:r>
          </a:p>
          <a:p>
            <a:r>
              <a:rPr lang="en-CA" sz="2000" b="1" dirty="0" smtClean="0">
                <a:solidFill>
                  <a:srgbClr val="7030A0"/>
                </a:solidFill>
              </a:rPr>
              <a:t>What if the total number of tiles was “64” what is the stage number?</a:t>
            </a:r>
            <a:endParaRPr lang="en-CA" sz="2000" b="1" dirty="0">
              <a:solidFill>
                <a:srgbClr val="7030A0"/>
              </a:solidFill>
            </a:endParaRPr>
          </a:p>
        </p:txBody>
      </p:sp>
      <p:sp>
        <p:nvSpPr>
          <p:cNvPr id="12" name="Oval 11"/>
          <p:cNvSpPr/>
          <p:nvPr/>
        </p:nvSpPr>
        <p:spPr>
          <a:xfrm>
            <a:off x="8186144" y="6093296"/>
            <a:ext cx="936104" cy="64807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CA" sz="3600" dirty="0" smtClean="0">
                <a:solidFill>
                  <a:schemeClr val="tx1"/>
                </a:solidFill>
              </a:rPr>
              <a:t>3</a:t>
            </a:r>
            <a:endParaRPr lang="en-CA" sz="3600" dirty="0">
              <a:solidFill>
                <a:schemeClr val="tx1"/>
              </a:solidFill>
            </a:endParaRPr>
          </a:p>
        </p:txBody>
      </p:sp>
    </p:spTree>
    <p:extLst>
      <p:ext uri="{BB962C8B-B14F-4D97-AF65-F5344CB8AC3E}">
        <p14:creationId xmlns:p14="http://schemas.microsoft.com/office/powerpoint/2010/main" val="1772696126"/>
      </p:ext>
    </p:extLst>
  </p:cSld>
  <p:clrMapOvr>
    <a:masterClrMapping/>
  </p:clrMapOvr>
  <p:timing>
    <p:tnLst>
      <p:par>
        <p:cTn xmlns:p14="http://schemas.microsoft.com/office/powerpoint/2010/mai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CA" dirty="0" smtClean="0"/>
              <a:t>Key idea </a:t>
            </a:r>
            <a:endParaRPr lang="en-CA" dirty="0"/>
          </a:p>
        </p:txBody>
      </p:sp>
      <p:sp>
        <p:nvSpPr>
          <p:cNvPr id="3" name="Subtitle 2"/>
          <p:cNvSpPr>
            <a:spLocks noGrp="1"/>
          </p:cNvSpPr>
          <p:nvPr>
            <p:ph type="subTitle" idx="1"/>
          </p:nvPr>
        </p:nvSpPr>
        <p:spPr/>
        <p:txBody>
          <a:bodyPr/>
          <a:lstStyle/>
          <a:p>
            <a:pPr fontAlgn="auto">
              <a:lnSpc>
                <a:spcPct val="90000"/>
              </a:lnSpc>
              <a:spcAft>
                <a:spcPts val="0"/>
              </a:spcAft>
              <a:defRPr/>
            </a:pPr>
            <a:r>
              <a:rPr lang="en-US" sz="2800" dirty="0"/>
              <a:t>There are strategies that help us become better at recognizing common types of patterns. Data can be arranged to highlight patterns and relationships.</a:t>
            </a:r>
          </a:p>
        </p:txBody>
      </p:sp>
      <p:sp>
        <p:nvSpPr>
          <p:cNvPr id="4" name="Oval 3"/>
          <p:cNvSpPr/>
          <p:nvPr/>
        </p:nvSpPr>
        <p:spPr>
          <a:xfrm>
            <a:off x="6372200" y="1556792"/>
            <a:ext cx="936104" cy="64807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CA" sz="3600" dirty="0" smtClean="0">
                <a:solidFill>
                  <a:schemeClr val="tx1"/>
                </a:solidFill>
              </a:rPr>
              <a:t>4</a:t>
            </a:r>
            <a:endParaRPr lang="en-CA" sz="3600" dirty="0">
              <a:solidFill>
                <a:schemeClr val="tx1"/>
              </a:solidFill>
            </a:endParaRPr>
          </a:p>
        </p:txBody>
      </p:sp>
    </p:spTree>
    <p:extLst>
      <p:ext uri="{BB962C8B-B14F-4D97-AF65-F5344CB8AC3E}">
        <p14:creationId xmlns:p14="http://schemas.microsoft.com/office/powerpoint/2010/main" val="488574229"/>
      </p:ext>
    </p:extLst>
  </p:cSld>
  <p:clrMapOvr>
    <a:masterClrMapping/>
  </p:clrMapOvr>
  <p:timing>
    <p:tnLst>
      <p:par>
        <p:cTn xmlns:p14="http://schemas.microsoft.com/office/powerpoint/2010/mai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539552" y="260648"/>
            <a:ext cx="3987924" cy="4038600"/>
          </a:xfrm>
        </p:spPr>
        <p:txBody>
          <a:bodyPr/>
          <a:lstStyle/>
          <a:p>
            <a:r>
              <a:rPr lang="en-CA" sz="2400" dirty="0" smtClean="0"/>
              <a:t>Have students use the constant function on a calculator to generate patterns such as:</a:t>
            </a:r>
          </a:p>
          <a:p>
            <a:pPr marL="0" indent="0">
              <a:buNone/>
            </a:pPr>
            <a:r>
              <a:rPr lang="en-CA" sz="2400" dirty="0"/>
              <a:t> </a:t>
            </a:r>
            <a:r>
              <a:rPr lang="en-CA" sz="2400" dirty="0" smtClean="0"/>
              <a:t>‘add 2’ (3 + 2 = = = =)</a:t>
            </a:r>
          </a:p>
          <a:p>
            <a:pPr marL="0" indent="0">
              <a:buNone/>
            </a:pPr>
            <a:r>
              <a:rPr lang="en-CA" sz="2400" dirty="0"/>
              <a:t> </a:t>
            </a:r>
            <a:r>
              <a:rPr lang="en-CA" sz="2400" dirty="0" smtClean="0"/>
              <a:t>‘subtract 3 (24-3====)</a:t>
            </a:r>
          </a:p>
          <a:p>
            <a:r>
              <a:rPr lang="en-CA" sz="2400" dirty="0" smtClean="0"/>
              <a:t>Let them choose their own starting number and generate a sequence using the calculator.</a:t>
            </a:r>
          </a:p>
          <a:p>
            <a:r>
              <a:rPr lang="en-CA" sz="2400" dirty="0" smtClean="0"/>
              <a:t>Try starting with 24 and using x 0.5</a:t>
            </a:r>
            <a:endParaRPr lang="en-CA" sz="2400" dirty="0"/>
          </a:p>
          <a:p>
            <a:endParaRPr lang="en-CA" dirty="0" smtClean="0"/>
          </a:p>
        </p:txBody>
      </p:sp>
      <p:sp>
        <p:nvSpPr>
          <p:cNvPr id="4" name="Content Placeholder 3"/>
          <p:cNvSpPr>
            <a:spLocks noGrp="1"/>
          </p:cNvSpPr>
          <p:nvPr>
            <p:ph sz="half" idx="2"/>
          </p:nvPr>
        </p:nvSpPr>
        <p:spPr>
          <a:xfrm>
            <a:off x="4788024" y="260648"/>
            <a:ext cx="3771900" cy="4038600"/>
          </a:xfrm>
        </p:spPr>
        <p:txBody>
          <a:bodyPr/>
          <a:lstStyle/>
          <a:p>
            <a:r>
              <a:rPr lang="en-CA" sz="2200" dirty="0" smtClean="0"/>
              <a:t>Invite students to investigate ‘halving’ sequences by giving them a strip of paper between 30 - 40 cm long. Have them fold it in half and measure it. Repeat . Have students compare their sequences.</a:t>
            </a:r>
          </a:p>
          <a:p>
            <a:r>
              <a:rPr lang="en-CA" sz="2200" i="1" dirty="0" smtClean="0"/>
              <a:t>What is happening to the numbers of each? </a:t>
            </a:r>
          </a:p>
          <a:p>
            <a:r>
              <a:rPr lang="en-CA" sz="2200" i="1" dirty="0" smtClean="0"/>
              <a:t>How could you generate this sequence with a calculator?</a:t>
            </a:r>
          </a:p>
          <a:p>
            <a:r>
              <a:rPr lang="en-CA" sz="2200" i="1" dirty="0" smtClean="0"/>
              <a:t>How is this different from a subtraction sequence?</a:t>
            </a:r>
            <a:endParaRPr lang="en-CA" sz="2200" i="1" dirty="0"/>
          </a:p>
        </p:txBody>
      </p:sp>
      <p:sp>
        <p:nvSpPr>
          <p:cNvPr id="5" name="Oval 4"/>
          <p:cNvSpPr/>
          <p:nvPr/>
        </p:nvSpPr>
        <p:spPr>
          <a:xfrm>
            <a:off x="8028384" y="6115652"/>
            <a:ext cx="936104" cy="64807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CA" sz="3600" dirty="0" smtClean="0">
                <a:solidFill>
                  <a:schemeClr val="tx1"/>
                </a:solidFill>
              </a:rPr>
              <a:t>4</a:t>
            </a:r>
            <a:endParaRPr lang="en-CA" sz="3600" dirty="0">
              <a:solidFill>
                <a:schemeClr val="tx1"/>
              </a:solidFill>
            </a:endParaRPr>
          </a:p>
        </p:txBody>
      </p:sp>
      <p:sp>
        <p:nvSpPr>
          <p:cNvPr id="6" name="TextBox 5"/>
          <p:cNvSpPr txBox="1"/>
          <p:nvPr/>
        </p:nvSpPr>
        <p:spPr>
          <a:xfrm>
            <a:off x="1835696" y="6023822"/>
            <a:ext cx="4794518" cy="461665"/>
          </a:xfrm>
          <a:prstGeom prst="rect">
            <a:avLst/>
          </a:prstGeom>
          <a:noFill/>
        </p:spPr>
        <p:txBody>
          <a:bodyPr wrap="none" rtlCol="0">
            <a:spAutoFit/>
          </a:bodyPr>
          <a:lstStyle/>
          <a:p>
            <a:r>
              <a:rPr lang="en-CA" sz="2400" b="1" dirty="0" smtClean="0">
                <a:solidFill>
                  <a:srgbClr val="7030A0"/>
                </a:solidFill>
              </a:rPr>
              <a:t>You may graph all these results</a:t>
            </a:r>
            <a:endParaRPr lang="en-CA" sz="2400" b="1" dirty="0">
              <a:solidFill>
                <a:srgbClr val="7030A0"/>
              </a:solidFill>
            </a:endParaRPr>
          </a:p>
        </p:txBody>
      </p:sp>
    </p:spTree>
    <p:extLst>
      <p:ext uri="{BB962C8B-B14F-4D97-AF65-F5344CB8AC3E}">
        <p14:creationId xmlns:p14="http://schemas.microsoft.com/office/powerpoint/2010/main" val="3491812943"/>
      </p:ext>
    </p:extLst>
  </p:cSld>
  <p:clrMapOvr>
    <a:masterClrMapping/>
  </p:clrMapOvr>
  <p:timing>
    <p:tnLst>
      <p:par>
        <p:cTn xmlns:p14="http://schemas.microsoft.com/office/powerpoint/2010/mai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7584" y="548680"/>
            <a:ext cx="7696200" cy="1143000"/>
          </a:xfrm>
        </p:spPr>
        <p:txBody>
          <a:bodyPr/>
          <a:lstStyle/>
          <a:p>
            <a:r>
              <a:rPr lang="en-CA" dirty="0" smtClean="0"/>
              <a:t>Recursive rule    increase by ‘1’</a:t>
            </a:r>
          </a:p>
        </p:txBody>
      </p:sp>
      <p:pic>
        <p:nvPicPr>
          <p:cNvPr id="4301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9552" y="2060848"/>
            <a:ext cx="480175" cy="4320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Oval 3"/>
          <p:cNvSpPr/>
          <p:nvPr/>
        </p:nvSpPr>
        <p:spPr>
          <a:xfrm>
            <a:off x="1019727" y="2060848"/>
            <a:ext cx="660013" cy="43204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6" name="Oval 5"/>
          <p:cNvSpPr/>
          <p:nvPr/>
        </p:nvSpPr>
        <p:spPr>
          <a:xfrm>
            <a:off x="1679739" y="2060848"/>
            <a:ext cx="660013" cy="43204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pic>
        <p:nvPicPr>
          <p:cNvPr id="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915816" y="2060848"/>
            <a:ext cx="480175" cy="4320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9" name="Oval 8"/>
          <p:cNvSpPr/>
          <p:nvPr/>
        </p:nvSpPr>
        <p:spPr>
          <a:xfrm>
            <a:off x="3395991" y="2060848"/>
            <a:ext cx="660013" cy="43204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10" name="Oval 9"/>
          <p:cNvSpPr/>
          <p:nvPr/>
        </p:nvSpPr>
        <p:spPr>
          <a:xfrm>
            <a:off x="4056003" y="2060848"/>
            <a:ext cx="660013" cy="43204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pic>
        <p:nvPicPr>
          <p:cNvPr id="11"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652120" y="2060848"/>
            <a:ext cx="480175" cy="4320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2" name="Oval 11"/>
          <p:cNvSpPr/>
          <p:nvPr/>
        </p:nvSpPr>
        <p:spPr>
          <a:xfrm>
            <a:off x="6132295" y="2060848"/>
            <a:ext cx="660013" cy="43204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13" name="Oval 12"/>
          <p:cNvSpPr/>
          <p:nvPr/>
        </p:nvSpPr>
        <p:spPr>
          <a:xfrm>
            <a:off x="6792307" y="2060848"/>
            <a:ext cx="660013" cy="43204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14" name="Oval 13"/>
          <p:cNvSpPr/>
          <p:nvPr/>
        </p:nvSpPr>
        <p:spPr>
          <a:xfrm>
            <a:off x="4716016" y="2060848"/>
            <a:ext cx="660013" cy="43204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15" name="Oval 14"/>
          <p:cNvSpPr/>
          <p:nvPr/>
        </p:nvSpPr>
        <p:spPr>
          <a:xfrm>
            <a:off x="7428439" y="2060848"/>
            <a:ext cx="660013" cy="43204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16" name="Oval 15"/>
          <p:cNvSpPr/>
          <p:nvPr/>
        </p:nvSpPr>
        <p:spPr>
          <a:xfrm>
            <a:off x="8088451" y="2060848"/>
            <a:ext cx="660013" cy="43204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7" name="TextBox 6"/>
          <p:cNvSpPr txBox="1"/>
          <p:nvPr/>
        </p:nvSpPr>
        <p:spPr>
          <a:xfrm>
            <a:off x="779639" y="2636912"/>
            <a:ext cx="1223412" cy="369332"/>
          </a:xfrm>
          <a:prstGeom prst="rect">
            <a:avLst/>
          </a:prstGeom>
          <a:noFill/>
        </p:spPr>
        <p:txBody>
          <a:bodyPr wrap="none" rtlCol="0">
            <a:spAutoFit/>
          </a:bodyPr>
          <a:lstStyle/>
          <a:p>
            <a:r>
              <a:rPr lang="en-CA" dirty="0" smtClean="0"/>
              <a:t>Birthday 1</a:t>
            </a:r>
            <a:endParaRPr lang="en-CA" dirty="0"/>
          </a:p>
        </p:txBody>
      </p:sp>
      <p:sp>
        <p:nvSpPr>
          <p:cNvPr id="18" name="TextBox 17"/>
          <p:cNvSpPr txBox="1"/>
          <p:nvPr/>
        </p:nvSpPr>
        <p:spPr>
          <a:xfrm>
            <a:off x="3802034" y="2657770"/>
            <a:ext cx="1223412" cy="369332"/>
          </a:xfrm>
          <a:prstGeom prst="rect">
            <a:avLst/>
          </a:prstGeom>
          <a:noFill/>
        </p:spPr>
        <p:txBody>
          <a:bodyPr wrap="none" rtlCol="0">
            <a:spAutoFit/>
          </a:bodyPr>
          <a:lstStyle/>
          <a:p>
            <a:r>
              <a:rPr lang="en-CA" dirty="0" smtClean="0"/>
              <a:t>Birthday 2</a:t>
            </a:r>
            <a:endParaRPr lang="en-CA" dirty="0"/>
          </a:p>
        </p:txBody>
      </p:sp>
      <p:sp>
        <p:nvSpPr>
          <p:cNvPr id="19" name="TextBox 18"/>
          <p:cNvSpPr txBox="1"/>
          <p:nvPr/>
        </p:nvSpPr>
        <p:spPr>
          <a:xfrm>
            <a:off x="6595333" y="2657770"/>
            <a:ext cx="1223412" cy="369332"/>
          </a:xfrm>
          <a:prstGeom prst="rect">
            <a:avLst/>
          </a:prstGeom>
          <a:noFill/>
        </p:spPr>
        <p:txBody>
          <a:bodyPr wrap="none" rtlCol="0">
            <a:spAutoFit/>
          </a:bodyPr>
          <a:lstStyle/>
          <a:p>
            <a:r>
              <a:rPr lang="en-CA" dirty="0" smtClean="0"/>
              <a:t>Birthday 3</a:t>
            </a:r>
            <a:endParaRPr lang="en-CA" dirty="0"/>
          </a:p>
        </p:txBody>
      </p:sp>
      <p:cxnSp>
        <p:nvCxnSpPr>
          <p:cNvPr id="20" name="Straight Connector 19"/>
          <p:cNvCxnSpPr/>
          <p:nvPr/>
        </p:nvCxnSpPr>
        <p:spPr>
          <a:xfrm>
            <a:off x="779639" y="3717032"/>
            <a:ext cx="4245807" cy="0"/>
          </a:xfrm>
          <a:prstGeom prst="line">
            <a:avLst/>
          </a:prstGeom>
          <a:ln>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a:off x="2051720" y="3284984"/>
            <a:ext cx="13274" cy="2952328"/>
          </a:xfrm>
          <a:prstGeom prst="line">
            <a:avLst/>
          </a:prstGeom>
          <a:ln>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
        <p:nvSpPr>
          <p:cNvPr id="24" name="TextBox 23"/>
          <p:cNvSpPr txBox="1"/>
          <p:nvPr/>
        </p:nvSpPr>
        <p:spPr>
          <a:xfrm>
            <a:off x="827584" y="3243228"/>
            <a:ext cx="1031051" cy="369332"/>
          </a:xfrm>
          <a:prstGeom prst="rect">
            <a:avLst/>
          </a:prstGeom>
          <a:noFill/>
        </p:spPr>
        <p:txBody>
          <a:bodyPr wrap="none" rtlCol="0">
            <a:spAutoFit/>
          </a:bodyPr>
          <a:lstStyle/>
          <a:p>
            <a:r>
              <a:rPr lang="en-CA" dirty="0" smtClean="0"/>
              <a:t>Birthday</a:t>
            </a:r>
            <a:endParaRPr lang="en-CA" dirty="0"/>
          </a:p>
        </p:txBody>
      </p:sp>
      <p:sp>
        <p:nvSpPr>
          <p:cNvPr id="25" name="TextBox 24"/>
          <p:cNvSpPr txBox="1"/>
          <p:nvPr/>
        </p:nvSpPr>
        <p:spPr>
          <a:xfrm>
            <a:off x="2267744" y="3243228"/>
            <a:ext cx="2403222" cy="369332"/>
          </a:xfrm>
          <a:prstGeom prst="rect">
            <a:avLst/>
          </a:prstGeom>
          <a:noFill/>
        </p:spPr>
        <p:txBody>
          <a:bodyPr wrap="none" rtlCol="0">
            <a:spAutoFit/>
          </a:bodyPr>
          <a:lstStyle/>
          <a:p>
            <a:r>
              <a:rPr lang="en-CA" dirty="0" smtClean="0"/>
              <a:t>Number of body parts</a:t>
            </a:r>
            <a:endParaRPr lang="en-CA" dirty="0"/>
          </a:p>
        </p:txBody>
      </p:sp>
      <p:sp>
        <p:nvSpPr>
          <p:cNvPr id="23" name="TextBox 22"/>
          <p:cNvSpPr txBox="1"/>
          <p:nvPr/>
        </p:nvSpPr>
        <p:spPr>
          <a:xfrm>
            <a:off x="1187624" y="3745485"/>
            <a:ext cx="312906" cy="2585323"/>
          </a:xfrm>
          <a:prstGeom prst="rect">
            <a:avLst/>
          </a:prstGeom>
          <a:noFill/>
        </p:spPr>
        <p:txBody>
          <a:bodyPr wrap="none" rtlCol="0">
            <a:spAutoFit/>
          </a:bodyPr>
          <a:lstStyle/>
          <a:p>
            <a:endParaRPr lang="en-CA" dirty="0" smtClean="0"/>
          </a:p>
          <a:p>
            <a:endParaRPr lang="en-CA" dirty="0"/>
          </a:p>
          <a:p>
            <a:r>
              <a:rPr lang="en-CA" dirty="0" smtClean="0"/>
              <a:t>1</a:t>
            </a:r>
          </a:p>
          <a:p>
            <a:endParaRPr lang="en-CA" dirty="0" smtClean="0"/>
          </a:p>
          <a:p>
            <a:r>
              <a:rPr lang="en-CA" dirty="0" smtClean="0"/>
              <a:t>2</a:t>
            </a:r>
          </a:p>
          <a:p>
            <a:endParaRPr lang="en-CA" dirty="0" smtClean="0"/>
          </a:p>
          <a:p>
            <a:r>
              <a:rPr lang="en-CA" dirty="0" smtClean="0"/>
              <a:t>3</a:t>
            </a:r>
          </a:p>
          <a:p>
            <a:endParaRPr lang="en-CA" dirty="0" smtClean="0"/>
          </a:p>
          <a:p>
            <a:r>
              <a:rPr lang="en-CA" dirty="0"/>
              <a:t>4</a:t>
            </a:r>
            <a:endParaRPr lang="en-CA" dirty="0" smtClean="0"/>
          </a:p>
        </p:txBody>
      </p:sp>
      <p:sp>
        <p:nvSpPr>
          <p:cNvPr id="27" name="TextBox 26"/>
          <p:cNvSpPr txBox="1"/>
          <p:nvPr/>
        </p:nvSpPr>
        <p:spPr>
          <a:xfrm>
            <a:off x="2818934" y="3717032"/>
            <a:ext cx="312906" cy="2585323"/>
          </a:xfrm>
          <a:prstGeom prst="rect">
            <a:avLst/>
          </a:prstGeom>
          <a:noFill/>
        </p:spPr>
        <p:txBody>
          <a:bodyPr wrap="none" rtlCol="0">
            <a:spAutoFit/>
          </a:bodyPr>
          <a:lstStyle/>
          <a:p>
            <a:endParaRPr lang="en-CA" dirty="0" smtClean="0"/>
          </a:p>
          <a:p>
            <a:endParaRPr lang="en-CA" dirty="0"/>
          </a:p>
          <a:p>
            <a:r>
              <a:rPr lang="en-CA" dirty="0" smtClean="0"/>
              <a:t>3</a:t>
            </a:r>
          </a:p>
          <a:p>
            <a:endParaRPr lang="en-CA" dirty="0" smtClean="0"/>
          </a:p>
          <a:p>
            <a:r>
              <a:rPr lang="en-CA" dirty="0" smtClean="0"/>
              <a:t>4</a:t>
            </a:r>
          </a:p>
          <a:p>
            <a:endParaRPr lang="en-CA" dirty="0" smtClean="0"/>
          </a:p>
          <a:p>
            <a:r>
              <a:rPr lang="en-CA" dirty="0" smtClean="0"/>
              <a:t>5</a:t>
            </a:r>
          </a:p>
          <a:p>
            <a:endParaRPr lang="en-CA" dirty="0" smtClean="0"/>
          </a:p>
          <a:p>
            <a:r>
              <a:rPr lang="en-CA" dirty="0" smtClean="0"/>
              <a:t>6</a:t>
            </a:r>
          </a:p>
        </p:txBody>
      </p:sp>
      <p:sp>
        <p:nvSpPr>
          <p:cNvPr id="29" name="Curved Down Arrow 28"/>
          <p:cNvSpPr/>
          <p:nvPr/>
        </p:nvSpPr>
        <p:spPr>
          <a:xfrm rot="6477163">
            <a:off x="2276656" y="2845851"/>
            <a:ext cx="3888430" cy="878268"/>
          </a:xfrm>
          <a:prstGeom prst="curved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solidFill>
                <a:schemeClr val="tx1"/>
              </a:solidFill>
            </a:endParaRPr>
          </a:p>
        </p:txBody>
      </p:sp>
      <p:sp>
        <p:nvSpPr>
          <p:cNvPr id="31" name="Oval 30"/>
          <p:cNvSpPr/>
          <p:nvPr/>
        </p:nvSpPr>
        <p:spPr>
          <a:xfrm>
            <a:off x="8028384" y="6115652"/>
            <a:ext cx="936104" cy="64807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CA" sz="3600" dirty="0" smtClean="0">
                <a:solidFill>
                  <a:schemeClr val="tx1"/>
                </a:solidFill>
              </a:rPr>
              <a:t>4</a:t>
            </a:r>
            <a:endParaRPr lang="en-CA" sz="3600" dirty="0">
              <a:solidFill>
                <a:schemeClr val="tx1"/>
              </a:solidFill>
            </a:endParaRPr>
          </a:p>
        </p:txBody>
      </p:sp>
      <p:sp>
        <p:nvSpPr>
          <p:cNvPr id="30" name="TextBox 29"/>
          <p:cNvSpPr txBox="1"/>
          <p:nvPr/>
        </p:nvSpPr>
        <p:spPr>
          <a:xfrm>
            <a:off x="3802034" y="332656"/>
            <a:ext cx="1223412" cy="523220"/>
          </a:xfrm>
          <a:prstGeom prst="rect">
            <a:avLst/>
          </a:prstGeom>
          <a:noFill/>
        </p:spPr>
        <p:txBody>
          <a:bodyPr wrap="square" rtlCol="0">
            <a:spAutoFit/>
          </a:bodyPr>
          <a:lstStyle/>
          <a:p>
            <a:r>
              <a:rPr lang="en-CA" sz="2800" b="1" dirty="0" smtClean="0">
                <a:solidFill>
                  <a:schemeClr val="accent6">
                    <a:lumMod val="60000"/>
                    <a:lumOff val="40000"/>
                  </a:schemeClr>
                </a:solidFill>
              </a:rPr>
              <a:t>Worm</a:t>
            </a:r>
            <a:endParaRPr lang="en-CA" sz="2800" b="1" dirty="0">
              <a:solidFill>
                <a:schemeClr val="accent6">
                  <a:lumMod val="60000"/>
                  <a:lumOff val="40000"/>
                </a:schemeClr>
              </a:solidFill>
            </a:endParaRPr>
          </a:p>
        </p:txBody>
      </p:sp>
    </p:spTree>
    <p:extLst>
      <p:ext uri="{BB962C8B-B14F-4D97-AF65-F5344CB8AC3E}">
        <p14:creationId xmlns:p14="http://schemas.microsoft.com/office/powerpoint/2010/main" val="3161618727"/>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29"/>
                                        </p:tgtEl>
                                        <p:attrNameLst>
                                          <p:attrName>style.visibility</p:attrName>
                                        </p:attrNameLst>
                                      </p:cBhvr>
                                      <p:to>
                                        <p:strVal val="visible"/>
                                      </p:to>
                                    </p:set>
                                    <p:animEffect transition="in" filter="fade">
                                      <p:cBhvr>
                                        <p:cTn id="10" dur="500"/>
                                        <p:tgtEl>
                                          <p:spTgt spid="2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9"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CA" dirty="0" smtClean="0"/>
              <a:t>Key idea </a:t>
            </a:r>
            <a:endParaRPr lang="en-CA" dirty="0"/>
          </a:p>
        </p:txBody>
      </p:sp>
      <p:sp>
        <p:nvSpPr>
          <p:cNvPr id="3" name="Subtitle 2"/>
          <p:cNvSpPr>
            <a:spLocks noGrp="1"/>
          </p:cNvSpPr>
          <p:nvPr>
            <p:ph type="subTitle" idx="1"/>
          </p:nvPr>
        </p:nvSpPr>
        <p:spPr/>
        <p:txBody>
          <a:bodyPr/>
          <a:lstStyle/>
          <a:p>
            <a:r>
              <a:rPr lang="en-US" sz="3600" dirty="0"/>
              <a:t>Patterns represent identified regularities based on rules describing the patterns’ elements</a:t>
            </a:r>
            <a:endParaRPr lang="en-CA" dirty="0"/>
          </a:p>
        </p:txBody>
      </p:sp>
      <p:sp>
        <p:nvSpPr>
          <p:cNvPr id="4" name="Oval 3"/>
          <p:cNvSpPr/>
          <p:nvPr/>
        </p:nvSpPr>
        <p:spPr>
          <a:xfrm>
            <a:off x="6372200" y="1556792"/>
            <a:ext cx="936104" cy="64807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CA" sz="3600" dirty="0" smtClean="0">
                <a:solidFill>
                  <a:schemeClr val="tx1"/>
                </a:solidFill>
              </a:rPr>
              <a:t>1</a:t>
            </a:r>
            <a:endParaRPr lang="en-CA" sz="3600" dirty="0">
              <a:solidFill>
                <a:schemeClr val="tx1"/>
              </a:solidFill>
            </a:endParaRPr>
          </a:p>
        </p:txBody>
      </p:sp>
    </p:spTree>
    <p:extLst>
      <p:ext uri="{BB962C8B-B14F-4D97-AF65-F5344CB8AC3E}">
        <p14:creationId xmlns:p14="http://schemas.microsoft.com/office/powerpoint/2010/main" val="140755403"/>
      </p:ext>
    </p:extLst>
  </p:cSld>
  <p:clrMapOvr>
    <a:masterClrMapping/>
  </p:clrMapOvr>
  <p:timing>
    <p:tnLst>
      <p:par>
        <p:cTn xmlns:p14="http://schemas.microsoft.com/office/powerpoint/2010/mai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7584" y="548680"/>
            <a:ext cx="7696200" cy="1143000"/>
          </a:xfrm>
        </p:spPr>
        <p:txBody>
          <a:bodyPr/>
          <a:lstStyle/>
          <a:p>
            <a:r>
              <a:rPr lang="en-CA" dirty="0" smtClean="0">
                <a:solidFill>
                  <a:srgbClr val="7030A0"/>
                </a:solidFill>
              </a:rPr>
              <a:t>Explicit rule               T = 1s </a:t>
            </a:r>
            <a:r>
              <a:rPr lang="en-CA" dirty="0" smtClean="0"/>
              <a:t>+ 2 </a:t>
            </a:r>
            <a:br>
              <a:rPr lang="en-CA" dirty="0" smtClean="0"/>
            </a:br>
            <a:r>
              <a:rPr lang="en-CA" dirty="0" smtClean="0"/>
              <a:t>What is staying the same?    </a:t>
            </a:r>
          </a:p>
        </p:txBody>
      </p:sp>
      <p:pic>
        <p:nvPicPr>
          <p:cNvPr id="4301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9552" y="2060848"/>
            <a:ext cx="480175" cy="4320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Oval 3"/>
          <p:cNvSpPr/>
          <p:nvPr/>
        </p:nvSpPr>
        <p:spPr>
          <a:xfrm>
            <a:off x="1019727" y="2060848"/>
            <a:ext cx="660013" cy="43204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6" name="Oval 5"/>
          <p:cNvSpPr/>
          <p:nvPr/>
        </p:nvSpPr>
        <p:spPr>
          <a:xfrm>
            <a:off x="1679739" y="2060848"/>
            <a:ext cx="660013" cy="43204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pic>
        <p:nvPicPr>
          <p:cNvPr id="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915816" y="2060848"/>
            <a:ext cx="480175" cy="4320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9" name="Oval 8"/>
          <p:cNvSpPr/>
          <p:nvPr/>
        </p:nvSpPr>
        <p:spPr>
          <a:xfrm>
            <a:off x="3395991" y="2060848"/>
            <a:ext cx="660013" cy="43204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10" name="Oval 9"/>
          <p:cNvSpPr/>
          <p:nvPr/>
        </p:nvSpPr>
        <p:spPr>
          <a:xfrm>
            <a:off x="4056003" y="2060848"/>
            <a:ext cx="660013" cy="43204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pic>
        <p:nvPicPr>
          <p:cNvPr id="11"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652120" y="2060848"/>
            <a:ext cx="480175" cy="4320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2" name="Oval 11"/>
          <p:cNvSpPr/>
          <p:nvPr/>
        </p:nvSpPr>
        <p:spPr>
          <a:xfrm>
            <a:off x="6132295" y="2060848"/>
            <a:ext cx="660013" cy="43204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13" name="Oval 12"/>
          <p:cNvSpPr/>
          <p:nvPr/>
        </p:nvSpPr>
        <p:spPr>
          <a:xfrm>
            <a:off x="6792307" y="2060848"/>
            <a:ext cx="660013" cy="43204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14" name="Oval 13"/>
          <p:cNvSpPr/>
          <p:nvPr/>
        </p:nvSpPr>
        <p:spPr>
          <a:xfrm>
            <a:off x="4716016" y="2060848"/>
            <a:ext cx="660013" cy="43204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15" name="Oval 14"/>
          <p:cNvSpPr/>
          <p:nvPr/>
        </p:nvSpPr>
        <p:spPr>
          <a:xfrm>
            <a:off x="7428439" y="2060848"/>
            <a:ext cx="660013" cy="43204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16" name="Oval 15"/>
          <p:cNvSpPr/>
          <p:nvPr/>
        </p:nvSpPr>
        <p:spPr>
          <a:xfrm>
            <a:off x="8088451" y="2060848"/>
            <a:ext cx="660013" cy="43204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7" name="TextBox 6"/>
          <p:cNvSpPr txBox="1"/>
          <p:nvPr/>
        </p:nvSpPr>
        <p:spPr>
          <a:xfrm>
            <a:off x="779639" y="2636912"/>
            <a:ext cx="1223412" cy="369332"/>
          </a:xfrm>
          <a:prstGeom prst="rect">
            <a:avLst/>
          </a:prstGeom>
          <a:noFill/>
        </p:spPr>
        <p:txBody>
          <a:bodyPr wrap="none" rtlCol="0">
            <a:spAutoFit/>
          </a:bodyPr>
          <a:lstStyle/>
          <a:p>
            <a:r>
              <a:rPr lang="en-CA" dirty="0" smtClean="0"/>
              <a:t>Birthday 1</a:t>
            </a:r>
            <a:endParaRPr lang="en-CA" dirty="0"/>
          </a:p>
        </p:txBody>
      </p:sp>
      <p:sp>
        <p:nvSpPr>
          <p:cNvPr id="18" name="TextBox 17"/>
          <p:cNvSpPr txBox="1"/>
          <p:nvPr/>
        </p:nvSpPr>
        <p:spPr>
          <a:xfrm>
            <a:off x="3802034" y="2657770"/>
            <a:ext cx="1223412" cy="369332"/>
          </a:xfrm>
          <a:prstGeom prst="rect">
            <a:avLst/>
          </a:prstGeom>
          <a:noFill/>
        </p:spPr>
        <p:txBody>
          <a:bodyPr wrap="none" rtlCol="0">
            <a:spAutoFit/>
          </a:bodyPr>
          <a:lstStyle/>
          <a:p>
            <a:r>
              <a:rPr lang="en-CA" dirty="0" smtClean="0"/>
              <a:t>Birthday 2</a:t>
            </a:r>
            <a:endParaRPr lang="en-CA" dirty="0"/>
          </a:p>
        </p:txBody>
      </p:sp>
      <p:sp>
        <p:nvSpPr>
          <p:cNvPr id="19" name="TextBox 18"/>
          <p:cNvSpPr txBox="1"/>
          <p:nvPr/>
        </p:nvSpPr>
        <p:spPr>
          <a:xfrm>
            <a:off x="6595333" y="2657770"/>
            <a:ext cx="1223412" cy="369332"/>
          </a:xfrm>
          <a:prstGeom prst="rect">
            <a:avLst/>
          </a:prstGeom>
          <a:noFill/>
        </p:spPr>
        <p:txBody>
          <a:bodyPr wrap="none" rtlCol="0">
            <a:spAutoFit/>
          </a:bodyPr>
          <a:lstStyle/>
          <a:p>
            <a:r>
              <a:rPr lang="en-CA" dirty="0" smtClean="0"/>
              <a:t>Birthday 3</a:t>
            </a:r>
            <a:endParaRPr lang="en-CA" dirty="0"/>
          </a:p>
        </p:txBody>
      </p:sp>
      <p:cxnSp>
        <p:nvCxnSpPr>
          <p:cNvPr id="20" name="Straight Connector 19"/>
          <p:cNvCxnSpPr/>
          <p:nvPr/>
        </p:nvCxnSpPr>
        <p:spPr>
          <a:xfrm>
            <a:off x="779639" y="3717032"/>
            <a:ext cx="4245807" cy="0"/>
          </a:xfrm>
          <a:prstGeom prst="line">
            <a:avLst/>
          </a:prstGeom>
          <a:ln>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a:off x="2051720" y="3284984"/>
            <a:ext cx="13274" cy="2952328"/>
          </a:xfrm>
          <a:prstGeom prst="line">
            <a:avLst/>
          </a:prstGeom>
          <a:ln>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
        <p:nvSpPr>
          <p:cNvPr id="24" name="TextBox 23"/>
          <p:cNvSpPr txBox="1"/>
          <p:nvPr/>
        </p:nvSpPr>
        <p:spPr>
          <a:xfrm>
            <a:off x="827584" y="3243228"/>
            <a:ext cx="1031051" cy="369332"/>
          </a:xfrm>
          <a:prstGeom prst="rect">
            <a:avLst/>
          </a:prstGeom>
          <a:noFill/>
        </p:spPr>
        <p:txBody>
          <a:bodyPr wrap="none" rtlCol="0">
            <a:spAutoFit/>
          </a:bodyPr>
          <a:lstStyle/>
          <a:p>
            <a:r>
              <a:rPr lang="en-CA" dirty="0" smtClean="0"/>
              <a:t>Birthday</a:t>
            </a:r>
            <a:endParaRPr lang="en-CA" dirty="0"/>
          </a:p>
        </p:txBody>
      </p:sp>
      <p:sp>
        <p:nvSpPr>
          <p:cNvPr id="25" name="TextBox 24"/>
          <p:cNvSpPr txBox="1"/>
          <p:nvPr/>
        </p:nvSpPr>
        <p:spPr>
          <a:xfrm>
            <a:off x="2267744" y="3243228"/>
            <a:ext cx="2403222" cy="369332"/>
          </a:xfrm>
          <a:prstGeom prst="rect">
            <a:avLst/>
          </a:prstGeom>
          <a:noFill/>
        </p:spPr>
        <p:txBody>
          <a:bodyPr wrap="none" rtlCol="0">
            <a:spAutoFit/>
          </a:bodyPr>
          <a:lstStyle/>
          <a:p>
            <a:r>
              <a:rPr lang="en-CA" dirty="0" smtClean="0"/>
              <a:t>Number of body parts</a:t>
            </a:r>
            <a:endParaRPr lang="en-CA" dirty="0"/>
          </a:p>
        </p:txBody>
      </p:sp>
      <p:sp>
        <p:nvSpPr>
          <p:cNvPr id="23" name="TextBox 22"/>
          <p:cNvSpPr txBox="1"/>
          <p:nvPr/>
        </p:nvSpPr>
        <p:spPr>
          <a:xfrm>
            <a:off x="1187624" y="3745485"/>
            <a:ext cx="312906" cy="2585323"/>
          </a:xfrm>
          <a:prstGeom prst="rect">
            <a:avLst/>
          </a:prstGeom>
          <a:noFill/>
        </p:spPr>
        <p:txBody>
          <a:bodyPr wrap="none" rtlCol="0">
            <a:spAutoFit/>
          </a:bodyPr>
          <a:lstStyle/>
          <a:p>
            <a:r>
              <a:rPr lang="en-CA" dirty="0" smtClean="0">
                <a:solidFill>
                  <a:srgbClr val="FF0000"/>
                </a:solidFill>
              </a:rPr>
              <a:t>0</a:t>
            </a:r>
          </a:p>
          <a:p>
            <a:endParaRPr lang="en-CA" dirty="0"/>
          </a:p>
          <a:p>
            <a:r>
              <a:rPr lang="en-CA" dirty="0" smtClean="0"/>
              <a:t>1</a:t>
            </a:r>
          </a:p>
          <a:p>
            <a:endParaRPr lang="en-CA" dirty="0" smtClean="0"/>
          </a:p>
          <a:p>
            <a:r>
              <a:rPr lang="en-CA" dirty="0" smtClean="0"/>
              <a:t>2</a:t>
            </a:r>
          </a:p>
          <a:p>
            <a:endParaRPr lang="en-CA" dirty="0" smtClean="0"/>
          </a:p>
          <a:p>
            <a:r>
              <a:rPr lang="en-CA" dirty="0" smtClean="0"/>
              <a:t>3</a:t>
            </a:r>
          </a:p>
          <a:p>
            <a:endParaRPr lang="en-CA" dirty="0" smtClean="0"/>
          </a:p>
          <a:p>
            <a:r>
              <a:rPr lang="en-CA" dirty="0"/>
              <a:t>4</a:t>
            </a:r>
            <a:endParaRPr lang="en-CA" dirty="0" smtClean="0"/>
          </a:p>
        </p:txBody>
      </p:sp>
      <p:sp>
        <p:nvSpPr>
          <p:cNvPr id="27" name="TextBox 26"/>
          <p:cNvSpPr txBox="1"/>
          <p:nvPr/>
        </p:nvSpPr>
        <p:spPr>
          <a:xfrm>
            <a:off x="2818934" y="3717032"/>
            <a:ext cx="312906" cy="2585323"/>
          </a:xfrm>
          <a:prstGeom prst="rect">
            <a:avLst/>
          </a:prstGeom>
          <a:noFill/>
        </p:spPr>
        <p:txBody>
          <a:bodyPr wrap="none" rtlCol="0">
            <a:spAutoFit/>
          </a:bodyPr>
          <a:lstStyle/>
          <a:p>
            <a:r>
              <a:rPr lang="en-CA" dirty="0" smtClean="0">
                <a:solidFill>
                  <a:srgbClr val="FF0000"/>
                </a:solidFill>
              </a:rPr>
              <a:t>2</a:t>
            </a:r>
          </a:p>
          <a:p>
            <a:endParaRPr lang="en-CA" dirty="0"/>
          </a:p>
          <a:p>
            <a:r>
              <a:rPr lang="en-CA" dirty="0" smtClean="0"/>
              <a:t>3</a:t>
            </a:r>
          </a:p>
          <a:p>
            <a:endParaRPr lang="en-CA" dirty="0" smtClean="0"/>
          </a:p>
          <a:p>
            <a:r>
              <a:rPr lang="en-CA" dirty="0" smtClean="0"/>
              <a:t>4</a:t>
            </a:r>
          </a:p>
          <a:p>
            <a:endParaRPr lang="en-CA" dirty="0" smtClean="0"/>
          </a:p>
          <a:p>
            <a:r>
              <a:rPr lang="en-CA" dirty="0" smtClean="0"/>
              <a:t>5</a:t>
            </a:r>
          </a:p>
          <a:p>
            <a:endParaRPr lang="en-CA" dirty="0" smtClean="0"/>
          </a:p>
          <a:p>
            <a:r>
              <a:rPr lang="en-CA" dirty="0" smtClean="0"/>
              <a:t>6</a:t>
            </a:r>
          </a:p>
        </p:txBody>
      </p:sp>
      <p:sp>
        <p:nvSpPr>
          <p:cNvPr id="26" name="Oval 25"/>
          <p:cNvSpPr/>
          <p:nvPr/>
        </p:nvSpPr>
        <p:spPr>
          <a:xfrm>
            <a:off x="8028384" y="6115652"/>
            <a:ext cx="936104" cy="64807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CA" sz="3600" dirty="0" smtClean="0">
                <a:solidFill>
                  <a:schemeClr val="tx1"/>
                </a:solidFill>
              </a:rPr>
              <a:t>4</a:t>
            </a:r>
            <a:endParaRPr lang="en-CA" sz="3600" dirty="0">
              <a:solidFill>
                <a:schemeClr val="tx1"/>
              </a:solidFill>
            </a:endParaRPr>
          </a:p>
        </p:txBody>
      </p:sp>
      <p:sp>
        <p:nvSpPr>
          <p:cNvPr id="3" name="Rectangle 2"/>
          <p:cNvSpPr/>
          <p:nvPr/>
        </p:nvSpPr>
        <p:spPr>
          <a:xfrm>
            <a:off x="539552" y="1916832"/>
            <a:ext cx="1140187" cy="72008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28" name="Rectangle 27"/>
          <p:cNvSpPr/>
          <p:nvPr/>
        </p:nvSpPr>
        <p:spPr>
          <a:xfrm>
            <a:off x="2927757" y="1916832"/>
            <a:ext cx="1140187" cy="72008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30" name="Rectangle 29"/>
          <p:cNvSpPr/>
          <p:nvPr/>
        </p:nvSpPr>
        <p:spPr>
          <a:xfrm>
            <a:off x="5664061" y="1916832"/>
            <a:ext cx="1140187" cy="72008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5" name="Rectangle 4"/>
          <p:cNvSpPr/>
          <p:nvPr/>
        </p:nvSpPr>
        <p:spPr>
          <a:xfrm>
            <a:off x="3207077" y="6411574"/>
            <a:ext cx="4617483" cy="369332"/>
          </a:xfrm>
          <a:prstGeom prst="rect">
            <a:avLst/>
          </a:prstGeom>
        </p:spPr>
        <p:txBody>
          <a:bodyPr wrap="none">
            <a:spAutoFit/>
          </a:bodyPr>
          <a:lstStyle/>
          <a:p>
            <a:r>
              <a:rPr lang="en-CA" b="1" dirty="0">
                <a:solidFill>
                  <a:srgbClr val="7030A0"/>
                </a:solidFill>
              </a:rPr>
              <a:t>You may graph </a:t>
            </a:r>
            <a:r>
              <a:rPr lang="en-CA" b="1" dirty="0" smtClean="0">
                <a:solidFill>
                  <a:srgbClr val="7030A0"/>
                </a:solidFill>
              </a:rPr>
              <a:t>this on your graph paper</a:t>
            </a:r>
            <a:endParaRPr lang="en-CA" b="1" dirty="0">
              <a:solidFill>
                <a:srgbClr val="7030A0"/>
              </a:solidFill>
            </a:endParaRPr>
          </a:p>
        </p:txBody>
      </p:sp>
    </p:spTree>
    <p:extLst>
      <p:ext uri="{BB962C8B-B14F-4D97-AF65-F5344CB8AC3E}">
        <p14:creationId xmlns:p14="http://schemas.microsoft.com/office/powerpoint/2010/main" val="3182785051"/>
      </p:ext>
    </p:extLst>
  </p:cSld>
  <p:clrMapOvr>
    <a:masterClrMapping/>
  </p:clrMapOvr>
  <p:timing>
    <p:tnLst>
      <p:par>
        <p:cTn xmlns:p14="http://schemas.microsoft.com/office/powerpoint/2010/mai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95607" y="980728"/>
            <a:ext cx="3607248" cy="684158"/>
          </a:xfrm>
        </p:spPr>
        <p:txBody>
          <a:bodyPr/>
          <a:lstStyle/>
          <a:p>
            <a:r>
              <a:rPr lang="en-CA" dirty="0" smtClean="0"/>
              <a:t>Growing Trees</a:t>
            </a:r>
          </a:p>
        </p:txBody>
      </p:sp>
      <p:sp>
        <p:nvSpPr>
          <p:cNvPr id="7" name="TextBox 6"/>
          <p:cNvSpPr txBox="1"/>
          <p:nvPr/>
        </p:nvSpPr>
        <p:spPr>
          <a:xfrm>
            <a:off x="779639" y="2636912"/>
            <a:ext cx="1223412" cy="369332"/>
          </a:xfrm>
          <a:prstGeom prst="rect">
            <a:avLst/>
          </a:prstGeom>
          <a:noFill/>
        </p:spPr>
        <p:txBody>
          <a:bodyPr wrap="none" rtlCol="0">
            <a:spAutoFit/>
          </a:bodyPr>
          <a:lstStyle/>
          <a:p>
            <a:r>
              <a:rPr lang="en-CA" dirty="0" smtClean="0"/>
              <a:t>Birthday 1</a:t>
            </a:r>
            <a:endParaRPr lang="en-CA" dirty="0"/>
          </a:p>
        </p:txBody>
      </p:sp>
      <p:sp>
        <p:nvSpPr>
          <p:cNvPr id="18" name="TextBox 17"/>
          <p:cNvSpPr txBox="1"/>
          <p:nvPr/>
        </p:nvSpPr>
        <p:spPr>
          <a:xfrm>
            <a:off x="779639" y="4005064"/>
            <a:ext cx="1223412" cy="369332"/>
          </a:xfrm>
          <a:prstGeom prst="rect">
            <a:avLst/>
          </a:prstGeom>
          <a:noFill/>
        </p:spPr>
        <p:txBody>
          <a:bodyPr wrap="none" rtlCol="0">
            <a:spAutoFit/>
          </a:bodyPr>
          <a:lstStyle/>
          <a:p>
            <a:r>
              <a:rPr lang="en-CA" dirty="0" smtClean="0"/>
              <a:t>Birthday 2</a:t>
            </a:r>
            <a:endParaRPr lang="en-CA" dirty="0"/>
          </a:p>
        </p:txBody>
      </p:sp>
      <p:sp>
        <p:nvSpPr>
          <p:cNvPr id="19" name="TextBox 18"/>
          <p:cNvSpPr txBox="1"/>
          <p:nvPr/>
        </p:nvSpPr>
        <p:spPr>
          <a:xfrm>
            <a:off x="795607" y="5373216"/>
            <a:ext cx="1223412" cy="369332"/>
          </a:xfrm>
          <a:prstGeom prst="rect">
            <a:avLst/>
          </a:prstGeom>
          <a:noFill/>
        </p:spPr>
        <p:txBody>
          <a:bodyPr wrap="none" rtlCol="0">
            <a:spAutoFit/>
          </a:bodyPr>
          <a:lstStyle/>
          <a:p>
            <a:r>
              <a:rPr lang="en-CA" dirty="0" smtClean="0"/>
              <a:t>Birthday 3</a:t>
            </a:r>
            <a:endParaRPr lang="en-CA" dirty="0"/>
          </a:p>
        </p:txBody>
      </p:sp>
      <p:sp>
        <p:nvSpPr>
          <p:cNvPr id="26" name="Oval 25"/>
          <p:cNvSpPr/>
          <p:nvPr/>
        </p:nvSpPr>
        <p:spPr>
          <a:xfrm>
            <a:off x="8028384" y="6115652"/>
            <a:ext cx="936104" cy="64807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CA" sz="3600" dirty="0" smtClean="0">
                <a:solidFill>
                  <a:schemeClr val="tx1"/>
                </a:solidFill>
              </a:rPr>
              <a:t>4</a:t>
            </a:r>
            <a:endParaRPr lang="en-CA" sz="3600" dirty="0">
              <a:solidFill>
                <a:schemeClr val="tx1"/>
              </a:solidFill>
            </a:endParaRPr>
          </a:p>
        </p:txBody>
      </p:sp>
      <p:sp>
        <p:nvSpPr>
          <p:cNvPr id="5" name="Isosceles Triangle 4"/>
          <p:cNvSpPr/>
          <p:nvPr/>
        </p:nvSpPr>
        <p:spPr>
          <a:xfrm>
            <a:off x="2214024" y="1988840"/>
            <a:ext cx="504056" cy="360040"/>
          </a:xfrm>
          <a:prstGeom prst="triangle">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17" name="Trapezoid 16"/>
          <p:cNvSpPr/>
          <p:nvPr/>
        </p:nvSpPr>
        <p:spPr>
          <a:xfrm>
            <a:off x="2123728" y="2348880"/>
            <a:ext cx="720080" cy="288032"/>
          </a:xfrm>
          <a:prstGeom prst="trapezoid">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21" name="Rectangle 20"/>
          <p:cNvSpPr/>
          <p:nvPr/>
        </p:nvSpPr>
        <p:spPr>
          <a:xfrm>
            <a:off x="2360328" y="2636912"/>
            <a:ext cx="269744" cy="184666"/>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31" name="Isosceles Triangle 30"/>
          <p:cNvSpPr/>
          <p:nvPr/>
        </p:nvSpPr>
        <p:spPr>
          <a:xfrm>
            <a:off x="2232312" y="3068960"/>
            <a:ext cx="504056" cy="360040"/>
          </a:xfrm>
          <a:prstGeom prst="triangle">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32" name="Trapezoid 31"/>
          <p:cNvSpPr/>
          <p:nvPr/>
        </p:nvSpPr>
        <p:spPr>
          <a:xfrm>
            <a:off x="2142016" y="3429000"/>
            <a:ext cx="720080" cy="288032"/>
          </a:xfrm>
          <a:prstGeom prst="trapezoid">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33" name="Rectangle 32"/>
          <p:cNvSpPr/>
          <p:nvPr/>
        </p:nvSpPr>
        <p:spPr>
          <a:xfrm>
            <a:off x="2378616" y="4028038"/>
            <a:ext cx="269744" cy="184666"/>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37" name="Rectangle 36"/>
          <p:cNvSpPr/>
          <p:nvPr/>
        </p:nvSpPr>
        <p:spPr>
          <a:xfrm>
            <a:off x="2393472" y="4180438"/>
            <a:ext cx="269744" cy="184666"/>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38" name="Trapezoid 37"/>
          <p:cNvSpPr/>
          <p:nvPr/>
        </p:nvSpPr>
        <p:spPr>
          <a:xfrm>
            <a:off x="2142016" y="3717032"/>
            <a:ext cx="720080" cy="288032"/>
          </a:xfrm>
          <a:prstGeom prst="trapezoid">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39" name="Isosceles Triangle 38"/>
          <p:cNvSpPr/>
          <p:nvPr/>
        </p:nvSpPr>
        <p:spPr>
          <a:xfrm>
            <a:off x="2232312" y="4437112"/>
            <a:ext cx="504056" cy="360040"/>
          </a:xfrm>
          <a:prstGeom prst="triangle">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40" name="Trapezoid 39"/>
          <p:cNvSpPr/>
          <p:nvPr/>
        </p:nvSpPr>
        <p:spPr>
          <a:xfrm>
            <a:off x="2142016" y="4797152"/>
            <a:ext cx="720080" cy="288032"/>
          </a:xfrm>
          <a:prstGeom prst="trapezoid">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41" name="Rectangle 40"/>
          <p:cNvSpPr/>
          <p:nvPr/>
        </p:nvSpPr>
        <p:spPr>
          <a:xfrm>
            <a:off x="2378616" y="5876128"/>
            <a:ext cx="269744" cy="184666"/>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42" name="Rectangle 41"/>
          <p:cNvSpPr/>
          <p:nvPr/>
        </p:nvSpPr>
        <p:spPr>
          <a:xfrm>
            <a:off x="2375184" y="6045672"/>
            <a:ext cx="269744" cy="184666"/>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43" name="Trapezoid 42"/>
          <p:cNvSpPr/>
          <p:nvPr/>
        </p:nvSpPr>
        <p:spPr>
          <a:xfrm>
            <a:off x="2142016" y="5085184"/>
            <a:ext cx="720080" cy="288032"/>
          </a:xfrm>
          <a:prstGeom prst="trapezoid">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44" name="Trapezoid 43"/>
          <p:cNvSpPr/>
          <p:nvPr/>
        </p:nvSpPr>
        <p:spPr>
          <a:xfrm>
            <a:off x="2142016" y="5373216"/>
            <a:ext cx="720080" cy="288032"/>
          </a:xfrm>
          <a:prstGeom prst="trapezoid">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45" name="Rectangle 44"/>
          <p:cNvSpPr/>
          <p:nvPr/>
        </p:nvSpPr>
        <p:spPr>
          <a:xfrm>
            <a:off x="2358040" y="5692606"/>
            <a:ext cx="269744" cy="184666"/>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29" name="TextBox 28"/>
          <p:cNvSpPr txBox="1"/>
          <p:nvPr/>
        </p:nvSpPr>
        <p:spPr>
          <a:xfrm>
            <a:off x="6084168" y="2168860"/>
            <a:ext cx="2916183" cy="2308324"/>
          </a:xfrm>
          <a:prstGeom prst="rect">
            <a:avLst/>
          </a:prstGeom>
          <a:noFill/>
        </p:spPr>
        <p:txBody>
          <a:bodyPr wrap="none" rtlCol="0">
            <a:spAutoFit/>
          </a:bodyPr>
          <a:lstStyle/>
          <a:p>
            <a:r>
              <a:rPr lang="en-CA" dirty="0" smtClean="0"/>
              <a:t>What is the recursive rule?</a:t>
            </a:r>
          </a:p>
          <a:p>
            <a:r>
              <a:rPr lang="en-CA" dirty="0" smtClean="0"/>
              <a:t>(how much each shape is </a:t>
            </a:r>
          </a:p>
          <a:p>
            <a:r>
              <a:rPr lang="en-CA" dirty="0" smtClean="0"/>
              <a:t>increasing by)</a:t>
            </a:r>
          </a:p>
          <a:p>
            <a:endParaRPr lang="en-CA" dirty="0"/>
          </a:p>
          <a:p>
            <a:endParaRPr lang="en-CA" dirty="0" smtClean="0"/>
          </a:p>
          <a:p>
            <a:endParaRPr lang="en-CA" dirty="0"/>
          </a:p>
          <a:p>
            <a:r>
              <a:rPr lang="en-CA" dirty="0" smtClean="0"/>
              <a:t>What is the explicit rule?</a:t>
            </a:r>
          </a:p>
          <a:p>
            <a:r>
              <a:rPr lang="en-CA" dirty="0" smtClean="0"/>
              <a:t>(the formula).</a:t>
            </a:r>
            <a:endParaRPr lang="en-CA" dirty="0"/>
          </a:p>
        </p:txBody>
      </p:sp>
      <p:grpSp>
        <p:nvGrpSpPr>
          <p:cNvPr id="43018" name="Group 43017"/>
          <p:cNvGrpSpPr/>
          <p:nvPr/>
        </p:nvGrpSpPr>
        <p:grpSpPr>
          <a:xfrm>
            <a:off x="3574424" y="1988840"/>
            <a:ext cx="2077696" cy="3240360"/>
            <a:chOff x="3574424" y="1988840"/>
            <a:chExt cx="2077696" cy="3240360"/>
          </a:xfrm>
        </p:grpSpPr>
        <p:cxnSp>
          <p:nvCxnSpPr>
            <p:cNvPr id="43013" name="Straight Connector 43012"/>
            <p:cNvCxnSpPr/>
            <p:nvPr/>
          </p:nvCxnSpPr>
          <p:spPr>
            <a:xfrm>
              <a:off x="4608004" y="1988840"/>
              <a:ext cx="0" cy="3240360"/>
            </a:xfrm>
            <a:prstGeom prst="line">
              <a:avLst/>
            </a:prstGeom>
          </p:spPr>
          <p:style>
            <a:lnRef idx="1">
              <a:schemeClr val="accent1"/>
            </a:lnRef>
            <a:fillRef idx="0">
              <a:schemeClr val="accent1"/>
            </a:fillRef>
            <a:effectRef idx="0">
              <a:schemeClr val="accent1"/>
            </a:effectRef>
            <a:fontRef idx="minor">
              <a:schemeClr val="tx1"/>
            </a:fontRef>
          </p:style>
        </p:cxnSp>
        <p:grpSp>
          <p:nvGrpSpPr>
            <p:cNvPr id="43016" name="Group 43015"/>
            <p:cNvGrpSpPr/>
            <p:nvPr/>
          </p:nvGrpSpPr>
          <p:grpSpPr>
            <a:xfrm>
              <a:off x="3574424" y="2123564"/>
              <a:ext cx="2077696" cy="2637006"/>
              <a:chOff x="3574424" y="2123564"/>
              <a:chExt cx="2077696" cy="2637006"/>
            </a:xfrm>
          </p:grpSpPr>
          <p:cxnSp>
            <p:nvCxnSpPr>
              <p:cNvPr id="43011" name="Straight Connector 43010"/>
              <p:cNvCxnSpPr/>
              <p:nvPr/>
            </p:nvCxnSpPr>
            <p:spPr>
              <a:xfrm>
                <a:off x="3707904" y="2492896"/>
                <a:ext cx="1800200" cy="0"/>
              </a:xfrm>
              <a:prstGeom prst="line">
                <a:avLst/>
              </a:prstGeom>
            </p:spPr>
            <p:style>
              <a:lnRef idx="1">
                <a:schemeClr val="accent1"/>
              </a:lnRef>
              <a:fillRef idx="0">
                <a:schemeClr val="accent1"/>
              </a:fillRef>
              <a:effectRef idx="0">
                <a:schemeClr val="accent1"/>
              </a:effectRef>
              <a:fontRef idx="minor">
                <a:schemeClr val="tx1"/>
              </a:fontRef>
            </p:style>
          </p:cxnSp>
          <p:sp>
            <p:nvSpPr>
              <p:cNvPr id="43014" name="TextBox 43013"/>
              <p:cNvSpPr txBox="1"/>
              <p:nvPr/>
            </p:nvSpPr>
            <p:spPr>
              <a:xfrm>
                <a:off x="3574424" y="2123564"/>
                <a:ext cx="1031051" cy="369332"/>
              </a:xfrm>
              <a:prstGeom prst="rect">
                <a:avLst/>
              </a:prstGeom>
              <a:noFill/>
            </p:spPr>
            <p:txBody>
              <a:bodyPr wrap="none" rtlCol="0">
                <a:spAutoFit/>
              </a:bodyPr>
              <a:lstStyle/>
              <a:p>
                <a:r>
                  <a:rPr lang="en-CA" dirty="0" smtClean="0"/>
                  <a:t>Birthday</a:t>
                </a:r>
                <a:endParaRPr lang="en-CA" dirty="0"/>
              </a:p>
            </p:txBody>
          </p:sp>
          <p:sp>
            <p:nvSpPr>
              <p:cNvPr id="53" name="TextBox 52"/>
              <p:cNvSpPr txBox="1"/>
              <p:nvPr/>
            </p:nvSpPr>
            <p:spPr>
              <a:xfrm>
                <a:off x="4621069" y="2132856"/>
                <a:ext cx="1031051" cy="369332"/>
              </a:xfrm>
              <a:prstGeom prst="rect">
                <a:avLst/>
              </a:prstGeom>
              <a:noFill/>
            </p:spPr>
            <p:txBody>
              <a:bodyPr wrap="none" rtlCol="0">
                <a:spAutoFit/>
              </a:bodyPr>
              <a:lstStyle/>
              <a:p>
                <a:r>
                  <a:rPr lang="en-CA" dirty="0" smtClean="0"/>
                  <a:t># blocks</a:t>
                </a:r>
                <a:endParaRPr lang="en-CA" dirty="0"/>
              </a:p>
            </p:txBody>
          </p:sp>
          <p:sp>
            <p:nvSpPr>
              <p:cNvPr id="43015" name="TextBox 43014"/>
              <p:cNvSpPr txBox="1"/>
              <p:nvPr/>
            </p:nvSpPr>
            <p:spPr>
              <a:xfrm>
                <a:off x="4089949" y="2729245"/>
                <a:ext cx="312906" cy="2031325"/>
              </a:xfrm>
              <a:prstGeom prst="rect">
                <a:avLst/>
              </a:prstGeom>
              <a:noFill/>
            </p:spPr>
            <p:txBody>
              <a:bodyPr wrap="none" rtlCol="0">
                <a:spAutoFit/>
              </a:bodyPr>
              <a:lstStyle/>
              <a:p>
                <a:endParaRPr lang="en-CA" dirty="0" smtClean="0">
                  <a:solidFill>
                    <a:schemeClr val="tx2"/>
                  </a:solidFill>
                </a:endParaRPr>
              </a:p>
              <a:p>
                <a:endParaRPr lang="en-CA" dirty="0" smtClean="0"/>
              </a:p>
              <a:p>
                <a:r>
                  <a:rPr lang="en-CA" dirty="0" smtClean="0"/>
                  <a:t>1</a:t>
                </a:r>
              </a:p>
              <a:p>
                <a:endParaRPr lang="en-CA" dirty="0"/>
              </a:p>
              <a:p>
                <a:r>
                  <a:rPr lang="en-CA" dirty="0" smtClean="0"/>
                  <a:t>2</a:t>
                </a:r>
              </a:p>
              <a:p>
                <a:endParaRPr lang="en-CA" dirty="0"/>
              </a:p>
              <a:p>
                <a:r>
                  <a:rPr lang="en-CA" dirty="0" smtClean="0"/>
                  <a:t>3</a:t>
                </a:r>
                <a:endParaRPr lang="en-CA" dirty="0"/>
              </a:p>
            </p:txBody>
          </p:sp>
          <p:sp>
            <p:nvSpPr>
              <p:cNvPr id="55" name="TextBox 54"/>
              <p:cNvSpPr txBox="1"/>
              <p:nvPr/>
            </p:nvSpPr>
            <p:spPr>
              <a:xfrm>
                <a:off x="4835158" y="2708920"/>
                <a:ext cx="312906" cy="2031325"/>
              </a:xfrm>
              <a:prstGeom prst="rect">
                <a:avLst/>
              </a:prstGeom>
              <a:noFill/>
            </p:spPr>
            <p:txBody>
              <a:bodyPr wrap="none" rtlCol="0">
                <a:spAutoFit/>
              </a:bodyPr>
              <a:lstStyle/>
              <a:p>
                <a:endParaRPr lang="en-CA" b="1" dirty="0" smtClean="0">
                  <a:solidFill>
                    <a:srgbClr val="FF0000"/>
                  </a:solidFill>
                </a:endParaRPr>
              </a:p>
              <a:p>
                <a:endParaRPr lang="en-CA" dirty="0" smtClean="0"/>
              </a:p>
              <a:p>
                <a:r>
                  <a:rPr lang="en-CA" dirty="0" smtClean="0"/>
                  <a:t>3</a:t>
                </a:r>
              </a:p>
              <a:p>
                <a:endParaRPr lang="en-CA" dirty="0"/>
              </a:p>
              <a:p>
                <a:r>
                  <a:rPr lang="en-CA" dirty="0" smtClean="0"/>
                  <a:t>5</a:t>
                </a:r>
              </a:p>
              <a:p>
                <a:endParaRPr lang="en-CA" dirty="0"/>
              </a:p>
              <a:p>
                <a:r>
                  <a:rPr lang="en-CA" dirty="0" smtClean="0"/>
                  <a:t>7</a:t>
                </a:r>
                <a:endParaRPr lang="en-CA" dirty="0"/>
              </a:p>
            </p:txBody>
          </p:sp>
        </p:grpSp>
      </p:grpSp>
      <p:sp>
        <p:nvSpPr>
          <p:cNvPr id="43017" name="TextBox 43016"/>
          <p:cNvSpPr txBox="1"/>
          <p:nvPr/>
        </p:nvSpPr>
        <p:spPr>
          <a:xfrm>
            <a:off x="6228184" y="3132962"/>
            <a:ext cx="2016224" cy="369332"/>
          </a:xfrm>
          <a:prstGeom prst="rect">
            <a:avLst/>
          </a:prstGeom>
          <a:noFill/>
          <a:ln>
            <a:solidFill>
              <a:schemeClr val="accent6">
                <a:lumMod val="75000"/>
              </a:schemeClr>
            </a:solidFill>
          </a:ln>
        </p:spPr>
        <p:txBody>
          <a:bodyPr wrap="square" rtlCol="0">
            <a:spAutoFit/>
          </a:bodyPr>
          <a:lstStyle/>
          <a:p>
            <a:r>
              <a:rPr lang="en-CA" dirty="0" smtClean="0"/>
              <a:t>Increase by ‘</a:t>
            </a:r>
            <a:r>
              <a:rPr lang="en-CA" b="1" dirty="0" smtClean="0">
                <a:solidFill>
                  <a:srgbClr val="00B050"/>
                </a:solidFill>
              </a:rPr>
              <a:t>2’</a:t>
            </a:r>
            <a:endParaRPr lang="en-CA" b="1" dirty="0">
              <a:solidFill>
                <a:srgbClr val="00B050"/>
              </a:solidFill>
            </a:endParaRPr>
          </a:p>
        </p:txBody>
      </p:sp>
      <p:sp>
        <p:nvSpPr>
          <p:cNvPr id="58" name="TextBox 57"/>
          <p:cNvSpPr txBox="1"/>
          <p:nvPr/>
        </p:nvSpPr>
        <p:spPr>
          <a:xfrm>
            <a:off x="6231568" y="4571836"/>
            <a:ext cx="2016224" cy="369332"/>
          </a:xfrm>
          <a:prstGeom prst="rect">
            <a:avLst/>
          </a:prstGeom>
          <a:noFill/>
          <a:ln>
            <a:solidFill>
              <a:schemeClr val="accent6">
                <a:lumMod val="75000"/>
              </a:schemeClr>
            </a:solidFill>
          </a:ln>
        </p:spPr>
        <p:txBody>
          <a:bodyPr wrap="square" rtlCol="0">
            <a:spAutoFit/>
          </a:bodyPr>
          <a:lstStyle/>
          <a:p>
            <a:r>
              <a:rPr lang="en-CA" dirty="0" smtClean="0"/>
              <a:t>T = </a:t>
            </a:r>
            <a:r>
              <a:rPr lang="en-CA" b="1" dirty="0" smtClean="0">
                <a:solidFill>
                  <a:srgbClr val="00B050"/>
                </a:solidFill>
              </a:rPr>
              <a:t>2</a:t>
            </a:r>
            <a:r>
              <a:rPr lang="en-CA" dirty="0" smtClean="0"/>
              <a:t>r + </a:t>
            </a:r>
            <a:r>
              <a:rPr lang="en-CA" b="1" dirty="0" smtClean="0">
                <a:solidFill>
                  <a:srgbClr val="FF0000"/>
                </a:solidFill>
              </a:rPr>
              <a:t>1</a:t>
            </a:r>
            <a:r>
              <a:rPr lang="en-CA" dirty="0" smtClean="0"/>
              <a:t>’</a:t>
            </a:r>
            <a:endParaRPr lang="en-CA" dirty="0"/>
          </a:p>
        </p:txBody>
      </p:sp>
      <p:sp>
        <p:nvSpPr>
          <p:cNvPr id="61" name="Rectangle 60"/>
          <p:cNvSpPr/>
          <p:nvPr/>
        </p:nvSpPr>
        <p:spPr>
          <a:xfrm>
            <a:off x="3457741" y="6394392"/>
            <a:ext cx="4617483" cy="369332"/>
          </a:xfrm>
          <a:prstGeom prst="rect">
            <a:avLst/>
          </a:prstGeom>
        </p:spPr>
        <p:txBody>
          <a:bodyPr wrap="none">
            <a:spAutoFit/>
          </a:bodyPr>
          <a:lstStyle/>
          <a:p>
            <a:r>
              <a:rPr lang="en-CA" b="1" dirty="0">
                <a:solidFill>
                  <a:srgbClr val="7030A0"/>
                </a:solidFill>
              </a:rPr>
              <a:t>You may graph </a:t>
            </a:r>
            <a:r>
              <a:rPr lang="en-CA" b="1" dirty="0" smtClean="0">
                <a:solidFill>
                  <a:srgbClr val="7030A0"/>
                </a:solidFill>
              </a:rPr>
              <a:t>this on your graph paper</a:t>
            </a:r>
            <a:endParaRPr lang="en-CA" b="1" dirty="0">
              <a:solidFill>
                <a:srgbClr val="7030A0"/>
              </a:solidFill>
            </a:endParaRPr>
          </a:p>
        </p:txBody>
      </p:sp>
      <p:sp>
        <p:nvSpPr>
          <p:cNvPr id="3" name="TextBox 2"/>
          <p:cNvSpPr txBox="1"/>
          <p:nvPr/>
        </p:nvSpPr>
        <p:spPr>
          <a:xfrm>
            <a:off x="4089949" y="2798074"/>
            <a:ext cx="1202131" cy="369332"/>
          </a:xfrm>
          <a:prstGeom prst="rect">
            <a:avLst/>
          </a:prstGeom>
          <a:noFill/>
        </p:spPr>
        <p:txBody>
          <a:bodyPr wrap="square" rtlCol="0">
            <a:spAutoFit/>
          </a:bodyPr>
          <a:lstStyle/>
          <a:p>
            <a:r>
              <a:rPr lang="en-CA" dirty="0" smtClean="0">
                <a:solidFill>
                  <a:schemeClr val="tx2"/>
                </a:solidFill>
              </a:rPr>
              <a:t>0         1</a:t>
            </a:r>
            <a:endParaRPr lang="en-CA" dirty="0">
              <a:solidFill>
                <a:schemeClr val="tx2"/>
              </a:solidFill>
            </a:endParaRPr>
          </a:p>
        </p:txBody>
      </p:sp>
    </p:spTree>
    <p:extLst>
      <p:ext uri="{BB962C8B-B14F-4D97-AF65-F5344CB8AC3E}">
        <p14:creationId xmlns:p14="http://schemas.microsoft.com/office/powerpoint/2010/main" val="40131134"/>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3017"/>
                                        </p:tgtEl>
                                        <p:attrNameLst>
                                          <p:attrName>style.visibility</p:attrName>
                                        </p:attrNameLst>
                                      </p:cBhvr>
                                      <p:to>
                                        <p:strVal val="visible"/>
                                      </p:to>
                                    </p:set>
                                    <p:animEffect transition="in" filter="fade">
                                      <p:cBhvr>
                                        <p:cTn id="7" dur="1000"/>
                                        <p:tgtEl>
                                          <p:spTgt spid="43017"/>
                                        </p:tgtEl>
                                      </p:cBhvr>
                                    </p:animEffect>
                                    <p:anim calcmode="lin" valueType="num">
                                      <p:cBhvr>
                                        <p:cTn id="8" dur="1000" fill="hold"/>
                                        <p:tgtEl>
                                          <p:spTgt spid="43017"/>
                                        </p:tgtEl>
                                        <p:attrNameLst>
                                          <p:attrName>ppt_x</p:attrName>
                                        </p:attrNameLst>
                                      </p:cBhvr>
                                      <p:tavLst>
                                        <p:tav tm="0">
                                          <p:val>
                                            <p:strVal val="#ppt_x"/>
                                          </p:val>
                                        </p:tav>
                                        <p:tav tm="100000">
                                          <p:val>
                                            <p:strVal val="#ppt_x"/>
                                          </p:val>
                                        </p:tav>
                                      </p:tavLst>
                                    </p:anim>
                                    <p:anim calcmode="lin" valueType="num">
                                      <p:cBhvr>
                                        <p:cTn id="9" dur="1000" fill="hold"/>
                                        <p:tgtEl>
                                          <p:spTgt spid="43017"/>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gtEl>
                                        <p:attrNameLst>
                                          <p:attrName>style.visibility</p:attrName>
                                        </p:attrNameLst>
                                      </p:cBhvr>
                                      <p:to>
                                        <p:strVal val="visible"/>
                                      </p:to>
                                    </p:set>
                                    <p:animEffect transition="in" filter="fade">
                                      <p:cBhvr>
                                        <p:cTn id="14" dur="1000"/>
                                        <p:tgtEl>
                                          <p:spTgt spid="3"/>
                                        </p:tgtEl>
                                      </p:cBhvr>
                                    </p:animEffect>
                                    <p:anim calcmode="lin" valueType="num">
                                      <p:cBhvr>
                                        <p:cTn id="15" dur="1000" fill="hold"/>
                                        <p:tgtEl>
                                          <p:spTgt spid="3"/>
                                        </p:tgtEl>
                                        <p:attrNameLst>
                                          <p:attrName>ppt_x</p:attrName>
                                        </p:attrNameLst>
                                      </p:cBhvr>
                                      <p:tavLst>
                                        <p:tav tm="0">
                                          <p:val>
                                            <p:strVal val="#ppt_x"/>
                                          </p:val>
                                        </p:tav>
                                        <p:tav tm="100000">
                                          <p:val>
                                            <p:strVal val="#ppt_x"/>
                                          </p:val>
                                        </p:tav>
                                      </p:tavLst>
                                    </p:anim>
                                    <p:anim calcmode="lin" valueType="num">
                                      <p:cBhvr>
                                        <p:cTn id="16" dur="100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58"/>
                                        </p:tgtEl>
                                        <p:attrNameLst>
                                          <p:attrName>style.visibility</p:attrName>
                                        </p:attrNameLst>
                                      </p:cBhvr>
                                      <p:to>
                                        <p:strVal val="visible"/>
                                      </p:to>
                                    </p:set>
                                    <p:animEffect transition="in" filter="fade">
                                      <p:cBhvr>
                                        <p:cTn id="21" dur="1000"/>
                                        <p:tgtEl>
                                          <p:spTgt spid="58"/>
                                        </p:tgtEl>
                                      </p:cBhvr>
                                    </p:animEffect>
                                    <p:anim calcmode="lin" valueType="num">
                                      <p:cBhvr>
                                        <p:cTn id="22" dur="1000" fill="hold"/>
                                        <p:tgtEl>
                                          <p:spTgt spid="58"/>
                                        </p:tgtEl>
                                        <p:attrNameLst>
                                          <p:attrName>ppt_x</p:attrName>
                                        </p:attrNameLst>
                                      </p:cBhvr>
                                      <p:tavLst>
                                        <p:tav tm="0">
                                          <p:val>
                                            <p:strVal val="#ppt_x"/>
                                          </p:val>
                                        </p:tav>
                                        <p:tav tm="100000">
                                          <p:val>
                                            <p:strVal val="#ppt_x"/>
                                          </p:val>
                                        </p:tav>
                                      </p:tavLst>
                                    </p:anim>
                                    <p:anim calcmode="lin" valueType="num">
                                      <p:cBhvr>
                                        <p:cTn id="23" dur="1000" fill="hold"/>
                                        <p:tgtEl>
                                          <p:spTgt spid="5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3017" grpId="0" animBg="1"/>
      <p:bldP spid="58" grpId="0" animBg="1"/>
      <p:bldP spid="3" grpId="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solidFill>
                  <a:srgbClr val="7030A0"/>
                </a:solidFill>
              </a:rPr>
              <a:t>Your turn – Growing Creatures</a:t>
            </a:r>
            <a:endParaRPr lang="en-CA" dirty="0">
              <a:solidFill>
                <a:srgbClr val="7030A0"/>
              </a:solidFill>
            </a:endParaRPr>
          </a:p>
        </p:txBody>
      </p:sp>
      <p:sp>
        <p:nvSpPr>
          <p:cNvPr id="5" name="Hexagon 4"/>
          <p:cNvSpPr/>
          <p:nvPr/>
        </p:nvSpPr>
        <p:spPr>
          <a:xfrm>
            <a:off x="755576" y="2276872"/>
            <a:ext cx="936104" cy="648072"/>
          </a:xfrm>
          <a:prstGeom prst="hexagon">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6" name="Diamond 5"/>
          <p:cNvSpPr/>
          <p:nvPr/>
        </p:nvSpPr>
        <p:spPr>
          <a:xfrm rot="19662294">
            <a:off x="1557764" y="1996008"/>
            <a:ext cx="651488" cy="226431"/>
          </a:xfrm>
          <a:prstGeom prst="diamond">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7" name="Rectangle 6"/>
          <p:cNvSpPr/>
          <p:nvPr/>
        </p:nvSpPr>
        <p:spPr>
          <a:xfrm rot="18326201">
            <a:off x="618329" y="2205212"/>
            <a:ext cx="289350" cy="306135"/>
          </a:xfrm>
          <a:prstGeom prst="rect">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8" name="Isosceles Triangle 7"/>
          <p:cNvSpPr/>
          <p:nvPr/>
        </p:nvSpPr>
        <p:spPr>
          <a:xfrm>
            <a:off x="748982" y="2924944"/>
            <a:ext cx="396044" cy="432048"/>
          </a:xfrm>
          <a:prstGeom prst="triangle">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9" name="Isosceles Triangle 8"/>
          <p:cNvSpPr/>
          <p:nvPr/>
        </p:nvSpPr>
        <p:spPr>
          <a:xfrm>
            <a:off x="1295636" y="2924944"/>
            <a:ext cx="396044" cy="432048"/>
          </a:xfrm>
          <a:prstGeom prst="triangle">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10" name="Hexagon 9"/>
          <p:cNvSpPr/>
          <p:nvPr/>
        </p:nvSpPr>
        <p:spPr>
          <a:xfrm>
            <a:off x="2748185" y="2276872"/>
            <a:ext cx="936104" cy="648072"/>
          </a:xfrm>
          <a:prstGeom prst="hexagon">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12" name="Rectangle 11"/>
          <p:cNvSpPr/>
          <p:nvPr/>
        </p:nvSpPr>
        <p:spPr>
          <a:xfrm rot="18326201">
            <a:off x="2610938" y="2205212"/>
            <a:ext cx="289350" cy="306135"/>
          </a:xfrm>
          <a:prstGeom prst="rect">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13" name="Isosceles Triangle 12"/>
          <p:cNvSpPr/>
          <p:nvPr/>
        </p:nvSpPr>
        <p:spPr>
          <a:xfrm>
            <a:off x="2741591" y="2924944"/>
            <a:ext cx="396044" cy="432048"/>
          </a:xfrm>
          <a:prstGeom prst="triangle">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14" name="Isosceles Triangle 13"/>
          <p:cNvSpPr/>
          <p:nvPr/>
        </p:nvSpPr>
        <p:spPr>
          <a:xfrm>
            <a:off x="3288245" y="2924944"/>
            <a:ext cx="396044" cy="432048"/>
          </a:xfrm>
          <a:prstGeom prst="triangle">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15" name="Hexagon 14"/>
          <p:cNvSpPr/>
          <p:nvPr/>
        </p:nvSpPr>
        <p:spPr>
          <a:xfrm>
            <a:off x="3642490" y="2282213"/>
            <a:ext cx="936104" cy="648072"/>
          </a:xfrm>
          <a:prstGeom prst="hexagon">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16" name="Diamond 15"/>
          <p:cNvSpPr/>
          <p:nvPr/>
        </p:nvSpPr>
        <p:spPr>
          <a:xfrm rot="19662294">
            <a:off x="4444678" y="2001349"/>
            <a:ext cx="651488" cy="226431"/>
          </a:xfrm>
          <a:prstGeom prst="diamond">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17" name="Isosceles Triangle 16"/>
          <p:cNvSpPr/>
          <p:nvPr/>
        </p:nvSpPr>
        <p:spPr>
          <a:xfrm>
            <a:off x="3635896" y="2930285"/>
            <a:ext cx="396044" cy="432048"/>
          </a:xfrm>
          <a:prstGeom prst="triangle">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18" name="Isosceles Triangle 17"/>
          <p:cNvSpPr/>
          <p:nvPr/>
        </p:nvSpPr>
        <p:spPr>
          <a:xfrm>
            <a:off x="4182550" y="2930285"/>
            <a:ext cx="396044" cy="432048"/>
          </a:xfrm>
          <a:prstGeom prst="triangle">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19" name="Hexagon 18"/>
          <p:cNvSpPr/>
          <p:nvPr/>
        </p:nvSpPr>
        <p:spPr>
          <a:xfrm>
            <a:off x="5670304" y="2276872"/>
            <a:ext cx="936104" cy="648072"/>
          </a:xfrm>
          <a:prstGeom prst="hexagon">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20" name="Isosceles Triangle 19"/>
          <p:cNvSpPr/>
          <p:nvPr/>
        </p:nvSpPr>
        <p:spPr>
          <a:xfrm>
            <a:off x="5663710" y="2924944"/>
            <a:ext cx="396044" cy="432048"/>
          </a:xfrm>
          <a:prstGeom prst="triangle">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21" name="Isosceles Triangle 20"/>
          <p:cNvSpPr/>
          <p:nvPr/>
        </p:nvSpPr>
        <p:spPr>
          <a:xfrm>
            <a:off x="6210364" y="2924944"/>
            <a:ext cx="396044" cy="432048"/>
          </a:xfrm>
          <a:prstGeom prst="triangle">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22" name="Hexagon 21"/>
          <p:cNvSpPr/>
          <p:nvPr/>
        </p:nvSpPr>
        <p:spPr>
          <a:xfrm>
            <a:off x="6564609" y="2282213"/>
            <a:ext cx="936104" cy="648072"/>
          </a:xfrm>
          <a:prstGeom prst="hexagon">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23" name="Diamond 22"/>
          <p:cNvSpPr/>
          <p:nvPr/>
        </p:nvSpPr>
        <p:spPr>
          <a:xfrm rot="19662294">
            <a:off x="8302901" y="2001349"/>
            <a:ext cx="651488" cy="226431"/>
          </a:xfrm>
          <a:prstGeom prst="diamond">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24" name="Isosceles Triangle 23"/>
          <p:cNvSpPr/>
          <p:nvPr/>
        </p:nvSpPr>
        <p:spPr>
          <a:xfrm>
            <a:off x="6558015" y="2930285"/>
            <a:ext cx="396044" cy="432048"/>
          </a:xfrm>
          <a:prstGeom prst="triangle">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25" name="Isosceles Triangle 24"/>
          <p:cNvSpPr/>
          <p:nvPr/>
        </p:nvSpPr>
        <p:spPr>
          <a:xfrm>
            <a:off x="7104669" y="2930285"/>
            <a:ext cx="396044" cy="432048"/>
          </a:xfrm>
          <a:prstGeom prst="triangle">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26" name="Rectangle 25"/>
          <p:cNvSpPr/>
          <p:nvPr/>
        </p:nvSpPr>
        <p:spPr>
          <a:xfrm rot="18326201">
            <a:off x="5508461" y="2209919"/>
            <a:ext cx="289350" cy="306135"/>
          </a:xfrm>
          <a:prstGeom prst="rect">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27" name="Hexagon 26"/>
          <p:cNvSpPr/>
          <p:nvPr/>
        </p:nvSpPr>
        <p:spPr>
          <a:xfrm>
            <a:off x="7530922" y="2276872"/>
            <a:ext cx="936104" cy="648072"/>
          </a:xfrm>
          <a:prstGeom prst="hexagon">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28" name="Isosceles Triangle 27"/>
          <p:cNvSpPr/>
          <p:nvPr/>
        </p:nvSpPr>
        <p:spPr>
          <a:xfrm>
            <a:off x="7524328" y="2924944"/>
            <a:ext cx="396044" cy="432048"/>
          </a:xfrm>
          <a:prstGeom prst="triangle">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29" name="Isosceles Triangle 28"/>
          <p:cNvSpPr/>
          <p:nvPr/>
        </p:nvSpPr>
        <p:spPr>
          <a:xfrm>
            <a:off x="8070982" y="2924944"/>
            <a:ext cx="396044" cy="432048"/>
          </a:xfrm>
          <a:prstGeom prst="triangle">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31" name="Oval 30"/>
          <p:cNvSpPr/>
          <p:nvPr/>
        </p:nvSpPr>
        <p:spPr>
          <a:xfrm>
            <a:off x="8028384" y="6115652"/>
            <a:ext cx="936104" cy="64807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CA" sz="3600" dirty="0" smtClean="0">
                <a:solidFill>
                  <a:schemeClr val="tx1"/>
                </a:solidFill>
              </a:rPr>
              <a:t>4</a:t>
            </a:r>
            <a:endParaRPr lang="en-CA" sz="3600" dirty="0">
              <a:solidFill>
                <a:schemeClr val="tx1"/>
              </a:solidFill>
            </a:endParaRPr>
          </a:p>
        </p:txBody>
      </p:sp>
      <p:sp>
        <p:nvSpPr>
          <p:cNvPr id="32" name="TextBox 31"/>
          <p:cNvSpPr txBox="1"/>
          <p:nvPr/>
        </p:nvSpPr>
        <p:spPr>
          <a:xfrm>
            <a:off x="372062" y="3645024"/>
            <a:ext cx="8124374" cy="2308324"/>
          </a:xfrm>
          <a:prstGeom prst="rect">
            <a:avLst/>
          </a:prstGeom>
          <a:noFill/>
        </p:spPr>
        <p:txBody>
          <a:bodyPr wrap="square" rtlCol="0">
            <a:spAutoFit/>
          </a:bodyPr>
          <a:lstStyle/>
          <a:p>
            <a:r>
              <a:rPr lang="en-CA" dirty="0" smtClean="0"/>
              <a:t>What is the recursive rule?</a:t>
            </a:r>
          </a:p>
          <a:p>
            <a:r>
              <a:rPr lang="en-CA" dirty="0" smtClean="0"/>
              <a:t>(how much each shape is </a:t>
            </a:r>
          </a:p>
          <a:p>
            <a:r>
              <a:rPr lang="en-CA" dirty="0" smtClean="0"/>
              <a:t>increasing by)</a:t>
            </a:r>
          </a:p>
          <a:p>
            <a:endParaRPr lang="en-CA" dirty="0"/>
          </a:p>
          <a:p>
            <a:endParaRPr lang="en-CA" dirty="0" smtClean="0"/>
          </a:p>
          <a:p>
            <a:endParaRPr lang="en-CA" dirty="0"/>
          </a:p>
          <a:p>
            <a:r>
              <a:rPr lang="en-CA" dirty="0" smtClean="0"/>
              <a:t>What is the explicit rule?</a:t>
            </a:r>
          </a:p>
          <a:p>
            <a:r>
              <a:rPr lang="en-CA" dirty="0" smtClean="0"/>
              <a:t>(the formula).</a:t>
            </a:r>
            <a:endParaRPr lang="en-CA" dirty="0"/>
          </a:p>
        </p:txBody>
      </p:sp>
      <p:sp>
        <p:nvSpPr>
          <p:cNvPr id="33" name="Rectangle 32"/>
          <p:cNvSpPr/>
          <p:nvPr/>
        </p:nvSpPr>
        <p:spPr>
          <a:xfrm>
            <a:off x="3344394" y="6402854"/>
            <a:ext cx="4617483" cy="369332"/>
          </a:xfrm>
          <a:prstGeom prst="rect">
            <a:avLst/>
          </a:prstGeom>
        </p:spPr>
        <p:txBody>
          <a:bodyPr wrap="none">
            <a:spAutoFit/>
          </a:bodyPr>
          <a:lstStyle/>
          <a:p>
            <a:r>
              <a:rPr lang="en-CA" b="1" dirty="0">
                <a:solidFill>
                  <a:srgbClr val="7030A0"/>
                </a:solidFill>
              </a:rPr>
              <a:t>You may graph </a:t>
            </a:r>
            <a:r>
              <a:rPr lang="en-CA" b="1" dirty="0" smtClean="0">
                <a:solidFill>
                  <a:srgbClr val="7030A0"/>
                </a:solidFill>
              </a:rPr>
              <a:t>this on your graph paper</a:t>
            </a:r>
            <a:endParaRPr lang="en-CA" b="1" dirty="0">
              <a:solidFill>
                <a:srgbClr val="7030A0"/>
              </a:solidFill>
            </a:endParaRPr>
          </a:p>
        </p:txBody>
      </p:sp>
      <p:grpSp>
        <p:nvGrpSpPr>
          <p:cNvPr id="41" name="Group 40"/>
          <p:cNvGrpSpPr/>
          <p:nvPr/>
        </p:nvGrpSpPr>
        <p:grpSpPr>
          <a:xfrm>
            <a:off x="2234853" y="3501008"/>
            <a:ext cx="5487497" cy="2779985"/>
            <a:chOff x="2234853" y="3501008"/>
            <a:chExt cx="5487497" cy="2779985"/>
          </a:xfrm>
        </p:grpSpPr>
        <p:grpSp>
          <p:nvGrpSpPr>
            <p:cNvPr id="40" name="Group 39"/>
            <p:cNvGrpSpPr/>
            <p:nvPr/>
          </p:nvGrpSpPr>
          <p:grpSpPr>
            <a:xfrm>
              <a:off x="4578594" y="3501008"/>
              <a:ext cx="3143756" cy="1776393"/>
              <a:chOff x="4578594" y="3501008"/>
              <a:chExt cx="3143756" cy="1776393"/>
            </a:xfrm>
          </p:grpSpPr>
          <p:cxnSp>
            <p:nvCxnSpPr>
              <p:cNvPr id="4" name="Straight Connector 3"/>
              <p:cNvCxnSpPr/>
              <p:nvPr/>
            </p:nvCxnSpPr>
            <p:spPr>
              <a:xfrm>
                <a:off x="4578594" y="3933056"/>
                <a:ext cx="314375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0" name="Straight Connector 29"/>
              <p:cNvCxnSpPr/>
              <p:nvPr/>
            </p:nvCxnSpPr>
            <p:spPr>
              <a:xfrm>
                <a:off x="6059754" y="3501008"/>
                <a:ext cx="0" cy="1776393"/>
              </a:xfrm>
              <a:prstGeom prst="line">
                <a:avLst/>
              </a:prstGeom>
            </p:spPr>
            <p:style>
              <a:lnRef idx="1">
                <a:schemeClr val="accent1"/>
              </a:lnRef>
              <a:fillRef idx="0">
                <a:schemeClr val="accent1"/>
              </a:fillRef>
              <a:effectRef idx="0">
                <a:schemeClr val="accent1"/>
              </a:effectRef>
              <a:fontRef idx="minor">
                <a:schemeClr val="tx1"/>
              </a:fontRef>
            </p:style>
          </p:cxnSp>
          <p:sp>
            <p:nvSpPr>
              <p:cNvPr id="34" name="TextBox 33"/>
              <p:cNvSpPr txBox="1"/>
              <p:nvPr/>
            </p:nvSpPr>
            <p:spPr>
              <a:xfrm>
                <a:off x="5004048" y="3645024"/>
                <a:ext cx="2467342" cy="369332"/>
              </a:xfrm>
              <a:prstGeom prst="rect">
                <a:avLst/>
              </a:prstGeom>
              <a:noFill/>
            </p:spPr>
            <p:txBody>
              <a:bodyPr wrap="none" rtlCol="0">
                <a:spAutoFit/>
              </a:bodyPr>
              <a:lstStyle/>
              <a:p>
                <a:r>
                  <a:rPr lang="en-CA" dirty="0" smtClean="0"/>
                  <a:t>Stage #      # of blocks</a:t>
                </a:r>
                <a:endParaRPr lang="en-CA" dirty="0"/>
              </a:p>
            </p:txBody>
          </p:sp>
          <p:sp>
            <p:nvSpPr>
              <p:cNvPr id="35" name="TextBox 34"/>
              <p:cNvSpPr txBox="1"/>
              <p:nvPr/>
            </p:nvSpPr>
            <p:spPr>
              <a:xfrm>
                <a:off x="5292080" y="4077072"/>
                <a:ext cx="312906" cy="1200329"/>
              </a:xfrm>
              <a:prstGeom prst="rect">
                <a:avLst/>
              </a:prstGeom>
              <a:noFill/>
            </p:spPr>
            <p:txBody>
              <a:bodyPr wrap="none" rtlCol="0">
                <a:spAutoFit/>
              </a:bodyPr>
              <a:lstStyle/>
              <a:p>
                <a:r>
                  <a:rPr lang="en-CA" dirty="0" smtClean="0"/>
                  <a:t>0</a:t>
                </a:r>
              </a:p>
              <a:p>
                <a:r>
                  <a:rPr lang="en-CA" dirty="0" smtClean="0"/>
                  <a:t>1</a:t>
                </a:r>
              </a:p>
              <a:p>
                <a:r>
                  <a:rPr lang="en-CA" dirty="0" smtClean="0"/>
                  <a:t>2</a:t>
                </a:r>
              </a:p>
              <a:p>
                <a:r>
                  <a:rPr lang="en-CA" dirty="0" smtClean="0"/>
                  <a:t>3</a:t>
                </a:r>
              </a:p>
            </p:txBody>
          </p:sp>
          <p:sp>
            <p:nvSpPr>
              <p:cNvPr id="36" name="TextBox 35"/>
              <p:cNvSpPr txBox="1"/>
              <p:nvPr/>
            </p:nvSpPr>
            <p:spPr>
              <a:xfrm>
                <a:off x="6419334" y="4077072"/>
                <a:ext cx="424027" cy="1200329"/>
              </a:xfrm>
              <a:prstGeom prst="rect">
                <a:avLst/>
              </a:prstGeom>
              <a:noFill/>
            </p:spPr>
            <p:txBody>
              <a:bodyPr wrap="none" rtlCol="0">
                <a:spAutoFit/>
              </a:bodyPr>
              <a:lstStyle/>
              <a:p>
                <a:r>
                  <a:rPr lang="en-CA" dirty="0"/>
                  <a:t>2</a:t>
                </a:r>
                <a:endParaRPr lang="en-CA" dirty="0" smtClean="0"/>
              </a:p>
              <a:p>
                <a:r>
                  <a:rPr lang="en-CA" dirty="0" smtClean="0"/>
                  <a:t>5</a:t>
                </a:r>
              </a:p>
              <a:p>
                <a:r>
                  <a:rPr lang="en-CA" dirty="0"/>
                  <a:t>8</a:t>
                </a:r>
                <a:endParaRPr lang="en-CA" dirty="0" smtClean="0"/>
              </a:p>
              <a:p>
                <a:r>
                  <a:rPr lang="en-CA" dirty="0" smtClean="0"/>
                  <a:t>11</a:t>
                </a:r>
              </a:p>
            </p:txBody>
          </p:sp>
        </p:grpSp>
        <p:sp>
          <p:nvSpPr>
            <p:cNvPr id="38" name="TextBox 37"/>
            <p:cNvSpPr txBox="1"/>
            <p:nvPr/>
          </p:nvSpPr>
          <p:spPr>
            <a:xfrm>
              <a:off x="2525838" y="5819328"/>
              <a:ext cx="1449436" cy="461665"/>
            </a:xfrm>
            <a:prstGeom prst="rect">
              <a:avLst/>
            </a:prstGeom>
            <a:noFill/>
          </p:spPr>
          <p:txBody>
            <a:bodyPr wrap="none" rtlCol="0">
              <a:spAutoFit/>
            </a:bodyPr>
            <a:lstStyle/>
            <a:p>
              <a:r>
                <a:rPr lang="en-CA" sz="2400" b="1" dirty="0" smtClean="0">
                  <a:solidFill>
                    <a:schemeClr val="tx2"/>
                  </a:solidFill>
                </a:rPr>
                <a:t>T = 3r +2</a:t>
              </a:r>
              <a:endParaRPr lang="en-CA" sz="2400" b="1" dirty="0">
                <a:solidFill>
                  <a:schemeClr val="tx2"/>
                </a:solidFill>
              </a:endParaRPr>
            </a:p>
          </p:txBody>
        </p:sp>
        <p:sp>
          <p:nvSpPr>
            <p:cNvPr id="39" name="TextBox 38"/>
            <p:cNvSpPr txBox="1"/>
            <p:nvPr/>
          </p:nvSpPr>
          <p:spPr>
            <a:xfrm>
              <a:off x="2234853" y="4446403"/>
              <a:ext cx="2294218" cy="461665"/>
            </a:xfrm>
            <a:prstGeom prst="rect">
              <a:avLst/>
            </a:prstGeom>
            <a:noFill/>
          </p:spPr>
          <p:txBody>
            <a:bodyPr wrap="none" rtlCol="0">
              <a:spAutoFit/>
            </a:bodyPr>
            <a:lstStyle/>
            <a:p>
              <a:r>
                <a:rPr lang="en-CA" sz="2400" b="1" dirty="0" smtClean="0">
                  <a:solidFill>
                    <a:schemeClr val="tx2"/>
                  </a:solidFill>
                </a:rPr>
                <a:t>Increase by ‘3’</a:t>
              </a:r>
              <a:endParaRPr lang="en-CA" sz="2400" b="1" dirty="0">
                <a:solidFill>
                  <a:schemeClr val="tx2"/>
                </a:solidFill>
              </a:endParaRPr>
            </a:p>
          </p:txBody>
        </p:sp>
      </p:grpSp>
    </p:spTree>
    <p:extLst>
      <p:ext uri="{BB962C8B-B14F-4D97-AF65-F5344CB8AC3E}">
        <p14:creationId xmlns:p14="http://schemas.microsoft.com/office/powerpoint/2010/main" val="3820553832"/>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1"/>
                                        </p:tgtEl>
                                        <p:attrNameLst>
                                          <p:attrName>style.visibility</p:attrName>
                                        </p:attrNameLst>
                                      </p:cBhvr>
                                      <p:to>
                                        <p:strVal val="visible"/>
                                      </p:to>
                                    </p:set>
                                    <p:animEffect transition="in" filter="fade">
                                      <p:cBhvr>
                                        <p:cTn id="7" dur="500"/>
                                        <p:tgtEl>
                                          <p:spTgt spid="4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403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5396" y="-315417"/>
            <a:ext cx="9324528" cy="7419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TextBox 2"/>
          <p:cNvSpPr txBox="1"/>
          <p:nvPr/>
        </p:nvSpPr>
        <p:spPr>
          <a:xfrm>
            <a:off x="7092280" y="5517232"/>
            <a:ext cx="1223412" cy="523220"/>
          </a:xfrm>
          <a:prstGeom prst="rect">
            <a:avLst/>
          </a:prstGeom>
          <a:solidFill>
            <a:schemeClr val="bg1"/>
          </a:solidFill>
        </p:spPr>
        <p:txBody>
          <a:bodyPr wrap="square" rtlCol="0">
            <a:spAutoFit/>
          </a:bodyPr>
          <a:lstStyle/>
          <a:p>
            <a:r>
              <a:rPr lang="en-CA" sz="2800" b="1" dirty="0" smtClean="0">
                <a:solidFill>
                  <a:schemeClr val="accent6">
                    <a:lumMod val="60000"/>
                    <a:lumOff val="40000"/>
                  </a:schemeClr>
                </a:solidFill>
              </a:rPr>
              <a:t>Worm</a:t>
            </a:r>
            <a:endParaRPr lang="en-CA" sz="2800" b="1" dirty="0">
              <a:solidFill>
                <a:schemeClr val="accent6">
                  <a:lumMod val="60000"/>
                  <a:lumOff val="40000"/>
                </a:schemeClr>
              </a:solidFill>
            </a:endParaRPr>
          </a:p>
        </p:txBody>
      </p:sp>
      <p:cxnSp>
        <p:nvCxnSpPr>
          <p:cNvPr id="4" name="Straight Connector 3"/>
          <p:cNvCxnSpPr/>
          <p:nvPr/>
        </p:nvCxnSpPr>
        <p:spPr>
          <a:xfrm flipV="1">
            <a:off x="2771800" y="3140968"/>
            <a:ext cx="3744416" cy="2376264"/>
          </a:xfrm>
          <a:prstGeom prst="line">
            <a:avLst/>
          </a:prstGeom>
          <a:ln>
            <a:solidFill>
              <a:schemeClr val="accent6">
                <a:lumMod val="60000"/>
                <a:lumOff val="40000"/>
              </a:schemeClr>
            </a:solidFill>
          </a:ln>
        </p:spPr>
        <p:style>
          <a:lnRef idx="2">
            <a:schemeClr val="dk1"/>
          </a:lnRef>
          <a:fillRef idx="0">
            <a:schemeClr val="dk1"/>
          </a:fillRef>
          <a:effectRef idx="1">
            <a:schemeClr val="dk1"/>
          </a:effectRef>
          <a:fontRef idx="minor">
            <a:schemeClr val="tx1"/>
          </a:fontRef>
        </p:style>
      </p:cxnSp>
      <p:sp>
        <p:nvSpPr>
          <p:cNvPr id="6" name="Title 1"/>
          <p:cNvSpPr txBox="1">
            <a:spLocks/>
          </p:cNvSpPr>
          <p:nvPr/>
        </p:nvSpPr>
        <p:spPr>
          <a:xfrm>
            <a:off x="7013054" y="4833074"/>
            <a:ext cx="1656184" cy="684158"/>
          </a:xfrm>
          <a:prstGeom prst="rect">
            <a:avLst/>
          </a:prstGeom>
          <a:solidFill>
            <a:schemeClr val="bg1"/>
          </a:solidFill>
        </p:spPr>
        <p:txBody>
          <a:bodyPr/>
          <a:lstStyle>
            <a:lvl1pPr algn="l" rtl="0" eaLnBrk="0" fontAlgn="base" hangingPunct="0">
              <a:spcBef>
                <a:spcPct val="0"/>
              </a:spcBef>
              <a:spcAft>
                <a:spcPct val="0"/>
              </a:spcAft>
              <a:defRPr sz="3300">
                <a:solidFill>
                  <a:schemeClr val="tx2"/>
                </a:solidFill>
                <a:latin typeface="+mj-lt"/>
                <a:ea typeface="+mj-ea"/>
                <a:cs typeface="+mj-cs"/>
              </a:defRPr>
            </a:lvl1pPr>
            <a:lvl2pPr algn="l" rtl="0" eaLnBrk="0" fontAlgn="base" hangingPunct="0">
              <a:spcBef>
                <a:spcPct val="0"/>
              </a:spcBef>
              <a:spcAft>
                <a:spcPct val="0"/>
              </a:spcAft>
              <a:defRPr sz="3300">
                <a:solidFill>
                  <a:schemeClr val="tx2"/>
                </a:solidFill>
                <a:latin typeface="Arial Black" pitchFamily="34" charset="0"/>
              </a:defRPr>
            </a:lvl2pPr>
            <a:lvl3pPr algn="l" rtl="0" eaLnBrk="0" fontAlgn="base" hangingPunct="0">
              <a:spcBef>
                <a:spcPct val="0"/>
              </a:spcBef>
              <a:spcAft>
                <a:spcPct val="0"/>
              </a:spcAft>
              <a:defRPr sz="3300">
                <a:solidFill>
                  <a:schemeClr val="tx2"/>
                </a:solidFill>
                <a:latin typeface="Arial Black" pitchFamily="34" charset="0"/>
              </a:defRPr>
            </a:lvl3pPr>
            <a:lvl4pPr algn="l" rtl="0" eaLnBrk="0" fontAlgn="base" hangingPunct="0">
              <a:spcBef>
                <a:spcPct val="0"/>
              </a:spcBef>
              <a:spcAft>
                <a:spcPct val="0"/>
              </a:spcAft>
              <a:defRPr sz="3300">
                <a:solidFill>
                  <a:schemeClr val="tx2"/>
                </a:solidFill>
                <a:latin typeface="Arial Black" pitchFamily="34" charset="0"/>
              </a:defRPr>
            </a:lvl4pPr>
            <a:lvl5pPr algn="l" rtl="0" eaLnBrk="0" fontAlgn="base" hangingPunct="0">
              <a:spcBef>
                <a:spcPct val="0"/>
              </a:spcBef>
              <a:spcAft>
                <a:spcPct val="0"/>
              </a:spcAft>
              <a:defRPr sz="3300">
                <a:solidFill>
                  <a:schemeClr val="tx2"/>
                </a:solidFill>
                <a:latin typeface="Arial Black" pitchFamily="34" charset="0"/>
              </a:defRPr>
            </a:lvl5pPr>
            <a:lvl6pPr marL="457200" algn="l" rtl="0" fontAlgn="base">
              <a:spcBef>
                <a:spcPct val="0"/>
              </a:spcBef>
              <a:spcAft>
                <a:spcPct val="0"/>
              </a:spcAft>
              <a:defRPr sz="3300">
                <a:solidFill>
                  <a:schemeClr val="tx2"/>
                </a:solidFill>
                <a:latin typeface="Arial Black" pitchFamily="34" charset="0"/>
              </a:defRPr>
            </a:lvl6pPr>
            <a:lvl7pPr marL="914400" algn="l" rtl="0" fontAlgn="base">
              <a:spcBef>
                <a:spcPct val="0"/>
              </a:spcBef>
              <a:spcAft>
                <a:spcPct val="0"/>
              </a:spcAft>
              <a:defRPr sz="3300">
                <a:solidFill>
                  <a:schemeClr val="tx2"/>
                </a:solidFill>
                <a:latin typeface="Arial Black" pitchFamily="34" charset="0"/>
              </a:defRPr>
            </a:lvl7pPr>
            <a:lvl8pPr marL="1371600" algn="l" rtl="0" fontAlgn="base">
              <a:spcBef>
                <a:spcPct val="0"/>
              </a:spcBef>
              <a:spcAft>
                <a:spcPct val="0"/>
              </a:spcAft>
              <a:defRPr sz="3300">
                <a:solidFill>
                  <a:schemeClr val="tx2"/>
                </a:solidFill>
                <a:latin typeface="Arial Black" pitchFamily="34" charset="0"/>
              </a:defRPr>
            </a:lvl8pPr>
            <a:lvl9pPr marL="1828800" algn="l" rtl="0" fontAlgn="base">
              <a:spcBef>
                <a:spcPct val="0"/>
              </a:spcBef>
              <a:spcAft>
                <a:spcPct val="0"/>
              </a:spcAft>
              <a:defRPr sz="3300">
                <a:solidFill>
                  <a:schemeClr val="tx2"/>
                </a:solidFill>
                <a:latin typeface="Arial Black" pitchFamily="34" charset="0"/>
              </a:defRPr>
            </a:lvl9pPr>
          </a:lstStyle>
          <a:p>
            <a:r>
              <a:rPr lang="en-CA" sz="2800" dirty="0" smtClean="0"/>
              <a:t>Trees</a:t>
            </a:r>
          </a:p>
        </p:txBody>
      </p:sp>
      <p:cxnSp>
        <p:nvCxnSpPr>
          <p:cNvPr id="7" name="Straight Connector 6"/>
          <p:cNvCxnSpPr/>
          <p:nvPr/>
        </p:nvCxnSpPr>
        <p:spPr>
          <a:xfrm flipV="1">
            <a:off x="2771800" y="1844824"/>
            <a:ext cx="2952328" cy="3672408"/>
          </a:xfrm>
          <a:prstGeom prst="line">
            <a:avLst/>
          </a:prstGeom>
          <a:ln>
            <a:solidFill>
              <a:schemeClr val="tx2"/>
            </a:solidFill>
          </a:ln>
        </p:spPr>
        <p:style>
          <a:lnRef idx="3">
            <a:schemeClr val="dk1"/>
          </a:lnRef>
          <a:fillRef idx="0">
            <a:schemeClr val="dk1"/>
          </a:fillRef>
          <a:effectRef idx="2">
            <a:schemeClr val="dk1"/>
          </a:effectRef>
          <a:fontRef idx="minor">
            <a:schemeClr val="tx1"/>
          </a:fontRef>
        </p:style>
      </p:cxnSp>
      <p:sp>
        <p:nvSpPr>
          <p:cNvPr id="8" name="Rectangle 7"/>
          <p:cNvSpPr/>
          <p:nvPr/>
        </p:nvSpPr>
        <p:spPr>
          <a:xfrm>
            <a:off x="5580112" y="4144434"/>
            <a:ext cx="3419526" cy="523220"/>
          </a:xfrm>
          <a:prstGeom prst="rect">
            <a:avLst/>
          </a:prstGeom>
          <a:solidFill>
            <a:schemeClr val="bg1"/>
          </a:solidFill>
        </p:spPr>
        <p:txBody>
          <a:bodyPr wrap="none">
            <a:spAutoFit/>
          </a:bodyPr>
          <a:lstStyle/>
          <a:p>
            <a:r>
              <a:rPr lang="en-CA" sz="2800" b="1" dirty="0">
                <a:solidFill>
                  <a:srgbClr val="7030A0"/>
                </a:solidFill>
              </a:rPr>
              <a:t>Growing Creatures</a:t>
            </a:r>
            <a:endParaRPr lang="en-CA" sz="2800" b="1" dirty="0"/>
          </a:p>
        </p:txBody>
      </p:sp>
      <p:cxnSp>
        <p:nvCxnSpPr>
          <p:cNvPr id="10" name="Straight Connector 9"/>
          <p:cNvCxnSpPr/>
          <p:nvPr/>
        </p:nvCxnSpPr>
        <p:spPr>
          <a:xfrm flipV="1">
            <a:off x="2771800" y="1052736"/>
            <a:ext cx="2088232" cy="3960440"/>
          </a:xfrm>
          <a:prstGeom prst="line">
            <a:avLst/>
          </a:prstGeom>
          <a:ln>
            <a:solidFill>
              <a:srgbClr val="7030A0"/>
            </a:solidFill>
          </a:ln>
        </p:spPr>
        <p:style>
          <a:lnRef idx="3">
            <a:schemeClr val="dk1"/>
          </a:lnRef>
          <a:fillRef idx="0">
            <a:schemeClr val="dk1"/>
          </a:fillRef>
          <a:effectRef idx="2">
            <a:schemeClr val="dk1"/>
          </a:effectRef>
          <a:fontRef idx="minor">
            <a:schemeClr val="tx1"/>
          </a:fontRef>
        </p:style>
      </p:cxnSp>
    </p:spTree>
    <p:extLst>
      <p:ext uri="{BB962C8B-B14F-4D97-AF65-F5344CB8AC3E}">
        <p14:creationId xmlns:p14="http://schemas.microsoft.com/office/powerpoint/2010/main" val="7486496"/>
      </p:ext>
    </p:extLst>
  </p:cSld>
  <p:clrMapOvr>
    <a:masterClrMapping/>
  </p:clrMapOvr>
  <p:timing>
    <p:tnLst>
      <p:par>
        <p:cTn xmlns:p14="http://schemas.microsoft.com/office/powerpoint/2010/mai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CA" dirty="0" smtClean="0"/>
              <a:t>Key idea </a:t>
            </a:r>
            <a:endParaRPr lang="en-CA" dirty="0"/>
          </a:p>
        </p:txBody>
      </p:sp>
      <p:sp>
        <p:nvSpPr>
          <p:cNvPr id="3" name="Subtitle 2"/>
          <p:cNvSpPr>
            <a:spLocks noGrp="1"/>
          </p:cNvSpPr>
          <p:nvPr>
            <p:ph type="subTitle" idx="1"/>
          </p:nvPr>
        </p:nvSpPr>
        <p:spPr/>
        <p:txBody>
          <a:bodyPr/>
          <a:lstStyle/>
          <a:p>
            <a:pPr fontAlgn="auto">
              <a:lnSpc>
                <a:spcPct val="90000"/>
              </a:lnSpc>
              <a:spcAft>
                <a:spcPts val="0"/>
              </a:spcAft>
              <a:defRPr/>
            </a:pPr>
            <a:r>
              <a:rPr lang="en-US" sz="2800" dirty="0"/>
              <a:t>Patterns underlie mathematical concepts and can also be found in the real world. Our numeration system has a lot of specially built-in patterns that make working with numbers easier.</a:t>
            </a:r>
          </a:p>
        </p:txBody>
      </p:sp>
      <p:sp>
        <p:nvSpPr>
          <p:cNvPr id="4" name="Oval 3"/>
          <p:cNvSpPr/>
          <p:nvPr/>
        </p:nvSpPr>
        <p:spPr>
          <a:xfrm>
            <a:off x="6372200" y="1556792"/>
            <a:ext cx="936104" cy="64807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CA" sz="3600" dirty="0" smtClean="0">
                <a:solidFill>
                  <a:schemeClr val="tx1"/>
                </a:solidFill>
              </a:rPr>
              <a:t>5</a:t>
            </a:r>
            <a:endParaRPr lang="en-CA" sz="3600" dirty="0">
              <a:solidFill>
                <a:schemeClr val="tx1"/>
              </a:solidFill>
            </a:endParaRPr>
          </a:p>
        </p:txBody>
      </p:sp>
    </p:spTree>
    <p:extLst>
      <p:ext uri="{BB962C8B-B14F-4D97-AF65-F5344CB8AC3E}">
        <p14:creationId xmlns:p14="http://schemas.microsoft.com/office/powerpoint/2010/main" val="1310938673"/>
      </p:ext>
    </p:extLst>
  </p:cSld>
  <p:clrMapOvr>
    <a:masterClrMapping/>
  </p:clrMapOvr>
  <p:timing>
    <p:tnLst>
      <p:par>
        <p:cTn xmlns:p14="http://schemas.microsoft.com/office/powerpoint/2010/mai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539552" y="764704"/>
            <a:ext cx="7848872" cy="1728192"/>
          </a:xfrm>
        </p:spPr>
        <p:txBody>
          <a:bodyPr/>
          <a:lstStyle/>
          <a:p>
            <a:r>
              <a:rPr lang="en-CA" sz="2400" dirty="0"/>
              <a:t>Create a number where you would say each of </a:t>
            </a:r>
            <a:r>
              <a:rPr lang="en-CA" sz="2400" dirty="0" smtClean="0"/>
              <a:t>these words </a:t>
            </a:r>
            <a:r>
              <a:rPr lang="en-CA" sz="2400" dirty="0"/>
              <a:t>as you read the number:</a:t>
            </a:r>
          </a:p>
          <a:p>
            <a:pPr marL="0" indent="0">
              <a:buNone/>
            </a:pPr>
            <a:r>
              <a:rPr lang="en-CA" sz="2400" dirty="0" smtClean="0"/>
              <a:t>	</a:t>
            </a:r>
            <a:r>
              <a:rPr lang="en-CA" sz="2400" dirty="0" smtClean="0">
                <a:solidFill>
                  <a:srgbClr val="0070C0"/>
                </a:solidFill>
              </a:rPr>
              <a:t>Forty</a:t>
            </a:r>
            <a:r>
              <a:rPr lang="en-CA" sz="2400" dirty="0">
                <a:solidFill>
                  <a:srgbClr val="0070C0"/>
                </a:solidFill>
              </a:rPr>
              <a:t>, five, million, thousand, two, hundred, </a:t>
            </a:r>
            <a:r>
              <a:rPr lang="en-CA" sz="2400" dirty="0" smtClean="0">
                <a:solidFill>
                  <a:srgbClr val="0070C0"/>
                </a:solidFill>
              </a:rPr>
              <a:t>six</a:t>
            </a:r>
          </a:p>
          <a:p>
            <a:r>
              <a:rPr lang="en-CA" sz="2400" dirty="0" smtClean="0"/>
              <a:t>Write it symbolically.	</a:t>
            </a:r>
          </a:p>
        </p:txBody>
      </p:sp>
      <p:sp>
        <p:nvSpPr>
          <p:cNvPr id="12" name="TextBox 11"/>
          <p:cNvSpPr txBox="1"/>
          <p:nvPr/>
        </p:nvSpPr>
        <p:spPr>
          <a:xfrm>
            <a:off x="683568" y="3140968"/>
            <a:ext cx="8454559" cy="2954655"/>
          </a:xfrm>
          <a:prstGeom prst="rect">
            <a:avLst/>
          </a:prstGeom>
          <a:noFill/>
        </p:spPr>
        <p:txBody>
          <a:bodyPr wrap="none" rtlCol="0">
            <a:spAutoFit/>
          </a:bodyPr>
          <a:lstStyle/>
          <a:p>
            <a:pPr marL="0" indent="0">
              <a:buNone/>
            </a:pPr>
            <a:r>
              <a:rPr lang="en-CA" sz="2400" dirty="0" smtClean="0">
                <a:latin typeface="+mn-lt"/>
              </a:rPr>
              <a:t>possible solutions:</a:t>
            </a:r>
          </a:p>
          <a:p>
            <a:pPr marL="0" indent="0">
              <a:buNone/>
            </a:pPr>
            <a:r>
              <a:rPr lang="en-CA" sz="2400" dirty="0" smtClean="0">
                <a:latin typeface="+mn-lt"/>
              </a:rPr>
              <a:t>	</a:t>
            </a:r>
            <a:r>
              <a:rPr lang="en-CA" sz="2400" dirty="0" smtClean="0">
                <a:solidFill>
                  <a:srgbClr val="7030A0"/>
                </a:solidFill>
                <a:latin typeface="+mn-lt"/>
              </a:rPr>
              <a:t> 45 600 002 or 46 502 000 or 5 206 042</a:t>
            </a:r>
          </a:p>
          <a:p>
            <a:endParaRPr lang="en-CA" sz="2400" dirty="0" smtClean="0">
              <a:latin typeface="+mn-lt"/>
            </a:endParaRPr>
          </a:p>
          <a:p>
            <a:pPr marL="0" indent="0">
              <a:buNone/>
            </a:pPr>
            <a:r>
              <a:rPr lang="en-CA" sz="2400" i="1" dirty="0" smtClean="0">
                <a:latin typeface="+mn-lt"/>
              </a:rPr>
              <a:t>How did you know your number would have at least 7 digits?</a:t>
            </a:r>
          </a:p>
          <a:p>
            <a:pPr marL="0" indent="0">
              <a:buNone/>
            </a:pPr>
            <a:endParaRPr lang="en-CA" sz="2400" i="1" dirty="0" smtClean="0">
              <a:latin typeface="+mn-lt"/>
            </a:endParaRPr>
          </a:p>
          <a:p>
            <a:pPr marL="0" indent="0">
              <a:buNone/>
            </a:pPr>
            <a:r>
              <a:rPr lang="en-CA" sz="2400" i="1" dirty="0" smtClean="0">
                <a:latin typeface="+mn-lt"/>
              </a:rPr>
              <a:t>How did you know the digit 4 would be the middle </a:t>
            </a:r>
          </a:p>
          <a:p>
            <a:pPr marL="0" indent="0">
              <a:buNone/>
            </a:pPr>
            <a:r>
              <a:rPr lang="en-CA" sz="2400" i="1" dirty="0" smtClean="0">
                <a:latin typeface="+mn-lt"/>
              </a:rPr>
              <a:t>digit in a period?</a:t>
            </a:r>
          </a:p>
          <a:p>
            <a:endParaRPr lang="en-CA" dirty="0"/>
          </a:p>
        </p:txBody>
      </p:sp>
      <p:sp>
        <p:nvSpPr>
          <p:cNvPr id="13" name="Oval 12"/>
          <p:cNvSpPr/>
          <p:nvPr/>
        </p:nvSpPr>
        <p:spPr>
          <a:xfrm>
            <a:off x="7884368" y="6095623"/>
            <a:ext cx="936104" cy="64807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CA" sz="3600" dirty="0" smtClean="0">
                <a:solidFill>
                  <a:schemeClr val="tx1"/>
                </a:solidFill>
              </a:rPr>
              <a:t>5</a:t>
            </a:r>
            <a:endParaRPr lang="en-CA" sz="3600" dirty="0">
              <a:solidFill>
                <a:schemeClr val="tx1"/>
              </a:solidFill>
            </a:endParaRPr>
          </a:p>
        </p:txBody>
      </p:sp>
    </p:spTree>
    <p:extLst>
      <p:ext uri="{BB962C8B-B14F-4D97-AF65-F5344CB8AC3E}">
        <p14:creationId xmlns:p14="http://schemas.microsoft.com/office/powerpoint/2010/main" val="3050164648"/>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fade">
                                      <p:cBhvr>
                                        <p:cTn id="7" dur="1000"/>
                                        <p:tgtEl>
                                          <p:spTgt spid="12"/>
                                        </p:tgtEl>
                                      </p:cBhvr>
                                    </p:animEffect>
                                    <p:anim calcmode="lin" valueType="num">
                                      <p:cBhvr>
                                        <p:cTn id="8" dur="1000" fill="hold"/>
                                        <p:tgtEl>
                                          <p:spTgt spid="12"/>
                                        </p:tgtEl>
                                        <p:attrNameLst>
                                          <p:attrName>ppt_x</p:attrName>
                                        </p:attrNameLst>
                                      </p:cBhvr>
                                      <p:tavLst>
                                        <p:tav tm="0">
                                          <p:val>
                                            <p:strVal val="#ppt_x"/>
                                          </p:val>
                                        </p:tav>
                                        <p:tav tm="100000">
                                          <p:val>
                                            <p:strVal val="#ppt_x"/>
                                          </p:val>
                                        </p:tav>
                                      </p:tavLst>
                                    </p:anim>
                                    <p:anim calcmode="lin" valueType="num">
                                      <p:cBhvr>
                                        <p:cTn id="9"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Lst>
  </p:timing>
</p:sld>
</file>

<file path=ppt/slides/slide3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Content Placeholder 3"/>
          <p:cNvSpPr>
            <a:spLocks noGrp="1"/>
          </p:cNvSpPr>
          <p:nvPr>
            <p:ph sz="half" idx="2"/>
          </p:nvPr>
        </p:nvSpPr>
        <p:spPr>
          <a:xfrm>
            <a:off x="755576" y="836712"/>
            <a:ext cx="7992888" cy="4038600"/>
          </a:xfrm>
        </p:spPr>
        <p:txBody>
          <a:bodyPr/>
          <a:lstStyle/>
          <a:p>
            <a:r>
              <a:rPr lang="en-CA" sz="2400" dirty="0">
                <a:solidFill>
                  <a:srgbClr val="0070C0"/>
                </a:solidFill>
              </a:rPr>
              <a:t>In groups of 4, create a </a:t>
            </a:r>
            <a:r>
              <a:rPr lang="en-CA" sz="2400" dirty="0" smtClean="0">
                <a:solidFill>
                  <a:srgbClr val="0070C0"/>
                </a:solidFill>
              </a:rPr>
              <a:t>place-mat</a:t>
            </a:r>
            <a:r>
              <a:rPr lang="en-CA" sz="2400" dirty="0">
                <a:solidFill>
                  <a:srgbClr val="0070C0"/>
                </a:solidFill>
              </a:rPr>
              <a:t>. In the centre, write </a:t>
            </a:r>
            <a:r>
              <a:rPr lang="en-CA" sz="2400" dirty="0" smtClean="0">
                <a:solidFill>
                  <a:srgbClr val="0070C0"/>
                </a:solidFill>
              </a:rPr>
              <a:t>the word </a:t>
            </a:r>
            <a:r>
              <a:rPr lang="en-CA" sz="2400" dirty="0">
                <a:solidFill>
                  <a:srgbClr val="0070C0"/>
                </a:solidFill>
              </a:rPr>
              <a:t>“one million</a:t>
            </a:r>
            <a:r>
              <a:rPr lang="en-CA" sz="2400" dirty="0" smtClean="0">
                <a:solidFill>
                  <a:srgbClr val="0070C0"/>
                </a:solidFill>
              </a:rPr>
              <a:t>.”</a:t>
            </a:r>
          </a:p>
          <a:p>
            <a:endParaRPr lang="en-CA" sz="2400" dirty="0"/>
          </a:p>
          <a:p>
            <a:endParaRPr lang="en-CA" sz="2400" dirty="0" smtClean="0"/>
          </a:p>
          <a:p>
            <a:endParaRPr lang="en-CA" sz="2400" dirty="0"/>
          </a:p>
          <a:p>
            <a:r>
              <a:rPr lang="en-CA" sz="2400" dirty="0" smtClean="0">
                <a:solidFill>
                  <a:srgbClr val="0070C0"/>
                </a:solidFill>
              </a:rPr>
              <a:t>For </a:t>
            </a:r>
            <a:r>
              <a:rPr lang="en-CA" sz="2400" dirty="0">
                <a:solidFill>
                  <a:srgbClr val="0070C0"/>
                </a:solidFill>
              </a:rPr>
              <a:t>two minutes, write about one million in your section </a:t>
            </a:r>
            <a:r>
              <a:rPr lang="en-CA" sz="2400" dirty="0" smtClean="0">
                <a:solidFill>
                  <a:srgbClr val="0070C0"/>
                </a:solidFill>
              </a:rPr>
              <a:t>of the place-mat.</a:t>
            </a:r>
          </a:p>
          <a:p>
            <a:pPr marL="0" indent="0">
              <a:buNone/>
            </a:pPr>
            <a:r>
              <a:rPr lang="en-CA" sz="2400" i="1" dirty="0"/>
              <a:t>Which of the things you wrote show that you </a:t>
            </a:r>
            <a:r>
              <a:rPr lang="en-CA" sz="2400" i="1" dirty="0" smtClean="0"/>
              <a:t>understand the </a:t>
            </a:r>
            <a:r>
              <a:rPr lang="en-CA" sz="2400" i="1" dirty="0"/>
              <a:t>place value system?</a:t>
            </a:r>
          </a:p>
          <a:p>
            <a:pPr marL="0" indent="0">
              <a:buNone/>
            </a:pPr>
            <a:r>
              <a:rPr lang="en-CA" sz="2400" i="1" dirty="0" smtClean="0"/>
              <a:t>Which </a:t>
            </a:r>
            <a:r>
              <a:rPr lang="en-CA" sz="2400" i="1" dirty="0"/>
              <a:t>of them show that you have compared one </a:t>
            </a:r>
            <a:r>
              <a:rPr lang="en-CA" sz="2400" i="1" dirty="0" smtClean="0"/>
              <a:t>million to </a:t>
            </a:r>
            <a:r>
              <a:rPr lang="en-CA" sz="2400" i="1" dirty="0"/>
              <a:t>other benchmark </a:t>
            </a:r>
            <a:r>
              <a:rPr lang="en-CA" sz="2400" i="1" dirty="0" smtClean="0"/>
              <a:t>numbers? Which </a:t>
            </a:r>
            <a:r>
              <a:rPr lang="en-CA" sz="2400" i="1" dirty="0"/>
              <a:t>did both?</a:t>
            </a:r>
          </a:p>
          <a:p>
            <a:pPr marL="0" indent="0">
              <a:buNone/>
            </a:pPr>
            <a:r>
              <a:rPr lang="en-CA" sz="2400" i="1" dirty="0" smtClean="0"/>
              <a:t>How </a:t>
            </a:r>
            <a:r>
              <a:rPr lang="en-CA" sz="2400" i="1" dirty="0"/>
              <a:t>is this useful as an assessment for learning tool?</a:t>
            </a:r>
          </a:p>
          <a:p>
            <a:pPr marL="0" indent="0">
              <a:buNone/>
            </a:pPr>
            <a:r>
              <a:rPr lang="en-CA" sz="2400" i="1" dirty="0" smtClean="0"/>
              <a:t>Why </a:t>
            </a:r>
            <a:r>
              <a:rPr lang="en-CA" sz="2400" i="1" dirty="0"/>
              <a:t>is it better to write “one million” than 1 000 000?</a:t>
            </a:r>
          </a:p>
        </p:txBody>
      </p:sp>
      <p:grpSp>
        <p:nvGrpSpPr>
          <p:cNvPr id="6" name="Group 5"/>
          <p:cNvGrpSpPr/>
          <p:nvPr/>
        </p:nvGrpSpPr>
        <p:grpSpPr>
          <a:xfrm>
            <a:off x="4427984" y="1340768"/>
            <a:ext cx="2232248" cy="1584176"/>
            <a:chOff x="5652120" y="2492896"/>
            <a:chExt cx="2232248" cy="1584176"/>
          </a:xfrm>
        </p:grpSpPr>
        <p:sp>
          <p:nvSpPr>
            <p:cNvPr id="5" name="Rectangle 4"/>
            <p:cNvSpPr/>
            <p:nvPr/>
          </p:nvSpPr>
          <p:spPr>
            <a:xfrm>
              <a:off x="5652120" y="2492896"/>
              <a:ext cx="2232248" cy="1584176"/>
            </a:xfrm>
            <a:prstGeom prst="rect">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cxnSp>
          <p:nvCxnSpPr>
            <p:cNvPr id="7" name="Straight Connector 6"/>
            <p:cNvCxnSpPr>
              <a:endCxn id="5" idx="2"/>
            </p:cNvCxnSpPr>
            <p:nvPr/>
          </p:nvCxnSpPr>
          <p:spPr>
            <a:xfrm>
              <a:off x="6768244" y="2492896"/>
              <a:ext cx="0" cy="1584176"/>
            </a:xfrm>
            <a:prstGeom prst="line">
              <a:avLst/>
            </a:prstGeom>
            <a:ln>
              <a:solidFill>
                <a:schemeClr val="accent5">
                  <a:lumMod val="50000"/>
                </a:schemeClr>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5652120" y="3284984"/>
              <a:ext cx="2232248" cy="0"/>
            </a:xfrm>
            <a:prstGeom prst="line">
              <a:avLst/>
            </a:prstGeom>
            <a:ln>
              <a:solidFill>
                <a:schemeClr val="accent5">
                  <a:lumMod val="50000"/>
                </a:schemeClr>
              </a:solidFill>
            </a:ln>
          </p:spPr>
          <p:style>
            <a:lnRef idx="1">
              <a:schemeClr val="accent1"/>
            </a:lnRef>
            <a:fillRef idx="0">
              <a:schemeClr val="accent1"/>
            </a:fillRef>
            <a:effectRef idx="0">
              <a:schemeClr val="accent1"/>
            </a:effectRef>
            <a:fontRef idx="minor">
              <a:schemeClr val="tx1"/>
            </a:fontRef>
          </p:style>
        </p:cxnSp>
        <p:sp>
          <p:nvSpPr>
            <p:cNvPr id="10" name="Oval 9"/>
            <p:cNvSpPr/>
            <p:nvPr/>
          </p:nvSpPr>
          <p:spPr>
            <a:xfrm>
              <a:off x="6444208" y="3140968"/>
              <a:ext cx="720080"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CA" sz="900" dirty="0" smtClean="0">
                  <a:solidFill>
                    <a:schemeClr val="tx1"/>
                  </a:solidFill>
                </a:rPr>
                <a:t>One million</a:t>
              </a:r>
              <a:endParaRPr lang="en-CA" sz="900" dirty="0">
                <a:solidFill>
                  <a:schemeClr val="tx1"/>
                </a:solidFill>
              </a:endParaRPr>
            </a:p>
          </p:txBody>
        </p:sp>
      </p:grpSp>
      <p:sp>
        <p:nvSpPr>
          <p:cNvPr id="11" name="Oval 10"/>
          <p:cNvSpPr/>
          <p:nvPr/>
        </p:nvSpPr>
        <p:spPr>
          <a:xfrm>
            <a:off x="8100392" y="6093296"/>
            <a:ext cx="936104" cy="64807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CA" sz="3600" dirty="0" smtClean="0">
                <a:solidFill>
                  <a:schemeClr val="tx1"/>
                </a:solidFill>
              </a:rPr>
              <a:t>5</a:t>
            </a:r>
            <a:endParaRPr lang="en-CA" sz="3600" dirty="0">
              <a:solidFill>
                <a:schemeClr val="tx1"/>
              </a:solidFill>
            </a:endParaRPr>
          </a:p>
        </p:txBody>
      </p:sp>
    </p:spTree>
    <p:extLst>
      <p:ext uri="{BB962C8B-B14F-4D97-AF65-F5344CB8AC3E}">
        <p14:creationId xmlns:p14="http://schemas.microsoft.com/office/powerpoint/2010/main" val="2177336549"/>
      </p:ext>
    </p:extLst>
  </p:cSld>
  <p:clrMapOvr>
    <a:masterClrMapping/>
  </p:clrMapOvr>
  <p:timing>
    <p:tnLst>
      <p:par>
        <p:cTn xmlns:p14="http://schemas.microsoft.com/office/powerpoint/2010/mai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1" name="Oval 10"/>
          <p:cNvSpPr/>
          <p:nvPr/>
        </p:nvSpPr>
        <p:spPr>
          <a:xfrm>
            <a:off x="8100392" y="6093296"/>
            <a:ext cx="936104" cy="64807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CA" sz="3600" dirty="0" smtClean="0">
                <a:solidFill>
                  <a:schemeClr val="tx1"/>
                </a:solidFill>
              </a:rPr>
              <a:t>5</a:t>
            </a:r>
            <a:endParaRPr lang="en-CA" sz="3600" dirty="0">
              <a:solidFill>
                <a:schemeClr val="tx1"/>
              </a:solidFill>
            </a:endParaRPr>
          </a:p>
        </p:txBody>
      </p:sp>
      <p:sp>
        <p:nvSpPr>
          <p:cNvPr id="3" name="Rectangle 2"/>
          <p:cNvSpPr/>
          <p:nvPr/>
        </p:nvSpPr>
        <p:spPr>
          <a:xfrm>
            <a:off x="899592" y="1692091"/>
            <a:ext cx="6840760" cy="4401205"/>
          </a:xfrm>
          <a:prstGeom prst="rect">
            <a:avLst/>
          </a:prstGeom>
        </p:spPr>
        <p:txBody>
          <a:bodyPr wrap="square">
            <a:spAutoFit/>
          </a:bodyPr>
          <a:lstStyle/>
          <a:p>
            <a:r>
              <a:rPr lang="en-CA" sz="2800" dirty="0"/>
              <a:t>Ask students to think about</a:t>
            </a:r>
            <a:r>
              <a:rPr lang="en-CA" sz="2800" dirty="0" smtClean="0"/>
              <a:t>:</a:t>
            </a:r>
            <a:endParaRPr lang="en-CA" sz="2800" dirty="0"/>
          </a:p>
          <a:p>
            <a:r>
              <a:rPr lang="en-CA" sz="2800" dirty="0"/>
              <a:t>• How many loonies make $1 000 000? How many $100 bills?</a:t>
            </a:r>
          </a:p>
          <a:p>
            <a:r>
              <a:rPr lang="en-CA" sz="2800" dirty="0"/>
              <a:t>• How long would a line of 1 000 000 pennies be?</a:t>
            </a:r>
          </a:p>
          <a:p>
            <a:r>
              <a:rPr lang="en-CA" sz="2800" dirty="0"/>
              <a:t>• How long would it take to roll 1 million pennies?</a:t>
            </a:r>
          </a:p>
          <a:p>
            <a:r>
              <a:rPr lang="en-CA" sz="2800" dirty="0"/>
              <a:t>• Then ask: </a:t>
            </a:r>
            <a:r>
              <a:rPr lang="en-CA" sz="2800" i="1" dirty="0"/>
              <a:t>What place value ideas </a:t>
            </a:r>
            <a:r>
              <a:rPr lang="en-CA" sz="2800" i="1" dirty="0" smtClean="0"/>
              <a:t>did you </a:t>
            </a:r>
            <a:r>
              <a:rPr lang="en-CA" sz="2800" i="1" dirty="0"/>
              <a:t>use to help </a:t>
            </a:r>
            <a:r>
              <a:rPr lang="en-CA" sz="2800" i="1" dirty="0" smtClean="0"/>
              <a:t>you answer </a:t>
            </a:r>
            <a:r>
              <a:rPr lang="en-CA" sz="2800" i="1" dirty="0"/>
              <a:t>these questions?</a:t>
            </a:r>
          </a:p>
        </p:txBody>
      </p:sp>
      <p:sp>
        <p:nvSpPr>
          <p:cNvPr id="8" name="TextBox 7"/>
          <p:cNvSpPr txBox="1"/>
          <p:nvPr/>
        </p:nvSpPr>
        <p:spPr>
          <a:xfrm>
            <a:off x="952364" y="512356"/>
            <a:ext cx="3828292" cy="584775"/>
          </a:xfrm>
          <a:prstGeom prst="rect">
            <a:avLst/>
          </a:prstGeom>
          <a:noFill/>
        </p:spPr>
        <p:txBody>
          <a:bodyPr wrap="none" rtlCol="0">
            <a:spAutoFit/>
          </a:bodyPr>
          <a:lstStyle/>
          <a:p>
            <a:r>
              <a:rPr lang="en-CA" sz="3200" dirty="0" smtClean="0">
                <a:solidFill>
                  <a:srgbClr val="0070C0"/>
                </a:solidFill>
              </a:rPr>
              <a:t>Follow-up questions</a:t>
            </a:r>
            <a:endParaRPr lang="en-CA" sz="3200" dirty="0">
              <a:solidFill>
                <a:srgbClr val="0070C0"/>
              </a:solidFill>
            </a:endParaRPr>
          </a:p>
        </p:txBody>
      </p:sp>
    </p:spTree>
    <p:extLst>
      <p:ext uri="{BB962C8B-B14F-4D97-AF65-F5344CB8AC3E}">
        <p14:creationId xmlns:p14="http://schemas.microsoft.com/office/powerpoint/2010/main" val="822566951"/>
      </p:ext>
    </p:extLst>
  </p:cSld>
  <p:clrMapOvr>
    <a:masterClrMapping/>
  </p:clrMapOvr>
  <p:timing>
    <p:tnLst>
      <p:par>
        <p:cTn xmlns:p14="http://schemas.microsoft.com/office/powerpoint/2010/mai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CA" sz="1600" dirty="0">
                <a:solidFill>
                  <a:schemeClr val="tx1"/>
                </a:solidFill>
                <a:latin typeface="+mn-lt"/>
              </a:rPr>
              <a:t>When a book of unexplainable occurrences brings Petra </a:t>
            </a:r>
            <a:r>
              <a:rPr lang="en-CA" sz="1600" dirty="0" err="1">
                <a:solidFill>
                  <a:schemeClr val="tx1"/>
                </a:solidFill>
                <a:latin typeface="+mn-lt"/>
              </a:rPr>
              <a:t>Andalee</a:t>
            </a:r>
            <a:r>
              <a:rPr lang="en-CA" sz="1600" dirty="0">
                <a:solidFill>
                  <a:schemeClr val="tx1"/>
                </a:solidFill>
                <a:latin typeface="+mn-lt"/>
              </a:rPr>
              <a:t> and Calder </a:t>
            </a:r>
            <a:r>
              <a:rPr lang="en-CA" sz="1600" dirty="0" err="1">
                <a:solidFill>
                  <a:schemeClr val="tx1"/>
                </a:solidFill>
                <a:latin typeface="+mn-lt"/>
              </a:rPr>
              <a:t>Pillay</a:t>
            </a:r>
            <a:r>
              <a:rPr lang="en-CA" sz="1600" dirty="0">
                <a:solidFill>
                  <a:schemeClr val="tx1"/>
                </a:solidFill>
                <a:latin typeface="+mn-lt"/>
              </a:rPr>
              <a:t> together, strange things start to happen: seemingly unrelated events connect, an eccentric old woman seeks their company, and an invaluable Vermeer painting disappears. Before they know it, the two find themselves at the center of an international art scandal, where no one — neighbors, parents, teachers — is spared from suspicion. As Petra and Calder are drawn clue by clue into a mysterious labyrinth, they must draw on their powers of intuition, their problem-solving skills, and their knowledge of Vermeer. Can they decipher a crime that has left even the FBI baffled? </a:t>
            </a:r>
          </a:p>
        </p:txBody>
      </p:sp>
      <p:sp>
        <p:nvSpPr>
          <p:cNvPr id="3" name="Subtitle 2"/>
          <p:cNvSpPr>
            <a:spLocks noGrp="1"/>
          </p:cNvSpPr>
          <p:nvPr>
            <p:ph type="subTitle" idx="1"/>
          </p:nvPr>
        </p:nvSpPr>
        <p:spPr>
          <a:xfrm>
            <a:off x="323528" y="3789040"/>
            <a:ext cx="5410200" cy="1158031"/>
          </a:xfrm>
        </p:spPr>
        <p:txBody>
          <a:bodyPr/>
          <a:lstStyle/>
          <a:p>
            <a:r>
              <a:rPr lang="en-CA" sz="2800" dirty="0" smtClean="0"/>
              <a:t>Chasing Vermeer</a:t>
            </a:r>
          </a:p>
          <a:p>
            <a:r>
              <a:rPr lang="en-CA" sz="2800" dirty="0" smtClean="0"/>
              <a:t>By Blue </a:t>
            </a:r>
            <a:r>
              <a:rPr lang="en-CA" sz="2800" dirty="0" err="1" smtClean="0"/>
              <a:t>Balliet</a:t>
            </a:r>
            <a:endParaRPr lang="en-CA" sz="2800" dirty="0" smtClean="0"/>
          </a:p>
          <a:p>
            <a:endParaRPr lang="en-CA"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436096" y="3451840"/>
            <a:ext cx="1296144" cy="18932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Oval 4"/>
          <p:cNvSpPr/>
          <p:nvPr/>
        </p:nvSpPr>
        <p:spPr>
          <a:xfrm>
            <a:off x="8100392" y="6093296"/>
            <a:ext cx="936104" cy="64807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CA" sz="3600" dirty="0" smtClean="0">
                <a:solidFill>
                  <a:schemeClr val="tx1"/>
                </a:solidFill>
              </a:rPr>
              <a:t>5</a:t>
            </a:r>
            <a:endParaRPr lang="en-CA" sz="3600" dirty="0">
              <a:solidFill>
                <a:schemeClr val="tx1"/>
              </a:solidFill>
            </a:endParaRPr>
          </a:p>
        </p:txBody>
      </p:sp>
    </p:spTree>
    <p:extLst>
      <p:ext uri="{BB962C8B-B14F-4D97-AF65-F5344CB8AC3E}">
        <p14:creationId xmlns:p14="http://schemas.microsoft.com/office/powerpoint/2010/main" val="1292837357"/>
      </p:ext>
    </p:extLst>
  </p:cSld>
  <p:clrMapOvr>
    <a:masterClrMapping/>
  </p:clrMapOvr>
  <p:timing>
    <p:tnLst>
      <p:par>
        <p:cTn xmlns:p14="http://schemas.microsoft.com/office/powerpoint/2010/mai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err="1" smtClean="0"/>
              <a:t>Pentominoes</a:t>
            </a:r>
            <a:endParaRPr lang="en-CA" dirty="0"/>
          </a:p>
        </p:txBody>
      </p:sp>
      <p:sp>
        <p:nvSpPr>
          <p:cNvPr id="3" name="Content Placeholder 2"/>
          <p:cNvSpPr>
            <a:spLocks noGrp="1"/>
          </p:cNvSpPr>
          <p:nvPr>
            <p:ph idx="1"/>
          </p:nvPr>
        </p:nvSpPr>
        <p:spPr>
          <a:xfrm>
            <a:off x="762000" y="1905000"/>
            <a:ext cx="7696200" cy="3252192"/>
          </a:xfrm>
        </p:spPr>
        <p:txBody>
          <a:bodyPr/>
          <a:lstStyle/>
          <a:p>
            <a:r>
              <a:rPr lang="en-CA" dirty="0"/>
              <a:t>W</a:t>
            </a:r>
            <a:r>
              <a:rPr lang="en-CA" dirty="0" smtClean="0"/>
              <a:t>ork with a partner to discover all the ways you can link 5 </a:t>
            </a:r>
            <a:r>
              <a:rPr lang="en-CA" dirty="0"/>
              <a:t>cubes at a </a:t>
            </a:r>
            <a:r>
              <a:rPr lang="en-CA" dirty="0" smtClean="0"/>
              <a:t>time.</a:t>
            </a:r>
          </a:p>
          <a:p>
            <a:r>
              <a:rPr lang="en-CA" dirty="0" smtClean="0"/>
              <a:t>Record your work on grid paper.</a:t>
            </a:r>
          </a:p>
          <a:p>
            <a:r>
              <a:rPr lang="en-CA" dirty="0" smtClean="0"/>
              <a:t>When you think you have found all the arrangements, figure out the area and perimeter of each shape.</a:t>
            </a:r>
            <a:endParaRPr lang="en-CA" dirty="0"/>
          </a:p>
        </p:txBody>
      </p:sp>
      <p:sp>
        <p:nvSpPr>
          <p:cNvPr id="4" name="TextBox 3"/>
          <p:cNvSpPr txBox="1"/>
          <p:nvPr/>
        </p:nvSpPr>
        <p:spPr>
          <a:xfrm>
            <a:off x="611560" y="5718596"/>
            <a:ext cx="7289240" cy="369332"/>
          </a:xfrm>
          <a:prstGeom prst="rect">
            <a:avLst/>
          </a:prstGeom>
          <a:noFill/>
        </p:spPr>
        <p:txBody>
          <a:bodyPr wrap="none" rtlCol="0">
            <a:spAutoFit/>
          </a:bodyPr>
          <a:lstStyle/>
          <a:p>
            <a:r>
              <a:rPr lang="en-CA" dirty="0">
                <a:hlinkClick r:id="rId2"/>
              </a:rPr>
              <a:t>http://</a:t>
            </a:r>
            <a:r>
              <a:rPr lang="en-CA" dirty="0" smtClean="0">
                <a:hlinkClick r:id="rId2"/>
              </a:rPr>
              <a:t>www.scholastic.com/blueballiett/games/pentominoes_game.htm</a:t>
            </a:r>
            <a:r>
              <a:rPr lang="en-CA" dirty="0" smtClean="0"/>
              <a:t> </a:t>
            </a:r>
            <a:endParaRPr lang="en-CA" dirty="0"/>
          </a:p>
        </p:txBody>
      </p:sp>
      <p:sp>
        <p:nvSpPr>
          <p:cNvPr id="6" name="Oval 5"/>
          <p:cNvSpPr/>
          <p:nvPr/>
        </p:nvSpPr>
        <p:spPr>
          <a:xfrm>
            <a:off x="8100392" y="6093296"/>
            <a:ext cx="936104" cy="64807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CA" sz="3600" dirty="0" smtClean="0">
                <a:solidFill>
                  <a:schemeClr val="tx1"/>
                </a:solidFill>
              </a:rPr>
              <a:t>5</a:t>
            </a:r>
            <a:endParaRPr lang="en-CA" sz="3600" dirty="0">
              <a:solidFill>
                <a:schemeClr val="tx1"/>
              </a:solidFill>
            </a:endParaRPr>
          </a:p>
        </p:txBody>
      </p:sp>
    </p:spTree>
    <p:extLst>
      <p:ext uri="{BB962C8B-B14F-4D97-AF65-F5344CB8AC3E}">
        <p14:creationId xmlns:p14="http://schemas.microsoft.com/office/powerpoint/2010/main" val="2290252393"/>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1" name="Oval 10"/>
          <p:cNvSpPr/>
          <p:nvPr/>
        </p:nvSpPr>
        <p:spPr>
          <a:xfrm>
            <a:off x="8028384" y="6093296"/>
            <a:ext cx="936104" cy="64807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CA" sz="3600" dirty="0" smtClean="0">
                <a:solidFill>
                  <a:schemeClr val="tx1"/>
                </a:solidFill>
              </a:rPr>
              <a:t>1</a:t>
            </a:r>
            <a:endParaRPr lang="en-CA" sz="3600" dirty="0">
              <a:solidFill>
                <a:schemeClr val="tx1"/>
              </a:solidFill>
            </a:endParaRPr>
          </a:p>
        </p:txBody>
      </p:sp>
      <p:sp>
        <p:nvSpPr>
          <p:cNvPr id="12" name="TextBox 11"/>
          <p:cNvSpPr txBox="1"/>
          <p:nvPr/>
        </p:nvSpPr>
        <p:spPr>
          <a:xfrm>
            <a:off x="179512" y="278060"/>
            <a:ext cx="4032448" cy="6463308"/>
          </a:xfrm>
          <a:prstGeom prst="rect">
            <a:avLst/>
          </a:prstGeom>
          <a:noFill/>
        </p:spPr>
        <p:txBody>
          <a:bodyPr wrap="square" rtlCol="0">
            <a:spAutoFit/>
          </a:bodyPr>
          <a:lstStyle/>
          <a:p>
            <a:pPr marL="285750" indent="-285750">
              <a:buFont typeface="Wingdings" pitchFamily="2" charset="2"/>
              <a:buChar char="v"/>
            </a:pPr>
            <a:r>
              <a:rPr lang="en-CA" dirty="0" smtClean="0"/>
              <a:t>The answer is….</a:t>
            </a:r>
          </a:p>
          <a:p>
            <a:r>
              <a:rPr lang="en-CA" dirty="0" smtClean="0"/>
              <a:t>Ask students to make up as many addition sentences that has a specified answer such as 24. After a period of time, ask specific students to share their work. Find those students who have put their sums in order……</a:t>
            </a:r>
          </a:p>
          <a:p>
            <a:r>
              <a:rPr lang="en-CA" dirty="0"/>
              <a:t>	</a:t>
            </a:r>
            <a:r>
              <a:rPr lang="en-CA" dirty="0" smtClean="0"/>
              <a:t>1 + 23 = 24</a:t>
            </a:r>
          </a:p>
          <a:p>
            <a:r>
              <a:rPr lang="en-CA" dirty="0"/>
              <a:t>	</a:t>
            </a:r>
            <a:r>
              <a:rPr lang="en-CA" dirty="0" smtClean="0"/>
              <a:t>2 + 22 = 24</a:t>
            </a:r>
          </a:p>
          <a:p>
            <a:r>
              <a:rPr lang="en-CA" dirty="0"/>
              <a:t>	</a:t>
            </a:r>
            <a:r>
              <a:rPr lang="en-CA" dirty="0" smtClean="0"/>
              <a:t>3 + 21 = 24</a:t>
            </a:r>
          </a:p>
          <a:p>
            <a:r>
              <a:rPr lang="en-CA" dirty="0" smtClean="0"/>
              <a:t>Ask what do you notice?</a:t>
            </a:r>
          </a:p>
          <a:p>
            <a:pPr marL="285750" indent="-285750">
              <a:buFont typeface="Wingdings" pitchFamily="2" charset="2"/>
              <a:buChar char="v"/>
            </a:pPr>
            <a:r>
              <a:rPr lang="en-CA" dirty="0" smtClean="0"/>
              <a:t>I worked out the problem </a:t>
            </a:r>
          </a:p>
          <a:p>
            <a:r>
              <a:rPr lang="en-CA" dirty="0"/>
              <a:t> </a:t>
            </a:r>
            <a:r>
              <a:rPr lang="en-CA" dirty="0" smtClean="0"/>
              <a:t>           237 + 492 = 729</a:t>
            </a:r>
          </a:p>
          <a:p>
            <a:r>
              <a:rPr lang="en-CA" dirty="0" smtClean="0"/>
              <a:t>Can you find other pairs that must add to 729 without doing the calculations?</a:t>
            </a:r>
          </a:p>
          <a:p>
            <a:pPr marL="285750" indent="-285750">
              <a:buFont typeface="Wingdings" pitchFamily="2" charset="2"/>
              <a:buChar char="v"/>
            </a:pPr>
            <a:r>
              <a:rPr lang="en-CA" dirty="0" smtClean="0"/>
              <a:t>Try this problem</a:t>
            </a:r>
          </a:p>
          <a:p>
            <a:r>
              <a:rPr lang="en-CA" dirty="0"/>
              <a:t> </a:t>
            </a:r>
            <a:r>
              <a:rPr lang="en-CA" dirty="0" smtClean="0"/>
              <a:t>        48.34 + 72.63 = </a:t>
            </a:r>
          </a:p>
          <a:p>
            <a:pPr marL="285750" indent="-285750">
              <a:buFont typeface="Wingdings" pitchFamily="2" charset="2"/>
              <a:buChar char="v"/>
            </a:pPr>
            <a:endParaRPr lang="en-CA" dirty="0"/>
          </a:p>
          <a:p>
            <a:pPr marL="285750" indent="-285750">
              <a:buFont typeface="Wingdings" pitchFamily="2" charset="2"/>
              <a:buChar char="v"/>
            </a:pPr>
            <a:endParaRPr lang="en-CA" dirty="0" smtClean="0"/>
          </a:p>
          <a:p>
            <a:endParaRPr lang="en-CA" dirty="0"/>
          </a:p>
          <a:p>
            <a:endParaRPr lang="en-CA" dirty="0" smtClean="0"/>
          </a:p>
        </p:txBody>
      </p:sp>
      <p:sp>
        <p:nvSpPr>
          <p:cNvPr id="13" name="TextBox 12"/>
          <p:cNvSpPr txBox="1"/>
          <p:nvPr/>
        </p:nvSpPr>
        <p:spPr>
          <a:xfrm>
            <a:off x="4608004" y="81742"/>
            <a:ext cx="4032448" cy="3416320"/>
          </a:xfrm>
          <a:prstGeom prst="rect">
            <a:avLst/>
          </a:prstGeom>
          <a:noFill/>
        </p:spPr>
        <p:txBody>
          <a:bodyPr wrap="square" rtlCol="0">
            <a:spAutoFit/>
          </a:bodyPr>
          <a:lstStyle/>
          <a:p>
            <a:pPr marL="285750" indent="-285750">
              <a:buFont typeface="Wingdings" pitchFamily="2" charset="2"/>
              <a:buChar char="v"/>
            </a:pPr>
            <a:r>
              <a:rPr lang="en-CA" dirty="0" smtClean="0"/>
              <a:t>Students can look in books or on the internet for patterns in nature.</a:t>
            </a:r>
          </a:p>
          <a:p>
            <a:pPr marL="285750" indent="-285750">
              <a:buFont typeface="Wingdings" pitchFamily="2" charset="2"/>
              <a:buChar char="v"/>
            </a:pPr>
            <a:endParaRPr lang="en-CA" dirty="0"/>
          </a:p>
          <a:p>
            <a:pPr marL="285750" indent="-285750">
              <a:buFont typeface="Wingdings" pitchFamily="2" charset="2"/>
              <a:buChar char="v"/>
            </a:pPr>
            <a:endParaRPr lang="en-CA" dirty="0" smtClean="0"/>
          </a:p>
          <a:p>
            <a:pPr marL="285750" indent="-285750">
              <a:buFont typeface="Wingdings" pitchFamily="2" charset="2"/>
              <a:buChar char="v"/>
            </a:pPr>
            <a:endParaRPr lang="en-CA" dirty="0"/>
          </a:p>
          <a:p>
            <a:pPr marL="285750" indent="-285750">
              <a:buFont typeface="Wingdings" pitchFamily="2" charset="2"/>
              <a:buChar char="v"/>
            </a:pPr>
            <a:endParaRPr lang="en-CA" dirty="0" smtClean="0"/>
          </a:p>
          <a:p>
            <a:pPr marL="285750" indent="-285750">
              <a:buFont typeface="Wingdings" pitchFamily="2" charset="2"/>
              <a:buChar char="v"/>
            </a:pPr>
            <a:endParaRPr lang="en-CA" dirty="0"/>
          </a:p>
          <a:p>
            <a:pPr marL="285750" indent="-285750">
              <a:buFont typeface="Wingdings" pitchFamily="2" charset="2"/>
              <a:buChar char="v"/>
            </a:pPr>
            <a:r>
              <a:rPr lang="en-CA" dirty="0" smtClean="0"/>
              <a:t>Ask: What makes this snake skin design a pattern?</a:t>
            </a:r>
          </a:p>
          <a:p>
            <a:r>
              <a:rPr lang="en-CA" dirty="0" smtClean="0"/>
              <a:t> </a:t>
            </a:r>
          </a:p>
          <a:p>
            <a:endParaRPr lang="en-CA" dirty="0"/>
          </a:p>
          <a:p>
            <a:endParaRPr lang="en-CA" dirty="0" smtClean="0"/>
          </a:p>
        </p:txBody>
      </p:sp>
      <p:pic>
        <p:nvPicPr>
          <p:cNvPr id="3891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16200000">
            <a:off x="5935100" y="483188"/>
            <a:ext cx="1204499" cy="1685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extBox 1"/>
          <p:cNvSpPr txBox="1"/>
          <p:nvPr/>
        </p:nvSpPr>
        <p:spPr>
          <a:xfrm>
            <a:off x="4379561" y="3230974"/>
            <a:ext cx="4724370" cy="3693319"/>
          </a:xfrm>
          <a:prstGeom prst="rect">
            <a:avLst/>
          </a:prstGeom>
          <a:noFill/>
        </p:spPr>
        <p:txBody>
          <a:bodyPr wrap="none" rtlCol="0">
            <a:spAutoFit/>
          </a:bodyPr>
          <a:lstStyle/>
          <a:p>
            <a:pPr marL="285750" indent="-285750">
              <a:buFont typeface="Wingdings" pitchFamily="2" charset="2"/>
              <a:buChar char="v"/>
            </a:pPr>
            <a:r>
              <a:rPr lang="en-CA" dirty="0" smtClean="0"/>
              <a:t>Show students part of a repeating</a:t>
            </a:r>
          </a:p>
          <a:p>
            <a:r>
              <a:rPr lang="en-CA" dirty="0" smtClean="0"/>
              <a:t>Core pattern using blocks</a:t>
            </a:r>
          </a:p>
          <a:p>
            <a:pPr marL="285750" indent="-285750">
              <a:buFont typeface="Wingdings" pitchFamily="2" charset="2"/>
              <a:buChar char="v"/>
            </a:pPr>
            <a:r>
              <a:rPr lang="en-CA" dirty="0" smtClean="0"/>
              <a:t>Ask students to predict what they will</a:t>
            </a:r>
          </a:p>
          <a:p>
            <a:r>
              <a:rPr lang="en-CA" dirty="0" smtClean="0"/>
              <a:t>see as you uncover the rest of the pattern</a:t>
            </a:r>
          </a:p>
          <a:p>
            <a:r>
              <a:rPr lang="en-CA" dirty="0" smtClean="0"/>
              <a:t>.</a:t>
            </a:r>
          </a:p>
          <a:p>
            <a:endParaRPr lang="en-CA" dirty="0"/>
          </a:p>
          <a:p>
            <a:endParaRPr lang="en-CA" dirty="0"/>
          </a:p>
          <a:p>
            <a:endParaRPr lang="en-CA" dirty="0" smtClean="0"/>
          </a:p>
          <a:p>
            <a:r>
              <a:rPr lang="en-CA" dirty="0" smtClean="0"/>
              <a:t> </a:t>
            </a:r>
            <a:r>
              <a:rPr lang="en-CA" dirty="0"/>
              <a:t>In order to focus </a:t>
            </a:r>
            <a:r>
              <a:rPr lang="en-CA" dirty="0" smtClean="0"/>
              <a:t>on </a:t>
            </a:r>
            <a:r>
              <a:rPr lang="en-CA" dirty="0"/>
              <a:t>Key Idea 1 ask, </a:t>
            </a:r>
            <a:r>
              <a:rPr lang="en-CA" i="1" dirty="0"/>
              <a:t>“Why </a:t>
            </a:r>
            <a:endParaRPr lang="en-CA" i="1" dirty="0" smtClean="0"/>
          </a:p>
          <a:p>
            <a:r>
              <a:rPr lang="en-CA" i="1" dirty="0" smtClean="0"/>
              <a:t>did </a:t>
            </a:r>
            <a:r>
              <a:rPr lang="en-CA" i="1" dirty="0"/>
              <a:t>I need to tell </a:t>
            </a:r>
            <a:r>
              <a:rPr lang="en-CA" i="1" dirty="0" smtClean="0"/>
              <a:t>you that </a:t>
            </a:r>
            <a:r>
              <a:rPr lang="en-CA" i="1" dirty="0"/>
              <a:t>it was a pattern for </a:t>
            </a:r>
          </a:p>
          <a:p>
            <a:r>
              <a:rPr lang="en-CA" i="1" dirty="0" smtClean="0"/>
              <a:t>you </a:t>
            </a:r>
            <a:r>
              <a:rPr lang="en-CA" i="1" dirty="0"/>
              <a:t>to predict the next </a:t>
            </a:r>
            <a:r>
              <a:rPr lang="en-CA" i="1" dirty="0" smtClean="0"/>
              <a:t>bead?</a:t>
            </a:r>
            <a:endParaRPr lang="en-CA" i="1" dirty="0"/>
          </a:p>
          <a:p>
            <a:endParaRPr lang="en-CA" dirty="0"/>
          </a:p>
          <a:p>
            <a:endParaRPr lang="en-CA" dirty="0"/>
          </a:p>
        </p:txBody>
      </p:sp>
      <p:sp>
        <p:nvSpPr>
          <p:cNvPr id="3" name="Oval 2"/>
          <p:cNvSpPr/>
          <p:nvPr/>
        </p:nvSpPr>
        <p:spPr>
          <a:xfrm>
            <a:off x="12132840" y="5457382"/>
            <a:ext cx="914400" cy="914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grpSp>
        <p:nvGrpSpPr>
          <p:cNvPr id="7" name="Group 6"/>
          <p:cNvGrpSpPr/>
          <p:nvPr/>
        </p:nvGrpSpPr>
        <p:grpSpPr>
          <a:xfrm>
            <a:off x="4623030" y="4663462"/>
            <a:ext cx="669050" cy="372198"/>
            <a:chOff x="4623030" y="4663462"/>
            <a:chExt cx="669050" cy="372198"/>
          </a:xfrm>
        </p:grpSpPr>
        <p:sp>
          <p:nvSpPr>
            <p:cNvPr id="4" name="Cube 3"/>
            <p:cNvSpPr/>
            <p:nvPr/>
          </p:nvSpPr>
          <p:spPr>
            <a:xfrm>
              <a:off x="4623030" y="4663462"/>
              <a:ext cx="360040" cy="372198"/>
            </a:xfrm>
            <a:prstGeom prst="cub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10" name="Cube 9"/>
            <p:cNvSpPr/>
            <p:nvPr/>
          </p:nvSpPr>
          <p:spPr>
            <a:xfrm>
              <a:off x="4932040" y="4663462"/>
              <a:ext cx="360040" cy="372198"/>
            </a:xfrm>
            <a:prstGeom prst="cub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grpSp>
      <p:grpSp>
        <p:nvGrpSpPr>
          <p:cNvPr id="35" name="Group 34"/>
          <p:cNvGrpSpPr/>
          <p:nvPr/>
        </p:nvGrpSpPr>
        <p:grpSpPr>
          <a:xfrm>
            <a:off x="5271102" y="4653136"/>
            <a:ext cx="669050" cy="372198"/>
            <a:chOff x="4623030" y="4663462"/>
            <a:chExt cx="669050" cy="372198"/>
          </a:xfrm>
        </p:grpSpPr>
        <p:sp>
          <p:nvSpPr>
            <p:cNvPr id="36" name="Cube 35"/>
            <p:cNvSpPr/>
            <p:nvPr/>
          </p:nvSpPr>
          <p:spPr>
            <a:xfrm>
              <a:off x="4623030" y="4663462"/>
              <a:ext cx="360040" cy="372198"/>
            </a:xfrm>
            <a:prstGeom prst="cub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37" name="Cube 36"/>
            <p:cNvSpPr/>
            <p:nvPr/>
          </p:nvSpPr>
          <p:spPr>
            <a:xfrm>
              <a:off x="4932040" y="4663462"/>
              <a:ext cx="360040" cy="372198"/>
            </a:xfrm>
            <a:prstGeom prst="cub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grpSp>
      <p:grpSp>
        <p:nvGrpSpPr>
          <p:cNvPr id="38" name="Group 37"/>
          <p:cNvGrpSpPr/>
          <p:nvPr/>
        </p:nvGrpSpPr>
        <p:grpSpPr>
          <a:xfrm>
            <a:off x="5919174" y="4642810"/>
            <a:ext cx="669050" cy="372198"/>
            <a:chOff x="4623030" y="4663462"/>
            <a:chExt cx="669050" cy="372198"/>
          </a:xfrm>
        </p:grpSpPr>
        <p:sp>
          <p:nvSpPr>
            <p:cNvPr id="39" name="Cube 38"/>
            <p:cNvSpPr/>
            <p:nvPr/>
          </p:nvSpPr>
          <p:spPr>
            <a:xfrm>
              <a:off x="4623030" y="4663462"/>
              <a:ext cx="360040" cy="372198"/>
            </a:xfrm>
            <a:prstGeom prst="cub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40" name="Cube 39"/>
            <p:cNvSpPr/>
            <p:nvPr/>
          </p:nvSpPr>
          <p:spPr>
            <a:xfrm>
              <a:off x="4932040" y="4663462"/>
              <a:ext cx="360040" cy="372198"/>
            </a:xfrm>
            <a:prstGeom prst="cub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grpSp>
      <p:grpSp>
        <p:nvGrpSpPr>
          <p:cNvPr id="41" name="Group 40"/>
          <p:cNvGrpSpPr/>
          <p:nvPr/>
        </p:nvGrpSpPr>
        <p:grpSpPr>
          <a:xfrm>
            <a:off x="6567246" y="4632484"/>
            <a:ext cx="669050" cy="372198"/>
            <a:chOff x="4623030" y="4663462"/>
            <a:chExt cx="669050" cy="372198"/>
          </a:xfrm>
        </p:grpSpPr>
        <p:sp>
          <p:nvSpPr>
            <p:cNvPr id="42" name="Cube 41"/>
            <p:cNvSpPr/>
            <p:nvPr/>
          </p:nvSpPr>
          <p:spPr>
            <a:xfrm>
              <a:off x="4623030" y="4663462"/>
              <a:ext cx="360040" cy="372198"/>
            </a:xfrm>
            <a:prstGeom prst="cub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43" name="Cube 42"/>
            <p:cNvSpPr/>
            <p:nvPr/>
          </p:nvSpPr>
          <p:spPr>
            <a:xfrm>
              <a:off x="4932040" y="4663462"/>
              <a:ext cx="360040" cy="372198"/>
            </a:xfrm>
            <a:prstGeom prst="cub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grpSp>
      <p:grpSp>
        <p:nvGrpSpPr>
          <p:cNvPr id="44" name="Group 43"/>
          <p:cNvGrpSpPr/>
          <p:nvPr/>
        </p:nvGrpSpPr>
        <p:grpSpPr>
          <a:xfrm>
            <a:off x="7215318" y="4622158"/>
            <a:ext cx="669050" cy="372198"/>
            <a:chOff x="4623030" y="4663462"/>
            <a:chExt cx="669050" cy="372198"/>
          </a:xfrm>
        </p:grpSpPr>
        <p:sp>
          <p:nvSpPr>
            <p:cNvPr id="45" name="Cube 44"/>
            <p:cNvSpPr/>
            <p:nvPr/>
          </p:nvSpPr>
          <p:spPr>
            <a:xfrm>
              <a:off x="4623030" y="4663462"/>
              <a:ext cx="360040" cy="372198"/>
            </a:xfrm>
            <a:prstGeom prst="cub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46" name="Cube 45"/>
            <p:cNvSpPr/>
            <p:nvPr/>
          </p:nvSpPr>
          <p:spPr>
            <a:xfrm>
              <a:off x="4932040" y="4663462"/>
              <a:ext cx="360040" cy="372198"/>
            </a:xfrm>
            <a:prstGeom prst="cub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grpSp>
      <p:sp>
        <p:nvSpPr>
          <p:cNvPr id="6" name="Rectangle 5"/>
          <p:cNvSpPr/>
          <p:nvPr/>
        </p:nvSpPr>
        <p:spPr>
          <a:xfrm>
            <a:off x="5220072" y="4509120"/>
            <a:ext cx="3024336" cy="792088"/>
          </a:xfrm>
          <a:prstGeom prst="rect">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Tree>
    <p:extLst>
      <p:ext uri="{BB962C8B-B14F-4D97-AF65-F5344CB8AC3E}">
        <p14:creationId xmlns:p14="http://schemas.microsoft.com/office/powerpoint/2010/main" val="3870462225"/>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xit" presetSubtype="0" fill="hold" grpId="0" nodeType="clickEffect">
                                  <p:stCondLst>
                                    <p:cond delay="0"/>
                                  </p:stCondLst>
                                  <p:childTnLst>
                                    <p:animEffect transition="out" filter="fade">
                                      <p:cBhvr>
                                        <p:cTn id="6" dur="1000"/>
                                        <p:tgtEl>
                                          <p:spTgt spid="6"/>
                                        </p:tgtEl>
                                      </p:cBhvr>
                                    </p:animEffect>
                                    <p:anim calcmode="lin" valueType="num">
                                      <p:cBhvr>
                                        <p:cTn id="7" dur="1000"/>
                                        <p:tgtEl>
                                          <p:spTgt spid="6"/>
                                        </p:tgtEl>
                                        <p:attrNameLst>
                                          <p:attrName>ppt_x</p:attrName>
                                        </p:attrNameLst>
                                      </p:cBhvr>
                                      <p:tavLst>
                                        <p:tav tm="0">
                                          <p:val>
                                            <p:strVal val="ppt_x"/>
                                          </p:val>
                                        </p:tav>
                                        <p:tav tm="100000">
                                          <p:val>
                                            <p:strVal val="ppt_x"/>
                                          </p:val>
                                        </p:tav>
                                      </p:tavLst>
                                    </p:anim>
                                    <p:anim calcmode="lin" valueType="num">
                                      <p:cBhvr>
                                        <p:cTn id="8" dur="1000"/>
                                        <p:tgtEl>
                                          <p:spTgt spid="6"/>
                                        </p:tgtEl>
                                        <p:attrNameLst>
                                          <p:attrName>ppt_y</p:attrName>
                                        </p:attrNameLst>
                                      </p:cBhvr>
                                      <p:tavLst>
                                        <p:tav tm="0">
                                          <p:val>
                                            <p:strVal val="ppt_y"/>
                                          </p:val>
                                        </p:tav>
                                        <p:tav tm="100000">
                                          <p:val>
                                            <p:strVal val="ppt_y+.1"/>
                                          </p:val>
                                        </p:tav>
                                      </p:tavLst>
                                    </p:anim>
                                    <p:set>
                                      <p:cBhvr>
                                        <p:cTn id="9" dur="1" fill="hold">
                                          <p:stCondLst>
                                            <p:cond delay="999"/>
                                          </p:stCondLst>
                                        </p:cTn>
                                        <p:tgtEl>
                                          <p:spTgt spid="6"/>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4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3568" y="-99392"/>
            <a:ext cx="7920880" cy="23042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aphicFrame>
        <p:nvGraphicFramePr>
          <p:cNvPr id="2" name="Table 1"/>
          <p:cNvGraphicFramePr>
            <a:graphicFrameLocks noGrp="1"/>
          </p:cNvGraphicFramePr>
          <p:nvPr>
            <p:extLst>
              <p:ext uri="{D42A27DB-BD31-4B8C-83A1-F6EECF244321}">
                <p14:modId xmlns:p14="http://schemas.microsoft.com/office/powerpoint/2010/main" val="137164303"/>
              </p:ext>
            </p:extLst>
          </p:nvPr>
        </p:nvGraphicFramePr>
        <p:xfrm>
          <a:off x="1596008" y="1914480"/>
          <a:ext cx="6096000" cy="4754880"/>
        </p:xfrm>
        <a:graphic>
          <a:graphicData uri="http://schemas.openxmlformats.org/drawingml/2006/table">
            <a:tbl>
              <a:tblPr firstRow="1" bandRow="1">
                <a:tableStyleId>{5C22544A-7EE6-4342-B048-85BDC9FD1C3A}</a:tableStyleId>
              </a:tblPr>
              <a:tblGrid>
                <a:gridCol w="2032000"/>
                <a:gridCol w="2032000"/>
                <a:gridCol w="2032000"/>
              </a:tblGrid>
              <a:tr h="127992">
                <a:tc>
                  <a:txBody>
                    <a:bodyPr/>
                    <a:lstStyle/>
                    <a:p>
                      <a:r>
                        <a:rPr lang="en-CA" dirty="0" smtClean="0"/>
                        <a:t>Shape </a:t>
                      </a:r>
                      <a:endParaRPr lang="en-CA" dirty="0"/>
                    </a:p>
                  </a:txBody>
                  <a:tcPr/>
                </a:tc>
                <a:tc>
                  <a:txBody>
                    <a:bodyPr/>
                    <a:lstStyle/>
                    <a:p>
                      <a:r>
                        <a:rPr lang="en-CA" dirty="0" smtClean="0"/>
                        <a:t>Area</a:t>
                      </a:r>
                      <a:endParaRPr lang="en-CA" dirty="0"/>
                    </a:p>
                  </a:txBody>
                  <a:tcPr/>
                </a:tc>
                <a:tc>
                  <a:txBody>
                    <a:bodyPr/>
                    <a:lstStyle/>
                    <a:p>
                      <a:r>
                        <a:rPr lang="en-CA" dirty="0" smtClean="0"/>
                        <a:t>Perimeter</a:t>
                      </a:r>
                      <a:endParaRPr lang="en-CA" dirty="0"/>
                    </a:p>
                  </a:txBody>
                  <a:tcPr/>
                </a:tc>
              </a:tr>
              <a:tr h="297618">
                <a:tc>
                  <a:txBody>
                    <a:bodyPr/>
                    <a:lstStyle/>
                    <a:p>
                      <a:pPr algn="ctr"/>
                      <a:r>
                        <a:rPr lang="en-CA" dirty="0" smtClean="0"/>
                        <a:t>X</a:t>
                      </a:r>
                      <a:endParaRPr lang="en-CA" dirty="0"/>
                    </a:p>
                  </a:txBody>
                  <a:tcPr/>
                </a:tc>
                <a:tc>
                  <a:txBody>
                    <a:bodyPr/>
                    <a:lstStyle/>
                    <a:p>
                      <a:pPr algn="ctr"/>
                      <a:r>
                        <a:rPr lang="en-CA" dirty="0" smtClean="0"/>
                        <a:t>5</a:t>
                      </a:r>
                      <a:endParaRPr lang="en-CA" dirty="0"/>
                    </a:p>
                  </a:txBody>
                  <a:tcPr/>
                </a:tc>
                <a:tc>
                  <a:txBody>
                    <a:bodyPr/>
                    <a:lstStyle/>
                    <a:p>
                      <a:pPr algn="ctr"/>
                      <a:r>
                        <a:rPr lang="en-CA" dirty="0" smtClean="0"/>
                        <a:t>12</a:t>
                      </a:r>
                      <a:endParaRPr lang="en-CA" dirty="0"/>
                    </a:p>
                  </a:txBody>
                  <a:tcPr/>
                </a:tc>
              </a:tr>
              <a:tr h="297618">
                <a:tc>
                  <a:txBody>
                    <a:bodyPr/>
                    <a:lstStyle/>
                    <a:p>
                      <a:pPr algn="ctr"/>
                      <a:r>
                        <a:rPr lang="en-CA" dirty="0" smtClean="0"/>
                        <a:t>P</a:t>
                      </a:r>
                      <a:endParaRPr lang="en-CA" dirty="0"/>
                    </a:p>
                  </a:txBody>
                  <a:tcPr/>
                </a:tc>
                <a:tc>
                  <a:txBody>
                    <a:bodyPr/>
                    <a:lstStyle/>
                    <a:p>
                      <a:pPr algn="ctr"/>
                      <a:r>
                        <a:rPr lang="en-CA" dirty="0" smtClean="0"/>
                        <a:t>5</a:t>
                      </a:r>
                      <a:endParaRPr lang="en-CA" dirty="0"/>
                    </a:p>
                  </a:txBody>
                  <a:tcPr/>
                </a:tc>
                <a:tc>
                  <a:txBody>
                    <a:bodyPr/>
                    <a:lstStyle/>
                    <a:p>
                      <a:pPr algn="ctr"/>
                      <a:r>
                        <a:rPr lang="en-CA" dirty="0" smtClean="0"/>
                        <a:t>10</a:t>
                      </a:r>
                      <a:endParaRPr lang="en-CA" dirty="0"/>
                    </a:p>
                  </a:txBody>
                  <a:tcPr/>
                </a:tc>
              </a:tr>
              <a:tr h="297618">
                <a:tc>
                  <a:txBody>
                    <a:bodyPr/>
                    <a:lstStyle/>
                    <a:p>
                      <a:pPr algn="ctr"/>
                      <a:r>
                        <a:rPr lang="en-CA" dirty="0" smtClean="0"/>
                        <a:t>W</a:t>
                      </a:r>
                      <a:endParaRPr lang="en-CA" dirty="0"/>
                    </a:p>
                  </a:txBody>
                  <a:tcPr/>
                </a:tc>
                <a:tc>
                  <a:txBody>
                    <a:bodyPr/>
                    <a:lstStyle/>
                    <a:p>
                      <a:pPr algn="ctr"/>
                      <a:r>
                        <a:rPr lang="en-CA" dirty="0" smtClean="0"/>
                        <a:t>5</a:t>
                      </a:r>
                      <a:endParaRPr lang="en-CA" dirty="0"/>
                    </a:p>
                  </a:txBody>
                  <a:tcPr/>
                </a:tc>
                <a:tc>
                  <a:txBody>
                    <a:bodyPr/>
                    <a:lstStyle/>
                    <a:p>
                      <a:pPr algn="ctr"/>
                      <a:r>
                        <a:rPr lang="en-CA" dirty="0" smtClean="0"/>
                        <a:t>12</a:t>
                      </a:r>
                      <a:endParaRPr lang="en-CA" dirty="0"/>
                    </a:p>
                  </a:txBody>
                  <a:tcPr/>
                </a:tc>
              </a:tr>
              <a:tr h="297618">
                <a:tc>
                  <a:txBody>
                    <a:bodyPr/>
                    <a:lstStyle/>
                    <a:p>
                      <a:pPr algn="ctr"/>
                      <a:r>
                        <a:rPr lang="en-CA" dirty="0" smtClean="0"/>
                        <a:t>F</a:t>
                      </a:r>
                      <a:endParaRPr lang="en-CA" dirty="0"/>
                    </a:p>
                  </a:txBody>
                  <a:tcPr/>
                </a:tc>
                <a:tc>
                  <a:txBody>
                    <a:bodyPr/>
                    <a:lstStyle/>
                    <a:p>
                      <a:pPr algn="ctr"/>
                      <a:r>
                        <a:rPr lang="en-CA" dirty="0" smtClean="0"/>
                        <a:t>5</a:t>
                      </a:r>
                      <a:endParaRPr lang="en-CA" dirty="0"/>
                    </a:p>
                  </a:txBody>
                  <a:tcPr/>
                </a:tc>
                <a:tc>
                  <a:txBody>
                    <a:bodyPr/>
                    <a:lstStyle/>
                    <a:p>
                      <a:pPr algn="ctr"/>
                      <a:r>
                        <a:rPr lang="en-CA" dirty="0" smtClean="0"/>
                        <a:t>12</a:t>
                      </a:r>
                      <a:endParaRPr lang="en-CA" dirty="0"/>
                    </a:p>
                  </a:txBody>
                  <a:tcPr/>
                </a:tc>
              </a:tr>
              <a:tr h="297618">
                <a:tc>
                  <a:txBody>
                    <a:bodyPr/>
                    <a:lstStyle/>
                    <a:p>
                      <a:pPr algn="ctr"/>
                      <a:r>
                        <a:rPr lang="en-CA" dirty="0" smtClean="0"/>
                        <a:t>Z</a:t>
                      </a:r>
                      <a:endParaRPr lang="en-CA" dirty="0"/>
                    </a:p>
                  </a:txBody>
                  <a:tcPr/>
                </a:tc>
                <a:tc>
                  <a:txBody>
                    <a:bodyPr/>
                    <a:lstStyle/>
                    <a:p>
                      <a:pPr algn="ctr"/>
                      <a:r>
                        <a:rPr lang="en-CA" dirty="0" smtClean="0"/>
                        <a:t>5</a:t>
                      </a:r>
                      <a:endParaRPr lang="en-CA" dirty="0"/>
                    </a:p>
                  </a:txBody>
                  <a:tcPr/>
                </a:tc>
                <a:tc>
                  <a:txBody>
                    <a:bodyPr/>
                    <a:lstStyle/>
                    <a:p>
                      <a:pPr algn="ctr"/>
                      <a:r>
                        <a:rPr lang="en-CA" dirty="0" smtClean="0"/>
                        <a:t>12</a:t>
                      </a:r>
                      <a:endParaRPr lang="en-CA" dirty="0"/>
                    </a:p>
                  </a:txBody>
                  <a:tcPr/>
                </a:tc>
              </a:tr>
              <a:tr h="297618">
                <a:tc>
                  <a:txBody>
                    <a:bodyPr/>
                    <a:lstStyle/>
                    <a:p>
                      <a:pPr algn="ctr"/>
                      <a:r>
                        <a:rPr lang="en-CA" dirty="0" smtClean="0"/>
                        <a:t>U</a:t>
                      </a:r>
                      <a:endParaRPr lang="en-CA" dirty="0"/>
                    </a:p>
                  </a:txBody>
                  <a:tcPr/>
                </a:tc>
                <a:tc>
                  <a:txBody>
                    <a:bodyPr/>
                    <a:lstStyle/>
                    <a:p>
                      <a:pPr algn="ctr"/>
                      <a:r>
                        <a:rPr lang="en-CA" dirty="0" smtClean="0"/>
                        <a:t>5</a:t>
                      </a:r>
                      <a:endParaRPr lang="en-CA" dirty="0"/>
                    </a:p>
                  </a:txBody>
                  <a:tcPr/>
                </a:tc>
                <a:tc>
                  <a:txBody>
                    <a:bodyPr/>
                    <a:lstStyle/>
                    <a:p>
                      <a:pPr algn="ctr"/>
                      <a:r>
                        <a:rPr lang="en-CA" dirty="0" smtClean="0"/>
                        <a:t>12</a:t>
                      </a:r>
                      <a:endParaRPr lang="en-CA" dirty="0"/>
                    </a:p>
                  </a:txBody>
                  <a:tcPr/>
                </a:tc>
              </a:tr>
              <a:tr h="297618">
                <a:tc>
                  <a:txBody>
                    <a:bodyPr/>
                    <a:lstStyle/>
                    <a:p>
                      <a:pPr algn="ctr"/>
                      <a:r>
                        <a:rPr lang="en-CA" dirty="0" smtClean="0"/>
                        <a:t>V</a:t>
                      </a:r>
                      <a:endParaRPr lang="en-CA" dirty="0"/>
                    </a:p>
                  </a:txBody>
                  <a:tcPr/>
                </a:tc>
                <a:tc>
                  <a:txBody>
                    <a:bodyPr/>
                    <a:lstStyle/>
                    <a:p>
                      <a:pPr algn="ctr"/>
                      <a:r>
                        <a:rPr lang="en-CA" dirty="0" smtClean="0"/>
                        <a:t>5</a:t>
                      </a:r>
                      <a:endParaRPr lang="en-CA" dirty="0"/>
                    </a:p>
                  </a:txBody>
                  <a:tcPr/>
                </a:tc>
                <a:tc>
                  <a:txBody>
                    <a:bodyPr/>
                    <a:lstStyle/>
                    <a:p>
                      <a:pPr algn="ctr"/>
                      <a:r>
                        <a:rPr lang="en-CA" dirty="0" smtClean="0"/>
                        <a:t>12</a:t>
                      </a:r>
                      <a:endParaRPr lang="en-CA" dirty="0"/>
                    </a:p>
                  </a:txBody>
                  <a:tcPr/>
                </a:tc>
              </a:tr>
              <a:tr h="297618">
                <a:tc>
                  <a:txBody>
                    <a:bodyPr/>
                    <a:lstStyle/>
                    <a:p>
                      <a:pPr algn="ctr"/>
                      <a:r>
                        <a:rPr lang="en-CA" dirty="0" smtClean="0"/>
                        <a:t>T</a:t>
                      </a:r>
                      <a:endParaRPr lang="en-CA" dirty="0"/>
                    </a:p>
                  </a:txBody>
                  <a:tcPr/>
                </a:tc>
                <a:tc>
                  <a:txBody>
                    <a:bodyPr/>
                    <a:lstStyle/>
                    <a:p>
                      <a:pPr algn="ctr"/>
                      <a:r>
                        <a:rPr lang="en-CA" dirty="0" smtClean="0"/>
                        <a:t>5</a:t>
                      </a:r>
                      <a:endParaRPr lang="en-CA" dirty="0"/>
                    </a:p>
                  </a:txBody>
                  <a:tcPr/>
                </a:tc>
                <a:tc>
                  <a:txBody>
                    <a:bodyPr/>
                    <a:lstStyle/>
                    <a:p>
                      <a:pPr algn="ctr"/>
                      <a:r>
                        <a:rPr lang="en-CA" dirty="0" smtClean="0"/>
                        <a:t>12</a:t>
                      </a:r>
                      <a:endParaRPr lang="en-CA" dirty="0"/>
                    </a:p>
                  </a:txBody>
                  <a:tcPr/>
                </a:tc>
              </a:tr>
              <a:tr h="297618">
                <a:tc>
                  <a:txBody>
                    <a:bodyPr/>
                    <a:lstStyle/>
                    <a:p>
                      <a:pPr algn="ctr"/>
                      <a:r>
                        <a:rPr lang="en-CA" dirty="0" smtClean="0"/>
                        <a:t>L</a:t>
                      </a:r>
                      <a:endParaRPr lang="en-CA" dirty="0"/>
                    </a:p>
                  </a:txBody>
                  <a:tcPr/>
                </a:tc>
                <a:tc>
                  <a:txBody>
                    <a:bodyPr/>
                    <a:lstStyle/>
                    <a:p>
                      <a:pPr algn="ctr"/>
                      <a:r>
                        <a:rPr lang="en-CA" dirty="0" smtClean="0"/>
                        <a:t>5</a:t>
                      </a:r>
                      <a:endParaRPr lang="en-CA" dirty="0"/>
                    </a:p>
                  </a:txBody>
                  <a:tcPr/>
                </a:tc>
                <a:tc>
                  <a:txBody>
                    <a:bodyPr/>
                    <a:lstStyle/>
                    <a:p>
                      <a:pPr algn="ctr"/>
                      <a:r>
                        <a:rPr lang="en-CA" dirty="0" smtClean="0"/>
                        <a:t>12</a:t>
                      </a:r>
                      <a:endParaRPr lang="en-CA" dirty="0"/>
                    </a:p>
                  </a:txBody>
                  <a:tcPr/>
                </a:tc>
              </a:tr>
              <a:tr h="297618">
                <a:tc>
                  <a:txBody>
                    <a:bodyPr/>
                    <a:lstStyle/>
                    <a:p>
                      <a:pPr algn="ctr"/>
                      <a:r>
                        <a:rPr lang="en-CA" dirty="0" smtClean="0"/>
                        <a:t>Y</a:t>
                      </a:r>
                      <a:endParaRPr lang="en-CA" dirty="0"/>
                    </a:p>
                  </a:txBody>
                  <a:tcPr/>
                </a:tc>
                <a:tc>
                  <a:txBody>
                    <a:bodyPr/>
                    <a:lstStyle/>
                    <a:p>
                      <a:pPr algn="ctr"/>
                      <a:r>
                        <a:rPr lang="en-CA" dirty="0" smtClean="0"/>
                        <a:t>5</a:t>
                      </a:r>
                      <a:endParaRPr lang="en-CA" dirty="0"/>
                    </a:p>
                  </a:txBody>
                  <a:tcPr/>
                </a:tc>
                <a:tc>
                  <a:txBody>
                    <a:bodyPr/>
                    <a:lstStyle/>
                    <a:p>
                      <a:pPr algn="ctr"/>
                      <a:r>
                        <a:rPr lang="en-CA" dirty="0" smtClean="0"/>
                        <a:t>12</a:t>
                      </a:r>
                      <a:endParaRPr lang="en-CA" dirty="0"/>
                    </a:p>
                  </a:txBody>
                  <a:tcPr/>
                </a:tc>
              </a:tr>
              <a:tr h="297618">
                <a:tc>
                  <a:txBody>
                    <a:bodyPr/>
                    <a:lstStyle/>
                    <a:p>
                      <a:pPr algn="ctr"/>
                      <a:r>
                        <a:rPr lang="en-CA" dirty="0" smtClean="0"/>
                        <a:t>N</a:t>
                      </a:r>
                      <a:endParaRPr lang="en-CA" dirty="0"/>
                    </a:p>
                  </a:txBody>
                  <a:tcPr/>
                </a:tc>
                <a:tc>
                  <a:txBody>
                    <a:bodyPr/>
                    <a:lstStyle/>
                    <a:p>
                      <a:pPr algn="ctr"/>
                      <a:r>
                        <a:rPr lang="en-CA" dirty="0" smtClean="0"/>
                        <a:t>5</a:t>
                      </a:r>
                      <a:endParaRPr lang="en-CA" dirty="0"/>
                    </a:p>
                  </a:txBody>
                  <a:tcPr/>
                </a:tc>
                <a:tc>
                  <a:txBody>
                    <a:bodyPr/>
                    <a:lstStyle/>
                    <a:p>
                      <a:pPr algn="ctr"/>
                      <a:r>
                        <a:rPr lang="en-CA" dirty="0" smtClean="0"/>
                        <a:t>12</a:t>
                      </a:r>
                      <a:endParaRPr lang="en-CA" dirty="0"/>
                    </a:p>
                  </a:txBody>
                  <a:tcPr/>
                </a:tc>
              </a:tr>
              <a:tr h="297618">
                <a:tc>
                  <a:txBody>
                    <a:bodyPr/>
                    <a:lstStyle/>
                    <a:p>
                      <a:pPr algn="ctr"/>
                      <a:r>
                        <a:rPr lang="en-CA" dirty="0" smtClean="0"/>
                        <a:t>I</a:t>
                      </a:r>
                      <a:endParaRPr lang="en-CA" dirty="0"/>
                    </a:p>
                  </a:txBody>
                  <a:tcPr/>
                </a:tc>
                <a:tc>
                  <a:txBody>
                    <a:bodyPr/>
                    <a:lstStyle/>
                    <a:p>
                      <a:pPr algn="ctr"/>
                      <a:r>
                        <a:rPr lang="en-CA" dirty="0" smtClean="0"/>
                        <a:t>5</a:t>
                      </a:r>
                      <a:endParaRPr lang="en-CA" dirty="0"/>
                    </a:p>
                  </a:txBody>
                  <a:tcPr/>
                </a:tc>
                <a:tc>
                  <a:txBody>
                    <a:bodyPr/>
                    <a:lstStyle/>
                    <a:p>
                      <a:pPr algn="ctr"/>
                      <a:r>
                        <a:rPr lang="en-CA" dirty="0" smtClean="0"/>
                        <a:t>12</a:t>
                      </a:r>
                      <a:endParaRPr lang="en-CA" dirty="0"/>
                    </a:p>
                  </a:txBody>
                  <a:tcPr/>
                </a:tc>
              </a:tr>
            </a:tbl>
          </a:graphicData>
        </a:graphic>
      </p:graphicFrame>
      <p:sp>
        <p:nvSpPr>
          <p:cNvPr id="4" name="Oval 3"/>
          <p:cNvSpPr/>
          <p:nvPr/>
        </p:nvSpPr>
        <p:spPr>
          <a:xfrm>
            <a:off x="8100392" y="6093296"/>
            <a:ext cx="936104" cy="64807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CA" sz="3600" dirty="0" smtClean="0">
                <a:solidFill>
                  <a:schemeClr val="tx1"/>
                </a:solidFill>
              </a:rPr>
              <a:t>5</a:t>
            </a:r>
            <a:endParaRPr lang="en-CA" sz="3600" dirty="0">
              <a:solidFill>
                <a:schemeClr val="tx1"/>
              </a:solidFill>
            </a:endParaRPr>
          </a:p>
        </p:txBody>
      </p:sp>
    </p:spTree>
    <p:extLst>
      <p:ext uri="{BB962C8B-B14F-4D97-AF65-F5344CB8AC3E}">
        <p14:creationId xmlns:p14="http://schemas.microsoft.com/office/powerpoint/2010/main" val="3086347836"/>
      </p:ext>
    </p:extLst>
  </p:cSld>
  <p:clrMapOvr>
    <a:masterClrMapping/>
  </p:clrMapOvr>
  <p:timing>
    <p:tnLst>
      <p:par>
        <p:cTn xmlns:p14="http://schemas.microsoft.com/office/powerpoint/2010/mai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4505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31640" y="945715"/>
            <a:ext cx="5976664" cy="51186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1" name="Oval 10"/>
          <p:cNvSpPr/>
          <p:nvPr/>
        </p:nvSpPr>
        <p:spPr>
          <a:xfrm>
            <a:off x="8100392" y="6093296"/>
            <a:ext cx="936104" cy="64807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CA" sz="3600" dirty="0" smtClean="0">
                <a:solidFill>
                  <a:schemeClr val="tx1"/>
                </a:solidFill>
              </a:rPr>
              <a:t>5</a:t>
            </a:r>
            <a:endParaRPr lang="en-CA" sz="3600" dirty="0">
              <a:solidFill>
                <a:schemeClr val="tx1"/>
              </a:solidFill>
            </a:endParaRPr>
          </a:p>
        </p:txBody>
      </p:sp>
      <p:sp>
        <p:nvSpPr>
          <p:cNvPr id="3" name="Rectangle 2"/>
          <p:cNvSpPr/>
          <p:nvPr/>
        </p:nvSpPr>
        <p:spPr>
          <a:xfrm>
            <a:off x="738848" y="594211"/>
            <a:ext cx="6840760" cy="6186309"/>
          </a:xfrm>
          <a:prstGeom prst="rect">
            <a:avLst/>
          </a:prstGeom>
        </p:spPr>
        <p:txBody>
          <a:bodyPr wrap="square">
            <a:spAutoFit/>
          </a:bodyPr>
          <a:lstStyle/>
          <a:p>
            <a:r>
              <a:rPr lang="en-CA" dirty="0" smtClean="0"/>
              <a:t>Provide various </a:t>
            </a:r>
            <a:r>
              <a:rPr lang="en-CA" dirty="0" err="1" smtClean="0"/>
              <a:t>pentominoes</a:t>
            </a:r>
            <a:r>
              <a:rPr lang="en-CA" dirty="0" smtClean="0"/>
              <a:t> – each made of five squares as those of a 100 chart. Have students work in pairs and use a </a:t>
            </a:r>
            <a:r>
              <a:rPr lang="en-CA" dirty="0" err="1" smtClean="0"/>
              <a:t>pentominoe</a:t>
            </a:r>
            <a:r>
              <a:rPr lang="en-CA" dirty="0" smtClean="0"/>
              <a:t> to cover parts of the 100 grid.  Say what numbers are hidden.</a:t>
            </a:r>
          </a:p>
          <a:p>
            <a:endParaRPr lang="en-CA" i="1" dirty="0"/>
          </a:p>
          <a:p>
            <a:endParaRPr lang="en-CA" i="1" dirty="0" smtClean="0"/>
          </a:p>
          <a:p>
            <a:endParaRPr lang="en-CA" i="1" dirty="0"/>
          </a:p>
          <a:p>
            <a:endParaRPr lang="en-CA" i="1" dirty="0" smtClean="0"/>
          </a:p>
          <a:p>
            <a:endParaRPr lang="en-CA" i="1" dirty="0"/>
          </a:p>
          <a:p>
            <a:endParaRPr lang="en-CA" i="1" dirty="0" smtClean="0"/>
          </a:p>
          <a:p>
            <a:endParaRPr lang="en-CA" i="1" dirty="0"/>
          </a:p>
          <a:p>
            <a:endParaRPr lang="en-CA" i="1" dirty="0" smtClean="0"/>
          </a:p>
          <a:p>
            <a:endParaRPr lang="en-CA" i="1" dirty="0"/>
          </a:p>
          <a:p>
            <a:endParaRPr lang="en-CA" i="1" dirty="0" smtClean="0"/>
          </a:p>
          <a:p>
            <a:endParaRPr lang="en-CA" i="1" dirty="0"/>
          </a:p>
          <a:p>
            <a:endParaRPr lang="en-CA" i="1" dirty="0" smtClean="0"/>
          </a:p>
          <a:p>
            <a:endParaRPr lang="en-CA" i="1" dirty="0" smtClean="0"/>
          </a:p>
          <a:p>
            <a:endParaRPr lang="en-CA" i="1" dirty="0"/>
          </a:p>
          <a:p>
            <a:endParaRPr lang="en-CA" i="1" dirty="0" smtClean="0"/>
          </a:p>
          <a:p>
            <a:r>
              <a:rPr lang="en-CA" i="1" dirty="0" smtClean="0"/>
              <a:t>Ask: How did you decide which numbers were hidden? What patterns did you use? How did the way our numbers are written help?</a:t>
            </a:r>
            <a:endParaRPr lang="en-CA" i="1" dirty="0"/>
          </a:p>
        </p:txBody>
      </p:sp>
      <p:sp>
        <p:nvSpPr>
          <p:cNvPr id="8" name="TextBox 7"/>
          <p:cNvSpPr txBox="1"/>
          <p:nvPr/>
        </p:nvSpPr>
        <p:spPr>
          <a:xfrm>
            <a:off x="539552" y="9436"/>
            <a:ext cx="3417923" cy="584775"/>
          </a:xfrm>
          <a:prstGeom prst="rect">
            <a:avLst/>
          </a:prstGeom>
          <a:noFill/>
        </p:spPr>
        <p:txBody>
          <a:bodyPr wrap="none" rtlCol="0">
            <a:spAutoFit/>
          </a:bodyPr>
          <a:lstStyle/>
          <a:p>
            <a:r>
              <a:rPr lang="en-CA" sz="3200" dirty="0" smtClean="0">
                <a:solidFill>
                  <a:srgbClr val="0070C0"/>
                </a:solidFill>
              </a:rPr>
              <a:t>Hide the numbers</a:t>
            </a:r>
            <a:endParaRPr lang="en-CA" sz="3200" dirty="0">
              <a:solidFill>
                <a:srgbClr val="0070C0"/>
              </a:solidFill>
            </a:endParaRPr>
          </a:p>
        </p:txBody>
      </p:sp>
      <p:grpSp>
        <p:nvGrpSpPr>
          <p:cNvPr id="4" name="Group 3"/>
          <p:cNvGrpSpPr/>
          <p:nvPr/>
        </p:nvGrpSpPr>
        <p:grpSpPr>
          <a:xfrm>
            <a:off x="5004048" y="2072562"/>
            <a:ext cx="1246232" cy="1015164"/>
            <a:chOff x="7333260" y="1916832"/>
            <a:chExt cx="1246232" cy="1015164"/>
          </a:xfrm>
        </p:grpSpPr>
        <p:sp>
          <p:nvSpPr>
            <p:cNvPr id="2" name="Rectangle 1"/>
            <p:cNvSpPr/>
            <p:nvPr/>
          </p:nvSpPr>
          <p:spPr>
            <a:xfrm>
              <a:off x="8136396" y="1916832"/>
              <a:ext cx="432048" cy="32556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7" name="Rectangle 6"/>
            <p:cNvSpPr/>
            <p:nvPr/>
          </p:nvSpPr>
          <p:spPr>
            <a:xfrm>
              <a:off x="8141920" y="2261632"/>
              <a:ext cx="432048" cy="32556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9" name="Rectangle 8"/>
            <p:cNvSpPr/>
            <p:nvPr/>
          </p:nvSpPr>
          <p:spPr>
            <a:xfrm>
              <a:off x="8147444" y="2606432"/>
              <a:ext cx="432048" cy="32556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10" name="Rectangle 9"/>
            <p:cNvSpPr/>
            <p:nvPr/>
          </p:nvSpPr>
          <p:spPr>
            <a:xfrm>
              <a:off x="7740352" y="2599380"/>
              <a:ext cx="432048" cy="32556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12" name="Rectangle 11"/>
            <p:cNvSpPr/>
            <p:nvPr/>
          </p:nvSpPr>
          <p:spPr>
            <a:xfrm>
              <a:off x="7333260" y="2599380"/>
              <a:ext cx="432048" cy="32556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grpSp>
      <p:grpSp>
        <p:nvGrpSpPr>
          <p:cNvPr id="5" name="Group 4"/>
          <p:cNvGrpSpPr/>
          <p:nvPr/>
        </p:nvGrpSpPr>
        <p:grpSpPr>
          <a:xfrm>
            <a:off x="4434604" y="3834760"/>
            <a:ext cx="1285096" cy="1030600"/>
            <a:chOff x="7405268" y="3645024"/>
            <a:chExt cx="1285096" cy="1030600"/>
          </a:xfrm>
        </p:grpSpPr>
        <p:sp>
          <p:nvSpPr>
            <p:cNvPr id="15" name="Rectangle 14"/>
            <p:cNvSpPr/>
            <p:nvPr/>
          </p:nvSpPr>
          <p:spPr>
            <a:xfrm>
              <a:off x="7826268" y="3645024"/>
              <a:ext cx="432048" cy="32556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16" name="Rectangle 15"/>
            <p:cNvSpPr/>
            <p:nvPr/>
          </p:nvSpPr>
          <p:spPr>
            <a:xfrm>
              <a:off x="7831792" y="3989824"/>
              <a:ext cx="432048" cy="32556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17" name="Rectangle 16"/>
            <p:cNvSpPr/>
            <p:nvPr/>
          </p:nvSpPr>
          <p:spPr>
            <a:xfrm>
              <a:off x="7837316" y="4334624"/>
              <a:ext cx="432048" cy="32556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18" name="Rectangle 17"/>
            <p:cNvSpPr/>
            <p:nvPr/>
          </p:nvSpPr>
          <p:spPr>
            <a:xfrm>
              <a:off x="8258316" y="4024496"/>
              <a:ext cx="432048" cy="32556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19" name="Rectangle 18"/>
            <p:cNvSpPr/>
            <p:nvPr/>
          </p:nvSpPr>
          <p:spPr>
            <a:xfrm>
              <a:off x="7405268" y="4350060"/>
              <a:ext cx="432048" cy="32556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grpSp>
      <p:grpSp>
        <p:nvGrpSpPr>
          <p:cNvPr id="6" name="Group 5"/>
          <p:cNvGrpSpPr/>
          <p:nvPr/>
        </p:nvGrpSpPr>
        <p:grpSpPr>
          <a:xfrm>
            <a:off x="2121064" y="4243380"/>
            <a:ext cx="1312872" cy="1030600"/>
            <a:chOff x="306800" y="2057126"/>
            <a:chExt cx="1312872" cy="1030600"/>
          </a:xfrm>
        </p:grpSpPr>
        <p:sp>
          <p:nvSpPr>
            <p:cNvPr id="21" name="Rectangle 20"/>
            <p:cNvSpPr/>
            <p:nvPr/>
          </p:nvSpPr>
          <p:spPr>
            <a:xfrm>
              <a:off x="744528" y="2057126"/>
              <a:ext cx="432048" cy="32556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22" name="Rectangle 21"/>
            <p:cNvSpPr/>
            <p:nvPr/>
          </p:nvSpPr>
          <p:spPr>
            <a:xfrm>
              <a:off x="750052" y="2401926"/>
              <a:ext cx="432048" cy="32556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23" name="Rectangle 22"/>
            <p:cNvSpPr/>
            <p:nvPr/>
          </p:nvSpPr>
          <p:spPr>
            <a:xfrm>
              <a:off x="755576" y="2746726"/>
              <a:ext cx="432048" cy="32556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24" name="Rectangle 23"/>
            <p:cNvSpPr/>
            <p:nvPr/>
          </p:nvSpPr>
          <p:spPr>
            <a:xfrm>
              <a:off x="1187624" y="2762162"/>
              <a:ext cx="432048" cy="32556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25" name="Rectangle 24"/>
            <p:cNvSpPr/>
            <p:nvPr/>
          </p:nvSpPr>
          <p:spPr>
            <a:xfrm>
              <a:off x="306800" y="2057126"/>
              <a:ext cx="432048" cy="32556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grpSp>
      <p:grpSp>
        <p:nvGrpSpPr>
          <p:cNvPr id="31" name="Group 30"/>
          <p:cNvGrpSpPr/>
          <p:nvPr/>
        </p:nvGrpSpPr>
        <p:grpSpPr>
          <a:xfrm>
            <a:off x="2483768" y="2792642"/>
            <a:ext cx="881920" cy="1015164"/>
            <a:chOff x="250424" y="4054584"/>
            <a:chExt cx="881920" cy="1015164"/>
          </a:xfrm>
        </p:grpSpPr>
        <p:sp>
          <p:nvSpPr>
            <p:cNvPr id="26" name="Rectangle 25"/>
            <p:cNvSpPr/>
            <p:nvPr/>
          </p:nvSpPr>
          <p:spPr>
            <a:xfrm>
              <a:off x="689248" y="4054584"/>
              <a:ext cx="432048" cy="32556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27" name="Rectangle 26"/>
            <p:cNvSpPr/>
            <p:nvPr/>
          </p:nvSpPr>
          <p:spPr>
            <a:xfrm>
              <a:off x="694772" y="4399384"/>
              <a:ext cx="432048" cy="32556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28" name="Rectangle 27"/>
            <p:cNvSpPr/>
            <p:nvPr/>
          </p:nvSpPr>
          <p:spPr>
            <a:xfrm>
              <a:off x="700296" y="4744184"/>
              <a:ext cx="432048" cy="32556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29" name="Rectangle 28"/>
            <p:cNvSpPr/>
            <p:nvPr/>
          </p:nvSpPr>
          <p:spPr>
            <a:xfrm>
              <a:off x="250424" y="4744184"/>
              <a:ext cx="432048" cy="32556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30" name="Rectangle 29"/>
            <p:cNvSpPr/>
            <p:nvPr/>
          </p:nvSpPr>
          <p:spPr>
            <a:xfrm>
              <a:off x="251520" y="4054584"/>
              <a:ext cx="432048" cy="32556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grpSp>
    </p:spTree>
    <p:extLst>
      <p:ext uri="{BB962C8B-B14F-4D97-AF65-F5344CB8AC3E}">
        <p14:creationId xmlns:p14="http://schemas.microsoft.com/office/powerpoint/2010/main" val="2756222820"/>
      </p:ext>
    </p:extLst>
  </p:cSld>
  <p:clrMapOvr>
    <a:masterClrMapping/>
  </p:clrMapOvr>
  <p:timing>
    <p:tnLst>
      <p:par>
        <p:cTn xmlns:p14="http://schemas.microsoft.com/office/powerpoint/2010/mai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CA" dirty="0" smtClean="0"/>
              <a:t>Key idea </a:t>
            </a:r>
            <a:endParaRPr lang="en-CA" dirty="0"/>
          </a:p>
        </p:txBody>
      </p:sp>
      <p:sp>
        <p:nvSpPr>
          <p:cNvPr id="3" name="Subtitle 2"/>
          <p:cNvSpPr>
            <a:spLocks noGrp="1"/>
          </p:cNvSpPr>
          <p:nvPr>
            <p:ph type="subTitle" idx="1"/>
          </p:nvPr>
        </p:nvSpPr>
        <p:spPr/>
        <p:txBody>
          <a:bodyPr/>
          <a:lstStyle/>
          <a:p>
            <a:pPr fontAlgn="auto">
              <a:lnSpc>
                <a:spcPct val="90000"/>
              </a:lnSpc>
              <a:spcAft>
                <a:spcPts val="0"/>
              </a:spcAft>
              <a:defRPr/>
            </a:pPr>
            <a:r>
              <a:rPr lang="en-US" sz="2800" dirty="0"/>
              <a:t>Some numbers have interesting or useful properties. Investigating the patterns in these special numbers can help us to understand them better.</a:t>
            </a:r>
          </a:p>
        </p:txBody>
      </p:sp>
      <p:sp>
        <p:nvSpPr>
          <p:cNvPr id="4" name="Oval 3"/>
          <p:cNvSpPr/>
          <p:nvPr/>
        </p:nvSpPr>
        <p:spPr>
          <a:xfrm>
            <a:off x="6372200" y="1556792"/>
            <a:ext cx="936104" cy="64807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CA" sz="3600" dirty="0" smtClean="0">
                <a:solidFill>
                  <a:schemeClr val="tx1"/>
                </a:solidFill>
              </a:rPr>
              <a:t>6</a:t>
            </a:r>
            <a:endParaRPr lang="en-CA" sz="3600" dirty="0">
              <a:solidFill>
                <a:schemeClr val="tx1"/>
              </a:solidFill>
            </a:endParaRPr>
          </a:p>
        </p:txBody>
      </p:sp>
    </p:spTree>
    <p:extLst>
      <p:ext uri="{BB962C8B-B14F-4D97-AF65-F5344CB8AC3E}">
        <p14:creationId xmlns:p14="http://schemas.microsoft.com/office/powerpoint/2010/main" val="59810156"/>
      </p:ext>
    </p:extLst>
  </p:cSld>
  <p:clrMapOvr>
    <a:masterClrMapping/>
  </p:clrMapOvr>
  <p:timing>
    <p:tnLst>
      <p:par>
        <p:cTn xmlns:p14="http://schemas.microsoft.com/office/powerpoint/2010/mai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t>W</a:t>
            </a:r>
            <a:r>
              <a:rPr lang="en-CA" dirty="0" smtClean="0"/>
              <a:t>ays to Count to Ten</a:t>
            </a:r>
            <a:br>
              <a:rPr lang="en-CA" dirty="0" smtClean="0"/>
            </a:br>
            <a:r>
              <a:rPr lang="en-US" sz="2000" dirty="0">
                <a:solidFill>
                  <a:schemeClr val="tx1"/>
                </a:solidFill>
                <a:latin typeface="+mn-lt"/>
              </a:rPr>
              <a:t>A Liberian Folktale by Ruby </a:t>
            </a:r>
            <a:r>
              <a:rPr lang="en-US" sz="2000" dirty="0" smtClean="0">
                <a:solidFill>
                  <a:schemeClr val="tx1"/>
                </a:solidFill>
                <a:latin typeface="+mn-lt"/>
              </a:rPr>
              <a:t>Dee</a:t>
            </a:r>
            <a:endParaRPr lang="en-CA" dirty="0"/>
          </a:p>
        </p:txBody>
      </p:sp>
      <p:sp>
        <p:nvSpPr>
          <p:cNvPr id="4" name="Content Placeholder 3"/>
          <p:cNvSpPr>
            <a:spLocks noGrp="1"/>
          </p:cNvSpPr>
          <p:nvPr>
            <p:ph sz="half" idx="2"/>
          </p:nvPr>
        </p:nvSpPr>
        <p:spPr>
          <a:xfrm>
            <a:off x="2411760" y="2000250"/>
            <a:ext cx="6004148" cy="4038600"/>
          </a:xfrm>
        </p:spPr>
        <p:txBody>
          <a:bodyPr/>
          <a:lstStyle/>
          <a:p>
            <a:r>
              <a:rPr lang="en-US" dirty="0"/>
              <a:t>Leopard, who is king of all the other animals, holds a contest to find a successor. The challenge: throw a spear into the air and count to ten before it hits the ground. No matter how strong the animal is he can't throw the spear high enough or count quickly enough.</a:t>
            </a:r>
            <a:endParaRPr lang="en-CA" dirty="0"/>
          </a:p>
          <a:p>
            <a:endParaRPr lang="en-CA" dirty="0"/>
          </a:p>
        </p:txBody>
      </p:sp>
      <p:pic>
        <p:nvPicPr>
          <p:cNvPr id="5" name="Picture 4" descr="http://www.drawandtell.com/sandbiblio/twoways.jpeg"/>
          <p:cNvPicPr/>
          <p:nvPr/>
        </p:nvPicPr>
        <p:blipFill>
          <a:blip r:embed="rId2"/>
          <a:srcRect/>
          <a:stretch>
            <a:fillRect/>
          </a:stretch>
        </p:blipFill>
        <p:spPr bwMode="auto">
          <a:xfrm>
            <a:off x="827584" y="2852936"/>
            <a:ext cx="1656184" cy="2004814"/>
          </a:xfrm>
          <a:prstGeom prst="rect">
            <a:avLst/>
          </a:prstGeom>
          <a:noFill/>
          <a:ln w="9525">
            <a:noFill/>
            <a:miter lim="800000"/>
            <a:headEnd/>
            <a:tailEnd/>
          </a:ln>
        </p:spPr>
      </p:pic>
      <p:sp>
        <p:nvSpPr>
          <p:cNvPr id="7" name="Oval 6"/>
          <p:cNvSpPr/>
          <p:nvPr/>
        </p:nvSpPr>
        <p:spPr>
          <a:xfrm>
            <a:off x="7956376" y="5949280"/>
            <a:ext cx="936104" cy="64807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CA" sz="3600" dirty="0" smtClean="0">
                <a:solidFill>
                  <a:schemeClr val="tx1"/>
                </a:solidFill>
              </a:rPr>
              <a:t>6</a:t>
            </a:r>
            <a:endParaRPr lang="en-CA" sz="3600" dirty="0">
              <a:solidFill>
                <a:schemeClr val="tx1"/>
              </a:solidFill>
            </a:endParaRPr>
          </a:p>
        </p:txBody>
      </p:sp>
    </p:spTree>
    <p:extLst>
      <p:ext uri="{BB962C8B-B14F-4D97-AF65-F5344CB8AC3E}">
        <p14:creationId xmlns:p14="http://schemas.microsoft.com/office/powerpoint/2010/main" val="4234796337"/>
      </p:ext>
    </p:extLst>
  </p:cSld>
  <p:clrMapOvr>
    <a:masterClrMapping/>
  </p:clrMapOvr>
  <p:timing>
    <p:tnLst>
      <p:par>
        <p:cTn xmlns:p14="http://schemas.microsoft.com/office/powerpoint/2010/mai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3568" y="548680"/>
            <a:ext cx="7774632" cy="5394920"/>
          </a:xfrm>
        </p:spPr>
        <p:txBody>
          <a:bodyPr/>
          <a:lstStyle/>
          <a:p>
            <a:pPr lvl="0"/>
            <a:r>
              <a:rPr lang="en-US" sz="1800" dirty="0"/>
              <a:t>Have the children predict who they think will be the king of the jungle.</a:t>
            </a:r>
            <a:endParaRPr lang="en-CA" sz="1800" dirty="0"/>
          </a:p>
          <a:p>
            <a:pPr lvl="0"/>
            <a:r>
              <a:rPr lang="en-US" sz="1800" dirty="0"/>
              <a:t>Read the story and as a group, discuss the ways the animals counted to ten.  Record on the board and share how this is recorded.</a:t>
            </a:r>
            <a:endParaRPr lang="en-CA" sz="1800" dirty="0"/>
          </a:p>
          <a:p>
            <a:pPr lvl="1"/>
            <a:r>
              <a:rPr lang="en-US" sz="1800" dirty="0"/>
              <a:t>For example  10 = 1, 2, 5, 10</a:t>
            </a:r>
            <a:endParaRPr lang="en-CA" sz="1800" dirty="0"/>
          </a:p>
          <a:p>
            <a:pPr lvl="1"/>
            <a:r>
              <a:rPr lang="en-US" sz="1800" dirty="0"/>
              <a:t>These are factors of 10.</a:t>
            </a:r>
            <a:endParaRPr lang="en-CA" sz="1800" dirty="0"/>
          </a:p>
          <a:p>
            <a:pPr lvl="1"/>
            <a:r>
              <a:rPr lang="en-US" sz="1800" dirty="0"/>
              <a:t>How might we write it another way?</a:t>
            </a:r>
            <a:endParaRPr lang="en-CA" sz="1800" dirty="0"/>
          </a:p>
          <a:p>
            <a:pPr lvl="0"/>
            <a:r>
              <a:rPr lang="en-US" sz="1800" dirty="0"/>
              <a:t>Working cooperatively, in groups of 2, have the children discover all the ways to get to 1, 2, 3, …..30.</a:t>
            </a:r>
            <a:endParaRPr lang="en-CA" sz="1800" dirty="0"/>
          </a:p>
          <a:p>
            <a:pPr lvl="0"/>
            <a:r>
              <a:rPr lang="en-US" sz="1800" dirty="0"/>
              <a:t>Encourage them to record so that the information is meaningful to them</a:t>
            </a:r>
            <a:r>
              <a:rPr lang="en-US" sz="1800" dirty="0" smtClean="0"/>
              <a:t>.</a:t>
            </a:r>
          </a:p>
          <a:p>
            <a:pPr lvl="0"/>
            <a:endParaRPr lang="en-US" sz="1800" dirty="0"/>
          </a:p>
          <a:p>
            <a:pPr lvl="0"/>
            <a:endParaRPr lang="en-US" sz="1800" dirty="0" smtClean="0"/>
          </a:p>
          <a:p>
            <a:pPr lvl="0"/>
            <a:endParaRPr lang="en-CA" sz="1800" dirty="0"/>
          </a:p>
          <a:p>
            <a:pPr marL="0" indent="0">
              <a:buNone/>
            </a:pPr>
            <a:r>
              <a:rPr lang="en-US" sz="1800" dirty="0"/>
              <a:t>** This activity may uncover the following mathematical ideas, depending on what patterns the children discover.**</a:t>
            </a:r>
            <a:endParaRPr lang="en-CA" sz="1800" dirty="0"/>
          </a:p>
          <a:p>
            <a:pPr marL="0" indent="0">
              <a:buNone/>
            </a:pPr>
            <a:r>
              <a:rPr lang="en-US" sz="1800" dirty="0" smtClean="0"/>
              <a:t> </a:t>
            </a:r>
            <a:r>
              <a:rPr lang="en-US" sz="1800" i="1" dirty="0" smtClean="0"/>
              <a:t>prime </a:t>
            </a:r>
            <a:r>
              <a:rPr lang="en-US" sz="1800" i="1" dirty="0"/>
              <a:t>numbers, composite numbers, square and triangular number sequences, factors, rules of divisibility and more…</a:t>
            </a:r>
            <a:endParaRPr lang="en-CA" sz="1800" i="1" dirty="0"/>
          </a:p>
          <a:p>
            <a:endParaRPr lang="en-CA" dirty="0"/>
          </a:p>
        </p:txBody>
      </p:sp>
      <p:sp>
        <p:nvSpPr>
          <p:cNvPr id="5" name="Oval 4"/>
          <p:cNvSpPr/>
          <p:nvPr/>
        </p:nvSpPr>
        <p:spPr>
          <a:xfrm>
            <a:off x="7956376" y="5949280"/>
            <a:ext cx="936104" cy="64807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CA" sz="3600" dirty="0" smtClean="0">
                <a:solidFill>
                  <a:schemeClr val="tx1"/>
                </a:solidFill>
              </a:rPr>
              <a:t>6</a:t>
            </a:r>
            <a:endParaRPr lang="en-CA" sz="3600" dirty="0">
              <a:solidFill>
                <a:schemeClr val="tx1"/>
              </a:solidFill>
            </a:endParaRPr>
          </a:p>
        </p:txBody>
      </p:sp>
    </p:spTree>
    <p:extLst>
      <p:ext uri="{BB962C8B-B14F-4D97-AF65-F5344CB8AC3E}">
        <p14:creationId xmlns:p14="http://schemas.microsoft.com/office/powerpoint/2010/main" val="4219469606"/>
      </p:ext>
    </p:extLst>
  </p:cSld>
  <p:clrMapOvr>
    <a:masterClrMapping/>
  </p:clrMapOvr>
  <p:timing>
    <p:tnLst>
      <p:par>
        <p:cTn xmlns:p14="http://schemas.microsoft.com/office/powerpoint/2010/mai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1622175301"/>
              </p:ext>
            </p:extLst>
          </p:nvPr>
        </p:nvGraphicFramePr>
        <p:xfrm>
          <a:off x="0" y="0"/>
          <a:ext cx="9144000" cy="6858000"/>
        </p:xfrm>
        <a:graphic>
          <a:graphicData uri="http://schemas.openxmlformats.org/drawingml/2006/table">
            <a:tbl>
              <a:tblPr firstRow="1" firstCol="1" bandRow="1">
                <a:tableStyleId>{F5AB1C69-6EDB-4FF4-983F-18BD219EF322}</a:tableStyleId>
              </a:tblPr>
              <a:tblGrid>
                <a:gridCol w="3048000"/>
                <a:gridCol w="3048000"/>
                <a:gridCol w="3048000"/>
              </a:tblGrid>
              <a:tr h="571500">
                <a:tc>
                  <a:txBody>
                    <a:bodyPr/>
                    <a:lstStyle/>
                    <a:p>
                      <a:pPr algn="ctr">
                        <a:lnSpc>
                          <a:spcPct val="115000"/>
                        </a:lnSpc>
                        <a:spcAft>
                          <a:spcPts val="0"/>
                        </a:spcAft>
                      </a:pPr>
                      <a:r>
                        <a:rPr lang="en-US" sz="2400" dirty="0">
                          <a:solidFill>
                            <a:schemeClr val="tx1">
                              <a:lumMod val="85000"/>
                              <a:lumOff val="15000"/>
                            </a:schemeClr>
                          </a:solidFill>
                          <a:effectLst/>
                        </a:rPr>
                        <a:t>Number</a:t>
                      </a:r>
                      <a:endParaRPr lang="en-CA" sz="2400" dirty="0">
                        <a:solidFill>
                          <a:schemeClr val="tx1">
                            <a:lumMod val="85000"/>
                            <a:lumOff val="15000"/>
                          </a:schemeClr>
                        </a:solidFill>
                        <a:effectLst/>
                        <a:latin typeface="Calibri"/>
                        <a:ea typeface="Calibri"/>
                        <a:cs typeface="Times New Roman"/>
                      </a:endParaRPr>
                    </a:p>
                  </a:txBody>
                  <a:tcPr marL="68580" marR="68580" marT="0" marB="0"/>
                </a:tc>
                <a:tc>
                  <a:txBody>
                    <a:bodyPr/>
                    <a:lstStyle/>
                    <a:p>
                      <a:pPr algn="ctr">
                        <a:lnSpc>
                          <a:spcPct val="115000"/>
                        </a:lnSpc>
                        <a:spcAft>
                          <a:spcPts val="0"/>
                        </a:spcAft>
                      </a:pPr>
                      <a:r>
                        <a:rPr lang="en-US" sz="2400" dirty="0">
                          <a:solidFill>
                            <a:schemeClr val="tx1">
                              <a:lumMod val="85000"/>
                              <a:lumOff val="15000"/>
                            </a:schemeClr>
                          </a:solidFill>
                          <a:effectLst/>
                        </a:rPr>
                        <a:t>Factors</a:t>
                      </a:r>
                      <a:endParaRPr lang="en-CA" sz="2400" dirty="0">
                        <a:solidFill>
                          <a:schemeClr val="tx1">
                            <a:lumMod val="85000"/>
                            <a:lumOff val="15000"/>
                          </a:schemeClr>
                        </a:solidFill>
                        <a:effectLst/>
                        <a:latin typeface="Calibri"/>
                        <a:ea typeface="Calibri"/>
                        <a:cs typeface="Times New Roman"/>
                      </a:endParaRPr>
                    </a:p>
                  </a:txBody>
                  <a:tcPr marL="68580" marR="68580" marT="0" marB="0"/>
                </a:tc>
                <a:tc>
                  <a:txBody>
                    <a:bodyPr/>
                    <a:lstStyle/>
                    <a:p>
                      <a:pPr algn="ctr">
                        <a:lnSpc>
                          <a:spcPct val="115000"/>
                        </a:lnSpc>
                        <a:spcAft>
                          <a:spcPts val="0"/>
                        </a:spcAft>
                      </a:pPr>
                      <a:r>
                        <a:rPr lang="en-US" sz="2400">
                          <a:solidFill>
                            <a:schemeClr val="tx1">
                              <a:lumMod val="85000"/>
                              <a:lumOff val="15000"/>
                            </a:schemeClr>
                          </a:solidFill>
                          <a:effectLst/>
                        </a:rPr>
                        <a:t>Ways</a:t>
                      </a:r>
                      <a:endParaRPr lang="en-CA" sz="2400">
                        <a:solidFill>
                          <a:schemeClr val="tx1">
                            <a:lumMod val="85000"/>
                            <a:lumOff val="15000"/>
                          </a:schemeClr>
                        </a:solidFill>
                        <a:effectLst/>
                        <a:latin typeface="Calibri"/>
                        <a:ea typeface="Calibri"/>
                        <a:cs typeface="Times New Roman"/>
                      </a:endParaRPr>
                    </a:p>
                  </a:txBody>
                  <a:tcPr marL="68580" marR="68580" marT="0" marB="0"/>
                </a:tc>
              </a:tr>
              <a:tr h="571500">
                <a:tc>
                  <a:txBody>
                    <a:bodyPr/>
                    <a:lstStyle/>
                    <a:p>
                      <a:pPr algn="ctr">
                        <a:lnSpc>
                          <a:spcPct val="115000"/>
                        </a:lnSpc>
                        <a:spcAft>
                          <a:spcPts val="0"/>
                        </a:spcAft>
                      </a:pPr>
                      <a:r>
                        <a:rPr lang="en-US" sz="2400">
                          <a:solidFill>
                            <a:schemeClr val="tx1">
                              <a:lumMod val="85000"/>
                              <a:lumOff val="15000"/>
                            </a:schemeClr>
                          </a:solidFill>
                          <a:effectLst/>
                        </a:rPr>
                        <a:t>1</a:t>
                      </a:r>
                      <a:endParaRPr lang="en-CA" sz="2400">
                        <a:solidFill>
                          <a:schemeClr val="tx1">
                            <a:lumMod val="85000"/>
                            <a:lumOff val="15000"/>
                          </a:schemeClr>
                        </a:solidFill>
                        <a:effectLst/>
                        <a:latin typeface="Calibri"/>
                        <a:ea typeface="Calibri"/>
                        <a:cs typeface="Times New Roman"/>
                      </a:endParaRPr>
                    </a:p>
                  </a:txBody>
                  <a:tcPr marL="68580" marR="68580" marT="0" marB="0"/>
                </a:tc>
                <a:tc>
                  <a:txBody>
                    <a:bodyPr/>
                    <a:lstStyle/>
                    <a:p>
                      <a:endParaRPr lang="en-CA" dirty="0">
                        <a:solidFill>
                          <a:schemeClr val="tx1">
                            <a:lumMod val="85000"/>
                            <a:lumOff val="15000"/>
                          </a:schemeClr>
                        </a:solidFill>
                      </a:endParaRPr>
                    </a:p>
                  </a:txBody>
                  <a:tcPr marL="68580" marR="68580" marT="0" marB="0"/>
                </a:tc>
                <a:tc>
                  <a:txBody>
                    <a:bodyPr/>
                    <a:lstStyle/>
                    <a:p>
                      <a:endParaRPr lang="en-CA" dirty="0">
                        <a:solidFill>
                          <a:schemeClr val="tx1">
                            <a:lumMod val="85000"/>
                            <a:lumOff val="15000"/>
                          </a:schemeClr>
                        </a:solidFill>
                      </a:endParaRPr>
                    </a:p>
                  </a:txBody>
                  <a:tcPr marL="68580" marR="68580" marT="0" marB="0"/>
                </a:tc>
              </a:tr>
              <a:tr h="571500">
                <a:tc>
                  <a:txBody>
                    <a:bodyPr/>
                    <a:lstStyle/>
                    <a:p>
                      <a:pPr algn="ctr">
                        <a:lnSpc>
                          <a:spcPct val="115000"/>
                        </a:lnSpc>
                        <a:spcAft>
                          <a:spcPts val="0"/>
                        </a:spcAft>
                      </a:pPr>
                      <a:r>
                        <a:rPr lang="en-US" sz="2400">
                          <a:solidFill>
                            <a:schemeClr val="tx1">
                              <a:lumMod val="85000"/>
                              <a:lumOff val="15000"/>
                            </a:schemeClr>
                          </a:solidFill>
                          <a:effectLst/>
                        </a:rPr>
                        <a:t>2</a:t>
                      </a:r>
                      <a:endParaRPr lang="en-CA" sz="2400">
                        <a:solidFill>
                          <a:schemeClr val="tx1">
                            <a:lumMod val="85000"/>
                            <a:lumOff val="15000"/>
                          </a:schemeClr>
                        </a:solidFill>
                        <a:effectLst/>
                        <a:latin typeface="Calibri"/>
                        <a:ea typeface="Calibri"/>
                        <a:cs typeface="Times New Roman"/>
                      </a:endParaRPr>
                    </a:p>
                  </a:txBody>
                  <a:tcPr marL="68580" marR="68580" marT="0" marB="0"/>
                </a:tc>
                <a:tc>
                  <a:txBody>
                    <a:bodyPr/>
                    <a:lstStyle/>
                    <a:p>
                      <a:endParaRPr lang="en-CA" dirty="0">
                        <a:solidFill>
                          <a:schemeClr val="tx1">
                            <a:lumMod val="85000"/>
                            <a:lumOff val="15000"/>
                          </a:schemeClr>
                        </a:solidFill>
                      </a:endParaRPr>
                    </a:p>
                  </a:txBody>
                  <a:tcPr marL="68580" marR="68580" marT="0" marB="0"/>
                </a:tc>
                <a:tc>
                  <a:txBody>
                    <a:bodyPr/>
                    <a:lstStyle/>
                    <a:p>
                      <a:endParaRPr lang="en-CA" dirty="0">
                        <a:solidFill>
                          <a:schemeClr val="tx1">
                            <a:lumMod val="85000"/>
                            <a:lumOff val="15000"/>
                          </a:schemeClr>
                        </a:solidFill>
                      </a:endParaRPr>
                    </a:p>
                  </a:txBody>
                  <a:tcPr marL="68580" marR="68580" marT="0" marB="0"/>
                </a:tc>
              </a:tr>
              <a:tr h="571500">
                <a:tc>
                  <a:txBody>
                    <a:bodyPr/>
                    <a:lstStyle/>
                    <a:p>
                      <a:pPr algn="ctr">
                        <a:lnSpc>
                          <a:spcPct val="115000"/>
                        </a:lnSpc>
                        <a:spcAft>
                          <a:spcPts val="0"/>
                        </a:spcAft>
                      </a:pPr>
                      <a:r>
                        <a:rPr lang="en-US" sz="2400">
                          <a:solidFill>
                            <a:schemeClr val="tx1">
                              <a:lumMod val="85000"/>
                              <a:lumOff val="15000"/>
                            </a:schemeClr>
                          </a:solidFill>
                          <a:effectLst/>
                        </a:rPr>
                        <a:t>3</a:t>
                      </a:r>
                      <a:endParaRPr lang="en-CA" sz="2400">
                        <a:solidFill>
                          <a:schemeClr val="tx1">
                            <a:lumMod val="85000"/>
                            <a:lumOff val="15000"/>
                          </a:schemeClr>
                        </a:solidFill>
                        <a:effectLst/>
                        <a:latin typeface="Calibri"/>
                        <a:ea typeface="Calibri"/>
                        <a:cs typeface="Times New Roman"/>
                      </a:endParaRPr>
                    </a:p>
                  </a:txBody>
                  <a:tcPr marL="68580" marR="68580" marT="0" marB="0"/>
                </a:tc>
                <a:tc>
                  <a:txBody>
                    <a:bodyPr/>
                    <a:lstStyle/>
                    <a:p>
                      <a:endParaRPr lang="en-CA" dirty="0">
                        <a:solidFill>
                          <a:schemeClr val="tx1">
                            <a:lumMod val="85000"/>
                            <a:lumOff val="15000"/>
                          </a:schemeClr>
                        </a:solidFill>
                      </a:endParaRPr>
                    </a:p>
                  </a:txBody>
                  <a:tcPr marL="68580" marR="68580" marT="0" marB="0"/>
                </a:tc>
                <a:tc>
                  <a:txBody>
                    <a:bodyPr/>
                    <a:lstStyle/>
                    <a:p>
                      <a:endParaRPr lang="en-CA" dirty="0">
                        <a:solidFill>
                          <a:schemeClr val="tx1">
                            <a:lumMod val="85000"/>
                            <a:lumOff val="15000"/>
                          </a:schemeClr>
                        </a:solidFill>
                      </a:endParaRPr>
                    </a:p>
                  </a:txBody>
                  <a:tcPr marL="68580" marR="68580" marT="0" marB="0"/>
                </a:tc>
              </a:tr>
              <a:tr h="571500">
                <a:tc>
                  <a:txBody>
                    <a:bodyPr/>
                    <a:lstStyle/>
                    <a:p>
                      <a:pPr algn="ctr">
                        <a:lnSpc>
                          <a:spcPct val="115000"/>
                        </a:lnSpc>
                        <a:spcAft>
                          <a:spcPts val="0"/>
                        </a:spcAft>
                      </a:pPr>
                      <a:r>
                        <a:rPr lang="en-US" sz="2400">
                          <a:solidFill>
                            <a:schemeClr val="tx1">
                              <a:lumMod val="85000"/>
                              <a:lumOff val="15000"/>
                            </a:schemeClr>
                          </a:solidFill>
                          <a:effectLst/>
                        </a:rPr>
                        <a:t>4</a:t>
                      </a:r>
                      <a:endParaRPr lang="en-CA" sz="2400">
                        <a:solidFill>
                          <a:schemeClr val="tx1">
                            <a:lumMod val="85000"/>
                            <a:lumOff val="15000"/>
                          </a:schemeClr>
                        </a:solidFill>
                        <a:effectLst/>
                        <a:latin typeface="Calibri"/>
                        <a:ea typeface="Calibri"/>
                        <a:cs typeface="Times New Roman"/>
                      </a:endParaRPr>
                    </a:p>
                  </a:txBody>
                  <a:tcPr marL="68580" marR="68580" marT="0" marB="0"/>
                </a:tc>
                <a:tc>
                  <a:txBody>
                    <a:bodyPr/>
                    <a:lstStyle/>
                    <a:p>
                      <a:endParaRPr lang="en-CA">
                        <a:solidFill>
                          <a:schemeClr val="tx1">
                            <a:lumMod val="85000"/>
                            <a:lumOff val="15000"/>
                          </a:schemeClr>
                        </a:solidFill>
                      </a:endParaRPr>
                    </a:p>
                  </a:txBody>
                  <a:tcPr marL="68580" marR="68580" marT="0" marB="0"/>
                </a:tc>
                <a:tc>
                  <a:txBody>
                    <a:bodyPr/>
                    <a:lstStyle/>
                    <a:p>
                      <a:endParaRPr lang="en-CA" dirty="0">
                        <a:solidFill>
                          <a:schemeClr val="tx1">
                            <a:lumMod val="85000"/>
                            <a:lumOff val="15000"/>
                          </a:schemeClr>
                        </a:solidFill>
                      </a:endParaRPr>
                    </a:p>
                  </a:txBody>
                  <a:tcPr marL="68580" marR="68580" marT="0" marB="0"/>
                </a:tc>
              </a:tr>
              <a:tr h="571500">
                <a:tc>
                  <a:txBody>
                    <a:bodyPr/>
                    <a:lstStyle/>
                    <a:p>
                      <a:pPr algn="ctr">
                        <a:lnSpc>
                          <a:spcPct val="115000"/>
                        </a:lnSpc>
                        <a:spcAft>
                          <a:spcPts val="0"/>
                        </a:spcAft>
                      </a:pPr>
                      <a:r>
                        <a:rPr lang="en-US" sz="2400">
                          <a:solidFill>
                            <a:schemeClr val="tx1">
                              <a:lumMod val="85000"/>
                              <a:lumOff val="15000"/>
                            </a:schemeClr>
                          </a:solidFill>
                          <a:effectLst/>
                        </a:rPr>
                        <a:t>5</a:t>
                      </a:r>
                      <a:endParaRPr lang="en-CA" sz="2400">
                        <a:solidFill>
                          <a:schemeClr val="tx1">
                            <a:lumMod val="85000"/>
                            <a:lumOff val="15000"/>
                          </a:schemeClr>
                        </a:solidFill>
                        <a:effectLst/>
                        <a:latin typeface="Calibri"/>
                        <a:ea typeface="Calibri"/>
                        <a:cs typeface="Times New Roman"/>
                      </a:endParaRPr>
                    </a:p>
                  </a:txBody>
                  <a:tcPr marL="68580" marR="68580" marT="0" marB="0"/>
                </a:tc>
                <a:tc>
                  <a:txBody>
                    <a:bodyPr/>
                    <a:lstStyle/>
                    <a:p>
                      <a:endParaRPr lang="en-CA">
                        <a:solidFill>
                          <a:schemeClr val="tx1">
                            <a:lumMod val="85000"/>
                            <a:lumOff val="15000"/>
                          </a:schemeClr>
                        </a:solidFill>
                      </a:endParaRPr>
                    </a:p>
                  </a:txBody>
                  <a:tcPr marL="68580" marR="68580" marT="0" marB="0"/>
                </a:tc>
                <a:tc>
                  <a:txBody>
                    <a:bodyPr/>
                    <a:lstStyle/>
                    <a:p>
                      <a:endParaRPr lang="en-CA" dirty="0">
                        <a:solidFill>
                          <a:schemeClr val="tx1">
                            <a:lumMod val="85000"/>
                            <a:lumOff val="15000"/>
                          </a:schemeClr>
                        </a:solidFill>
                      </a:endParaRPr>
                    </a:p>
                  </a:txBody>
                  <a:tcPr marL="68580" marR="68580" marT="0" marB="0"/>
                </a:tc>
              </a:tr>
              <a:tr h="571500">
                <a:tc>
                  <a:txBody>
                    <a:bodyPr/>
                    <a:lstStyle/>
                    <a:p>
                      <a:pPr algn="ctr">
                        <a:lnSpc>
                          <a:spcPct val="115000"/>
                        </a:lnSpc>
                        <a:spcAft>
                          <a:spcPts val="0"/>
                        </a:spcAft>
                      </a:pPr>
                      <a:r>
                        <a:rPr lang="en-US" sz="2400">
                          <a:solidFill>
                            <a:schemeClr val="tx1">
                              <a:lumMod val="85000"/>
                              <a:lumOff val="15000"/>
                            </a:schemeClr>
                          </a:solidFill>
                          <a:effectLst/>
                        </a:rPr>
                        <a:t>6</a:t>
                      </a:r>
                      <a:endParaRPr lang="en-CA" sz="2400">
                        <a:solidFill>
                          <a:schemeClr val="tx1">
                            <a:lumMod val="85000"/>
                            <a:lumOff val="15000"/>
                          </a:schemeClr>
                        </a:solidFill>
                        <a:effectLst/>
                        <a:latin typeface="Calibri"/>
                        <a:ea typeface="Calibri"/>
                        <a:cs typeface="Times New Roman"/>
                      </a:endParaRPr>
                    </a:p>
                  </a:txBody>
                  <a:tcPr marL="68580" marR="68580" marT="0" marB="0"/>
                </a:tc>
                <a:tc>
                  <a:txBody>
                    <a:bodyPr/>
                    <a:lstStyle/>
                    <a:p>
                      <a:endParaRPr lang="en-CA">
                        <a:solidFill>
                          <a:schemeClr val="tx1">
                            <a:lumMod val="85000"/>
                            <a:lumOff val="15000"/>
                          </a:schemeClr>
                        </a:solidFill>
                      </a:endParaRPr>
                    </a:p>
                  </a:txBody>
                  <a:tcPr marL="68580" marR="68580" marT="0" marB="0"/>
                </a:tc>
                <a:tc>
                  <a:txBody>
                    <a:bodyPr/>
                    <a:lstStyle/>
                    <a:p>
                      <a:endParaRPr lang="en-CA" dirty="0">
                        <a:solidFill>
                          <a:schemeClr val="tx1">
                            <a:lumMod val="85000"/>
                            <a:lumOff val="15000"/>
                          </a:schemeClr>
                        </a:solidFill>
                      </a:endParaRPr>
                    </a:p>
                  </a:txBody>
                  <a:tcPr marL="68580" marR="68580" marT="0" marB="0"/>
                </a:tc>
              </a:tr>
              <a:tr h="571500">
                <a:tc>
                  <a:txBody>
                    <a:bodyPr/>
                    <a:lstStyle/>
                    <a:p>
                      <a:pPr algn="ctr">
                        <a:lnSpc>
                          <a:spcPct val="115000"/>
                        </a:lnSpc>
                        <a:spcAft>
                          <a:spcPts val="0"/>
                        </a:spcAft>
                      </a:pPr>
                      <a:r>
                        <a:rPr lang="en-US" sz="2400">
                          <a:solidFill>
                            <a:schemeClr val="tx1">
                              <a:lumMod val="85000"/>
                              <a:lumOff val="15000"/>
                            </a:schemeClr>
                          </a:solidFill>
                          <a:effectLst/>
                        </a:rPr>
                        <a:t>7</a:t>
                      </a:r>
                      <a:endParaRPr lang="en-CA" sz="2400">
                        <a:solidFill>
                          <a:schemeClr val="tx1">
                            <a:lumMod val="85000"/>
                            <a:lumOff val="15000"/>
                          </a:schemeClr>
                        </a:solidFill>
                        <a:effectLst/>
                        <a:latin typeface="Calibri"/>
                        <a:ea typeface="Calibri"/>
                        <a:cs typeface="Times New Roman"/>
                      </a:endParaRPr>
                    </a:p>
                  </a:txBody>
                  <a:tcPr marL="68580" marR="68580" marT="0" marB="0"/>
                </a:tc>
                <a:tc>
                  <a:txBody>
                    <a:bodyPr/>
                    <a:lstStyle/>
                    <a:p>
                      <a:endParaRPr lang="en-CA">
                        <a:solidFill>
                          <a:schemeClr val="tx1">
                            <a:lumMod val="85000"/>
                            <a:lumOff val="15000"/>
                          </a:schemeClr>
                        </a:solidFill>
                      </a:endParaRPr>
                    </a:p>
                  </a:txBody>
                  <a:tcPr marL="68580" marR="68580" marT="0" marB="0"/>
                </a:tc>
                <a:tc>
                  <a:txBody>
                    <a:bodyPr/>
                    <a:lstStyle/>
                    <a:p>
                      <a:endParaRPr lang="en-CA" dirty="0">
                        <a:solidFill>
                          <a:schemeClr val="tx1">
                            <a:lumMod val="85000"/>
                            <a:lumOff val="15000"/>
                          </a:schemeClr>
                        </a:solidFill>
                      </a:endParaRPr>
                    </a:p>
                  </a:txBody>
                  <a:tcPr marL="68580" marR="68580" marT="0" marB="0"/>
                </a:tc>
              </a:tr>
              <a:tr h="571500">
                <a:tc>
                  <a:txBody>
                    <a:bodyPr/>
                    <a:lstStyle/>
                    <a:p>
                      <a:pPr algn="ctr">
                        <a:lnSpc>
                          <a:spcPct val="115000"/>
                        </a:lnSpc>
                        <a:spcAft>
                          <a:spcPts val="0"/>
                        </a:spcAft>
                      </a:pPr>
                      <a:r>
                        <a:rPr lang="en-US" sz="2400">
                          <a:solidFill>
                            <a:schemeClr val="tx1">
                              <a:lumMod val="85000"/>
                              <a:lumOff val="15000"/>
                            </a:schemeClr>
                          </a:solidFill>
                          <a:effectLst/>
                        </a:rPr>
                        <a:t>8</a:t>
                      </a:r>
                      <a:endParaRPr lang="en-CA" sz="2400">
                        <a:solidFill>
                          <a:schemeClr val="tx1">
                            <a:lumMod val="85000"/>
                            <a:lumOff val="15000"/>
                          </a:schemeClr>
                        </a:solidFill>
                        <a:effectLst/>
                        <a:latin typeface="Calibri"/>
                        <a:ea typeface="Calibri"/>
                        <a:cs typeface="Times New Roman"/>
                      </a:endParaRPr>
                    </a:p>
                  </a:txBody>
                  <a:tcPr marL="68580" marR="68580" marT="0" marB="0"/>
                </a:tc>
                <a:tc>
                  <a:txBody>
                    <a:bodyPr/>
                    <a:lstStyle/>
                    <a:p>
                      <a:endParaRPr lang="en-CA" dirty="0">
                        <a:solidFill>
                          <a:schemeClr val="tx1">
                            <a:lumMod val="85000"/>
                            <a:lumOff val="15000"/>
                          </a:schemeClr>
                        </a:solidFill>
                      </a:endParaRPr>
                    </a:p>
                  </a:txBody>
                  <a:tcPr marL="68580" marR="68580" marT="0" marB="0"/>
                </a:tc>
                <a:tc>
                  <a:txBody>
                    <a:bodyPr/>
                    <a:lstStyle/>
                    <a:p>
                      <a:endParaRPr lang="en-CA" dirty="0">
                        <a:solidFill>
                          <a:schemeClr val="tx1">
                            <a:lumMod val="85000"/>
                            <a:lumOff val="15000"/>
                          </a:schemeClr>
                        </a:solidFill>
                      </a:endParaRPr>
                    </a:p>
                  </a:txBody>
                  <a:tcPr marL="68580" marR="68580" marT="0" marB="0"/>
                </a:tc>
              </a:tr>
              <a:tr h="571500">
                <a:tc>
                  <a:txBody>
                    <a:bodyPr/>
                    <a:lstStyle/>
                    <a:p>
                      <a:pPr algn="ctr">
                        <a:lnSpc>
                          <a:spcPct val="115000"/>
                        </a:lnSpc>
                        <a:spcAft>
                          <a:spcPts val="0"/>
                        </a:spcAft>
                      </a:pPr>
                      <a:r>
                        <a:rPr lang="en-US" sz="2400">
                          <a:solidFill>
                            <a:schemeClr val="tx1">
                              <a:lumMod val="85000"/>
                              <a:lumOff val="15000"/>
                            </a:schemeClr>
                          </a:solidFill>
                          <a:effectLst/>
                        </a:rPr>
                        <a:t>9</a:t>
                      </a:r>
                      <a:endParaRPr lang="en-CA" sz="2400">
                        <a:solidFill>
                          <a:schemeClr val="tx1">
                            <a:lumMod val="85000"/>
                            <a:lumOff val="15000"/>
                          </a:schemeClr>
                        </a:solidFill>
                        <a:effectLst/>
                        <a:latin typeface="Calibri"/>
                        <a:ea typeface="Calibri"/>
                        <a:cs typeface="Times New Roman"/>
                      </a:endParaRPr>
                    </a:p>
                  </a:txBody>
                  <a:tcPr marL="68580" marR="68580" marT="0" marB="0"/>
                </a:tc>
                <a:tc>
                  <a:txBody>
                    <a:bodyPr/>
                    <a:lstStyle/>
                    <a:p>
                      <a:endParaRPr lang="en-CA">
                        <a:solidFill>
                          <a:schemeClr val="tx1">
                            <a:lumMod val="85000"/>
                            <a:lumOff val="15000"/>
                          </a:schemeClr>
                        </a:solidFill>
                      </a:endParaRPr>
                    </a:p>
                  </a:txBody>
                  <a:tcPr marL="68580" marR="68580" marT="0" marB="0"/>
                </a:tc>
                <a:tc>
                  <a:txBody>
                    <a:bodyPr/>
                    <a:lstStyle/>
                    <a:p>
                      <a:endParaRPr lang="en-CA" dirty="0">
                        <a:solidFill>
                          <a:schemeClr val="tx1">
                            <a:lumMod val="85000"/>
                            <a:lumOff val="15000"/>
                          </a:schemeClr>
                        </a:solidFill>
                      </a:endParaRPr>
                    </a:p>
                  </a:txBody>
                  <a:tcPr marL="68580" marR="68580" marT="0" marB="0"/>
                </a:tc>
              </a:tr>
              <a:tr h="571500">
                <a:tc>
                  <a:txBody>
                    <a:bodyPr/>
                    <a:lstStyle/>
                    <a:p>
                      <a:pPr algn="ctr">
                        <a:lnSpc>
                          <a:spcPct val="115000"/>
                        </a:lnSpc>
                        <a:spcAft>
                          <a:spcPts val="0"/>
                        </a:spcAft>
                      </a:pPr>
                      <a:r>
                        <a:rPr lang="en-US" sz="2400">
                          <a:solidFill>
                            <a:srgbClr val="7030A0"/>
                          </a:solidFill>
                          <a:effectLst/>
                        </a:rPr>
                        <a:t>10</a:t>
                      </a:r>
                      <a:endParaRPr lang="en-CA" sz="2400">
                        <a:solidFill>
                          <a:srgbClr val="7030A0"/>
                        </a:solidFill>
                        <a:effectLst/>
                        <a:latin typeface="Calibri"/>
                        <a:ea typeface="Calibri"/>
                        <a:cs typeface="Times New Roman"/>
                      </a:endParaRPr>
                    </a:p>
                  </a:txBody>
                  <a:tcPr marL="68580" marR="68580" marT="0" marB="0"/>
                </a:tc>
                <a:tc>
                  <a:txBody>
                    <a:bodyPr/>
                    <a:lstStyle/>
                    <a:p>
                      <a:pPr algn="ctr">
                        <a:lnSpc>
                          <a:spcPct val="115000"/>
                        </a:lnSpc>
                        <a:spcAft>
                          <a:spcPts val="0"/>
                        </a:spcAft>
                      </a:pPr>
                      <a:r>
                        <a:rPr lang="en-US" sz="2400">
                          <a:solidFill>
                            <a:srgbClr val="7030A0"/>
                          </a:solidFill>
                          <a:effectLst/>
                        </a:rPr>
                        <a:t>1,2,5,10</a:t>
                      </a:r>
                      <a:endParaRPr lang="en-CA" sz="2400">
                        <a:solidFill>
                          <a:srgbClr val="7030A0"/>
                        </a:solidFill>
                        <a:effectLst/>
                        <a:latin typeface="Calibri"/>
                        <a:ea typeface="Calibri"/>
                        <a:cs typeface="Times New Roman"/>
                      </a:endParaRPr>
                    </a:p>
                  </a:txBody>
                  <a:tcPr marL="68580" marR="68580" marT="0" marB="0"/>
                </a:tc>
                <a:tc>
                  <a:txBody>
                    <a:bodyPr/>
                    <a:lstStyle/>
                    <a:p>
                      <a:pPr algn="ctr">
                        <a:lnSpc>
                          <a:spcPct val="115000"/>
                        </a:lnSpc>
                        <a:spcAft>
                          <a:spcPts val="0"/>
                        </a:spcAft>
                      </a:pPr>
                      <a:r>
                        <a:rPr lang="en-US" sz="2400" dirty="0">
                          <a:solidFill>
                            <a:srgbClr val="7030A0"/>
                          </a:solidFill>
                          <a:effectLst/>
                        </a:rPr>
                        <a:t>4</a:t>
                      </a:r>
                      <a:endParaRPr lang="en-CA" sz="2400" dirty="0">
                        <a:solidFill>
                          <a:srgbClr val="7030A0"/>
                        </a:solidFill>
                        <a:effectLst/>
                        <a:latin typeface="Calibri"/>
                        <a:ea typeface="Calibri"/>
                        <a:cs typeface="Times New Roman"/>
                      </a:endParaRPr>
                    </a:p>
                  </a:txBody>
                  <a:tcPr marL="68580" marR="68580" marT="0" marB="0"/>
                </a:tc>
              </a:tr>
              <a:tr h="571500">
                <a:tc>
                  <a:txBody>
                    <a:bodyPr/>
                    <a:lstStyle/>
                    <a:p>
                      <a:pPr algn="ctr">
                        <a:lnSpc>
                          <a:spcPct val="115000"/>
                        </a:lnSpc>
                        <a:spcAft>
                          <a:spcPts val="0"/>
                        </a:spcAft>
                      </a:pPr>
                      <a:r>
                        <a:rPr lang="en-US" sz="2400">
                          <a:solidFill>
                            <a:schemeClr val="tx1">
                              <a:lumMod val="85000"/>
                              <a:lumOff val="15000"/>
                            </a:schemeClr>
                          </a:solidFill>
                          <a:effectLst/>
                        </a:rPr>
                        <a:t>11</a:t>
                      </a:r>
                      <a:endParaRPr lang="en-CA" sz="2400">
                        <a:solidFill>
                          <a:schemeClr val="tx1">
                            <a:lumMod val="85000"/>
                            <a:lumOff val="15000"/>
                          </a:schemeClr>
                        </a:solidFill>
                        <a:effectLst/>
                        <a:latin typeface="Calibri"/>
                        <a:ea typeface="Calibri"/>
                        <a:cs typeface="Times New Roman"/>
                      </a:endParaRPr>
                    </a:p>
                  </a:txBody>
                  <a:tcPr marL="68580" marR="68580" marT="0" marB="0"/>
                </a:tc>
                <a:tc>
                  <a:txBody>
                    <a:bodyPr/>
                    <a:lstStyle/>
                    <a:p>
                      <a:endParaRPr lang="en-CA" dirty="0">
                        <a:solidFill>
                          <a:schemeClr val="tx1">
                            <a:lumMod val="85000"/>
                            <a:lumOff val="15000"/>
                          </a:schemeClr>
                        </a:solidFill>
                      </a:endParaRPr>
                    </a:p>
                  </a:txBody>
                  <a:tcPr marL="68580" marR="68580" marT="0" marB="0"/>
                </a:tc>
                <a:tc>
                  <a:txBody>
                    <a:bodyPr/>
                    <a:lstStyle/>
                    <a:p>
                      <a:endParaRPr lang="en-CA" dirty="0">
                        <a:solidFill>
                          <a:schemeClr val="tx1">
                            <a:lumMod val="85000"/>
                            <a:lumOff val="15000"/>
                          </a:schemeClr>
                        </a:solidFill>
                      </a:endParaRPr>
                    </a:p>
                  </a:txBody>
                  <a:tcPr marL="68580" marR="68580" marT="0" marB="0"/>
                </a:tc>
              </a:tr>
            </a:tbl>
          </a:graphicData>
        </a:graphic>
      </p:graphicFrame>
      <p:cxnSp>
        <p:nvCxnSpPr>
          <p:cNvPr id="4" name="Straight Connector 3"/>
          <p:cNvCxnSpPr/>
          <p:nvPr/>
        </p:nvCxnSpPr>
        <p:spPr>
          <a:xfrm>
            <a:off x="2915816" y="0"/>
            <a:ext cx="0" cy="6858000"/>
          </a:xfrm>
          <a:prstGeom prst="line">
            <a:avLst/>
          </a:prstGeom>
        </p:spPr>
        <p:style>
          <a:lnRef idx="3">
            <a:schemeClr val="dk1"/>
          </a:lnRef>
          <a:fillRef idx="0">
            <a:schemeClr val="dk1"/>
          </a:fillRef>
          <a:effectRef idx="2">
            <a:schemeClr val="dk1"/>
          </a:effectRef>
          <a:fontRef idx="minor">
            <a:schemeClr val="tx1"/>
          </a:fontRef>
        </p:style>
      </p:cxnSp>
      <p:cxnSp>
        <p:nvCxnSpPr>
          <p:cNvPr id="7" name="Straight Connector 6"/>
          <p:cNvCxnSpPr/>
          <p:nvPr/>
        </p:nvCxnSpPr>
        <p:spPr>
          <a:xfrm>
            <a:off x="6516216" y="-27384"/>
            <a:ext cx="0" cy="6858000"/>
          </a:xfrm>
          <a:prstGeom prst="line">
            <a:avLst/>
          </a:prstGeom>
        </p:spPr>
        <p:style>
          <a:lnRef idx="3">
            <a:schemeClr val="dk1"/>
          </a:lnRef>
          <a:fillRef idx="0">
            <a:schemeClr val="dk1"/>
          </a:fillRef>
          <a:effectRef idx="2">
            <a:schemeClr val="dk1"/>
          </a:effectRef>
          <a:fontRef idx="minor">
            <a:schemeClr val="tx1"/>
          </a:fontRef>
        </p:style>
      </p:cxnSp>
      <p:cxnSp>
        <p:nvCxnSpPr>
          <p:cNvPr id="9" name="Straight Connector 8"/>
          <p:cNvCxnSpPr/>
          <p:nvPr/>
        </p:nvCxnSpPr>
        <p:spPr>
          <a:xfrm>
            <a:off x="0" y="476672"/>
            <a:ext cx="9144000" cy="0"/>
          </a:xfrm>
          <a:prstGeom prst="line">
            <a:avLst/>
          </a:prstGeom>
        </p:spPr>
        <p:style>
          <a:lnRef idx="2">
            <a:schemeClr val="dk1"/>
          </a:lnRef>
          <a:fillRef idx="0">
            <a:schemeClr val="dk1"/>
          </a:fillRef>
          <a:effectRef idx="1">
            <a:schemeClr val="dk1"/>
          </a:effectRef>
          <a:fontRef idx="minor">
            <a:schemeClr val="tx1"/>
          </a:fontRef>
        </p:style>
      </p:cxnSp>
      <p:cxnSp>
        <p:nvCxnSpPr>
          <p:cNvPr id="10" name="Straight Connector 9"/>
          <p:cNvCxnSpPr/>
          <p:nvPr/>
        </p:nvCxnSpPr>
        <p:spPr>
          <a:xfrm>
            <a:off x="-36512" y="1052736"/>
            <a:ext cx="9144000" cy="0"/>
          </a:xfrm>
          <a:prstGeom prst="line">
            <a:avLst/>
          </a:prstGeom>
        </p:spPr>
        <p:style>
          <a:lnRef idx="2">
            <a:schemeClr val="dk1"/>
          </a:lnRef>
          <a:fillRef idx="0">
            <a:schemeClr val="dk1"/>
          </a:fillRef>
          <a:effectRef idx="1">
            <a:schemeClr val="dk1"/>
          </a:effectRef>
          <a:fontRef idx="minor">
            <a:schemeClr val="tx1"/>
          </a:fontRef>
        </p:style>
      </p:cxnSp>
      <p:cxnSp>
        <p:nvCxnSpPr>
          <p:cNvPr id="11" name="Straight Connector 10"/>
          <p:cNvCxnSpPr/>
          <p:nvPr/>
        </p:nvCxnSpPr>
        <p:spPr>
          <a:xfrm>
            <a:off x="-73024" y="1628800"/>
            <a:ext cx="9144000" cy="0"/>
          </a:xfrm>
          <a:prstGeom prst="line">
            <a:avLst/>
          </a:prstGeom>
        </p:spPr>
        <p:style>
          <a:lnRef idx="2">
            <a:schemeClr val="dk1"/>
          </a:lnRef>
          <a:fillRef idx="0">
            <a:schemeClr val="dk1"/>
          </a:fillRef>
          <a:effectRef idx="1">
            <a:schemeClr val="dk1"/>
          </a:effectRef>
          <a:fontRef idx="minor">
            <a:schemeClr val="tx1"/>
          </a:fontRef>
        </p:style>
      </p:cxnSp>
      <p:cxnSp>
        <p:nvCxnSpPr>
          <p:cNvPr id="12" name="Straight Connector 11"/>
          <p:cNvCxnSpPr/>
          <p:nvPr/>
        </p:nvCxnSpPr>
        <p:spPr>
          <a:xfrm>
            <a:off x="-35496" y="2204864"/>
            <a:ext cx="9144000" cy="0"/>
          </a:xfrm>
          <a:prstGeom prst="line">
            <a:avLst/>
          </a:prstGeom>
        </p:spPr>
        <p:style>
          <a:lnRef idx="2">
            <a:schemeClr val="dk1"/>
          </a:lnRef>
          <a:fillRef idx="0">
            <a:schemeClr val="dk1"/>
          </a:fillRef>
          <a:effectRef idx="1">
            <a:schemeClr val="dk1"/>
          </a:effectRef>
          <a:fontRef idx="minor">
            <a:schemeClr val="tx1"/>
          </a:fontRef>
        </p:style>
      </p:cxnSp>
      <p:cxnSp>
        <p:nvCxnSpPr>
          <p:cNvPr id="13" name="Straight Connector 12"/>
          <p:cNvCxnSpPr/>
          <p:nvPr/>
        </p:nvCxnSpPr>
        <p:spPr>
          <a:xfrm>
            <a:off x="-107504" y="2780928"/>
            <a:ext cx="9144000" cy="0"/>
          </a:xfrm>
          <a:prstGeom prst="line">
            <a:avLst/>
          </a:prstGeom>
        </p:spPr>
        <p:style>
          <a:lnRef idx="2">
            <a:schemeClr val="dk1"/>
          </a:lnRef>
          <a:fillRef idx="0">
            <a:schemeClr val="dk1"/>
          </a:fillRef>
          <a:effectRef idx="1">
            <a:schemeClr val="dk1"/>
          </a:effectRef>
          <a:fontRef idx="minor">
            <a:schemeClr val="tx1"/>
          </a:fontRef>
        </p:style>
      </p:cxnSp>
      <p:cxnSp>
        <p:nvCxnSpPr>
          <p:cNvPr id="14" name="Straight Connector 13"/>
          <p:cNvCxnSpPr/>
          <p:nvPr/>
        </p:nvCxnSpPr>
        <p:spPr>
          <a:xfrm>
            <a:off x="-107504" y="3356992"/>
            <a:ext cx="9144000" cy="0"/>
          </a:xfrm>
          <a:prstGeom prst="line">
            <a:avLst/>
          </a:prstGeom>
        </p:spPr>
        <p:style>
          <a:lnRef idx="2">
            <a:schemeClr val="dk1"/>
          </a:lnRef>
          <a:fillRef idx="0">
            <a:schemeClr val="dk1"/>
          </a:fillRef>
          <a:effectRef idx="1">
            <a:schemeClr val="dk1"/>
          </a:effectRef>
          <a:fontRef idx="minor">
            <a:schemeClr val="tx1"/>
          </a:fontRef>
        </p:style>
      </p:cxnSp>
      <p:cxnSp>
        <p:nvCxnSpPr>
          <p:cNvPr id="15" name="Straight Connector 14"/>
          <p:cNvCxnSpPr/>
          <p:nvPr/>
        </p:nvCxnSpPr>
        <p:spPr>
          <a:xfrm>
            <a:off x="-35496" y="3933056"/>
            <a:ext cx="9144000" cy="0"/>
          </a:xfrm>
          <a:prstGeom prst="line">
            <a:avLst/>
          </a:prstGeom>
        </p:spPr>
        <p:style>
          <a:lnRef idx="2">
            <a:schemeClr val="dk1"/>
          </a:lnRef>
          <a:fillRef idx="0">
            <a:schemeClr val="dk1"/>
          </a:fillRef>
          <a:effectRef idx="1">
            <a:schemeClr val="dk1"/>
          </a:effectRef>
          <a:fontRef idx="minor">
            <a:schemeClr val="tx1"/>
          </a:fontRef>
        </p:style>
      </p:cxnSp>
      <p:cxnSp>
        <p:nvCxnSpPr>
          <p:cNvPr id="16" name="Straight Connector 15"/>
          <p:cNvCxnSpPr/>
          <p:nvPr/>
        </p:nvCxnSpPr>
        <p:spPr>
          <a:xfrm>
            <a:off x="-35496" y="4509120"/>
            <a:ext cx="9144000" cy="0"/>
          </a:xfrm>
          <a:prstGeom prst="line">
            <a:avLst/>
          </a:prstGeom>
        </p:spPr>
        <p:style>
          <a:lnRef idx="2">
            <a:schemeClr val="dk1"/>
          </a:lnRef>
          <a:fillRef idx="0">
            <a:schemeClr val="dk1"/>
          </a:fillRef>
          <a:effectRef idx="1">
            <a:schemeClr val="dk1"/>
          </a:effectRef>
          <a:fontRef idx="minor">
            <a:schemeClr val="tx1"/>
          </a:fontRef>
        </p:style>
      </p:cxnSp>
      <p:cxnSp>
        <p:nvCxnSpPr>
          <p:cNvPr id="17" name="Straight Connector 16"/>
          <p:cNvCxnSpPr/>
          <p:nvPr/>
        </p:nvCxnSpPr>
        <p:spPr>
          <a:xfrm>
            <a:off x="-35496" y="5085184"/>
            <a:ext cx="9144000" cy="0"/>
          </a:xfrm>
          <a:prstGeom prst="line">
            <a:avLst/>
          </a:prstGeom>
        </p:spPr>
        <p:style>
          <a:lnRef idx="2">
            <a:schemeClr val="dk1"/>
          </a:lnRef>
          <a:fillRef idx="0">
            <a:schemeClr val="dk1"/>
          </a:fillRef>
          <a:effectRef idx="1">
            <a:schemeClr val="dk1"/>
          </a:effectRef>
          <a:fontRef idx="minor">
            <a:schemeClr val="tx1"/>
          </a:fontRef>
        </p:style>
      </p:cxnSp>
      <p:cxnSp>
        <p:nvCxnSpPr>
          <p:cNvPr id="18" name="Straight Connector 17"/>
          <p:cNvCxnSpPr/>
          <p:nvPr/>
        </p:nvCxnSpPr>
        <p:spPr>
          <a:xfrm>
            <a:off x="-35496" y="5661248"/>
            <a:ext cx="9144000" cy="0"/>
          </a:xfrm>
          <a:prstGeom prst="line">
            <a:avLst/>
          </a:prstGeom>
        </p:spPr>
        <p:style>
          <a:lnRef idx="2">
            <a:schemeClr val="dk1"/>
          </a:lnRef>
          <a:fillRef idx="0">
            <a:schemeClr val="dk1"/>
          </a:fillRef>
          <a:effectRef idx="1">
            <a:schemeClr val="dk1"/>
          </a:effectRef>
          <a:fontRef idx="minor">
            <a:schemeClr val="tx1"/>
          </a:fontRef>
        </p:style>
      </p:cxnSp>
      <p:cxnSp>
        <p:nvCxnSpPr>
          <p:cNvPr id="19" name="Straight Connector 18"/>
          <p:cNvCxnSpPr/>
          <p:nvPr/>
        </p:nvCxnSpPr>
        <p:spPr>
          <a:xfrm>
            <a:off x="36512" y="6237312"/>
            <a:ext cx="9144000" cy="0"/>
          </a:xfrm>
          <a:prstGeom prst="line">
            <a:avLst/>
          </a:prstGeom>
        </p:spPr>
        <p:style>
          <a:lnRef idx="2">
            <a:schemeClr val="dk1"/>
          </a:lnRef>
          <a:fillRef idx="0">
            <a:schemeClr val="dk1"/>
          </a:fillRef>
          <a:effectRef idx="1">
            <a:schemeClr val="dk1"/>
          </a:effectRef>
          <a:fontRef idx="minor">
            <a:schemeClr val="tx1"/>
          </a:fontRef>
        </p:style>
      </p:cxnSp>
    </p:spTree>
    <p:extLst>
      <p:ext uri="{BB962C8B-B14F-4D97-AF65-F5344CB8AC3E}">
        <p14:creationId xmlns:p14="http://schemas.microsoft.com/office/powerpoint/2010/main" val="2729527537"/>
      </p:ext>
    </p:extLst>
  </p:cSld>
  <p:clrMapOvr>
    <a:masterClrMapping/>
  </p:clrMapOvr>
  <p:timing>
    <p:tnLst>
      <p:par>
        <p:cTn xmlns:p14="http://schemas.microsoft.com/office/powerpoint/2010/mai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2117823716"/>
              </p:ext>
            </p:extLst>
          </p:nvPr>
        </p:nvGraphicFramePr>
        <p:xfrm>
          <a:off x="0" y="0"/>
          <a:ext cx="9144000" cy="6858000"/>
        </p:xfrm>
        <a:graphic>
          <a:graphicData uri="http://schemas.openxmlformats.org/drawingml/2006/table">
            <a:tbl>
              <a:tblPr firstRow="1" firstCol="1" bandRow="1">
                <a:tableStyleId>{5C22544A-7EE6-4342-B048-85BDC9FD1C3A}</a:tableStyleId>
              </a:tblPr>
              <a:tblGrid>
                <a:gridCol w="3048000"/>
                <a:gridCol w="3048000"/>
                <a:gridCol w="3048000"/>
              </a:tblGrid>
              <a:tr h="571500">
                <a:tc>
                  <a:txBody>
                    <a:bodyPr/>
                    <a:lstStyle/>
                    <a:p>
                      <a:pPr algn="ctr">
                        <a:lnSpc>
                          <a:spcPct val="115000"/>
                        </a:lnSpc>
                        <a:spcAft>
                          <a:spcPts val="0"/>
                        </a:spcAft>
                      </a:pPr>
                      <a:r>
                        <a:rPr lang="en-US" sz="2400" dirty="0">
                          <a:effectLst/>
                        </a:rPr>
                        <a:t>Number</a:t>
                      </a:r>
                      <a:endParaRPr lang="en-CA" sz="2400" dirty="0">
                        <a:effectLst/>
                        <a:latin typeface="Calibri"/>
                        <a:ea typeface="Calibri"/>
                        <a:cs typeface="Times New Roman"/>
                      </a:endParaRPr>
                    </a:p>
                  </a:txBody>
                  <a:tcPr marL="68580" marR="68580" marT="0" marB="0"/>
                </a:tc>
                <a:tc>
                  <a:txBody>
                    <a:bodyPr/>
                    <a:lstStyle/>
                    <a:p>
                      <a:pPr algn="ctr">
                        <a:lnSpc>
                          <a:spcPct val="115000"/>
                        </a:lnSpc>
                        <a:spcAft>
                          <a:spcPts val="0"/>
                        </a:spcAft>
                      </a:pPr>
                      <a:r>
                        <a:rPr lang="en-US" sz="2400">
                          <a:effectLst/>
                        </a:rPr>
                        <a:t>Factors</a:t>
                      </a:r>
                      <a:endParaRPr lang="en-CA" sz="2400">
                        <a:effectLst/>
                        <a:latin typeface="Calibri"/>
                        <a:ea typeface="Calibri"/>
                        <a:cs typeface="Times New Roman"/>
                      </a:endParaRPr>
                    </a:p>
                  </a:txBody>
                  <a:tcPr marL="68580" marR="68580" marT="0" marB="0"/>
                </a:tc>
                <a:tc>
                  <a:txBody>
                    <a:bodyPr/>
                    <a:lstStyle/>
                    <a:p>
                      <a:pPr algn="ctr">
                        <a:lnSpc>
                          <a:spcPct val="115000"/>
                        </a:lnSpc>
                        <a:spcAft>
                          <a:spcPts val="0"/>
                        </a:spcAft>
                      </a:pPr>
                      <a:r>
                        <a:rPr lang="en-US" sz="2400">
                          <a:effectLst/>
                        </a:rPr>
                        <a:t>Ways</a:t>
                      </a:r>
                      <a:endParaRPr lang="en-CA" sz="2400">
                        <a:effectLst/>
                        <a:latin typeface="Calibri"/>
                        <a:ea typeface="Calibri"/>
                        <a:cs typeface="Times New Roman"/>
                      </a:endParaRPr>
                    </a:p>
                  </a:txBody>
                  <a:tcPr marL="68580" marR="68580" marT="0" marB="0"/>
                </a:tc>
              </a:tr>
              <a:tr h="571500">
                <a:tc>
                  <a:txBody>
                    <a:bodyPr/>
                    <a:lstStyle/>
                    <a:p>
                      <a:pPr algn="ctr">
                        <a:lnSpc>
                          <a:spcPct val="115000"/>
                        </a:lnSpc>
                        <a:spcAft>
                          <a:spcPts val="0"/>
                        </a:spcAft>
                      </a:pPr>
                      <a:r>
                        <a:rPr lang="en-US" sz="2400">
                          <a:effectLst/>
                        </a:rPr>
                        <a:t>1</a:t>
                      </a:r>
                      <a:endParaRPr lang="en-CA" sz="2400">
                        <a:effectLst/>
                        <a:latin typeface="Calibri"/>
                        <a:ea typeface="Calibri"/>
                        <a:cs typeface="Times New Roman"/>
                      </a:endParaRPr>
                    </a:p>
                  </a:txBody>
                  <a:tcPr marL="68580" marR="68580" marT="0" marB="0"/>
                </a:tc>
                <a:tc>
                  <a:txBody>
                    <a:bodyPr/>
                    <a:lstStyle/>
                    <a:p>
                      <a:pPr algn="ctr">
                        <a:lnSpc>
                          <a:spcPct val="115000"/>
                        </a:lnSpc>
                        <a:spcAft>
                          <a:spcPts val="0"/>
                        </a:spcAft>
                      </a:pPr>
                      <a:r>
                        <a:rPr lang="en-US" sz="2400">
                          <a:effectLst/>
                        </a:rPr>
                        <a:t>1</a:t>
                      </a:r>
                      <a:endParaRPr lang="en-CA" sz="2400">
                        <a:effectLst/>
                        <a:latin typeface="Calibri"/>
                        <a:ea typeface="Calibri"/>
                        <a:cs typeface="Times New Roman"/>
                      </a:endParaRPr>
                    </a:p>
                  </a:txBody>
                  <a:tcPr marL="68580" marR="68580" marT="0" marB="0"/>
                </a:tc>
                <a:tc>
                  <a:txBody>
                    <a:bodyPr/>
                    <a:lstStyle/>
                    <a:p>
                      <a:pPr algn="ctr">
                        <a:lnSpc>
                          <a:spcPct val="115000"/>
                        </a:lnSpc>
                        <a:spcAft>
                          <a:spcPts val="0"/>
                        </a:spcAft>
                      </a:pPr>
                      <a:r>
                        <a:rPr lang="en-US" sz="2400">
                          <a:effectLst/>
                        </a:rPr>
                        <a:t>1</a:t>
                      </a:r>
                      <a:endParaRPr lang="en-CA" sz="2400">
                        <a:effectLst/>
                        <a:latin typeface="Calibri"/>
                        <a:ea typeface="Calibri"/>
                        <a:cs typeface="Times New Roman"/>
                      </a:endParaRPr>
                    </a:p>
                  </a:txBody>
                  <a:tcPr marL="68580" marR="68580" marT="0" marB="0"/>
                </a:tc>
              </a:tr>
              <a:tr h="571500">
                <a:tc>
                  <a:txBody>
                    <a:bodyPr/>
                    <a:lstStyle/>
                    <a:p>
                      <a:pPr algn="ctr">
                        <a:lnSpc>
                          <a:spcPct val="115000"/>
                        </a:lnSpc>
                        <a:spcAft>
                          <a:spcPts val="0"/>
                        </a:spcAft>
                      </a:pPr>
                      <a:r>
                        <a:rPr lang="en-US" sz="2400">
                          <a:effectLst/>
                        </a:rPr>
                        <a:t>2</a:t>
                      </a:r>
                      <a:endParaRPr lang="en-CA" sz="2400">
                        <a:effectLst/>
                        <a:latin typeface="Calibri"/>
                        <a:ea typeface="Calibri"/>
                        <a:cs typeface="Times New Roman"/>
                      </a:endParaRPr>
                    </a:p>
                  </a:txBody>
                  <a:tcPr marL="68580" marR="68580" marT="0" marB="0"/>
                </a:tc>
                <a:tc>
                  <a:txBody>
                    <a:bodyPr/>
                    <a:lstStyle/>
                    <a:p>
                      <a:pPr algn="ctr">
                        <a:lnSpc>
                          <a:spcPct val="115000"/>
                        </a:lnSpc>
                        <a:spcAft>
                          <a:spcPts val="0"/>
                        </a:spcAft>
                      </a:pPr>
                      <a:r>
                        <a:rPr lang="en-US" sz="2400">
                          <a:effectLst/>
                        </a:rPr>
                        <a:t>1,2</a:t>
                      </a:r>
                      <a:endParaRPr lang="en-CA" sz="2400">
                        <a:effectLst/>
                        <a:latin typeface="Calibri"/>
                        <a:ea typeface="Calibri"/>
                        <a:cs typeface="Times New Roman"/>
                      </a:endParaRPr>
                    </a:p>
                  </a:txBody>
                  <a:tcPr marL="68580" marR="68580" marT="0" marB="0"/>
                </a:tc>
                <a:tc>
                  <a:txBody>
                    <a:bodyPr/>
                    <a:lstStyle/>
                    <a:p>
                      <a:pPr algn="ctr">
                        <a:lnSpc>
                          <a:spcPct val="115000"/>
                        </a:lnSpc>
                        <a:spcAft>
                          <a:spcPts val="0"/>
                        </a:spcAft>
                      </a:pPr>
                      <a:r>
                        <a:rPr lang="en-US" sz="2400">
                          <a:effectLst/>
                        </a:rPr>
                        <a:t>2</a:t>
                      </a:r>
                      <a:endParaRPr lang="en-CA" sz="2400">
                        <a:effectLst/>
                        <a:latin typeface="Calibri"/>
                        <a:ea typeface="Calibri"/>
                        <a:cs typeface="Times New Roman"/>
                      </a:endParaRPr>
                    </a:p>
                  </a:txBody>
                  <a:tcPr marL="68580" marR="68580" marT="0" marB="0"/>
                </a:tc>
              </a:tr>
              <a:tr h="571500">
                <a:tc>
                  <a:txBody>
                    <a:bodyPr/>
                    <a:lstStyle/>
                    <a:p>
                      <a:pPr algn="ctr">
                        <a:lnSpc>
                          <a:spcPct val="115000"/>
                        </a:lnSpc>
                        <a:spcAft>
                          <a:spcPts val="0"/>
                        </a:spcAft>
                      </a:pPr>
                      <a:r>
                        <a:rPr lang="en-US" sz="2400">
                          <a:effectLst/>
                        </a:rPr>
                        <a:t>3</a:t>
                      </a:r>
                      <a:endParaRPr lang="en-CA" sz="2400">
                        <a:effectLst/>
                        <a:latin typeface="Calibri"/>
                        <a:ea typeface="Calibri"/>
                        <a:cs typeface="Times New Roman"/>
                      </a:endParaRPr>
                    </a:p>
                  </a:txBody>
                  <a:tcPr marL="68580" marR="68580" marT="0" marB="0"/>
                </a:tc>
                <a:tc>
                  <a:txBody>
                    <a:bodyPr/>
                    <a:lstStyle/>
                    <a:p>
                      <a:pPr algn="ctr">
                        <a:lnSpc>
                          <a:spcPct val="115000"/>
                        </a:lnSpc>
                        <a:spcAft>
                          <a:spcPts val="0"/>
                        </a:spcAft>
                      </a:pPr>
                      <a:r>
                        <a:rPr lang="en-US" sz="2400">
                          <a:effectLst/>
                        </a:rPr>
                        <a:t>1,3</a:t>
                      </a:r>
                      <a:endParaRPr lang="en-CA" sz="2400">
                        <a:effectLst/>
                        <a:latin typeface="Calibri"/>
                        <a:ea typeface="Calibri"/>
                        <a:cs typeface="Times New Roman"/>
                      </a:endParaRPr>
                    </a:p>
                  </a:txBody>
                  <a:tcPr marL="68580" marR="68580" marT="0" marB="0"/>
                </a:tc>
                <a:tc>
                  <a:txBody>
                    <a:bodyPr/>
                    <a:lstStyle/>
                    <a:p>
                      <a:pPr algn="ctr">
                        <a:lnSpc>
                          <a:spcPct val="115000"/>
                        </a:lnSpc>
                        <a:spcAft>
                          <a:spcPts val="0"/>
                        </a:spcAft>
                      </a:pPr>
                      <a:r>
                        <a:rPr lang="en-US" sz="2400">
                          <a:effectLst/>
                        </a:rPr>
                        <a:t>2</a:t>
                      </a:r>
                      <a:endParaRPr lang="en-CA" sz="2400">
                        <a:effectLst/>
                        <a:latin typeface="Calibri"/>
                        <a:ea typeface="Calibri"/>
                        <a:cs typeface="Times New Roman"/>
                      </a:endParaRPr>
                    </a:p>
                  </a:txBody>
                  <a:tcPr marL="68580" marR="68580" marT="0" marB="0"/>
                </a:tc>
              </a:tr>
              <a:tr h="571500">
                <a:tc>
                  <a:txBody>
                    <a:bodyPr/>
                    <a:lstStyle/>
                    <a:p>
                      <a:pPr algn="ctr">
                        <a:lnSpc>
                          <a:spcPct val="115000"/>
                        </a:lnSpc>
                        <a:spcAft>
                          <a:spcPts val="0"/>
                        </a:spcAft>
                      </a:pPr>
                      <a:r>
                        <a:rPr lang="en-US" sz="2400">
                          <a:effectLst/>
                        </a:rPr>
                        <a:t>4</a:t>
                      </a:r>
                      <a:endParaRPr lang="en-CA" sz="2400">
                        <a:effectLst/>
                        <a:latin typeface="Calibri"/>
                        <a:ea typeface="Calibri"/>
                        <a:cs typeface="Times New Roman"/>
                      </a:endParaRPr>
                    </a:p>
                  </a:txBody>
                  <a:tcPr marL="68580" marR="68580" marT="0" marB="0"/>
                </a:tc>
                <a:tc>
                  <a:txBody>
                    <a:bodyPr/>
                    <a:lstStyle/>
                    <a:p>
                      <a:pPr algn="ctr">
                        <a:lnSpc>
                          <a:spcPct val="115000"/>
                        </a:lnSpc>
                        <a:spcAft>
                          <a:spcPts val="0"/>
                        </a:spcAft>
                      </a:pPr>
                      <a:r>
                        <a:rPr lang="en-US" sz="2400">
                          <a:effectLst/>
                        </a:rPr>
                        <a:t>1,2,4</a:t>
                      </a:r>
                      <a:endParaRPr lang="en-CA" sz="2400">
                        <a:effectLst/>
                        <a:latin typeface="Calibri"/>
                        <a:ea typeface="Calibri"/>
                        <a:cs typeface="Times New Roman"/>
                      </a:endParaRPr>
                    </a:p>
                  </a:txBody>
                  <a:tcPr marL="68580" marR="68580" marT="0" marB="0"/>
                </a:tc>
                <a:tc>
                  <a:txBody>
                    <a:bodyPr/>
                    <a:lstStyle/>
                    <a:p>
                      <a:pPr algn="ctr">
                        <a:lnSpc>
                          <a:spcPct val="115000"/>
                        </a:lnSpc>
                        <a:spcAft>
                          <a:spcPts val="0"/>
                        </a:spcAft>
                      </a:pPr>
                      <a:r>
                        <a:rPr lang="en-US" sz="2400" dirty="0">
                          <a:effectLst/>
                        </a:rPr>
                        <a:t>3</a:t>
                      </a:r>
                      <a:endParaRPr lang="en-CA" sz="2400" dirty="0">
                        <a:effectLst/>
                        <a:latin typeface="Calibri"/>
                        <a:ea typeface="Calibri"/>
                        <a:cs typeface="Times New Roman"/>
                      </a:endParaRPr>
                    </a:p>
                  </a:txBody>
                  <a:tcPr marL="68580" marR="68580" marT="0" marB="0"/>
                </a:tc>
              </a:tr>
              <a:tr h="571500">
                <a:tc>
                  <a:txBody>
                    <a:bodyPr/>
                    <a:lstStyle/>
                    <a:p>
                      <a:pPr algn="ctr">
                        <a:lnSpc>
                          <a:spcPct val="115000"/>
                        </a:lnSpc>
                        <a:spcAft>
                          <a:spcPts val="0"/>
                        </a:spcAft>
                      </a:pPr>
                      <a:r>
                        <a:rPr lang="en-US" sz="2400">
                          <a:effectLst/>
                        </a:rPr>
                        <a:t>5</a:t>
                      </a:r>
                      <a:endParaRPr lang="en-CA" sz="2400">
                        <a:effectLst/>
                        <a:latin typeface="Calibri"/>
                        <a:ea typeface="Calibri"/>
                        <a:cs typeface="Times New Roman"/>
                      </a:endParaRPr>
                    </a:p>
                  </a:txBody>
                  <a:tcPr marL="68580" marR="68580" marT="0" marB="0"/>
                </a:tc>
                <a:tc>
                  <a:txBody>
                    <a:bodyPr/>
                    <a:lstStyle/>
                    <a:p>
                      <a:pPr algn="ctr">
                        <a:lnSpc>
                          <a:spcPct val="115000"/>
                        </a:lnSpc>
                        <a:spcAft>
                          <a:spcPts val="0"/>
                        </a:spcAft>
                      </a:pPr>
                      <a:r>
                        <a:rPr lang="en-US" sz="2400">
                          <a:effectLst/>
                        </a:rPr>
                        <a:t>1,5</a:t>
                      </a:r>
                      <a:endParaRPr lang="en-CA" sz="2400">
                        <a:effectLst/>
                        <a:latin typeface="Calibri"/>
                        <a:ea typeface="Calibri"/>
                        <a:cs typeface="Times New Roman"/>
                      </a:endParaRPr>
                    </a:p>
                  </a:txBody>
                  <a:tcPr marL="68580" marR="68580" marT="0" marB="0"/>
                </a:tc>
                <a:tc>
                  <a:txBody>
                    <a:bodyPr/>
                    <a:lstStyle/>
                    <a:p>
                      <a:pPr algn="ctr">
                        <a:lnSpc>
                          <a:spcPct val="115000"/>
                        </a:lnSpc>
                        <a:spcAft>
                          <a:spcPts val="0"/>
                        </a:spcAft>
                      </a:pPr>
                      <a:r>
                        <a:rPr lang="en-US" sz="2400">
                          <a:effectLst/>
                        </a:rPr>
                        <a:t>2</a:t>
                      </a:r>
                      <a:endParaRPr lang="en-CA" sz="2400">
                        <a:effectLst/>
                        <a:latin typeface="Calibri"/>
                        <a:ea typeface="Calibri"/>
                        <a:cs typeface="Times New Roman"/>
                      </a:endParaRPr>
                    </a:p>
                  </a:txBody>
                  <a:tcPr marL="68580" marR="68580" marT="0" marB="0"/>
                </a:tc>
              </a:tr>
              <a:tr h="571500">
                <a:tc>
                  <a:txBody>
                    <a:bodyPr/>
                    <a:lstStyle/>
                    <a:p>
                      <a:pPr algn="ctr">
                        <a:lnSpc>
                          <a:spcPct val="115000"/>
                        </a:lnSpc>
                        <a:spcAft>
                          <a:spcPts val="0"/>
                        </a:spcAft>
                      </a:pPr>
                      <a:r>
                        <a:rPr lang="en-US" sz="2400">
                          <a:effectLst/>
                        </a:rPr>
                        <a:t>6</a:t>
                      </a:r>
                      <a:endParaRPr lang="en-CA" sz="2400">
                        <a:effectLst/>
                        <a:latin typeface="Calibri"/>
                        <a:ea typeface="Calibri"/>
                        <a:cs typeface="Times New Roman"/>
                      </a:endParaRPr>
                    </a:p>
                  </a:txBody>
                  <a:tcPr marL="68580" marR="68580" marT="0" marB="0"/>
                </a:tc>
                <a:tc>
                  <a:txBody>
                    <a:bodyPr/>
                    <a:lstStyle/>
                    <a:p>
                      <a:pPr algn="ctr">
                        <a:lnSpc>
                          <a:spcPct val="115000"/>
                        </a:lnSpc>
                        <a:spcAft>
                          <a:spcPts val="0"/>
                        </a:spcAft>
                      </a:pPr>
                      <a:r>
                        <a:rPr lang="en-US" sz="2400">
                          <a:effectLst/>
                        </a:rPr>
                        <a:t>1,2,3,6</a:t>
                      </a:r>
                      <a:endParaRPr lang="en-CA" sz="2400">
                        <a:effectLst/>
                        <a:latin typeface="Calibri"/>
                        <a:ea typeface="Calibri"/>
                        <a:cs typeface="Times New Roman"/>
                      </a:endParaRPr>
                    </a:p>
                  </a:txBody>
                  <a:tcPr marL="68580" marR="68580" marT="0" marB="0"/>
                </a:tc>
                <a:tc>
                  <a:txBody>
                    <a:bodyPr/>
                    <a:lstStyle/>
                    <a:p>
                      <a:pPr algn="ctr">
                        <a:lnSpc>
                          <a:spcPct val="115000"/>
                        </a:lnSpc>
                        <a:spcAft>
                          <a:spcPts val="0"/>
                        </a:spcAft>
                      </a:pPr>
                      <a:r>
                        <a:rPr lang="en-US" sz="2400">
                          <a:effectLst/>
                        </a:rPr>
                        <a:t>4</a:t>
                      </a:r>
                      <a:endParaRPr lang="en-CA" sz="2400">
                        <a:effectLst/>
                        <a:latin typeface="Calibri"/>
                        <a:ea typeface="Calibri"/>
                        <a:cs typeface="Times New Roman"/>
                      </a:endParaRPr>
                    </a:p>
                  </a:txBody>
                  <a:tcPr marL="68580" marR="68580" marT="0" marB="0"/>
                </a:tc>
              </a:tr>
              <a:tr h="571500">
                <a:tc>
                  <a:txBody>
                    <a:bodyPr/>
                    <a:lstStyle/>
                    <a:p>
                      <a:pPr algn="ctr">
                        <a:lnSpc>
                          <a:spcPct val="115000"/>
                        </a:lnSpc>
                        <a:spcAft>
                          <a:spcPts val="0"/>
                        </a:spcAft>
                      </a:pPr>
                      <a:r>
                        <a:rPr lang="en-US" sz="2400">
                          <a:effectLst/>
                        </a:rPr>
                        <a:t>7</a:t>
                      </a:r>
                      <a:endParaRPr lang="en-CA" sz="2400">
                        <a:effectLst/>
                        <a:latin typeface="Calibri"/>
                        <a:ea typeface="Calibri"/>
                        <a:cs typeface="Times New Roman"/>
                      </a:endParaRPr>
                    </a:p>
                  </a:txBody>
                  <a:tcPr marL="68580" marR="68580" marT="0" marB="0"/>
                </a:tc>
                <a:tc>
                  <a:txBody>
                    <a:bodyPr/>
                    <a:lstStyle/>
                    <a:p>
                      <a:pPr algn="ctr">
                        <a:lnSpc>
                          <a:spcPct val="115000"/>
                        </a:lnSpc>
                        <a:spcAft>
                          <a:spcPts val="0"/>
                        </a:spcAft>
                      </a:pPr>
                      <a:r>
                        <a:rPr lang="en-US" sz="2400">
                          <a:effectLst/>
                        </a:rPr>
                        <a:t>1,7</a:t>
                      </a:r>
                      <a:endParaRPr lang="en-CA" sz="2400">
                        <a:effectLst/>
                        <a:latin typeface="Calibri"/>
                        <a:ea typeface="Calibri"/>
                        <a:cs typeface="Times New Roman"/>
                      </a:endParaRPr>
                    </a:p>
                  </a:txBody>
                  <a:tcPr marL="68580" marR="68580" marT="0" marB="0"/>
                </a:tc>
                <a:tc>
                  <a:txBody>
                    <a:bodyPr/>
                    <a:lstStyle/>
                    <a:p>
                      <a:pPr algn="ctr">
                        <a:lnSpc>
                          <a:spcPct val="115000"/>
                        </a:lnSpc>
                        <a:spcAft>
                          <a:spcPts val="0"/>
                        </a:spcAft>
                      </a:pPr>
                      <a:r>
                        <a:rPr lang="en-US" sz="2400">
                          <a:effectLst/>
                        </a:rPr>
                        <a:t>2</a:t>
                      </a:r>
                      <a:endParaRPr lang="en-CA" sz="2400">
                        <a:effectLst/>
                        <a:latin typeface="Calibri"/>
                        <a:ea typeface="Calibri"/>
                        <a:cs typeface="Times New Roman"/>
                      </a:endParaRPr>
                    </a:p>
                  </a:txBody>
                  <a:tcPr marL="68580" marR="68580" marT="0" marB="0"/>
                </a:tc>
              </a:tr>
              <a:tr h="571500">
                <a:tc>
                  <a:txBody>
                    <a:bodyPr/>
                    <a:lstStyle/>
                    <a:p>
                      <a:pPr algn="ctr">
                        <a:lnSpc>
                          <a:spcPct val="115000"/>
                        </a:lnSpc>
                        <a:spcAft>
                          <a:spcPts val="0"/>
                        </a:spcAft>
                      </a:pPr>
                      <a:r>
                        <a:rPr lang="en-US" sz="2400">
                          <a:effectLst/>
                        </a:rPr>
                        <a:t>8</a:t>
                      </a:r>
                      <a:endParaRPr lang="en-CA" sz="2400">
                        <a:effectLst/>
                        <a:latin typeface="Calibri"/>
                        <a:ea typeface="Calibri"/>
                        <a:cs typeface="Times New Roman"/>
                      </a:endParaRPr>
                    </a:p>
                  </a:txBody>
                  <a:tcPr marL="68580" marR="68580" marT="0" marB="0"/>
                </a:tc>
                <a:tc>
                  <a:txBody>
                    <a:bodyPr/>
                    <a:lstStyle/>
                    <a:p>
                      <a:pPr algn="ctr">
                        <a:lnSpc>
                          <a:spcPct val="115000"/>
                        </a:lnSpc>
                        <a:spcAft>
                          <a:spcPts val="0"/>
                        </a:spcAft>
                      </a:pPr>
                      <a:r>
                        <a:rPr lang="en-US" sz="2400">
                          <a:effectLst/>
                        </a:rPr>
                        <a:t>1,2,4,8</a:t>
                      </a:r>
                      <a:endParaRPr lang="en-CA" sz="2400">
                        <a:effectLst/>
                        <a:latin typeface="Calibri"/>
                        <a:ea typeface="Calibri"/>
                        <a:cs typeface="Times New Roman"/>
                      </a:endParaRPr>
                    </a:p>
                  </a:txBody>
                  <a:tcPr marL="68580" marR="68580" marT="0" marB="0"/>
                </a:tc>
                <a:tc>
                  <a:txBody>
                    <a:bodyPr/>
                    <a:lstStyle/>
                    <a:p>
                      <a:pPr algn="ctr">
                        <a:lnSpc>
                          <a:spcPct val="115000"/>
                        </a:lnSpc>
                        <a:spcAft>
                          <a:spcPts val="0"/>
                        </a:spcAft>
                      </a:pPr>
                      <a:r>
                        <a:rPr lang="en-US" sz="2400">
                          <a:effectLst/>
                        </a:rPr>
                        <a:t>4</a:t>
                      </a:r>
                      <a:endParaRPr lang="en-CA" sz="2400">
                        <a:effectLst/>
                        <a:latin typeface="Calibri"/>
                        <a:ea typeface="Calibri"/>
                        <a:cs typeface="Times New Roman"/>
                      </a:endParaRPr>
                    </a:p>
                  </a:txBody>
                  <a:tcPr marL="68580" marR="68580" marT="0" marB="0"/>
                </a:tc>
              </a:tr>
              <a:tr h="571500">
                <a:tc>
                  <a:txBody>
                    <a:bodyPr/>
                    <a:lstStyle/>
                    <a:p>
                      <a:pPr algn="ctr">
                        <a:lnSpc>
                          <a:spcPct val="115000"/>
                        </a:lnSpc>
                        <a:spcAft>
                          <a:spcPts val="0"/>
                        </a:spcAft>
                      </a:pPr>
                      <a:r>
                        <a:rPr lang="en-US" sz="2400">
                          <a:effectLst/>
                        </a:rPr>
                        <a:t>9</a:t>
                      </a:r>
                      <a:endParaRPr lang="en-CA" sz="2400">
                        <a:effectLst/>
                        <a:latin typeface="Calibri"/>
                        <a:ea typeface="Calibri"/>
                        <a:cs typeface="Times New Roman"/>
                      </a:endParaRPr>
                    </a:p>
                  </a:txBody>
                  <a:tcPr marL="68580" marR="68580" marT="0" marB="0"/>
                </a:tc>
                <a:tc>
                  <a:txBody>
                    <a:bodyPr/>
                    <a:lstStyle/>
                    <a:p>
                      <a:pPr algn="ctr">
                        <a:lnSpc>
                          <a:spcPct val="115000"/>
                        </a:lnSpc>
                        <a:spcAft>
                          <a:spcPts val="0"/>
                        </a:spcAft>
                      </a:pPr>
                      <a:r>
                        <a:rPr lang="en-US" sz="2400">
                          <a:effectLst/>
                        </a:rPr>
                        <a:t>1,3,9</a:t>
                      </a:r>
                      <a:endParaRPr lang="en-CA" sz="2400">
                        <a:effectLst/>
                        <a:latin typeface="Calibri"/>
                        <a:ea typeface="Calibri"/>
                        <a:cs typeface="Times New Roman"/>
                      </a:endParaRPr>
                    </a:p>
                  </a:txBody>
                  <a:tcPr marL="68580" marR="68580" marT="0" marB="0"/>
                </a:tc>
                <a:tc>
                  <a:txBody>
                    <a:bodyPr/>
                    <a:lstStyle/>
                    <a:p>
                      <a:pPr algn="ctr">
                        <a:lnSpc>
                          <a:spcPct val="115000"/>
                        </a:lnSpc>
                        <a:spcAft>
                          <a:spcPts val="0"/>
                        </a:spcAft>
                      </a:pPr>
                      <a:r>
                        <a:rPr lang="en-US" sz="2400">
                          <a:effectLst/>
                        </a:rPr>
                        <a:t>3</a:t>
                      </a:r>
                      <a:endParaRPr lang="en-CA" sz="2400">
                        <a:effectLst/>
                        <a:latin typeface="Calibri"/>
                        <a:ea typeface="Calibri"/>
                        <a:cs typeface="Times New Roman"/>
                      </a:endParaRPr>
                    </a:p>
                  </a:txBody>
                  <a:tcPr marL="68580" marR="68580" marT="0" marB="0"/>
                </a:tc>
              </a:tr>
              <a:tr h="571500">
                <a:tc>
                  <a:txBody>
                    <a:bodyPr/>
                    <a:lstStyle/>
                    <a:p>
                      <a:pPr algn="ctr">
                        <a:lnSpc>
                          <a:spcPct val="115000"/>
                        </a:lnSpc>
                        <a:spcAft>
                          <a:spcPts val="0"/>
                        </a:spcAft>
                      </a:pPr>
                      <a:r>
                        <a:rPr lang="en-US" sz="2400" dirty="0">
                          <a:solidFill>
                            <a:srgbClr val="7030A0"/>
                          </a:solidFill>
                          <a:effectLst/>
                        </a:rPr>
                        <a:t>10</a:t>
                      </a:r>
                      <a:endParaRPr lang="en-CA" sz="2400" dirty="0">
                        <a:solidFill>
                          <a:srgbClr val="7030A0"/>
                        </a:solidFill>
                        <a:effectLst/>
                        <a:latin typeface="Calibri"/>
                        <a:ea typeface="Calibri"/>
                        <a:cs typeface="Times New Roman"/>
                      </a:endParaRPr>
                    </a:p>
                  </a:txBody>
                  <a:tcPr marL="68580" marR="68580" marT="0" marB="0"/>
                </a:tc>
                <a:tc>
                  <a:txBody>
                    <a:bodyPr/>
                    <a:lstStyle/>
                    <a:p>
                      <a:pPr algn="ctr">
                        <a:lnSpc>
                          <a:spcPct val="115000"/>
                        </a:lnSpc>
                        <a:spcAft>
                          <a:spcPts val="0"/>
                        </a:spcAft>
                      </a:pPr>
                      <a:r>
                        <a:rPr lang="en-US" sz="2400" dirty="0">
                          <a:solidFill>
                            <a:srgbClr val="7030A0"/>
                          </a:solidFill>
                          <a:effectLst/>
                        </a:rPr>
                        <a:t>1,2,5,10</a:t>
                      </a:r>
                      <a:endParaRPr lang="en-CA" sz="2400" dirty="0">
                        <a:solidFill>
                          <a:srgbClr val="7030A0"/>
                        </a:solidFill>
                        <a:effectLst/>
                        <a:latin typeface="Calibri"/>
                        <a:ea typeface="Calibri"/>
                        <a:cs typeface="Times New Roman"/>
                      </a:endParaRPr>
                    </a:p>
                  </a:txBody>
                  <a:tcPr marL="68580" marR="68580" marT="0" marB="0"/>
                </a:tc>
                <a:tc>
                  <a:txBody>
                    <a:bodyPr/>
                    <a:lstStyle/>
                    <a:p>
                      <a:pPr algn="ctr">
                        <a:lnSpc>
                          <a:spcPct val="115000"/>
                        </a:lnSpc>
                        <a:spcAft>
                          <a:spcPts val="0"/>
                        </a:spcAft>
                      </a:pPr>
                      <a:r>
                        <a:rPr lang="en-US" sz="2400" dirty="0">
                          <a:solidFill>
                            <a:srgbClr val="7030A0"/>
                          </a:solidFill>
                          <a:effectLst/>
                        </a:rPr>
                        <a:t>4</a:t>
                      </a:r>
                      <a:endParaRPr lang="en-CA" sz="2400" dirty="0">
                        <a:solidFill>
                          <a:srgbClr val="7030A0"/>
                        </a:solidFill>
                        <a:effectLst/>
                        <a:latin typeface="Calibri"/>
                        <a:ea typeface="Calibri"/>
                        <a:cs typeface="Times New Roman"/>
                      </a:endParaRPr>
                    </a:p>
                  </a:txBody>
                  <a:tcPr marL="68580" marR="68580" marT="0" marB="0"/>
                </a:tc>
              </a:tr>
              <a:tr h="571500">
                <a:tc>
                  <a:txBody>
                    <a:bodyPr/>
                    <a:lstStyle/>
                    <a:p>
                      <a:pPr algn="ctr">
                        <a:lnSpc>
                          <a:spcPct val="115000"/>
                        </a:lnSpc>
                        <a:spcAft>
                          <a:spcPts val="0"/>
                        </a:spcAft>
                      </a:pPr>
                      <a:r>
                        <a:rPr lang="en-US" sz="2400">
                          <a:effectLst/>
                        </a:rPr>
                        <a:t>11</a:t>
                      </a:r>
                      <a:endParaRPr lang="en-CA" sz="2400">
                        <a:effectLst/>
                        <a:latin typeface="Calibri"/>
                        <a:ea typeface="Calibri"/>
                        <a:cs typeface="Times New Roman"/>
                      </a:endParaRPr>
                    </a:p>
                  </a:txBody>
                  <a:tcPr marL="68580" marR="68580" marT="0" marB="0"/>
                </a:tc>
                <a:tc>
                  <a:txBody>
                    <a:bodyPr/>
                    <a:lstStyle/>
                    <a:p>
                      <a:pPr algn="ctr">
                        <a:lnSpc>
                          <a:spcPct val="115000"/>
                        </a:lnSpc>
                        <a:spcAft>
                          <a:spcPts val="0"/>
                        </a:spcAft>
                      </a:pPr>
                      <a:r>
                        <a:rPr lang="en-US" sz="2400">
                          <a:effectLst/>
                        </a:rPr>
                        <a:t>1,11</a:t>
                      </a:r>
                      <a:endParaRPr lang="en-CA" sz="2400">
                        <a:effectLst/>
                        <a:latin typeface="Calibri"/>
                        <a:ea typeface="Calibri"/>
                        <a:cs typeface="Times New Roman"/>
                      </a:endParaRPr>
                    </a:p>
                  </a:txBody>
                  <a:tcPr marL="68580" marR="68580" marT="0" marB="0"/>
                </a:tc>
                <a:tc>
                  <a:txBody>
                    <a:bodyPr/>
                    <a:lstStyle/>
                    <a:p>
                      <a:pPr algn="ctr">
                        <a:lnSpc>
                          <a:spcPct val="115000"/>
                        </a:lnSpc>
                        <a:spcAft>
                          <a:spcPts val="0"/>
                        </a:spcAft>
                      </a:pPr>
                      <a:r>
                        <a:rPr lang="en-US" sz="2400" dirty="0">
                          <a:effectLst/>
                        </a:rPr>
                        <a:t>2</a:t>
                      </a:r>
                      <a:endParaRPr lang="en-CA" sz="2400" dirty="0">
                        <a:effectLst/>
                        <a:latin typeface="Calibri"/>
                        <a:ea typeface="Calibri"/>
                        <a:cs typeface="Times New Roman"/>
                      </a:endParaRPr>
                    </a:p>
                  </a:txBody>
                  <a:tcPr marL="68580" marR="68580" marT="0" marB="0"/>
                </a:tc>
              </a:tr>
            </a:tbl>
          </a:graphicData>
        </a:graphic>
      </p:graphicFrame>
    </p:spTree>
    <p:extLst>
      <p:ext uri="{BB962C8B-B14F-4D97-AF65-F5344CB8AC3E}">
        <p14:creationId xmlns:p14="http://schemas.microsoft.com/office/powerpoint/2010/main" val="3386830493"/>
      </p:ext>
    </p:extLst>
  </p:cSld>
  <p:clrMapOvr>
    <a:masterClrMapping/>
  </p:clrMapOvr>
  <p:timing>
    <p:tnLst>
      <p:par>
        <p:cTn xmlns:p14="http://schemas.microsoft.com/office/powerpoint/2010/mai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Observations: </a:t>
            </a:r>
            <a:endParaRPr lang="en-CA" dirty="0"/>
          </a:p>
        </p:txBody>
      </p:sp>
      <p:sp>
        <p:nvSpPr>
          <p:cNvPr id="3" name="Content Placeholder 2"/>
          <p:cNvSpPr>
            <a:spLocks noGrp="1"/>
          </p:cNvSpPr>
          <p:nvPr>
            <p:ph idx="1"/>
          </p:nvPr>
        </p:nvSpPr>
        <p:spPr/>
        <p:txBody>
          <a:bodyPr/>
          <a:lstStyle/>
          <a:p>
            <a:r>
              <a:rPr lang="en-US" sz="2400" b="1" dirty="0" smtClean="0"/>
              <a:t>Perfect </a:t>
            </a:r>
            <a:r>
              <a:rPr lang="en-US" sz="2400" b="1" dirty="0"/>
              <a:t>squares have three factors.  Is this always so?   What do you notice about the next perfect squares?  Can you generalize a statement about perfect square numbers?</a:t>
            </a:r>
            <a:endParaRPr lang="en-CA" sz="2400" dirty="0"/>
          </a:p>
          <a:p>
            <a:r>
              <a:rPr lang="en-US" sz="2400" b="1" dirty="0"/>
              <a:t>What do you notice about those numbers that only have two factors?</a:t>
            </a:r>
            <a:endParaRPr lang="en-CA" sz="2400" dirty="0"/>
          </a:p>
          <a:p>
            <a:r>
              <a:rPr lang="en-US" sz="2400" b="1" dirty="0"/>
              <a:t>If I gave you square tiles and grid-paper what kinds of rectangles could you make with those numbers?  What do you notice?</a:t>
            </a:r>
            <a:endParaRPr lang="en-CA" sz="2400" dirty="0"/>
          </a:p>
          <a:p>
            <a:endParaRPr lang="en-CA" dirty="0"/>
          </a:p>
        </p:txBody>
      </p:sp>
      <p:sp>
        <p:nvSpPr>
          <p:cNvPr id="4" name="Oval 3"/>
          <p:cNvSpPr/>
          <p:nvPr/>
        </p:nvSpPr>
        <p:spPr>
          <a:xfrm>
            <a:off x="7956376" y="5949280"/>
            <a:ext cx="936104" cy="64807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CA" sz="3600" dirty="0" smtClean="0">
                <a:solidFill>
                  <a:schemeClr val="tx1"/>
                </a:solidFill>
              </a:rPr>
              <a:t>6</a:t>
            </a:r>
            <a:endParaRPr lang="en-CA" sz="3600" dirty="0">
              <a:solidFill>
                <a:schemeClr val="tx1"/>
              </a:solidFill>
            </a:endParaRPr>
          </a:p>
        </p:txBody>
      </p:sp>
    </p:spTree>
    <p:extLst>
      <p:ext uri="{BB962C8B-B14F-4D97-AF65-F5344CB8AC3E}">
        <p14:creationId xmlns:p14="http://schemas.microsoft.com/office/powerpoint/2010/main" val="3676906192"/>
      </p:ext>
    </p:extLst>
  </p:cSld>
  <p:clrMapOvr>
    <a:masterClrMapping/>
  </p:clrMapOvr>
  <p:timing>
    <p:tnLst>
      <p:par>
        <p:cTn xmlns:p14="http://schemas.microsoft.com/office/powerpoint/2010/mai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ctrTitle"/>
          </p:nvPr>
        </p:nvSpPr>
        <p:spPr>
          <a:xfrm>
            <a:off x="971550" y="765175"/>
            <a:ext cx="7097713" cy="2133600"/>
          </a:xfrm>
        </p:spPr>
        <p:txBody>
          <a:bodyPr/>
          <a:lstStyle/>
          <a:p>
            <a:pPr eaLnBrk="1" hangingPunct="1"/>
            <a:r>
              <a:rPr lang="en-CA" dirty="0" smtClean="0"/>
              <a:t>Questions</a:t>
            </a:r>
          </a:p>
        </p:txBody>
      </p:sp>
      <p:sp>
        <p:nvSpPr>
          <p:cNvPr id="49155" name="Rectangle 3"/>
          <p:cNvSpPr>
            <a:spLocks noGrp="1" noChangeArrowheads="1"/>
          </p:cNvSpPr>
          <p:nvPr>
            <p:ph type="subTitle" idx="1"/>
          </p:nvPr>
        </p:nvSpPr>
        <p:spPr>
          <a:xfrm>
            <a:off x="1752600" y="3567113"/>
            <a:ext cx="6059760" cy="1905000"/>
          </a:xfrm>
        </p:spPr>
        <p:txBody>
          <a:bodyPr/>
          <a:lstStyle/>
          <a:p>
            <a:pPr eaLnBrk="1" hangingPunct="1">
              <a:lnSpc>
                <a:spcPct val="80000"/>
              </a:lnSpc>
            </a:pPr>
            <a:r>
              <a:rPr lang="en-CA" sz="2900" dirty="0" smtClean="0"/>
              <a:t>Cheryl Schaub</a:t>
            </a:r>
          </a:p>
          <a:p>
            <a:pPr eaLnBrk="1" hangingPunct="1">
              <a:lnSpc>
                <a:spcPct val="80000"/>
              </a:lnSpc>
            </a:pPr>
            <a:r>
              <a:rPr lang="en-CA" sz="2900" dirty="0" err="1" smtClean="0"/>
              <a:t>cschaub@crcpd.ab.ca</a:t>
            </a:r>
            <a:endParaRPr lang="en-CA" sz="2900" dirty="0" smtClean="0"/>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95936" y="2060848"/>
            <a:ext cx="1157272" cy="11521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xmlns:p14="http://schemas.microsoft.com/office/powerpoint/2010/mai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title"/>
          </p:nvPr>
        </p:nvSpPr>
        <p:spPr/>
        <p:txBody>
          <a:bodyPr/>
          <a:lstStyle/>
          <a:p>
            <a:pPr eaLnBrk="1" hangingPunct="1"/>
            <a:r>
              <a:rPr lang="en-CA" smtClean="0"/>
              <a:t>Resources</a:t>
            </a:r>
          </a:p>
        </p:txBody>
      </p:sp>
      <p:sp>
        <p:nvSpPr>
          <p:cNvPr id="48131" name="Rectangle 3"/>
          <p:cNvSpPr>
            <a:spLocks noGrp="1" noChangeArrowheads="1"/>
          </p:cNvSpPr>
          <p:nvPr>
            <p:ph type="body" idx="1"/>
          </p:nvPr>
        </p:nvSpPr>
        <p:spPr/>
        <p:txBody>
          <a:bodyPr/>
          <a:lstStyle/>
          <a:p>
            <a:pPr marL="590550" indent="-590550" eaLnBrk="1" hangingPunct="1">
              <a:lnSpc>
                <a:spcPct val="80000"/>
              </a:lnSpc>
            </a:pPr>
            <a:r>
              <a:rPr lang="en-US" sz="2000" smtClean="0"/>
              <a:t>Alberta Education – Patterns and Algebra K-3 and 4-6 workshops</a:t>
            </a:r>
          </a:p>
          <a:p>
            <a:pPr marL="590550" indent="-590550" eaLnBrk="1" hangingPunct="1">
              <a:lnSpc>
                <a:spcPct val="80000"/>
              </a:lnSpc>
            </a:pPr>
            <a:endParaRPr lang="en-US" sz="2000" smtClean="0"/>
          </a:p>
          <a:p>
            <a:pPr marL="590550" indent="-590550" eaLnBrk="1" hangingPunct="1">
              <a:lnSpc>
                <a:spcPct val="80000"/>
              </a:lnSpc>
            </a:pPr>
            <a:r>
              <a:rPr lang="en-US" sz="2000" smtClean="0"/>
              <a:t>Small, M. </a:t>
            </a:r>
            <a:r>
              <a:rPr lang="en-US" sz="2000" u="sng" smtClean="0"/>
              <a:t>Big Ideas from Dr. Small: Creating a Comfort Zone for Teaching Mathematics Grade K-3 Book</a:t>
            </a:r>
            <a:r>
              <a:rPr lang="en-US" sz="2000" smtClean="0"/>
              <a:t>, Nelson Education</a:t>
            </a:r>
          </a:p>
          <a:p>
            <a:pPr marL="590550" indent="-590550" eaLnBrk="1" hangingPunct="1">
              <a:lnSpc>
                <a:spcPct val="80000"/>
              </a:lnSpc>
            </a:pPr>
            <a:endParaRPr lang="en-US" sz="2000" smtClean="0"/>
          </a:p>
          <a:p>
            <a:pPr marL="590550" indent="-590550" eaLnBrk="1" hangingPunct="1">
              <a:lnSpc>
                <a:spcPct val="80000"/>
              </a:lnSpc>
            </a:pPr>
            <a:r>
              <a:rPr lang="en-US" sz="2000" smtClean="0"/>
              <a:t>Small, M. </a:t>
            </a:r>
            <a:r>
              <a:rPr lang="en-US" sz="2000" u="sng" smtClean="0"/>
              <a:t>Big Ideas from Dr. Small: Creating a Comfort Zone for Teaching Mathematics Grade 4-8 Book</a:t>
            </a:r>
            <a:r>
              <a:rPr lang="en-US" sz="2000" smtClean="0"/>
              <a:t>, Nelson Education</a:t>
            </a:r>
          </a:p>
          <a:p>
            <a:pPr marL="590550" indent="-590550" eaLnBrk="1" hangingPunct="1">
              <a:lnSpc>
                <a:spcPct val="80000"/>
              </a:lnSpc>
              <a:buFont typeface="Wingdings" pitchFamily="2" charset="2"/>
              <a:buNone/>
            </a:pPr>
            <a:endParaRPr lang="en-US" sz="2000" smtClean="0"/>
          </a:p>
          <a:p>
            <a:pPr marL="590550" indent="-590550" eaLnBrk="1" hangingPunct="1">
              <a:lnSpc>
                <a:spcPct val="80000"/>
              </a:lnSpc>
            </a:pPr>
            <a:r>
              <a:rPr lang="en-US" sz="2000" smtClean="0"/>
              <a:t>Wickett, M. &amp; Kharas, K &amp; Burns, M. </a:t>
            </a:r>
            <a:r>
              <a:rPr lang="en-US" sz="2000" u="sng" smtClean="0"/>
              <a:t>Lessons for Algebraic Thinking Grades 3 -5</a:t>
            </a:r>
            <a:r>
              <a:rPr lang="en-US" sz="2000" smtClean="0"/>
              <a:t>, Math Solutions Publications, Sausalito, CA</a:t>
            </a:r>
            <a:endParaRPr lang="en-CA" sz="2000" smtClean="0"/>
          </a:p>
        </p:txBody>
      </p:sp>
    </p:spTree>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1" name="Oval 10"/>
          <p:cNvSpPr/>
          <p:nvPr/>
        </p:nvSpPr>
        <p:spPr>
          <a:xfrm>
            <a:off x="8028384" y="6093296"/>
            <a:ext cx="936104" cy="64807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CA" sz="3600" dirty="0" smtClean="0">
                <a:solidFill>
                  <a:schemeClr val="tx1"/>
                </a:solidFill>
              </a:rPr>
              <a:t>1</a:t>
            </a:r>
            <a:endParaRPr lang="en-CA" sz="3600" dirty="0">
              <a:solidFill>
                <a:schemeClr val="tx1"/>
              </a:solidFill>
            </a:endParaRPr>
          </a:p>
        </p:txBody>
      </p:sp>
      <p:sp>
        <p:nvSpPr>
          <p:cNvPr id="3" name="TextBox 2"/>
          <p:cNvSpPr txBox="1"/>
          <p:nvPr/>
        </p:nvSpPr>
        <p:spPr>
          <a:xfrm>
            <a:off x="323528" y="404664"/>
            <a:ext cx="8313494" cy="1569660"/>
          </a:xfrm>
          <a:prstGeom prst="rect">
            <a:avLst/>
          </a:prstGeom>
          <a:noFill/>
        </p:spPr>
        <p:txBody>
          <a:bodyPr wrap="none" rtlCol="0">
            <a:spAutoFit/>
          </a:bodyPr>
          <a:lstStyle/>
          <a:p>
            <a:r>
              <a:rPr lang="en-CA" sz="2400" dirty="0" smtClean="0"/>
              <a:t>Provide students with 30 linking cubes all the same colour.</a:t>
            </a:r>
          </a:p>
          <a:p>
            <a:endParaRPr lang="en-CA" sz="2400" dirty="0"/>
          </a:p>
          <a:p>
            <a:r>
              <a:rPr lang="en-CA" sz="2400" dirty="0" smtClean="0"/>
              <a:t>Use the cubes to show enough of a growing pattern so that </a:t>
            </a:r>
          </a:p>
          <a:p>
            <a:r>
              <a:rPr lang="en-CA" sz="2400" dirty="0"/>
              <a:t>a</a:t>
            </a:r>
            <a:r>
              <a:rPr lang="en-CA" sz="2400" dirty="0" smtClean="0"/>
              <a:t>nother student could figure out the pattern.</a:t>
            </a:r>
            <a:endParaRPr lang="en-CA" sz="2400" dirty="0"/>
          </a:p>
        </p:txBody>
      </p:sp>
      <p:sp>
        <p:nvSpPr>
          <p:cNvPr id="4" name="TextBox 3"/>
          <p:cNvSpPr txBox="1"/>
          <p:nvPr/>
        </p:nvSpPr>
        <p:spPr>
          <a:xfrm>
            <a:off x="95262" y="5159770"/>
            <a:ext cx="9068636" cy="1384995"/>
          </a:xfrm>
          <a:prstGeom prst="rect">
            <a:avLst/>
          </a:prstGeom>
          <a:noFill/>
        </p:spPr>
        <p:txBody>
          <a:bodyPr wrap="none" rtlCol="0">
            <a:spAutoFit/>
          </a:bodyPr>
          <a:lstStyle/>
          <a:p>
            <a:r>
              <a:rPr lang="en-CA" sz="2800" dirty="0" smtClean="0"/>
              <a:t>To bring out Key Idea 1, ask: </a:t>
            </a:r>
          </a:p>
          <a:p>
            <a:pPr algn="ctr"/>
            <a:r>
              <a:rPr lang="en-CA" sz="2800" i="1" dirty="0" smtClean="0">
                <a:solidFill>
                  <a:srgbClr val="FF0000"/>
                </a:solidFill>
              </a:rPr>
              <a:t>What will your partner say repeats (or stays the same</a:t>
            </a:r>
          </a:p>
          <a:p>
            <a:pPr algn="ctr"/>
            <a:r>
              <a:rPr lang="en-CA" sz="2800" i="1" dirty="0" smtClean="0">
                <a:solidFill>
                  <a:srgbClr val="FF0000"/>
                </a:solidFill>
              </a:rPr>
              <a:t> in your growing pattern?</a:t>
            </a:r>
            <a:endParaRPr lang="en-CA" sz="2800" i="1" dirty="0">
              <a:solidFill>
                <a:srgbClr val="FF0000"/>
              </a:solidFill>
            </a:endParaRPr>
          </a:p>
        </p:txBody>
      </p:sp>
      <p:grpSp>
        <p:nvGrpSpPr>
          <p:cNvPr id="6" name="Group 5"/>
          <p:cNvGrpSpPr/>
          <p:nvPr/>
        </p:nvGrpSpPr>
        <p:grpSpPr>
          <a:xfrm>
            <a:off x="5508104" y="3119138"/>
            <a:ext cx="3321872" cy="1113222"/>
            <a:chOff x="1475656" y="3841328"/>
            <a:chExt cx="4968552" cy="1243856"/>
          </a:xfrm>
        </p:grpSpPr>
        <p:sp>
          <p:nvSpPr>
            <p:cNvPr id="5" name="Rectangle 4"/>
            <p:cNvSpPr/>
            <p:nvPr/>
          </p:nvSpPr>
          <p:spPr>
            <a:xfrm>
              <a:off x="1475656" y="3841328"/>
              <a:ext cx="360040" cy="28803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8" name="Rectangle 7"/>
            <p:cNvSpPr/>
            <p:nvPr/>
          </p:nvSpPr>
          <p:spPr>
            <a:xfrm>
              <a:off x="2843808" y="3849712"/>
              <a:ext cx="360040" cy="28803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9" name="Rectangle 8"/>
            <p:cNvSpPr/>
            <p:nvPr/>
          </p:nvSpPr>
          <p:spPr>
            <a:xfrm>
              <a:off x="2843808" y="4146128"/>
              <a:ext cx="360040" cy="28803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10" name="Rectangle 9"/>
            <p:cNvSpPr/>
            <p:nvPr/>
          </p:nvSpPr>
          <p:spPr>
            <a:xfrm>
              <a:off x="3230476" y="4154512"/>
              <a:ext cx="360040" cy="28803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13" name="Rectangle 12"/>
            <p:cNvSpPr/>
            <p:nvPr/>
          </p:nvSpPr>
          <p:spPr>
            <a:xfrm>
              <a:off x="4300255" y="3849712"/>
              <a:ext cx="360040" cy="28803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14" name="Rectangle 13"/>
            <p:cNvSpPr/>
            <p:nvPr/>
          </p:nvSpPr>
          <p:spPr>
            <a:xfrm>
              <a:off x="4300255" y="4146128"/>
              <a:ext cx="360040" cy="28803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15" name="Rectangle 14"/>
            <p:cNvSpPr/>
            <p:nvPr/>
          </p:nvSpPr>
          <p:spPr>
            <a:xfrm>
              <a:off x="4686923" y="4154512"/>
              <a:ext cx="360040" cy="28803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16" name="Rectangle 15"/>
            <p:cNvSpPr/>
            <p:nvPr/>
          </p:nvSpPr>
          <p:spPr>
            <a:xfrm>
              <a:off x="4300255" y="4450928"/>
              <a:ext cx="360040" cy="28803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17" name="Rectangle 16"/>
            <p:cNvSpPr/>
            <p:nvPr/>
          </p:nvSpPr>
          <p:spPr>
            <a:xfrm>
              <a:off x="4686923" y="4471557"/>
              <a:ext cx="360040" cy="28803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18" name="Rectangle 17"/>
            <p:cNvSpPr/>
            <p:nvPr/>
          </p:nvSpPr>
          <p:spPr>
            <a:xfrm>
              <a:off x="5697500" y="3887275"/>
              <a:ext cx="360040" cy="28803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19" name="Rectangle 18"/>
            <p:cNvSpPr/>
            <p:nvPr/>
          </p:nvSpPr>
          <p:spPr>
            <a:xfrm>
              <a:off x="5697500" y="4183691"/>
              <a:ext cx="360040" cy="28803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20" name="Rectangle 19"/>
            <p:cNvSpPr/>
            <p:nvPr/>
          </p:nvSpPr>
          <p:spPr>
            <a:xfrm>
              <a:off x="6084168" y="4192075"/>
              <a:ext cx="360040" cy="28803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21" name="Rectangle 20"/>
            <p:cNvSpPr/>
            <p:nvPr/>
          </p:nvSpPr>
          <p:spPr>
            <a:xfrm>
              <a:off x="5697500" y="4488491"/>
              <a:ext cx="360040" cy="28803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22" name="Rectangle 21"/>
            <p:cNvSpPr/>
            <p:nvPr/>
          </p:nvSpPr>
          <p:spPr>
            <a:xfrm>
              <a:off x="6084168" y="4509120"/>
              <a:ext cx="360040" cy="28803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23" name="Rectangle 22"/>
            <p:cNvSpPr/>
            <p:nvPr/>
          </p:nvSpPr>
          <p:spPr>
            <a:xfrm>
              <a:off x="5697500" y="4776523"/>
              <a:ext cx="360040" cy="28803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24" name="Rectangle 23"/>
            <p:cNvSpPr/>
            <p:nvPr/>
          </p:nvSpPr>
          <p:spPr>
            <a:xfrm>
              <a:off x="6084168" y="4797152"/>
              <a:ext cx="360040" cy="28803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grpSp>
      <p:grpSp>
        <p:nvGrpSpPr>
          <p:cNvPr id="40" name="Group 39"/>
          <p:cNvGrpSpPr/>
          <p:nvPr/>
        </p:nvGrpSpPr>
        <p:grpSpPr>
          <a:xfrm>
            <a:off x="323528" y="3028033"/>
            <a:ext cx="3816424" cy="1492359"/>
            <a:chOff x="323528" y="3028033"/>
            <a:chExt cx="4914652" cy="1492359"/>
          </a:xfrm>
        </p:grpSpPr>
        <p:sp>
          <p:nvSpPr>
            <p:cNvPr id="7" name="Rectangle 6"/>
            <p:cNvSpPr/>
            <p:nvPr/>
          </p:nvSpPr>
          <p:spPr>
            <a:xfrm>
              <a:off x="323528" y="3284984"/>
              <a:ext cx="360040" cy="28803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25" name="Rectangle 24"/>
            <p:cNvSpPr/>
            <p:nvPr/>
          </p:nvSpPr>
          <p:spPr>
            <a:xfrm>
              <a:off x="1547664" y="3284984"/>
              <a:ext cx="360040" cy="28803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26" name="Rectangle 25"/>
            <p:cNvSpPr/>
            <p:nvPr/>
          </p:nvSpPr>
          <p:spPr>
            <a:xfrm>
              <a:off x="1199291" y="3630689"/>
              <a:ext cx="360040" cy="28803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27" name="Rectangle 26"/>
            <p:cNvSpPr/>
            <p:nvPr/>
          </p:nvSpPr>
          <p:spPr>
            <a:xfrm>
              <a:off x="1708755" y="3630689"/>
              <a:ext cx="360040" cy="28803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28" name="Rectangle 27"/>
            <p:cNvSpPr/>
            <p:nvPr/>
          </p:nvSpPr>
          <p:spPr>
            <a:xfrm>
              <a:off x="2504231" y="3172049"/>
              <a:ext cx="360040" cy="28803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29" name="Rectangle 28"/>
            <p:cNvSpPr/>
            <p:nvPr/>
          </p:nvSpPr>
          <p:spPr>
            <a:xfrm>
              <a:off x="2529949" y="3630689"/>
              <a:ext cx="360040" cy="28803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30" name="Rectangle 29"/>
            <p:cNvSpPr/>
            <p:nvPr/>
          </p:nvSpPr>
          <p:spPr>
            <a:xfrm>
              <a:off x="3059832" y="3630689"/>
              <a:ext cx="360040" cy="28803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31" name="Rectangle 30"/>
            <p:cNvSpPr/>
            <p:nvPr/>
          </p:nvSpPr>
          <p:spPr>
            <a:xfrm>
              <a:off x="3007051" y="3028033"/>
              <a:ext cx="360040" cy="28803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32" name="Rectangle 31"/>
            <p:cNvSpPr/>
            <p:nvPr/>
          </p:nvSpPr>
          <p:spPr>
            <a:xfrm>
              <a:off x="2827031" y="4026658"/>
              <a:ext cx="360040" cy="28803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33" name="Rectangle 32"/>
            <p:cNvSpPr/>
            <p:nvPr/>
          </p:nvSpPr>
          <p:spPr>
            <a:xfrm>
              <a:off x="4120235" y="3028033"/>
              <a:ext cx="360040" cy="28803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34" name="Rectangle 33"/>
            <p:cNvSpPr/>
            <p:nvPr/>
          </p:nvSpPr>
          <p:spPr>
            <a:xfrm>
              <a:off x="4288092" y="3454996"/>
              <a:ext cx="360040" cy="28803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35" name="Rectangle 34"/>
            <p:cNvSpPr/>
            <p:nvPr/>
          </p:nvSpPr>
          <p:spPr>
            <a:xfrm>
              <a:off x="3987251" y="3815555"/>
              <a:ext cx="360040" cy="28803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36" name="Rectangle 35"/>
            <p:cNvSpPr/>
            <p:nvPr/>
          </p:nvSpPr>
          <p:spPr>
            <a:xfrm>
              <a:off x="4480275" y="3838138"/>
              <a:ext cx="360040" cy="28803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37" name="Rectangle 36"/>
            <p:cNvSpPr/>
            <p:nvPr/>
          </p:nvSpPr>
          <p:spPr>
            <a:xfrm>
              <a:off x="4686578" y="3140968"/>
              <a:ext cx="360040" cy="28803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38" name="Rectangle 37"/>
            <p:cNvSpPr/>
            <p:nvPr/>
          </p:nvSpPr>
          <p:spPr>
            <a:xfrm>
              <a:off x="4326538" y="4232360"/>
              <a:ext cx="360040" cy="28803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39" name="Rectangle 38"/>
            <p:cNvSpPr/>
            <p:nvPr/>
          </p:nvSpPr>
          <p:spPr>
            <a:xfrm>
              <a:off x="4878140" y="4138725"/>
              <a:ext cx="360040" cy="28803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grpSp>
      <p:grpSp>
        <p:nvGrpSpPr>
          <p:cNvPr id="44" name="Group 43"/>
          <p:cNvGrpSpPr/>
          <p:nvPr/>
        </p:nvGrpSpPr>
        <p:grpSpPr>
          <a:xfrm>
            <a:off x="2699792" y="1948190"/>
            <a:ext cx="4775666" cy="863819"/>
            <a:chOff x="2699792" y="1948190"/>
            <a:chExt cx="4775666" cy="863819"/>
          </a:xfrm>
        </p:grpSpPr>
        <p:sp>
          <p:nvSpPr>
            <p:cNvPr id="42" name="TextBox 41"/>
            <p:cNvSpPr txBox="1"/>
            <p:nvPr/>
          </p:nvSpPr>
          <p:spPr>
            <a:xfrm>
              <a:off x="2699792" y="1948190"/>
              <a:ext cx="4775666" cy="369332"/>
            </a:xfrm>
            <a:prstGeom prst="rect">
              <a:avLst/>
            </a:prstGeom>
            <a:noFill/>
          </p:spPr>
          <p:txBody>
            <a:bodyPr wrap="none" rtlCol="0">
              <a:spAutoFit/>
            </a:bodyPr>
            <a:lstStyle/>
            <a:p>
              <a:r>
                <a:rPr lang="en-CA" dirty="0" smtClean="0"/>
                <a:t>Rearrange to make the pattern more obvious</a:t>
              </a:r>
              <a:endParaRPr lang="en-CA" dirty="0"/>
            </a:p>
          </p:txBody>
        </p:sp>
        <p:sp>
          <p:nvSpPr>
            <p:cNvPr id="43" name="Curved Down Arrow 42"/>
            <p:cNvSpPr/>
            <p:nvPr/>
          </p:nvSpPr>
          <p:spPr>
            <a:xfrm>
              <a:off x="3169207" y="2276872"/>
              <a:ext cx="3373972" cy="535137"/>
            </a:xfrm>
            <a:prstGeom prst="curvedDownArrow">
              <a:avLst/>
            </a:prstGeom>
            <a:solidFill>
              <a:schemeClr val="tx2">
                <a:lumMod val="60000"/>
                <a:lumOff val="40000"/>
              </a:schemeClr>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solidFill>
                  <a:schemeClr val="tx1"/>
                </a:solidFill>
              </a:endParaRPr>
            </a:p>
          </p:txBody>
        </p:sp>
      </p:grpSp>
    </p:spTree>
    <p:extLst>
      <p:ext uri="{BB962C8B-B14F-4D97-AF65-F5344CB8AC3E}">
        <p14:creationId xmlns:p14="http://schemas.microsoft.com/office/powerpoint/2010/main" val="2196176055"/>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0"/>
                                        </p:tgtEl>
                                        <p:attrNameLst>
                                          <p:attrName>style.visibility</p:attrName>
                                        </p:attrNameLst>
                                      </p:cBhvr>
                                      <p:to>
                                        <p:strVal val="visible"/>
                                      </p:to>
                                    </p:set>
                                    <p:animEffect transition="in" filter="fade">
                                      <p:cBhvr>
                                        <p:cTn id="7" dur="500"/>
                                        <p:tgtEl>
                                          <p:spTgt spid="40"/>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4"/>
                                        </p:tgtEl>
                                        <p:attrNameLst>
                                          <p:attrName>style.visibility</p:attrName>
                                        </p:attrNameLst>
                                      </p:cBhvr>
                                      <p:to>
                                        <p:strVal val="visible"/>
                                      </p:to>
                                    </p:set>
                                    <p:animEffect transition="in" filter="fade">
                                      <p:cBhvr>
                                        <p:cTn id="12" dur="500"/>
                                        <p:tgtEl>
                                          <p:spTgt spid="44"/>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fade">
                                      <p:cBhvr>
                                        <p:cTn id="1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Oval 13"/>
          <p:cNvSpPr/>
          <p:nvPr/>
        </p:nvSpPr>
        <p:spPr>
          <a:xfrm>
            <a:off x="2719866" y="1124744"/>
            <a:ext cx="504056" cy="36004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15" name="Rectangle 14"/>
          <p:cNvSpPr/>
          <p:nvPr/>
        </p:nvSpPr>
        <p:spPr>
          <a:xfrm>
            <a:off x="3439946" y="1124744"/>
            <a:ext cx="576064" cy="36004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16" name="Oval 15"/>
          <p:cNvSpPr/>
          <p:nvPr/>
        </p:nvSpPr>
        <p:spPr>
          <a:xfrm>
            <a:off x="4221997" y="1124744"/>
            <a:ext cx="504056" cy="36004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17" name="Rectangle 16"/>
          <p:cNvSpPr/>
          <p:nvPr/>
        </p:nvSpPr>
        <p:spPr>
          <a:xfrm>
            <a:off x="4942077" y="1124744"/>
            <a:ext cx="576064" cy="36004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18" name="Oval 17"/>
          <p:cNvSpPr/>
          <p:nvPr/>
        </p:nvSpPr>
        <p:spPr>
          <a:xfrm>
            <a:off x="5724128" y="1124744"/>
            <a:ext cx="504056" cy="36004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19" name="Rectangle 18"/>
          <p:cNvSpPr/>
          <p:nvPr/>
        </p:nvSpPr>
        <p:spPr>
          <a:xfrm>
            <a:off x="6444208" y="1124744"/>
            <a:ext cx="576064" cy="36004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22" name="Rectangle 21"/>
          <p:cNvSpPr/>
          <p:nvPr/>
        </p:nvSpPr>
        <p:spPr>
          <a:xfrm>
            <a:off x="1907704" y="548680"/>
            <a:ext cx="576064" cy="36004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23" name="Oval 22"/>
          <p:cNvSpPr/>
          <p:nvPr/>
        </p:nvSpPr>
        <p:spPr>
          <a:xfrm>
            <a:off x="4211960" y="548680"/>
            <a:ext cx="504056" cy="36004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24" name="Rectangle 23"/>
          <p:cNvSpPr/>
          <p:nvPr/>
        </p:nvSpPr>
        <p:spPr>
          <a:xfrm>
            <a:off x="6444208" y="548680"/>
            <a:ext cx="576064" cy="36004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25" name="Oval 24"/>
          <p:cNvSpPr/>
          <p:nvPr/>
        </p:nvSpPr>
        <p:spPr>
          <a:xfrm>
            <a:off x="7236296" y="1097124"/>
            <a:ext cx="504056" cy="36004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26" name="TextBox 25"/>
          <p:cNvSpPr txBox="1"/>
          <p:nvPr/>
        </p:nvSpPr>
        <p:spPr>
          <a:xfrm>
            <a:off x="577408" y="4869160"/>
            <a:ext cx="5949064" cy="830997"/>
          </a:xfrm>
          <a:prstGeom prst="rect">
            <a:avLst/>
          </a:prstGeom>
          <a:noFill/>
        </p:spPr>
        <p:txBody>
          <a:bodyPr wrap="none" rtlCol="0">
            <a:spAutoFit/>
          </a:bodyPr>
          <a:lstStyle/>
          <a:p>
            <a:r>
              <a:rPr lang="en-CA" sz="2400" dirty="0" smtClean="0"/>
              <a:t>To bring our Key Idea 1 ask, </a:t>
            </a:r>
          </a:p>
          <a:p>
            <a:r>
              <a:rPr lang="en-CA" sz="2400" i="1" dirty="0" smtClean="0"/>
              <a:t>“What is it that makes the above patterns?</a:t>
            </a:r>
          </a:p>
        </p:txBody>
      </p:sp>
      <p:sp>
        <p:nvSpPr>
          <p:cNvPr id="30" name="Oval 29"/>
          <p:cNvSpPr/>
          <p:nvPr/>
        </p:nvSpPr>
        <p:spPr>
          <a:xfrm>
            <a:off x="1217735" y="1124744"/>
            <a:ext cx="504056" cy="36004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31" name="Rectangle 30"/>
          <p:cNvSpPr/>
          <p:nvPr/>
        </p:nvSpPr>
        <p:spPr>
          <a:xfrm>
            <a:off x="1937815" y="1124744"/>
            <a:ext cx="576064" cy="36004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grpSp>
        <p:nvGrpSpPr>
          <p:cNvPr id="4" name="Group 3"/>
          <p:cNvGrpSpPr/>
          <p:nvPr/>
        </p:nvGrpSpPr>
        <p:grpSpPr>
          <a:xfrm>
            <a:off x="1296089" y="2882935"/>
            <a:ext cx="6999395" cy="1480428"/>
            <a:chOff x="1296089" y="2882935"/>
            <a:chExt cx="6999395" cy="1480428"/>
          </a:xfrm>
        </p:grpSpPr>
        <p:sp>
          <p:nvSpPr>
            <p:cNvPr id="27" name="TextBox 26"/>
            <p:cNvSpPr txBox="1"/>
            <p:nvPr/>
          </p:nvSpPr>
          <p:spPr>
            <a:xfrm>
              <a:off x="2225847" y="3717032"/>
              <a:ext cx="4570482" cy="646331"/>
            </a:xfrm>
            <a:prstGeom prst="rect">
              <a:avLst/>
            </a:prstGeom>
            <a:noFill/>
          </p:spPr>
          <p:txBody>
            <a:bodyPr wrap="none" rtlCol="0">
              <a:spAutoFit/>
            </a:bodyPr>
            <a:lstStyle/>
            <a:p>
              <a:r>
                <a:rPr lang="en-CA" dirty="0" smtClean="0"/>
                <a:t>What do you notice about this pattern?</a:t>
              </a:r>
            </a:p>
            <a:p>
              <a:r>
                <a:rPr lang="en-CA" dirty="0" smtClean="0"/>
                <a:t>These are  complex multi –attribute pattern</a:t>
              </a:r>
              <a:endParaRPr lang="en-CA" dirty="0"/>
            </a:p>
          </p:txBody>
        </p:sp>
        <p:grpSp>
          <p:nvGrpSpPr>
            <p:cNvPr id="2" name="Group 1"/>
            <p:cNvGrpSpPr/>
            <p:nvPr/>
          </p:nvGrpSpPr>
          <p:grpSpPr>
            <a:xfrm>
              <a:off x="1296089" y="2882935"/>
              <a:ext cx="6999395" cy="360040"/>
              <a:chOff x="1217735" y="2872580"/>
              <a:chExt cx="6999395" cy="360040"/>
            </a:xfrm>
          </p:grpSpPr>
          <p:sp>
            <p:nvSpPr>
              <p:cNvPr id="12" name="Oval 11"/>
              <p:cNvSpPr/>
              <p:nvPr/>
            </p:nvSpPr>
            <p:spPr>
              <a:xfrm>
                <a:off x="1217735" y="2872580"/>
                <a:ext cx="504056" cy="360040"/>
              </a:xfrm>
              <a:prstGeom prst="ellipse">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13" name="Rectangle 12"/>
              <p:cNvSpPr/>
              <p:nvPr/>
            </p:nvSpPr>
            <p:spPr>
              <a:xfrm>
                <a:off x="1937815" y="2872580"/>
                <a:ext cx="576064" cy="360040"/>
              </a:xfrm>
              <a:prstGeom prst="rect">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28" name="Oval 27"/>
              <p:cNvSpPr/>
              <p:nvPr/>
            </p:nvSpPr>
            <p:spPr>
              <a:xfrm>
                <a:off x="2899598" y="2872580"/>
                <a:ext cx="504056" cy="360040"/>
              </a:xfrm>
              <a:prstGeom prst="ellipse">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29" name="Rectangle 28"/>
              <p:cNvSpPr/>
              <p:nvPr/>
            </p:nvSpPr>
            <p:spPr>
              <a:xfrm>
                <a:off x="3619678" y="2872580"/>
                <a:ext cx="576064" cy="360040"/>
              </a:xfrm>
              <a:prstGeom prst="rect">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32" name="Oval 31"/>
              <p:cNvSpPr/>
              <p:nvPr/>
            </p:nvSpPr>
            <p:spPr>
              <a:xfrm>
                <a:off x="4510029" y="2872580"/>
                <a:ext cx="504056" cy="360040"/>
              </a:xfrm>
              <a:prstGeom prst="ellipse">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33" name="Rectangle 32"/>
              <p:cNvSpPr/>
              <p:nvPr/>
            </p:nvSpPr>
            <p:spPr>
              <a:xfrm>
                <a:off x="5230109" y="2872580"/>
                <a:ext cx="576064" cy="360040"/>
              </a:xfrm>
              <a:prstGeom prst="rect">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34" name="Oval 33"/>
              <p:cNvSpPr/>
              <p:nvPr/>
            </p:nvSpPr>
            <p:spPr>
              <a:xfrm>
                <a:off x="6192180" y="2872580"/>
                <a:ext cx="504056" cy="360040"/>
              </a:xfrm>
              <a:prstGeom prst="ellipse">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35" name="Rectangle 34"/>
              <p:cNvSpPr/>
              <p:nvPr/>
            </p:nvSpPr>
            <p:spPr>
              <a:xfrm>
                <a:off x="6912260" y="2872580"/>
                <a:ext cx="576064" cy="360040"/>
              </a:xfrm>
              <a:prstGeom prst="rect">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36" name="Oval 35"/>
              <p:cNvSpPr/>
              <p:nvPr/>
            </p:nvSpPr>
            <p:spPr>
              <a:xfrm>
                <a:off x="7713074" y="2872580"/>
                <a:ext cx="504056" cy="360040"/>
              </a:xfrm>
              <a:prstGeom prst="ellipse">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grpSp>
      </p:grpSp>
      <p:sp>
        <p:nvSpPr>
          <p:cNvPr id="37" name="Oval 36"/>
          <p:cNvSpPr/>
          <p:nvPr/>
        </p:nvSpPr>
        <p:spPr>
          <a:xfrm>
            <a:off x="7956376" y="5949280"/>
            <a:ext cx="936104" cy="64807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CA" sz="3600" dirty="0" smtClean="0">
                <a:solidFill>
                  <a:schemeClr val="tx1"/>
                </a:solidFill>
              </a:rPr>
              <a:t>1</a:t>
            </a:r>
            <a:endParaRPr lang="en-CA" sz="3600" dirty="0">
              <a:solidFill>
                <a:schemeClr val="tx1"/>
              </a:solidFill>
            </a:endParaRPr>
          </a:p>
        </p:txBody>
      </p:sp>
      <p:sp>
        <p:nvSpPr>
          <p:cNvPr id="3" name="TextBox 2"/>
          <p:cNvSpPr txBox="1"/>
          <p:nvPr/>
        </p:nvSpPr>
        <p:spPr>
          <a:xfrm>
            <a:off x="2597775" y="1881698"/>
            <a:ext cx="4134465" cy="646331"/>
          </a:xfrm>
          <a:prstGeom prst="rect">
            <a:avLst/>
          </a:prstGeom>
          <a:noFill/>
        </p:spPr>
        <p:txBody>
          <a:bodyPr wrap="none" rtlCol="0">
            <a:spAutoFit/>
          </a:bodyPr>
          <a:lstStyle/>
          <a:p>
            <a:r>
              <a:rPr lang="en-CA" dirty="0"/>
              <a:t>What do you notice about this pattern?</a:t>
            </a:r>
          </a:p>
          <a:p>
            <a:endParaRPr lang="en-CA" dirty="0"/>
          </a:p>
        </p:txBody>
      </p:sp>
    </p:spTree>
    <p:extLst>
      <p:ext uri="{BB962C8B-B14F-4D97-AF65-F5344CB8AC3E}">
        <p14:creationId xmlns:p14="http://schemas.microsoft.com/office/powerpoint/2010/main" val="1355391725"/>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ChangeArrowheads="1"/>
          </p:cNvSpPr>
          <p:nvPr/>
        </p:nvSpPr>
        <p:spPr bwMode="auto">
          <a:xfrm>
            <a:off x="0" y="28321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n-US"/>
          </a:p>
        </p:txBody>
      </p:sp>
      <p:sp>
        <p:nvSpPr>
          <p:cNvPr id="15363" name="Rectangle 3"/>
          <p:cNvSpPr>
            <a:spLocks noChangeArrowheads="1"/>
          </p:cNvSpPr>
          <p:nvPr/>
        </p:nvSpPr>
        <p:spPr bwMode="auto">
          <a:xfrm>
            <a:off x="0" y="2852738"/>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n-US"/>
          </a:p>
        </p:txBody>
      </p:sp>
      <p:sp>
        <p:nvSpPr>
          <p:cNvPr id="15365" name="WordArt 12"/>
          <p:cNvSpPr>
            <a:spLocks noChangeArrowheads="1" noChangeShapeType="1" noTextEdit="1"/>
          </p:cNvSpPr>
          <p:nvPr/>
        </p:nvSpPr>
        <p:spPr bwMode="auto">
          <a:xfrm>
            <a:off x="1692275" y="765175"/>
            <a:ext cx="6192838" cy="720725"/>
          </a:xfrm>
          <a:prstGeom prst="rect">
            <a:avLst/>
          </a:prstGeom>
        </p:spPr>
        <p:txBody>
          <a:bodyPr wrap="none" fromWordArt="1">
            <a:prstTxWarp prst="textPlain">
              <a:avLst>
                <a:gd name="adj" fmla="val 50000"/>
              </a:avLst>
            </a:prstTxWarp>
          </a:bodyPr>
          <a:lstStyle/>
          <a:p>
            <a:pPr algn="ctr"/>
            <a:r>
              <a:rPr lang="en-CA" sz="3600" kern="10">
                <a:ln w="12700">
                  <a:solidFill>
                    <a:srgbClr val="EAEAEA"/>
                  </a:solidFill>
                  <a:round/>
                  <a:headEnd/>
                  <a:tailEnd/>
                </a:ln>
                <a:solidFill>
                  <a:srgbClr val="024290"/>
                </a:solidFill>
                <a:effectLst>
                  <a:outerShdw dist="35921" dir="2700000" sy="50000" kx="2115830" algn="bl" rotWithShape="0">
                    <a:srgbClr val="C0C0C0">
                      <a:alpha val="79999"/>
                    </a:srgbClr>
                  </a:outerShdw>
                </a:effectLst>
                <a:latin typeface="Arial Black"/>
              </a:rPr>
              <a:t>Patterns can be repeating or increasing/decreasing</a:t>
            </a:r>
          </a:p>
        </p:txBody>
      </p:sp>
      <p:sp>
        <p:nvSpPr>
          <p:cNvPr id="15366" name="Text Box 13"/>
          <p:cNvSpPr txBox="1">
            <a:spLocks noChangeArrowheads="1"/>
          </p:cNvSpPr>
          <p:nvPr/>
        </p:nvSpPr>
        <p:spPr bwMode="auto">
          <a:xfrm>
            <a:off x="3348038" y="1773238"/>
            <a:ext cx="3384550" cy="519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CA" sz="2800">
                <a:latin typeface="Times New Roman" pitchFamily="18" charset="0"/>
              </a:rPr>
              <a:t>Learning Tasks</a:t>
            </a:r>
            <a:endParaRPr lang="en-US" sz="2800">
              <a:latin typeface="Times New Roman" pitchFamily="18" charset="0"/>
            </a:endParaRPr>
          </a:p>
        </p:txBody>
      </p:sp>
      <p:sp>
        <p:nvSpPr>
          <p:cNvPr id="15367" name="Text Box 14"/>
          <p:cNvSpPr txBox="1">
            <a:spLocks noChangeArrowheads="1"/>
          </p:cNvSpPr>
          <p:nvPr/>
        </p:nvSpPr>
        <p:spPr bwMode="auto">
          <a:xfrm>
            <a:off x="1042988" y="5157788"/>
            <a:ext cx="7488237" cy="914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ct val="50000"/>
              </a:spcBef>
            </a:pPr>
            <a:r>
              <a:rPr lang="en-CA" sz="2400">
                <a:latin typeface="Times New Roman" pitchFamily="18" charset="0"/>
              </a:rPr>
              <a:t>Predicting Patterns</a:t>
            </a:r>
          </a:p>
          <a:p>
            <a:pPr algn="ctr" eaLnBrk="1" hangingPunct="1">
              <a:spcBef>
                <a:spcPct val="50000"/>
              </a:spcBef>
            </a:pPr>
            <a:r>
              <a:rPr lang="en-CA" sz="2000">
                <a:latin typeface="Times New Roman" pitchFamily="18" charset="0"/>
              </a:rPr>
              <a:t>Making the link between repeating and increasing patterns</a:t>
            </a:r>
          </a:p>
        </p:txBody>
      </p:sp>
      <p:grpSp>
        <p:nvGrpSpPr>
          <p:cNvPr id="69647" name="Group 15"/>
          <p:cNvGrpSpPr>
            <a:grpSpLocks/>
          </p:cNvGrpSpPr>
          <p:nvPr/>
        </p:nvGrpSpPr>
        <p:grpSpPr bwMode="auto">
          <a:xfrm>
            <a:off x="3770313" y="3065463"/>
            <a:ext cx="2001837" cy="1116012"/>
            <a:chOff x="2375" y="1931"/>
            <a:chExt cx="1261" cy="703"/>
          </a:xfrm>
        </p:grpSpPr>
        <p:grpSp>
          <p:nvGrpSpPr>
            <p:cNvPr id="15396" name="Group 16"/>
            <p:cNvGrpSpPr>
              <a:grpSpLocks/>
            </p:cNvGrpSpPr>
            <p:nvPr/>
          </p:nvGrpSpPr>
          <p:grpSpPr bwMode="auto">
            <a:xfrm>
              <a:off x="2375" y="1931"/>
              <a:ext cx="1261" cy="270"/>
              <a:chOff x="2520" y="5400"/>
              <a:chExt cx="3240" cy="720"/>
            </a:xfrm>
          </p:grpSpPr>
          <p:sp>
            <p:nvSpPr>
              <p:cNvPr id="15400" name="AutoShape 17"/>
              <p:cNvSpPr>
                <a:spLocks noChangeArrowheads="1"/>
              </p:cNvSpPr>
              <p:nvPr/>
            </p:nvSpPr>
            <p:spPr bwMode="auto">
              <a:xfrm>
                <a:off x="2880" y="5400"/>
                <a:ext cx="720" cy="720"/>
              </a:xfrm>
              <a:prstGeom prst="hexagon">
                <a:avLst>
                  <a:gd name="adj" fmla="val 25000"/>
                  <a:gd name="vf" fmla="val 115470"/>
                </a:avLst>
              </a:prstGeom>
              <a:solidFill>
                <a:srgbClr val="FFFF00"/>
              </a:solidFill>
              <a:ln w="9525">
                <a:solidFill>
                  <a:srgbClr val="000000"/>
                </a:solidFill>
                <a:miter lim="800000"/>
                <a:headEnd/>
                <a:tailEnd/>
              </a:ln>
            </p:spPr>
            <p:txBody>
              <a:bodyPr/>
              <a:lstStyle/>
              <a:p>
                <a:endParaRPr lang="en-US"/>
              </a:p>
            </p:txBody>
          </p:sp>
          <p:sp>
            <p:nvSpPr>
              <p:cNvPr id="15401" name="AutoShape 18"/>
              <p:cNvSpPr>
                <a:spLocks noChangeAspect="1" noChangeArrowheads="1"/>
              </p:cNvSpPr>
              <p:nvPr/>
            </p:nvSpPr>
            <p:spPr bwMode="auto">
              <a:xfrm>
                <a:off x="2520" y="5760"/>
                <a:ext cx="360" cy="360"/>
              </a:xfrm>
              <a:prstGeom prst="triangle">
                <a:avLst>
                  <a:gd name="adj" fmla="val 50000"/>
                </a:avLst>
              </a:prstGeom>
              <a:solidFill>
                <a:srgbClr val="00FF00"/>
              </a:solidFill>
              <a:ln w="9525">
                <a:solidFill>
                  <a:srgbClr val="000000"/>
                </a:solidFill>
                <a:miter lim="800000"/>
                <a:headEnd/>
                <a:tailEnd/>
              </a:ln>
            </p:spPr>
            <p:txBody>
              <a:bodyPr/>
              <a:lstStyle/>
              <a:p>
                <a:endParaRPr lang="en-US"/>
              </a:p>
            </p:txBody>
          </p:sp>
          <p:sp>
            <p:nvSpPr>
              <p:cNvPr id="15402" name="AutoShape 19"/>
              <p:cNvSpPr>
                <a:spLocks noChangeArrowheads="1"/>
              </p:cNvSpPr>
              <p:nvPr/>
            </p:nvSpPr>
            <p:spPr bwMode="auto">
              <a:xfrm>
                <a:off x="3730" y="5400"/>
                <a:ext cx="720" cy="720"/>
              </a:xfrm>
              <a:prstGeom prst="hexagon">
                <a:avLst>
                  <a:gd name="adj" fmla="val 25000"/>
                  <a:gd name="vf" fmla="val 115470"/>
                </a:avLst>
              </a:prstGeom>
              <a:solidFill>
                <a:srgbClr val="FFFF00"/>
              </a:solidFill>
              <a:ln w="9525">
                <a:solidFill>
                  <a:srgbClr val="000000"/>
                </a:solidFill>
                <a:miter lim="800000"/>
                <a:headEnd/>
                <a:tailEnd/>
              </a:ln>
            </p:spPr>
            <p:txBody>
              <a:bodyPr/>
              <a:lstStyle/>
              <a:p>
                <a:endParaRPr lang="en-US"/>
              </a:p>
            </p:txBody>
          </p:sp>
          <p:sp>
            <p:nvSpPr>
              <p:cNvPr id="15403" name="AutoShape 20"/>
              <p:cNvSpPr>
                <a:spLocks noChangeArrowheads="1"/>
              </p:cNvSpPr>
              <p:nvPr/>
            </p:nvSpPr>
            <p:spPr bwMode="auto">
              <a:xfrm>
                <a:off x="4500" y="5760"/>
                <a:ext cx="720" cy="360"/>
              </a:xfrm>
              <a:custGeom>
                <a:avLst/>
                <a:gdLst>
                  <a:gd name="T0" fmla="*/ 630 w 21600"/>
                  <a:gd name="T1" fmla="*/ 180 h 21600"/>
                  <a:gd name="T2" fmla="*/ 360 w 21600"/>
                  <a:gd name="T3" fmla="*/ 360 h 21600"/>
                  <a:gd name="T4" fmla="*/ 90 w 21600"/>
                  <a:gd name="T5" fmla="*/ 180 h 21600"/>
                  <a:gd name="T6" fmla="*/ 360 w 21600"/>
                  <a:gd name="T7" fmla="*/ 0 h 21600"/>
                  <a:gd name="T8" fmla="*/ 0 60000 65536"/>
                  <a:gd name="T9" fmla="*/ 0 60000 65536"/>
                  <a:gd name="T10" fmla="*/ 0 60000 65536"/>
                  <a:gd name="T11" fmla="*/ 0 60000 65536"/>
                  <a:gd name="T12" fmla="*/ 4500 w 21600"/>
                  <a:gd name="T13" fmla="*/ 4500 h 21600"/>
                  <a:gd name="T14" fmla="*/ 17100 w 21600"/>
                  <a:gd name="T15" fmla="*/ 17100 h 21600"/>
                </a:gdLst>
                <a:ahLst/>
                <a:cxnLst>
                  <a:cxn ang="T8">
                    <a:pos x="T0" y="T1"/>
                  </a:cxn>
                  <a:cxn ang="T9">
                    <a:pos x="T2" y="T3"/>
                  </a:cxn>
                  <a:cxn ang="T10">
                    <a:pos x="T4" y="T5"/>
                  </a:cxn>
                  <a:cxn ang="T11">
                    <a:pos x="T6" y="T7"/>
                  </a:cxn>
                </a:cxnLst>
                <a:rect l="T12" t="T13" r="T14" b="T15"/>
                <a:pathLst>
                  <a:path w="21600" h="21600">
                    <a:moveTo>
                      <a:pt x="0" y="0"/>
                    </a:moveTo>
                    <a:lnTo>
                      <a:pt x="5400" y="21600"/>
                    </a:lnTo>
                    <a:lnTo>
                      <a:pt x="16200" y="21600"/>
                    </a:lnTo>
                    <a:lnTo>
                      <a:pt x="21600" y="0"/>
                    </a:lnTo>
                    <a:lnTo>
                      <a:pt x="0" y="0"/>
                    </a:lnTo>
                    <a:close/>
                  </a:path>
                </a:pathLst>
              </a:custGeom>
              <a:solidFill>
                <a:srgbClr val="FF0000"/>
              </a:solidFill>
              <a:ln w="9525">
                <a:solidFill>
                  <a:srgbClr val="000000"/>
                </a:solidFill>
                <a:miter lim="800000"/>
                <a:headEnd/>
                <a:tailEnd/>
              </a:ln>
            </p:spPr>
            <p:txBody>
              <a:bodyPr/>
              <a:lstStyle/>
              <a:p>
                <a:endParaRPr lang="en-CA"/>
              </a:p>
            </p:txBody>
          </p:sp>
          <p:sp>
            <p:nvSpPr>
              <p:cNvPr id="15404" name="AutoShape 21"/>
              <p:cNvSpPr>
                <a:spLocks noChangeArrowheads="1"/>
              </p:cNvSpPr>
              <p:nvPr/>
            </p:nvSpPr>
            <p:spPr bwMode="auto">
              <a:xfrm>
                <a:off x="5220" y="5760"/>
                <a:ext cx="540" cy="360"/>
              </a:xfrm>
              <a:prstGeom prst="parallelogram">
                <a:avLst>
                  <a:gd name="adj" fmla="val 48611"/>
                </a:avLst>
              </a:prstGeom>
              <a:solidFill>
                <a:srgbClr val="3366FF"/>
              </a:solidFill>
              <a:ln w="9525">
                <a:solidFill>
                  <a:srgbClr val="000000"/>
                </a:solidFill>
                <a:miter lim="800000"/>
                <a:headEnd/>
                <a:tailEnd/>
              </a:ln>
            </p:spPr>
            <p:txBody>
              <a:bodyPr/>
              <a:lstStyle/>
              <a:p>
                <a:endParaRPr lang="en-US"/>
              </a:p>
            </p:txBody>
          </p:sp>
        </p:grpSp>
        <p:grpSp>
          <p:nvGrpSpPr>
            <p:cNvPr id="15397" name="Group 22"/>
            <p:cNvGrpSpPr>
              <a:grpSpLocks/>
            </p:cNvGrpSpPr>
            <p:nvPr/>
          </p:nvGrpSpPr>
          <p:grpSpPr bwMode="auto">
            <a:xfrm>
              <a:off x="2375" y="2280"/>
              <a:ext cx="1207" cy="354"/>
              <a:chOff x="2375" y="2280"/>
              <a:chExt cx="1207" cy="354"/>
            </a:xfrm>
          </p:grpSpPr>
          <p:sp>
            <p:nvSpPr>
              <p:cNvPr id="15398" name="Text Box 23"/>
              <p:cNvSpPr txBox="1">
                <a:spLocks noChangeArrowheads="1"/>
              </p:cNvSpPr>
              <p:nvPr/>
            </p:nvSpPr>
            <p:spPr bwMode="auto">
              <a:xfrm>
                <a:off x="2927" y="2369"/>
                <a:ext cx="236" cy="265"/>
              </a:xfrm>
              <a:prstGeom prst="rect">
                <a:avLst/>
              </a:prstGeom>
              <a:solidFill>
                <a:srgbClr val="FFFFFF">
                  <a:alpha val="0"/>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1600"/>
                  <a:t>2</a:t>
                </a:r>
                <a:endParaRPr lang="en-US" sz="2400"/>
              </a:p>
            </p:txBody>
          </p:sp>
          <p:sp>
            <p:nvSpPr>
              <p:cNvPr id="15399" name="AutoShape 24"/>
              <p:cNvSpPr>
                <a:spLocks/>
              </p:cNvSpPr>
              <p:nvPr/>
            </p:nvSpPr>
            <p:spPr bwMode="auto">
              <a:xfrm rot="5400000">
                <a:off x="2934" y="1721"/>
                <a:ext cx="89" cy="1207"/>
              </a:xfrm>
              <a:prstGeom prst="rightBracket">
                <a:avLst>
                  <a:gd name="adj" fmla="val 13562"/>
                </a:avLst>
              </a:prstGeom>
              <a:noFill/>
              <a:ln w="9525">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grpSp>
      </p:grpSp>
      <p:grpSp>
        <p:nvGrpSpPr>
          <p:cNvPr id="69657" name="Group 25"/>
          <p:cNvGrpSpPr>
            <a:grpSpLocks/>
          </p:cNvGrpSpPr>
          <p:nvPr/>
        </p:nvGrpSpPr>
        <p:grpSpPr bwMode="auto">
          <a:xfrm>
            <a:off x="5772150" y="3062288"/>
            <a:ext cx="2003425" cy="1119187"/>
            <a:chOff x="3636" y="1929"/>
            <a:chExt cx="1262" cy="705"/>
          </a:xfrm>
        </p:grpSpPr>
        <p:grpSp>
          <p:nvGrpSpPr>
            <p:cNvPr id="15387" name="Group 26"/>
            <p:cNvGrpSpPr>
              <a:grpSpLocks/>
            </p:cNvGrpSpPr>
            <p:nvPr/>
          </p:nvGrpSpPr>
          <p:grpSpPr bwMode="auto">
            <a:xfrm>
              <a:off x="3636" y="1929"/>
              <a:ext cx="1262" cy="270"/>
              <a:chOff x="2520" y="5400"/>
              <a:chExt cx="3240" cy="720"/>
            </a:xfrm>
          </p:grpSpPr>
          <p:sp>
            <p:nvSpPr>
              <p:cNvPr id="15391" name="AutoShape 27"/>
              <p:cNvSpPr>
                <a:spLocks noChangeArrowheads="1"/>
              </p:cNvSpPr>
              <p:nvPr/>
            </p:nvSpPr>
            <p:spPr bwMode="auto">
              <a:xfrm>
                <a:off x="2880" y="5400"/>
                <a:ext cx="720" cy="720"/>
              </a:xfrm>
              <a:prstGeom prst="hexagon">
                <a:avLst>
                  <a:gd name="adj" fmla="val 25000"/>
                  <a:gd name="vf" fmla="val 115470"/>
                </a:avLst>
              </a:prstGeom>
              <a:solidFill>
                <a:srgbClr val="FFFF00"/>
              </a:solidFill>
              <a:ln w="9525">
                <a:solidFill>
                  <a:srgbClr val="000000"/>
                </a:solidFill>
                <a:miter lim="800000"/>
                <a:headEnd/>
                <a:tailEnd/>
              </a:ln>
            </p:spPr>
            <p:txBody>
              <a:bodyPr/>
              <a:lstStyle/>
              <a:p>
                <a:endParaRPr lang="en-US"/>
              </a:p>
            </p:txBody>
          </p:sp>
          <p:sp>
            <p:nvSpPr>
              <p:cNvPr id="15392" name="AutoShape 28"/>
              <p:cNvSpPr>
                <a:spLocks noChangeAspect="1" noChangeArrowheads="1"/>
              </p:cNvSpPr>
              <p:nvPr/>
            </p:nvSpPr>
            <p:spPr bwMode="auto">
              <a:xfrm>
                <a:off x="2520" y="5760"/>
                <a:ext cx="360" cy="360"/>
              </a:xfrm>
              <a:prstGeom prst="triangle">
                <a:avLst>
                  <a:gd name="adj" fmla="val 50000"/>
                </a:avLst>
              </a:prstGeom>
              <a:solidFill>
                <a:srgbClr val="00FF00"/>
              </a:solidFill>
              <a:ln w="9525">
                <a:solidFill>
                  <a:srgbClr val="000000"/>
                </a:solidFill>
                <a:miter lim="800000"/>
                <a:headEnd/>
                <a:tailEnd/>
              </a:ln>
            </p:spPr>
            <p:txBody>
              <a:bodyPr/>
              <a:lstStyle/>
              <a:p>
                <a:endParaRPr lang="en-US"/>
              </a:p>
            </p:txBody>
          </p:sp>
          <p:sp>
            <p:nvSpPr>
              <p:cNvPr id="15393" name="AutoShape 29"/>
              <p:cNvSpPr>
                <a:spLocks noChangeArrowheads="1"/>
              </p:cNvSpPr>
              <p:nvPr/>
            </p:nvSpPr>
            <p:spPr bwMode="auto">
              <a:xfrm>
                <a:off x="3730" y="5400"/>
                <a:ext cx="720" cy="720"/>
              </a:xfrm>
              <a:prstGeom prst="hexagon">
                <a:avLst>
                  <a:gd name="adj" fmla="val 25000"/>
                  <a:gd name="vf" fmla="val 115470"/>
                </a:avLst>
              </a:prstGeom>
              <a:solidFill>
                <a:srgbClr val="FFFF00"/>
              </a:solidFill>
              <a:ln w="9525">
                <a:solidFill>
                  <a:srgbClr val="000000"/>
                </a:solidFill>
                <a:miter lim="800000"/>
                <a:headEnd/>
                <a:tailEnd/>
              </a:ln>
            </p:spPr>
            <p:txBody>
              <a:bodyPr/>
              <a:lstStyle/>
              <a:p>
                <a:endParaRPr lang="en-US"/>
              </a:p>
            </p:txBody>
          </p:sp>
          <p:sp>
            <p:nvSpPr>
              <p:cNvPr id="15394" name="AutoShape 30"/>
              <p:cNvSpPr>
                <a:spLocks noChangeArrowheads="1"/>
              </p:cNvSpPr>
              <p:nvPr/>
            </p:nvSpPr>
            <p:spPr bwMode="auto">
              <a:xfrm>
                <a:off x="4500" y="5760"/>
                <a:ext cx="720" cy="360"/>
              </a:xfrm>
              <a:custGeom>
                <a:avLst/>
                <a:gdLst>
                  <a:gd name="T0" fmla="*/ 630 w 21600"/>
                  <a:gd name="T1" fmla="*/ 180 h 21600"/>
                  <a:gd name="T2" fmla="*/ 360 w 21600"/>
                  <a:gd name="T3" fmla="*/ 360 h 21600"/>
                  <a:gd name="T4" fmla="*/ 90 w 21600"/>
                  <a:gd name="T5" fmla="*/ 180 h 21600"/>
                  <a:gd name="T6" fmla="*/ 360 w 21600"/>
                  <a:gd name="T7" fmla="*/ 0 h 21600"/>
                  <a:gd name="T8" fmla="*/ 0 60000 65536"/>
                  <a:gd name="T9" fmla="*/ 0 60000 65536"/>
                  <a:gd name="T10" fmla="*/ 0 60000 65536"/>
                  <a:gd name="T11" fmla="*/ 0 60000 65536"/>
                  <a:gd name="T12" fmla="*/ 4500 w 21600"/>
                  <a:gd name="T13" fmla="*/ 4500 h 21600"/>
                  <a:gd name="T14" fmla="*/ 17100 w 21600"/>
                  <a:gd name="T15" fmla="*/ 17100 h 21600"/>
                </a:gdLst>
                <a:ahLst/>
                <a:cxnLst>
                  <a:cxn ang="T8">
                    <a:pos x="T0" y="T1"/>
                  </a:cxn>
                  <a:cxn ang="T9">
                    <a:pos x="T2" y="T3"/>
                  </a:cxn>
                  <a:cxn ang="T10">
                    <a:pos x="T4" y="T5"/>
                  </a:cxn>
                  <a:cxn ang="T11">
                    <a:pos x="T6" y="T7"/>
                  </a:cxn>
                </a:cxnLst>
                <a:rect l="T12" t="T13" r="T14" b="T15"/>
                <a:pathLst>
                  <a:path w="21600" h="21600">
                    <a:moveTo>
                      <a:pt x="0" y="0"/>
                    </a:moveTo>
                    <a:lnTo>
                      <a:pt x="5400" y="21600"/>
                    </a:lnTo>
                    <a:lnTo>
                      <a:pt x="16200" y="21600"/>
                    </a:lnTo>
                    <a:lnTo>
                      <a:pt x="21600" y="0"/>
                    </a:lnTo>
                    <a:lnTo>
                      <a:pt x="0" y="0"/>
                    </a:lnTo>
                    <a:close/>
                  </a:path>
                </a:pathLst>
              </a:custGeom>
              <a:solidFill>
                <a:srgbClr val="FF0000"/>
              </a:solidFill>
              <a:ln w="9525">
                <a:solidFill>
                  <a:srgbClr val="000000"/>
                </a:solidFill>
                <a:miter lim="800000"/>
                <a:headEnd/>
                <a:tailEnd/>
              </a:ln>
            </p:spPr>
            <p:txBody>
              <a:bodyPr/>
              <a:lstStyle/>
              <a:p>
                <a:endParaRPr lang="en-CA"/>
              </a:p>
            </p:txBody>
          </p:sp>
          <p:sp>
            <p:nvSpPr>
              <p:cNvPr id="15395" name="AutoShape 31"/>
              <p:cNvSpPr>
                <a:spLocks noChangeArrowheads="1"/>
              </p:cNvSpPr>
              <p:nvPr/>
            </p:nvSpPr>
            <p:spPr bwMode="auto">
              <a:xfrm>
                <a:off x="5220" y="5760"/>
                <a:ext cx="540" cy="360"/>
              </a:xfrm>
              <a:prstGeom prst="parallelogram">
                <a:avLst>
                  <a:gd name="adj" fmla="val 48611"/>
                </a:avLst>
              </a:prstGeom>
              <a:solidFill>
                <a:srgbClr val="3366FF"/>
              </a:solidFill>
              <a:ln w="9525">
                <a:solidFill>
                  <a:srgbClr val="000000"/>
                </a:solidFill>
                <a:miter lim="800000"/>
                <a:headEnd/>
                <a:tailEnd/>
              </a:ln>
            </p:spPr>
            <p:txBody>
              <a:bodyPr/>
              <a:lstStyle/>
              <a:p>
                <a:endParaRPr lang="en-US"/>
              </a:p>
            </p:txBody>
          </p:sp>
        </p:grpSp>
        <p:grpSp>
          <p:nvGrpSpPr>
            <p:cNvPr id="15388" name="Group 32"/>
            <p:cNvGrpSpPr>
              <a:grpSpLocks/>
            </p:cNvGrpSpPr>
            <p:nvPr/>
          </p:nvGrpSpPr>
          <p:grpSpPr bwMode="auto">
            <a:xfrm>
              <a:off x="3636" y="2280"/>
              <a:ext cx="1207" cy="354"/>
              <a:chOff x="3636" y="2280"/>
              <a:chExt cx="1207" cy="354"/>
            </a:xfrm>
          </p:grpSpPr>
          <p:sp>
            <p:nvSpPr>
              <p:cNvPr id="15389" name="Text Box 33"/>
              <p:cNvSpPr txBox="1">
                <a:spLocks noChangeArrowheads="1"/>
              </p:cNvSpPr>
              <p:nvPr/>
            </p:nvSpPr>
            <p:spPr bwMode="auto">
              <a:xfrm>
                <a:off x="4188" y="2369"/>
                <a:ext cx="237" cy="265"/>
              </a:xfrm>
              <a:prstGeom prst="rect">
                <a:avLst/>
              </a:prstGeom>
              <a:solidFill>
                <a:srgbClr val="FFFFFF">
                  <a:alpha val="0"/>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1600"/>
                  <a:t>3</a:t>
                </a:r>
                <a:endParaRPr lang="en-US" sz="2400"/>
              </a:p>
            </p:txBody>
          </p:sp>
          <p:sp>
            <p:nvSpPr>
              <p:cNvPr id="15390" name="AutoShape 34"/>
              <p:cNvSpPr>
                <a:spLocks/>
              </p:cNvSpPr>
              <p:nvPr/>
            </p:nvSpPr>
            <p:spPr bwMode="auto">
              <a:xfrm rot="5400000">
                <a:off x="4195" y="1721"/>
                <a:ext cx="89" cy="1207"/>
              </a:xfrm>
              <a:prstGeom prst="rightBracket">
                <a:avLst>
                  <a:gd name="adj" fmla="val 13562"/>
                </a:avLst>
              </a:prstGeom>
              <a:noFill/>
              <a:ln w="9525">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grpSp>
      </p:grpSp>
      <p:grpSp>
        <p:nvGrpSpPr>
          <p:cNvPr id="69667" name="Group 35"/>
          <p:cNvGrpSpPr>
            <a:grpSpLocks/>
          </p:cNvGrpSpPr>
          <p:nvPr/>
        </p:nvGrpSpPr>
        <p:grpSpPr bwMode="auto">
          <a:xfrm>
            <a:off x="1763713" y="3057525"/>
            <a:ext cx="2006600" cy="1123950"/>
            <a:chOff x="1111" y="1926"/>
            <a:chExt cx="1264" cy="708"/>
          </a:xfrm>
        </p:grpSpPr>
        <p:grpSp>
          <p:nvGrpSpPr>
            <p:cNvPr id="15378" name="Group 36"/>
            <p:cNvGrpSpPr>
              <a:grpSpLocks/>
            </p:cNvGrpSpPr>
            <p:nvPr/>
          </p:nvGrpSpPr>
          <p:grpSpPr bwMode="auto">
            <a:xfrm>
              <a:off x="1113" y="1926"/>
              <a:ext cx="1262" cy="269"/>
              <a:chOff x="2520" y="5400"/>
              <a:chExt cx="3240" cy="720"/>
            </a:xfrm>
          </p:grpSpPr>
          <p:sp>
            <p:nvSpPr>
              <p:cNvPr id="15382" name="AutoShape 37"/>
              <p:cNvSpPr>
                <a:spLocks noChangeArrowheads="1"/>
              </p:cNvSpPr>
              <p:nvPr/>
            </p:nvSpPr>
            <p:spPr bwMode="auto">
              <a:xfrm>
                <a:off x="2880" y="5400"/>
                <a:ext cx="720" cy="720"/>
              </a:xfrm>
              <a:prstGeom prst="hexagon">
                <a:avLst>
                  <a:gd name="adj" fmla="val 25000"/>
                  <a:gd name="vf" fmla="val 115470"/>
                </a:avLst>
              </a:prstGeom>
              <a:solidFill>
                <a:srgbClr val="FFFF00"/>
              </a:solidFill>
              <a:ln w="9525">
                <a:solidFill>
                  <a:srgbClr val="000000"/>
                </a:solidFill>
                <a:miter lim="800000"/>
                <a:headEnd/>
                <a:tailEnd/>
              </a:ln>
            </p:spPr>
            <p:txBody>
              <a:bodyPr/>
              <a:lstStyle/>
              <a:p>
                <a:endParaRPr lang="en-US"/>
              </a:p>
            </p:txBody>
          </p:sp>
          <p:sp>
            <p:nvSpPr>
              <p:cNvPr id="15383" name="AutoShape 38"/>
              <p:cNvSpPr>
                <a:spLocks noChangeAspect="1" noChangeArrowheads="1"/>
              </p:cNvSpPr>
              <p:nvPr/>
            </p:nvSpPr>
            <p:spPr bwMode="auto">
              <a:xfrm>
                <a:off x="2520" y="5760"/>
                <a:ext cx="360" cy="360"/>
              </a:xfrm>
              <a:prstGeom prst="triangle">
                <a:avLst>
                  <a:gd name="adj" fmla="val 50000"/>
                </a:avLst>
              </a:prstGeom>
              <a:solidFill>
                <a:srgbClr val="00FF00"/>
              </a:solidFill>
              <a:ln w="9525">
                <a:solidFill>
                  <a:srgbClr val="000000"/>
                </a:solidFill>
                <a:miter lim="800000"/>
                <a:headEnd/>
                <a:tailEnd/>
              </a:ln>
            </p:spPr>
            <p:txBody>
              <a:bodyPr/>
              <a:lstStyle/>
              <a:p>
                <a:endParaRPr lang="en-US"/>
              </a:p>
            </p:txBody>
          </p:sp>
          <p:sp>
            <p:nvSpPr>
              <p:cNvPr id="15384" name="AutoShape 39"/>
              <p:cNvSpPr>
                <a:spLocks noChangeArrowheads="1"/>
              </p:cNvSpPr>
              <p:nvPr/>
            </p:nvSpPr>
            <p:spPr bwMode="auto">
              <a:xfrm>
                <a:off x="3730" y="5400"/>
                <a:ext cx="720" cy="720"/>
              </a:xfrm>
              <a:prstGeom prst="hexagon">
                <a:avLst>
                  <a:gd name="adj" fmla="val 25000"/>
                  <a:gd name="vf" fmla="val 115470"/>
                </a:avLst>
              </a:prstGeom>
              <a:solidFill>
                <a:srgbClr val="FFFF00"/>
              </a:solidFill>
              <a:ln w="9525">
                <a:solidFill>
                  <a:srgbClr val="000000"/>
                </a:solidFill>
                <a:miter lim="800000"/>
                <a:headEnd/>
                <a:tailEnd/>
              </a:ln>
            </p:spPr>
            <p:txBody>
              <a:bodyPr/>
              <a:lstStyle/>
              <a:p>
                <a:endParaRPr lang="en-US"/>
              </a:p>
            </p:txBody>
          </p:sp>
          <p:sp>
            <p:nvSpPr>
              <p:cNvPr id="15385" name="AutoShape 40"/>
              <p:cNvSpPr>
                <a:spLocks noChangeArrowheads="1"/>
              </p:cNvSpPr>
              <p:nvPr/>
            </p:nvSpPr>
            <p:spPr bwMode="auto">
              <a:xfrm>
                <a:off x="4500" y="5760"/>
                <a:ext cx="720" cy="360"/>
              </a:xfrm>
              <a:custGeom>
                <a:avLst/>
                <a:gdLst>
                  <a:gd name="T0" fmla="*/ 630 w 21600"/>
                  <a:gd name="T1" fmla="*/ 180 h 21600"/>
                  <a:gd name="T2" fmla="*/ 360 w 21600"/>
                  <a:gd name="T3" fmla="*/ 360 h 21600"/>
                  <a:gd name="T4" fmla="*/ 90 w 21600"/>
                  <a:gd name="T5" fmla="*/ 180 h 21600"/>
                  <a:gd name="T6" fmla="*/ 360 w 21600"/>
                  <a:gd name="T7" fmla="*/ 0 h 21600"/>
                  <a:gd name="T8" fmla="*/ 0 60000 65536"/>
                  <a:gd name="T9" fmla="*/ 0 60000 65536"/>
                  <a:gd name="T10" fmla="*/ 0 60000 65536"/>
                  <a:gd name="T11" fmla="*/ 0 60000 65536"/>
                  <a:gd name="T12" fmla="*/ 4500 w 21600"/>
                  <a:gd name="T13" fmla="*/ 4500 h 21600"/>
                  <a:gd name="T14" fmla="*/ 17100 w 21600"/>
                  <a:gd name="T15" fmla="*/ 17100 h 21600"/>
                </a:gdLst>
                <a:ahLst/>
                <a:cxnLst>
                  <a:cxn ang="T8">
                    <a:pos x="T0" y="T1"/>
                  </a:cxn>
                  <a:cxn ang="T9">
                    <a:pos x="T2" y="T3"/>
                  </a:cxn>
                  <a:cxn ang="T10">
                    <a:pos x="T4" y="T5"/>
                  </a:cxn>
                  <a:cxn ang="T11">
                    <a:pos x="T6" y="T7"/>
                  </a:cxn>
                </a:cxnLst>
                <a:rect l="T12" t="T13" r="T14" b="T15"/>
                <a:pathLst>
                  <a:path w="21600" h="21600">
                    <a:moveTo>
                      <a:pt x="0" y="0"/>
                    </a:moveTo>
                    <a:lnTo>
                      <a:pt x="5400" y="21600"/>
                    </a:lnTo>
                    <a:lnTo>
                      <a:pt x="16200" y="21600"/>
                    </a:lnTo>
                    <a:lnTo>
                      <a:pt x="21600" y="0"/>
                    </a:lnTo>
                    <a:lnTo>
                      <a:pt x="0" y="0"/>
                    </a:lnTo>
                    <a:close/>
                  </a:path>
                </a:pathLst>
              </a:custGeom>
              <a:solidFill>
                <a:srgbClr val="FF0000"/>
              </a:solidFill>
              <a:ln w="9525">
                <a:solidFill>
                  <a:srgbClr val="000000"/>
                </a:solidFill>
                <a:miter lim="800000"/>
                <a:headEnd/>
                <a:tailEnd/>
              </a:ln>
            </p:spPr>
            <p:txBody>
              <a:bodyPr/>
              <a:lstStyle/>
              <a:p>
                <a:endParaRPr lang="en-CA"/>
              </a:p>
            </p:txBody>
          </p:sp>
          <p:sp>
            <p:nvSpPr>
              <p:cNvPr id="15386" name="AutoShape 41"/>
              <p:cNvSpPr>
                <a:spLocks noChangeArrowheads="1"/>
              </p:cNvSpPr>
              <p:nvPr/>
            </p:nvSpPr>
            <p:spPr bwMode="auto">
              <a:xfrm>
                <a:off x="5220" y="5760"/>
                <a:ext cx="540" cy="360"/>
              </a:xfrm>
              <a:prstGeom prst="parallelogram">
                <a:avLst>
                  <a:gd name="adj" fmla="val 48611"/>
                </a:avLst>
              </a:prstGeom>
              <a:solidFill>
                <a:srgbClr val="3366FF"/>
              </a:solidFill>
              <a:ln w="9525">
                <a:solidFill>
                  <a:srgbClr val="000000"/>
                </a:solidFill>
                <a:miter lim="800000"/>
                <a:headEnd/>
                <a:tailEnd/>
              </a:ln>
            </p:spPr>
            <p:txBody>
              <a:bodyPr/>
              <a:lstStyle/>
              <a:p>
                <a:endParaRPr lang="en-US"/>
              </a:p>
            </p:txBody>
          </p:sp>
        </p:grpSp>
        <p:grpSp>
          <p:nvGrpSpPr>
            <p:cNvPr id="15379" name="Group 42"/>
            <p:cNvGrpSpPr>
              <a:grpSpLocks/>
            </p:cNvGrpSpPr>
            <p:nvPr/>
          </p:nvGrpSpPr>
          <p:grpSpPr bwMode="auto">
            <a:xfrm>
              <a:off x="1111" y="2280"/>
              <a:ext cx="1207" cy="354"/>
              <a:chOff x="1111" y="2280"/>
              <a:chExt cx="1207" cy="354"/>
            </a:xfrm>
          </p:grpSpPr>
          <p:sp>
            <p:nvSpPr>
              <p:cNvPr id="15380" name="Text Box 43"/>
              <p:cNvSpPr txBox="1">
                <a:spLocks noChangeArrowheads="1"/>
              </p:cNvSpPr>
              <p:nvPr/>
            </p:nvSpPr>
            <p:spPr bwMode="auto">
              <a:xfrm>
                <a:off x="1586" y="2369"/>
                <a:ext cx="237" cy="265"/>
              </a:xfrm>
              <a:prstGeom prst="rect">
                <a:avLst/>
              </a:prstGeom>
              <a:solidFill>
                <a:srgbClr val="FFFFFF">
                  <a:alpha val="0"/>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1600"/>
                  <a:t>1</a:t>
                </a:r>
                <a:endParaRPr lang="en-US" sz="2400"/>
              </a:p>
            </p:txBody>
          </p:sp>
          <p:sp>
            <p:nvSpPr>
              <p:cNvPr id="15381" name="AutoShape 44"/>
              <p:cNvSpPr>
                <a:spLocks/>
              </p:cNvSpPr>
              <p:nvPr/>
            </p:nvSpPr>
            <p:spPr bwMode="auto">
              <a:xfrm rot="5400000">
                <a:off x="1670" y="1721"/>
                <a:ext cx="89" cy="1207"/>
              </a:xfrm>
              <a:prstGeom prst="rightBracket">
                <a:avLst>
                  <a:gd name="adj" fmla="val 13562"/>
                </a:avLst>
              </a:prstGeom>
              <a:noFill/>
              <a:ln w="9525">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grpSp>
      </p:grpSp>
      <p:grpSp>
        <p:nvGrpSpPr>
          <p:cNvPr id="69677" name="Group 45"/>
          <p:cNvGrpSpPr>
            <a:grpSpLocks/>
          </p:cNvGrpSpPr>
          <p:nvPr/>
        </p:nvGrpSpPr>
        <p:grpSpPr bwMode="auto">
          <a:xfrm>
            <a:off x="2517775" y="2636838"/>
            <a:ext cx="4646613" cy="420687"/>
            <a:chOff x="1586" y="1661"/>
            <a:chExt cx="2927" cy="265"/>
          </a:xfrm>
        </p:grpSpPr>
        <p:sp>
          <p:nvSpPr>
            <p:cNvPr id="15375" name="Text Box 46"/>
            <p:cNvSpPr txBox="1">
              <a:spLocks noChangeArrowheads="1"/>
            </p:cNvSpPr>
            <p:nvPr/>
          </p:nvSpPr>
          <p:spPr bwMode="auto">
            <a:xfrm>
              <a:off x="1586" y="1661"/>
              <a:ext cx="321" cy="265"/>
            </a:xfrm>
            <a:prstGeom prst="rect">
              <a:avLst/>
            </a:prstGeom>
            <a:solidFill>
              <a:srgbClr val="FFFFFF">
                <a:alpha val="0"/>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en-US" sz="1600"/>
                <a:t>5</a:t>
              </a:r>
              <a:endParaRPr lang="en-US" sz="2400"/>
            </a:p>
          </p:txBody>
        </p:sp>
        <p:sp>
          <p:nvSpPr>
            <p:cNvPr id="15376" name="Text Box 47"/>
            <p:cNvSpPr txBox="1">
              <a:spLocks noChangeArrowheads="1"/>
            </p:cNvSpPr>
            <p:nvPr/>
          </p:nvSpPr>
          <p:spPr bwMode="auto">
            <a:xfrm>
              <a:off x="2848" y="1661"/>
              <a:ext cx="395" cy="265"/>
            </a:xfrm>
            <a:prstGeom prst="rect">
              <a:avLst/>
            </a:prstGeom>
            <a:solidFill>
              <a:srgbClr val="FFFFFF">
                <a:alpha val="0"/>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en-US" sz="1600"/>
                <a:t>10</a:t>
              </a:r>
              <a:endParaRPr lang="en-US" sz="2400"/>
            </a:p>
          </p:txBody>
        </p:sp>
        <p:sp>
          <p:nvSpPr>
            <p:cNvPr id="15377" name="Text Box 48"/>
            <p:cNvSpPr txBox="1">
              <a:spLocks noChangeArrowheads="1"/>
            </p:cNvSpPr>
            <p:nvPr/>
          </p:nvSpPr>
          <p:spPr bwMode="auto">
            <a:xfrm>
              <a:off x="4109" y="1661"/>
              <a:ext cx="404" cy="265"/>
            </a:xfrm>
            <a:prstGeom prst="rect">
              <a:avLst/>
            </a:prstGeom>
            <a:solidFill>
              <a:srgbClr val="FFFFFF">
                <a:alpha val="0"/>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en-US" sz="1600"/>
                <a:t>15</a:t>
              </a:r>
              <a:endParaRPr lang="en-US" sz="2400"/>
            </a:p>
          </p:txBody>
        </p:sp>
      </p:grpSp>
      <p:sp>
        <p:nvSpPr>
          <p:cNvPr id="69681" name="Text Box 49"/>
          <p:cNvSpPr txBox="1">
            <a:spLocks noChangeArrowheads="1"/>
          </p:cNvSpPr>
          <p:nvPr/>
        </p:nvSpPr>
        <p:spPr bwMode="auto">
          <a:xfrm>
            <a:off x="2987675" y="4292600"/>
            <a:ext cx="3455988" cy="825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CA" sz="1600" dirty="0"/>
              <a:t>a) What would the 20th shape be?</a:t>
            </a:r>
          </a:p>
          <a:p>
            <a:pPr eaLnBrk="1" hangingPunct="1"/>
            <a:r>
              <a:rPr lang="en-CA" sz="1600" dirty="0"/>
              <a:t>b) What would the 30th shape be?</a:t>
            </a:r>
          </a:p>
          <a:p>
            <a:pPr eaLnBrk="1" hangingPunct="1"/>
            <a:r>
              <a:rPr lang="en-CA" sz="1600" dirty="0"/>
              <a:t>c) What would the 32nd shape be?</a:t>
            </a:r>
            <a:endParaRPr lang="en-US" sz="1600" dirty="0"/>
          </a:p>
        </p:txBody>
      </p:sp>
      <p:sp>
        <p:nvSpPr>
          <p:cNvPr id="15373" name="Text Box 50"/>
          <p:cNvSpPr txBox="1">
            <a:spLocks noChangeArrowheads="1"/>
          </p:cNvSpPr>
          <p:nvPr/>
        </p:nvSpPr>
        <p:spPr bwMode="auto">
          <a:xfrm>
            <a:off x="8316913" y="6165850"/>
            <a:ext cx="4699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endParaRPr lang="en-US" b="1"/>
          </a:p>
        </p:txBody>
      </p:sp>
      <p:sp>
        <p:nvSpPr>
          <p:cNvPr id="57" name="Oval 56"/>
          <p:cNvSpPr/>
          <p:nvPr/>
        </p:nvSpPr>
        <p:spPr>
          <a:xfrm>
            <a:off x="7956376" y="5949280"/>
            <a:ext cx="936104" cy="64807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CA" sz="3600" dirty="0" smtClean="0">
                <a:solidFill>
                  <a:schemeClr val="tx1"/>
                </a:solidFill>
              </a:rPr>
              <a:t>1</a:t>
            </a:r>
            <a:endParaRPr lang="en-CA" sz="3600" dirty="0">
              <a:solidFill>
                <a:schemeClr val="tx1"/>
              </a:solidFill>
            </a:endParaRPr>
          </a:p>
        </p:txBody>
      </p:sp>
    </p:spTree>
    <p:extLst>
      <p:ext uri="{BB962C8B-B14F-4D97-AF65-F5344CB8AC3E}">
        <p14:creationId xmlns:p14="http://schemas.microsoft.com/office/powerpoint/2010/main" val="3433241026"/>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9" presetClass="entr" presetSubtype="0" fill="hold" nodeType="withEffect">
                                  <p:stCondLst>
                                    <p:cond delay="0"/>
                                  </p:stCondLst>
                                  <p:childTnLst>
                                    <p:set>
                                      <p:cBhvr>
                                        <p:cTn id="6" dur="1" fill="hold">
                                          <p:stCondLst>
                                            <p:cond delay="0"/>
                                          </p:stCondLst>
                                        </p:cTn>
                                        <p:tgtEl>
                                          <p:spTgt spid="69667"/>
                                        </p:tgtEl>
                                        <p:attrNameLst>
                                          <p:attrName>style.visibility</p:attrName>
                                        </p:attrNameLst>
                                      </p:cBhvr>
                                      <p:to>
                                        <p:strVal val="visible"/>
                                      </p:to>
                                    </p:set>
                                    <p:animEffect transition="in" filter="dissolve">
                                      <p:cBhvr>
                                        <p:cTn id="7" dur="500"/>
                                        <p:tgtEl>
                                          <p:spTgt spid="69667"/>
                                        </p:tgtEl>
                                      </p:cBhvr>
                                    </p:animEffect>
                                  </p:childTnLst>
                                </p:cTn>
                              </p:par>
                            </p:childTnLst>
                          </p:cTn>
                        </p:par>
                        <p:par>
                          <p:cTn id="8" fill="hold" nodeType="afterGroup">
                            <p:stCondLst>
                              <p:cond delay="500"/>
                            </p:stCondLst>
                            <p:childTnLst>
                              <p:par>
                                <p:cTn id="9" presetID="9" presetClass="entr" presetSubtype="0" fill="hold" nodeType="afterEffect">
                                  <p:stCondLst>
                                    <p:cond delay="0"/>
                                  </p:stCondLst>
                                  <p:childTnLst>
                                    <p:set>
                                      <p:cBhvr>
                                        <p:cTn id="10" dur="1" fill="hold">
                                          <p:stCondLst>
                                            <p:cond delay="0"/>
                                          </p:stCondLst>
                                        </p:cTn>
                                        <p:tgtEl>
                                          <p:spTgt spid="69647"/>
                                        </p:tgtEl>
                                        <p:attrNameLst>
                                          <p:attrName>style.visibility</p:attrName>
                                        </p:attrNameLst>
                                      </p:cBhvr>
                                      <p:to>
                                        <p:strVal val="visible"/>
                                      </p:to>
                                    </p:set>
                                    <p:animEffect transition="in" filter="dissolve">
                                      <p:cBhvr>
                                        <p:cTn id="11" dur="500"/>
                                        <p:tgtEl>
                                          <p:spTgt spid="69647"/>
                                        </p:tgtEl>
                                      </p:cBhvr>
                                    </p:animEffect>
                                  </p:childTnLst>
                                </p:cTn>
                              </p:par>
                            </p:childTnLst>
                          </p:cTn>
                        </p:par>
                        <p:par>
                          <p:cTn id="12" fill="hold" nodeType="afterGroup">
                            <p:stCondLst>
                              <p:cond delay="1000"/>
                            </p:stCondLst>
                            <p:childTnLst>
                              <p:par>
                                <p:cTn id="13" presetID="9" presetClass="entr" presetSubtype="0" fill="hold" nodeType="afterEffect">
                                  <p:stCondLst>
                                    <p:cond delay="0"/>
                                  </p:stCondLst>
                                  <p:childTnLst>
                                    <p:set>
                                      <p:cBhvr>
                                        <p:cTn id="14" dur="1" fill="hold">
                                          <p:stCondLst>
                                            <p:cond delay="0"/>
                                          </p:stCondLst>
                                        </p:cTn>
                                        <p:tgtEl>
                                          <p:spTgt spid="69657"/>
                                        </p:tgtEl>
                                        <p:attrNameLst>
                                          <p:attrName>style.visibility</p:attrName>
                                        </p:attrNameLst>
                                      </p:cBhvr>
                                      <p:to>
                                        <p:strVal val="visible"/>
                                      </p:to>
                                    </p:set>
                                    <p:animEffect transition="in" filter="dissolve">
                                      <p:cBhvr>
                                        <p:cTn id="15" dur="500"/>
                                        <p:tgtEl>
                                          <p:spTgt spid="69657"/>
                                        </p:tgtEl>
                                      </p:cBhvr>
                                    </p:animEffect>
                                  </p:childTnLst>
                                </p:cTn>
                              </p:par>
                            </p:childTnLst>
                          </p:cTn>
                        </p:par>
                        <p:par>
                          <p:cTn id="16" fill="hold" nodeType="afterGroup">
                            <p:stCondLst>
                              <p:cond delay="1500"/>
                            </p:stCondLst>
                            <p:childTnLst>
                              <p:par>
                                <p:cTn id="17" presetID="9" presetClass="entr" presetSubtype="0" fill="hold" nodeType="afterEffect">
                                  <p:stCondLst>
                                    <p:cond delay="1000"/>
                                  </p:stCondLst>
                                  <p:childTnLst>
                                    <p:set>
                                      <p:cBhvr>
                                        <p:cTn id="18" dur="1" fill="hold">
                                          <p:stCondLst>
                                            <p:cond delay="0"/>
                                          </p:stCondLst>
                                        </p:cTn>
                                        <p:tgtEl>
                                          <p:spTgt spid="69677"/>
                                        </p:tgtEl>
                                        <p:attrNameLst>
                                          <p:attrName>style.visibility</p:attrName>
                                        </p:attrNameLst>
                                      </p:cBhvr>
                                      <p:to>
                                        <p:strVal val="visible"/>
                                      </p:to>
                                    </p:set>
                                    <p:animEffect transition="in" filter="dissolve">
                                      <p:cBhvr>
                                        <p:cTn id="19" dur="500"/>
                                        <p:tgtEl>
                                          <p:spTgt spid="69677"/>
                                        </p:tgtEl>
                                      </p:cBhvr>
                                    </p:animEffect>
                                  </p:childTnLst>
                                </p:cTn>
                              </p:par>
                            </p:childTnLst>
                          </p:cTn>
                        </p:par>
                      </p:childTnLst>
                    </p:cTn>
                  </p:par>
                  <p:par>
                    <p:cTn id="20" fill="hold">
                      <p:stCondLst>
                        <p:cond delay="indefinite"/>
                      </p:stCondLst>
                      <p:childTnLst>
                        <p:par>
                          <p:cTn id="21" fill="hold">
                            <p:stCondLst>
                              <p:cond delay="0"/>
                            </p:stCondLst>
                            <p:childTnLst>
                              <p:par>
                                <p:cTn id="22" presetID="10" presetClass="entr" presetSubtype="0" fill="hold" grpId="0" nodeType="clickEffect">
                                  <p:stCondLst>
                                    <p:cond delay="0"/>
                                  </p:stCondLst>
                                  <p:childTnLst>
                                    <p:set>
                                      <p:cBhvr>
                                        <p:cTn id="23" dur="1" fill="hold">
                                          <p:stCondLst>
                                            <p:cond delay="0"/>
                                          </p:stCondLst>
                                        </p:cTn>
                                        <p:tgtEl>
                                          <p:spTgt spid="69681"/>
                                        </p:tgtEl>
                                        <p:attrNameLst>
                                          <p:attrName>style.visibility</p:attrName>
                                        </p:attrNameLst>
                                      </p:cBhvr>
                                      <p:to>
                                        <p:strVal val="visible"/>
                                      </p:to>
                                    </p:set>
                                    <p:animEffect transition="in" filter="fade">
                                      <p:cBhvr>
                                        <p:cTn id="24" dur="500"/>
                                        <p:tgtEl>
                                          <p:spTgt spid="6968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9681"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CA" dirty="0" smtClean="0"/>
              <a:t>Key idea </a:t>
            </a:r>
            <a:endParaRPr lang="en-CA" dirty="0"/>
          </a:p>
        </p:txBody>
      </p:sp>
      <p:sp>
        <p:nvSpPr>
          <p:cNvPr id="3" name="Subtitle 2"/>
          <p:cNvSpPr>
            <a:spLocks noGrp="1"/>
          </p:cNvSpPr>
          <p:nvPr>
            <p:ph type="subTitle" idx="1"/>
          </p:nvPr>
        </p:nvSpPr>
        <p:spPr/>
        <p:txBody>
          <a:bodyPr/>
          <a:lstStyle/>
          <a:p>
            <a:pPr fontAlgn="auto">
              <a:lnSpc>
                <a:spcPct val="90000"/>
              </a:lnSpc>
              <a:spcAft>
                <a:spcPts val="0"/>
              </a:spcAft>
              <a:defRPr/>
            </a:pPr>
            <a:r>
              <a:rPr lang="en-US" sz="2800" dirty="0"/>
              <a:t>Any pattern can be represented in a variety of ways. Representing aspects of a situation with numbers make it easier to see patterns in the situation.</a:t>
            </a:r>
          </a:p>
        </p:txBody>
      </p:sp>
      <p:sp>
        <p:nvSpPr>
          <p:cNvPr id="4" name="Oval 3"/>
          <p:cNvSpPr/>
          <p:nvPr/>
        </p:nvSpPr>
        <p:spPr>
          <a:xfrm>
            <a:off x="6372200" y="1556792"/>
            <a:ext cx="936104" cy="64807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CA" sz="3600" dirty="0" smtClean="0">
                <a:solidFill>
                  <a:schemeClr val="tx1"/>
                </a:solidFill>
              </a:rPr>
              <a:t>2</a:t>
            </a:r>
            <a:endParaRPr lang="en-CA" sz="3600" dirty="0">
              <a:solidFill>
                <a:schemeClr val="tx1"/>
              </a:solidFill>
            </a:endParaRPr>
          </a:p>
        </p:txBody>
      </p:sp>
    </p:spTree>
    <p:extLst>
      <p:ext uri="{BB962C8B-B14F-4D97-AF65-F5344CB8AC3E}">
        <p14:creationId xmlns:p14="http://schemas.microsoft.com/office/powerpoint/2010/main" val="445559571"/>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I am thinking about an ABCA pattern</a:t>
            </a:r>
            <a:endParaRPr lang="en-CA" dirty="0"/>
          </a:p>
        </p:txBody>
      </p:sp>
      <p:sp>
        <p:nvSpPr>
          <p:cNvPr id="3" name="Content Placeholder 2"/>
          <p:cNvSpPr>
            <a:spLocks noGrp="1"/>
          </p:cNvSpPr>
          <p:nvPr>
            <p:ph idx="1"/>
          </p:nvPr>
        </p:nvSpPr>
        <p:spPr/>
        <p:txBody>
          <a:bodyPr/>
          <a:lstStyle/>
          <a:p>
            <a:r>
              <a:rPr lang="en-CA" dirty="0" smtClean="0"/>
              <a:t>Use pattern blocks to show what your pattern might look like.</a:t>
            </a:r>
          </a:p>
          <a:p>
            <a:endParaRPr lang="en-CA" dirty="0"/>
          </a:p>
          <a:p>
            <a:pPr marL="0" indent="0">
              <a:buNone/>
            </a:pPr>
            <a:r>
              <a:rPr lang="en-CA" dirty="0" smtClean="0"/>
              <a:t>To bring out Key Idea 2 ask, “How are all of our patterns alike? How are they different?</a:t>
            </a:r>
            <a:endParaRPr lang="en-CA" dirty="0"/>
          </a:p>
        </p:txBody>
      </p:sp>
      <p:sp>
        <p:nvSpPr>
          <p:cNvPr id="4" name="Oval 3"/>
          <p:cNvSpPr/>
          <p:nvPr/>
        </p:nvSpPr>
        <p:spPr>
          <a:xfrm>
            <a:off x="8028384" y="6021288"/>
            <a:ext cx="936104" cy="64807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CA" sz="3600" dirty="0" smtClean="0">
                <a:solidFill>
                  <a:schemeClr val="tx1"/>
                </a:solidFill>
              </a:rPr>
              <a:t>2</a:t>
            </a:r>
            <a:endParaRPr lang="en-CA" sz="3600" dirty="0">
              <a:solidFill>
                <a:schemeClr val="tx1"/>
              </a:solidFill>
            </a:endParaRPr>
          </a:p>
        </p:txBody>
      </p:sp>
    </p:spTree>
    <p:extLst>
      <p:ext uri="{BB962C8B-B14F-4D97-AF65-F5344CB8AC3E}">
        <p14:creationId xmlns:p14="http://schemas.microsoft.com/office/powerpoint/2010/main" val="1705134128"/>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Studio">
  <a:themeElements>
    <a:clrScheme name="Studio 5">
      <a:dk1>
        <a:srgbClr val="000000"/>
      </a:dk1>
      <a:lt1>
        <a:srgbClr val="FFFFFF"/>
      </a:lt1>
      <a:dk2>
        <a:srgbClr val="FF0000"/>
      </a:dk2>
      <a:lt2>
        <a:srgbClr val="FFCC00"/>
      </a:lt2>
      <a:accent1>
        <a:srgbClr val="66CCFF"/>
      </a:accent1>
      <a:accent2>
        <a:srgbClr val="009900"/>
      </a:accent2>
      <a:accent3>
        <a:srgbClr val="FFFFFF"/>
      </a:accent3>
      <a:accent4>
        <a:srgbClr val="000000"/>
      </a:accent4>
      <a:accent5>
        <a:srgbClr val="B8E2FF"/>
      </a:accent5>
      <a:accent6>
        <a:srgbClr val="008A00"/>
      </a:accent6>
      <a:hlink>
        <a:srgbClr val="FF3300"/>
      </a:hlink>
      <a:folHlink>
        <a:srgbClr val="6600FF"/>
      </a:folHlink>
    </a:clrScheme>
    <a:fontScheme name="Studio">
      <a:majorFont>
        <a:latin typeface="Arial Black"/>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Studio 1">
        <a:dk1>
          <a:srgbClr val="000000"/>
        </a:dk1>
        <a:lt1>
          <a:srgbClr val="FFFFFF"/>
        </a:lt1>
        <a:dk2>
          <a:srgbClr val="336666"/>
        </a:dk2>
        <a:lt2>
          <a:srgbClr val="CCCC99"/>
        </a:lt2>
        <a:accent1>
          <a:srgbClr val="97CDCC"/>
        </a:accent1>
        <a:accent2>
          <a:srgbClr val="D6E0E0"/>
        </a:accent2>
        <a:accent3>
          <a:srgbClr val="FFFFFF"/>
        </a:accent3>
        <a:accent4>
          <a:srgbClr val="000000"/>
        </a:accent4>
        <a:accent5>
          <a:srgbClr val="C9E3E2"/>
        </a:accent5>
        <a:accent6>
          <a:srgbClr val="C2CBCB"/>
        </a:accent6>
        <a:hlink>
          <a:srgbClr val="99CC00"/>
        </a:hlink>
        <a:folHlink>
          <a:srgbClr val="336666"/>
        </a:folHlink>
      </a:clrScheme>
      <a:clrMap bg1="lt1" tx1="dk1" bg2="lt2" tx2="dk2" accent1="accent1" accent2="accent2" accent3="accent3" accent4="accent4" accent5="accent5" accent6="accent6" hlink="hlink" folHlink="folHlink"/>
    </a:extraClrScheme>
    <a:extraClrScheme>
      <a:clrScheme name="Studio 2">
        <a:dk1>
          <a:srgbClr val="000000"/>
        </a:dk1>
        <a:lt1>
          <a:srgbClr val="FFFFFF"/>
        </a:lt1>
        <a:dk2>
          <a:srgbClr val="3732A0"/>
        </a:dk2>
        <a:lt2>
          <a:srgbClr val="666699"/>
        </a:lt2>
        <a:accent1>
          <a:srgbClr val="CCCCFF"/>
        </a:accent1>
        <a:accent2>
          <a:srgbClr val="009999"/>
        </a:accent2>
        <a:accent3>
          <a:srgbClr val="FFFFFF"/>
        </a:accent3>
        <a:accent4>
          <a:srgbClr val="000000"/>
        </a:accent4>
        <a:accent5>
          <a:srgbClr val="E2E2FF"/>
        </a:accent5>
        <a:accent6>
          <a:srgbClr val="008A8A"/>
        </a:accent6>
        <a:hlink>
          <a:srgbClr val="3366CC"/>
        </a:hlink>
        <a:folHlink>
          <a:srgbClr val="9094B8"/>
        </a:folHlink>
      </a:clrScheme>
      <a:clrMap bg1="lt1" tx1="dk1" bg2="lt2" tx2="dk2" accent1="accent1" accent2="accent2" accent3="accent3" accent4="accent4" accent5="accent5" accent6="accent6" hlink="hlink" folHlink="folHlink"/>
    </a:extraClrScheme>
    <a:extraClrScheme>
      <a:clrScheme name="Studio 3">
        <a:dk1>
          <a:srgbClr val="000000"/>
        </a:dk1>
        <a:lt1>
          <a:srgbClr val="FFFFFF"/>
        </a:lt1>
        <a:dk2>
          <a:srgbClr val="CD0505"/>
        </a:dk2>
        <a:lt2>
          <a:srgbClr val="5F5F5F"/>
        </a:lt2>
        <a:accent1>
          <a:srgbClr val="D2D5DE"/>
        </a:accent1>
        <a:accent2>
          <a:srgbClr val="D55757"/>
        </a:accent2>
        <a:accent3>
          <a:srgbClr val="FFFFFF"/>
        </a:accent3>
        <a:accent4>
          <a:srgbClr val="000000"/>
        </a:accent4>
        <a:accent5>
          <a:srgbClr val="E5E7EC"/>
        </a:accent5>
        <a:accent6>
          <a:srgbClr val="C14E4E"/>
        </a:accent6>
        <a:hlink>
          <a:srgbClr val="F42D1E"/>
        </a:hlink>
        <a:folHlink>
          <a:srgbClr val="7C849E"/>
        </a:folHlink>
      </a:clrScheme>
      <a:clrMap bg1="lt1" tx1="dk1" bg2="lt2" tx2="dk2" accent1="accent1" accent2="accent2" accent3="accent3" accent4="accent4" accent5="accent5" accent6="accent6" hlink="hlink" folHlink="folHlink"/>
    </a:extraClrScheme>
    <a:extraClrScheme>
      <a:clrScheme name="Studio 4">
        <a:dk1>
          <a:srgbClr val="000000"/>
        </a:dk1>
        <a:lt1>
          <a:srgbClr val="FFFFFF"/>
        </a:lt1>
        <a:dk2>
          <a:srgbClr val="551A07"/>
        </a:dk2>
        <a:lt2>
          <a:srgbClr val="CC3300"/>
        </a:lt2>
        <a:accent1>
          <a:srgbClr val="F4B400"/>
        </a:accent1>
        <a:accent2>
          <a:srgbClr val="993300"/>
        </a:accent2>
        <a:accent3>
          <a:srgbClr val="FFFFFF"/>
        </a:accent3>
        <a:accent4>
          <a:srgbClr val="000000"/>
        </a:accent4>
        <a:accent5>
          <a:srgbClr val="F8D6AA"/>
        </a:accent5>
        <a:accent6>
          <a:srgbClr val="8A2D00"/>
        </a:accent6>
        <a:hlink>
          <a:srgbClr val="FF3300"/>
        </a:hlink>
        <a:folHlink>
          <a:srgbClr val="666699"/>
        </a:folHlink>
      </a:clrScheme>
      <a:clrMap bg1="lt1" tx1="dk1" bg2="lt2" tx2="dk2" accent1="accent1" accent2="accent2" accent3="accent3" accent4="accent4" accent5="accent5" accent6="accent6" hlink="hlink" folHlink="folHlink"/>
    </a:extraClrScheme>
    <a:extraClrScheme>
      <a:clrScheme name="Studio 5">
        <a:dk1>
          <a:srgbClr val="000000"/>
        </a:dk1>
        <a:lt1>
          <a:srgbClr val="FFFFFF"/>
        </a:lt1>
        <a:dk2>
          <a:srgbClr val="FF0000"/>
        </a:dk2>
        <a:lt2>
          <a:srgbClr val="FFCC00"/>
        </a:lt2>
        <a:accent1>
          <a:srgbClr val="66CCFF"/>
        </a:accent1>
        <a:accent2>
          <a:srgbClr val="009900"/>
        </a:accent2>
        <a:accent3>
          <a:srgbClr val="FFFFFF"/>
        </a:accent3>
        <a:accent4>
          <a:srgbClr val="000000"/>
        </a:accent4>
        <a:accent5>
          <a:srgbClr val="B8E2FF"/>
        </a:accent5>
        <a:accent6>
          <a:srgbClr val="008A00"/>
        </a:accent6>
        <a:hlink>
          <a:srgbClr val="FF3300"/>
        </a:hlink>
        <a:folHlink>
          <a:srgbClr val="6600FF"/>
        </a:folHlink>
      </a:clrScheme>
      <a:clrMap bg1="lt1" tx1="dk1" bg2="lt2" tx2="dk2" accent1="accent1" accent2="accent2" accent3="accent3" accent4="accent4" accent5="accent5" accent6="accent6" hlink="hlink" folHlink="folHlink"/>
    </a:extraClrScheme>
    <a:extraClrScheme>
      <a:clrScheme name="Studio 6">
        <a:dk1>
          <a:srgbClr val="666633"/>
        </a:dk1>
        <a:lt1>
          <a:srgbClr val="FFFFFF"/>
        </a:lt1>
        <a:dk2>
          <a:srgbClr val="000000"/>
        </a:dk2>
        <a:lt2>
          <a:srgbClr val="CC3300"/>
        </a:lt2>
        <a:accent1>
          <a:srgbClr val="808000"/>
        </a:accent1>
        <a:accent2>
          <a:srgbClr val="FF9900"/>
        </a:accent2>
        <a:accent3>
          <a:srgbClr val="AAAAAA"/>
        </a:accent3>
        <a:accent4>
          <a:srgbClr val="DADADA"/>
        </a:accent4>
        <a:accent5>
          <a:srgbClr val="C0C0AA"/>
        </a:accent5>
        <a:accent6>
          <a:srgbClr val="E78A00"/>
        </a:accent6>
        <a:hlink>
          <a:srgbClr val="CC6600"/>
        </a:hlink>
        <a:folHlink>
          <a:srgbClr val="434B1F"/>
        </a:folHlink>
      </a:clrScheme>
      <a:clrMap bg1="dk2" tx1="lt1" bg2="dk1" tx2="lt2" accent1="accent1" accent2="accent2" accent3="accent3" accent4="accent4" accent5="accent5" accent6="accent6" hlink="hlink" folHlink="folHlink"/>
    </a:extraClrScheme>
    <a:extraClrScheme>
      <a:clrScheme name="Studio 7">
        <a:dk1>
          <a:srgbClr val="766997"/>
        </a:dk1>
        <a:lt1>
          <a:srgbClr val="FFFFFF"/>
        </a:lt1>
        <a:dk2>
          <a:srgbClr val="530901"/>
        </a:dk2>
        <a:lt2>
          <a:srgbClr val="FFFFFF"/>
        </a:lt2>
        <a:accent1>
          <a:srgbClr val="FF3300"/>
        </a:accent1>
        <a:accent2>
          <a:srgbClr val="CC6600"/>
        </a:accent2>
        <a:accent3>
          <a:srgbClr val="B3AAAA"/>
        </a:accent3>
        <a:accent4>
          <a:srgbClr val="DADADA"/>
        </a:accent4>
        <a:accent5>
          <a:srgbClr val="FFADAA"/>
        </a:accent5>
        <a:accent6>
          <a:srgbClr val="B95C00"/>
        </a:accent6>
        <a:hlink>
          <a:srgbClr val="FF9900"/>
        </a:hlink>
        <a:folHlink>
          <a:srgbClr val="993300"/>
        </a:folHlink>
      </a:clrScheme>
      <a:clrMap bg1="dk2" tx1="lt1" bg2="dk1" tx2="lt2" accent1="accent1" accent2="accent2" accent3="accent3" accent4="accent4" accent5="accent5" accent6="accent6" hlink="hlink" folHlink="folHlink"/>
    </a:extraClrScheme>
    <a:extraClrScheme>
      <a:clrScheme name="Studio 8">
        <a:dk1>
          <a:srgbClr val="666699"/>
        </a:dk1>
        <a:lt1>
          <a:srgbClr val="FFFFFF"/>
        </a:lt1>
        <a:dk2>
          <a:srgbClr val="4C004C"/>
        </a:dk2>
        <a:lt2>
          <a:srgbClr val="FFFFFF"/>
        </a:lt2>
        <a:accent1>
          <a:srgbClr val="0099CC"/>
        </a:accent1>
        <a:accent2>
          <a:srgbClr val="993366"/>
        </a:accent2>
        <a:accent3>
          <a:srgbClr val="B2AAB2"/>
        </a:accent3>
        <a:accent4>
          <a:srgbClr val="DADADA"/>
        </a:accent4>
        <a:accent5>
          <a:srgbClr val="AACAE2"/>
        </a:accent5>
        <a:accent6>
          <a:srgbClr val="8A2D5C"/>
        </a:accent6>
        <a:hlink>
          <a:srgbClr val="99CC00"/>
        </a:hlink>
        <a:folHlink>
          <a:srgbClr val="006699"/>
        </a:folHlink>
      </a:clrScheme>
      <a:clrMap bg1="dk2" tx1="lt1" bg2="dk1" tx2="lt2" accent1="accent1" accent2="accent2" accent3="accent3" accent4="accent4" accent5="accent5" accent6="accent6" hlink="hlink" folHlink="folHlink"/>
    </a:extraClrScheme>
    <a:extraClrScheme>
      <a:clrScheme name="Studio 9">
        <a:dk1>
          <a:srgbClr val="565682"/>
        </a:dk1>
        <a:lt1>
          <a:srgbClr val="FFFFFF"/>
        </a:lt1>
        <a:dk2>
          <a:srgbClr val="1E1551"/>
        </a:dk2>
        <a:lt2>
          <a:srgbClr val="CCFFFF"/>
        </a:lt2>
        <a:accent1>
          <a:srgbClr val="33CCCC"/>
        </a:accent1>
        <a:accent2>
          <a:srgbClr val="009999"/>
        </a:accent2>
        <a:accent3>
          <a:srgbClr val="ABAAB3"/>
        </a:accent3>
        <a:accent4>
          <a:srgbClr val="DADADA"/>
        </a:accent4>
        <a:accent5>
          <a:srgbClr val="ADE2E2"/>
        </a:accent5>
        <a:accent6>
          <a:srgbClr val="008A8A"/>
        </a:accent6>
        <a:hlink>
          <a:srgbClr val="FF9900"/>
        </a:hlink>
        <a:folHlink>
          <a:srgbClr val="005986"/>
        </a:folHlink>
      </a:clrScheme>
      <a:clrMap bg1="dk2" tx1="lt1" bg2="dk1" tx2="lt2" accent1="accent1" accent2="accent2" accent3="accent3" accent4="accent4" accent5="accent5" accent6="accent6" hlink="hlink" folHlink="folHlink"/>
    </a:extraClrScheme>
    <a:extraClrScheme>
      <a:clrScheme name="Studio 10">
        <a:dk1>
          <a:srgbClr val="CCCC99"/>
        </a:dk1>
        <a:lt1>
          <a:srgbClr val="FFFFFF"/>
        </a:lt1>
        <a:dk2>
          <a:srgbClr val="2E5D5C"/>
        </a:dk2>
        <a:lt2>
          <a:srgbClr val="FFFFFF"/>
        </a:lt2>
        <a:accent1>
          <a:srgbClr val="0099CC"/>
        </a:accent1>
        <a:accent2>
          <a:srgbClr val="D6E0E0"/>
        </a:accent2>
        <a:accent3>
          <a:srgbClr val="ADB6B5"/>
        </a:accent3>
        <a:accent4>
          <a:srgbClr val="DADADA"/>
        </a:accent4>
        <a:accent5>
          <a:srgbClr val="AACAE2"/>
        </a:accent5>
        <a:accent6>
          <a:srgbClr val="C2CBCB"/>
        </a:accent6>
        <a:hlink>
          <a:srgbClr val="CCCC99"/>
        </a:hlink>
        <a:folHlink>
          <a:srgbClr val="428A8C"/>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Studio</Template>
  <TotalTime>1252</TotalTime>
  <Words>3165</Words>
  <Application>Microsoft Macintosh PowerPoint</Application>
  <PresentationFormat>On-screen Show (4:3)</PresentationFormat>
  <Paragraphs>654</Paragraphs>
  <Slides>49</Slides>
  <Notes>4</Notes>
  <HiddenSlides>0</HiddenSlides>
  <MMClips>0</MMClips>
  <ScaleCrop>false</ScaleCrop>
  <HeadingPairs>
    <vt:vector size="4" baseType="variant">
      <vt:variant>
        <vt:lpstr>Theme</vt:lpstr>
      </vt:variant>
      <vt:variant>
        <vt:i4>1</vt:i4>
      </vt:variant>
      <vt:variant>
        <vt:lpstr>Slide Titles</vt:lpstr>
      </vt:variant>
      <vt:variant>
        <vt:i4>49</vt:i4>
      </vt:variant>
    </vt:vector>
  </HeadingPairs>
  <TitlesOfParts>
    <vt:vector size="50" baseType="lpstr">
      <vt:lpstr>Studio</vt:lpstr>
      <vt:lpstr>Patterning and  Algebraic Thinking </vt:lpstr>
      <vt:lpstr>Key Ideas in Patterns and Algebra</vt:lpstr>
      <vt:lpstr>Key idea </vt:lpstr>
      <vt:lpstr>PowerPoint Presentation</vt:lpstr>
      <vt:lpstr>PowerPoint Presentation</vt:lpstr>
      <vt:lpstr>PowerPoint Presentation</vt:lpstr>
      <vt:lpstr>PowerPoint Presentation</vt:lpstr>
      <vt:lpstr>Key idea </vt:lpstr>
      <vt:lpstr>I am thinking about an ABCA pattern</vt:lpstr>
      <vt:lpstr>Using linking cubes represent the pattern 1, 4, 9, ….</vt:lpstr>
      <vt:lpstr>Using linking cubes represent the pattern 1, 4, 9, ….</vt:lpstr>
      <vt:lpstr>PowerPoint Presentation</vt:lpstr>
      <vt:lpstr>PowerPoint Presentation</vt:lpstr>
      <vt:lpstr>PowerPoint Presentation</vt:lpstr>
      <vt:lpstr>How are these problems the same and  how are they different from the handshake task?</vt:lpstr>
      <vt:lpstr>The Twelve Days of Christmas</vt:lpstr>
      <vt:lpstr>PowerPoint Presentation</vt:lpstr>
      <vt:lpstr>Triangular numbers</vt:lpstr>
      <vt:lpstr>Key idea </vt:lpstr>
      <vt:lpstr>Find a rule to describe the toothpick pattern….</vt:lpstr>
      <vt:lpstr>Can both of these students  be right?</vt:lpstr>
      <vt:lpstr>Build five stages of the following pattern using two different coloured tiles or blocks What do you see as growing and what do  you see as staying the same?</vt:lpstr>
      <vt:lpstr>PowerPoint Presentation</vt:lpstr>
      <vt:lpstr>PowerPoint Presentation</vt:lpstr>
      <vt:lpstr>PowerPoint Presentation</vt:lpstr>
      <vt:lpstr>Consolidating ideas.</vt:lpstr>
      <vt:lpstr>Key idea </vt:lpstr>
      <vt:lpstr>PowerPoint Presentation</vt:lpstr>
      <vt:lpstr>Recursive rule    increase by ‘1’</vt:lpstr>
      <vt:lpstr>Explicit rule               T = 1s + 2  What is staying the same?    </vt:lpstr>
      <vt:lpstr>Growing Trees</vt:lpstr>
      <vt:lpstr>Your turn – Growing Creatures</vt:lpstr>
      <vt:lpstr>PowerPoint Presentation</vt:lpstr>
      <vt:lpstr>Key idea </vt:lpstr>
      <vt:lpstr>PowerPoint Presentation</vt:lpstr>
      <vt:lpstr>PowerPoint Presentation</vt:lpstr>
      <vt:lpstr>PowerPoint Presentation</vt:lpstr>
      <vt:lpstr>When a book of unexplainable occurrences brings Petra Andalee and Calder Pillay together, strange things start to happen: seemingly unrelated events connect, an eccentric old woman seeks their company, and an invaluable Vermeer painting disappears. Before they know it, the two find themselves at the center of an international art scandal, where no one — neighbors, parents, teachers — is spared from suspicion. As Petra and Calder are drawn clue by clue into a mysterious labyrinth, they must draw on their powers of intuition, their problem-solving skills, and their knowledge of Vermeer. Can they decipher a crime that has left even the FBI baffled? </vt:lpstr>
      <vt:lpstr>Pentominoes</vt:lpstr>
      <vt:lpstr>PowerPoint Presentation</vt:lpstr>
      <vt:lpstr>PowerPoint Presentation</vt:lpstr>
      <vt:lpstr>Key idea </vt:lpstr>
      <vt:lpstr>Ways to Count to Ten A Liberian Folktale by Ruby Dee</vt:lpstr>
      <vt:lpstr>PowerPoint Presentation</vt:lpstr>
      <vt:lpstr>PowerPoint Presentation</vt:lpstr>
      <vt:lpstr>PowerPoint Presentation</vt:lpstr>
      <vt:lpstr>Observations: </vt:lpstr>
      <vt:lpstr>Questions</vt:lpstr>
      <vt:lpstr>Resources</vt:lpstr>
    </vt:vector>
  </TitlesOfParts>
  <Company>Calgary Board of Education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Teaching Algebraic Thinking in a K-6 Classroom</dc:title>
  <dc:creator>Workstation</dc:creator>
  <cp:lastModifiedBy>Cheryl Schaub</cp:lastModifiedBy>
  <cp:revision>107</cp:revision>
  <cp:lastPrinted>2011-11-28T16:34:10Z</cp:lastPrinted>
  <dcterms:created xsi:type="dcterms:W3CDTF">2010-02-21T16:12:11Z</dcterms:created>
  <dcterms:modified xsi:type="dcterms:W3CDTF">2012-06-13T01:41:24Z</dcterms:modified>
</cp:coreProperties>
</file>