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0" r:id="rId3"/>
    <p:sldId id="294" r:id="rId4"/>
    <p:sldId id="291" r:id="rId5"/>
    <p:sldId id="293" r:id="rId6"/>
    <p:sldId id="292" r:id="rId7"/>
    <p:sldId id="289" r:id="rId8"/>
    <p:sldId id="284" r:id="rId9"/>
    <p:sldId id="288" r:id="rId10"/>
    <p:sldId id="271" r:id="rId11"/>
    <p:sldId id="282" r:id="rId12"/>
    <p:sldId id="272" r:id="rId13"/>
    <p:sldId id="287" r:id="rId14"/>
    <p:sldId id="283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00"/>
    <a:srgbClr val="339966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F7D3C12-865F-42F6-ADF6-C137FEA270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3F59-71AE-4796-B5A6-B0686BA541D0}" type="datetimeFigureOut">
              <a:rPr lang="en-US" smtClean="0"/>
              <a:pPr/>
              <a:t>3/10/2010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3BF94-106A-4D3E-9985-3BE0EDFEF1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F94-106A-4D3E-9985-3BE0EDFEF15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0976-0073-486A-8373-6F224D3B27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878F-53F1-49D6-8A94-F17CE85DE1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CB9B-FD6F-4356-9C3D-FEB596E524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4682-77C2-4245-8FA0-200AF09F79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C59F-DC4D-4A40-8BE0-B3B62D202D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41F9-23FD-41A4-8E9B-F3F080F843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D9C55-6FF1-4B84-BE4A-E02A7247A4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ACF5-573A-4786-8FC5-A9BFD2C7FA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D6EC7-DFB7-47CB-91C8-E557955081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4854-F066-4D92-AABE-916E4AE544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5C7F-24D4-4420-948E-ED4606ADBA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5B099-C8DE-4A27-AC03-3B5AA042E6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4" cstate="print"/>
          <a:srcRect l="13235" t="16602" r="12315" b="7227"/>
          <a:stretch>
            <a:fillRect/>
          </a:stretch>
        </p:blipFill>
        <p:spPr bwMode="auto">
          <a:xfrm>
            <a:off x="214313" y="1143000"/>
            <a:ext cx="8572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1026" name="Clip" r:id="rId5" imgW="1087560" imgH="1108080" progId="">
              <p:embed/>
            </p:oleObj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1027" name="Clip" r:id="rId6" imgW="1663920" imgH="1666440" progId="">
              <p:embed/>
            </p:oleObj>
          </a:graphicData>
        </a:graphic>
      </p:graphicFrame>
      <p:sp>
        <p:nvSpPr>
          <p:cNvPr id="1032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1033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122488"/>
            <a:ext cx="8424863" cy="368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Intro?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 the topic given in the question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this case, historical globalization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 1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 2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Perspective 3</a:t>
            </a: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Unifying Relationship</a:t>
            </a:r>
          </a:p>
        </p:txBody>
      </p:sp>
      <p:sp>
        <p:nvSpPr>
          <p:cNvPr id="10243" name="WordArt 12"/>
          <p:cNvSpPr>
            <a:spLocks noChangeArrowheads="1" noChangeShapeType="1"/>
          </p:cNvSpPr>
          <p:nvPr/>
        </p:nvSpPr>
        <p:spPr bwMode="auto">
          <a:xfrm>
            <a:off x="2124075" y="260350"/>
            <a:ext cx="48815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Format?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03238" y="908050"/>
            <a:ext cx="831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There is no real official format for this type of essay yet.  Below are some suggestions: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http://www.allfordmustangs.com/forums/attachments/hot-zone/74294d1247838592-president-obama-universal-health-care-b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1000125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211638" y="2603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Source I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3929063"/>
            <a:ext cx="3929063" cy="1727200"/>
            <a:chOff x="0" y="2475"/>
            <a:chExt cx="2475" cy="1088"/>
          </a:xfrm>
        </p:grpSpPr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0" y="2475"/>
              <a:ext cx="1407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990000"/>
                  </a:solidFill>
                </a:rPr>
                <a:t>HUGE needle represents size of the cost of health reforms.</a:t>
              </a:r>
            </a:p>
          </p:txBody>
        </p:sp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1260" y="2520"/>
              <a:ext cx="1215" cy="225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rgbClr val="99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571500"/>
            <a:ext cx="2928938" cy="2303463"/>
            <a:chOff x="0" y="709"/>
            <a:chExt cx="1845" cy="1451"/>
          </a:xfrm>
        </p:grpSpPr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0" y="709"/>
              <a:ext cx="1407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990000"/>
                  </a:solidFill>
                </a:rPr>
                <a:t>Artist uses sarcasm to show that he feels Obama’s view of this cost is either unrealistic or biased…</a:t>
              </a:r>
            </a:p>
          </p:txBody>
        </p:sp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>
              <a:off x="1305" y="1519"/>
              <a:ext cx="540" cy="128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rgbClr val="99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572000" y="4929188"/>
            <a:ext cx="4176713" cy="1728787"/>
            <a:chOff x="3470" y="3203"/>
            <a:chExt cx="2041" cy="1089"/>
          </a:xfrm>
        </p:grpSpPr>
        <p:sp>
          <p:nvSpPr>
            <p:cNvPr id="11271" name="Rectangle 14"/>
            <p:cNvSpPr>
              <a:spLocks noChangeArrowheads="1"/>
            </p:cNvSpPr>
            <p:nvPr/>
          </p:nvSpPr>
          <p:spPr bwMode="auto">
            <a:xfrm>
              <a:off x="3470" y="3747"/>
              <a:ext cx="2041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600" b="1">
                  <a:solidFill>
                    <a:srgbClr val="990000"/>
                  </a:solidFill>
                </a:rPr>
                <a:t>Uncle Sam is a symbol of America.  In this case it is suggesting the cost of these reforms will be felt by all Americans.</a:t>
              </a:r>
            </a:p>
          </p:txBody>
        </p:sp>
        <p:sp>
          <p:nvSpPr>
            <p:cNvPr id="34838" name="AutoShape 22"/>
            <p:cNvSpPr>
              <a:spLocks noChangeArrowheads="1"/>
            </p:cNvSpPr>
            <p:nvPr/>
          </p:nvSpPr>
          <p:spPr bwMode="auto">
            <a:xfrm>
              <a:off x="4517" y="3203"/>
              <a:ext cx="226" cy="545"/>
            </a:xfrm>
            <a:prstGeom prst="upArrow">
              <a:avLst>
                <a:gd name="adj1" fmla="val 50000"/>
                <a:gd name="adj2" fmla="val 60288"/>
              </a:avLst>
            </a:prstGeom>
            <a:solidFill>
              <a:srgbClr val="99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827088" y="765175"/>
            <a:ext cx="7848600" cy="273526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sz="2000"/>
              <a:t>"John Edwards says 'I'm just going to take all these people and I'm going to cover them in Medicaid.' Well, OK, fine, that's socialized medicine. If you want a system like England has, if you want a system like Canada has, if you want a system like Cuba has, that's where we're headed." </a:t>
            </a:r>
          </a:p>
          <a:p>
            <a:endParaRPr lang="en-CA" sz="2000"/>
          </a:p>
          <a:p>
            <a:r>
              <a:rPr lang="en-CA" sz="2000"/>
              <a:t>- Former New York mayor and Republican Party Leadership candidate Rudy Giuliani July 31, 2007, at a media event in Rochester, New Hampshire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000"/>
          </a:p>
        </p:txBody>
      </p:sp>
      <p:sp>
        <p:nvSpPr>
          <p:cNvPr id="12291" name="Text Box 15"/>
          <p:cNvSpPr txBox="1">
            <a:spLocks noChangeArrowheads="1"/>
          </p:cNvSpPr>
          <p:nvPr/>
        </p:nvSpPr>
        <p:spPr bwMode="auto">
          <a:xfrm>
            <a:off x="4073525" y="33337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Source II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23850" y="4078288"/>
            <a:ext cx="8496300" cy="19431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/>
              <a:t>Topic is healthcare reform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Speaker is discussing healthcare reform…specifically universal healthcare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Speaker is Republican, an ideology that traditionally supports a privatized system of healthcare.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His Republican perspective does not support “socialized” medicine, as is demonstrated in his distaste for other nations socialized healthcare.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freerangetalk.com/wp-content/uploads/2009/08/healthca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00063"/>
            <a:ext cx="51387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932363" y="4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Source III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5750" y="4071938"/>
            <a:ext cx="8496300" cy="19431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Healthcare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Supporters of universal health program, as revealed in the phrase “National Health Program”.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Critical of privatized health insurance companies, as evident in “Get the insurance companies out of our healthcare.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Represent a group of doctors, but not ALL doctors…demonstrates even SOME in the profession support healthcare reform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This is significant because they are in the field, and see the everyday problems with the current system…their voice is credible.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57188"/>
            <a:ext cx="4286250" cy="2214562"/>
            <a:chOff x="113" y="2114"/>
            <a:chExt cx="2700" cy="1395"/>
          </a:xfrm>
        </p:grpSpPr>
        <p:sp>
          <p:nvSpPr>
            <p:cNvPr id="13319" name="Rectangle 11"/>
            <p:cNvSpPr>
              <a:spLocks noChangeArrowheads="1"/>
            </p:cNvSpPr>
            <p:nvPr/>
          </p:nvSpPr>
          <p:spPr bwMode="auto">
            <a:xfrm>
              <a:off x="113" y="2114"/>
              <a:ext cx="1679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b="1"/>
                <a:t>TEXT IS VERY SIGNIFICANT!!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b="1"/>
                <a:t>Reveals specific perspective.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b="1"/>
                <a:t>Reveals message – Healthcare is a human right…there is no place for privatized medicine.</a:t>
              </a:r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1733" y="3149"/>
              <a:ext cx="1080" cy="185"/>
            </a:xfrm>
            <a:prstGeom prst="rightArrow">
              <a:avLst>
                <a:gd name="adj1" fmla="val 50000"/>
                <a:gd name="adj2" fmla="val 200414"/>
              </a:avLst>
            </a:prstGeom>
            <a:solidFill>
              <a:srgbClr val="99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357438" y="857250"/>
            <a:ext cx="1214437" cy="293688"/>
          </a:xfrm>
          <a:prstGeom prst="rightArrow">
            <a:avLst>
              <a:gd name="adj1" fmla="val 50000"/>
              <a:gd name="adj2" fmla="val 200414"/>
            </a:avLst>
          </a:prstGeom>
          <a:solidFill>
            <a:srgbClr val="99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/>
          </p:cNvSpPr>
          <p:nvPr/>
        </p:nvSpPr>
        <p:spPr bwMode="auto">
          <a:xfrm>
            <a:off x="1908175" y="115888"/>
            <a:ext cx="54562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Analyzing Relationship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24288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analyzing a source for a common relationship, consider: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071813"/>
            <a:ext cx="8929688" cy="3286125"/>
          </a:xfrm>
        </p:spPr>
        <p:txBody>
          <a:bodyPr/>
          <a:lstStyle/>
          <a:p>
            <a:pPr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the sources SHARE a perspective? Or common theme?</a:t>
            </a:r>
          </a:p>
          <a:p>
            <a:pPr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the sources reveal the conflicting forces shaping the issue</a:t>
            </a:r>
          </a:p>
          <a:p>
            <a:pPr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the sources reveal possible solutions to an issue</a:t>
            </a:r>
          </a:p>
          <a:p>
            <a:pPr>
              <a:buFontTx/>
              <a:buNone/>
              <a:defRPr/>
            </a:pPr>
            <a:endParaRPr lang="en-C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to:</a:t>
            </a:r>
          </a:p>
          <a:p>
            <a:pPr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relationship that exists among </a:t>
            </a:r>
            <a:r>
              <a:rPr lang="en-C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sources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the relationship that exists among </a:t>
            </a:r>
            <a:r>
              <a:rPr lang="en-C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sources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from the rubric!!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714375"/>
            <a:ext cx="9001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</a:t>
            </a: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connection, association or involvement.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2050" name="Clip" r:id="rId4" imgW="1087560" imgH="1108080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2051" name="Clip" r:id="rId5" imgW="1663920" imgH="1666440" progId="">
              <p:embed/>
            </p:oleObj>
          </a:graphicData>
        </a:graphic>
      </p:graphicFrame>
      <p:sp>
        <p:nvSpPr>
          <p:cNvPr id="2053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2054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00034" y="1214422"/>
            <a:ext cx="8001056" cy="321471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Examine each source.  Write a response in which you: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CA" sz="2400" b="1" dirty="0" smtClean="0"/>
              <a:t>interpret </a:t>
            </a:r>
            <a:r>
              <a:rPr lang="en-CA" sz="2400" dirty="0" smtClean="0"/>
              <a:t>each source, </a:t>
            </a:r>
            <a:r>
              <a:rPr lang="en-CA" sz="2400" b="1" dirty="0" smtClean="0"/>
              <a:t>explain </a:t>
            </a:r>
            <a:r>
              <a:rPr lang="en-CA" sz="2400" dirty="0" smtClean="0"/>
              <a:t>the ideological perspective(s) presented in each source, and </a:t>
            </a:r>
            <a:r>
              <a:rPr lang="en-CA" sz="2400" b="1" dirty="0" smtClean="0"/>
              <a:t>discuss </a:t>
            </a:r>
            <a:r>
              <a:rPr lang="en-CA" sz="2400" dirty="0" smtClean="0"/>
              <a:t>the links between the principles of liberalism and each source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explain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or more of the relationships that exist among the sources.</a:t>
            </a:r>
          </a:p>
        </p:txBody>
      </p:sp>
      <p:sp>
        <p:nvSpPr>
          <p:cNvPr id="19" name="Content Placeholder 17"/>
          <p:cNvSpPr txBox="1">
            <a:spLocks/>
          </p:cNvSpPr>
          <p:nvPr/>
        </p:nvSpPr>
        <p:spPr bwMode="auto">
          <a:xfrm>
            <a:off x="71438" y="4624388"/>
            <a:ext cx="89296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Suggestions for Writing: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b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Organize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your response to effectively address the tasks in the assignment.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Proofread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and</a:t>
            </a: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edit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your response.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23554" name="Clip" r:id="rId4" imgW="1087560" imgH="1108080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23555" name="Clip" r:id="rId5" imgW="1663920" imgH="1666440" progId="">
              <p:embed/>
            </p:oleObj>
          </a:graphicData>
        </a:graphic>
      </p:graphicFrame>
      <p:sp>
        <p:nvSpPr>
          <p:cNvPr id="2053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2054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  <p:sp>
        <p:nvSpPr>
          <p:cNvPr id="19" name="Content Placeholder 17"/>
          <p:cNvSpPr txBox="1">
            <a:spLocks/>
          </p:cNvSpPr>
          <p:nvPr/>
        </p:nvSpPr>
        <p:spPr bwMode="auto">
          <a:xfrm>
            <a:off x="357159" y="1071546"/>
            <a:ext cx="42148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</a:t>
            </a:r>
            <a:r>
              <a:rPr lang="en-US" sz="2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he </a:t>
            </a:r>
            <a:r>
              <a:rPr lang="en-US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principles of liberalism:</a:t>
            </a:r>
            <a:endParaRPr lang="en-US" sz="2600" b="1" i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6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en-CA" sz="2600" dirty="0" smtClean="0"/>
              <a:t>	</a:t>
            </a:r>
            <a:endParaRPr lang="en-US" sz="2600" b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 l="11682" t="18926" r="48905" b="4877"/>
          <a:stretch>
            <a:fillRect/>
          </a:stretch>
        </p:blipFill>
        <p:spPr bwMode="auto">
          <a:xfrm>
            <a:off x="4714876" y="1500174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 l="51095" t="18926" r="9492" b="4877"/>
          <a:stretch>
            <a:fillRect/>
          </a:stretch>
        </p:blipFill>
        <p:spPr bwMode="auto">
          <a:xfrm>
            <a:off x="500034" y="1500174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7"/>
          <p:cNvSpPr txBox="1">
            <a:spLocks/>
          </p:cNvSpPr>
          <p:nvPr/>
        </p:nvSpPr>
        <p:spPr bwMode="auto">
          <a:xfrm>
            <a:off x="4643438" y="1071546"/>
            <a:ext cx="450056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</a:t>
            </a:r>
            <a:r>
              <a:rPr lang="en-US" sz="2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he </a:t>
            </a:r>
            <a:r>
              <a:rPr lang="en-US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principles of collectivism:</a:t>
            </a:r>
            <a:endParaRPr lang="en-US" sz="2600" b="1" i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6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r>
              <a:rPr lang="en-CA" sz="2600" dirty="0" smtClean="0"/>
              <a:t>	</a:t>
            </a:r>
            <a:endParaRPr lang="en-US" sz="2600" b="1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 l="22060" t="11719" r="15073" b="6250"/>
          <a:stretch>
            <a:fillRect/>
          </a:stretch>
        </p:blipFill>
        <p:spPr bwMode="auto">
          <a:xfrm>
            <a:off x="500063" y="1071563"/>
            <a:ext cx="80724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3074" name="Clip" r:id="rId5" imgW="1087560" imgH="1108080" progId="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3075" name="Clip" r:id="rId6" imgW="1663920" imgH="1666440" progId="">
              <p:embed/>
            </p:oleObj>
          </a:graphicData>
        </a:graphic>
      </p:graphicFrame>
      <p:sp>
        <p:nvSpPr>
          <p:cNvPr id="3078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3079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5122" name="Clip" r:id="rId4" imgW="1087560" imgH="1108080" progId="">
              <p:embed/>
            </p:oleObj>
          </a:graphicData>
        </a:graphic>
      </p:graphicFrame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5123" name="Clip" r:id="rId5" imgW="1663920" imgH="1666440" progId="">
              <p:embed/>
            </p:oleObj>
          </a:graphicData>
        </a:graphic>
      </p:graphicFrame>
      <p:sp>
        <p:nvSpPr>
          <p:cNvPr id="5125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5126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6" cstate="print"/>
          <a:srcRect l="21507" t="12695" r="16728" b="12109"/>
          <a:stretch>
            <a:fillRect/>
          </a:stretch>
        </p:blipFill>
        <p:spPr bwMode="auto">
          <a:xfrm>
            <a:off x="571500" y="1143000"/>
            <a:ext cx="8001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8250238" y="71438"/>
          <a:ext cx="549275" cy="900112"/>
        </p:xfrm>
        <a:graphic>
          <a:graphicData uri="http://schemas.openxmlformats.org/presentationml/2006/ole">
            <p:oleObj spid="_x0000_s4098" name="Clip" r:id="rId4" imgW="1087560" imgH="1108080" progId="">
              <p:embed/>
            </p:oleObj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28625" y="269875"/>
            <a:ext cx="7939088" cy="1651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068388" y="179388"/>
          <a:ext cx="1281112" cy="571500"/>
        </p:xfrm>
        <a:graphic>
          <a:graphicData uri="http://schemas.openxmlformats.org/presentationml/2006/ole">
            <p:oleObj spid="_x0000_s4099" name="Clip" r:id="rId5" imgW="1663920" imgH="1666440" progId="">
              <p:embed/>
            </p:oleObj>
          </a:graphicData>
        </a:graphic>
      </p:graphicFrame>
      <p:sp>
        <p:nvSpPr>
          <p:cNvPr id="4101" name="WordArt 7"/>
          <p:cNvSpPr>
            <a:spLocks noChangeArrowheads="1" noChangeShapeType="1"/>
          </p:cNvSpPr>
          <p:nvPr/>
        </p:nvSpPr>
        <p:spPr bwMode="auto">
          <a:xfrm>
            <a:off x="557213" y="179388"/>
            <a:ext cx="7681912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Haettenschweiler"/>
              </a:rPr>
              <a:t>S    CIAL STUDIES</a:t>
            </a:r>
          </a:p>
        </p:txBody>
      </p:sp>
      <p:sp>
        <p:nvSpPr>
          <p:cNvPr id="4102" name="WordArt 8"/>
          <p:cNvSpPr>
            <a:spLocks noChangeArrowheads="1" noChangeShapeType="1"/>
          </p:cNvSpPr>
          <p:nvPr/>
        </p:nvSpPr>
        <p:spPr bwMode="auto">
          <a:xfrm>
            <a:off x="557213" y="593725"/>
            <a:ext cx="704215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Perspective Essay Writing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6" cstate="print"/>
          <a:srcRect l="20956" t="11719" r="15625" b="7227"/>
          <a:stretch>
            <a:fillRect/>
          </a:stretch>
        </p:blipFill>
        <p:spPr bwMode="auto">
          <a:xfrm>
            <a:off x="571500" y="1143000"/>
            <a:ext cx="757237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9531" r="6250" b="9180"/>
          <a:stretch>
            <a:fillRect/>
          </a:stretch>
        </p:blipFill>
        <p:spPr bwMode="auto">
          <a:xfrm>
            <a:off x="0" y="71438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-250065" y="4321975"/>
            <a:ext cx="378621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64315" y="4250537"/>
            <a:ext cx="378621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5950"/>
            <a:ext cx="9144000" cy="4114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CA" sz="2400" dirty="0"/>
              <a:t>Identify &amp; Explain the context of the source</a:t>
            </a:r>
          </a:p>
          <a:p>
            <a:pPr marL="914400" lvl="1" indent="-457200" eaLnBrk="1" hangingPunct="1">
              <a:buFont typeface="Wingdings" pitchFamily="2" charset="2"/>
              <a:buChar char="Ø"/>
              <a:defRPr/>
            </a:pPr>
            <a:r>
              <a:rPr lang="en-CA" sz="2400" dirty="0"/>
              <a:t>CONTEXT: the set of circumstances or facts that surround a particular event, situation, etc.</a:t>
            </a:r>
          </a:p>
          <a:p>
            <a:pPr marL="914400" lvl="1" indent="-457200" eaLnBrk="1" hangingPunct="1">
              <a:buFont typeface="Wingdings" pitchFamily="2" charset="2"/>
              <a:buChar char="Ø"/>
              <a:defRPr/>
            </a:pPr>
            <a:r>
              <a:rPr lang="en-CA" sz="2400" dirty="0"/>
              <a:t>Background info!</a:t>
            </a:r>
          </a:p>
          <a:p>
            <a:pPr marL="457200" indent="-457200" eaLnBrk="1" hangingPunct="1">
              <a:buFontTx/>
              <a:buNone/>
              <a:defRPr/>
            </a:pPr>
            <a:endParaRPr lang="en-CA" sz="2400" dirty="0"/>
          </a:p>
          <a:p>
            <a:pPr marL="457200" indent="-457200" eaLnBrk="1" hangingPunct="1">
              <a:defRPr/>
            </a:pPr>
            <a:r>
              <a:rPr lang="en-CA" sz="2400" dirty="0"/>
              <a:t>Identify &amp; Explain the </a:t>
            </a:r>
            <a:r>
              <a:rPr lang="en-CA" sz="2400" b="1" dirty="0"/>
              <a:t>perspective </a:t>
            </a:r>
            <a:r>
              <a:rPr lang="en-CA" sz="2400" dirty="0"/>
              <a:t>of the source (</a:t>
            </a:r>
            <a:r>
              <a:rPr lang="en-CA" sz="2400" dirty="0" smtClean="0"/>
              <a:t>purpose/message)</a:t>
            </a:r>
          </a:p>
          <a:p>
            <a:pPr marL="857250" lvl="1" indent="-457200" eaLnBrk="1" hangingPunct="1">
              <a:buFont typeface="Wingdings" pitchFamily="2" charset="2"/>
              <a:buChar char="Ø"/>
              <a:defRPr/>
            </a:pPr>
            <a:r>
              <a:rPr lang="en-CA" sz="2400" dirty="0" smtClean="0"/>
              <a:t>Source’s </a:t>
            </a:r>
            <a:r>
              <a:rPr lang="en-CA" sz="2400" dirty="0"/>
              <a:t>Creator: Artist, speaker, singer, </a:t>
            </a:r>
            <a:r>
              <a:rPr lang="en-CA" sz="2400" dirty="0" smtClean="0"/>
              <a:t>photographer</a:t>
            </a:r>
          </a:p>
          <a:p>
            <a:pPr marL="857250" lvl="1" indent="-457200" eaLnBrk="1" hangingPunct="1">
              <a:buFontTx/>
              <a:buNone/>
              <a:defRPr/>
            </a:pPr>
            <a:endParaRPr lang="en-CA" sz="2400" dirty="0" smtClean="0"/>
          </a:p>
          <a:p>
            <a:pPr marL="457200" indent="-457200" eaLnBrk="1" hangingPunct="1">
              <a:defRPr/>
            </a:pPr>
            <a:r>
              <a:rPr lang="en-CA" sz="2400" dirty="0" smtClean="0"/>
              <a:t>Use evidence from the source that supports this perspective</a:t>
            </a:r>
          </a:p>
          <a:p>
            <a:pPr marL="457200" indent="-457200" eaLnBrk="1" hangingPunct="1">
              <a:buFontTx/>
              <a:buNone/>
              <a:defRPr/>
            </a:pPr>
            <a:endParaRPr lang="en-CA" sz="2400" dirty="0" smtClean="0"/>
          </a:p>
          <a:p>
            <a:pPr marL="457200" indent="-457200" eaLnBrk="1" hangingPunct="1">
              <a:defRPr/>
            </a:pPr>
            <a:r>
              <a:rPr lang="en-CA" sz="2400" dirty="0" smtClean="0"/>
              <a:t>If </a:t>
            </a:r>
            <a:r>
              <a:rPr lang="en-CA" sz="2400" dirty="0"/>
              <a:t>possible, try to identify who may share this perspective</a:t>
            </a:r>
            <a:r>
              <a:rPr lang="en-CA" sz="2400" dirty="0" smtClean="0"/>
              <a:t>!</a:t>
            </a:r>
            <a:endParaRPr lang="en-CA" sz="2400" dirty="0"/>
          </a:p>
        </p:txBody>
      </p:sp>
      <p:sp>
        <p:nvSpPr>
          <p:cNvPr id="8195" name="WordArt 5"/>
          <p:cNvSpPr>
            <a:spLocks noChangeArrowheads="1" noChangeShapeType="1"/>
          </p:cNvSpPr>
          <p:nvPr/>
        </p:nvSpPr>
        <p:spPr bwMode="auto">
          <a:xfrm>
            <a:off x="214313" y="285750"/>
            <a:ext cx="45005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Analyzing</a:t>
            </a:r>
          </a:p>
        </p:txBody>
      </p:sp>
      <p:sp>
        <p:nvSpPr>
          <p:cNvPr id="8196" name="WordArt 8"/>
          <p:cNvSpPr>
            <a:spLocks noChangeArrowheads="1" noChangeShapeType="1"/>
          </p:cNvSpPr>
          <p:nvPr/>
        </p:nvSpPr>
        <p:spPr bwMode="auto">
          <a:xfrm>
            <a:off x="5078413" y="142875"/>
            <a:ext cx="3851275" cy="7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</a:p>
        </p:txBody>
      </p:sp>
      <p:sp>
        <p:nvSpPr>
          <p:cNvPr id="8197" name="WordArt 8"/>
          <p:cNvSpPr>
            <a:spLocks noChangeArrowheads="1" noChangeShapeType="1"/>
          </p:cNvSpPr>
          <p:nvPr/>
        </p:nvSpPr>
        <p:spPr bwMode="auto">
          <a:xfrm>
            <a:off x="214313" y="1285875"/>
            <a:ext cx="8143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When analyzing ANY source, one should: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929688" cy="5929312"/>
          </a:xfrm>
        </p:spPr>
        <p:txBody>
          <a:bodyPr/>
          <a:lstStyle/>
          <a:p>
            <a:pPr marL="609600" indent="-609600">
              <a:defRPr/>
            </a:pPr>
            <a:r>
              <a:rPr lang="en-C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WHO’S PERSPECTIVE?</a:t>
            </a:r>
          </a:p>
          <a:p>
            <a:pPr marL="990600" lvl="1" indent="-533400">
              <a:spcBef>
                <a:spcPts val="250"/>
              </a:spcBef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Attitude towards the topic?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Sympathizer/Supporter/Critic OR No opinion (neutral)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Individualist or collectivist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Capitalist, socialist, communist, fascist etc.</a:t>
            </a: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990600" lvl="1" indent="-533400">
              <a:spcBef>
                <a:spcPts val="250"/>
              </a:spcBef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Context?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Time?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Location?</a:t>
            </a:r>
          </a:p>
          <a:p>
            <a:pPr marL="1371600" lvl="2" indent="-457200">
              <a:spcBef>
                <a:spcPts val="250"/>
              </a:spcBef>
              <a:defRPr/>
            </a:pPr>
            <a:r>
              <a:rPr lang="en-CA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Position? (Gov’t official etc, slave etc)</a:t>
            </a: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990600" lvl="1" indent="-533400">
              <a:spcBef>
                <a:spcPts val="250"/>
              </a:spcBef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Bias?</a:t>
            </a:r>
          </a:p>
          <a:p>
            <a:pPr marL="990600" lvl="1" indent="-533400">
              <a:spcBef>
                <a:spcPts val="250"/>
              </a:spcBef>
              <a:defRPr/>
            </a:pPr>
            <a:r>
              <a:rPr lang="en-C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May be one of the above, or any combination of all of them!</a:t>
            </a:r>
            <a:endParaRPr lang="en-CA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219" name="WordArt 8"/>
          <p:cNvSpPr>
            <a:spLocks noChangeArrowheads="1" noChangeShapeType="1"/>
          </p:cNvSpPr>
          <p:nvPr/>
        </p:nvSpPr>
        <p:spPr bwMode="auto">
          <a:xfrm>
            <a:off x="214313" y="285750"/>
            <a:ext cx="8715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When analyzing </a:t>
            </a:r>
            <a:r>
              <a:rPr lang="en-US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IDEOLOGICAL PERSPECTIVE</a:t>
            </a:r>
            <a:r>
              <a:rPr lang="en-US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consider: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712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Lethbridge School District No. 51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sysop</dc:creator>
  <cp:lastModifiedBy>findlacr</cp:lastModifiedBy>
  <cp:revision>63</cp:revision>
  <dcterms:created xsi:type="dcterms:W3CDTF">2005-02-01T03:31:31Z</dcterms:created>
  <dcterms:modified xsi:type="dcterms:W3CDTF">2010-03-10T14:46:22Z</dcterms:modified>
</cp:coreProperties>
</file>