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CBC"/>
    <a:srgbClr val="F5F8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52"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1CC16C-A183-4C4A-A266-5616281346A0}" type="datetimeFigureOut">
              <a:rPr lang="en-US" smtClean="0"/>
              <a:pPr/>
              <a:t>9/2/2009</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41064F-2B97-4F91-ABDC-7B3CF8C11AF2}" type="slidenum">
              <a:rPr lang="en-CA" smtClean="0"/>
              <a:pPr/>
              <a:t>‹#›</a:t>
            </a:fld>
            <a:endParaRPr lang="en-C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ound Single Corner Rectangle 7"/>
          <p:cNvSpPr/>
          <p:nvPr userDrawn="1"/>
        </p:nvSpPr>
        <p:spPr>
          <a:xfrm rot="10800000">
            <a:off x="4857752" y="0"/>
            <a:ext cx="4286248" cy="6858000"/>
          </a:xfrm>
          <a:prstGeom prst="round1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ound Single Corner Rectangle 6"/>
          <p:cNvSpPr/>
          <p:nvPr userDrawn="1"/>
        </p:nvSpPr>
        <p:spPr>
          <a:xfrm>
            <a:off x="0" y="0"/>
            <a:ext cx="4572000" cy="6858000"/>
          </a:xfrm>
          <a:prstGeom prst="round1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4" name="Date Placeholder 3"/>
          <p:cNvSpPr>
            <a:spLocks noGrp="1"/>
          </p:cNvSpPr>
          <p:nvPr>
            <p:ph type="dt" sz="half" idx="10"/>
          </p:nvPr>
        </p:nvSpPr>
        <p:spPr/>
        <p:txBody>
          <a:bodyPr/>
          <a:lstStyle/>
          <a:p>
            <a:fld id="{76CF2AD7-8D0E-4159-AF7E-F53B04B040E5}" type="datetimeFigureOut">
              <a:rPr lang="en-US" smtClean="0"/>
              <a:pPr/>
              <a:t>9/2/2009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10C055-D390-4FE6-9E17-0FD03FB3474C}" type="slidenum">
              <a:rPr lang="en-CA" smtClean="0"/>
              <a:pPr/>
              <a:t>‹#›</a:t>
            </a:fld>
            <a:endParaRPr lang="en-CA"/>
          </a:p>
        </p:txBody>
      </p:sp>
      <p:sp>
        <p:nvSpPr>
          <p:cNvPr id="9" name="Rectangle 8"/>
          <p:cNvSpPr/>
          <p:nvPr userDrawn="1"/>
        </p:nvSpPr>
        <p:spPr>
          <a:xfrm>
            <a:off x="214282" y="0"/>
            <a:ext cx="21431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8643966" y="0"/>
            <a:ext cx="21431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userDrawn="1"/>
        </p:nvSpPr>
        <p:spPr>
          <a:xfrm>
            <a:off x="0" y="6500834"/>
            <a:ext cx="4572000"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userDrawn="1"/>
        </p:nvSpPr>
        <p:spPr>
          <a:xfrm>
            <a:off x="4572000" y="214290"/>
            <a:ext cx="4572000"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flipV="1">
            <a:off x="142844" y="6357957"/>
            <a:ext cx="4572000"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flipV="1">
            <a:off x="4572000" y="428603"/>
            <a:ext cx="4357686" cy="71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a:off x="785786" y="428604"/>
            <a:ext cx="300039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cap="none" spc="0" dirty="0" smtClean="0">
                <a:ln/>
                <a:solidFill>
                  <a:schemeClr val="accent3"/>
                </a:solidFill>
                <a:effectLst/>
              </a:rPr>
              <a:t>LIBERAL</a:t>
            </a:r>
            <a:endParaRPr lang="en-US" sz="3600" b="1" cap="none" spc="0" dirty="0">
              <a:ln/>
              <a:solidFill>
                <a:schemeClr val="accent3"/>
              </a:solidFill>
              <a:effectLst/>
            </a:endParaRPr>
          </a:p>
        </p:txBody>
      </p:sp>
      <p:sp>
        <p:nvSpPr>
          <p:cNvPr id="17" name="Rectangle 16"/>
          <p:cNvSpPr/>
          <p:nvPr userDrawn="1"/>
        </p:nvSpPr>
        <p:spPr>
          <a:xfrm>
            <a:off x="5214942" y="5643578"/>
            <a:ext cx="3214710" cy="646331"/>
          </a:xfrm>
          <a:prstGeom prst="rect">
            <a:avLst/>
          </a:prstGeom>
          <a:gradFill flip="none" rotWithShape="1">
            <a:gsLst>
              <a:gs pos="0">
                <a:srgbClr val="F5F868">
                  <a:tint val="66000"/>
                  <a:satMod val="160000"/>
                </a:srgbClr>
              </a:gs>
              <a:gs pos="50000">
                <a:srgbClr val="F5F868">
                  <a:tint val="44500"/>
                  <a:satMod val="160000"/>
                </a:srgbClr>
              </a:gs>
              <a:gs pos="100000">
                <a:srgbClr val="F5F868">
                  <a:tint val="23500"/>
                  <a:satMod val="160000"/>
                </a:srgbClr>
              </a:gs>
            </a:gsLst>
            <a:lin ang="16200000" scaled="1"/>
            <a:tileRect/>
          </a:gradFill>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600" b="1" cap="none" spc="0" dirty="0" smtClean="0">
                <a:ln/>
                <a:solidFill>
                  <a:srgbClr val="F5F868"/>
                </a:solidFill>
                <a:effectLst/>
              </a:rPr>
              <a:t>CONSERVATIVE</a:t>
            </a:r>
            <a:endParaRPr lang="en-US" sz="3600" b="1" cap="none" spc="0" dirty="0">
              <a:ln/>
              <a:solidFill>
                <a:srgbClr val="F5F868"/>
              </a:solidFill>
              <a:effectLst/>
            </a:endParaRPr>
          </a:p>
        </p:txBody>
      </p:sp>
      <p:sp>
        <p:nvSpPr>
          <p:cNvPr id="19" name="Rectangle 18"/>
          <p:cNvSpPr/>
          <p:nvPr userDrawn="1"/>
        </p:nvSpPr>
        <p:spPr>
          <a:xfrm>
            <a:off x="4929190" y="5214950"/>
            <a:ext cx="1585250" cy="461665"/>
          </a:xfrm>
          <a:prstGeom prst="rect">
            <a:avLst/>
          </a:prstGeom>
          <a:noFill/>
        </p:spPr>
        <p:txBody>
          <a:bodyPr wrap="squar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Modern</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Rectangle 19"/>
          <p:cNvSpPr/>
          <p:nvPr userDrawn="1"/>
        </p:nvSpPr>
        <p:spPr>
          <a:xfrm>
            <a:off x="714348" y="0"/>
            <a:ext cx="1194558"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Modern</a:t>
            </a:r>
            <a:endParaRPr kumimoji="0" lang="en-US" sz="2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21" name="Rectangle 20"/>
          <p:cNvSpPr/>
          <p:nvPr userDrawn="1"/>
        </p:nvSpPr>
        <p:spPr>
          <a:xfrm>
            <a:off x="6786578" y="6215082"/>
            <a:ext cx="1714512" cy="461665"/>
          </a:xfrm>
          <a:prstGeom prst="rect">
            <a:avLst/>
          </a:prstGeom>
          <a:noFill/>
        </p:spPr>
        <p:txBody>
          <a:bodyPr wrap="squar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Perspective</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Rectangle 21"/>
          <p:cNvSpPr/>
          <p:nvPr userDrawn="1"/>
        </p:nvSpPr>
        <p:spPr>
          <a:xfrm>
            <a:off x="2214546" y="1000108"/>
            <a:ext cx="1728126" cy="461665"/>
          </a:xfrm>
          <a:prstGeom prst="rect">
            <a:avLst/>
          </a:prstGeom>
          <a:noFill/>
        </p:spPr>
        <p:txBody>
          <a:bodyPr wrap="squar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Perspective</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CA"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6CF2AD7-8D0E-4159-AF7E-F53B04B040E5}" type="datetimeFigureOut">
              <a:rPr lang="en-US" smtClean="0"/>
              <a:pPr/>
              <a:t>9/2/2009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110C055-D390-4FE6-9E17-0FD03FB3474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CF2AD7-8D0E-4159-AF7E-F53B04B040E5}" type="datetimeFigureOut">
              <a:rPr lang="en-US" smtClean="0"/>
              <a:pPr/>
              <a:t>9/2/2009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0C055-D390-4FE6-9E17-0FD03FB3474C}" type="slidenum">
              <a:rPr lang="en-CA" smtClean="0"/>
              <a:pPr/>
              <a:t>‹#›</a:t>
            </a:fld>
            <a:endParaRPr lang="en-CA"/>
          </a:p>
        </p:txBody>
      </p:sp>
      <p:sp>
        <p:nvSpPr>
          <p:cNvPr id="7" name="Date Placeholder 3"/>
          <p:cNvSpPr txBox="1">
            <a:spLocks/>
          </p:cNvSpPr>
          <p:nvPr userDrawn="1"/>
        </p:nvSpPr>
        <p:spPr>
          <a:xfrm>
            <a:off x="457200" y="6356350"/>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6CF2AD7-8D0E-4159-AF7E-F53B04B040E5}" type="datetimeFigureOut">
              <a:rPr kumimoji="0" lang="en-US"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9/2/2009</a:t>
            </a:fld>
            <a:endParaRPr kumimoji="0" lang="en-CA" sz="1800" b="0" i="0" u="none" strike="noStrike" kern="1200" cap="none" spc="0" normalizeH="0" baseline="0" noProof="0" smtClean="0">
              <a:ln>
                <a:noFill/>
              </a:ln>
              <a:solidFill>
                <a:schemeClr val="tx1"/>
              </a:solidFill>
              <a:effectLst/>
              <a:uLnTx/>
              <a:uFillTx/>
              <a:latin typeface="+mn-lt"/>
              <a:ea typeface="+mn-ea"/>
              <a:cs typeface="+mn-cs"/>
            </a:endParaRPr>
          </a:p>
        </p:txBody>
      </p:sp>
      <p:sp>
        <p:nvSpPr>
          <p:cNvPr id="8" name="Slide Number Placeholder 5"/>
          <p:cNvSpPr txBox="1">
            <a:spLocks/>
          </p:cNvSpPr>
          <p:nvPr userDrawn="1"/>
        </p:nvSpPr>
        <p:spPr>
          <a:xfrm>
            <a:off x="6553200" y="6356350"/>
            <a:ext cx="2133600"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110C055-D390-4FE6-9E17-0FD03FB3474C}" type="slidenum">
              <a:rPr kumimoji="0" lang="en-CA" sz="1800" b="0" i="0" u="none" strike="noStrike" kern="1200" cap="none" spc="0" normalizeH="0" baseline="0" noProof="0" smtClean="0">
                <a:ln>
                  <a:noFill/>
                </a:ln>
                <a:solidFill>
                  <a:schemeClr val="tx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CA" sz="1800" b="0" i="0" u="none" strike="noStrike" kern="1200" cap="none" spc="0" normalizeH="0" baseline="0" noProof="0" smtClean="0">
              <a:ln>
                <a:noFill/>
              </a:ln>
              <a:solidFill>
                <a:schemeClr val="tx1"/>
              </a:solidFill>
              <a:effectLst/>
              <a:uLnTx/>
              <a:uFillTx/>
              <a:latin typeface="+mn-lt"/>
              <a:ea typeface="+mn-ea"/>
              <a:cs typeface="+mn-cs"/>
            </a:endParaRPr>
          </a:p>
        </p:txBody>
      </p:sp>
      <p:sp>
        <p:nvSpPr>
          <p:cNvPr id="9" name="Round Single Corner Rectangle 8"/>
          <p:cNvSpPr/>
          <p:nvPr userDrawn="1"/>
        </p:nvSpPr>
        <p:spPr>
          <a:xfrm>
            <a:off x="0" y="0"/>
            <a:ext cx="4572000" cy="6858000"/>
          </a:xfrm>
          <a:prstGeom prst="round1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0" name="Round Single Corner Rectangle 9"/>
          <p:cNvSpPr/>
          <p:nvPr userDrawn="1"/>
        </p:nvSpPr>
        <p:spPr>
          <a:xfrm rot="10800000">
            <a:off x="4857752" y="0"/>
            <a:ext cx="4286248" cy="6858000"/>
          </a:xfrm>
          <a:prstGeom prst="round1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Rectangle 10"/>
          <p:cNvSpPr/>
          <p:nvPr userDrawn="1"/>
        </p:nvSpPr>
        <p:spPr>
          <a:xfrm>
            <a:off x="214282" y="0"/>
            <a:ext cx="21431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Rectangle 11"/>
          <p:cNvSpPr/>
          <p:nvPr userDrawn="1"/>
        </p:nvSpPr>
        <p:spPr>
          <a:xfrm>
            <a:off x="8643966" y="0"/>
            <a:ext cx="214314"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Rectangle 12"/>
          <p:cNvSpPr/>
          <p:nvPr userDrawn="1"/>
        </p:nvSpPr>
        <p:spPr>
          <a:xfrm>
            <a:off x="0" y="6500834"/>
            <a:ext cx="4572000"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ectangle 13"/>
          <p:cNvSpPr/>
          <p:nvPr userDrawn="1"/>
        </p:nvSpPr>
        <p:spPr>
          <a:xfrm>
            <a:off x="4572000" y="214290"/>
            <a:ext cx="4572000"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p:cNvSpPr/>
          <p:nvPr userDrawn="1"/>
        </p:nvSpPr>
        <p:spPr>
          <a:xfrm flipV="1">
            <a:off x="142844" y="6357957"/>
            <a:ext cx="4572000"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Rectangle 15"/>
          <p:cNvSpPr/>
          <p:nvPr userDrawn="1"/>
        </p:nvSpPr>
        <p:spPr>
          <a:xfrm flipV="1">
            <a:off x="4572000" y="428603"/>
            <a:ext cx="4357686" cy="71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Rectangle 16"/>
          <p:cNvSpPr/>
          <p:nvPr userDrawn="1"/>
        </p:nvSpPr>
        <p:spPr>
          <a:xfrm>
            <a:off x="785786" y="428604"/>
            <a:ext cx="3000396" cy="646331"/>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r>
              <a:rPr lang="en-US" sz="36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LIBERAL</a:t>
            </a:r>
            <a:endParaRPr lang="en-US" sz="36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8" name="Rectangle 17"/>
          <p:cNvSpPr/>
          <p:nvPr userDrawn="1"/>
        </p:nvSpPr>
        <p:spPr>
          <a:xfrm>
            <a:off x="5214942" y="5643578"/>
            <a:ext cx="3214710" cy="646331"/>
          </a:xfrm>
          <a:prstGeom prst="rect">
            <a:avLst/>
          </a:prstGeom>
          <a:solidFill>
            <a:srgbClr val="FAFCBC"/>
          </a:solidFill>
          <a:ln>
            <a:solidFill>
              <a:srgbClr val="FFC000"/>
            </a:solidFill>
          </a:ln>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r>
              <a:rPr lang="en-US" sz="3600" b="1" cap="none" spc="0" dirty="0" smtClean="0">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rPr>
              <a:t>CONSERVATIVE</a:t>
            </a:r>
            <a:endParaRPr lang="en-US" sz="3600" b="1" cap="none" spc="0" dirty="0">
              <a:ln w="19050">
                <a:solidFill>
                  <a:schemeClr val="tx2">
                    <a:tint val="1000"/>
                  </a:schemeClr>
                </a:solidFill>
                <a:prstDash val="solid"/>
              </a:ln>
              <a:solidFill>
                <a:srgbClr val="FFC000"/>
              </a:solidFill>
              <a:effectLst>
                <a:outerShdw blurRad="50000" dist="50800" dir="7500000" algn="tl">
                  <a:srgbClr val="000000">
                    <a:shade val="5000"/>
                    <a:alpha val="35000"/>
                  </a:srgbClr>
                </a:outerShdw>
              </a:effectLst>
            </a:endParaRPr>
          </a:p>
        </p:txBody>
      </p:sp>
      <p:sp>
        <p:nvSpPr>
          <p:cNvPr id="19" name="Rectangle 18"/>
          <p:cNvSpPr/>
          <p:nvPr userDrawn="1"/>
        </p:nvSpPr>
        <p:spPr>
          <a:xfrm>
            <a:off x="4929190" y="5214950"/>
            <a:ext cx="1585250" cy="461665"/>
          </a:xfrm>
          <a:prstGeom prst="rect">
            <a:avLst/>
          </a:prstGeom>
          <a:noFill/>
        </p:spPr>
        <p:txBody>
          <a:bodyPr wrap="squar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Modern</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Rectangle 19"/>
          <p:cNvSpPr/>
          <p:nvPr userDrawn="1"/>
        </p:nvSpPr>
        <p:spPr>
          <a:xfrm>
            <a:off x="714348" y="0"/>
            <a:ext cx="1194558"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rPr>
              <a:t>Modern</a:t>
            </a:r>
            <a:endParaRPr kumimoji="0" lang="en-US" sz="2400" b="0"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mn-cs"/>
            </a:endParaRPr>
          </a:p>
        </p:txBody>
      </p:sp>
      <p:sp>
        <p:nvSpPr>
          <p:cNvPr id="21" name="Rectangle 20"/>
          <p:cNvSpPr/>
          <p:nvPr userDrawn="1"/>
        </p:nvSpPr>
        <p:spPr>
          <a:xfrm>
            <a:off x="6786578" y="6215082"/>
            <a:ext cx="1714512" cy="461665"/>
          </a:xfrm>
          <a:prstGeom prst="rect">
            <a:avLst/>
          </a:prstGeom>
          <a:noFill/>
        </p:spPr>
        <p:txBody>
          <a:bodyPr wrap="squar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Perspective</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2" name="Rectangle 21"/>
          <p:cNvSpPr/>
          <p:nvPr userDrawn="1"/>
        </p:nvSpPr>
        <p:spPr>
          <a:xfrm>
            <a:off x="2214546" y="1000108"/>
            <a:ext cx="1728126" cy="461665"/>
          </a:xfrm>
          <a:prstGeom prst="rect">
            <a:avLst/>
          </a:prstGeom>
          <a:noFill/>
        </p:spPr>
        <p:txBody>
          <a:bodyPr wrap="square" lIns="91440" tIns="45720" rIns="91440" bIns="45720">
            <a:spAutoFit/>
          </a:bodyPr>
          <a:lstStyle/>
          <a:p>
            <a:pPr algn="ctr"/>
            <a:r>
              <a:rPr lang="en-US" sz="2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Perspective</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0100" y="1785926"/>
            <a:ext cx="7143800" cy="3139321"/>
          </a:xfrm>
          <a:prstGeom prst="rect">
            <a:avLst/>
          </a:prstGeom>
          <a:noFill/>
        </p:spPr>
        <p:txBody>
          <a:bodyPr wrap="square" rtlCol="0">
            <a:spAutoFit/>
          </a:bodyPr>
          <a:lstStyle/>
          <a:p>
            <a:r>
              <a:rPr lang="en-CA"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Read the statements that follow. Use your understanding of </a:t>
            </a:r>
            <a:r>
              <a:rPr lang="en-CA" sz="2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modern liberal </a:t>
            </a:r>
            <a:r>
              <a:rPr lang="en-CA"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and </a:t>
            </a:r>
            <a:r>
              <a:rPr lang="en-CA" sz="22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modern conservative </a:t>
            </a:r>
            <a:r>
              <a:rPr lang="en-CA"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ideologies to identify the general perspective embedded in the statement. Please be prepared to share the rationale for your decision (hint: key words can act as important clues).</a:t>
            </a:r>
          </a:p>
          <a:p>
            <a:endParaRPr lang="en-CA" sz="2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en-CA" sz="2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After you read the statement your teacher will ask you to put your head down on your desk and on their signal you will use the hand signals  to share your response.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7000924" cy="954107"/>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People should strive to live by the traditional moral codes that our grandparents followed.</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572296" cy="1815882"/>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government needs to break up unions so businesses can freely operate </a:t>
            </a:r>
            <a:r>
              <a:rPr 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 the market place and </a:t>
            </a:r>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set wages and working conditions.</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285992"/>
            <a:ext cx="6715172" cy="2246769"/>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government should work to equalize opportunities for everyone and also provide support for those who are unable to support themselves – social programs like welfare, employment insurance, health care </a:t>
            </a:r>
            <a:r>
              <a:rPr 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etc.</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715172" cy="2246769"/>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 needs to be a decrease in taxes.  Especially taxes that mostly affect businesses and individuals with higher incomes.  A flat tax would be the fairest system of taxation.</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858048" cy="1384995"/>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Privatization of certain government controlled industries leads to more competition and cheaper consumer </a:t>
            </a:r>
            <a:r>
              <a:rPr 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prices.</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76" y="2285992"/>
            <a:ext cx="6858048" cy="2246769"/>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Many traditional values represent old-fashioned ideas that are unfair to women and minorities. These traditional values tend to concentrate and consecrate the power held by wealthy white men.  </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owner\AppData\Local\Microsoft\Windows\Temporary Internet Files\Content.IE5\YQ9WJAPL\MCj01046760000[1].wmf"/>
          <p:cNvPicPr>
            <a:picLocks noChangeAspect="1" noChangeArrowheads="1"/>
          </p:cNvPicPr>
          <p:nvPr/>
        </p:nvPicPr>
        <p:blipFill>
          <a:blip r:embed="rId2" cstate="print"/>
          <a:srcRect/>
          <a:stretch>
            <a:fillRect/>
          </a:stretch>
        </p:blipFill>
        <p:spPr bwMode="auto">
          <a:xfrm>
            <a:off x="714348" y="2500306"/>
            <a:ext cx="3369309" cy="3357586"/>
          </a:xfrm>
          <a:prstGeom prst="rect">
            <a:avLst/>
          </a:prstGeom>
          <a:noFill/>
        </p:spPr>
      </p:pic>
      <p:pic>
        <p:nvPicPr>
          <p:cNvPr id="1028" name="Picture 4" descr="C:\Users\owner\AppData\Local\Microsoft\Windows\Temporary Internet Files\Content.IE5\3YLVW07X\MCj01046580000[1].wmf"/>
          <p:cNvPicPr>
            <a:picLocks noChangeAspect="1" noChangeArrowheads="1"/>
          </p:cNvPicPr>
          <p:nvPr/>
        </p:nvPicPr>
        <p:blipFill>
          <a:blip r:embed="rId3" cstate="print"/>
          <a:srcRect/>
          <a:stretch>
            <a:fillRect/>
          </a:stretch>
        </p:blipFill>
        <p:spPr bwMode="auto">
          <a:xfrm>
            <a:off x="5072066" y="1071546"/>
            <a:ext cx="3351708" cy="335758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572296" cy="1815882"/>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 is a need to reinvest in social programs like education and health care after the massive cuts experienced recently.</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572296" cy="1384995"/>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Individuals should look out for themselves, and not rely on others or on the government is </a:t>
            </a:r>
            <a:r>
              <a:rPr lang="en-US" sz="28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important.</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8728" y="2428868"/>
            <a:ext cx="6572296" cy="1384995"/>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Competition amongst individuals and businesses brings out the best in people, products and prices.</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572296" cy="1384995"/>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 is a need for same-sex marriage legislation to provide true social and economic equality. </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572296" cy="1384995"/>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government needs to regulate how businesses treat their employees, and protect the rights of unions</a:t>
            </a:r>
            <a:r>
              <a:rPr lang="en-US" sz="2800" i="1"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CA" sz="28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572296" cy="1384995"/>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government has a responsibility to help those who are disadvantaged or down on their luck.</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428868"/>
            <a:ext cx="6786610" cy="954107"/>
          </a:xfrm>
          <a:prstGeom prst="rect">
            <a:avLst/>
          </a:prstGeom>
          <a:noFill/>
        </p:spPr>
        <p:txBody>
          <a:bodyPr wrap="square" rtlCol="0">
            <a:spAutoFit/>
          </a:bodyPr>
          <a:lstStyle/>
          <a:p>
            <a:pPr lvl="0"/>
            <a:r>
              <a:rPr lang="en-US"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Government should be as small as possible, keeping the cost of governing and taxes low.</a:t>
            </a:r>
            <a:endParaRPr lang="en-CA" sz="28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353</Words>
  <Application>Microsoft Office PowerPoint</Application>
  <PresentationFormat>On-screen Show (4:3)</PresentationFormat>
  <Paragraphs>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Lethbridge School District #51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findlacr</dc:creator>
  <cp:lastModifiedBy>Taylor</cp:lastModifiedBy>
  <cp:revision>12</cp:revision>
  <dcterms:created xsi:type="dcterms:W3CDTF">2009-09-02T21:59:39Z</dcterms:created>
  <dcterms:modified xsi:type="dcterms:W3CDTF">2009-09-03T03:11:55Z</dcterms:modified>
</cp:coreProperties>
</file>