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BC36C1-1DDD-47B8-A830-17A25DB3C199}" type="datetimeFigureOut">
              <a:rPr lang="en-US" smtClean="0"/>
              <a:t>9/15/2009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C3158-96BE-4C43-8FA7-58F87069457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BC36C1-1DDD-47B8-A830-17A25DB3C199}" type="datetimeFigureOut">
              <a:rPr lang="en-US" smtClean="0"/>
              <a:t>9/15/2009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C3158-96BE-4C43-8FA7-58F8706945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BC36C1-1DDD-47B8-A830-17A25DB3C199}" type="datetimeFigureOut">
              <a:rPr lang="en-US" smtClean="0"/>
              <a:t>9/15/2009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C3158-96BE-4C43-8FA7-58F87069457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BC36C1-1DDD-47B8-A830-17A25DB3C199}" type="datetimeFigureOut">
              <a:rPr lang="en-US" smtClean="0"/>
              <a:t>9/15/2009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C3158-96BE-4C43-8FA7-58F87069457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BC36C1-1DDD-47B8-A830-17A25DB3C199}" type="datetimeFigureOut">
              <a:rPr lang="en-US" smtClean="0"/>
              <a:t>9/15/2009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C3158-96BE-4C43-8FA7-58F87069457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BC36C1-1DDD-47B8-A830-17A25DB3C199}" type="datetimeFigureOut">
              <a:rPr lang="en-US" smtClean="0"/>
              <a:t>9/15/2009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C3158-96BE-4C43-8FA7-58F87069457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BC36C1-1DDD-47B8-A830-17A25DB3C199}" type="datetimeFigureOut">
              <a:rPr lang="en-US" smtClean="0"/>
              <a:t>9/15/2009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9C3158-96BE-4C43-8FA7-58F87069457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BC36C1-1DDD-47B8-A830-17A25DB3C199}" type="datetimeFigureOut">
              <a:rPr lang="en-US" smtClean="0"/>
              <a:t>9/15/2009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9C3158-96BE-4C43-8FA7-58F87069457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BC36C1-1DDD-47B8-A830-17A25DB3C199}" type="datetimeFigureOut">
              <a:rPr lang="en-US" smtClean="0"/>
              <a:t>9/15/2009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9C3158-96BE-4C43-8FA7-58F87069457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BC36C1-1DDD-47B8-A830-17A25DB3C199}" type="datetimeFigureOut">
              <a:rPr lang="en-US" smtClean="0"/>
              <a:t>9/15/2009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C3158-96BE-4C43-8FA7-58F87069457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BC36C1-1DDD-47B8-A830-17A25DB3C199}" type="datetimeFigureOut">
              <a:rPr lang="en-US" smtClean="0"/>
              <a:t>9/15/2009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C3158-96BE-4C43-8FA7-58F87069457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BC36C1-1DDD-47B8-A830-17A25DB3C199}" type="datetimeFigureOut">
              <a:rPr lang="en-US" smtClean="0"/>
              <a:t>9/15/2009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C3158-96BE-4C43-8FA7-58F87069457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sacred-destinations.com/italy/rome-colosseum-photos/pollice-verso-1872-jean-leon-gerome.jpg"/>
          <p:cNvPicPr>
            <a:picLocks noChangeAspect="1" noChangeArrowheads="1"/>
          </p:cNvPicPr>
          <p:nvPr/>
        </p:nvPicPr>
        <p:blipFill>
          <a:blip r:embed="rId2" cstate="print"/>
          <a:srcRect/>
          <a:stretch>
            <a:fillRect/>
          </a:stretch>
        </p:blipFill>
        <p:spPr bwMode="auto">
          <a:xfrm>
            <a:off x="152399" y="228600"/>
            <a:ext cx="8831447" cy="6477000"/>
          </a:xfrm>
          <a:prstGeom prst="rect">
            <a:avLst/>
          </a:prstGeom>
          <a:noFill/>
        </p:spPr>
      </p:pic>
      <p:sp>
        <p:nvSpPr>
          <p:cNvPr id="3" name="Rectangle 2"/>
          <p:cNvSpPr/>
          <p:nvPr/>
        </p:nvSpPr>
        <p:spPr>
          <a:xfrm>
            <a:off x="5105400" y="6248400"/>
            <a:ext cx="3733800" cy="338554"/>
          </a:xfrm>
          <a:prstGeom prst="rect">
            <a:avLst/>
          </a:prstGeom>
          <a:noFill/>
        </p:spPr>
        <p:txBody>
          <a:bodyPr wrap="square" lIns="91440" tIns="45720" rIns="91440" bIns="45720">
            <a:spAutoFit/>
          </a:bodyPr>
          <a:lstStyle/>
          <a:p>
            <a:pPr algn="ctr"/>
            <a:r>
              <a:rPr kumimoji="0" lang="en-US" sz="1600" i="0" u="none" strike="noStrike" normalizeH="0" baseline="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Georgia" pitchFamily="18" charset="0"/>
                <a:cs typeface="Arial" pitchFamily="34" charset="0"/>
              </a:rPr>
              <a:t>Léon</a:t>
            </a:r>
            <a:r>
              <a:rPr kumimoji="0" lang="en-US" sz="16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Georgia" pitchFamily="18" charset="0"/>
                <a:cs typeface="Arial" pitchFamily="34" charset="0"/>
              </a:rPr>
              <a:t> </a:t>
            </a:r>
            <a:r>
              <a:rPr kumimoji="0" lang="en-US" sz="1600" i="0" u="none" strike="noStrike" normalizeH="0" baseline="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Georgia" pitchFamily="18" charset="0"/>
                <a:cs typeface="Arial" pitchFamily="34" charset="0"/>
              </a:rPr>
              <a:t>Gérôme</a:t>
            </a:r>
            <a:r>
              <a:rPr kumimoji="0" lang="en-US" sz="16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Georgia" pitchFamily="18" charset="0"/>
                <a:cs typeface="Arial" pitchFamily="34" charset="0"/>
              </a:rPr>
              <a:t>, </a:t>
            </a:r>
            <a:r>
              <a:rPr kumimoji="0" lang="en-US" sz="1600" i="1" u="none" strike="noStrike" normalizeH="0" baseline="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Georgia" pitchFamily="18" charset="0"/>
                <a:cs typeface="Arial" pitchFamily="34" charset="0"/>
              </a:rPr>
              <a:t>Pollice</a:t>
            </a:r>
            <a:r>
              <a:rPr kumimoji="0" lang="en-US" sz="1600" i="1"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Georgia" pitchFamily="18" charset="0"/>
                <a:cs typeface="Arial" pitchFamily="34" charset="0"/>
              </a:rPr>
              <a:t> Verso</a:t>
            </a:r>
            <a:r>
              <a:rPr kumimoji="0" lang="en-US" sz="16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Georgia" pitchFamily="18" charset="0"/>
                <a:cs typeface="Arial" pitchFamily="34" charset="0"/>
              </a:rPr>
              <a:t> (1873) </a:t>
            </a:r>
            <a:endParaRPr lang="en-US"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sacred-destinations.com/italy/rome-colosseum-photos/pollice-verso-1872-jean-leon-gerome.jpg"/>
          <p:cNvPicPr>
            <a:picLocks noChangeAspect="1" noChangeArrowheads="1"/>
          </p:cNvPicPr>
          <p:nvPr/>
        </p:nvPicPr>
        <p:blipFill>
          <a:blip r:embed="rId2" cstate="print">
            <a:lum bright="40000"/>
          </a:blip>
          <a:srcRect/>
          <a:stretch>
            <a:fillRect/>
          </a:stretch>
        </p:blipFill>
        <p:spPr bwMode="auto">
          <a:xfrm>
            <a:off x="152399" y="228600"/>
            <a:ext cx="8831447" cy="6477000"/>
          </a:xfrm>
          <a:prstGeom prst="rect">
            <a:avLst/>
          </a:prstGeom>
          <a:noFill/>
        </p:spPr>
      </p:pic>
      <p:sp>
        <p:nvSpPr>
          <p:cNvPr id="1026" name="Rectangle 2"/>
          <p:cNvSpPr>
            <a:spLocks noChangeArrowheads="1"/>
          </p:cNvSpPr>
          <p:nvPr/>
        </p:nvSpPr>
        <p:spPr bwMode="auto">
          <a:xfrm rot="10800000" flipV="1">
            <a:off x="838200" y="914400"/>
            <a:ext cx="7848600" cy="1955017"/>
          </a:xfrm>
          <a:prstGeom prst="rect">
            <a:avLst/>
          </a:prstGeom>
          <a:noFill/>
          <a:ln w="9525">
            <a:noFill/>
            <a:miter lim="800000"/>
            <a:headEnd/>
            <a:tailEnd/>
          </a:ln>
          <a:effectLst/>
        </p:spPr>
        <p:txBody>
          <a:bodyPr vert="horz" wrap="square" lIns="91440" tIns="0" rIns="91440" bIns="1587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effectLst>
                  <a:glow rad="101600">
                    <a:schemeClr val="accent2">
                      <a:satMod val="175000"/>
                      <a:alpha val="40000"/>
                    </a:schemeClr>
                  </a:glow>
                </a:effectLst>
                <a:latin typeface="Georgia" pitchFamily="18" charset="0"/>
                <a:cs typeface="Arial" pitchFamily="34" charset="0"/>
              </a:rPr>
              <a:t>These men once were horn-blowers and attendants </a:t>
            </a:r>
          </a:p>
          <a:p>
            <a:pPr marL="0" marR="0" lvl="0" indent="0"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effectLst>
                  <a:glow rad="101600">
                    <a:schemeClr val="accent2">
                      <a:satMod val="175000"/>
                      <a:alpha val="40000"/>
                    </a:schemeClr>
                  </a:glow>
                </a:effectLst>
                <a:latin typeface="Georgia" pitchFamily="18" charset="0"/>
                <a:cs typeface="Arial" pitchFamily="34" charset="0"/>
              </a:rPr>
              <a:t>At every municipal arena, known as trumpeters in every village. </a:t>
            </a:r>
            <a:br>
              <a:rPr kumimoji="0" lang="en-US" b="1" i="0" u="none" strike="noStrike" cap="none" normalizeH="0" baseline="0" dirty="0" smtClean="0">
                <a:ln>
                  <a:noFill/>
                </a:ln>
                <a:effectLst>
                  <a:glow rad="101600">
                    <a:schemeClr val="accent2">
                      <a:satMod val="175000"/>
                      <a:alpha val="40000"/>
                    </a:schemeClr>
                  </a:glow>
                </a:effectLst>
                <a:latin typeface="Georgia" pitchFamily="18" charset="0"/>
                <a:cs typeface="Arial" pitchFamily="34" charset="0"/>
              </a:rPr>
            </a:br>
            <a:r>
              <a:rPr kumimoji="0" lang="en-US" b="1" i="0" u="none" strike="noStrike" cap="none" normalizeH="0" baseline="0" dirty="0" smtClean="0">
                <a:ln>
                  <a:noFill/>
                </a:ln>
                <a:effectLst>
                  <a:glow rad="101600">
                    <a:schemeClr val="accent2">
                      <a:satMod val="175000"/>
                      <a:alpha val="40000"/>
                    </a:schemeClr>
                  </a:glow>
                </a:effectLst>
                <a:latin typeface="Georgia" pitchFamily="18" charset="0"/>
                <a:cs typeface="Arial" pitchFamily="34" charset="0"/>
              </a:rPr>
              <a:t>Now they present their own spectacles, and, to win applause, </a:t>
            </a:r>
            <a:br>
              <a:rPr kumimoji="0" lang="en-US" b="1" i="0" u="none" strike="noStrike" cap="none" normalizeH="0" baseline="0" dirty="0" smtClean="0">
                <a:ln>
                  <a:noFill/>
                </a:ln>
                <a:effectLst>
                  <a:glow rad="101600">
                    <a:schemeClr val="accent2">
                      <a:satMod val="175000"/>
                      <a:alpha val="40000"/>
                    </a:schemeClr>
                  </a:glow>
                </a:effectLst>
                <a:latin typeface="Georgia" pitchFamily="18" charset="0"/>
                <a:cs typeface="Arial" pitchFamily="34" charset="0"/>
              </a:rPr>
            </a:br>
            <a:r>
              <a:rPr kumimoji="0" lang="en-US" b="1" i="0" u="none" strike="noStrike" cap="none" normalizeH="0" baseline="0" dirty="0" smtClean="0">
                <a:ln>
                  <a:noFill/>
                </a:ln>
                <a:effectLst>
                  <a:glow rad="101600">
                    <a:schemeClr val="accent2">
                      <a:satMod val="175000"/>
                      <a:alpha val="40000"/>
                    </a:schemeClr>
                  </a:glow>
                </a:effectLst>
                <a:latin typeface="Georgia" pitchFamily="18" charset="0"/>
                <a:cs typeface="Arial" pitchFamily="34" charset="0"/>
              </a:rPr>
              <a:t>Kill whomever the mob gives the “thumbs up”. </a:t>
            </a:r>
            <a:r>
              <a:rPr kumimoji="0" lang="en-US" b="1" i="0" u="none" strike="noStrike" cap="none" normalizeH="0" baseline="0" dirty="0" smtClean="0">
                <a:ln>
                  <a:noFill/>
                </a:ln>
                <a:effectLst>
                  <a:glow rad="101600">
                    <a:schemeClr val="accent2">
                      <a:satMod val="175000"/>
                      <a:alpha val="40000"/>
                    </a:schemeClr>
                  </a:glow>
                </a:effectLst>
                <a:latin typeface="Arial" pitchFamily="34" charset="0"/>
                <a:cs typeface="Arial" pitchFamily="34" charset="0"/>
              </a:rPr>
              <a:t/>
            </a:r>
            <a:br>
              <a:rPr kumimoji="0" lang="en-US" b="1" i="0" u="none" strike="noStrike" cap="none" normalizeH="0" baseline="0" dirty="0" smtClean="0">
                <a:ln>
                  <a:noFill/>
                </a:ln>
                <a:effectLst>
                  <a:glow rad="101600">
                    <a:schemeClr val="accent2">
                      <a:satMod val="175000"/>
                      <a:alpha val="40000"/>
                    </a:schemeClr>
                  </a:glow>
                </a:effectLst>
                <a:latin typeface="Arial" pitchFamily="34" charset="0"/>
                <a:cs typeface="Arial" pitchFamily="34" charset="0"/>
              </a:rPr>
            </a:br>
            <a:endParaRPr kumimoji="0" lang="en-US" b="1" i="0" u="none" strike="noStrike" cap="none" normalizeH="0" baseline="0" dirty="0" smtClean="0">
              <a:ln>
                <a:noFill/>
              </a:ln>
              <a:effectLst>
                <a:glow rad="101600">
                  <a:schemeClr val="accent2">
                    <a:satMod val="175000"/>
                    <a:alpha val="40000"/>
                  </a:schemeClr>
                </a:glow>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effectLst>
                  <a:glow rad="101600">
                    <a:schemeClr val="accent2">
                      <a:satMod val="175000"/>
                      <a:alpha val="40000"/>
                    </a:schemeClr>
                  </a:glow>
                </a:effectLst>
                <a:latin typeface="Arial" pitchFamily="34" charset="0"/>
                <a:cs typeface="Arial" pitchFamily="34" charset="0"/>
              </a:rPr>
              <a:t>—</a:t>
            </a:r>
            <a:r>
              <a:rPr kumimoji="0" lang="en-US" b="1" i="0" u="none" strike="noStrike" cap="none" normalizeH="0" baseline="0" dirty="0" err="1" smtClean="0">
                <a:ln>
                  <a:noFill/>
                </a:ln>
                <a:effectLst>
                  <a:glow rad="101600">
                    <a:schemeClr val="accent2">
                      <a:satMod val="175000"/>
                      <a:alpha val="40000"/>
                    </a:schemeClr>
                  </a:glow>
                </a:effectLst>
                <a:latin typeface="Arial" pitchFamily="34" charset="0"/>
                <a:cs typeface="Arial" pitchFamily="34" charset="0"/>
              </a:rPr>
              <a:t>Decimus</a:t>
            </a:r>
            <a:r>
              <a:rPr kumimoji="0" lang="en-US" b="1" i="0" u="none" strike="noStrike" cap="none" normalizeH="0" baseline="0" dirty="0" smtClean="0">
                <a:ln>
                  <a:noFill/>
                </a:ln>
                <a:effectLst>
                  <a:glow rad="101600">
                    <a:schemeClr val="accent2">
                      <a:satMod val="175000"/>
                      <a:alpha val="40000"/>
                    </a:schemeClr>
                  </a:glow>
                </a:effectLst>
                <a:latin typeface="Arial" pitchFamily="34" charset="0"/>
                <a:cs typeface="Arial" pitchFamily="34" charset="0"/>
              </a:rPr>
              <a:t> </a:t>
            </a:r>
            <a:r>
              <a:rPr kumimoji="0" lang="en-US" b="1" i="0" u="none" strike="noStrike" cap="none" normalizeH="0" baseline="0" dirty="0" err="1" smtClean="0">
                <a:ln>
                  <a:noFill/>
                </a:ln>
                <a:effectLst>
                  <a:glow rad="101600">
                    <a:schemeClr val="accent2">
                      <a:satMod val="175000"/>
                      <a:alpha val="40000"/>
                    </a:schemeClr>
                  </a:glow>
                </a:effectLst>
                <a:latin typeface="Arial" pitchFamily="34" charset="0"/>
                <a:cs typeface="Arial" pitchFamily="34" charset="0"/>
              </a:rPr>
              <a:t>Junius</a:t>
            </a:r>
            <a:r>
              <a:rPr kumimoji="0" lang="en-US" b="1" i="0" u="none" strike="noStrike" cap="none" normalizeH="0" baseline="0" dirty="0" smtClean="0">
                <a:ln>
                  <a:noFill/>
                </a:ln>
                <a:effectLst>
                  <a:glow rad="101600">
                    <a:schemeClr val="accent2">
                      <a:satMod val="175000"/>
                      <a:alpha val="40000"/>
                    </a:schemeClr>
                  </a:glow>
                </a:effectLst>
                <a:latin typeface="Arial" pitchFamily="34" charset="0"/>
                <a:cs typeface="Arial" pitchFamily="34" charset="0"/>
              </a:rPr>
              <a:t> </a:t>
            </a:r>
            <a:r>
              <a:rPr kumimoji="0" lang="en-US" b="1" i="0" u="none" strike="noStrike" cap="none" normalizeH="0" baseline="0" dirty="0" err="1" smtClean="0">
                <a:ln>
                  <a:noFill/>
                </a:ln>
                <a:effectLst>
                  <a:glow rad="101600">
                    <a:schemeClr val="accent2">
                      <a:satMod val="175000"/>
                      <a:alpha val="40000"/>
                    </a:schemeClr>
                  </a:glow>
                </a:effectLst>
                <a:latin typeface="Arial" pitchFamily="34" charset="0"/>
                <a:cs typeface="Arial" pitchFamily="34" charset="0"/>
              </a:rPr>
              <a:t>Juvenalis</a:t>
            </a:r>
            <a:r>
              <a:rPr kumimoji="0" lang="en-US" b="1" i="0" u="none" strike="noStrike" cap="none" normalizeH="0" baseline="0" dirty="0" smtClean="0">
                <a:ln>
                  <a:noFill/>
                </a:ln>
                <a:effectLst>
                  <a:glow rad="101600">
                    <a:schemeClr val="accent2">
                      <a:satMod val="175000"/>
                      <a:alpha val="40000"/>
                    </a:schemeClr>
                  </a:glow>
                </a:effectLst>
                <a:latin typeface="Arial" pitchFamily="34" charset="0"/>
                <a:cs typeface="Arial" pitchFamily="34" charset="0"/>
              </a:rPr>
              <a:t>; a.k.a. Juvenal (c. 55-140 A.D.), “Third Satire”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sacred-destinations.com/italy/rome-colosseum-photos/pollice-verso-1872-jean-leon-gerome.jpg"/>
          <p:cNvPicPr>
            <a:picLocks noChangeAspect="1" noChangeArrowheads="1"/>
          </p:cNvPicPr>
          <p:nvPr/>
        </p:nvPicPr>
        <p:blipFill>
          <a:blip r:embed="rId2" cstate="print">
            <a:lum bright="40000"/>
          </a:blip>
          <a:srcRect/>
          <a:stretch>
            <a:fillRect/>
          </a:stretch>
        </p:blipFill>
        <p:spPr bwMode="auto">
          <a:xfrm>
            <a:off x="152399" y="228600"/>
            <a:ext cx="8831447" cy="6477000"/>
          </a:xfrm>
          <a:prstGeom prst="rect">
            <a:avLst/>
          </a:prstGeom>
          <a:noFill/>
        </p:spPr>
      </p:pic>
      <p:sp>
        <p:nvSpPr>
          <p:cNvPr id="4" name="Rectangle 3"/>
          <p:cNvSpPr/>
          <p:nvPr/>
        </p:nvSpPr>
        <p:spPr>
          <a:xfrm>
            <a:off x="609600" y="609600"/>
            <a:ext cx="7924800" cy="5509200"/>
          </a:xfrm>
          <a:prstGeom prst="rect">
            <a:avLst/>
          </a:prstGeom>
        </p:spPr>
        <p:txBody>
          <a:bodyPr wrap="square">
            <a:spAutoFit/>
          </a:bodyPr>
          <a:lstStyle/>
          <a:p>
            <a:pPr lvl="0" indent="317500" algn="just" eaLnBrk="0" fontAlgn="base" hangingPunct="0">
              <a:spcBef>
                <a:spcPct val="0"/>
              </a:spcBef>
              <a:spcAft>
                <a:spcPct val="0"/>
              </a:spcAft>
            </a:pPr>
            <a:r>
              <a:rPr kumimoji="0" lang="en-US" sz="1600" b="1" i="0" u="none" strike="noStrike" cap="none" normalizeH="0" baseline="0" dirty="0" smtClean="0">
                <a:ln>
                  <a:noFill/>
                </a:ln>
                <a:solidFill>
                  <a:srgbClr val="000000"/>
                </a:solidFill>
                <a:effectLst>
                  <a:glow rad="101600">
                    <a:schemeClr val="accent2">
                      <a:satMod val="175000"/>
                      <a:alpha val="40000"/>
                    </a:schemeClr>
                  </a:glow>
                </a:effectLst>
                <a:latin typeface="Georgia" pitchFamily="18" charset="0"/>
                <a:cs typeface="Arial" pitchFamily="34" charset="0"/>
              </a:rPr>
              <a:t>Juvenal refers to the Roman custom of spectators’ voting on the fate of wounded gladiators with their thumbs. You may think a gladiator would appreciate the crowd’s “thumbs up” (</a:t>
            </a:r>
            <a:r>
              <a:rPr kumimoji="0" lang="en-US" sz="1600" b="1" i="1" u="none" strike="noStrike" cap="none" normalizeH="0" baseline="0" dirty="0" smtClean="0">
                <a:ln>
                  <a:noFill/>
                </a:ln>
                <a:solidFill>
                  <a:srgbClr val="000000"/>
                </a:solidFill>
                <a:effectLst>
                  <a:glow rad="101600">
                    <a:schemeClr val="accent2">
                      <a:satMod val="175000"/>
                      <a:alpha val="40000"/>
                    </a:schemeClr>
                  </a:glow>
                </a:effectLst>
                <a:latin typeface="Georgia" pitchFamily="18" charset="0"/>
                <a:cs typeface="Arial" pitchFamily="34" charset="0"/>
              </a:rPr>
              <a:t>verso </a:t>
            </a:r>
            <a:r>
              <a:rPr kumimoji="0" lang="en-US" sz="1600" b="1" i="1" u="none" strike="noStrike" cap="none" normalizeH="0" baseline="0" dirty="0" err="1" smtClean="0">
                <a:ln>
                  <a:noFill/>
                </a:ln>
                <a:solidFill>
                  <a:srgbClr val="000000"/>
                </a:solidFill>
                <a:effectLst>
                  <a:glow rad="101600">
                    <a:schemeClr val="accent2">
                      <a:satMod val="175000"/>
                      <a:alpha val="40000"/>
                    </a:schemeClr>
                  </a:glow>
                </a:effectLst>
                <a:latin typeface="Georgia" pitchFamily="18" charset="0"/>
                <a:cs typeface="Arial" pitchFamily="34" charset="0"/>
              </a:rPr>
              <a:t>pollice</a:t>
            </a:r>
            <a:r>
              <a:rPr kumimoji="0" lang="en-US" sz="1600" b="1" i="0" u="none" strike="noStrike" cap="none" normalizeH="0" baseline="0" dirty="0" smtClean="0">
                <a:ln>
                  <a:noFill/>
                </a:ln>
                <a:solidFill>
                  <a:srgbClr val="000000"/>
                </a:solidFill>
                <a:effectLst>
                  <a:glow rad="101600">
                    <a:schemeClr val="accent2">
                      <a:satMod val="175000"/>
                      <a:alpha val="40000"/>
                    </a:schemeClr>
                  </a:glow>
                </a:effectLst>
                <a:latin typeface="Georgia" pitchFamily="18" charset="0"/>
                <a:cs typeface="Arial" pitchFamily="34" charset="0"/>
              </a:rPr>
              <a:t>), but exactly the opposite is true. Where we give thumbs up as a sign of approval, it meant death to its Roman recipient; much to the crowd’s delight.</a:t>
            </a:r>
            <a:endParaRPr kumimoji="0" lang="en-US" sz="1600" b="1" i="0" u="none" strike="noStrike" cap="none" normalizeH="0" baseline="0" dirty="0" smtClean="0">
              <a:ln>
                <a:noFill/>
              </a:ln>
              <a:solidFill>
                <a:schemeClr val="tx1"/>
              </a:solidFill>
              <a:effectLst>
                <a:glow rad="101600">
                  <a:schemeClr val="accent2">
                    <a:satMod val="175000"/>
                    <a:alpha val="40000"/>
                  </a:schemeClr>
                </a:glow>
              </a:effectLst>
              <a:latin typeface="Arial" pitchFamily="34" charset="0"/>
              <a:cs typeface="Arial" pitchFamily="34" charset="0"/>
            </a:endParaRPr>
          </a:p>
          <a:p>
            <a:pPr lvl="0" indent="317500" algn="just" eaLnBrk="0" fontAlgn="base" hangingPunct="0">
              <a:spcBef>
                <a:spcPct val="0"/>
              </a:spcBef>
              <a:spcAft>
                <a:spcPct val="0"/>
              </a:spcAft>
            </a:pPr>
            <a:r>
              <a:rPr kumimoji="0" lang="en-US" sz="1600" b="1" i="0" u="none" strike="noStrike" cap="none" normalizeH="0" baseline="0" dirty="0" smtClean="0">
                <a:ln>
                  <a:noFill/>
                </a:ln>
                <a:solidFill>
                  <a:srgbClr val="000000"/>
                </a:solidFill>
                <a:effectLst>
                  <a:glow rad="101600">
                    <a:schemeClr val="accent2">
                      <a:satMod val="175000"/>
                      <a:alpha val="40000"/>
                    </a:schemeClr>
                  </a:glow>
                </a:effectLst>
                <a:latin typeface="Georgia" pitchFamily="18" charset="0"/>
                <a:cs typeface="Arial" pitchFamily="34" charset="0"/>
              </a:rPr>
              <a:t>Thumbs down, signified “swords down,” which meant the loser was worth more to them alive than dead, and he was spared apparently so he could make up for his disgrace the next time he appeared in the arena. Keep this in mind the next time you give someone the “thumbs up” sign.</a:t>
            </a:r>
          </a:p>
          <a:p>
            <a:pPr lvl="0" indent="317500" algn="just" eaLnBrk="0" fontAlgn="base" hangingPunct="0">
              <a:spcBef>
                <a:spcPct val="0"/>
              </a:spcBef>
              <a:spcAft>
                <a:spcPct val="0"/>
              </a:spcAft>
            </a:pPr>
            <a:r>
              <a:rPr kumimoji="0" lang="en-US" sz="1600" b="1" i="0" u="none" strike="noStrike" cap="none" normalizeH="0" baseline="0" dirty="0" smtClean="0">
                <a:ln>
                  <a:noFill/>
                </a:ln>
                <a:solidFill>
                  <a:srgbClr val="000000"/>
                </a:solidFill>
                <a:effectLst>
                  <a:glow rad="101600">
                    <a:schemeClr val="accent2">
                      <a:satMod val="175000"/>
                      <a:alpha val="40000"/>
                    </a:schemeClr>
                  </a:glow>
                </a:effectLst>
                <a:latin typeface="Georgia" pitchFamily="18" charset="0"/>
                <a:cs typeface="Arial" pitchFamily="34" charset="0"/>
              </a:rPr>
              <a:t>Our reverse interpretation of this custom apparently was the result of the work of the French artist </a:t>
            </a:r>
            <a:r>
              <a:rPr kumimoji="0" lang="en-US" sz="1600" b="1" i="0" u="none" strike="noStrike" cap="none" normalizeH="0" baseline="0" dirty="0" err="1" smtClean="0">
                <a:ln>
                  <a:noFill/>
                </a:ln>
                <a:solidFill>
                  <a:srgbClr val="000000"/>
                </a:solidFill>
                <a:effectLst>
                  <a:glow rad="101600">
                    <a:schemeClr val="accent2">
                      <a:satMod val="175000"/>
                      <a:alpha val="40000"/>
                    </a:schemeClr>
                  </a:glow>
                </a:effectLst>
                <a:latin typeface="Georgia" pitchFamily="18" charset="0"/>
                <a:cs typeface="Arial" pitchFamily="34" charset="0"/>
              </a:rPr>
              <a:t>Léon</a:t>
            </a:r>
            <a:r>
              <a:rPr kumimoji="0" lang="en-US" sz="1600" b="1" i="0" u="none" strike="noStrike" cap="none" normalizeH="0" baseline="0" dirty="0" smtClean="0">
                <a:ln>
                  <a:noFill/>
                </a:ln>
                <a:solidFill>
                  <a:srgbClr val="000000"/>
                </a:solidFill>
                <a:effectLst>
                  <a:glow rad="101600">
                    <a:schemeClr val="accent2">
                      <a:satMod val="175000"/>
                      <a:alpha val="40000"/>
                    </a:schemeClr>
                  </a:glow>
                </a:effectLst>
                <a:latin typeface="Georgia" pitchFamily="18" charset="0"/>
                <a:cs typeface="Arial" pitchFamily="34" charset="0"/>
              </a:rPr>
              <a:t> </a:t>
            </a:r>
            <a:r>
              <a:rPr kumimoji="0" lang="en-US" sz="1600" b="1" i="0" u="none" strike="noStrike" cap="none" normalizeH="0" baseline="0" dirty="0" err="1" smtClean="0">
                <a:ln>
                  <a:noFill/>
                </a:ln>
                <a:solidFill>
                  <a:srgbClr val="000000"/>
                </a:solidFill>
                <a:effectLst>
                  <a:glow rad="101600">
                    <a:schemeClr val="accent2">
                      <a:satMod val="175000"/>
                      <a:alpha val="40000"/>
                    </a:schemeClr>
                  </a:glow>
                </a:effectLst>
                <a:latin typeface="Georgia" pitchFamily="18" charset="0"/>
                <a:cs typeface="Arial" pitchFamily="34" charset="0"/>
              </a:rPr>
              <a:t>Gérôme</a:t>
            </a:r>
            <a:r>
              <a:rPr kumimoji="0" lang="en-US" sz="1600" b="1" i="0" u="none" strike="noStrike" cap="none" normalizeH="0" baseline="0" dirty="0" smtClean="0">
                <a:ln>
                  <a:noFill/>
                </a:ln>
                <a:solidFill>
                  <a:srgbClr val="000000"/>
                </a:solidFill>
                <a:effectLst>
                  <a:glow rad="101600">
                    <a:schemeClr val="accent2">
                      <a:satMod val="175000"/>
                      <a:alpha val="40000"/>
                    </a:schemeClr>
                  </a:glow>
                </a:effectLst>
                <a:latin typeface="Georgia" pitchFamily="18" charset="0"/>
                <a:cs typeface="Arial" pitchFamily="34" charset="0"/>
              </a:rPr>
              <a:t> who apparently understood the Latin </a:t>
            </a:r>
            <a:r>
              <a:rPr kumimoji="0" lang="en-US" sz="1600" b="1" i="1" u="none" strike="noStrike" cap="none" normalizeH="0" baseline="0" dirty="0" smtClean="0">
                <a:ln>
                  <a:noFill/>
                </a:ln>
                <a:solidFill>
                  <a:srgbClr val="000000"/>
                </a:solidFill>
                <a:effectLst>
                  <a:glow rad="101600">
                    <a:schemeClr val="accent2">
                      <a:satMod val="175000"/>
                      <a:alpha val="40000"/>
                    </a:schemeClr>
                  </a:glow>
                </a:effectLst>
                <a:latin typeface="Georgia" pitchFamily="18" charset="0"/>
                <a:cs typeface="Arial" pitchFamily="34" charset="0"/>
              </a:rPr>
              <a:t>verso</a:t>
            </a:r>
            <a:r>
              <a:rPr kumimoji="0" lang="en-US" sz="1600" b="1" i="0" u="none" strike="noStrike" cap="none" normalizeH="0" baseline="0" dirty="0" smtClean="0">
                <a:ln>
                  <a:noFill/>
                </a:ln>
                <a:solidFill>
                  <a:srgbClr val="000000"/>
                </a:solidFill>
                <a:effectLst>
                  <a:glow rad="101600">
                    <a:schemeClr val="accent2">
                      <a:satMod val="175000"/>
                      <a:alpha val="40000"/>
                    </a:schemeClr>
                  </a:glow>
                </a:effectLst>
                <a:latin typeface="Georgia" pitchFamily="18" charset="0"/>
                <a:cs typeface="Arial" pitchFamily="34" charset="0"/>
              </a:rPr>
              <a:t> (“turned”) to mean “turned down”, and therefore in his painting </a:t>
            </a:r>
            <a:r>
              <a:rPr kumimoji="0" lang="en-US" sz="1600" b="1" i="1" u="none" strike="noStrike" cap="none" normalizeH="0" baseline="0" dirty="0" err="1" smtClean="0">
                <a:ln>
                  <a:noFill/>
                </a:ln>
                <a:solidFill>
                  <a:srgbClr val="000000"/>
                </a:solidFill>
                <a:effectLst>
                  <a:glow rad="101600">
                    <a:schemeClr val="accent2">
                      <a:satMod val="175000"/>
                      <a:alpha val="40000"/>
                    </a:schemeClr>
                  </a:glow>
                </a:effectLst>
                <a:latin typeface="Georgia" pitchFamily="18" charset="0"/>
                <a:cs typeface="Arial" pitchFamily="34" charset="0"/>
              </a:rPr>
              <a:t>Pollice</a:t>
            </a:r>
            <a:r>
              <a:rPr kumimoji="0" lang="en-US" sz="1600" b="1" i="1" u="none" strike="noStrike" cap="none" normalizeH="0" baseline="0" dirty="0" smtClean="0">
                <a:ln>
                  <a:noFill/>
                </a:ln>
                <a:solidFill>
                  <a:srgbClr val="000000"/>
                </a:solidFill>
                <a:effectLst>
                  <a:glow rad="101600">
                    <a:schemeClr val="accent2">
                      <a:satMod val="175000"/>
                      <a:alpha val="40000"/>
                    </a:schemeClr>
                  </a:glow>
                </a:effectLst>
                <a:latin typeface="Georgia" pitchFamily="18" charset="0"/>
                <a:cs typeface="Arial" pitchFamily="34" charset="0"/>
              </a:rPr>
              <a:t> Verso</a:t>
            </a:r>
            <a:r>
              <a:rPr kumimoji="0" lang="en-US" sz="1600" b="1" i="0" u="none" strike="noStrike" cap="none" normalizeH="0" baseline="0" dirty="0" smtClean="0">
                <a:ln>
                  <a:noFill/>
                </a:ln>
                <a:solidFill>
                  <a:srgbClr val="000000"/>
                </a:solidFill>
                <a:effectLst>
                  <a:glow rad="101600">
                    <a:schemeClr val="accent2">
                      <a:satMod val="175000"/>
                      <a:alpha val="40000"/>
                    </a:schemeClr>
                  </a:glow>
                </a:effectLst>
                <a:latin typeface="Georgia" pitchFamily="18" charset="0"/>
                <a:cs typeface="Arial" pitchFamily="34" charset="0"/>
              </a:rPr>
              <a:t> (1873) he presents the death sentence with the thumbs-down gesture. The painting became so popular that </a:t>
            </a:r>
            <a:r>
              <a:rPr kumimoji="0" lang="en-US" sz="1600" b="1" i="0" u="none" strike="noStrike" cap="none" normalizeH="0" baseline="0" dirty="0" err="1" smtClean="0">
                <a:ln>
                  <a:noFill/>
                </a:ln>
                <a:solidFill>
                  <a:srgbClr val="000000"/>
                </a:solidFill>
                <a:effectLst>
                  <a:glow rad="101600">
                    <a:schemeClr val="accent2">
                      <a:satMod val="175000"/>
                      <a:alpha val="40000"/>
                    </a:schemeClr>
                  </a:glow>
                </a:effectLst>
                <a:latin typeface="Georgia" pitchFamily="18" charset="0"/>
                <a:cs typeface="Arial" pitchFamily="34" charset="0"/>
              </a:rPr>
              <a:t>Gérôme’s</a:t>
            </a:r>
            <a:r>
              <a:rPr kumimoji="0" lang="en-US" sz="1600" b="1" i="0" u="none" strike="noStrike" cap="none" normalizeH="0" baseline="0" dirty="0" smtClean="0">
                <a:ln>
                  <a:noFill/>
                </a:ln>
                <a:solidFill>
                  <a:srgbClr val="000000"/>
                </a:solidFill>
                <a:effectLst>
                  <a:glow rad="101600">
                    <a:schemeClr val="accent2">
                      <a:satMod val="175000"/>
                      <a:alpha val="40000"/>
                    </a:schemeClr>
                  </a:glow>
                </a:effectLst>
                <a:latin typeface="Georgia" pitchFamily="18" charset="0"/>
                <a:cs typeface="Arial" pitchFamily="34" charset="0"/>
              </a:rPr>
              <a:t> mistake became the accepted interpretation and it is unlikely that it will ever be changed back to the meaning that it had with the Romans.</a:t>
            </a:r>
          </a:p>
          <a:p>
            <a:pPr lvl="0" indent="317500" algn="just" eaLnBrk="0" fontAlgn="base" hangingPunct="0">
              <a:spcBef>
                <a:spcPct val="0"/>
              </a:spcBef>
              <a:spcAft>
                <a:spcPct val="0"/>
              </a:spcAft>
            </a:pPr>
            <a:r>
              <a:rPr kumimoji="0" lang="en-US" sz="1600" b="1" i="0" u="none" strike="noStrike" cap="none" normalizeH="0" baseline="0" dirty="0" smtClean="0">
                <a:ln>
                  <a:noFill/>
                </a:ln>
                <a:solidFill>
                  <a:srgbClr val="000000"/>
                </a:solidFill>
                <a:effectLst>
                  <a:glow rad="101600">
                    <a:schemeClr val="accent2">
                      <a:satMod val="175000"/>
                      <a:alpha val="40000"/>
                    </a:schemeClr>
                  </a:glow>
                </a:effectLst>
                <a:latin typeface="Georgia" pitchFamily="18" charset="0"/>
                <a:cs typeface="Arial" pitchFamily="34" charset="0"/>
              </a:rPr>
              <a:t>Scholars before </a:t>
            </a:r>
            <a:r>
              <a:rPr kumimoji="0" lang="en-US" sz="1600" b="1" i="0" u="none" strike="noStrike" cap="none" normalizeH="0" baseline="0" dirty="0" err="1" smtClean="0">
                <a:ln>
                  <a:noFill/>
                </a:ln>
                <a:solidFill>
                  <a:srgbClr val="000000"/>
                </a:solidFill>
                <a:effectLst>
                  <a:glow rad="101600">
                    <a:schemeClr val="accent2">
                      <a:satMod val="175000"/>
                      <a:alpha val="40000"/>
                    </a:schemeClr>
                  </a:glow>
                </a:effectLst>
                <a:latin typeface="Georgia" pitchFamily="18" charset="0"/>
                <a:cs typeface="Arial" pitchFamily="34" charset="0"/>
              </a:rPr>
              <a:t>Gérôme</a:t>
            </a:r>
            <a:r>
              <a:rPr kumimoji="0" lang="en-US" sz="1600" b="1" i="0" u="none" strike="noStrike" cap="none" normalizeH="0" baseline="0" dirty="0" smtClean="0">
                <a:ln>
                  <a:noFill/>
                </a:ln>
                <a:solidFill>
                  <a:srgbClr val="000000"/>
                </a:solidFill>
                <a:effectLst>
                  <a:glow rad="101600">
                    <a:schemeClr val="accent2">
                      <a:satMod val="175000"/>
                      <a:alpha val="40000"/>
                    </a:schemeClr>
                  </a:glow>
                </a:effectLst>
                <a:latin typeface="Georgia" pitchFamily="18" charset="0"/>
                <a:cs typeface="Arial" pitchFamily="34" charset="0"/>
              </a:rPr>
              <a:t> gave support to the view that “thumbs down” among the Romans, meant the hapless gladiator was to be spared, not slain. The gesture meant “Throw your sword down”. A 1601 translation of Pliny equates the gesture with “assent” or “favor”, and John Dryden’s 1693 version of Juvenal’s </a:t>
            </a:r>
            <a:r>
              <a:rPr kumimoji="0" lang="en-US" sz="1600" b="1" i="1" u="none" strike="noStrike" cap="none" normalizeH="0" baseline="0" dirty="0" smtClean="0">
                <a:ln>
                  <a:noFill/>
                </a:ln>
                <a:solidFill>
                  <a:srgbClr val="000000"/>
                </a:solidFill>
                <a:effectLst>
                  <a:glow rad="101600">
                    <a:schemeClr val="accent2">
                      <a:satMod val="175000"/>
                      <a:alpha val="40000"/>
                    </a:schemeClr>
                  </a:glow>
                </a:effectLst>
                <a:latin typeface="Georgia" pitchFamily="18" charset="0"/>
                <a:cs typeface="Arial" pitchFamily="34" charset="0"/>
              </a:rPr>
              <a:t>Satires</a:t>
            </a:r>
            <a:r>
              <a:rPr kumimoji="0" lang="en-US" sz="1600" b="1" i="0" u="none" strike="noStrike" cap="none" normalizeH="0" baseline="0" dirty="0" smtClean="0">
                <a:ln>
                  <a:noFill/>
                </a:ln>
                <a:solidFill>
                  <a:srgbClr val="000000"/>
                </a:solidFill>
                <a:effectLst>
                  <a:glow rad="101600">
                    <a:schemeClr val="accent2">
                      <a:satMod val="175000"/>
                      <a:alpha val="40000"/>
                    </a:schemeClr>
                  </a:glow>
                </a:effectLst>
                <a:latin typeface="Georgia" pitchFamily="18" charset="0"/>
                <a:cs typeface="Arial" pitchFamily="34" charset="0"/>
              </a:rPr>
              <a:t> gives the thumb being bent </a:t>
            </a:r>
            <a:r>
              <a:rPr kumimoji="0" lang="en-US" sz="1600" b="1" i="1" u="none" strike="noStrike" cap="none" normalizeH="0" baseline="0" dirty="0" smtClean="0">
                <a:ln>
                  <a:noFill/>
                </a:ln>
                <a:solidFill>
                  <a:srgbClr val="000000"/>
                </a:solidFill>
                <a:effectLst>
                  <a:glow rad="101600">
                    <a:schemeClr val="accent2">
                      <a:satMod val="175000"/>
                      <a:alpha val="40000"/>
                    </a:schemeClr>
                  </a:glow>
                </a:effectLst>
                <a:latin typeface="Georgia" pitchFamily="18" charset="0"/>
                <a:cs typeface="Arial" pitchFamily="34" charset="0"/>
              </a:rPr>
              <a:t>back,</a:t>
            </a:r>
            <a:r>
              <a:rPr kumimoji="0" lang="en-US" sz="1600" b="1" i="0" u="none" strike="noStrike" cap="none" normalizeH="0" baseline="0" dirty="0" smtClean="0">
                <a:ln>
                  <a:noFill/>
                </a:ln>
                <a:solidFill>
                  <a:srgbClr val="000000"/>
                </a:solidFill>
                <a:effectLst>
                  <a:glow rad="101600">
                    <a:schemeClr val="accent2">
                      <a:satMod val="175000"/>
                      <a:alpha val="40000"/>
                    </a:schemeClr>
                  </a:glow>
                </a:effectLst>
                <a:latin typeface="Georgia" pitchFamily="18" charset="0"/>
                <a:cs typeface="Arial" pitchFamily="34" charset="0"/>
              </a:rPr>
              <a:t> not down, as the death signal</a:t>
            </a:r>
            <a:r>
              <a:rPr kumimoji="0" lang="en-US" sz="1200" b="0" i="0" u="none" strike="noStrike" cap="none" normalizeH="0" baseline="0" smtClean="0">
                <a:ln>
                  <a:noFill/>
                </a:ln>
                <a:solidFill>
                  <a:srgbClr val="000000"/>
                </a:solidFill>
                <a:effectLst>
                  <a:glow rad="101600">
                    <a:schemeClr val="accent2">
                      <a:satMod val="175000"/>
                      <a:alpha val="40000"/>
                    </a:schemeClr>
                  </a:glow>
                </a:effectLst>
                <a:latin typeface="Georgia" pitchFamily="18" charset="0"/>
                <a:cs typeface="Arial" pitchFamily="34" charset="0"/>
              </a:rPr>
              <a:t>.        http://www.wordquest.info/thumbs-up.html</a:t>
            </a:r>
            <a:endParaRPr lang="en-US" sz="1200" dirty="0">
              <a:effectLst>
                <a:glow rad="101600">
                  <a:schemeClr val="accent2">
                    <a:satMod val="175000"/>
                    <a:alpha val="40000"/>
                  </a:schemeClr>
                </a:glo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323</Words>
  <Application>Microsoft Office PowerPoint</Application>
  <PresentationFormat>On-screen Show (4:3)</PresentationFormat>
  <Paragraphs>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Taylor</dc:creator>
  <cp:lastModifiedBy>Taylor</cp:lastModifiedBy>
  <cp:revision>2</cp:revision>
  <dcterms:created xsi:type="dcterms:W3CDTF">2009-09-15T17:55:00Z</dcterms:created>
  <dcterms:modified xsi:type="dcterms:W3CDTF">2009-09-15T18:06:33Z</dcterms:modified>
</cp:coreProperties>
</file>