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6" r:id="rId3"/>
    <p:sldId id="257" r:id="rId4"/>
    <p:sldId id="263" r:id="rId5"/>
    <p:sldId id="258" r:id="rId6"/>
    <p:sldId id="260" r:id="rId7"/>
    <p:sldId id="261" r:id="rId8"/>
    <p:sldId id="267" r:id="rId9"/>
    <p:sldId id="262" r:id="rId10"/>
    <p:sldId id="264" r:id="rId11"/>
    <p:sldId id="269" r:id="rId12"/>
    <p:sldId id="265" r:id="rId13"/>
    <p:sldId id="268" r:id="rId14"/>
    <p:sldId id="266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48A0-1610-48E8-BBF8-54A7A6689679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5FE6-8488-4360-9A74-F6BDCE45C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6B70-CDB8-4BEE-8942-533B2AD4B73A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60F5-8462-4171-A100-9A78FFA8B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1DFF-EDAF-4C99-B0F1-8EBEC4E1D00D}" type="datetimeFigureOut">
              <a:rPr lang="en-US" smtClean="0"/>
              <a:t>10/18/2009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940D-9E64-4BE6-B2B8-94FCAE2878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2000" y="152400"/>
            <a:ext cx="76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Rockwell Condensed" pitchFamily="18" charset="0"/>
              </a:rPr>
              <a:t>CLASSICAL LIBERALISM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Rockwell Condense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875" t="36000" r="21875" b="14000"/>
          <a:stretch>
            <a:fillRect/>
          </a:stretch>
        </p:blipFill>
        <p:spPr bwMode="auto">
          <a:xfrm>
            <a:off x="990600" y="1828800"/>
            <a:ext cx="62484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6324600" y="3505200"/>
            <a:ext cx="2604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Condensed" pitchFamily="18" charset="0"/>
              </a:rPr>
              <a:t>Luddites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396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Depression became a catalyst for change, and what began to </a:t>
            </a:r>
            <a:r>
              <a:rPr lang="en-US" sz="2000" dirty="0" smtClean="0">
                <a:latin typeface="Rockwell Condensed" pitchFamily="18" charset="0"/>
              </a:rPr>
              <a:t>emerge was </a:t>
            </a:r>
            <a:r>
              <a:rPr lang="en-US" sz="2000" b="1" dirty="0">
                <a:latin typeface="Rockwell Condensed" pitchFamily="18" charset="0"/>
              </a:rPr>
              <a:t>modern liberalism as we know it today</a:t>
            </a:r>
            <a:r>
              <a:rPr lang="en-US" sz="2000" b="1" dirty="0" smtClean="0">
                <a:latin typeface="Rockwell Condensed" pitchFamily="18" charset="0"/>
              </a:rPr>
              <a:t>. </a:t>
            </a:r>
            <a:r>
              <a:rPr lang="en-US" sz="2000" dirty="0">
                <a:latin typeface="Rockwell Condensed" pitchFamily="18" charset="0"/>
              </a:rPr>
              <a:t>As the 1930s progressed, the recession deepened and no one seemed </a:t>
            </a:r>
            <a:r>
              <a:rPr lang="en-US" sz="2000" dirty="0" smtClean="0">
                <a:latin typeface="Rockwell Condensed" pitchFamily="18" charset="0"/>
              </a:rPr>
              <a:t>to be </a:t>
            </a:r>
            <a:r>
              <a:rPr lang="en-US" sz="2000" dirty="0">
                <a:latin typeface="Rockwell Condensed" pitchFamily="18" charset="0"/>
              </a:rPr>
              <a:t>able to do anything about it. </a:t>
            </a:r>
            <a:r>
              <a:rPr lang="en-US" sz="2000" b="1" dirty="0">
                <a:latin typeface="Rockwell Condensed" pitchFamily="18" charset="0"/>
              </a:rPr>
              <a:t>John Maynard Keynes </a:t>
            </a:r>
            <a:r>
              <a:rPr lang="en-US" sz="2000" dirty="0">
                <a:latin typeface="Rockwell Condensed" pitchFamily="18" charset="0"/>
              </a:rPr>
              <a:t>(1883–1946), </a:t>
            </a:r>
            <a:r>
              <a:rPr lang="en-US" sz="2000" dirty="0" smtClean="0">
                <a:latin typeface="Rockwell Condensed" pitchFamily="18" charset="0"/>
              </a:rPr>
              <a:t>a British </a:t>
            </a:r>
            <a:r>
              <a:rPr lang="en-US" sz="2000" dirty="0">
                <a:latin typeface="Rockwell Condensed" pitchFamily="18" charset="0"/>
              </a:rPr>
              <a:t>economist, studied the Depression and developed a </a:t>
            </a:r>
            <a:r>
              <a:rPr lang="en-US" sz="2000" dirty="0" smtClean="0">
                <a:latin typeface="Rockwell Condensed" pitchFamily="18" charset="0"/>
              </a:rPr>
              <a:t>new economic </a:t>
            </a:r>
            <a:r>
              <a:rPr lang="en-US" sz="2000" dirty="0">
                <a:latin typeface="Rockwell Condensed" pitchFamily="18" charset="0"/>
              </a:rPr>
              <a:t>theory. He believed that classical liberal economic theory, </a:t>
            </a:r>
            <a:r>
              <a:rPr lang="en-US" sz="2000" dirty="0" smtClean="0">
                <a:latin typeface="Rockwell Condensed" pitchFamily="18" charset="0"/>
              </a:rPr>
              <a:t>the basis </a:t>
            </a:r>
            <a:r>
              <a:rPr lang="en-US" sz="2000" dirty="0">
                <a:latin typeface="Rockwell Condensed" pitchFamily="18" charset="0"/>
              </a:rPr>
              <a:t>for the market economy, was based on a fundamental </a:t>
            </a:r>
            <a:r>
              <a:rPr lang="en-US" sz="2000" dirty="0" smtClean="0">
                <a:latin typeface="Rockwell Condensed" pitchFamily="18" charset="0"/>
              </a:rPr>
              <a:t>error. Classical </a:t>
            </a:r>
            <a:r>
              <a:rPr lang="en-US" sz="2000" dirty="0">
                <a:latin typeface="Rockwell Condensed" pitchFamily="18" charset="0"/>
              </a:rPr>
              <a:t>liberals believed that there would be full employment if </a:t>
            </a:r>
            <a:r>
              <a:rPr lang="en-US" sz="2000" dirty="0" smtClean="0">
                <a:latin typeface="Rockwell Condensed" pitchFamily="18" charset="0"/>
              </a:rPr>
              <a:t>supply and </a:t>
            </a:r>
            <a:r>
              <a:rPr lang="en-US" sz="2000" dirty="0">
                <a:latin typeface="Rockwell Condensed" pitchFamily="18" charset="0"/>
              </a:rPr>
              <a:t>demand were in balance. Keynes used the Great Depression </a:t>
            </a:r>
            <a:r>
              <a:rPr lang="en-US" sz="2000" dirty="0" smtClean="0">
                <a:latin typeface="Rockwell Condensed" pitchFamily="18" charset="0"/>
              </a:rPr>
              <a:t>as proof </a:t>
            </a:r>
            <a:r>
              <a:rPr lang="en-US" sz="2000" dirty="0">
                <a:latin typeface="Rockwell Condensed" pitchFamily="18" charset="0"/>
              </a:rPr>
              <a:t>that this was not true.</a:t>
            </a:r>
          </a:p>
        </p:txBody>
      </p:sp>
      <p:pic>
        <p:nvPicPr>
          <p:cNvPr id="39938" name="Picture 2" descr="http://blog.blogosfere.it/blogs/nuovaeconomia/images/key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334070" cy="4391025"/>
          </a:xfrm>
          <a:prstGeom prst="roundRect">
            <a:avLst>
              <a:gd name="adj" fmla="val 35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 Condensed" pitchFamily="18" charset="0"/>
              </a:rPr>
              <a:t>Keynes believed the application </a:t>
            </a:r>
            <a:r>
              <a:rPr lang="en-US" sz="2000" dirty="0">
                <a:latin typeface="Rockwell Condensed" pitchFamily="18" charset="0"/>
              </a:rPr>
              <a:t>of monetary and fiscal policy would lessen the </a:t>
            </a:r>
            <a:r>
              <a:rPr lang="en-US" sz="2000" dirty="0" smtClean="0">
                <a:latin typeface="Rockwell Condensed" pitchFamily="18" charset="0"/>
              </a:rPr>
              <a:t>effects of </a:t>
            </a:r>
            <a:r>
              <a:rPr lang="en-US" sz="2000" dirty="0">
                <a:latin typeface="Rockwell Condensed" pitchFamily="18" charset="0"/>
              </a:rPr>
              <a:t>both inflation and recession and would still leave the </a:t>
            </a:r>
            <a:r>
              <a:rPr lang="en-US" sz="2000" dirty="0" smtClean="0">
                <a:latin typeface="Rockwell Condensed" pitchFamily="18" charset="0"/>
              </a:rPr>
              <a:t>free-market system </a:t>
            </a:r>
            <a:r>
              <a:rPr lang="en-US" sz="2000" dirty="0">
                <a:latin typeface="Rockwell Condensed" pitchFamily="18" charset="0"/>
              </a:rPr>
              <a:t>largely intact. (“Monetary policy” refers to actions taken by </a:t>
            </a:r>
            <a:r>
              <a:rPr lang="en-US" sz="2000" dirty="0" smtClean="0">
                <a:latin typeface="Rockwell Condensed" pitchFamily="18" charset="0"/>
              </a:rPr>
              <a:t>the central </a:t>
            </a:r>
            <a:r>
              <a:rPr lang="en-US" sz="2000" dirty="0">
                <a:latin typeface="Rockwell Condensed" pitchFamily="18" charset="0"/>
              </a:rPr>
              <a:t>bank of a country to control the supply of money. The </a:t>
            </a:r>
            <a:r>
              <a:rPr lang="en-US" sz="2000" dirty="0" smtClean="0">
                <a:latin typeface="Rockwell Condensed" pitchFamily="18" charset="0"/>
              </a:rPr>
              <a:t>most common </a:t>
            </a:r>
            <a:r>
              <a:rPr lang="en-US" sz="2000" dirty="0">
                <a:latin typeface="Rockwell Condensed" pitchFamily="18" charset="0"/>
              </a:rPr>
              <a:t>tools used in monetary policy are raising or lowering </a:t>
            </a:r>
            <a:r>
              <a:rPr lang="en-US" sz="2000" dirty="0" smtClean="0">
                <a:latin typeface="Rockwell Condensed" pitchFamily="18" charset="0"/>
              </a:rPr>
              <a:t>interest rates</a:t>
            </a:r>
            <a:r>
              <a:rPr lang="en-US" sz="2000" dirty="0">
                <a:latin typeface="Rockwell Condensed" pitchFamily="18" charset="0"/>
              </a:rPr>
              <a:t>, and printing or destroying money. “Fiscal policy” refers to the </a:t>
            </a:r>
            <a:r>
              <a:rPr lang="en-US" sz="2000" dirty="0" smtClean="0">
                <a:latin typeface="Rockwell Condensed" pitchFamily="18" charset="0"/>
              </a:rPr>
              <a:t>direct taxing </a:t>
            </a:r>
            <a:r>
              <a:rPr lang="en-US" sz="2000" dirty="0">
                <a:latin typeface="Rockwell Condensed" pitchFamily="18" charset="0"/>
              </a:rPr>
              <a:t>and spending functions of governments. Governments can raise </a:t>
            </a:r>
            <a:r>
              <a:rPr lang="en-US" sz="2000" dirty="0" smtClean="0">
                <a:latin typeface="Rockwell Condensed" pitchFamily="18" charset="0"/>
              </a:rPr>
              <a:t>or lower </a:t>
            </a:r>
            <a:r>
              <a:rPr lang="en-US" sz="2000" dirty="0">
                <a:latin typeface="Rockwell Condensed" pitchFamily="18" charset="0"/>
              </a:rPr>
              <a:t>taxes, and raise or lower their spending on projects and </a:t>
            </a:r>
            <a:r>
              <a:rPr lang="en-US" sz="2000" dirty="0" smtClean="0">
                <a:latin typeface="Rockwell Condensed" pitchFamily="18" charset="0"/>
              </a:rPr>
              <a:t>programs. Governments </a:t>
            </a:r>
            <a:r>
              <a:rPr lang="en-US" sz="2000" dirty="0">
                <a:latin typeface="Rockwell Condensed" pitchFamily="18" charset="0"/>
              </a:rPr>
              <a:t>are usually the biggest single spender in a modern </a:t>
            </a:r>
            <a:r>
              <a:rPr lang="en-US" sz="2000" dirty="0" smtClean="0">
                <a:latin typeface="Rockwell Condensed" pitchFamily="18" charset="0"/>
              </a:rPr>
              <a:t>economy, these </a:t>
            </a:r>
            <a:r>
              <a:rPr lang="en-US" sz="2000" dirty="0">
                <a:latin typeface="Rockwell Condensed" pitchFamily="18" charset="0"/>
              </a:rPr>
              <a:t>decisions have a direct effect on the economy of the country.)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75" t="26000" r="12500" b="21000"/>
          <a:stretch>
            <a:fillRect/>
          </a:stretch>
        </p:blipFill>
        <p:spPr bwMode="auto">
          <a:xfrm>
            <a:off x="1905000" y="1066800"/>
            <a:ext cx="541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Franklin D. Roosevelt, president of the United States from 1933 to </a:t>
            </a:r>
            <a:r>
              <a:rPr lang="en-US" sz="2000" dirty="0" smtClean="0">
                <a:latin typeface="Rockwell Condensed" pitchFamily="18" charset="0"/>
              </a:rPr>
              <a:t>1945 (and </a:t>
            </a:r>
            <a:r>
              <a:rPr lang="en-US" sz="2000" dirty="0">
                <a:latin typeface="Rockwell Condensed" pitchFamily="18" charset="0"/>
              </a:rPr>
              <a:t>distant cousin of Theodore Roosevelt), was the first convert </a:t>
            </a:r>
            <a:r>
              <a:rPr lang="en-US" sz="2000" dirty="0" smtClean="0">
                <a:latin typeface="Rockwell Condensed" pitchFamily="18" charset="0"/>
              </a:rPr>
              <a:t>to Keynes’s </a:t>
            </a:r>
            <a:r>
              <a:rPr lang="en-US" sz="2000" dirty="0">
                <a:latin typeface="Rockwell Condensed" pitchFamily="18" charset="0"/>
              </a:rPr>
              <a:t>theories. He implemented massive public works programs </a:t>
            </a:r>
            <a:r>
              <a:rPr lang="en-US" sz="2000" dirty="0" smtClean="0">
                <a:latin typeface="Rockwell Condensed" pitchFamily="18" charset="0"/>
              </a:rPr>
              <a:t>to put </a:t>
            </a:r>
            <a:r>
              <a:rPr lang="en-US" sz="2000" dirty="0">
                <a:latin typeface="Rockwell Condensed" pitchFamily="18" charset="0"/>
              </a:rPr>
              <a:t>people to work. Called the </a:t>
            </a:r>
            <a:r>
              <a:rPr lang="en-US" sz="2000" b="1" dirty="0">
                <a:latin typeface="Rockwell Condensed" pitchFamily="18" charset="0"/>
              </a:rPr>
              <a:t>“New Deal”, </a:t>
            </a:r>
            <a:r>
              <a:rPr lang="en-US" sz="2000" dirty="0">
                <a:latin typeface="Rockwell Condensed" pitchFamily="18" charset="0"/>
              </a:rPr>
              <a:t>an echo of Theodore</a:t>
            </a:r>
          </a:p>
          <a:p>
            <a:r>
              <a:rPr lang="en-US" sz="2000" dirty="0">
                <a:latin typeface="Rockwell Condensed" pitchFamily="18" charset="0"/>
              </a:rPr>
              <a:t>Roosevelt’s “square deal,” it consisted of a series of programs from </a:t>
            </a:r>
            <a:r>
              <a:rPr lang="en-US" sz="2000" dirty="0" smtClean="0">
                <a:latin typeface="Rockwell Condensed" pitchFamily="18" charset="0"/>
              </a:rPr>
              <a:t>1933 to </a:t>
            </a:r>
            <a:r>
              <a:rPr lang="en-US" sz="2000" dirty="0">
                <a:latin typeface="Rockwell Condensed" pitchFamily="18" charset="0"/>
              </a:rPr>
              <a:t>1938. As well as providing employment through massive projects </a:t>
            </a:r>
            <a:r>
              <a:rPr lang="en-US" sz="2000" dirty="0" smtClean="0">
                <a:latin typeface="Rockwell Condensed" pitchFamily="18" charset="0"/>
              </a:rPr>
              <a:t>such as </a:t>
            </a:r>
            <a:r>
              <a:rPr lang="en-US" sz="2000" dirty="0">
                <a:latin typeface="Rockwell Condensed" pitchFamily="18" charset="0"/>
              </a:rPr>
              <a:t>the Tennessee Valley Authority, which built dams to </a:t>
            </a:r>
            <a:r>
              <a:rPr lang="en-US" sz="2000" dirty="0" smtClean="0">
                <a:latin typeface="Rockwell Condensed" pitchFamily="18" charset="0"/>
              </a:rPr>
              <a:t>generate electricity</a:t>
            </a:r>
            <a:r>
              <a:rPr lang="en-US" sz="2000" dirty="0">
                <a:latin typeface="Rockwell Condensed" pitchFamily="18" charset="0"/>
              </a:rPr>
              <a:t>. </a:t>
            </a:r>
            <a:endParaRPr lang="en-US" sz="2000" dirty="0" smtClean="0">
              <a:latin typeface="Rockwell Condensed" pitchFamily="18" charset="0"/>
            </a:endParaRP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 smtClean="0">
                <a:latin typeface="Rockwell Condensed" pitchFamily="18" charset="0"/>
              </a:rPr>
              <a:t>New </a:t>
            </a:r>
            <a:r>
              <a:rPr lang="en-US" sz="2000" dirty="0">
                <a:latin typeface="Rockwell Condensed" pitchFamily="18" charset="0"/>
              </a:rPr>
              <a:t>Deal programs provided emergency relief, reformed </a:t>
            </a:r>
            <a:r>
              <a:rPr lang="en-US" sz="2000" dirty="0" smtClean="0">
                <a:latin typeface="Rockwell Condensed" pitchFamily="18" charset="0"/>
              </a:rPr>
              <a:t>the banking </a:t>
            </a:r>
            <a:r>
              <a:rPr lang="en-US" sz="2000" dirty="0">
                <a:latin typeface="Rockwell Condensed" pitchFamily="18" charset="0"/>
              </a:rPr>
              <a:t>system, and tried to invigorate agriculture and the </a:t>
            </a:r>
            <a:r>
              <a:rPr lang="en-US" sz="2000" dirty="0" smtClean="0">
                <a:latin typeface="Rockwell Condensed" pitchFamily="18" charset="0"/>
              </a:rPr>
              <a:t>economy.  Other </a:t>
            </a:r>
            <a:r>
              <a:rPr lang="en-US" sz="2000" dirty="0">
                <a:latin typeface="Rockwell Condensed" pitchFamily="18" charset="0"/>
              </a:rPr>
              <a:t>programs attempted to redistribute power and resources</a:t>
            </a:r>
            <a:r>
              <a:rPr lang="en-US" sz="2000" dirty="0" smtClean="0">
                <a:latin typeface="Rockwell Condensed" pitchFamily="18" charset="0"/>
              </a:rPr>
              <a:t>. The </a:t>
            </a:r>
            <a:r>
              <a:rPr lang="en-US" sz="2000" b="1" dirty="0" smtClean="0">
                <a:latin typeface="Rockwell Condensed" pitchFamily="18" charset="0"/>
              </a:rPr>
              <a:t>New Deal </a:t>
            </a:r>
            <a:r>
              <a:rPr lang="en-US" sz="2000" dirty="0" smtClean="0">
                <a:latin typeface="Rockwell Condensed" pitchFamily="18" charset="0"/>
              </a:rPr>
              <a:t>left a legacy of government involvement in the economy that is still debated today.</a:t>
            </a:r>
            <a:endParaRPr lang="en-US" sz="2000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.about.com/d/politicalhumor/1/0/l/h/2/roosevelt-ob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934200" cy="4800600"/>
          </a:xfrm>
          <a:prstGeom prst="roundRect">
            <a:avLst>
              <a:gd name="adj" fmla="val 41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Initially, the values and beliefs of classical liberalism had </a:t>
            </a:r>
            <a:r>
              <a:rPr lang="en-US" sz="2000" dirty="0" smtClean="0">
                <a:latin typeface="Rockwell Condensed" pitchFamily="18" charset="0"/>
              </a:rPr>
              <a:t>brought greater </a:t>
            </a:r>
            <a:r>
              <a:rPr lang="en-US" sz="2000" dirty="0">
                <a:latin typeface="Rockwell Condensed" pitchFamily="18" charset="0"/>
              </a:rPr>
              <a:t>liberty to entrepreneurs—factory owners, mine </a:t>
            </a:r>
            <a:r>
              <a:rPr lang="en-US" sz="2000" dirty="0" smtClean="0">
                <a:latin typeface="Rockwell Condensed" pitchFamily="18" charset="0"/>
              </a:rPr>
              <a:t>owners, investors</a:t>
            </a:r>
            <a:r>
              <a:rPr lang="en-US" sz="2000" dirty="0">
                <a:latin typeface="Rockwell Condensed" pitchFamily="18" charset="0"/>
              </a:rPr>
              <a:t>, and other leaders of industry. This freedom for the </a:t>
            </a:r>
            <a:r>
              <a:rPr lang="en-US" sz="2000" dirty="0" smtClean="0">
                <a:latin typeface="Rockwell Condensed" pitchFamily="18" charset="0"/>
              </a:rPr>
              <a:t>producers of </a:t>
            </a:r>
            <a:r>
              <a:rPr lang="en-US" sz="2000" dirty="0">
                <a:latin typeface="Rockwell Condensed" pitchFamily="18" charset="0"/>
              </a:rPr>
              <a:t>wealth also resulted in improved products and in better </a:t>
            </a:r>
            <a:r>
              <a:rPr lang="en-US" sz="2000" dirty="0" smtClean="0">
                <a:latin typeface="Rockwell Condensed" pitchFamily="18" charset="0"/>
              </a:rPr>
              <a:t>conditions for </a:t>
            </a:r>
            <a:r>
              <a:rPr lang="en-US" sz="2000" dirty="0">
                <a:latin typeface="Rockwell Condensed" pitchFamily="18" charset="0"/>
              </a:rPr>
              <a:t>most members of society as evidenced by the passing of </a:t>
            </a:r>
            <a:r>
              <a:rPr lang="en-US" sz="2000" dirty="0" err="1">
                <a:latin typeface="Rockwell Condensed" pitchFamily="18" charset="0"/>
              </a:rPr>
              <a:t>labour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smtClean="0">
                <a:latin typeface="Rockwell Condensed" pitchFamily="18" charset="0"/>
              </a:rPr>
              <a:t>laws to </a:t>
            </a:r>
            <a:r>
              <a:rPr lang="en-US" sz="2000" dirty="0">
                <a:latin typeface="Rockwell Condensed" pitchFamily="18" charset="0"/>
              </a:rPr>
              <a:t>establish </a:t>
            </a:r>
            <a:r>
              <a:rPr lang="en-US" sz="2000" b="1" dirty="0" err="1">
                <a:latin typeface="Rockwell Condensed" pitchFamily="18" charset="0"/>
              </a:rPr>
              <a:t>labour</a:t>
            </a:r>
            <a:r>
              <a:rPr lang="en-US" sz="2000" b="1" dirty="0">
                <a:latin typeface="Rockwell Condensed" pitchFamily="18" charset="0"/>
              </a:rPr>
              <a:t> </a:t>
            </a:r>
            <a:r>
              <a:rPr lang="en-US" sz="2000" b="1" dirty="0" smtClean="0">
                <a:latin typeface="Rockwell Condensed" pitchFamily="18" charset="0"/>
              </a:rPr>
              <a:t>standards. </a:t>
            </a:r>
            <a:r>
              <a:rPr lang="en-US" sz="2000" dirty="0" smtClean="0">
                <a:latin typeface="Rockwell Condensed" pitchFamily="18" charset="0"/>
              </a:rPr>
              <a:t>The </a:t>
            </a:r>
            <a:r>
              <a:rPr lang="en-US" sz="2000" dirty="0">
                <a:latin typeface="Rockwell Condensed" pitchFamily="18" charset="0"/>
              </a:rPr>
              <a:t>legislative reforms that benefited the working class </a:t>
            </a:r>
            <a:r>
              <a:rPr lang="en-US" sz="2000" dirty="0" smtClean="0">
                <a:latin typeface="Rockwell Condensed" pitchFamily="18" charset="0"/>
              </a:rPr>
              <a:t>were welcomed </a:t>
            </a:r>
            <a:r>
              <a:rPr lang="en-US" sz="2000" dirty="0">
                <a:latin typeface="Rockwell Condensed" pitchFamily="18" charset="0"/>
              </a:rPr>
              <a:t>by workers. However, these reforms were the result </a:t>
            </a:r>
            <a:r>
              <a:rPr lang="en-US" sz="2000" dirty="0" smtClean="0">
                <a:latin typeface="Rockwell Condensed" pitchFamily="18" charset="0"/>
              </a:rPr>
              <a:t>of collaboration </a:t>
            </a:r>
            <a:r>
              <a:rPr lang="en-US" sz="2000" dirty="0">
                <a:latin typeface="Rockwell Condensed" pitchFamily="18" charset="0"/>
              </a:rPr>
              <a:t>between government and capitalists, without </a:t>
            </a:r>
            <a:r>
              <a:rPr lang="en-US" sz="2000" dirty="0" smtClean="0">
                <a:latin typeface="Rockwell Condensed" pitchFamily="18" charset="0"/>
              </a:rPr>
              <a:t>the participation </a:t>
            </a:r>
            <a:r>
              <a:rPr lang="en-US" sz="2000" dirty="0">
                <a:latin typeface="Rockwell Condensed" pitchFamily="18" charset="0"/>
              </a:rPr>
              <a:t>of workers themselves</a:t>
            </a:r>
            <a:r>
              <a:rPr lang="en-US" sz="2000" dirty="0" smtClean="0">
                <a:latin typeface="Rockwell Condensed" pitchFamily="18" charset="0"/>
              </a:rPr>
              <a:t>. Workers </a:t>
            </a:r>
            <a:r>
              <a:rPr lang="en-US" sz="2000" dirty="0">
                <a:latin typeface="Rockwell Condensed" pitchFamily="18" charset="0"/>
              </a:rPr>
              <a:t>wanted more than </a:t>
            </a:r>
            <a:r>
              <a:rPr lang="en-US" sz="2000" dirty="0" smtClean="0">
                <a:latin typeface="Rockwell Condensed" pitchFamily="18" charset="0"/>
              </a:rPr>
              <a:t>this. They </a:t>
            </a:r>
            <a:r>
              <a:rPr lang="en-US" sz="2000" dirty="0">
                <a:latin typeface="Rockwell Condensed" pitchFamily="18" charset="0"/>
              </a:rPr>
              <a:t>wanted an equal voice that spoke directly for their interests </a:t>
            </a:r>
            <a:r>
              <a:rPr lang="en-US" sz="2000" dirty="0" smtClean="0">
                <a:latin typeface="Rockwell Condensed" pitchFamily="18" charset="0"/>
              </a:rPr>
              <a:t>and reflected </a:t>
            </a:r>
            <a:r>
              <a:rPr lang="en-US" sz="2000" dirty="0">
                <a:latin typeface="Rockwell Condensed" pitchFamily="18" charset="0"/>
              </a:rPr>
              <a:t>their own perspective.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Rockwell Condensed" pitchFamily="18" charset="0"/>
              </a:rPr>
              <a:t>Labour</a:t>
            </a:r>
            <a:r>
              <a:rPr lang="en-US" sz="2000" b="1" dirty="0" smtClean="0">
                <a:latin typeface="Rockwell Condensed" pitchFamily="18" charset="0"/>
              </a:rPr>
              <a:t> Unions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 smtClean="0">
                <a:latin typeface="Rockwell Condensed" pitchFamily="18" charset="0"/>
              </a:rPr>
              <a:t>During </a:t>
            </a:r>
            <a:r>
              <a:rPr lang="en-US" sz="2000" dirty="0">
                <a:latin typeface="Rockwell Condensed" pitchFamily="18" charset="0"/>
              </a:rPr>
              <a:t>the 19th century, </a:t>
            </a:r>
            <a:r>
              <a:rPr lang="en-US" sz="2000" dirty="0" err="1">
                <a:latin typeface="Rockwell Condensed" pitchFamily="18" charset="0"/>
              </a:rPr>
              <a:t>labourers</a:t>
            </a:r>
            <a:r>
              <a:rPr lang="en-US" sz="2000" dirty="0">
                <a:latin typeface="Rockwell Condensed" pitchFamily="18" charset="0"/>
              </a:rPr>
              <a:t> who wanted to improve </a:t>
            </a:r>
            <a:r>
              <a:rPr lang="en-US" sz="2000" dirty="0" smtClean="0">
                <a:latin typeface="Rockwell Condensed" pitchFamily="18" charset="0"/>
              </a:rPr>
              <a:t>their standard </a:t>
            </a:r>
            <a:r>
              <a:rPr lang="en-US" sz="2000" dirty="0">
                <a:latin typeface="Rockwell Condensed" pitchFamily="18" charset="0"/>
              </a:rPr>
              <a:t>of living began to attempt to form unions. What this </a:t>
            </a:r>
            <a:r>
              <a:rPr lang="en-US" sz="2000" dirty="0" smtClean="0">
                <a:latin typeface="Rockwell Condensed" pitchFamily="18" charset="0"/>
              </a:rPr>
              <a:t>involved was </a:t>
            </a:r>
            <a:r>
              <a:rPr lang="en-US" sz="2000" dirty="0">
                <a:latin typeface="Rockwell Condensed" pitchFamily="18" charset="0"/>
              </a:rPr>
              <a:t>a recognition of a new right—the right to organize and </a:t>
            </a:r>
            <a:r>
              <a:rPr lang="en-US" sz="2000" dirty="0" smtClean="0">
                <a:latin typeface="Rockwell Condensed" pitchFamily="18" charset="0"/>
              </a:rPr>
              <a:t>bargain collectively</a:t>
            </a:r>
            <a:r>
              <a:rPr lang="en-US" sz="2000" dirty="0">
                <a:latin typeface="Rockwell Condensed" pitchFamily="18" charset="0"/>
              </a:rPr>
              <a:t>. </a:t>
            </a:r>
            <a:r>
              <a:rPr lang="en-US" sz="2000" dirty="0" smtClean="0">
                <a:latin typeface="Rockwell Condensed" pitchFamily="18" charset="0"/>
              </a:rPr>
              <a:t> If </a:t>
            </a:r>
            <a:r>
              <a:rPr lang="en-US" sz="2000" dirty="0">
                <a:latin typeface="Rockwell Condensed" pitchFamily="18" charset="0"/>
              </a:rPr>
              <a:t>all the workers in one particular trade were united, </a:t>
            </a:r>
            <a:r>
              <a:rPr lang="en-US" sz="2000" dirty="0" smtClean="0">
                <a:latin typeface="Rockwell Condensed" pitchFamily="18" charset="0"/>
              </a:rPr>
              <a:t>they could </a:t>
            </a:r>
            <a:r>
              <a:rPr lang="en-US" sz="2000" dirty="0">
                <a:latin typeface="Rockwell Condensed" pitchFamily="18" charset="0"/>
              </a:rPr>
              <a:t>bargain collectively for better hours and wages and threaten </a:t>
            </a:r>
            <a:r>
              <a:rPr lang="en-US" sz="2000" dirty="0" smtClean="0">
                <a:latin typeface="Rockwell Condensed" pitchFamily="18" charset="0"/>
              </a:rPr>
              <a:t>to go </a:t>
            </a:r>
            <a:r>
              <a:rPr lang="en-US" sz="2000" dirty="0">
                <a:latin typeface="Rockwell Condensed" pitchFamily="18" charset="0"/>
              </a:rPr>
              <a:t>on strike if their demands were not met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The International </a:t>
            </a:r>
            <a:r>
              <a:rPr lang="en-US" sz="2000" dirty="0" err="1" smtClean="0">
                <a:latin typeface="Rockwell Condensed" pitchFamily="18" charset="0"/>
              </a:rPr>
              <a:t>Labour</a:t>
            </a:r>
            <a:r>
              <a:rPr lang="en-US" sz="2000" dirty="0" smtClean="0">
                <a:latin typeface="Rockwell Condensed" pitchFamily="18" charset="0"/>
              </a:rPr>
              <a:t> Organization </a:t>
            </a:r>
            <a:r>
              <a:rPr lang="en-US" sz="2000" dirty="0">
                <a:latin typeface="Rockwell Condensed" pitchFamily="18" charset="0"/>
              </a:rPr>
              <a:t>was formed in 1919, as part of the League of Nations. </a:t>
            </a:r>
            <a:r>
              <a:rPr lang="en-US" sz="2000" dirty="0" smtClean="0">
                <a:latin typeface="Rockwell Condensed" pitchFamily="18" charset="0"/>
              </a:rPr>
              <a:t>In 1948</a:t>
            </a:r>
            <a:r>
              <a:rPr lang="en-US" sz="2000" dirty="0">
                <a:latin typeface="Rockwell Condensed" pitchFamily="18" charset="0"/>
              </a:rPr>
              <a:t>, the United Nations incorporated two articles on </a:t>
            </a:r>
            <a:r>
              <a:rPr lang="en-US" sz="2000" dirty="0" err="1">
                <a:latin typeface="Rockwell Condensed" pitchFamily="18" charset="0"/>
              </a:rPr>
              <a:t>labour</a:t>
            </a:r>
            <a:r>
              <a:rPr lang="en-US" sz="2000" dirty="0">
                <a:latin typeface="Rockwell Condensed" pitchFamily="18" charset="0"/>
              </a:rPr>
              <a:t> in </a:t>
            </a:r>
            <a:r>
              <a:rPr lang="en-US" sz="2000" dirty="0" smtClean="0">
                <a:latin typeface="Rockwell Condensed" pitchFamily="18" charset="0"/>
              </a:rPr>
              <a:t>the Universal </a:t>
            </a:r>
            <a:r>
              <a:rPr lang="en-US" sz="2000" dirty="0">
                <a:latin typeface="Rockwell Condensed" pitchFamily="18" charset="0"/>
              </a:rPr>
              <a:t>Declaration of Human Rights.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2192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Classical liberalism proclaimed the equality of men, meaning the </a:t>
            </a:r>
            <a:r>
              <a:rPr lang="en-US" sz="2000" dirty="0" smtClean="0">
                <a:latin typeface="Rockwell Condensed" pitchFamily="18" charset="0"/>
              </a:rPr>
              <a:t>male gender</a:t>
            </a:r>
            <a:r>
              <a:rPr lang="en-US" sz="2000" dirty="0">
                <a:latin typeface="Rockwell Condensed" pitchFamily="18" charset="0"/>
              </a:rPr>
              <a:t>, but in reality only certain men were equal. This </a:t>
            </a:r>
            <a:r>
              <a:rPr lang="en-US" sz="2000" dirty="0" smtClean="0">
                <a:latin typeface="Rockwell Condensed" pitchFamily="18" charset="0"/>
              </a:rPr>
              <a:t>becomes obvious </a:t>
            </a:r>
            <a:r>
              <a:rPr lang="en-US" sz="2000" dirty="0">
                <a:latin typeface="Rockwell Condensed" pitchFamily="18" charset="0"/>
              </a:rPr>
              <a:t>when one examines the right to vote. In the 18th century, </a:t>
            </a:r>
            <a:r>
              <a:rPr lang="en-US" sz="2000" dirty="0" smtClean="0">
                <a:latin typeface="Rockwell Condensed" pitchFamily="18" charset="0"/>
              </a:rPr>
              <a:t>in countries </a:t>
            </a:r>
            <a:r>
              <a:rPr lang="en-US" sz="2000" dirty="0">
                <a:latin typeface="Rockwell Condensed" pitchFamily="18" charset="0"/>
              </a:rPr>
              <a:t>where voting took place at all, the right to vote was </a:t>
            </a:r>
            <a:r>
              <a:rPr lang="en-US" sz="2000" dirty="0" smtClean="0">
                <a:latin typeface="Rockwell Condensed" pitchFamily="18" charset="0"/>
              </a:rPr>
              <a:t>reserved for </a:t>
            </a:r>
            <a:r>
              <a:rPr lang="en-US" sz="2000" dirty="0">
                <a:latin typeface="Rockwell Condensed" pitchFamily="18" charset="0"/>
              </a:rPr>
              <a:t>propertied men with some wealth</a:t>
            </a:r>
            <a:r>
              <a:rPr lang="en-US" sz="2000" dirty="0" smtClean="0">
                <a:latin typeface="Rockwell Condensed" pitchFamily="18" charset="0"/>
              </a:rPr>
              <a:t>. </a:t>
            </a:r>
            <a:r>
              <a:rPr lang="en-US" sz="2000" dirty="0">
                <a:latin typeface="Rockwell Condensed" pitchFamily="18" charset="0"/>
              </a:rPr>
              <a:t>From 1867 to 1919, the classical liberal idea that voting was </a:t>
            </a:r>
            <a:r>
              <a:rPr lang="en-US" sz="2000" dirty="0" smtClean="0">
                <a:latin typeface="Rockwell Condensed" pitchFamily="18" charset="0"/>
              </a:rPr>
              <a:t>a privilege </a:t>
            </a:r>
            <a:r>
              <a:rPr lang="en-US" sz="2000" dirty="0">
                <a:latin typeface="Rockwell Condensed" pitchFamily="18" charset="0"/>
              </a:rPr>
              <a:t>for the few gradually gave way to the modern liberal </a:t>
            </a:r>
            <a:r>
              <a:rPr lang="en-US" sz="2000" dirty="0" smtClean="0">
                <a:latin typeface="Rockwell Condensed" pitchFamily="18" charset="0"/>
              </a:rPr>
              <a:t>concept that </a:t>
            </a:r>
            <a:r>
              <a:rPr lang="en-US" sz="2000" dirty="0">
                <a:latin typeface="Rockwell Condensed" pitchFamily="18" charset="0"/>
              </a:rPr>
              <a:t>the franchise was a right, and the various qualifications </a:t>
            </a:r>
            <a:r>
              <a:rPr lang="en-US" sz="2000" dirty="0" smtClean="0">
                <a:latin typeface="Rockwell Condensed" pitchFamily="18" charset="0"/>
              </a:rPr>
              <a:t>were eliminated</a:t>
            </a:r>
            <a:r>
              <a:rPr lang="en-US" sz="2000" dirty="0">
                <a:latin typeface="Rockwell Condensed" pitchFamily="18" charset="0"/>
              </a:rPr>
              <a:t>, at first for men only.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r="7954" b="35830"/>
          <a:stretch>
            <a:fillRect/>
          </a:stretch>
        </p:blipFill>
        <p:spPr bwMode="auto">
          <a:xfrm>
            <a:off x="1447800" y="3505200"/>
            <a:ext cx="6172200" cy="304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05342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Rockwell Condensed" pitchFamily="18" charset="0"/>
              </a:rPr>
              <a:t>Feminism, </a:t>
            </a:r>
            <a:r>
              <a:rPr lang="en-US" sz="2000" dirty="0">
                <a:latin typeface="Rockwell Condensed" pitchFamily="18" charset="0"/>
              </a:rPr>
              <a:t>at its simplest, is the belief that men and women are to </a:t>
            </a:r>
            <a:r>
              <a:rPr lang="en-US" sz="2000" dirty="0" smtClean="0">
                <a:latin typeface="Rockwell Condensed" pitchFamily="18" charset="0"/>
              </a:rPr>
              <a:t>be treated </a:t>
            </a:r>
            <a:r>
              <a:rPr lang="en-US" sz="2000" dirty="0">
                <a:latin typeface="Rockwell Condensed" pitchFamily="18" charset="0"/>
              </a:rPr>
              <a:t>equally in all respects. Modern feminism had its roots in </a:t>
            </a:r>
            <a:r>
              <a:rPr lang="en-US" sz="2000" dirty="0" smtClean="0">
                <a:latin typeface="Rockwell Condensed" pitchFamily="18" charset="0"/>
              </a:rPr>
              <a:t>the Enlightenment </a:t>
            </a:r>
            <a:r>
              <a:rPr lang="en-US" sz="2000" dirty="0">
                <a:latin typeface="Rockwell Condensed" pitchFamily="18" charset="0"/>
              </a:rPr>
              <a:t>thinkers who demanded “the rights of man.” Initially, </a:t>
            </a:r>
            <a:r>
              <a:rPr lang="en-US" sz="2000" dirty="0" smtClean="0">
                <a:latin typeface="Rockwell Condensed" pitchFamily="18" charset="0"/>
              </a:rPr>
              <a:t>of course</a:t>
            </a:r>
            <a:r>
              <a:rPr lang="en-US" sz="2000" dirty="0">
                <a:latin typeface="Rockwell Condensed" pitchFamily="18" charset="0"/>
              </a:rPr>
              <a:t>, most people took this literally; that is, they considered man </a:t>
            </a:r>
            <a:r>
              <a:rPr lang="en-US" sz="2000" dirty="0" smtClean="0">
                <a:latin typeface="Rockwell Condensed" pitchFamily="18" charset="0"/>
              </a:rPr>
              <a:t>to mean </a:t>
            </a:r>
            <a:r>
              <a:rPr lang="en-US" sz="2000" dirty="0">
                <a:latin typeface="Rockwell Condensed" pitchFamily="18" charset="0"/>
              </a:rPr>
              <a:t>men. But classical liberalism did provide a way of thinking </a:t>
            </a:r>
            <a:r>
              <a:rPr lang="en-US" sz="2000" dirty="0" smtClean="0">
                <a:latin typeface="Rockwell Condensed" pitchFamily="18" charset="0"/>
              </a:rPr>
              <a:t>about civil </a:t>
            </a:r>
            <a:r>
              <a:rPr lang="en-US" sz="2000" dirty="0">
                <a:latin typeface="Rockwell Condensed" pitchFamily="18" charset="0"/>
              </a:rPr>
              <a:t>liberties that allowed feminism to emerge. Paradoxically, very </a:t>
            </a:r>
            <a:r>
              <a:rPr lang="en-US" sz="2000" dirty="0" smtClean="0">
                <a:latin typeface="Rockwell Condensed" pitchFamily="18" charset="0"/>
              </a:rPr>
              <a:t>few of </a:t>
            </a:r>
            <a:r>
              <a:rPr lang="en-US" sz="2000" dirty="0">
                <a:latin typeface="Rockwell Condensed" pitchFamily="18" charset="0"/>
              </a:rPr>
              <a:t>the classical liberal thinkers were willing to concede any rights </a:t>
            </a:r>
            <a:r>
              <a:rPr lang="en-US" sz="2000" dirty="0" smtClean="0">
                <a:latin typeface="Rockwell Condensed" pitchFamily="18" charset="0"/>
              </a:rPr>
              <a:t>to women.  Some </a:t>
            </a:r>
            <a:r>
              <a:rPr lang="en-US" sz="2000" dirty="0">
                <a:latin typeface="Rockwell Condensed" pitchFamily="18" charset="0"/>
              </a:rPr>
              <a:t>women fought against the classical liberal view of </a:t>
            </a:r>
            <a:r>
              <a:rPr lang="en-US" sz="2000" dirty="0" smtClean="0">
                <a:latin typeface="Rockwell Condensed" pitchFamily="18" charset="0"/>
              </a:rPr>
              <a:t>women. Mary </a:t>
            </a:r>
            <a:r>
              <a:rPr lang="en-US" sz="2000" dirty="0">
                <a:latin typeface="Rockwell Condensed" pitchFamily="18" charset="0"/>
              </a:rPr>
              <a:t>Wollstonecraft, an early novelist, was a feminist. In </a:t>
            </a:r>
            <a:r>
              <a:rPr lang="en-US" sz="2000" i="1" dirty="0">
                <a:latin typeface="Rockwell Condensed" pitchFamily="18" charset="0"/>
              </a:rPr>
              <a:t>A </a:t>
            </a:r>
            <a:r>
              <a:rPr lang="en-US" sz="2000" i="1" dirty="0" smtClean="0">
                <a:latin typeface="Rockwell Condensed" pitchFamily="18" charset="0"/>
              </a:rPr>
              <a:t>Vindication of </a:t>
            </a:r>
            <a:r>
              <a:rPr lang="en-US" sz="2000" i="1" dirty="0">
                <a:latin typeface="Rockwell Condensed" pitchFamily="18" charset="0"/>
              </a:rPr>
              <a:t>the Rights of Women (1792) she argued that not only </a:t>
            </a:r>
            <a:r>
              <a:rPr lang="en-US" sz="2000" i="1" dirty="0" smtClean="0">
                <a:latin typeface="Rockwell Condensed" pitchFamily="18" charset="0"/>
              </a:rPr>
              <a:t>would </a:t>
            </a:r>
            <a:r>
              <a:rPr lang="en-US" sz="2000" dirty="0" smtClean="0">
                <a:latin typeface="Rockwell Condensed" pitchFamily="18" charset="0"/>
              </a:rPr>
              <a:t>education </a:t>
            </a:r>
            <a:r>
              <a:rPr lang="en-US" sz="2000" dirty="0">
                <a:latin typeface="Rockwell Condensed" pitchFamily="18" charset="0"/>
              </a:rPr>
              <a:t>make women better wives and mothers, it would also </a:t>
            </a:r>
            <a:r>
              <a:rPr lang="en-US" sz="2000" dirty="0" smtClean="0">
                <a:latin typeface="Rockwell Condensed" pitchFamily="18" charset="0"/>
              </a:rPr>
              <a:t>make them </a:t>
            </a:r>
            <a:r>
              <a:rPr lang="en-US" sz="2000" dirty="0">
                <a:latin typeface="Rockwell Condensed" pitchFamily="18" charset="0"/>
              </a:rPr>
              <a:t>the equals of men.</a:t>
            </a:r>
          </a:p>
        </p:txBody>
      </p:sp>
      <p:pic>
        <p:nvPicPr>
          <p:cNvPr id="46082" name="Picture 2" descr="http://www.english.upenn.edu/Projects/knarf/Gifs/wollst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56222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Rockwell Condensed" pitchFamily="18" charset="0"/>
              </a:rPr>
              <a:t>Chartists</a:t>
            </a:r>
          </a:p>
          <a:p>
            <a:r>
              <a:rPr lang="en-US" sz="2000" b="1" dirty="0">
                <a:latin typeface="Rockwell Condensed" pitchFamily="18" charset="0"/>
              </a:rPr>
              <a:t>Chartism was a working-class movement in Britain that focused on</a:t>
            </a:r>
          </a:p>
          <a:p>
            <a:r>
              <a:rPr lang="en-US" sz="2000" dirty="0">
                <a:latin typeface="Rockwell Condensed" pitchFamily="18" charset="0"/>
              </a:rPr>
              <a:t>political and social reform. Flourishing from 1838 to 1848, </a:t>
            </a:r>
            <a:r>
              <a:rPr lang="en-US" sz="2000" dirty="0" smtClean="0">
                <a:latin typeface="Rockwell Condensed" pitchFamily="18" charset="0"/>
              </a:rPr>
              <a:t>Chartism got </a:t>
            </a:r>
            <a:r>
              <a:rPr lang="en-US" sz="2000" dirty="0">
                <a:latin typeface="Rockwell Condensed" pitchFamily="18" charset="0"/>
              </a:rPr>
              <a:t>its name from the People’s Charter of 1838, which outlined the </a:t>
            </a:r>
            <a:r>
              <a:rPr lang="en-US" sz="2000" dirty="0" smtClean="0">
                <a:latin typeface="Rockwell Condensed" pitchFamily="18" charset="0"/>
              </a:rPr>
              <a:t>six essential </a:t>
            </a:r>
            <a:r>
              <a:rPr lang="en-US" sz="2000" dirty="0">
                <a:latin typeface="Rockwell Condensed" pitchFamily="18" charset="0"/>
              </a:rPr>
              <a:t>goals of the movement</a:t>
            </a:r>
            <a:r>
              <a:rPr lang="en-US" sz="2000" dirty="0" smtClean="0">
                <a:latin typeface="Rockwell Condensed" pitchFamily="18" charset="0"/>
              </a:rPr>
              <a:t>: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• universal suffrage for all men over 21</a:t>
            </a:r>
          </a:p>
          <a:p>
            <a:r>
              <a:rPr lang="en-US" sz="2000" dirty="0">
                <a:latin typeface="Rockwell Condensed" pitchFamily="18" charset="0"/>
              </a:rPr>
              <a:t>• equal-sized electoral districts</a:t>
            </a:r>
          </a:p>
          <a:p>
            <a:r>
              <a:rPr lang="en-US" sz="2000" dirty="0">
                <a:latin typeface="Rockwell Condensed" pitchFamily="18" charset="0"/>
              </a:rPr>
              <a:t>• voting by secret </a:t>
            </a:r>
            <a:r>
              <a:rPr lang="en-US" sz="2000" dirty="0" smtClean="0">
                <a:latin typeface="Rockwell Condensed" pitchFamily="18" charset="0"/>
              </a:rPr>
              <a:t>ballot</a:t>
            </a:r>
          </a:p>
          <a:p>
            <a:r>
              <a:rPr lang="en-US" sz="2000" dirty="0">
                <a:latin typeface="Rockwell Condensed" pitchFamily="18" charset="0"/>
              </a:rPr>
              <a:t>• an end to the need for property qualifications for Parliament</a:t>
            </a:r>
          </a:p>
          <a:p>
            <a:r>
              <a:rPr lang="en-US" sz="2000" dirty="0">
                <a:latin typeface="Rockwell Condensed" pitchFamily="18" charset="0"/>
              </a:rPr>
              <a:t>• pay for Members of Parliament</a:t>
            </a:r>
          </a:p>
          <a:p>
            <a:r>
              <a:rPr lang="en-US" sz="2000" dirty="0">
                <a:latin typeface="Rockwell Condensed" pitchFamily="18" charset="0"/>
              </a:rPr>
              <a:t>• annual </a:t>
            </a:r>
            <a:r>
              <a:rPr lang="en-US" sz="2000" dirty="0" smtClean="0">
                <a:latin typeface="Rockwell Condensed" pitchFamily="18" charset="0"/>
              </a:rPr>
              <a:t>elections</a:t>
            </a:r>
          </a:p>
          <a:p>
            <a:endParaRPr lang="en-US" sz="2000" dirty="0" smtClean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The significance of the Chartists lies in their demonstration of </a:t>
            </a:r>
            <a:r>
              <a:rPr lang="en-US" sz="2000" dirty="0" smtClean="0">
                <a:latin typeface="Rockwell Condensed" pitchFamily="18" charset="0"/>
              </a:rPr>
              <a:t>the discontent </a:t>
            </a:r>
            <a:r>
              <a:rPr lang="en-US" sz="2000" dirty="0">
                <a:latin typeface="Rockwell Condensed" pitchFamily="18" charset="0"/>
              </a:rPr>
              <a:t>that gripped Britain at the time. The government saw </a:t>
            </a:r>
            <a:r>
              <a:rPr lang="en-US" sz="2000" dirty="0" smtClean="0">
                <a:latin typeface="Rockwell Condensed" pitchFamily="18" charset="0"/>
              </a:rPr>
              <a:t>them as </a:t>
            </a:r>
            <a:r>
              <a:rPr lang="en-US" sz="2000" dirty="0">
                <a:latin typeface="Rockwell Condensed" pitchFamily="18" charset="0"/>
              </a:rPr>
              <a:t>an unruly mob reminiscent of the French Revolution, but most </a:t>
            </a:r>
            <a:r>
              <a:rPr lang="en-US" sz="2000" dirty="0" smtClean="0">
                <a:latin typeface="Rockwell Condensed" pitchFamily="18" charset="0"/>
              </a:rPr>
              <a:t>of their </a:t>
            </a:r>
            <a:r>
              <a:rPr lang="en-US" sz="2000" dirty="0">
                <a:latin typeface="Rockwell Condensed" pitchFamily="18" charset="0"/>
              </a:rPr>
              <a:t>demands were eventually implemented in the Reform Acts </a:t>
            </a:r>
            <a:r>
              <a:rPr lang="en-US" sz="2000" dirty="0" smtClean="0">
                <a:latin typeface="Rockwell Condensed" pitchFamily="18" charset="0"/>
              </a:rPr>
              <a:t>of 1867 </a:t>
            </a:r>
            <a:r>
              <a:rPr lang="en-US" sz="2000" dirty="0">
                <a:latin typeface="Rockwell Condensed" pitchFamily="18" charset="0"/>
              </a:rPr>
              <a:t>and 1884.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472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Idealistic rather than pragmatic, Utopian</a:t>
            </a:r>
          </a:p>
          <a:p>
            <a:r>
              <a:rPr lang="en-US" sz="2000" dirty="0">
                <a:latin typeface="Rockwell Condensed" pitchFamily="18" charset="0"/>
              </a:rPr>
              <a:t>socialists did not intend to overturn the basic political, economic, </a:t>
            </a:r>
            <a:r>
              <a:rPr lang="en-US" sz="2000" dirty="0" smtClean="0">
                <a:latin typeface="Rockwell Condensed" pitchFamily="18" charset="0"/>
              </a:rPr>
              <a:t>and social </a:t>
            </a:r>
            <a:r>
              <a:rPr lang="en-US" sz="2000" dirty="0">
                <a:latin typeface="Rockwell Condensed" pitchFamily="18" charset="0"/>
              </a:rPr>
              <a:t>systems. Individuals such as Robert Owen in </a:t>
            </a:r>
            <a:r>
              <a:rPr lang="en-US" sz="2000" dirty="0" smtClean="0">
                <a:latin typeface="Rockwell Condensed" pitchFamily="18" charset="0"/>
              </a:rPr>
              <a:t>Great Britain</a:t>
            </a:r>
            <a:r>
              <a:rPr lang="en-US" sz="2000" dirty="0">
                <a:latin typeface="Rockwell Condensed" pitchFamily="18" charset="0"/>
              </a:rPr>
              <a:t>, </a:t>
            </a:r>
            <a:r>
              <a:rPr lang="en-US" sz="2000" dirty="0" smtClean="0">
                <a:latin typeface="Rockwell Condensed" pitchFamily="18" charset="0"/>
              </a:rPr>
              <a:t>Charles Fourier </a:t>
            </a:r>
            <a:r>
              <a:rPr lang="en-US" sz="2000" dirty="0">
                <a:latin typeface="Rockwell Condensed" pitchFamily="18" charset="0"/>
              </a:rPr>
              <a:t>and Claude Saint-Simon in France, and Horace Greeley in </a:t>
            </a:r>
            <a:r>
              <a:rPr lang="en-US" sz="2000" dirty="0" smtClean="0">
                <a:latin typeface="Rockwell Condensed" pitchFamily="18" charset="0"/>
              </a:rPr>
              <a:t>the United </a:t>
            </a:r>
            <a:r>
              <a:rPr lang="en-US" sz="2000" dirty="0">
                <a:latin typeface="Rockwell Condensed" pitchFamily="18" charset="0"/>
              </a:rPr>
              <a:t>States believed that education and improved working </a:t>
            </a:r>
            <a:r>
              <a:rPr lang="en-US" sz="2000" dirty="0" smtClean="0">
                <a:latin typeface="Rockwell Condensed" pitchFamily="18" charset="0"/>
              </a:rPr>
              <a:t>conditions could </a:t>
            </a:r>
            <a:r>
              <a:rPr lang="en-US" sz="2000" dirty="0">
                <a:latin typeface="Rockwell Condensed" pitchFamily="18" charset="0"/>
              </a:rPr>
              <a:t>peacefully eradicate the worst aspects of capitalism and lead to </a:t>
            </a:r>
            <a:r>
              <a:rPr lang="en-US" sz="2000" dirty="0" smtClean="0">
                <a:latin typeface="Rockwell Condensed" pitchFamily="18" charset="0"/>
              </a:rPr>
              <a:t>an ideal </a:t>
            </a:r>
            <a:r>
              <a:rPr lang="en-US" sz="2000" dirty="0">
                <a:latin typeface="Rockwell Condensed" pitchFamily="18" charset="0"/>
              </a:rPr>
              <a:t>socialist society where everyone would live happily.</a:t>
            </a:r>
            <a:endParaRPr lang="en-US" sz="2000" dirty="0" smtClean="0">
              <a:latin typeface="Rockwell Condensed" pitchFamily="18" charset="0"/>
            </a:endParaRPr>
          </a:p>
          <a:p>
            <a:endParaRPr lang="en-US" sz="2000" dirty="0" smtClean="0">
              <a:latin typeface="Rockwell Condensed" pitchFamily="18" charset="0"/>
            </a:endParaRPr>
          </a:p>
          <a:p>
            <a:r>
              <a:rPr lang="en-US" sz="2000" dirty="0" smtClean="0">
                <a:latin typeface="Rockwell Condensed" pitchFamily="18" charset="0"/>
              </a:rPr>
              <a:t>Robert </a:t>
            </a:r>
            <a:r>
              <a:rPr lang="en-US" sz="2000" dirty="0">
                <a:latin typeface="Rockwell Condensed" pitchFamily="18" charset="0"/>
              </a:rPr>
              <a:t>Owen (1771–1858) believed that the harshness of life </a:t>
            </a:r>
            <a:r>
              <a:rPr lang="en-US" sz="2000" dirty="0" smtClean="0">
                <a:latin typeface="Rockwell Condensed" pitchFamily="18" charset="0"/>
              </a:rPr>
              <a:t>under laissez-faire </a:t>
            </a:r>
            <a:r>
              <a:rPr lang="en-US" sz="2000" dirty="0">
                <a:latin typeface="Rockwell Condensed" pitchFamily="18" charset="0"/>
              </a:rPr>
              <a:t>capitalism corrupted human nature. </a:t>
            </a:r>
            <a:r>
              <a:rPr lang="en-US" sz="2000" dirty="0" smtClean="0">
                <a:latin typeface="Rockwell Condensed" pitchFamily="18" charset="0"/>
              </a:rPr>
              <a:t>Owen </a:t>
            </a:r>
            <a:r>
              <a:rPr lang="en-US" sz="2000" dirty="0">
                <a:latin typeface="Rockwell Condensed" pitchFamily="18" charset="0"/>
              </a:rPr>
              <a:t>exemplified the classical liberal belief </a:t>
            </a:r>
            <a:r>
              <a:rPr lang="en-US" sz="2000" dirty="0" smtClean="0">
                <a:latin typeface="Rockwell Condensed" pitchFamily="18" charset="0"/>
              </a:rPr>
              <a:t>that individuals </a:t>
            </a:r>
            <a:r>
              <a:rPr lang="en-US" sz="2000" dirty="0">
                <a:latin typeface="Rockwell Condensed" pitchFamily="18" charset="0"/>
              </a:rPr>
              <a:t>could realize their potential if they were free to pursue </a:t>
            </a:r>
            <a:r>
              <a:rPr lang="en-US" sz="2000" dirty="0" smtClean="0">
                <a:latin typeface="Rockwell Condensed" pitchFamily="18" charset="0"/>
              </a:rPr>
              <a:t>their own </a:t>
            </a:r>
            <a:r>
              <a:rPr lang="en-US" sz="2000" dirty="0">
                <a:latin typeface="Rockwell Condensed" pitchFamily="18" charset="0"/>
              </a:rPr>
              <a:t>inclinations. </a:t>
            </a:r>
            <a:r>
              <a:rPr lang="en-US" sz="2000" dirty="0" smtClean="0">
                <a:latin typeface="Rockwell Condensed" pitchFamily="18" charset="0"/>
              </a:rPr>
              <a:t>New </a:t>
            </a:r>
            <a:r>
              <a:rPr lang="en-US" sz="2000" dirty="0">
                <a:latin typeface="Rockwell Condensed" pitchFamily="18" charset="0"/>
              </a:rPr>
              <a:t>Lanark became </a:t>
            </a:r>
            <a:r>
              <a:rPr lang="en-US" sz="2000" dirty="0" smtClean="0">
                <a:latin typeface="Rockwell Condensed" pitchFamily="18" charset="0"/>
              </a:rPr>
              <a:t>a model community </a:t>
            </a:r>
            <a:r>
              <a:rPr lang="en-US" sz="2000" dirty="0">
                <a:latin typeface="Rockwell Condensed" pitchFamily="18" charset="0"/>
              </a:rPr>
              <a:t>to demonstrate his utopian principles.</a:t>
            </a:r>
          </a:p>
        </p:txBody>
      </p:sp>
      <p:pic>
        <p:nvPicPr>
          <p:cNvPr id="6146" name="Picture 2" descr="http://farm2.static.flickr.com/1340/639713830_4fb9798c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21297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95400"/>
            <a:ext cx="716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The term Marxism was never used by Karl Marx (1818–1883). A</a:t>
            </a:r>
          </a:p>
          <a:p>
            <a:r>
              <a:rPr lang="en-US" sz="2000" dirty="0">
                <a:latin typeface="Rockwell Condensed" pitchFamily="18" charset="0"/>
              </a:rPr>
              <a:t>group of French socialists, among them Jules Guesde and </a:t>
            </a:r>
            <a:r>
              <a:rPr lang="en-US" sz="2000" dirty="0" err="1">
                <a:latin typeface="Rockwell Condensed" pitchFamily="18" charset="0"/>
              </a:rPr>
              <a:t>Benoît</a:t>
            </a:r>
            <a:endParaRPr lang="en-US" sz="2000" dirty="0">
              <a:latin typeface="Rockwell Condensed" pitchFamily="18" charset="0"/>
            </a:endParaRPr>
          </a:p>
          <a:p>
            <a:r>
              <a:rPr lang="en-US" sz="2000" dirty="0" err="1">
                <a:latin typeface="Rockwell Condensed" pitchFamily="18" charset="0"/>
              </a:rPr>
              <a:t>Malon</a:t>
            </a:r>
            <a:r>
              <a:rPr lang="en-US" sz="2000" dirty="0">
                <a:latin typeface="Rockwell Condensed" pitchFamily="18" charset="0"/>
              </a:rPr>
              <a:t>, coined the term in the 1880s. Karl Marx himself, on hearing</a:t>
            </a:r>
          </a:p>
          <a:p>
            <a:r>
              <a:rPr lang="en-US" sz="2000" dirty="0">
                <a:latin typeface="Rockwell Condensed" pitchFamily="18" charset="0"/>
              </a:rPr>
              <a:t>about some of the things these so-called followers were doing,</a:t>
            </a:r>
          </a:p>
          <a:p>
            <a:r>
              <a:rPr lang="en-US" sz="2000" dirty="0">
                <a:latin typeface="Rockwell Condensed" pitchFamily="18" charset="0"/>
              </a:rPr>
              <a:t>proclaimed that he was not a Marxist. Marx spent three years in France</a:t>
            </a:r>
          </a:p>
          <a:p>
            <a:r>
              <a:rPr lang="en-US" sz="2000" dirty="0">
                <a:latin typeface="Rockwell Condensed" pitchFamily="18" charset="0"/>
              </a:rPr>
              <a:t>and wrote about the ideas of Jean-Jacques Rousseau and other early</a:t>
            </a:r>
          </a:p>
          <a:p>
            <a:r>
              <a:rPr lang="en-US" sz="2000" dirty="0">
                <a:latin typeface="Rockwell Condensed" pitchFamily="18" charset="0"/>
              </a:rPr>
              <a:t>socialists, but rejected these ideas for not being scientific enough.</a:t>
            </a:r>
          </a:p>
          <a:p>
            <a:r>
              <a:rPr lang="en-US" sz="2000" dirty="0">
                <a:latin typeface="Rockwell Condensed" pitchFamily="18" charset="0"/>
              </a:rPr>
              <a:t>Marxism is a radical form of socialism, often called </a:t>
            </a:r>
            <a:r>
              <a:rPr lang="en-US" sz="2000" b="1" dirty="0">
                <a:latin typeface="Rockwell Condensed" pitchFamily="18" charset="0"/>
              </a:rPr>
              <a:t>scientific</a:t>
            </a:r>
          </a:p>
          <a:p>
            <a:r>
              <a:rPr lang="en-US" sz="2000" b="1" dirty="0">
                <a:latin typeface="Rockwell Condensed" pitchFamily="18" charset="0"/>
              </a:rPr>
              <a:t>socialism or communism </a:t>
            </a:r>
            <a:r>
              <a:rPr lang="en-US" sz="2000" dirty="0">
                <a:latin typeface="Rockwell Condensed" pitchFamily="18" charset="0"/>
              </a:rPr>
              <a:t>to distinguish it from other socialist</a:t>
            </a:r>
          </a:p>
          <a:p>
            <a:r>
              <a:rPr lang="en-US" sz="2000" dirty="0">
                <a:latin typeface="Rockwell Condensed" pitchFamily="18" charset="0"/>
              </a:rPr>
              <a:t>ideologies. Marx developed a theory that history is the story of evolving</a:t>
            </a:r>
          </a:p>
          <a:p>
            <a:r>
              <a:rPr lang="en-US" sz="2000" dirty="0">
                <a:latin typeface="Rockwell Condensed" pitchFamily="18" charset="0"/>
              </a:rPr>
              <a:t>class warfare. According to Marx, the only way to overthrow capitalism</a:t>
            </a:r>
          </a:p>
          <a:p>
            <a:r>
              <a:rPr lang="en-US" sz="2000" dirty="0">
                <a:latin typeface="Rockwell Condensed" pitchFamily="18" charset="0"/>
              </a:rPr>
              <a:t>was by means of a class struggle between the proletariat (workers) and</a:t>
            </a:r>
          </a:p>
          <a:p>
            <a:r>
              <a:rPr lang="en-US" sz="2000" dirty="0">
                <a:latin typeface="Rockwell Condensed" pitchFamily="18" charset="0"/>
              </a:rPr>
              <a:t>the bourgeoisie (owners). He argued that this workers’ revolution was</a:t>
            </a:r>
          </a:p>
          <a:p>
            <a:r>
              <a:rPr lang="en-US" sz="2000" dirty="0">
                <a:latin typeface="Rockwell Condensed" pitchFamily="18" charset="0"/>
              </a:rPr>
              <a:t>necessary before any significant changes could be made in society.</a:t>
            </a:r>
          </a:p>
          <a:p>
            <a:r>
              <a:rPr lang="en-US" sz="2000" dirty="0">
                <a:latin typeface="Rockwell Condensed" pitchFamily="18" charset="0"/>
              </a:rPr>
              <a:t>Marx collaborated with Friedrich Engels to write </a:t>
            </a:r>
            <a:r>
              <a:rPr lang="en-US" sz="2000" i="1" dirty="0">
                <a:latin typeface="Rockwell Condensed" pitchFamily="18" charset="0"/>
              </a:rPr>
              <a:t>The Communist</a:t>
            </a:r>
          </a:p>
          <a:p>
            <a:r>
              <a:rPr lang="en-US" sz="2000" i="1" dirty="0">
                <a:latin typeface="Rockwell Condensed" pitchFamily="18" charset="0"/>
              </a:rPr>
              <a:t>Manifesto in 1848</a:t>
            </a:r>
            <a:endParaRPr lang="en-US" sz="2000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3125" t="23000" r="52500" b="9000"/>
          <a:stretch>
            <a:fillRect/>
          </a:stretch>
        </p:blipFill>
        <p:spPr bwMode="auto">
          <a:xfrm>
            <a:off x="2209800" y="1066800"/>
            <a:ext cx="5105400" cy="5370022"/>
          </a:xfrm>
          <a:prstGeom prst="roundRect">
            <a:avLst>
              <a:gd name="adj" fmla="val 21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32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In Canada, the Co-operative Commonwealth </a:t>
            </a:r>
            <a:r>
              <a:rPr lang="en-US" sz="2000" dirty="0" smtClean="0">
                <a:latin typeface="Rockwell Condensed" pitchFamily="18" charset="0"/>
              </a:rPr>
              <a:t>and </a:t>
            </a:r>
            <a:r>
              <a:rPr lang="en-US" sz="2000" dirty="0">
                <a:latin typeface="Rockwell Condensed" pitchFamily="18" charset="0"/>
              </a:rPr>
              <a:t>democratic socialist party founded in Canada in 1933, in </a:t>
            </a:r>
            <a:r>
              <a:rPr lang="en-US" sz="2000" dirty="0" smtClean="0">
                <a:latin typeface="Rockwell Condensed" pitchFamily="18" charset="0"/>
              </a:rPr>
              <a:t>the depths </a:t>
            </a:r>
            <a:r>
              <a:rPr lang="en-US" sz="2000" dirty="0">
                <a:latin typeface="Rockwell Condensed" pitchFamily="18" charset="0"/>
              </a:rPr>
              <a:t>of the Great Depression, at a time when laissez-faire </a:t>
            </a:r>
            <a:r>
              <a:rPr lang="en-US" sz="2000" dirty="0" smtClean="0">
                <a:latin typeface="Rockwell Condensed" pitchFamily="18" charset="0"/>
              </a:rPr>
              <a:t>capitalism seemed </a:t>
            </a:r>
            <a:r>
              <a:rPr lang="en-US" sz="2000" dirty="0">
                <a:latin typeface="Rockwell Condensed" pitchFamily="18" charset="0"/>
              </a:rPr>
              <a:t>to be failing. In reaction to classical liberalism, the CCF stated </a:t>
            </a:r>
            <a:r>
              <a:rPr lang="en-US" sz="2000" dirty="0" smtClean="0">
                <a:latin typeface="Rockwell Condensed" pitchFamily="18" charset="0"/>
              </a:rPr>
              <a:t>its ideology </a:t>
            </a:r>
            <a:r>
              <a:rPr lang="en-US" sz="2000" dirty="0">
                <a:latin typeface="Rockwell Condensed" pitchFamily="18" charset="0"/>
              </a:rPr>
              <a:t>in the </a:t>
            </a:r>
            <a:r>
              <a:rPr lang="en-US" sz="2000" i="1" dirty="0">
                <a:latin typeface="Rockwell Condensed" pitchFamily="18" charset="0"/>
              </a:rPr>
              <a:t>Regina Manifesto. This manifesto was adopted at the </a:t>
            </a:r>
            <a:r>
              <a:rPr lang="en-US" sz="2000" i="1" dirty="0" smtClean="0">
                <a:latin typeface="Rockwell Condensed" pitchFamily="18" charset="0"/>
              </a:rPr>
              <a:t>CCF’s </a:t>
            </a:r>
            <a:r>
              <a:rPr lang="en-US" sz="2000" dirty="0" smtClean="0">
                <a:latin typeface="Rockwell Condensed" pitchFamily="18" charset="0"/>
              </a:rPr>
              <a:t>first </a:t>
            </a:r>
            <a:r>
              <a:rPr lang="en-US" sz="2000" dirty="0">
                <a:latin typeface="Rockwell Condensed" pitchFamily="18" charset="0"/>
              </a:rPr>
              <a:t>national convention, which was held in Regina, Saskatchewan, in </a:t>
            </a:r>
            <a:r>
              <a:rPr lang="en-US" sz="2000" dirty="0" smtClean="0">
                <a:latin typeface="Rockwell Condensed" pitchFamily="18" charset="0"/>
              </a:rPr>
              <a:t>July 1933</a:t>
            </a:r>
            <a:r>
              <a:rPr lang="en-US" sz="2000" dirty="0">
                <a:latin typeface="Rockwell Condensed" pitchFamily="18" charset="0"/>
              </a:rPr>
              <a:t>. The CCF merged with </a:t>
            </a:r>
            <a:r>
              <a:rPr lang="en-US" sz="2000" dirty="0" err="1">
                <a:latin typeface="Rockwell Condensed" pitchFamily="18" charset="0"/>
              </a:rPr>
              <a:t>labour</a:t>
            </a:r>
            <a:r>
              <a:rPr lang="en-US" sz="2000" dirty="0">
                <a:latin typeface="Rockwell Condensed" pitchFamily="18" charset="0"/>
              </a:rPr>
              <a:t> groups to form the New Democratic </a:t>
            </a:r>
            <a:r>
              <a:rPr lang="en-US" sz="2000" dirty="0" smtClean="0">
                <a:latin typeface="Rockwell Condensed" pitchFamily="18" charset="0"/>
              </a:rPr>
              <a:t>Party in </a:t>
            </a:r>
            <a:r>
              <a:rPr lang="en-US" sz="2000" dirty="0">
                <a:latin typeface="Rockwell Condensed" pitchFamily="18" charset="0"/>
              </a:rPr>
              <a:t>1961.</a:t>
            </a:r>
          </a:p>
        </p:txBody>
      </p:sp>
      <p:pic>
        <p:nvPicPr>
          <p:cNvPr id="31746" name="Picture 2" descr="http://www.healthcoalition.ca/tomm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296091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114800" y="44958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ckwell Condensed" pitchFamily="18" charset="0"/>
              </a:rPr>
              <a:t>Tommy Douglas got a first-hand look at the devastating impact of the Great Depression. His vision of socialism seemed to coalesce in the years that followed, and in 1935 he made a leap of faith by moving from the ministry to politics. He served nine years as the federal MP for </a:t>
            </a:r>
            <a:r>
              <a:rPr lang="en-US" dirty="0" err="1" smtClean="0">
                <a:latin typeface="Rockwell Condensed" pitchFamily="18" charset="0"/>
              </a:rPr>
              <a:t>Weyburn</a:t>
            </a:r>
            <a:r>
              <a:rPr lang="en-US" dirty="0" smtClean="0">
                <a:latin typeface="Rockwell Condensed" pitchFamily="18" charset="0"/>
              </a:rPr>
              <a:t> before leading the provincial Co-operative Commonwealth Federation (CCF) to victory in the 1944 election. </a:t>
            </a:r>
            <a:endParaRPr lang="en-US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7620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 Condensed" pitchFamily="18" charset="0"/>
              </a:rPr>
              <a:t>Edmund Burke reacted </a:t>
            </a:r>
            <a:r>
              <a:rPr lang="en-US" sz="2000" dirty="0">
                <a:latin typeface="Rockwell Condensed" pitchFamily="18" charset="0"/>
              </a:rPr>
              <a:t>to the political issues of </a:t>
            </a:r>
            <a:r>
              <a:rPr lang="en-US" sz="2000" dirty="0" smtClean="0">
                <a:latin typeface="Rockwell Condensed" pitchFamily="18" charset="0"/>
              </a:rPr>
              <a:t>the day</a:t>
            </a:r>
            <a:r>
              <a:rPr lang="en-US" sz="2000" dirty="0">
                <a:latin typeface="Rockwell Condensed" pitchFamily="18" charset="0"/>
              </a:rPr>
              <a:t>. </a:t>
            </a:r>
            <a:r>
              <a:rPr lang="en-US" sz="2000" dirty="0" smtClean="0">
                <a:latin typeface="Rockwell Condensed" pitchFamily="18" charset="0"/>
              </a:rPr>
              <a:t> Horrified </a:t>
            </a:r>
            <a:r>
              <a:rPr lang="en-US" sz="2000" dirty="0">
                <a:latin typeface="Rockwell Condensed" pitchFamily="18" charset="0"/>
              </a:rPr>
              <a:t>by the extremes of the French Revolution, Burke </a:t>
            </a:r>
            <a:r>
              <a:rPr lang="en-US" sz="2000" dirty="0" smtClean="0">
                <a:latin typeface="Rockwell Condensed" pitchFamily="18" charset="0"/>
              </a:rPr>
              <a:t>used these </a:t>
            </a:r>
            <a:r>
              <a:rPr lang="en-US" sz="2000" dirty="0">
                <a:latin typeface="Rockwell Condensed" pitchFamily="18" charset="0"/>
              </a:rPr>
              <a:t>as an example of the flaws of following the values of </a:t>
            </a:r>
            <a:r>
              <a:rPr lang="en-US" sz="2000" dirty="0" smtClean="0">
                <a:latin typeface="Rockwell Condensed" pitchFamily="18" charset="0"/>
              </a:rPr>
              <a:t>equality, individualism</a:t>
            </a:r>
            <a:r>
              <a:rPr lang="en-US" sz="2000" dirty="0">
                <a:latin typeface="Rockwell Condensed" pitchFamily="18" charset="0"/>
              </a:rPr>
              <a:t>, and freedom. Burke believed that established </a:t>
            </a:r>
            <a:r>
              <a:rPr lang="en-US" sz="2000" dirty="0" smtClean="0">
                <a:latin typeface="Rockwell Condensed" pitchFamily="18" charset="0"/>
              </a:rPr>
              <a:t>institutions, run </a:t>
            </a:r>
            <a:r>
              <a:rPr lang="en-US" sz="2000" dirty="0">
                <a:latin typeface="Rockwell Condensed" pitchFamily="18" charset="0"/>
              </a:rPr>
              <a:t>by the educated people of society, were necessary to control </a:t>
            </a:r>
            <a:r>
              <a:rPr lang="en-US" sz="2000" dirty="0" smtClean="0">
                <a:latin typeface="Rockwell Condensed" pitchFamily="18" charset="0"/>
              </a:rPr>
              <a:t>the irrational </a:t>
            </a:r>
            <a:r>
              <a:rPr lang="en-US" sz="2000" dirty="0">
                <a:latin typeface="Rockwell Condensed" pitchFamily="18" charset="0"/>
              </a:rPr>
              <a:t>passions of the uneducated masses. According to Burke, </a:t>
            </a:r>
            <a:r>
              <a:rPr lang="en-US" sz="2000" dirty="0" smtClean="0">
                <a:latin typeface="Rockwell Condensed" pitchFamily="18" charset="0"/>
              </a:rPr>
              <a:t>the only </a:t>
            </a:r>
            <a:r>
              <a:rPr lang="en-US" sz="2000" dirty="0">
                <a:latin typeface="Rockwell Condensed" pitchFamily="18" charset="0"/>
              </a:rPr>
              <a:t>reason to make changes to these institutions was to preserve </a:t>
            </a:r>
            <a:r>
              <a:rPr lang="en-US" sz="2000" dirty="0" smtClean="0">
                <a:latin typeface="Rockwell Condensed" pitchFamily="18" charset="0"/>
              </a:rPr>
              <a:t>them from </a:t>
            </a:r>
            <a:r>
              <a:rPr lang="en-US" sz="2000" dirty="0">
                <a:latin typeface="Rockwell Condensed" pitchFamily="18" charset="0"/>
              </a:rPr>
              <a:t>the radical or revolutionary change demanded by the </a:t>
            </a:r>
            <a:r>
              <a:rPr lang="en-US" sz="2000" dirty="0" smtClean="0">
                <a:latin typeface="Rockwell Condensed" pitchFamily="18" charset="0"/>
              </a:rPr>
              <a:t>masses. </a:t>
            </a:r>
            <a:r>
              <a:rPr lang="en-US" sz="2000" dirty="0">
                <a:latin typeface="Rockwell Condensed" pitchFamily="18" charset="0"/>
              </a:rPr>
              <a:t>Burke’s was one voice among many. Burke and other classical</a:t>
            </a:r>
          </a:p>
          <a:p>
            <a:r>
              <a:rPr lang="en-US" sz="2000" dirty="0">
                <a:latin typeface="Rockwell Condensed" pitchFamily="18" charset="0"/>
              </a:rPr>
              <a:t>conservatives shared a set of beliefs</a:t>
            </a:r>
            <a:r>
              <a:rPr lang="en-US" sz="2000" dirty="0" smtClean="0">
                <a:latin typeface="Rockwell Condensed" pitchFamily="18" charset="0"/>
              </a:rPr>
              <a:t>: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• Society is an organic whole that should be structured in </a:t>
            </a:r>
            <a:r>
              <a:rPr lang="en-US" sz="2000" dirty="0" smtClean="0">
                <a:latin typeface="Rockwell Condensed" pitchFamily="18" charset="0"/>
              </a:rPr>
              <a:t>a hierarchical </a:t>
            </a:r>
            <a:r>
              <a:rPr lang="en-US" sz="2000" dirty="0">
                <a:latin typeface="Rockwell Condensed" pitchFamily="18" charset="0"/>
              </a:rPr>
              <a:t>fashion with those best suited to leadership at </a:t>
            </a:r>
            <a:r>
              <a:rPr lang="en-US" sz="2000" dirty="0" smtClean="0">
                <a:latin typeface="Rockwell Condensed" pitchFamily="18" charset="0"/>
              </a:rPr>
              <a:t>the top</a:t>
            </a:r>
            <a:r>
              <a:rPr lang="en-US" sz="2000" dirty="0">
                <a:latin typeface="Rockwell Condensed" pitchFamily="18" charset="0"/>
              </a:rPr>
              <a:t>, because people do not have equal abilities.</a:t>
            </a:r>
          </a:p>
          <a:p>
            <a:r>
              <a:rPr lang="en-US" sz="2000" dirty="0">
                <a:latin typeface="Rockwell Condensed" pitchFamily="18" charset="0"/>
              </a:rPr>
              <a:t>• Government should be chosen by a limited electorate </a:t>
            </a:r>
            <a:r>
              <a:rPr lang="en-US" sz="2000" dirty="0" smtClean="0">
                <a:latin typeface="Rockwell Condensed" pitchFamily="18" charset="0"/>
              </a:rPr>
              <a:t>with special </a:t>
            </a:r>
            <a:r>
              <a:rPr lang="en-US" sz="2000" dirty="0">
                <a:latin typeface="Rockwell Condensed" pitchFamily="18" charset="0"/>
              </a:rPr>
              <a:t>rights, responsibilities, and privileges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r>
              <a:rPr lang="en-US" sz="2000" dirty="0">
                <a:latin typeface="Rockwell Condensed" pitchFamily="18" charset="0"/>
              </a:rPr>
              <a:t>• The stability of society is the paramount concern, to be </a:t>
            </a:r>
            <a:r>
              <a:rPr lang="en-US" sz="2000" dirty="0" smtClean="0">
                <a:latin typeface="Rockwell Condensed" pitchFamily="18" charset="0"/>
              </a:rPr>
              <a:t>achieved through </a:t>
            </a:r>
            <a:r>
              <a:rPr lang="en-US" sz="2000" dirty="0">
                <a:latin typeface="Rockwell Condensed" pitchFamily="18" charset="0"/>
              </a:rPr>
              <a:t>law and order and the maintenance of the customs </a:t>
            </a:r>
            <a:r>
              <a:rPr lang="en-US" sz="2000" dirty="0" smtClean="0">
                <a:latin typeface="Rockwell Condensed" pitchFamily="18" charset="0"/>
              </a:rPr>
              <a:t>and traditions </a:t>
            </a:r>
            <a:r>
              <a:rPr lang="en-US" sz="2000" dirty="0">
                <a:latin typeface="Rockwell Condensed" pitchFamily="18" charset="0"/>
              </a:rPr>
              <a:t>that bind society together.</a:t>
            </a:r>
            <a:endParaRPr lang="en-US" sz="2000" dirty="0" smtClean="0">
              <a:latin typeface="Rockwell Condensed" pitchFamily="18" charset="0"/>
            </a:endParaRPr>
          </a:p>
          <a:p>
            <a:endParaRPr lang="en-US" sz="2000" dirty="0">
              <a:latin typeface="Rockwell Condensed" pitchFamily="18" charset="0"/>
            </a:endParaRPr>
          </a:p>
          <a:p>
            <a:endParaRPr lang="en-US" sz="2000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0"/>
            <a:ext cx="6629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In America, the </a:t>
            </a:r>
            <a:r>
              <a:rPr lang="en-US" sz="2000" dirty="0" smtClean="0">
                <a:latin typeface="Rockwell Condensed" pitchFamily="18" charset="0"/>
              </a:rPr>
              <a:t>term </a:t>
            </a:r>
            <a:r>
              <a:rPr lang="en-US" sz="2000" b="1" dirty="0" smtClean="0">
                <a:latin typeface="Rockwell Condensed" pitchFamily="18" charset="0"/>
              </a:rPr>
              <a:t>welfare </a:t>
            </a:r>
            <a:r>
              <a:rPr lang="en-US" sz="2000" b="1" dirty="0">
                <a:latin typeface="Rockwell Condensed" pitchFamily="18" charset="0"/>
              </a:rPr>
              <a:t>capitalism </a:t>
            </a:r>
            <a:r>
              <a:rPr lang="en-US" sz="2000" dirty="0">
                <a:latin typeface="Rockwell Condensed" pitchFamily="18" charset="0"/>
              </a:rPr>
              <a:t>referred to these kinds of initiatives by </a:t>
            </a:r>
            <a:r>
              <a:rPr lang="en-US" sz="2000" dirty="0" smtClean="0">
                <a:latin typeface="Rockwell Condensed" pitchFamily="18" charset="0"/>
              </a:rPr>
              <a:t>industrialists.</a:t>
            </a:r>
            <a:r>
              <a:rPr lang="en-US" sz="2000" b="1" dirty="0" smtClean="0">
                <a:latin typeface="Rockwell Condensed" pitchFamily="18" charset="0"/>
              </a:rPr>
              <a:t> </a:t>
            </a:r>
            <a:r>
              <a:rPr lang="en-US" sz="2000" dirty="0" smtClean="0">
                <a:latin typeface="Rockwell Condensed" pitchFamily="18" charset="0"/>
              </a:rPr>
              <a:t>In </a:t>
            </a:r>
            <a:r>
              <a:rPr lang="en-US" sz="2000" dirty="0">
                <a:latin typeface="Rockwell Condensed" pitchFamily="18" charset="0"/>
              </a:rPr>
              <a:t>the rest of the industrialized world, however, </a:t>
            </a:r>
            <a:r>
              <a:rPr lang="en-US" sz="2000" i="1" dirty="0">
                <a:latin typeface="Rockwell Condensed" pitchFamily="18" charset="0"/>
              </a:rPr>
              <a:t>welfare </a:t>
            </a:r>
            <a:r>
              <a:rPr lang="en-US" sz="2000" i="1" dirty="0" smtClean="0">
                <a:latin typeface="Rockwell Condensed" pitchFamily="18" charset="0"/>
              </a:rPr>
              <a:t>capitalism </a:t>
            </a:r>
            <a:r>
              <a:rPr lang="en-US" sz="2000" dirty="0" smtClean="0">
                <a:latin typeface="Rockwell Condensed" pitchFamily="18" charset="0"/>
              </a:rPr>
              <a:t>referred </a:t>
            </a:r>
            <a:r>
              <a:rPr lang="en-US" sz="2000" dirty="0">
                <a:latin typeface="Rockwell Condensed" pitchFamily="18" charset="0"/>
              </a:rPr>
              <a:t>to a classical liberal economic system combined with </a:t>
            </a:r>
            <a:r>
              <a:rPr lang="en-US" sz="2000" dirty="0" smtClean="0">
                <a:latin typeface="Rockwell Condensed" pitchFamily="18" charset="0"/>
              </a:rPr>
              <a:t>a</a:t>
            </a:r>
            <a:r>
              <a:rPr lang="en-US" sz="2000" dirty="0">
                <a:latin typeface="Rockwell Condensed" pitchFamily="18" charset="0"/>
              </a:rPr>
              <a:t> government that used legislation to give workers protections such </a:t>
            </a:r>
            <a:r>
              <a:rPr lang="en-US" sz="2000" dirty="0" smtClean="0">
                <a:latin typeface="Rockwell Condensed" pitchFamily="18" charset="0"/>
              </a:rPr>
              <a:t>as limited </a:t>
            </a:r>
            <a:r>
              <a:rPr lang="en-US" sz="2000" dirty="0">
                <a:latin typeface="Rockwell Condensed" pitchFamily="18" charset="0"/>
              </a:rPr>
              <a:t>working hours and a minimum wage, and a safety net </a:t>
            </a:r>
            <a:r>
              <a:rPr lang="en-US" sz="2000" dirty="0" smtClean="0">
                <a:latin typeface="Rockwell Condensed" pitchFamily="18" charset="0"/>
              </a:rPr>
              <a:t>with features </a:t>
            </a:r>
            <a:r>
              <a:rPr lang="en-US" sz="2000" dirty="0">
                <a:latin typeface="Rockwell Condensed" pitchFamily="18" charset="0"/>
              </a:rPr>
              <a:t>like pensions and medical insurance</a:t>
            </a:r>
            <a:r>
              <a:rPr lang="en-US" sz="2000" dirty="0" smtClean="0">
                <a:latin typeface="Rockwell Condensed" pitchFamily="18" charset="0"/>
              </a:rPr>
              <a:t>. </a:t>
            </a:r>
            <a:r>
              <a:rPr lang="en-US" sz="2000" dirty="0">
                <a:latin typeface="Rockwell Condensed" pitchFamily="18" charset="0"/>
              </a:rPr>
              <a:t>The legislative journey to workers’ rights was a long one. Britain, </a:t>
            </a:r>
            <a:r>
              <a:rPr lang="en-US" sz="2000" dirty="0" smtClean="0">
                <a:latin typeface="Rockwell Condensed" pitchFamily="18" charset="0"/>
              </a:rPr>
              <a:t>for example</a:t>
            </a:r>
            <a:r>
              <a:rPr lang="en-US" sz="2000" dirty="0">
                <a:latin typeface="Rockwell Condensed" pitchFamily="18" charset="0"/>
              </a:rPr>
              <a:t>, passed a series of Factory Acts, beginning in 1810. Each </a:t>
            </a:r>
            <a:r>
              <a:rPr lang="en-US" sz="2000" dirty="0" smtClean="0">
                <a:latin typeface="Rockwell Condensed" pitchFamily="18" charset="0"/>
              </a:rPr>
              <a:t>act gradually </a:t>
            </a:r>
            <a:r>
              <a:rPr lang="en-US" sz="2000" dirty="0">
                <a:latin typeface="Rockwell Condensed" pitchFamily="18" charset="0"/>
              </a:rPr>
              <a:t>improved the working conditions in factories, decreased </a:t>
            </a:r>
            <a:r>
              <a:rPr lang="en-US" sz="2000" dirty="0" smtClean="0">
                <a:latin typeface="Rockwell Condensed" pitchFamily="18" charset="0"/>
              </a:rPr>
              <a:t>working hours</a:t>
            </a:r>
            <a:r>
              <a:rPr lang="en-US" sz="2000" dirty="0">
                <a:latin typeface="Rockwell Condensed" pitchFamily="18" charset="0"/>
              </a:rPr>
              <a:t>, regulated the age at which children could be employed, </a:t>
            </a:r>
            <a:r>
              <a:rPr lang="en-US" sz="2000" dirty="0" smtClean="0">
                <a:latin typeface="Rockwell Condensed" pitchFamily="18" charset="0"/>
              </a:rPr>
              <a:t>and regulated </a:t>
            </a:r>
            <a:r>
              <a:rPr lang="en-US" sz="2000" dirty="0">
                <a:latin typeface="Rockwell Condensed" pitchFamily="18" charset="0"/>
              </a:rPr>
              <a:t>the number of </a:t>
            </a:r>
            <a:r>
              <a:rPr lang="en-US" sz="2000" dirty="0" smtClean="0">
                <a:latin typeface="Rockwell Condensed" pitchFamily="18" charset="0"/>
              </a:rPr>
              <a:t>hours women </a:t>
            </a:r>
            <a:r>
              <a:rPr lang="en-US" sz="2000" dirty="0">
                <a:latin typeface="Rockwell Condensed" pitchFamily="18" charset="0"/>
              </a:rPr>
              <a:t>and children could be required </a:t>
            </a:r>
            <a:r>
              <a:rPr lang="en-US" sz="2000" dirty="0" smtClean="0">
                <a:latin typeface="Rockwell Condensed" pitchFamily="18" charset="0"/>
              </a:rPr>
              <a:t>to work</a:t>
            </a:r>
            <a:r>
              <a:rPr lang="en-US" sz="2000" dirty="0">
                <a:latin typeface="Rockwell Condensed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 Condensed" pitchFamily="18" charset="0"/>
              </a:rPr>
              <a:t>Theodore Roosevelt </a:t>
            </a:r>
            <a:r>
              <a:rPr lang="en-US" sz="2000" dirty="0">
                <a:latin typeface="Rockwell Condensed" pitchFamily="18" charset="0"/>
              </a:rPr>
              <a:t>went on to found </a:t>
            </a:r>
            <a:r>
              <a:rPr lang="en-US" sz="2000" dirty="0" smtClean="0">
                <a:latin typeface="Rockwell Condensed" pitchFamily="18" charset="0"/>
              </a:rPr>
              <a:t>a new </a:t>
            </a:r>
            <a:r>
              <a:rPr lang="en-US" sz="2000" dirty="0">
                <a:latin typeface="Rockwell Condensed" pitchFamily="18" charset="0"/>
              </a:rPr>
              <a:t>political party in 1912—the National Progressive </a:t>
            </a:r>
            <a:r>
              <a:rPr lang="en-US" sz="2000" dirty="0" smtClean="0">
                <a:latin typeface="Rockwell Condensed" pitchFamily="18" charset="0"/>
              </a:rPr>
              <a:t>Party—whose platform </a:t>
            </a:r>
            <a:r>
              <a:rPr lang="en-US" sz="2000" dirty="0">
                <a:latin typeface="Rockwell Condensed" pitchFamily="18" charset="0"/>
              </a:rPr>
              <a:t>contained a new kind of liberalism, sometimes referred to </a:t>
            </a:r>
            <a:r>
              <a:rPr lang="en-US" sz="2000" dirty="0" smtClean="0">
                <a:latin typeface="Rockwell Condensed" pitchFamily="18" charset="0"/>
              </a:rPr>
              <a:t>as </a:t>
            </a:r>
            <a:r>
              <a:rPr lang="en-US" sz="2000" b="1" dirty="0" smtClean="0">
                <a:latin typeface="Rockwell Condensed" pitchFamily="18" charset="0"/>
              </a:rPr>
              <a:t>progressivism</a:t>
            </a:r>
            <a:r>
              <a:rPr lang="en-US" sz="2000" b="1" dirty="0">
                <a:latin typeface="Rockwell Condensed" pitchFamily="18" charset="0"/>
              </a:rPr>
              <a:t>. </a:t>
            </a:r>
            <a:r>
              <a:rPr lang="en-US" sz="2000" dirty="0" smtClean="0">
                <a:latin typeface="Rockwell Condensed" pitchFamily="18" charset="0"/>
              </a:rPr>
              <a:t>Theodore Roosevelt </a:t>
            </a:r>
            <a:r>
              <a:rPr lang="en-US" sz="2000" dirty="0">
                <a:latin typeface="Rockwell Condensed" pitchFamily="18" charset="0"/>
              </a:rPr>
              <a:t>founded the new party because the </a:t>
            </a:r>
            <a:r>
              <a:rPr lang="en-US" sz="2000" dirty="0" smtClean="0">
                <a:latin typeface="Rockwell Condensed" pitchFamily="18" charset="0"/>
              </a:rPr>
              <a:t>Democrats and </a:t>
            </a:r>
            <a:r>
              <a:rPr lang="en-US" sz="2000" dirty="0">
                <a:latin typeface="Rockwell Condensed" pitchFamily="18" charset="0"/>
              </a:rPr>
              <a:t>Republicans were so resistant to change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endParaRPr lang="en-US" sz="2000" dirty="0" smtClean="0">
              <a:latin typeface="Rockwell Condensed" pitchFamily="18" charset="0"/>
            </a:endParaRPr>
          </a:p>
          <a:p>
            <a:r>
              <a:rPr lang="en-US" sz="2000" i="1" dirty="0">
                <a:latin typeface="Rockwell Condensed" pitchFamily="18" charset="0"/>
              </a:rPr>
              <a:t>• The Progressive party, believing that no people can justly claim to be a</a:t>
            </a:r>
          </a:p>
          <a:p>
            <a:r>
              <a:rPr lang="en-US" sz="2000" i="1" dirty="0">
                <a:latin typeface="Rockwell Condensed" pitchFamily="18" charset="0"/>
              </a:rPr>
              <a:t>true democracy which denies political rights on account of sex, pledges</a:t>
            </a:r>
          </a:p>
          <a:p>
            <a:r>
              <a:rPr lang="en-US" sz="2000" i="1" dirty="0">
                <a:latin typeface="Rockwell Condensed" pitchFamily="18" charset="0"/>
              </a:rPr>
              <a:t>itself to the task of securing equal suffrage to men and women alike.</a:t>
            </a:r>
          </a:p>
          <a:p>
            <a:r>
              <a:rPr lang="en-US" sz="2000" i="1" dirty="0">
                <a:latin typeface="Rockwell Condensed" pitchFamily="18" charset="0"/>
              </a:rPr>
              <a:t>• The supreme duty of the Nation is the conservation of human </a:t>
            </a:r>
            <a:r>
              <a:rPr lang="en-US" sz="2000" i="1" dirty="0" smtClean="0">
                <a:latin typeface="Rockwell Condensed" pitchFamily="18" charset="0"/>
              </a:rPr>
              <a:t>resources through </a:t>
            </a:r>
            <a:r>
              <a:rPr lang="en-US" sz="2000" i="1" dirty="0">
                <a:latin typeface="Rockwell Condensed" pitchFamily="18" charset="0"/>
              </a:rPr>
              <a:t>an enlightened measure of social and industrial justice.</a:t>
            </a:r>
            <a:endParaRPr lang="en-US" sz="2000" dirty="0">
              <a:latin typeface="Rockwell Condensed" pitchFamily="18" charset="0"/>
            </a:endParaRPr>
          </a:p>
        </p:txBody>
      </p:sp>
      <p:pic>
        <p:nvPicPr>
          <p:cNvPr id="27650" name="Picture 2" descr="http://img2.allposters.com/images/PHO/AAHD071_16x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695123" cy="338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1924</Words>
  <Application>Microsoft Office PowerPoint</Application>
  <PresentationFormat>On-screen Show (4:3)</PresentationFormat>
  <Paragraphs>79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Findlay</dc:creator>
  <cp:lastModifiedBy>Craig Findlay</cp:lastModifiedBy>
  <cp:revision>13</cp:revision>
  <dcterms:created xsi:type="dcterms:W3CDTF">2009-10-19T04:22:27Z</dcterms:created>
  <dcterms:modified xsi:type="dcterms:W3CDTF">2009-10-19T05:15:25Z</dcterms:modified>
</cp:coreProperties>
</file>