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57" r:id="rId5"/>
    <p:sldId id="268" r:id="rId6"/>
    <p:sldId id="273" r:id="rId7"/>
    <p:sldId id="269" r:id="rId8"/>
    <p:sldId id="270" r:id="rId9"/>
    <p:sldId id="267" r:id="rId10"/>
    <p:sldId id="274" r:id="rId11"/>
    <p:sldId id="271" r:id="rId12"/>
    <p:sldId id="272" r:id="rId13"/>
    <p:sldId id="265"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55" autoAdjust="0"/>
    <p:restoredTop sz="94660"/>
  </p:normalViewPr>
  <p:slideViewPr>
    <p:cSldViewPr>
      <p:cViewPr>
        <p:scale>
          <a:sx n="60" d="100"/>
          <a:sy n="60" d="100"/>
        </p:scale>
        <p:origin x="-1764" y="-2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31CA60E5-D50D-4341-969B-8E1CD3E2941D}" type="datetimeFigureOut">
              <a:rPr lang="en-US" smtClean="0"/>
              <a:pPr/>
              <a:t>10/5/2009</a:t>
            </a:fld>
            <a:endParaRPr lang="en-CA"/>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94700CC-D620-42AE-8C17-1D884DB29ECC}" type="slidenum">
              <a:rPr lang="en-CA" smtClean="0"/>
              <a:pPr/>
              <a:t>‹#›</a:t>
            </a:fld>
            <a:endParaRPr lang="en-CA"/>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1CA60E5-D50D-4341-969B-8E1CD3E2941D}" type="datetimeFigureOut">
              <a:rPr lang="en-US" smtClean="0"/>
              <a:pPr/>
              <a:t>10/5/2009</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894700CC-D620-42AE-8C17-1D884DB29ECC}"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1CA60E5-D50D-4341-969B-8E1CD3E2941D}" type="datetimeFigureOut">
              <a:rPr lang="en-US" smtClean="0"/>
              <a:pPr/>
              <a:t>10/5/2009</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894700CC-D620-42AE-8C17-1D884DB29ECC}"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1CA60E5-D50D-4341-969B-8E1CD3E2941D}" type="datetimeFigureOut">
              <a:rPr lang="en-US" smtClean="0"/>
              <a:pPr/>
              <a:t>10/5/2009</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894700CC-D620-42AE-8C17-1D884DB29ECC}"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31CA60E5-D50D-4341-969B-8E1CD3E2941D}" type="datetimeFigureOut">
              <a:rPr lang="en-US" smtClean="0"/>
              <a:pPr/>
              <a:t>10/5/2009</a:t>
            </a:fld>
            <a:endParaRPr lang="en-CA"/>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94700CC-D620-42AE-8C17-1D884DB29ECC}" type="slidenum">
              <a:rPr lang="en-CA" smtClean="0"/>
              <a:pPr/>
              <a:t>‹#›</a:t>
            </a:fld>
            <a:endParaRPr lang="en-CA"/>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1CA60E5-D50D-4341-969B-8E1CD3E2941D}" type="datetimeFigureOut">
              <a:rPr lang="en-US" smtClean="0"/>
              <a:pPr/>
              <a:t>10/5/2009</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a:xfrm>
            <a:off x="8641080" y="6514568"/>
            <a:ext cx="464288" cy="274320"/>
          </a:xfrm>
        </p:spPr>
        <p:txBody>
          <a:bodyPr/>
          <a:lstStyle>
            <a:extLst/>
          </a:lstStyle>
          <a:p>
            <a:fld id="{894700CC-D620-42AE-8C17-1D884DB29ECC}" type="slidenum">
              <a:rPr lang="en-CA" smtClean="0"/>
              <a:pPr/>
              <a:t>‹#›</a:t>
            </a:fld>
            <a:endParaRPr lang="en-CA"/>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1CA60E5-D50D-4341-969B-8E1CD3E2941D}" type="datetimeFigureOut">
              <a:rPr lang="en-US" smtClean="0"/>
              <a:pPr/>
              <a:t>10/5/2009</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a:xfrm>
            <a:off x="8641080" y="6514568"/>
            <a:ext cx="464288" cy="274320"/>
          </a:xfrm>
        </p:spPr>
        <p:txBody>
          <a:bodyPr/>
          <a:lstStyle>
            <a:extLst/>
          </a:lstStyle>
          <a:p>
            <a:fld id="{894700CC-D620-42AE-8C17-1D884DB29ECC}"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1CA60E5-D50D-4341-969B-8E1CD3E2941D}" type="datetimeFigureOut">
              <a:rPr lang="en-US" smtClean="0"/>
              <a:pPr/>
              <a:t>10/5/2009</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894700CC-D620-42AE-8C17-1D884DB29ECC}" type="slidenum">
              <a:rPr lang="en-CA" smtClean="0"/>
              <a:pPr/>
              <a:t>‹#›</a:t>
            </a:fld>
            <a:endParaRPr lang="en-CA"/>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1CA60E5-D50D-4341-969B-8E1CD3E2941D}" type="datetimeFigureOut">
              <a:rPr lang="en-US" smtClean="0"/>
              <a:pPr/>
              <a:t>10/5/2009</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894700CC-D620-42AE-8C17-1D884DB29ECC}"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31CA60E5-D50D-4341-969B-8E1CD3E2941D}" type="datetimeFigureOut">
              <a:rPr lang="en-US" smtClean="0"/>
              <a:pPr/>
              <a:t>10/5/2009</a:t>
            </a:fld>
            <a:endParaRPr lang="en-CA"/>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94700CC-D620-42AE-8C17-1D884DB29ECC}" type="slidenum">
              <a:rPr lang="en-CA" smtClean="0"/>
              <a:pPr/>
              <a:t>‹#›</a:t>
            </a:fld>
            <a:endParaRPr lang="en-CA"/>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31CA60E5-D50D-4341-969B-8E1CD3E2941D}" type="datetimeFigureOut">
              <a:rPr lang="en-US" smtClean="0"/>
              <a:pPr/>
              <a:t>10/5/2009</a:t>
            </a:fld>
            <a:endParaRPr lang="en-CA"/>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94700CC-D620-42AE-8C17-1D884DB29ECC}" type="slidenum">
              <a:rPr lang="en-CA" smtClean="0"/>
              <a:pPr/>
              <a:t>‹#›</a:t>
            </a:fld>
            <a:endParaRPr lang="en-CA"/>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CA"/>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31CA60E5-D50D-4341-969B-8E1CD3E2941D}" type="datetimeFigureOut">
              <a:rPr lang="en-US" smtClean="0"/>
              <a:pPr/>
              <a:t>10/5/2009</a:t>
            </a:fld>
            <a:endParaRPr lang="en-CA"/>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894700CC-D620-42AE-8C17-1D884DB29ECC}" type="slidenum">
              <a:rPr lang="en-CA" smtClean="0"/>
              <a:pPr/>
              <a:t>‹#›</a:t>
            </a:fld>
            <a:endParaRPr lang="en-CA"/>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lvl="0"/>
            <a:r>
              <a:rPr lang="en-CA" b="1" i="1" smtClean="0"/>
              <a:t>“</a:t>
            </a:r>
            <a:r>
              <a:rPr lang="en-CA" b="1" i="1"/>
              <a:t>To what extent is resistance to liberalism justified?”</a:t>
            </a:r>
            <a:r>
              <a:rPr lang="en-CA"/>
              <a:t/>
            </a:r>
            <a:br>
              <a:rPr lang="en-CA"/>
            </a:br>
            <a:endParaRPr lang="en-CA"/>
          </a:p>
        </p:txBody>
      </p:sp>
      <p:sp>
        <p:nvSpPr>
          <p:cNvPr id="3" name="Subtitle 2"/>
          <p:cNvSpPr>
            <a:spLocks noGrp="1"/>
          </p:cNvSpPr>
          <p:nvPr>
            <p:ph type="subTitle" idx="1"/>
          </p:nvPr>
        </p:nvSpPr>
        <p:spPr/>
        <p:txBody>
          <a:bodyPr/>
          <a:lstStyle/>
          <a:p>
            <a:r>
              <a:rPr lang="en-CA" smtClean="0"/>
              <a:t>Related Issue 2</a:t>
            </a:r>
            <a:endParaRPr lang="en-C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CA"/>
          </a:p>
        </p:txBody>
      </p:sp>
      <p:sp>
        <p:nvSpPr>
          <p:cNvPr id="4" name="Rectangle 7"/>
          <p:cNvSpPr>
            <a:spLocks noChangeArrowheads="1"/>
          </p:cNvSpPr>
          <p:nvPr/>
        </p:nvSpPr>
        <p:spPr bwMode="auto">
          <a:xfrm>
            <a:off x="5105400" y="304800"/>
            <a:ext cx="3200400" cy="609600"/>
          </a:xfrm>
          <a:prstGeom prst="rect">
            <a:avLst/>
          </a:prstGeom>
          <a:noFill/>
          <a:ln w="9525">
            <a:noFill/>
            <a:miter lim="800000"/>
            <a:headEnd/>
            <a:tailEnd/>
          </a:ln>
          <a:effectLst/>
        </p:spPr>
        <p:txBody>
          <a:bodyPr wrap="none" anchor="ctr"/>
          <a:lstStyle/>
          <a:p>
            <a:endParaRPr lang="en-CA"/>
          </a:p>
        </p:txBody>
      </p:sp>
      <p:pic>
        <p:nvPicPr>
          <p:cNvPr id="5" name="Picture 2"/>
          <p:cNvPicPr>
            <a:picLocks noChangeAspect="1" noChangeArrowheads="1"/>
          </p:cNvPicPr>
          <p:nvPr/>
        </p:nvPicPr>
        <p:blipFill>
          <a:blip r:embed="rId2" cstate="print">
            <a:lum bright="12000"/>
          </a:blip>
          <a:srcRect/>
          <a:stretch>
            <a:fillRect/>
          </a:stretch>
        </p:blipFill>
        <p:spPr bwMode="auto">
          <a:xfrm>
            <a:off x="357158" y="928670"/>
            <a:ext cx="4069509" cy="4957778"/>
          </a:xfrm>
          <a:prstGeom prst="rect">
            <a:avLst/>
          </a:prstGeom>
          <a:ln>
            <a:noFill/>
          </a:ln>
          <a:effectLst>
            <a:outerShdw blurRad="292100" dist="139700" dir="2700000" algn="tl" rotWithShape="0">
              <a:srgbClr val="333333">
                <a:alpha val="65000"/>
              </a:srgbClr>
            </a:outerShdw>
          </a:effectLst>
        </p:spPr>
      </p:pic>
      <p:pic>
        <p:nvPicPr>
          <p:cNvPr id="6" name="Picture 3"/>
          <p:cNvPicPr>
            <a:picLocks noChangeAspect="1" noChangeArrowheads="1"/>
          </p:cNvPicPr>
          <p:nvPr/>
        </p:nvPicPr>
        <p:blipFill>
          <a:blip r:embed="rId3" cstate="print">
            <a:lum bright="18000"/>
          </a:blip>
          <a:srcRect/>
          <a:stretch>
            <a:fillRect/>
          </a:stretch>
        </p:blipFill>
        <p:spPr bwMode="auto">
          <a:xfrm>
            <a:off x="4714876" y="928670"/>
            <a:ext cx="4033520" cy="4962540"/>
          </a:xfrm>
          <a:prstGeom prst="rect">
            <a:avLst/>
          </a:prstGeom>
          <a:ln>
            <a:noFill/>
          </a:ln>
          <a:effectLst>
            <a:outerShdw blurRad="292100" dist="139700" dir="2700000" algn="tl" rotWithShape="0">
              <a:srgbClr val="333333">
                <a:alpha val="65000"/>
              </a:srgbClr>
            </a:outerShdw>
          </a:effectLst>
        </p:spPr>
      </p:pic>
      <p:sp>
        <p:nvSpPr>
          <p:cNvPr id="7" name="WordArt 4"/>
          <p:cNvSpPr>
            <a:spLocks noChangeArrowheads="1" noChangeShapeType="1" noTextEdit="1"/>
          </p:cNvSpPr>
          <p:nvPr/>
        </p:nvSpPr>
        <p:spPr bwMode="auto">
          <a:xfrm>
            <a:off x="1019175" y="419100"/>
            <a:ext cx="2638425" cy="419100"/>
          </a:xfrm>
          <a:prstGeom prst="rect">
            <a:avLst/>
          </a:prstGeom>
        </p:spPr>
        <p:txBody>
          <a:bodyPr wrap="none" fromWordArt="1">
            <a:prstTxWarp prst="textPlain">
              <a:avLst>
                <a:gd name="adj" fmla="val 50000"/>
              </a:avLst>
            </a:prstTxWarp>
          </a:bodyPr>
          <a:lstStyle/>
          <a:p>
            <a:pPr algn="ctr"/>
            <a:r>
              <a:rPr lang="en-CA" b="1" i="1" kern="10" dirty="0">
                <a:ln w="9525">
                  <a:solidFill>
                    <a:schemeClr val="tx1"/>
                  </a:solidFill>
                  <a:round/>
                  <a:headEnd/>
                  <a:tailEnd/>
                </a:ln>
                <a:effectLst>
                  <a:outerShdw dist="35921" dir="2700000" algn="ctr" rotWithShape="0">
                    <a:srgbClr val="808080"/>
                  </a:outerShdw>
                </a:effectLst>
                <a:latin typeface="Rockwell" pitchFamily="18" charset="0"/>
                <a:cs typeface="Times New Roman"/>
              </a:rPr>
              <a:t>The Old Regime</a:t>
            </a:r>
          </a:p>
        </p:txBody>
      </p:sp>
      <p:sp>
        <p:nvSpPr>
          <p:cNvPr id="8" name="WordArt 6"/>
          <p:cNvSpPr>
            <a:spLocks noChangeArrowheads="1" noChangeShapeType="1" noTextEdit="1"/>
          </p:cNvSpPr>
          <p:nvPr/>
        </p:nvSpPr>
        <p:spPr bwMode="auto">
          <a:xfrm>
            <a:off x="5438775" y="419100"/>
            <a:ext cx="2638425" cy="419100"/>
          </a:xfrm>
          <a:prstGeom prst="rect">
            <a:avLst/>
          </a:prstGeom>
        </p:spPr>
        <p:txBody>
          <a:bodyPr wrap="none" fromWordArt="1">
            <a:prstTxWarp prst="textPlain">
              <a:avLst>
                <a:gd name="adj" fmla="val 50000"/>
              </a:avLst>
            </a:prstTxWarp>
          </a:bodyPr>
          <a:lstStyle/>
          <a:p>
            <a:pPr algn="ctr"/>
            <a:r>
              <a:rPr lang="en-CA" b="1" i="1" kern="10" dirty="0" smtClean="0">
                <a:ln w="9525">
                  <a:solidFill>
                    <a:schemeClr val="bg1"/>
                  </a:solidFill>
                  <a:round/>
                  <a:headEnd/>
                  <a:tailEnd/>
                </a:ln>
                <a:solidFill>
                  <a:schemeClr val="bg1"/>
                </a:solidFill>
                <a:effectLst>
                  <a:outerShdw dist="35921" dir="2700000" algn="ctr" rotWithShape="0">
                    <a:srgbClr val="808080"/>
                  </a:outerShdw>
                </a:effectLst>
                <a:latin typeface="+mj-lt"/>
                <a:cs typeface="Times New Roman"/>
              </a:rPr>
              <a:t>The </a:t>
            </a:r>
            <a:r>
              <a:rPr lang="en-CA" b="1" i="1" kern="10" dirty="0">
                <a:ln w="9525">
                  <a:solidFill>
                    <a:schemeClr val="bg1"/>
                  </a:solidFill>
                  <a:round/>
                  <a:headEnd/>
                  <a:tailEnd/>
                </a:ln>
                <a:solidFill>
                  <a:schemeClr val="bg1"/>
                </a:solidFill>
                <a:effectLst>
                  <a:outerShdw dist="35921" dir="2700000" algn="ctr" rotWithShape="0">
                    <a:srgbClr val="808080"/>
                  </a:outerShdw>
                </a:effectLst>
                <a:latin typeface="+mj-lt"/>
                <a:cs typeface="Times New Roman"/>
              </a:rPr>
              <a:t>"New" </a:t>
            </a:r>
            <a:r>
              <a:rPr lang="en-CA" b="1" i="1" kern="10" dirty="0" smtClean="0">
                <a:ln w="9525">
                  <a:solidFill>
                    <a:schemeClr val="bg1"/>
                  </a:solidFill>
                  <a:round/>
                  <a:headEnd/>
                  <a:tailEnd/>
                </a:ln>
                <a:solidFill>
                  <a:schemeClr val="bg1"/>
                </a:solidFill>
                <a:effectLst>
                  <a:outerShdw dist="35921" dir="2700000" algn="ctr" rotWithShape="0">
                    <a:srgbClr val="808080"/>
                  </a:outerShdw>
                </a:effectLst>
                <a:latin typeface="+mj-lt"/>
                <a:cs typeface="Times New Roman"/>
              </a:rPr>
              <a:t>Republic</a:t>
            </a:r>
            <a:endParaRPr lang="en-CA" b="1" i="1" kern="10" dirty="0">
              <a:ln w="9525">
                <a:solidFill>
                  <a:schemeClr val="bg1"/>
                </a:solidFill>
                <a:round/>
                <a:headEnd/>
                <a:tailEnd/>
              </a:ln>
              <a:solidFill>
                <a:schemeClr val="bg1"/>
              </a:solidFill>
              <a:effectLst>
                <a:outerShdw dist="35921" dir="2700000" algn="ctr" rotWithShape="0">
                  <a:srgbClr val="808080"/>
                </a:outerShdw>
              </a:effectLst>
              <a:latin typeface="+mj-lt"/>
              <a:cs typeface="Times New Roman"/>
            </a:endParaRPr>
          </a:p>
        </p:txBody>
      </p:sp>
      <p:sp>
        <p:nvSpPr>
          <p:cNvPr id="9" name="WordArt 4"/>
          <p:cNvSpPr>
            <a:spLocks noChangeArrowheads="1" noChangeShapeType="1" noTextEdit="1"/>
          </p:cNvSpPr>
          <p:nvPr/>
        </p:nvSpPr>
        <p:spPr bwMode="auto">
          <a:xfrm>
            <a:off x="428596" y="6072206"/>
            <a:ext cx="8286808" cy="419100"/>
          </a:xfrm>
          <a:prstGeom prst="rect">
            <a:avLst/>
          </a:prstGeom>
        </p:spPr>
        <p:txBody>
          <a:bodyPr wrap="none" fromWordArt="1">
            <a:prstTxWarp prst="textPlain">
              <a:avLst>
                <a:gd name="adj" fmla="val 50000"/>
              </a:avLst>
            </a:prstTxWarp>
          </a:bodyPr>
          <a:lstStyle/>
          <a:p>
            <a:pPr algn="ctr"/>
            <a:r>
              <a:rPr lang="en-CA" kern="10" dirty="0" smtClean="0">
                <a:ln w="9525">
                  <a:solidFill>
                    <a:schemeClr val="tx1"/>
                  </a:solidFill>
                  <a:round/>
                  <a:headEnd/>
                  <a:tailEnd/>
                </a:ln>
                <a:effectLst>
                  <a:outerShdw dist="35921" dir="2700000" algn="ctr" rotWithShape="0">
                    <a:srgbClr val="808080"/>
                  </a:outerShdw>
                </a:effectLst>
                <a:latin typeface="Rockwell" pitchFamily="18" charset="0"/>
                <a:cs typeface="Times New Roman"/>
              </a:rPr>
              <a:t>What do these cartoons say about the </a:t>
            </a:r>
            <a:r>
              <a:rPr lang="en-CA" kern="10" dirty="0" smtClean="0">
                <a:ln w="9525">
                  <a:solidFill>
                    <a:schemeClr val="tx1"/>
                  </a:solidFill>
                  <a:round/>
                  <a:headEnd/>
                  <a:tailEnd/>
                </a:ln>
                <a:effectLst>
                  <a:outerShdw blurRad="38100" dist="38100" dir="2700000" algn="tl">
                    <a:srgbClr val="000000">
                      <a:alpha val="43137"/>
                    </a:srgbClr>
                  </a:outerShdw>
                </a:effectLst>
                <a:latin typeface="Rockwell" pitchFamily="18" charset="0"/>
                <a:cs typeface="Times New Roman"/>
              </a:rPr>
              <a:t>changes</a:t>
            </a:r>
            <a:r>
              <a:rPr lang="en-CA" kern="10" dirty="0" smtClean="0">
                <a:ln w="9525">
                  <a:solidFill>
                    <a:schemeClr val="tx1"/>
                  </a:solidFill>
                  <a:round/>
                  <a:headEnd/>
                  <a:tailEnd/>
                </a:ln>
                <a:effectLst>
                  <a:outerShdw dist="35921" dir="2700000" algn="ctr" rotWithShape="0">
                    <a:srgbClr val="808080"/>
                  </a:outerShdw>
                </a:effectLst>
                <a:latin typeface="Rockwell" pitchFamily="18" charset="0"/>
                <a:cs typeface="Times New Roman"/>
              </a:rPr>
              <a:t> brought about by the French Revolution?</a:t>
            </a:r>
            <a:endParaRPr lang="en-CA" kern="10" dirty="0">
              <a:ln w="9525">
                <a:solidFill>
                  <a:schemeClr val="tx1"/>
                </a:solidFill>
                <a:round/>
                <a:headEnd/>
                <a:tailEnd/>
              </a:ln>
              <a:effectLst>
                <a:outerShdw dist="35921" dir="2700000" algn="ctr" rotWithShape="0">
                  <a:srgbClr val="808080"/>
                </a:outerShdw>
              </a:effectLst>
              <a:latin typeface="Rockwell" pitchFamily="18" charset="0"/>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u="sng" dirty="0" smtClean="0"/>
              <a:t>Looking at History</a:t>
            </a:r>
            <a:endParaRPr lang="en-CA" u="sng" dirty="0"/>
          </a:p>
        </p:txBody>
      </p:sp>
      <p:sp>
        <p:nvSpPr>
          <p:cNvPr id="4" name="Left-Right Arrow 3"/>
          <p:cNvSpPr/>
          <p:nvPr/>
        </p:nvSpPr>
        <p:spPr>
          <a:xfrm>
            <a:off x="0" y="3571876"/>
            <a:ext cx="9144000" cy="7143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1071538" y="1357298"/>
            <a:ext cx="2000264" cy="2308324"/>
          </a:xfrm>
          <a:prstGeom prst="rect">
            <a:avLst/>
          </a:prstGeom>
          <a:noFill/>
        </p:spPr>
        <p:txBody>
          <a:bodyPr wrap="square" rtlCol="0">
            <a:spAutoFit/>
          </a:bodyPr>
          <a:lstStyle/>
          <a:p>
            <a:r>
              <a:rPr lang="en-CA" b="1" dirty="0" smtClean="0"/>
              <a:t>1400 ( 14th-16</a:t>
            </a:r>
            <a:r>
              <a:rPr lang="en-CA" b="1" baseline="30000" dirty="0" smtClean="0"/>
              <a:t>th</a:t>
            </a:r>
            <a:r>
              <a:rPr lang="en-CA" b="1" dirty="0" smtClean="0"/>
              <a:t> Centuries)</a:t>
            </a:r>
          </a:p>
          <a:p>
            <a:pPr>
              <a:buFont typeface="Arial" pitchFamily="34" charset="0"/>
              <a:buChar char="•"/>
            </a:pPr>
            <a:r>
              <a:rPr lang="en-CA" dirty="0" smtClean="0"/>
              <a:t>Awareness of individualism</a:t>
            </a:r>
          </a:p>
          <a:p>
            <a:pPr>
              <a:buFont typeface="Arial" pitchFamily="34" charset="0"/>
              <a:buChar char="•"/>
            </a:pPr>
            <a:r>
              <a:rPr lang="en-CA" dirty="0" smtClean="0"/>
              <a:t>Growth of secularism</a:t>
            </a:r>
          </a:p>
          <a:p>
            <a:pPr>
              <a:buFont typeface="Arial" pitchFamily="34" charset="0"/>
              <a:buChar char="•"/>
            </a:pPr>
            <a:r>
              <a:rPr lang="en-CA" dirty="0" smtClean="0"/>
              <a:t>humanism</a:t>
            </a:r>
          </a:p>
          <a:p>
            <a:r>
              <a:rPr lang="en-CA" dirty="0" smtClean="0"/>
              <a:t> </a:t>
            </a:r>
            <a:endParaRPr lang="en-CA" dirty="0"/>
          </a:p>
        </p:txBody>
      </p:sp>
      <p:sp>
        <p:nvSpPr>
          <p:cNvPr id="6" name="TextBox 5"/>
          <p:cNvSpPr txBox="1"/>
          <p:nvPr/>
        </p:nvSpPr>
        <p:spPr>
          <a:xfrm>
            <a:off x="2143108" y="4286256"/>
            <a:ext cx="2000264" cy="1200329"/>
          </a:xfrm>
          <a:prstGeom prst="rect">
            <a:avLst/>
          </a:prstGeom>
          <a:noFill/>
        </p:spPr>
        <p:txBody>
          <a:bodyPr wrap="square" rtlCol="0">
            <a:spAutoFit/>
          </a:bodyPr>
          <a:lstStyle/>
          <a:p>
            <a:r>
              <a:rPr lang="en-CA" b="1" dirty="0" smtClean="0"/>
              <a:t>1500</a:t>
            </a:r>
          </a:p>
          <a:p>
            <a:pPr>
              <a:buFont typeface="Arial" pitchFamily="34" charset="0"/>
              <a:buChar char="•"/>
            </a:pPr>
            <a:r>
              <a:rPr lang="en-CA" dirty="0" smtClean="0"/>
              <a:t>Protestant Reformation</a:t>
            </a:r>
          </a:p>
          <a:p>
            <a:r>
              <a:rPr lang="en-CA" dirty="0" smtClean="0"/>
              <a:t> </a:t>
            </a:r>
            <a:endParaRPr lang="en-CA" dirty="0"/>
          </a:p>
        </p:txBody>
      </p:sp>
      <p:sp>
        <p:nvSpPr>
          <p:cNvPr id="7" name="TextBox 6"/>
          <p:cNvSpPr txBox="1"/>
          <p:nvPr/>
        </p:nvSpPr>
        <p:spPr>
          <a:xfrm>
            <a:off x="3357554" y="1357298"/>
            <a:ext cx="3500462" cy="2523768"/>
          </a:xfrm>
          <a:prstGeom prst="rect">
            <a:avLst/>
          </a:prstGeom>
          <a:noFill/>
        </p:spPr>
        <p:txBody>
          <a:bodyPr wrap="square" rtlCol="0">
            <a:spAutoFit/>
          </a:bodyPr>
          <a:lstStyle/>
          <a:p>
            <a:r>
              <a:rPr lang="en-CA" b="1" dirty="0" smtClean="0"/>
              <a:t>18</a:t>
            </a:r>
            <a:r>
              <a:rPr lang="en-CA" b="1" baseline="30000" dirty="0" smtClean="0"/>
              <a:t>th</a:t>
            </a:r>
            <a:r>
              <a:rPr lang="en-CA" b="1" dirty="0" smtClean="0"/>
              <a:t> Century - Enlightenment</a:t>
            </a:r>
          </a:p>
          <a:p>
            <a:pPr>
              <a:buFont typeface="Arial" pitchFamily="34" charset="0"/>
              <a:buChar char="•"/>
            </a:pPr>
            <a:r>
              <a:rPr lang="en-CA" dirty="0" smtClean="0"/>
              <a:t>The Age of Reason (acceptance of the power of human reason)</a:t>
            </a:r>
          </a:p>
          <a:p>
            <a:pPr>
              <a:buFont typeface="Arial" pitchFamily="34" charset="0"/>
              <a:buChar char="•"/>
            </a:pPr>
            <a:r>
              <a:rPr lang="en-CA" dirty="0" smtClean="0"/>
              <a:t>Worth of the individual</a:t>
            </a:r>
          </a:p>
          <a:p>
            <a:pPr>
              <a:buFont typeface="Arial" pitchFamily="34" charset="0"/>
              <a:buChar char="•"/>
            </a:pPr>
            <a:r>
              <a:rPr lang="en-CA" dirty="0" smtClean="0"/>
              <a:t>Natural rights </a:t>
            </a:r>
          </a:p>
          <a:p>
            <a:pPr>
              <a:buFont typeface="Arial" pitchFamily="34" charset="0"/>
              <a:buChar char="•"/>
            </a:pPr>
            <a:r>
              <a:rPr lang="en-CA" dirty="0" smtClean="0"/>
              <a:t>Democratic values</a:t>
            </a:r>
          </a:p>
          <a:p>
            <a:pPr>
              <a:buFont typeface="Arial" pitchFamily="34" charset="0"/>
              <a:buChar char="•"/>
            </a:pPr>
            <a:r>
              <a:rPr lang="en-CA" dirty="0" smtClean="0"/>
              <a:t>Authority rests with the people</a:t>
            </a:r>
          </a:p>
          <a:p>
            <a:pPr>
              <a:buFont typeface="Arial" pitchFamily="34" charset="0"/>
              <a:buChar char="•"/>
            </a:pPr>
            <a:endParaRPr lang="en-CA" sz="1600" dirty="0" smtClean="0"/>
          </a:p>
          <a:p>
            <a:r>
              <a:rPr lang="en-CA" sz="1600" dirty="0" smtClean="0"/>
              <a:t> </a:t>
            </a:r>
            <a:endParaRPr lang="en-CA" sz="1600" dirty="0"/>
          </a:p>
        </p:txBody>
      </p:sp>
      <p:sp>
        <p:nvSpPr>
          <p:cNvPr id="8" name="TextBox 7"/>
          <p:cNvSpPr txBox="1"/>
          <p:nvPr/>
        </p:nvSpPr>
        <p:spPr>
          <a:xfrm>
            <a:off x="4500562" y="4286256"/>
            <a:ext cx="1571636" cy="1200329"/>
          </a:xfrm>
          <a:prstGeom prst="rect">
            <a:avLst/>
          </a:prstGeom>
          <a:noFill/>
        </p:spPr>
        <p:txBody>
          <a:bodyPr wrap="square" rtlCol="0">
            <a:spAutoFit/>
          </a:bodyPr>
          <a:lstStyle/>
          <a:p>
            <a:r>
              <a:rPr lang="en-CA" b="1" dirty="0" smtClean="0"/>
              <a:t>1776</a:t>
            </a:r>
          </a:p>
          <a:p>
            <a:pPr>
              <a:buFont typeface="Arial" pitchFamily="34" charset="0"/>
              <a:buChar char="•"/>
            </a:pPr>
            <a:r>
              <a:rPr lang="en-CA" dirty="0" smtClean="0"/>
              <a:t>American Revolution</a:t>
            </a:r>
          </a:p>
          <a:p>
            <a:r>
              <a:rPr lang="en-CA" dirty="0" smtClean="0"/>
              <a:t> </a:t>
            </a:r>
            <a:endParaRPr lang="en-CA" dirty="0"/>
          </a:p>
        </p:txBody>
      </p:sp>
      <p:sp>
        <p:nvSpPr>
          <p:cNvPr id="9" name="TextBox 8"/>
          <p:cNvSpPr txBox="1"/>
          <p:nvPr/>
        </p:nvSpPr>
        <p:spPr>
          <a:xfrm>
            <a:off x="6000760" y="4286256"/>
            <a:ext cx="1500198" cy="1200329"/>
          </a:xfrm>
          <a:prstGeom prst="rect">
            <a:avLst/>
          </a:prstGeom>
          <a:noFill/>
        </p:spPr>
        <p:txBody>
          <a:bodyPr wrap="square" rtlCol="0">
            <a:spAutoFit/>
          </a:bodyPr>
          <a:lstStyle/>
          <a:p>
            <a:r>
              <a:rPr lang="en-CA" b="1" dirty="0" smtClean="0"/>
              <a:t>1789</a:t>
            </a:r>
          </a:p>
          <a:p>
            <a:pPr>
              <a:buFont typeface="Arial" pitchFamily="34" charset="0"/>
              <a:buChar char="•"/>
            </a:pPr>
            <a:r>
              <a:rPr lang="en-CA" dirty="0" smtClean="0"/>
              <a:t>French Revolution</a:t>
            </a:r>
          </a:p>
          <a:p>
            <a:r>
              <a:rPr lang="en-CA" dirty="0" smtClean="0"/>
              <a:t> </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diamond(in)">
                                      <p:cBhvr>
                                        <p:cTn id="21" dur="2000"/>
                                        <p:tgtEl>
                                          <p:spTgt spid="7">
                                            <p:txEl>
                                              <p:pRg st="0" end="0"/>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diamond(in)">
                                      <p:cBhvr>
                                        <p:cTn id="24" dur="2000"/>
                                        <p:tgtEl>
                                          <p:spTgt spid="7">
                                            <p:txEl>
                                              <p:pRg st="1" end="1"/>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diamond(in)">
                                      <p:cBhvr>
                                        <p:cTn id="27" dur="2000"/>
                                        <p:tgtEl>
                                          <p:spTgt spid="7">
                                            <p:txEl>
                                              <p:pRg st="2" end="2"/>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diamond(in)">
                                      <p:cBhvr>
                                        <p:cTn id="30" dur="2000"/>
                                        <p:tgtEl>
                                          <p:spTgt spid="7">
                                            <p:txEl>
                                              <p:pRg st="3" end="3"/>
                                            </p:txEl>
                                          </p:spTgt>
                                        </p:tgtEl>
                                      </p:cBhvr>
                                    </p:animEffect>
                                  </p:childTnLst>
                                </p:cTn>
                              </p:par>
                              <p:par>
                                <p:cTn id="31" presetID="8" presetClass="entr" presetSubtype="16" fill="hold" nodeType="with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diamond(in)">
                                      <p:cBhvr>
                                        <p:cTn id="33" dur="2000"/>
                                        <p:tgtEl>
                                          <p:spTgt spid="7">
                                            <p:txEl>
                                              <p:pRg st="4" end="4"/>
                                            </p:txEl>
                                          </p:spTgt>
                                        </p:tgtEl>
                                      </p:cBhvr>
                                    </p:animEffect>
                                  </p:childTnLst>
                                </p:cTn>
                              </p:par>
                              <p:par>
                                <p:cTn id="34" presetID="8" presetClass="entr" presetSubtype="16" fill="hold" nodeType="with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diamond(in)">
                                      <p:cBhvr>
                                        <p:cTn id="36" dur="2000"/>
                                        <p:tgtEl>
                                          <p:spTgt spid="7">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Effect transition="in" filter="wipe(down)">
                                      <p:cBhvr>
                                        <p:cTn id="41" dur="500"/>
                                        <p:tgtEl>
                                          <p:spTgt spid="8">
                                            <p:txEl>
                                              <p:pRg st="0" end="0"/>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8">
                                            <p:txEl>
                                              <p:pRg st="1" end="1"/>
                                            </p:txEl>
                                          </p:spTgt>
                                        </p:tgtEl>
                                        <p:attrNameLst>
                                          <p:attrName>style.visibility</p:attrName>
                                        </p:attrNameLst>
                                      </p:cBhvr>
                                      <p:to>
                                        <p:strVal val="visible"/>
                                      </p:to>
                                    </p:set>
                                    <p:animEffect transition="in" filter="wipe(down)">
                                      <p:cBhvr>
                                        <p:cTn id="44" dur="500"/>
                                        <p:tgtEl>
                                          <p:spTgt spid="8">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 calcmode="lin" valueType="num">
                                      <p:cBhvr>
                                        <p:cTn id="49"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9">
                                            <p:txEl>
                                              <p:pRg st="0" end="0"/>
                                            </p:txEl>
                                          </p:spTgt>
                                        </p:tgtEl>
                                        <p:attrNameLst>
                                          <p:attrName>ppt_h</p:attrName>
                                        </p:attrNameLst>
                                      </p:cBhvr>
                                      <p:tavLst>
                                        <p:tav tm="0">
                                          <p:val>
                                            <p:fltVal val="0"/>
                                          </p:val>
                                        </p:tav>
                                        <p:tav tm="100000">
                                          <p:val>
                                            <p:strVal val="#ppt_h"/>
                                          </p:val>
                                        </p:tav>
                                      </p:tavLst>
                                    </p:anim>
                                    <p:anim calcmode="lin" valueType="num">
                                      <p:cBhvr>
                                        <p:cTn id="51" dur="500" fill="hold"/>
                                        <p:tgtEl>
                                          <p:spTgt spid="9">
                                            <p:txEl>
                                              <p:pRg st="0" end="0"/>
                                            </p:txEl>
                                          </p:spTgt>
                                        </p:tgtEl>
                                        <p:attrNameLst>
                                          <p:attrName>style.rotation</p:attrName>
                                        </p:attrNameLst>
                                      </p:cBhvr>
                                      <p:tavLst>
                                        <p:tav tm="0">
                                          <p:val>
                                            <p:fltVal val="360"/>
                                          </p:val>
                                        </p:tav>
                                        <p:tav tm="100000">
                                          <p:val>
                                            <p:fltVal val="0"/>
                                          </p:val>
                                        </p:tav>
                                      </p:tavLst>
                                    </p:anim>
                                    <p:animEffect transition="in" filter="fade">
                                      <p:cBhvr>
                                        <p:cTn id="52" dur="500"/>
                                        <p:tgtEl>
                                          <p:spTgt spid="9">
                                            <p:txEl>
                                              <p:pRg st="0" end="0"/>
                                            </p:txEl>
                                          </p:spTgt>
                                        </p:tgtEl>
                                      </p:cBhvr>
                                    </p:animEffect>
                                  </p:childTnLst>
                                </p:cTn>
                              </p:par>
                              <p:par>
                                <p:cTn id="53" presetID="49" presetClass="entr" presetSubtype="0" decel="100000" fill="hold" nodeType="withEffect">
                                  <p:stCondLst>
                                    <p:cond delay="0"/>
                                  </p:stCondLst>
                                  <p:childTnLst>
                                    <p:set>
                                      <p:cBhvr>
                                        <p:cTn id="54" dur="1" fill="hold">
                                          <p:stCondLst>
                                            <p:cond delay="0"/>
                                          </p:stCondLst>
                                        </p:cTn>
                                        <p:tgtEl>
                                          <p:spTgt spid="9">
                                            <p:txEl>
                                              <p:pRg st="1" end="1"/>
                                            </p:txEl>
                                          </p:spTgt>
                                        </p:tgtEl>
                                        <p:attrNameLst>
                                          <p:attrName>style.visibility</p:attrName>
                                        </p:attrNameLst>
                                      </p:cBhvr>
                                      <p:to>
                                        <p:strVal val="visible"/>
                                      </p:to>
                                    </p:set>
                                    <p:anim calcmode="lin" valueType="num">
                                      <p:cBhvr>
                                        <p:cTn id="55"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56" dur="500" fill="hold"/>
                                        <p:tgtEl>
                                          <p:spTgt spid="9">
                                            <p:txEl>
                                              <p:pRg st="1" end="1"/>
                                            </p:txEl>
                                          </p:spTgt>
                                        </p:tgtEl>
                                        <p:attrNameLst>
                                          <p:attrName>ppt_h</p:attrName>
                                        </p:attrNameLst>
                                      </p:cBhvr>
                                      <p:tavLst>
                                        <p:tav tm="0">
                                          <p:val>
                                            <p:fltVal val="0"/>
                                          </p:val>
                                        </p:tav>
                                        <p:tav tm="100000">
                                          <p:val>
                                            <p:strVal val="#ppt_h"/>
                                          </p:val>
                                        </p:tav>
                                      </p:tavLst>
                                    </p:anim>
                                    <p:anim calcmode="lin" valueType="num">
                                      <p:cBhvr>
                                        <p:cTn id="57" dur="500" fill="hold"/>
                                        <p:tgtEl>
                                          <p:spTgt spid="9">
                                            <p:txEl>
                                              <p:pRg st="1" end="1"/>
                                            </p:txEl>
                                          </p:spTgt>
                                        </p:tgtEl>
                                        <p:attrNameLst>
                                          <p:attrName>style.rotation</p:attrName>
                                        </p:attrNameLst>
                                      </p:cBhvr>
                                      <p:tavLst>
                                        <p:tav tm="0">
                                          <p:val>
                                            <p:fltVal val="360"/>
                                          </p:val>
                                        </p:tav>
                                        <p:tav tm="100000">
                                          <p:val>
                                            <p:fltVal val="0"/>
                                          </p:val>
                                        </p:tav>
                                      </p:tavLst>
                                    </p:anim>
                                    <p:animEffect transition="in" filter="fade">
                                      <p:cBhvr>
                                        <p:cTn id="58"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u="sng" dirty="0" smtClean="0"/>
              <a:t>Looking at History</a:t>
            </a:r>
            <a:endParaRPr lang="en-CA" u="sng" dirty="0"/>
          </a:p>
        </p:txBody>
      </p:sp>
      <p:sp>
        <p:nvSpPr>
          <p:cNvPr id="4" name="Left-Right Arrow 3"/>
          <p:cNvSpPr/>
          <p:nvPr/>
        </p:nvSpPr>
        <p:spPr>
          <a:xfrm>
            <a:off x="0" y="3571876"/>
            <a:ext cx="9144000" cy="7143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1643042" y="1357298"/>
            <a:ext cx="6000792" cy="2523768"/>
          </a:xfrm>
          <a:prstGeom prst="rect">
            <a:avLst/>
          </a:prstGeom>
          <a:noFill/>
        </p:spPr>
        <p:txBody>
          <a:bodyPr wrap="square" rtlCol="0">
            <a:spAutoFit/>
          </a:bodyPr>
          <a:lstStyle/>
          <a:p>
            <a:r>
              <a:rPr lang="en-CA" b="1" dirty="0" smtClean="0"/>
              <a:t>18</a:t>
            </a:r>
            <a:r>
              <a:rPr lang="en-CA" b="1" baseline="30000" dirty="0" smtClean="0"/>
              <a:t>th</a:t>
            </a:r>
            <a:r>
              <a:rPr lang="en-CA" b="1" dirty="0" smtClean="0"/>
              <a:t> and 19</a:t>
            </a:r>
            <a:r>
              <a:rPr lang="en-CA" b="1" baseline="30000" dirty="0" smtClean="0"/>
              <a:t>th</a:t>
            </a:r>
            <a:r>
              <a:rPr lang="en-CA" b="1" dirty="0" smtClean="0"/>
              <a:t> Centuries- Industrial Revolution</a:t>
            </a:r>
          </a:p>
          <a:p>
            <a:pPr>
              <a:buFont typeface="Arial" pitchFamily="34" charset="0"/>
              <a:buChar char="•"/>
            </a:pPr>
            <a:r>
              <a:rPr lang="en-CA" dirty="0" smtClean="0"/>
              <a:t>Power of the market</a:t>
            </a:r>
          </a:p>
          <a:p>
            <a:pPr>
              <a:buFont typeface="Arial" pitchFamily="34" charset="0"/>
              <a:buChar char="•"/>
            </a:pPr>
            <a:r>
              <a:rPr lang="en-CA" dirty="0" smtClean="0"/>
              <a:t>Individual reward for individual initiative (reaction to mercantilism)</a:t>
            </a:r>
          </a:p>
          <a:p>
            <a:pPr>
              <a:buFont typeface="Arial" pitchFamily="34" charset="0"/>
              <a:buChar char="•"/>
            </a:pPr>
            <a:r>
              <a:rPr lang="en-CA" dirty="0" smtClean="0"/>
              <a:t>Freedom to pursue personal wealth</a:t>
            </a:r>
          </a:p>
          <a:p>
            <a:pPr>
              <a:buFont typeface="Arial" pitchFamily="34" charset="0"/>
              <a:buChar char="•"/>
            </a:pPr>
            <a:r>
              <a:rPr lang="en-CA" dirty="0" smtClean="0"/>
              <a:t>Individual responsibility</a:t>
            </a:r>
          </a:p>
          <a:p>
            <a:pPr>
              <a:buFont typeface="Arial" pitchFamily="34" charset="0"/>
              <a:buChar char="•"/>
            </a:pPr>
            <a:r>
              <a:rPr lang="en-CA" dirty="0" smtClean="0"/>
              <a:t>Progress, inventiveness, innovation, efficiency</a:t>
            </a:r>
          </a:p>
          <a:p>
            <a:pPr>
              <a:buFont typeface="Arial" pitchFamily="34" charset="0"/>
              <a:buChar char="•"/>
            </a:pPr>
            <a:endParaRPr lang="en-CA" sz="1600" dirty="0" smtClean="0"/>
          </a:p>
          <a:p>
            <a:r>
              <a:rPr lang="en-CA" sz="1600" dirty="0" smtClean="0"/>
              <a:t> </a:t>
            </a:r>
            <a:endParaRPr lang="en-CA" sz="1600" dirty="0"/>
          </a:p>
        </p:txBody>
      </p:sp>
      <p:sp>
        <p:nvSpPr>
          <p:cNvPr id="9" name="TextBox 8"/>
          <p:cNvSpPr txBox="1"/>
          <p:nvPr/>
        </p:nvSpPr>
        <p:spPr>
          <a:xfrm>
            <a:off x="5572132" y="4286256"/>
            <a:ext cx="3357586" cy="1754326"/>
          </a:xfrm>
          <a:prstGeom prst="rect">
            <a:avLst/>
          </a:prstGeom>
          <a:noFill/>
        </p:spPr>
        <p:txBody>
          <a:bodyPr wrap="square" rtlCol="0">
            <a:spAutoFit/>
          </a:bodyPr>
          <a:lstStyle/>
          <a:p>
            <a:r>
              <a:rPr lang="en-CA" b="1" dirty="0" smtClean="0"/>
              <a:t>1900</a:t>
            </a:r>
          </a:p>
          <a:p>
            <a:pPr>
              <a:buFont typeface="Arial" pitchFamily="34" charset="0"/>
              <a:buChar char="•"/>
            </a:pPr>
            <a:r>
              <a:rPr lang="en-CA" dirty="0" smtClean="0"/>
              <a:t>Liberalism: a movement born out of the Enlightenment (political parent) and the Industrial Revolution (economic parent)</a:t>
            </a:r>
          </a:p>
          <a:p>
            <a:r>
              <a:rPr lang="en-CA" dirty="0" smtClean="0"/>
              <a:t> </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linds(horizontal)">
                                      <p:cBhvr>
                                        <p:cTn id="10" dur="500"/>
                                        <p:tgtEl>
                                          <p:spTgt spid="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linds(horizontal)">
                                      <p:cBhvr>
                                        <p:cTn id="13" dur="500"/>
                                        <p:tgtEl>
                                          <p:spTgt spid="7">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blinds(horizontal)">
                                      <p:cBhvr>
                                        <p:cTn id="16" dur="500"/>
                                        <p:tgtEl>
                                          <p:spTgt spid="7">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blinds(horizontal)">
                                      <p:cBhvr>
                                        <p:cTn id="19" dur="500"/>
                                        <p:tgtEl>
                                          <p:spTgt spid="7">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linds(horizontal)">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770" decel="100000"/>
                                        <p:tgtEl>
                                          <p:spTgt spid="9">
                                            <p:txEl>
                                              <p:pRg st="0" end="0"/>
                                            </p:txEl>
                                          </p:spTgt>
                                        </p:tgtEl>
                                      </p:cBhvr>
                                    </p:animEffect>
                                    <p:animScale>
                                      <p:cBhvr>
                                        <p:cTn id="28" dur="770" decel="100000"/>
                                        <p:tgtEl>
                                          <p:spTgt spid="9">
                                            <p:txEl>
                                              <p:pRg st="0" end="0"/>
                                            </p:txEl>
                                          </p:spTgt>
                                        </p:tgtEl>
                                      </p:cBhvr>
                                      <p:from x="10000" y="10000"/>
                                      <p:to x="200000" y="450000"/>
                                    </p:animScale>
                                    <p:animScale>
                                      <p:cBhvr>
                                        <p:cTn id="29" dur="1230" accel="100000" fill="hold">
                                          <p:stCondLst>
                                            <p:cond delay="770"/>
                                          </p:stCondLst>
                                        </p:cTn>
                                        <p:tgtEl>
                                          <p:spTgt spid="9">
                                            <p:txEl>
                                              <p:pRg st="0" end="0"/>
                                            </p:txEl>
                                          </p:spTgt>
                                        </p:tgtEl>
                                      </p:cBhvr>
                                      <p:from x="200000" y="450000"/>
                                      <p:to x="100000" y="100000"/>
                                    </p:animScale>
                                    <p:set>
                                      <p:cBhvr>
                                        <p:cTn id="30" dur="770" fill="hold"/>
                                        <p:tgtEl>
                                          <p:spTgt spid="9">
                                            <p:txEl>
                                              <p:pRg st="0" end="0"/>
                                            </p:txEl>
                                          </p:spTgt>
                                        </p:tgtEl>
                                        <p:attrNameLst>
                                          <p:attrName>ppt_x</p:attrName>
                                        </p:attrNameLst>
                                      </p:cBhvr>
                                      <p:to>
                                        <p:strVal val="(0.5)"/>
                                      </p:to>
                                    </p:set>
                                    <p:anim from="(0.5)" to="(#ppt_x)" calcmode="lin" valueType="num">
                                      <p:cBhvr>
                                        <p:cTn id="31" dur="1230" accel="100000" fill="hold">
                                          <p:stCondLst>
                                            <p:cond delay="770"/>
                                          </p:stCondLst>
                                        </p:cTn>
                                        <p:tgtEl>
                                          <p:spTgt spid="9">
                                            <p:txEl>
                                              <p:pRg st="0" end="0"/>
                                            </p:txEl>
                                          </p:spTgt>
                                        </p:tgtEl>
                                        <p:attrNameLst>
                                          <p:attrName>ppt_x</p:attrName>
                                        </p:attrNameLst>
                                      </p:cBhvr>
                                    </p:anim>
                                    <p:set>
                                      <p:cBhvr>
                                        <p:cTn id="32" dur="770" fill="hold"/>
                                        <p:tgtEl>
                                          <p:spTgt spid="9">
                                            <p:txEl>
                                              <p:pRg st="0" end="0"/>
                                            </p:txEl>
                                          </p:spTgt>
                                        </p:tgtEl>
                                        <p:attrNameLst>
                                          <p:attrName>ppt_y</p:attrName>
                                        </p:attrNameLst>
                                      </p:cBhvr>
                                      <p:to>
                                        <p:strVal val="(#ppt_y+0.4)"/>
                                      </p:to>
                                    </p:set>
                                    <p:anim from="(#ppt_y+0.4)" to="(#ppt_y)" calcmode="lin" valueType="num">
                                      <p:cBhvr>
                                        <p:cTn id="33" dur="1230" accel="100000" fill="hold">
                                          <p:stCondLst>
                                            <p:cond delay="770"/>
                                          </p:stCondLst>
                                        </p:cTn>
                                        <p:tgtEl>
                                          <p:spTgt spid="9">
                                            <p:txEl>
                                              <p:pRg st="0" end="0"/>
                                            </p:txEl>
                                          </p:spTgt>
                                        </p:tgtEl>
                                        <p:attrNameLst>
                                          <p:attrName>ppt_y</p:attrName>
                                        </p:attrNameLst>
                                      </p:cBhvr>
                                    </p:anim>
                                  </p:childTnLst>
                                </p:cTn>
                              </p:par>
                              <p:par>
                                <p:cTn id="34" presetID="51" presetClass="entr" presetSubtype="0" fill="hold" nodeType="with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fade">
                                      <p:cBhvr>
                                        <p:cTn id="36" dur="770" decel="100000"/>
                                        <p:tgtEl>
                                          <p:spTgt spid="9">
                                            <p:txEl>
                                              <p:pRg st="1" end="1"/>
                                            </p:txEl>
                                          </p:spTgt>
                                        </p:tgtEl>
                                      </p:cBhvr>
                                    </p:animEffect>
                                    <p:animScale>
                                      <p:cBhvr>
                                        <p:cTn id="37" dur="770" decel="100000"/>
                                        <p:tgtEl>
                                          <p:spTgt spid="9">
                                            <p:txEl>
                                              <p:pRg st="1" end="1"/>
                                            </p:txEl>
                                          </p:spTgt>
                                        </p:tgtEl>
                                      </p:cBhvr>
                                      <p:from x="10000" y="10000"/>
                                      <p:to x="200000" y="450000"/>
                                    </p:animScale>
                                    <p:animScale>
                                      <p:cBhvr>
                                        <p:cTn id="38" dur="1230" accel="100000" fill="hold">
                                          <p:stCondLst>
                                            <p:cond delay="770"/>
                                          </p:stCondLst>
                                        </p:cTn>
                                        <p:tgtEl>
                                          <p:spTgt spid="9">
                                            <p:txEl>
                                              <p:pRg st="1" end="1"/>
                                            </p:txEl>
                                          </p:spTgt>
                                        </p:tgtEl>
                                      </p:cBhvr>
                                      <p:from x="200000" y="450000"/>
                                      <p:to x="100000" y="100000"/>
                                    </p:animScale>
                                    <p:set>
                                      <p:cBhvr>
                                        <p:cTn id="39" dur="770" fill="hold"/>
                                        <p:tgtEl>
                                          <p:spTgt spid="9">
                                            <p:txEl>
                                              <p:pRg st="1" end="1"/>
                                            </p:txEl>
                                          </p:spTgt>
                                        </p:tgtEl>
                                        <p:attrNameLst>
                                          <p:attrName>ppt_x</p:attrName>
                                        </p:attrNameLst>
                                      </p:cBhvr>
                                      <p:to>
                                        <p:strVal val="(0.5)"/>
                                      </p:to>
                                    </p:set>
                                    <p:anim from="(0.5)" to="(#ppt_x)" calcmode="lin" valueType="num">
                                      <p:cBhvr>
                                        <p:cTn id="40" dur="1230" accel="100000" fill="hold">
                                          <p:stCondLst>
                                            <p:cond delay="770"/>
                                          </p:stCondLst>
                                        </p:cTn>
                                        <p:tgtEl>
                                          <p:spTgt spid="9">
                                            <p:txEl>
                                              <p:pRg st="1" end="1"/>
                                            </p:txEl>
                                          </p:spTgt>
                                        </p:tgtEl>
                                        <p:attrNameLst>
                                          <p:attrName>ppt_x</p:attrName>
                                        </p:attrNameLst>
                                      </p:cBhvr>
                                    </p:anim>
                                    <p:set>
                                      <p:cBhvr>
                                        <p:cTn id="41" dur="770" fill="hold"/>
                                        <p:tgtEl>
                                          <p:spTgt spid="9">
                                            <p:txEl>
                                              <p:pRg st="1" end="1"/>
                                            </p:txEl>
                                          </p:spTgt>
                                        </p:tgtEl>
                                        <p:attrNameLst>
                                          <p:attrName>ppt_y</p:attrName>
                                        </p:attrNameLst>
                                      </p:cBhvr>
                                      <p:to>
                                        <p:strVal val="(#ppt_y+0.4)"/>
                                      </p:to>
                                    </p:set>
                                    <p:anim from="(#ppt_y+0.4)" to="(#ppt_y)" calcmode="lin" valueType="num">
                                      <p:cBhvr>
                                        <p:cTn id="42" dur="1230" accel="100000" fill="hold">
                                          <p:stCondLst>
                                            <p:cond delay="770"/>
                                          </p:stCondLst>
                                        </p:cTn>
                                        <p:tgtEl>
                                          <p:spTgt spid="9">
                                            <p:txEl>
                                              <p:pRg st="1" end="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owner\Desktop\scan0011.jpg"/>
          <p:cNvPicPr>
            <a:picLocks noChangeAspect="1" noChangeArrowheads="1"/>
          </p:cNvPicPr>
          <p:nvPr/>
        </p:nvPicPr>
        <p:blipFill>
          <a:blip r:embed="rId2" cstate="print"/>
          <a:srcRect/>
          <a:stretch>
            <a:fillRect/>
          </a:stretch>
        </p:blipFill>
        <p:spPr bwMode="auto">
          <a:xfrm>
            <a:off x="500034" y="357166"/>
            <a:ext cx="8143932" cy="597209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owner\Desktop\scan0012.jpg"/>
          <p:cNvPicPr>
            <a:picLocks noChangeAspect="1" noChangeArrowheads="1"/>
          </p:cNvPicPr>
          <p:nvPr/>
        </p:nvPicPr>
        <p:blipFill>
          <a:blip r:embed="rId2" cstate="print"/>
          <a:srcRect l="2584"/>
          <a:stretch>
            <a:fillRect/>
          </a:stretch>
        </p:blipFill>
        <p:spPr bwMode="auto">
          <a:xfrm>
            <a:off x="500034" y="571480"/>
            <a:ext cx="8080003" cy="564360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Looking ahead</a:t>
            </a:r>
            <a:endParaRPr lang="en-CA"/>
          </a:p>
        </p:txBody>
      </p:sp>
      <p:sp>
        <p:nvSpPr>
          <p:cNvPr id="3" name="Content Placeholder 2"/>
          <p:cNvSpPr>
            <a:spLocks noGrp="1"/>
          </p:cNvSpPr>
          <p:nvPr>
            <p:ph idx="1"/>
          </p:nvPr>
        </p:nvSpPr>
        <p:spPr/>
        <p:txBody>
          <a:bodyPr>
            <a:normAutofit lnSpcReduction="10000"/>
          </a:bodyPr>
          <a:lstStyle/>
          <a:p>
            <a:r>
              <a:rPr lang="en-CA" b="1" smtClean="0"/>
              <a:t>“To what extent is resistance to liberalism justified?”</a:t>
            </a:r>
          </a:p>
          <a:p>
            <a:pPr lvl="1"/>
            <a:r>
              <a:rPr lang="en-CA" b="1" smtClean="0"/>
              <a:t>Chapter 3:</a:t>
            </a:r>
            <a:r>
              <a:rPr lang="en-CA" smtClean="0"/>
              <a:t> Uncovering 19</a:t>
            </a:r>
            <a:r>
              <a:rPr lang="en-CA" baseline="30000" smtClean="0"/>
              <a:t>th</a:t>
            </a:r>
            <a:r>
              <a:rPr lang="en-CA" smtClean="0"/>
              <a:t> Century Liberalism</a:t>
            </a:r>
          </a:p>
          <a:p>
            <a:pPr lvl="1"/>
            <a:r>
              <a:rPr lang="en-CA" b="1" smtClean="0"/>
              <a:t>Chapter 4:</a:t>
            </a:r>
            <a:r>
              <a:rPr lang="en-CA" smtClean="0"/>
              <a:t> Responding to Classical Liberalism</a:t>
            </a:r>
          </a:p>
          <a:p>
            <a:pPr lvl="1"/>
            <a:r>
              <a:rPr lang="en-CA" b="1" smtClean="0"/>
              <a:t>Chapter 5:</a:t>
            </a:r>
            <a:r>
              <a:rPr lang="en-CA" smtClean="0"/>
              <a:t> Twentieth-Century Reactions to Liberalism</a:t>
            </a:r>
          </a:p>
          <a:p>
            <a:pPr lvl="1"/>
            <a:r>
              <a:rPr lang="en-CA" b="1" smtClean="0"/>
              <a:t>Chapter 6:</a:t>
            </a:r>
            <a:r>
              <a:rPr lang="en-CA" smtClean="0"/>
              <a:t> The Evolution of Modern Liberalism</a:t>
            </a:r>
          </a:p>
          <a:p>
            <a:pPr lvl="1"/>
            <a:r>
              <a:rPr lang="en-CA" b="1" smtClean="0"/>
              <a:t>Chapter 7:</a:t>
            </a:r>
            <a:r>
              <a:rPr lang="en-CA" smtClean="0"/>
              <a:t> Challenges to Liberalism Related to Foreign Policy</a:t>
            </a:r>
          </a:p>
          <a:p>
            <a:pPr lvl="1"/>
            <a:r>
              <a:rPr lang="en-CA" b="1" smtClean="0"/>
              <a:t>Chapter 8:</a:t>
            </a:r>
            <a:r>
              <a:rPr lang="en-CA" smtClean="0"/>
              <a:t> Contemporary Challenges to Liberalism</a:t>
            </a:r>
            <a:endParaRPr lang="en-CA"/>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19</a:t>
            </a:r>
            <a:r>
              <a:rPr lang="en-CA" baseline="30000" smtClean="0"/>
              <a:t>th</a:t>
            </a:r>
            <a:r>
              <a:rPr lang="en-CA" smtClean="0"/>
              <a:t> Century Liberalism</a:t>
            </a:r>
            <a:endParaRPr lang="en-CA"/>
          </a:p>
        </p:txBody>
      </p:sp>
      <p:sp>
        <p:nvSpPr>
          <p:cNvPr id="3" name="Content Placeholder 2"/>
          <p:cNvSpPr>
            <a:spLocks noGrp="1"/>
          </p:cNvSpPr>
          <p:nvPr>
            <p:ph idx="1"/>
          </p:nvPr>
        </p:nvSpPr>
        <p:spPr/>
        <p:txBody>
          <a:bodyPr>
            <a:normAutofit/>
          </a:bodyPr>
          <a:lstStyle/>
          <a:p>
            <a:r>
              <a:rPr lang="en-CA" dirty="0" smtClean="0"/>
              <a:t>What is Classical Liberalism?</a:t>
            </a:r>
          </a:p>
          <a:p>
            <a:pPr lvl="1"/>
            <a:r>
              <a:rPr lang="en-CA" b="1" dirty="0" smtClean="0"/>
              <a:t>Embraces the principles of individualism</a:t>
            </a:r>
          </a:p>
          <a:p>
            <a:pPr lvl="2"/>
            <a:r>
              <a:rPr lang="en-CA" b="1" dirty="0" smtClean="0"/>
              <a:t>Rule of law</a:t>
            </a:r>
          </a:p>
          <a:p>
            <a:pPr lvl="2"/>
            <a:r>
              <a:rPr lang="en-CA" b="1" dirty="0" smtClean="0"/>
              <a:t>Individual rights and freedoms</a:t>
            </a:r>
          </a:p>
          <a:p>
            <a:pPr lvl="2"/>
            <a:r>
              <a:rPr lang="en-CA" b="1" dirty="0" smtClean="0"/>
              <a:t>Private property</a:t>
            </a:r>
          </a:p>
          <a:p>
            <a:pPr lvl="2"/>
            <a:r>
              <a:rPr lang="en-CA" b="1" dirty="0" smtClean="0"/>
              <a:t>Economic freedom</a:t>
            </a:r>
          </a:p>
          <a:p>
            <a:pPr lvl="2"/>
            <a:r>
              <a:rPr lang="en-CA" b="1" dirty="0" smtClean="0"/>
              <a:t>Self-interest</a:t>
            </a:r>
          </a:p>
          <a:p>
            <a:pPr lvl="2"/>
            <a:r>
              <a:rPr lang="en-CA" b="1" dirty="0" smtClean="0"/>
              <a:t>Competition </a:t>
            </a:r>
            <a:endParaRPr lang="en-CA" dirty="0" smtClean="0"/>
          </a:p>
          <a:p>
            <a:pPr lvl="2">
              <a:buNone/>
            </a:pPr>
            <a:endParaRPr lang="en-CA"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down)">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down)">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3787" t="21485" r="15625" b="12109"/>
          <a:stretch>
            <a:fillRect/>
          </a:stretch>
        </p:blipFill>
        <p:spPr bwMode="auto">
          <a:xfrm>
            <a:off x="571472" y="500041"/>
            <a:ext cx="8021716" cy="58384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Liberalism evolves</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In the European context liberalism emerged from the confluence of major historic events including the </a:t>
            </a:r>
            <a:r>
              <a:rPr lang="en-CA" i="1" dirty="0" smtClean="0">
                <a:solidFill>
                  <a:srgbClr val="FFFF00"/>
                </a:solidFill>
              </a:rPr>
              <a:t>Enlightenment (Age of Reason)</a:t>
            </a:r>
            <a:r>
              <a:rPr lang="en-CA" dirty="0" smtClean="0"/>
              <a:t>, the </a:t>
            </a:r>
            <a:r>
              <a:rPr lang="en-CA" i="1" dirty="0" smtClean="0">
                <a:solidFill>
                  <a:srgbClr val="FFFF00"/>
                </a:solidFill>
              </a:rPr>
              <a:t>Industrial Revolution</a:t>
            </a:r>
            <a:r>
              <a:rPr lang="en-CA" dirty="0" smtClean="0"/>
              <a:t>, the </a:t>
            </a:r>
            <a:r>
              <a:rPr lang="en-CA" i="1" dirty="0" smtClean="0">
                <a:solidFill>
                  <a:srgbClr val="FFFF00"/>
                </a:solidFill>
              </a:rPr>
              <a:t>American Revolution </a:t>
            </a:r>
            <a:r>
              <a:rPr lang="en-CA" dirty="0" smtClean="0"/>
              <a:t>and the </a:t>
            </a:r>
            <a:r>
              <a:rPr lang="en-CA" i="1" dirty="0" smtClean="0">
                <a:solidFill>
                  <a:srgbClr val="FFFF00"/>
                </a:solidFill>
              </a:rPr>
              <a:t>French Revolution</a:t>
            </a:r>
            <a:r>
              <a:rPr lang="en-CA" dirty="0" smtClean="0"/>
              <a:t>. Prior to liberal ideas taking hold, politically and economically, the vast majority of power and wealth resided in the hands of powerful elites, the pinnacle of which was the Absolute Monarch.</a:t>
            </a:r>
          </a:p>
          <a:p>
            <a:endParaRPr lang="en-C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Liberalism evolves</a:t>
            </a:r>
            <a:endParaRPr lang="en-CA" dirty="0"/>
          </a:p>
        </p:txBody>
      </p:sp>
      <p:sp>
        <p:nvSpPr>
          <p:cNvPr id="3" name="Content Placeholder 2"/>
          <p:cNvSpPr>
            <a:spLocks noGrp="1"/>
          </p:cNvSpPr>
          <p:nvPr>
            <p:ph idx="1"/>
          </p:nvPr>
        </p:nvSpPr>
        <p:spPr/>
        <p:txBody>
          <a:bodyPr/>
          <a:lstStyle/>
          <a:p>
            <a:r>
              <a:rPr lang="en-CA" dirty="0" smtClean="0"/>
              <a:t>What do you remember about these historical events: </a:t>
            </a:r>
            <a:r>
              <a:rPr lang="en-CA" i="1" dirty="0" smtClean="0">
                <a:solidFill>
                  <a:srgbClr val="FFFF00"/>
                </a:solidFill>
              </a:rPr>
              <a:t>Enlightenment (Age of Reason)</a:t>
            </a:r>
            <a:r>
              <a:rPr lang="en-CA" dirty="0" smtClean="0"/>
              <a:t>, the </a:t>
            </a:r>
            <a:r>
              <a:rPr lang="en-CA" i="1" dirty="0" smtClean="0">
                <a:solidFill>
                  <a:srgbClr val="FFFF00"/>
                </a:solidFill>
              </a:rPr>
              <a:t>Industrial Revolution</a:t>
            </a:r>
            <a:r>
              <a:rPr lang="en-CA" dirty="0" smtClean="0"/>
              <a:t>, the </a:t>
            </a:r>
            <a:r>
              <a:rPr lang="en-CA" i="1" dirty="0" smtClean="0">
                <a:solidFill>
                  <a:srgbClr val="FFFF00"/>
                </a:solidFill>
              </a:rPr>
              <a:t>American Revolution </a:t>
            </a:r>
            <a:r>
              <a:rPr lang="en-CA" dirty="0" smtClean="0"/>
              <a:t>and the </a:t>
            </a:r>
            <a:r>
              <a:rPr lang="en-CA" i="1" dirty="0" smtClean="0">
                <a:solidFill>
                  <a:srgbClr val="FFFF00"/>
                </a:solidFill>
              </a:rPr>
              <a:t>French Revolution</a:t>
            </a:r>
            <a:r>
              <a:rPr lang="en-CA" dirty="0" smtClean="0"/>
              <a:t>?</a:t>
            </a:r>
          </a:p>
          <a:p>
            <a:endParaRPr lang="en-CA" dirty="0" smtClean="0"/>
          </a:p>
          <a:p>
            <a:r>
              <a:rPr lang="en-CA" dirty="0" smtClean="0"/>
              <a:t>Briefly review what you remember with a partner.</a:t>
            </a:r>
            <a:endParaRPr lang="en-C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Liberalism evolves</a:t>
            </a:r>
            <a:endParaRPr lang="en-CA" dirty="0"/>
          </a:p>
        </p:txBody>
      </p:sp>
      <p:sp>
        <p:nvSpPr>
          <p:cNvPr id="3" name="Content Placeholder 2"/>
          <p:cNvSpPr>
            <a:spLocks noGrp="1"/>
          </p:cNvSpPr>
          <p:nvPr>
            <p:ph idx="1"/>
          </p:nvPr>
        </p:nvSpPr>
        <p:spPr/>
        <p:txBody>
          <a:bodyPr>
            <a:normAutofit fontScale="85000" lnSpcReduction="20000"/>
          </a:bodyPr>
          <a:lstStyle/>
          <a:p>
            <a:r>
              <a:rPr lang="en-CA" dirty="0" smtClean="0"/>
              <a:t>Therefore, </a:t>
            </a:r>
            <a:r>
              <a:rPr lang="en-CA" b="1" i="1" dirty="0" smtClean="0"/>
              <a:t>classical liberalism</a:t>
            </a:r>
            <a:r>
              <a:rPr lang="en-CA" dirty="0" smtClean="0"/>
              <a:t> (emerging from the events listed above) represented an individualist ideology and allowed tradition economic and political power structures to be dismantled. However, the new political and economic elites did not do a good job of sharing the new wealth being generated and liberalism slid to the left adopting more collectivist ideals in trying to bring more equity to society. </a:t>
            </a:r>
          </a:p>
          <a:p>
            <a:endParaRPr lang="en-CA" b="1" i="1" dirty="0" smtClean="0"/>
          </a:p>
          <a:p>
            <a:r>
              <a:rPr lang="en-CA" b="1" i="1" dirty="0" smtClean="0"/>
              <a:t>Modern liberalism</a:t>
            </a:r>
            <a:r>
              <a:rPr lang="en-CA" dirty="0" smtClean="0"/>
              <a:t> is now associated with government involvement in the economy to ensure a certain level of economic equality.</a:t>
            </a:r>
          </a:p>
          <a:p>
            <a:endParaRPr lang="en-C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Liberalism evolves</a:t>
            </a:r>
            <a:endParaRPr lang="en-CA" dirty="0"/>
          </a:p>
        </p:txBody>
      </p:sp>
      <p:sp>
        <p:nvSpPr>
          <p:cNvPr id="3" name="Content Placeholder 2"/>
          <p:cNvSpPr>
            <a:spLocks noGrp="1"/>
          </p:cNvSpPr>
          <p:nvPr>
            <p:ph idx="1"/>
          </p:nvPr>
        </p:nvSpPr>
        <p:spPr/>
        <p:txBody>
          <a:bodyPr>
            <a:normAutofit fontScale="77500" lnSpcReduction="20000"/>
          </a:bodyPr>
          <a:lstStyle/>
          <a:p>
            <a:r>
              <a:rPr lang="en-CA" dirty="0" smtClean="0"/>
              <a:t>The term liberalism can be confusing because it has come to represent different sets of ideas at different times in history – it is all about historical context. The birth of liberal ideas emerged from the event described above and represented the growing power of the individual – politically and economically. </a:t>
            </a:r>
          </a:p>
          <a:p>
            <a:endParaRPr lang="en-CA" dirty="0" smtClean="0"/>
          </a:p>
          <a:p>
            <a:r>
              <a:rPr lang="en-CA" dirty="0" smtClean="0"/>
              <a:t>As time rolls on the new economic freedoms afforded to the rising middle class were being used to benefit the few and exploit the many which resulted in the state (government) slowly starting to get involved in the economy and political life to ensure a certain  level of equality within society. </a:t>
            </a:r>
          </a:p>
          <a:p>
            <a:endParaRPr lang="en-C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3"/>
          <p:cNvPicPr/>
          <p:nvPr/>
        </p:nvPicPr>
        <p:blipFill>
          <a:blip r:embed="rId2" cstate="print"/>
          <a:srcRect t="-734" b="38246"/>
          <a:stretch>
            <a:fillRect/>
          </a:stretch>
        </p:blipFill>
        <p:spPr bwMode="auto">
          <a:xfrm>
            <a:off x="642910" y="357166"/>
            <a:ext cx="8143932" cy="600079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325</TotalTime>
  <Words>547</Words>
  <Application>Microsoft Office PowerPoint</Application>
  <PresentationFormat>On-screen Show (4:3)</PresentationFormat>
  <Paragraphs>71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Foundry</vt:lpstr>
      <vt:lpstr>“To what extent is resistance to liberalism justified?” </vt:lpstr>
      <vt:lpstr>Looking ahead</vt:lpstr>
      <vt:lpstr>19th Century Liberalism</vt:lpstr>
      <vt:lpstr>Slide 4</vt:lpstr>
      <vt:lpstr>Liberalism evolves</vt:lpstr>
      <vt:lpstr>Liberalism evolves</vt:lpstr>
      <vt:lpstr>Liberalism evolves</vt:lpstr>
      <vt:lpstr>Liberalism evolves</vt:lpstr>
      <vt:lpstr>Slide 9</vt:lpstr>
      <vt:lpstr>Slide 10</vt:lpstr>
      <vt:lpstr>Looking at History</vt:lpstr>
      <vt:lpstr>Looking at History</vt:lpstr>
      <vt:lpstr>Slide 13</vt:lpstr>
      <vt:lpstr>Slide 14</vt:lpstr>
    </vt:vector>
  </TitlesOfParts>
  <Company>Lethbridge School District #51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what extent is resistance to liberalism justified?” </dc:title>
  <dc:creator>stoutaar</dc:creator>
  <cp:lastModifiedBy>findlacr</cp:lastModifiedBy>
  <cp:revision>30</cp:revision>
  <dcterms:created xsi:type="dcterms:W3CDTF">2009-09-30T15:36:11Z</dcterms:created>
  <dcterms:modified xsi:type="dcterms:W3CDTF">2009-10-05T16:18:43Z</dcterms:modified>
</cp:coreProperties>
</file>