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3" r:id="rId2"/>
    <p:sldId id="261" r:id="rId3"/>
    <p:sldId id="256" r:id="rId4"/>
    <p:sldId id="257" r:id="rId5"/>
    <p:sldId id="262" r:id="rId6"/>
    <p:sldId id="264" r:id="rId7"/>
    <p:sldId id="258" r:id="rId8"/>
    <p:sldId id="259" r:id="rId9"/>
    <p:sldId id="260" r:id="rId10"/>
    <p:sldId id="267" r:id="rId11"/>
    <p:sldId id="266" r:id="rId12"/>
    <p:sldId id="268" r:id="rId13"/>
    <p:sldId id="269" r:id="rId14"/>
    <p:sldId id="270" r:id="rId15"/>
    <p:sldId id="26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12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1C743D-2C1D-4DF0-9483-08EEDC5028D6}" type="datetimeFigureOut">
              <a:rPr lang="en-US" smtClean="0"/>
              <a:pPr/>
              <a:t>12/7/2009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47BA5F-DB24-4057-8BC3-24968962E9D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7BA5F-DB24-4057-8BC3-24968962E9D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7BA5F-DB24-4057-8BC3-24968962E9D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7BA5F-DB24-4057-8BC3-24968962E9D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7BA5F-DB24-4057-8BC3-24968962E9D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7BA5F-DB24-4057-8BC3-24968962E9D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7BA5F-DB24-4057-8BC3-24968962E9D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7BA5F-DB24-4057-8BC3-24968962E9D1}"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7BA5F-DB24-4057-8BC3-24968962E9D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7BA5F-DB24-4057-8BC3-24968962E9D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7BA5F-DB24-4057-8BC3-24968962E9D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7BA5F-DB24-4057-8BC3-24968962E9D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7BA5F-DB24-4057-8BC3-24968962E9D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7BA5F-DB24-4057-8BC3-24968962E9D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7BA5F-DB24-4057-8BC3-24968962E9D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47BA5F-DB24-4057-8BC3-24968962E9D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F21EDB-DFE8-474A-8ADB-C68324B69700}" type="datetimeFigureOut">
              <a:rPr lang="en-US" smtClean="0"/>
              <a:pPr/>
              <a:t>12/7/2009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0746C-0344-474B-851F-595F2ACCF68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F21EDB-DFE8-474A-8ADB-C68324B69700}" type="datetimeFigureOut">
              <a:rPr lang="en-US" smtClean="0"/>
              <a:pPr/>
              <a:t>12/7/2009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0746C-0344-474B-851F-595F2ACCF6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F21EDB-DFE8-474A-8ADB-C68324B69700}" type="datetimeFigureOut">
              <a:rPr lang="en-US" smtClean="0"/>
              <a:pPr/>
              <a:t>12/7/2009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0746C-0344-474B-851F-595F2ACCF6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F21EDB-DFE8-474A-8ADB-C68324B69700}" type="datetimeFigureOut">
              <a:rPr lang="en-US" smtClean="0"/>
              <a:pPr/>
              <a:t>12/7/2009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0746C-0344-474B-851F-595F2ACCF6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F21EDB-DFE8-474A-8ADB-C68324B69700}" type="datetimeFigureOut">
              <a:rPr lang="en-US" smtClean="0"/>
              <a:pPr/>
              <a:t>12/7/2009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0746C-0344-474B-851F-595F2ACCF68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F21EDB-DFE8-474A-8ADB-C68324B69700}" type="datetimeFigureOut">
              <a:rPr lang="en-US" smtClean="0"/>
              <a:pPr/>
              <a:t>12/7/2009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C0746C-0344-474B-851F-595F2ACCF6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F21EDB-DFE8-474A-8ADB-C68324B69700}" type="datetimeFigureOut">
              <a:rPr lang="en-US" smtClean="0"/>
              <a:pPr/>
              <a:t>12/7/2009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C0746C-0344-474B-851F-595F2ACCF68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F21EDB-DFE8-474A-8ADB-C68324B69700}" type="datetimeFigureOut">
              <a:rPr lang="en-US" smtClean="0"/>
              <a:pPr/>
              <a:t>12/7/2009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C0746C-0344-474B-851F-595F2ACCF6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21EDB-DFE8-474A-8ADB-C68324B69700}" type="datetimeFigureOut">
              <a:rPr lang="en-US" smtClean="0"/>
              <a:pPr/>
              <a:t>12/7/2009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C0746C-0344-474B-851F-595F2ACCF6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F21EDB-DFE8-474A-8ADB-C68324B69700}" type="datetimeFigureOut">
              <a:rPr lang="en-US" smtClean="0"/>
              <a:pPr/>
              <a:t>12/7/2009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C0746C-0344-474B-851F-595F2ACCF6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F21EDB-DFE8-474A-8ADB-C68324B69700}" type="datetimeFigureOut">
              <a:rPr lang="en-US" smtClean="0"/>
              <a:pPr/>
              <a:t>12/7/2009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C0746C-0344-474B-851F-595F2ACCF68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21EDB-DFE8-474A-8ADB-C68324B69700}" type="datetimeFigureOut">
              <a:rPr lang="en-US" smtClean="0"/>
              <a:pPr/>
              <a:t>12/7/2009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C0746C-0344-474B-851F-595F2ACCF6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pA6FSy6EKrM&amp;feature=channe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FcAsdw7Lblc&amp;feature=relate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youtube.com/watch?v=i9WFDcZxT0s&amp;feature=related" TargetMode="External"/><Relationship Id="rId5" Type="http://schemas.openxmlformats.org/officeDocument/2006/relationships/hyperlink" Target="http://www.youtube.com/watch?v=IaJf3YX5tcw&amp;feature=related" TargetMode="External"/><Relationship Id="rId4" Type="http://schemas.openxmlformats.org/officeDocument/2006/relationships/hyperlink" Target="http://www.youtube.com/watch?v=U-zxxQQQlVA&amp;feature=related"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raig\AppData\Local\Microsoft\Windows\Temporary Internet Files\Content.IE5\EIJVQCWN\MPj04442030000[1].jpg"/>
          <p:cNvPicPr>
            <a:picLocks noChangeAspect="1" noChangeArrowheads="1"/>
          </p:cNvPicPr>
          <p:nvPr/>
        </p:nvPicPr>
        <p:blipFill>
          <a:blip r:embed="rId3" cstate="print"/>
          <a:srcRect/>
          <a:stretch>
            <a:fillRect/>
          </a:stretch>
        </p:blipFill>
        <p:spPr bwMode="auto">
          <a:xfrm>
            <a:off x="3200400" y="2906527"/>
            <a:ext cx="5943600" cy="3951473"/>
          </a:xfrm>
          <a:prstGeom prst="rect">
            <a:avLst/>
          </a:prstGeom>
          <a:noFill/>
        </p:spPr>
      </p:pic>
      <p:sp>
        <p:nvSpPr>
          <p:cNvPr id="2" name="Rectangle 1"/>
          <p:cNvSpPr/>
          <p:nvPr/>
        </p:nvSpPr>
        <p:spPr>
          <a:xfrm>
            <a:off x="1676400" y="304800"/>
            <a:ext cx="6100324" cy="329320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The principles of</a:t>
            </a:r>
          </a:p>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LIBERALISM</a:t>
            </a:r>
          </a:p>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AND THE</a:t>
            </a:r>
          </a:p>
          <a:p>
            <a:pPr algn="ctr"/>
            <a:r>
              <a:rPr lang="en-US" sz="7200" b="1" cap="all" spc="0" dirty="0" err="1" smtClean="0">
                <a:ln w="0"/>
                <a:solidFill>
                  <a:schemeClr val="accent3">
                    <a:lumMod val="75000"/>
                  </a:schemeClr>
                </a:solidFill>
                <a:effectLst>
                  <a:reflection blurRad="12700" stA="50000" endPos="50000" dist="5000" dir="5400000" sy="-100000" rotWithShape="0"/>
                </a:effectLst>
              </a:rPr>
              <a:t>eNVIRONMENT</a:t>
            </a:r>
            <a:endParaRPr lang="en-US" sz="7200" b="1" cap="all" spc="0" dirty="0">
              <a:ln w="0"/>
              <a:solidFill>
                <a:schemeClr val="accent3">
                  <a:lumMod val="75000"/>
                </a:schemeClr>
              </a:solidFill>
              <a:effectLst>
                <a:reflection blurRad="12700" stA="50000" endPos="50000" dist="5000" dir="5400000" sy="-100000" rotWithShape="0"/>
              </a:effectLst>
            </a:endParaRPr>
          </a:p>
        </p:txBody>
      </p:sp>
      <p:sp>
        <p:nvSpPr>
          <p:cNvPr id="3" name="Rectangle 2"/>
          <p:cNvSpPr/>
          <p:nvPr/>
        </p:nvSpPr>
        <p:spPr>
          <a:xfrm>
            <a:off x="1524000" y="4495800"/>
            <a:ext cx="2255169" cy="95410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spc="0" dirty="0" smtClean="0">
                <a:ln w="0"/>
                <a:solidFill>
                  <a:srgbClr val="C00000"/>
                </a:solidFill>
                <a:effectLst>
                  <a:reflection blurRad="12700" stA="50000" endPos="50000" dist="5000" dir="5400000" sy="-100000" rotWithShape="0"/>
                </a:effectLst>
              </a:rPr>
              <a:t>Are they </a:t>
            </a:r>
          </a:p>
          <a:p>
            <a:pPr algn="ctr"/>
            <a:r>
              <a:rPr lang="en-US" sz="2800" b="1" cap="all" spc="0" dirty="0" smtClean="0">
                <a:ln w="0"/>
                <a:solidFill>
                  <a:srgbClr val="C00000"/>
                </a:solidFill>
                <a:effectLst>
                  <a:reflection blurRad="12700" stA="50000" endPos="50000" dist="5000" dir="5400000" sy="-100000" rotWithShape="0"/>
                </a:effectLst>
              </a:rPr>
              <a:t>compatible?</a:t>
            </a:r>
            <a:endParaRPr lang="en-US" sz="2800" b="1" cap="all" spc="0" dirty="0">
              <a:ln w="0"/>
              <a:solidFill>
                <a:srgbClr val="C00000"/>
              </a:solidFill>
              <a:effectLst>
                <a:reflection blurRad="12700" stA="50000" endPos="50000" dist="5000" dir="5400000" sy="-100000" rotWithShape="0"/>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cstate="print"/>
          <a:srcRect l="4375" t="25000" r="2500" b="22000"/>
          <a:stretch>
            <a:fillRect/>
          </a:stretch>
        </p:blipFill>
        <p:spPr bwMode="auto">
          <a:xfrm>
            <a:off x="228600" y="381000"/>
            <a:ext cx="8534400" cy="5867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625" t="19000" r="50625" b="6000"/>
          <a:stretch>
            <a:fillRect/>
          </a:stretch>
        </p:blipFill>
        <p:spPr bwMode="auto">
          <a:xfrm>
            <a:off x="1447800" y="228600"/>
            <a:ext cx="6339840" cy="6096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229600" cy="5632311"/>
          </a:xfrm>
          <a:prstGeom prst="rect">
            <a:avLst/>
          </a:prstGeom>
        </p:spPr>
        <p:txBody>
          <a:bodyPr wrap="square">
            <a:spAutoFit/>
          </a:bodyPr>
          <a:lstStyle/>
          <a:p>
            <a:r>
              <a:rPr lang="en-US" sz="2400" dirty="0" smtClean="0"/>
              <a:t>POINTS TO PONDER…</a:t>
            </a:r>
          </a:p>
          <a:p>
            <a:endParaRPr lang="en-US" sz="2400" dirty="0" smtClean="0"/>
          </a:p>
          <a:p>
            <a:r>
              <a:rPr lang="en-US" sz="2400" dirty="0" smtClean="0"/>
              <a:t>Should the government be subsidizing the development of carbon capture technology, essentially with taxpayers money?</a:t>
            </a:r>
          </a:p>
          <a:p>
            <a:endParaRPr lang="en-US" sz="2400" dirty="0" smtClean="0"/>
          </a:p>
          <a:p>
            <a:r>
              <a:rPr lang="en-US" sz="2400" dirty="0" smtClean="0"/>
              <a:t>Or, should the fossil fuel industry be investing their own money in the technology to ensure they can continue to operate?</a:t>
            </a:r>
          </a:p>
          <a:p>
            <a:endParaRPr lang="en-US" sz="2400" dirty="0" smtClean="0"/>
          </a:p>
          <a:p>
            <a:r>
              <a:rPr lang="en-US" sz="2400" dirty="0" smtClean="0"/>
              <a:t>Should the government be interfering in the fossil fuel marketplace?</a:t>
            </a:r>
          </a:p>
          <a:p>
            <a:endParaRPr lang="en-US" sz="2400" dirty="0" smtClean="0"/>
          </a:p>
          <a:p>
            <a:r>
              <a:rPr lang="en-US" sz="2400" dirty="0" smtClean="0"/>
              <a:t>Should we be investing $2 billion dollars in a technology that allows us to continue relying on fossil fuels? Or, should the money be spent on developing alternative and clean energy technologies that will be required in the future?</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8750" t="19000" r="10000" b="7000"/>
          <a:stretch>
            <a:fillRect/>
          </a:stretch>
        </p:blipFill>
        <p:spPr bwMode="auto">
          <a:xfrm>
            <a:off x="304800" y="533400"/>
            <a:ext cx="8480854" cy="5410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990600"/>
            <a:ext cx="7379071" cy="3908762"/>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Can </a:t>
            </a:r>
            <a:r>
              <a:rPr lang="en-US" sz="5400" b="1" cap="all" dirty="0" smtClean="0">
                <a:ln w="0"/>
                <a:solidFill>
                  <a:schemeClr val="tx2">
                    <a:lumMod val="75000"/>
                  </a:schemeClr>
                </a:solidFill>
                <a:effectLst>
                  <a:reflection blurRad="12700" stA="50000" endPos="50000" dist="5000" dir="5400000" sy="-100000" rotWithShape="0"/>
                </a:effectLst>
              </a:rPr>
              <a:t>capitalism</a:t>
            </a:r>
          </a:p>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Solve </a:t>
            </a:r>
            <a:r>
              <a:rPr lang="en-US" sz="5400" b="1" cap="all" spc="0" dirty="0" smtClean="0">
                <a:ln w="0"/>
                <a:solidFill>
                  <a:schemeClr val="accent3"/>
                </a:solidFill>
                <a:effectLst>
                  <a:reflection blurRad="12700" stA="50000" endPos="50000" dist="5000" dir="5400000" sy="-100000" rotWithShape="0"/>
                </a:effectLst>
              </a:rPr>
              <a:t>environmental</a:t>
            </a: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p>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Problems?</a:t>
            </a:r>
          </a:p>
          <a:p>
            <a:pPr algn="ctr"/>
            <a:endPar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en-US" sz="3200" b="1" cap="all" spc="0" dirty="0" smtClean="0">
                <a:ln w="0"/>
                <a:solidFill>
                  <a:srgbClr val="C00000"/>
                </a:solidFill>
                <a:effectLst>
                  <a:reflection blurRad="12700" stA="50000" endPos="50000" dist="5000" dir="5400000" sy="-100000" rotWithShape="0"/>
                </a:effectLst>
              </a:rPr>
              <a:t>Cap and trade?</a:t>
            </a:r>
          </a:p>
        </p:txBody>
      </p:sp>
      <p:sp>
        <p:nvSpPr>
          <p:cNvPr id="5" name="Rectangle 4"/>
          <p:cNvSpPr/>
          <p:nvPr/>
        </p:nvSpPr>
        <p:spPr>
          <a:xfrm>
            <a:off x="914400" y="5105400"/>
            <a:ext cx="7620000" cy="707886"/>
          </a:xfrm>
          <a:prstGeom prst="rect">
            <a:avLst/>
          </a:prstGeom>
        </p:spPr>
        <p:txBody>
          <a:bodyPr wrap="square">
            <a:spAutoFit/>
          </a:bodyPr>
          <a:lstStyle/>
          <a:p>
            <a:r>
              <a:rPr lang="en-US" sz="2000" b="1" dirty="0" smtClean="0">
                <a:hlinkClick r:id="rId3"/>
              </a:rPr>
              <a:t>http://</a:t>
            </a:r>
            <a:r>
              <a:rPr lang="en-US" sz="2000" b="1" dirty="0" smtClean="0">
                <a:hlinkClick r:id="rId3"/>
              </a:rPr>
              <a:t>www.youtube.com/watch?v=pA6FSy6EKrM&amp;feature=channel</a:t>
            </a:r>
            <a:endParaRPr lang="en-US" sz="2000" b="1" dirty="0" smtClean="0"/>
          </a:p>
          <a:p>
            <a:endParaRPr lang="en-US" sz="20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raig\AppData\Local\Microsoft\Windows\Temporary Internet Files\Content.IE5\EIJVQCWN\MPj04442030000[1].jpg"/>
          <p:cNvPicPr>
            <a:picLocks noChangeAspect="1" noChangeArrowheads="1"/>
          </p:cNvPicPr>
          <p:nvPr/>
        </p:nvPicPr>
        <p:blipFill>
          <a:blip r:embed="rId3" cstate="print"/>
          <a:srcRect/>
          <a:stretch>
            <a:fillRect/>
          </a:stretch>
        </p:blipFill>
        <p:spPr bwMode="auto">
          <a:xfrm>
            <a:off x="3200400" y="2906527"/>
            <a:ext cx="5943600" cy="3951473"/>
          </a:xfrm>
          <a:prstGeom prst="rect">
            <a:avLst/>
          </a:prstGeom>
          <a:noFill/>
        </p:spPr>
      </p:pic>
      <p:sp>
        <p:nvSpPr>
          <p:cNvPr id="2" name="Rectangle 1"/>
          <p:cNvSpPr/>
          <p:nvPr/>
        </p:nvSpPr>
        <p:spPr>
          <a:xfrm>
            <a:off x="1676400" y="304800"/>
            <a:ext cx="6100324" cy="329320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The principles of</a:t>
            </a:r>
          </a:p>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LIBERALISM</a:t>
            </a:r>
          </a:p>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AND THE</a:t>
            </a:r>
          </a:p>
          <a:p>
            <a:pPr algn="ctr"/>
            <a:r>
              <a:rPr lang="en-US" sz="7200" b="1" cap="all" spc="0" dirty="0" err="1" smtClean="0">
                <a:ln w="0"/>
                <a:solidFill>
                  <a:schemeClr val="accent3">
                    <a:lumMod val="75000"/>
                  </a:schemeClr>
                </a:solidFill>
                <a:effectLst>
                  <a:reflection blurRad="12700" stA="50000" endPos="50000" dist="5000" dir="5400000" sy="-100000" rotWithShape="0"/>
                </a:effectLst>
              </a:rPr>
              <a:t>eNVIRONMENT</a:t>
            </a:r>
            <a:endParaRPr lang="en-US" sz="7200" b="1" cap="all" spc="0" dirty="0">
              <a:ln w="0"/>
              <a:solidFill>
                <a:schemeClr val="accent3">
                  <a:lumMod val="75000"/>
                </a:schemeClr>
              </a:solidFill>
              <a:effectLst>
                <a:reflection blurRad="12700" stA="50000" endPos="50000" dist="5000" dir="5400000" sy="-100000" rotWithShape="0"/>
              </a:effectLst>
            </a:endParaRPr>
          </a:p>
        </p:txBody>
      </p:sp>
      <p:sp>
        <p:nvSpPr>
          <p:cNvPr id="3" name="Rectangle 2"/>
          <p:cNvSpPr/>
          <p:nvPr/>
        </p:nvSpPr>
        <p:spPr>
          <a:xfrm>
            <a:off x="1524000" y="4495800"/>
            <a:ext cx="2255169" cy="95410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spc="0" dirty="0" smtClean="0">
                <a:ln w="0"/>
                <a:solidFill>
                  <a:srgbClr val="C00000"/>
                </a:solidFill>
                <a:effectLst>
                  <a:reflection blurRad="12700" stA="50000" endPos="50000" dist="5000" dir="5400000" sy="-100000" rotWithShape="0"/>
                </a:effectLst>
              </a:rPr>
              <a:t>Are they </a:t>
            </a:r>
          </a:p>
          <a:p>
            <a:pPr algn="ctr"/>
            <a:r>
              <a:rPr lang="en-US" sz="2800" b="1" cap="all" spc="0" dirty="0" smtClean="0">
                <a:ln w="0"/>
                <a:solidFill>
                  <a:srgbClr val="C00000"/>
                </a:solidFill>
                <a:effectLst>
                  <a:reflection blurRad="12700" stA="50000" endPos="50000" dist="5000" dir="5400000" sy="-100000" rotWithShape="0"/>
                </a:effectLst>
              </a:rPr>
              <a:t>compatible?</a:t>
            </a:r>
            <a:endParaRPr lang="en-US" sz="2800" b="1" cap="all" spc="0" dirty="0">
              <a:ln w="0"/>
              <a:solidFill>
                <a:srgbClr val="C00000"/>
              </a:solidFill>
              <a:effectLst>
                <a:reflection blurRad="12700" stA="50000" endPos="50000" dist="5000" dir="5400000" sy="-100000" rotWithShape="0"/>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eattlepi.com/dayart/20091118/cartoon20091118.jpg"/>
          <p:cNvPicPr>
            <a:picLocks noChangeAspect="1" noChangeArrowheads="1"/>
          </p:cNvPicPr>
          <p:nvPr/>
        </p:nvPicPr>
        <p:blipFill>
          <a:blip r:embed="rId3" cstate="print"/>
          <a:srcRect/>
          <a:stretch>
            <a:fillRect/>
          </a:stretch>
        </p:blipFill>
        <p:spPr bwMode="auto">
          <a:xfrm>
            <a:off x="914400" y="609600"/>
            <a:ext cx="7286625" cy="566274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5556" t="29333" r="37778" b="24445"/>
          <a:stretch>
            <a:fillRect/>
          </a:stretch>
        </p:blipFill>
        <p:spPr bwMode="auto">
          <a:xfrm>
            <a:off x="381000" y="685800"/>
            <a:ext cx="8124092" cy="5029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8077200" cy="5847755"/>
          </a:xfrm>
          <a:prstGeom prst="rect">
            <a:avLst/>
          </a:prstGeom>
        </p:spPr>
        <p:txBody>
          <a:bodyPr wrap="square">
            <a:spAutoFit/>
          </a:bodyPr>
          <a:lstStyle/>
          <a:p>
            <a:r>
              <a:rPr lang="en-US" sz="2200" dirty="0" smtClean="0"/>
              <a:t>The country “is the dirty old man of the climate world,” according to a recent Guardian article. Another prominent article published ahead of the Copenhagen climate-change summit called it a “corrupt petro-state.” Various diplomats and scientists have rallied for its expulsion from international organizations.</a:t>
            </a:r>
          </a:p>
          <a:p>
            <a:endParaRPr lang="en-US" sz="2200" dirty="0" smtClean="0"/>
          </a:p>
          <a:p>
            <a:r>
              <a:rPr lang="en-US" sz="2200" dirty="0" smtClean="0"/>
              <a:t>China? Venezuela or an oil-stained African state?</a:t>
            </a:r>
          </a:p>
          <a:p>
            <a:endParaRPr lang="en-US" sz="2200" dirty="0" smtClean="0"/>
          </a:p>
          <a:p>
            <a:r>
              <a:rPr lang="en-US" sz="2200" dirty="0" smtClean="0"/>
              <a:t>Try Canada.</a:t>
            </a:r>
          </a:p>
          <a:p>
            <a:endParaRPr lang="en-US" sz="2200" dirty="0" smtClean="0"/>
          </a:p>
          <a:p>
            <a:r>
              <a:rPr lang="en-US" sz="2200" dirty="0" smtClean="0"/>
              <a:t>Almost 200 countries will attend the Copenhagen conference, which starts Monday, but few of them will roll in with a more blackened image. Among the international carbon-reduction negotiators, Canada is seen as part of the problem, not part of the solution, partly because its greenhouse emissions under the soon-to-expire Kyoto Protocol soared when they were supposed to go in the opposite direction, and because the proposed new cuts are relatively small.</a:t>
            </a:r>
            <a:endParaRPr lang="en-US"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p:cNvPicPr>
            <a:picLocks noChangeAspect="1" noChangeArrowheads="1"/>
          </p:cNvPicPr>
          <p:nvPr/>
        </p:nvPicPr>
        <p:blipFill>
          <a:blip r:embed="rId3" cstate="print"/>
          <a:srcRect/>
          <a:stretch>
            <a:fillRect/>
          </a:stretch>
        </p:blipFill>
        <p:spPr bwMode="auto">
          <a:xfrm>
            <a:off x="228600" y="228599"/>
            <a:ext cx="8610600" cy="627561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6241" y="1828800"/>
            <a:ext cx="4821769"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Watch the following clips:</a:t>
            </a:r>
            <a:endParaRPr lang="en-U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Rectangle 4"/>
          <p:cNvSpPr/>
          <p:nvPr/>
        </p:nvSpPr>
        <p:spPr>
          <a:xfrm>
            <a:off x="1143000" y="2819400"/>
            <a:ext cx="6934200" cy="3139321"/>
          </a:xfrm>
          <a:prstGeom prst="rect">
            <a:avLst/>
          </a:prstGeom>
        </p:spPr>
        <p:txBody>
          <a:bodyPr wrap="square">
            <a:spAutoFit/>
          </a:bodyPr>
          <a:lstStyle/>
          <a:p>
            <a:r>
              <a:rPr lang="en-US" b="1" dirty="0" smtClean="0">
                <a:hlinkClick r:id="rId3"/>
              </a:rPr>
              <a:t>http://www.youtube.com/watch?v=FcAsdw7Lblc&amp;feature=related</a:t>
            </a:r>
            <a:endParaRPr lang="en-US" b="1" dirty="0" smtClean="0"/>
          </a:p>
          <a:p>
            <a:endParaRPr lang="en-US" b="1" dirty="0" smtClean="0"/>
          </a:p>
          <a:p>
            <a:r>
              <a:rPr lang="en-US" b="1" dirty="0" smtClean="0">
                <a:hlinkClick r:id="rId4"/>
              </a:rPr>
              <a:t>http://www.youtube.com/watch?v=U-zxxQQQlVA&amp;feature=related</a:t>
            </a:r>
            <a:endParaRPr lang="en-US" b="1" dirty="0" smtClean="0"/>
          </a:p>
          <a:p>
            <a:endParaRPr lang="en-US" b="1" dirty="0" smtClean="0"/>
          </a:p>
          <a:p>
            <a:r>
              <a:rPr lang="en-US" b="1" dirty="0" smtClean="0">
                <a:hlinkClick r:id="rId5"/>
              </a:rPr>
              <a:t>http://www.youtube.com/watch?v=IaJf3YX5tcw&amp;feature=related</a:t>
            </a:r>
            <a:endParaRPr lang="en-US" b="1" dirty="0" smtClean="0"/>
          </a:p>
          <a:p>
            <a:endParaRPr lang="en-US" b="1" dirty="0" smtClean="0"/>
          </a:p>
          <a:p>
            <a:r>
              <a:rPr lang="en-US" b="1" dirty="0" smtClean="0">
                <a:hlinkClick r:id="rId6"/>
              </a:rPr>
              <a:t>http://www.youtube.com/watch?v=i9WFDcZxT0s&amp;feature=related</a:t>
            </a:r>
            <a:endParaRPr lang="en-US" b="1" dirty="0" smtClean="0"/>
          </a:p>
          <a:p>
            <a:endParaRPr lang="en-US" b="1" dirty="0" smtClean="0"/>
          </a:p>
          <a:p>
            <a:endParaRPr lang="en-US" b="1" dirty="0" smtClean="0"/>
          </a:p>
          <a:p>
            <a:endParaRPr lang="en-US" b="1" dirty="0" smtClean="0"/>
          </a:p>
          <a:p>
            <a:endParaRPr lang="en-US" b="1" dirty="0"/>
          </a:p>
        </p:txBody>
      </p:sp>
      <p:sp>
        <p:nvSpPr>
          <p:cNvPr id="6" name="Rectangle 5"/>
          <p:cNvSpPr/>
          <p:nvPr/>
        </p:nvSpPr>
        <p:spPr>
          <a:xfrm>
            <a:off x="1334835" y="762000"/>
            <a:ext cx="6266908"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spc="0" dirty="0" smtClean="0">
                <a:ln w="0"/>
                <a:solidFill>
                  <a:schemeClr val="accent3">
                    <a:lumMod val="75000"/>
                  </a:schemeClr>
                </a:solidFill>
                <a:effectLst>
                  <a:reflection blurRad="12700" stA="50000" endPos="50000" dist="5000" dir="5400000" sy="-100000" rotWithShape="0"/>
                </a:effectLst>
              </a:rPr>
              <a:t>PERSPECTIVES ON KYOTO</a:t>
            </a:r>
            <a:endParaRPr lang="en-US" sz="4400" b="1" cap="all" spc="0" dirty="0">
              <a:ln w="0"/>
              <a:solidFill>
                <a:schemeClr val="accent3">
                  <a:lumMod val="75000"/>
                </a:schemeClr>
              </a:soli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229600" cy="6186309"/>
          </a:xfrm>
          <a:prstGeom prst="rect">
            <a:avLst/>
          </a:prstGeom>
        </p:spPr>
        <p:txBody>
          <a:bodyPr wrap="square">
            <a:spAutoFit/>
          </a:bodyPr>
          <a:lstStyle/>
          <a:p>
            <a:r>
              <a:rPr lang="en-US" b="1" dirty="0" smtClean="0"/>
              <a:t>KYOTO PROTOCOL</a:t>
            </a:r>
          </a:p>
          <a:p>
            <a:endParaRPr lang="en-US" dirty="0" smtClean="0"/>
          </a:p>
          <a:p>
            <a:r>
              <a:rPr lang="en-US" dirty="0" smtClean="0"/>
              <a:t>The UNFCCC's landmark achievement, the first international treaty to set down legally-binding targets for cutting greenhouse-gas emissions.</a:t>
            </a:r>
          </a:p>
          <a:p>
            <a:r>
              <a:rPr lang="en-US" dirty="0" smtClean="0"/>
              <a:t>It was signed as a "framework" accord in 1997; its complex rulebook was completed in 2001; it took effect on February 16 2005. It has been ratified by 183 countries plus the European Community (EC).</a:t>
            </a:r>
          </a:p>
          <a:p>
            <a:endParaRPr lang="en-US" dirty="0" smtClean="0"/>
          </a:p>
          <a:p>
            <a:r>
              <a:rPr lang="en-US" dirty="0" smtClean="0"/>
              <a:t>Kyoto set down commitments for </a:t>
            </a:r>
            <a:r>
              <a:rPr lang="en-US" dirty="0" err="1" smtClean="0"/>
              <a:t>industrialised</a:t>
            </a:r>
            <a:r>
              <a:rPr lang="en-US" dirty="0" smtClean="0"/>
              <a:t> economies that would reduce overall emissions of six categories of greenhouse gases by "at least" five percent by a 2008-2012 timeframe compared to 1990.</a:t>
            </a:r>
          </a:p>
          <a:p>
            <a:endParaRPr lang="en-US" dirty="0" smtClean="0"/>
          </a:p>
          <a:p>
            <a:r>
              <a:rPr lang="en-US" dirty="0" smtClean="0"/>
              <a:t>Rich countries can trade in emissions or invest in cleaner-energy projects in former Soviet economies or developing economies in order to gain "carbon credits" that they can then offset against their quota.</a:t>
            </a:r>
          </a:p>
          <a:p>
            <a:endParaRPr lang="en-US" dirty="0" smtClean="0"/>
          </a:p>
          <a:p>
            <a:r>
              <a:rPr lang="en-US" dirty="0" smtClean="0"/>
              <a:t>Poorer countries do not having binding emissions targets. They make a general pledge to avoid pollution.</a:t>
            </a:r>
          </a:p>
          <a:p>
            <a:endParaRPr lang="en-US" dirty="0" smtClean="0"/>
          </a:p>
          <a:p>
            <a:r>
              <a:rPr lang="en-US" dirty="0" smtClean="0"/>
              <a:t>Kyoto has been badly wounded by the absence of the United States, which signed but refused to ratify the pact, and by massive overshoots in carbon emissions by Canada and Australia.</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greenteamusa.typepad.com/.a/6a00d83455460669e20120a669d612970c-500wi"/>
          <p:cNvPicPr>
            <a:picLocks noChangeAspect="1" noChangeArrowheads="1"/>
          </p:cNvPicPr>
          <p:nvPr/>
        </p:nvPicPr>
        <p:blipFill>
          <a:blip r:embed="rId3" cstate="print"/>
          <a:srcRect/>
          <a:stretch>
            <a:fillRect/>
          </a:stretch>
        </p:blipFill>
        <p:spPr bwMode="auto">
          <a:xfrm>
            <a:off x="304799" y="304800"/>
            <a:ext cx="8466667" cy="6096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229600" cy="5632311"/>
          </a:xfrm>
          <a:prstGeom prst="rect">
            <a:avLst/>
          </a:prstGeom>
        </p:spPr>
        <p:txBody>
          <a:bodyPr wrap="square">
            <a:spAutoFit/>
          </a:bodyPr>
          <a:lstStyle/>
          <a:p>
            <a:r>
              <a:rPr lang="en-US" dirty="0" smtClean="0"/>
              <a:t>These are the core goals of the </a:t>
            </a:r>
            <a:r>
              <a:rPr lang="en-US" b="1" dirty="0" smtClean="0"/>
              <a:t>Copenhagen Talks (2009):</a:t>
            </a:r>
          </a:p>
          <a:p>
            <a:endParaRPr lang="en-US" dirty="0" smtClean="0"/>
          </a:p>
          <a:p>
            <a:r>
              <a:rPr lang="en-US" dirty="0" smtClean="0"/>
              <a:t>- Forging a "shared vision" for long-term cooperative action, "including a long-term global goal for emissions reductions."</a:t>
            </a:r>
          </a:p>
          <a:p>
            <a:endParaRPr lang="en-US" dirty="0" smtClean="0"/>
          </a:p>
          <a:p>
            <a:r>
              <a:rPr lang="en-US" dirty="0" smtClean="0"/>
              <a:t>- Emissions curbs will be determined by "measurable, reportable and verifiable" actions to cut carbon output. For all developed countries, these will include "quantified emissions limitation and reduction objectives." For developing countries, no mention is made of emissions reductions. Instead, the talks will cover "nationally appropriate mitigation actions."</a:t>
            </a:r>
          </a:p>
          <a:p>
            <a:endParaRPr lang="en-US" dirty="0" smtClean="0"/>
          </a:p>
          <a:p>
            <a:r>
              <a:rPr lang="en-US" dirty="0" smtClean="0"/>
              <a:t>- Financial help to enable poor countries cope with the impact of climate change.</a:t>
            </a:r>
          </a:p>
          <a:p>
            <a:endParaRPr lang="en-US" dirty="0" smtClean="0"/>
          </a:p>
          <a:p>
            <a:r>
              <a:rPr lang="en-US" dirty="0" smtClean="0"/>
              <a:t>- Encouraging the transfer of cleaner technology through "effective mechanisms and enhanced means," including financial incentives but also the removal of obstacles, a shorthand term for trade barriers.</a:t>
            </a:r>
          </a:p>
          <a:p>
            <a:endParaRPr lang="en-US" dirty="0" smtClean="0"/>
          </a:p>
          <a:p>
            <a:r>
              <a:rPr lang="en-US" dirty="0" smtClean="0"/>
              <a:t>- Curbing emissions from deforestation, through "policy approaches and positive incentives" in developing countries as well as sustainable forest management and conservation</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658</Words>
  <Application>Microsoft Office PowerPoint</Application>
  <PresentationFormat>On-screen Show (4:3)</PresentationFormat>
  <Paragraphs>83</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Taylor</dc:creator>
  <cp:lastModifiedBy>Craig Findlay</cp:lastModifiedBy>
  <cp:revision>20</cp:revision>
  <dcterms:created xsi:type="dcterms:W3CDTF">2009-12-07T01:20:18Z</dcterms:created>
  <dcterms:modified xsi:type="dcterms:W3CDTF">2009-12-08T06:06:35Z</dcterms:modified>
</cp:coreProperties>
</file>