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3" r:id="rId2"/>
    <p:sldId id="261" r:id="rId3"/>
    <p:sldId id="296" r:id="rId4"/>
    <p:sldId id="297" r:id="rId5"/>
    <p:sldId id="264" r:id="rId6"/>
    <p:sldId id="265" r:id="rId7"/>
    <p:sldId id="267" r:id="rId8"/>
    <p:sldId id="268" r:id="rId9"/>
    <p:sldId id="266" r:id="rId10"/>
    <p:sldId id="269" r:id="rId11"/>
    <p:sldId id="270" r:id="rId12"/>
    <p:sldId id="271" r:id="rId13"/>
    <p:sldId id="298" r:id="rId14"/>
    <p:sldId id="288" r:id="rId15"/>
    <p:sldId id="272" r:id="rId16"/>
    <p:sldId id="273" r:id="rId17"/>
    <p:sldId id="289" r:id="rId18"/>
    <p:sldId id="283" r:id="rId19"/>
    <p:sldId id="290" r:id="rId20"/>
    <p:sldId id="279" r:id="rId21"/>
    <p:sldId id="280" r:id="rId22"/>
    <p:sldId id="281" r:id="rId23"/>
    <p:sldId id="291" r:id="rId24"/>
    <p:sldId id="278" r:id="rId25"/>
    <p:sldId id="282" r:id="rId26"/>
    <p:sldId id="284" r:id="rId27"/>
    <p:sldId id="285" r:id="rId28"/>
    <p:sldId id="286" r:id="rId29"/>
    <p:sldId id="287" r:id="rId30"/>
    <p:sldId id="277" r:id="rId31"/>
    <p:sldId id="292" r:id="rId32"/>
    <p:sldId id="274" r:id="rId33"/>
    <p:sldId id="294" r:id="rId34"/>
    <p:sldId id="275" r:id="rId35"/>
    <p:sldId id="276" r:id="rId36"/>
    <p:sldId id="293"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B60144-8F4A-462B-B313-A0BF1E73A75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CA"/>
        </a:p>
      </dgm:t>
    </dgm:pt>
    <dgm:pt modelId="{5885FBD8-A074-4216-8A97-A337253496B5}">
      <dgm:prSet phldrT="[Text]">
        <dgm:style>
          <a:lnRef idx="3">
            <a:schemeClr val="lt1"/>
          </a:lnRef>
          <a:fillRef idx="1">
            <a:schemeClr val="accent6"/>
          </a:fillRef>
          <a:effectRef idx="1">
            <a:schemeClr val="accent6"/>
          </a:effectRef>
          <a:fontRef idx="minor">
            <a:schemeClr val="lt1"/>
          </a:fontRef>
        </dgm:style>
      </dgm:prSet>
      <dgm:spPr/>
      <dgm:t>
        <a:bodyPr/>
        <a:lstStyle/>
        <a:p>
          <a:r>
            <a:rPr lang="en-CA" b="1" dirty="0" smtClean="0"/>
            <a:t>REPRESENTATIVE DEMOCRACY</a:t>
          </a:r>
        </a:p>
        <a:p>
          <a:r>
            <a:rPr lang="en-CA" dirty="0" smtClean="0"/>
            <a:t>(majority rule)</a:t>
          </a:r>
          <a:endParaRPr lang="en-CA" dirty="0"/>
        </a:p>
      </dgm:t>
    </dgm:pt>
    <dgm:pt modelId="{3518751A-F03C-4BD0-BE24-669F63A470E1}" type="parTrans" cxnId="{74CF5999-01D7-4B85-B0B7-32135269C09B}">
      <dgm:prSet/>
      <dgm:spPr/>
      <dgm:t>
        <a:bodyPr/>
        <a:lstStyle/>
        <a:p>
          <a:endParaRPr lang="en-CA"/>
        </a:p>
      </dgm:t>
    </dgm:pt>
    <dgm:pt modelId="{2C1AE747-3AF1-4028-A6B9-6C2B78930ADB}" type="sibTrans" cxnId="{74CF5999-01D7-4B85-B0B7-32135269C09B}">
      <dgm:prSet/>
      <dgm:spPr/>
      <dgm:t>
        <a:bodyPr/>
        <a:lstStyle/>
        <a:p>
          <a:endParaRPr lang="en-CA"/>
        </a:p>
      </dgm:t>
    </dgm:pt>
    <dgm:pt modelId="{F9B4B7B7-EEFD-498E-8543-B7F06144DC65}">
      <dgm:prSet phldrT="[Text]">
        <dgm:style>
          <a:lnRef idx="3">
            <a:schemeClr val="lt1"/>
          </a:lnRef>
          <a:fillRef idx="1">
            <a:schemeClr val="accent2"/>
          </a:fillRef>
          <a:effectRef idx="1">
            <a:schemeClr val="accent2"/>
          </a:effectRef>
          <a:fontRef idx="minor">
            <a:schemeClr val="lt1"/>
          </a:fontRef>
        </dgm:style>
      </dgm:prSet>
      <dgm:spPr/>
      <dgm:t>
        <a:bodyPr/>
        <a:lstStyle/>
        <a:p>
          <a:r>
            <a:rPr lang="en-CA" b="1" dirty="0" smtClean="0"/>
            <a:t>DIRECT DEMOCRACY</a:t>
          </a:r>
        </a:p>
        <a:p>
          <a:r>
            <a:rPr lang="en-CA" dirty="0" smtClean="0"/>
            <a:t>(majority rule)</a:t>
          </a:r>
          <a:endParaRPr lang="en-CA" dirty="0"/>
        </a:p>
      </dgm:t>
    </dgm:pt>
    <dgm:pt modelId="{40C63B74-6089-43FA-98BC-7268F7E139F8}" type="parTrans" cxnId="{B274118A-E5E2-4502-B0D2-AB2CAC0AA756}">
      <dgm:prSet/>
      <dgm:spPr/>
      <dgm:t>
        <a:bodyPr/>
        <a:lstStyle/>
        <a:p>
          <a:endParaRPr lang="en-CA"/>
        </a:p>
      </dgm:t>
    </dgm:pt>
    <dgm:pt modelId="{3DF7CE76-9102-4C4A-A4B0-4158725BAC20}" type="sibTrans" cxnId="{B274118A-E5E2-4502-B0D2-AB2CAC0AA756}">
      <dgm:prSet/>
      <dgm:spPr/>
      <dgm:t>
        <a:bodyPr/>
        <a:lstStyle/>
        <a:p>
          <a:endParaRPr lang="en-CA"/>
        </a:p>
      </dgm:t>
    </dgm:pt>
    <dgm:pt modelId="{9CED9A11-2308-4BD8-AF2E-BF45F32B996A}">
      <dgm:prSet phldrT="[Text]">
        <dgm:style>
          <a:lnRef idx="3">
            <a:schemeClr val="lt1"/>
          </a:lnRef>
          <a:fillRef idx="1">
            <a:schemeClr val="accent4"/>
          </a:fillRef>
          <a:effectRef idx="1">
            <a:schemeClr val="accent4"/>
          </a:effectRef>
          <a:fontRef idx="minor">
            <a:schemeClr val="lt1"/>
          </a:fontRef>
        </dgm:style>
      </dgm:prSet>
      <dgm:spPr/>
      <dgm:t>
        <a:bodyPr/>
        <a:lstStyle/>
        <a:p>
          <a:r>
            <a:rPr lang="en-CA" b="1" dirty="0" smtClean="0"/>
            <a:t>CONSENSUS</a:t>
          </a:r>
          <a:endParaRPr lang="en-CA" b="1" dirty="0"/>
        </a:p>
      </dgm:t>
    </dgm:pt>
    <dgm:pt modelId="{7F995606-01CE-43A7-A4B7-E675618701DA}" type="parTrans" cxnId="{E723C38E-A0DC-4AB3-A905-22CADE691511}">
      <dgm:prSet/>
      <dgm:spPr/>
      <dgm:t>
        <a:bodyPr/>
        <a:lstStyle/>
        <a:p>
          <a:endParaRPr lang="en-CA"/>
        </a:p>
      </dgm:t>
    </dgm:pt>
    <dgm:pt modelId="{C4E80303-B8A1-4505-BFFC-D7B08F460DB1}" type="sibTrans" cxnId="{E723C38E-A0DC-4AB3-A905-22CADE691511}">
      <dgm:prSet/>
      <dgm:spPr/>
      <dgm:t>
        <a:bodyPr/>
        <a:lstStyle/>
        <a:p>
          <a:endParaRPr lang="en-CA"/>
        </a:p>
      </dgm:t>
    </dgm:pt>
    <dgm:pt modelId="{4627457D-7667-41CA-B017-EF48B50AA85C}">
      <dgm:prSet phldrT="[Text]">
        <dgm:style>
          <a:lnRef idx="3">
            <a:schemeClr val="lt1"/>
          </a:lnRef>
          <a:fillRef idx="1">
            <a:schemeClr val="accent3"/>
          </a:fillRef>
          <a:effectRef idx="1">
            <a:schemeClr val="accent3"/>
          </a:effectRef>
          <a:fontRef idx="minor">
            <a:schemeClr val="lt1"/>
          </a:fontRef>
        </dgm:style>
      </dgm:prSet>
      <dgm:spPr/>
      <dgm:t>
        <a:bodyPr/>
        <a:lstStyle/>
        <a:p>
          <a:r>
            <a:rPr lang="en-CA" b="1" dirty="0" smtClean="0"/>
            <a:t>AUTHORITARIAN</a:t>
          </a:r>
          <a:r>
            <a:rPr lang="en-CA" dirty="0" smtClean="0"/>
            <a:t> or</a:t>
          </a:r>
        </a:p>
        <a:p>
          <a:r>
            <a:rPr lang="en-CA" b="1" dirty="0" smtClean="0"/>
            <a:t>TOTALITARIAN</a:t>
          </a:r>
          <a:endParaRPr lang="en-CA" b="1" dirty="0"/>
        </a:p>
      </dgm:t>
    </dgm:pt>
    <dgm:pt modelId="{3932B3DF-975E-45B4-B5F9-A4CD5E9FA90B}" type="parTrans" cxnId="{EDE06605-8D18-4585-9DC3-EDB6164AA6FA}">
      <dgm:prSet/>
      <dgm:spPr/>
      <dgm:t>
        <a:bodyPr/>
        <a:lstStyle/>
        <a:p>
          <a:endParaRPr lang="en-CA"/>
        </a:p>
      </dgm:t>
    </dgm:pt>
    <dgm:pt modelId="{782CE85F-BE17-4B55-8FD5-2DDBAF12B7FF}" type="sibTrans" cxnId="{EDE06605-8D18-4585-9DC3-EDB6164AA6FA}">
      <dgm:prSet/>
      <dgm:spPr/>
      <dgm:t>
        <a:bodyPr/>
        <a:lstStyle/>
        <a:p>
          <a:endParaRPr lang="en-CA"/>
        </a:p>
      </dgm:t>
    </dgm:pt>
    <dgm:pt modelId="{0B328C7D-F92F-42A6-9DD5-CEB0653EB3EB}" type="pres">
      <dgm:prSet presAssocID="{4CB60144-8F4A-462B-B313-A0BF1E73A75E}" presName="matrix" presStyleCnt="0">
        <dgm:presLayoutVars>
          <dgm:chMax val="1"/>
          <dgm:dir/>
          <dgm:resizeHandles val="exact"/>
        </dgm:presLayoutVars>
      </dgm:prSet>
      <dgm:spPr/>
    </dgm:pt>
    <dgm:pt modelId="{DE388285-0A27-4BB0-B7F0-27DCCCB0319B}" type="pres">
      <dgm:prSet presAssocID="{4CB60144-8F4A-462B-B313-A0BF1E73A75E}" presName="diamond" presStyleLbl="bgShp" presStyleIdx="0" presStyleCnt="1" custScaleX="138068"/>
      <dgm:spPr/>
    </dgm:pt>
    <dgm:pt modelId="{D933810F-F6BF-497B-8DE3-45C62113EBDF}" type="pres">
      <dgm:prSet presAssocID="{4CB60144-8F4A-462B-B313-A0BF1E73A75E}" presName="quad1" presStyleLbl="node1" presStyleIdx="0" presStyleCnt="4">
        <dgm:presLayoutVars>
          <dgm:chMax val="0"/>
          <dgm:chPref val="0"/>
          <dgm:bulletEnabled val="1"/>
        </dgm:presLayoutVars>
      </dgm:prSet>
      <dgm:spPr/>
      <dgm:t>
        <a:bodyPr/>
        <a:lstStyle/>
        <a:p>
          <a:endParaRPr lang="en-CA"/>
        </a:p>
      </dgm:t>
    </dgm:pt>
    <dgm:pt modelId="{C18C7631-1EE6-4C6D-B715-53E103E343D2}" type="pres">
      <dgm:prSet presAssocID="{4CB60144-8F4A-462B-B313-A0BF1E73A75E}" presName="quad2" presStyleLbl="node1" presStyleIdx="1" presStyleCnt="4">
        <dgm:presLayoutVars>
          <dgm:chMax val="0"/>
          <dgm:chPref val="0"/>
          <dgm:bulletEnabled val="1"/>
        </dgm:presLayoutVars>
      </dgm:prSet>
      <dgm:spPr/>
      <dgm:t>
        <a:bodyPr/>
        <a:lstStyle/>
        <a:p>
          <a:endParaRPr lang="en-CA"/>
        </a:p>
      </dgm:t>
    </dgm:pt>
    <dgm:pt modelId="{D23E8B42-2A94-47C2-AD36-ED9B1100A6BE}" type="pres">
      <dgm:prSet presAssocID="{4CB60144-8F4A-462B-B313-A0BF1E73A75E}" presName="quad3" presStyleLbl="node1" presStyleIdx="2" presStyleCnt="4">
        <dgm:presLayoutVars>
          <dgm:chMax val="0"/>
          <dgm:chPref val="0"/>
          <dgm:bulletEnabled val="1"/>
        </dgm:presLayoutVars>
      </dgm:prSet>
      <dgm:spPr/>
    </dgm:pt>
    <dgm:pt modelId="{F0EBC55A-AE68-408F-96C7-C524C1827777}" type="pres">
      <dgm:prSet presAssocID="{4CB60144-8F4A-462B-B313-A0BF1E73A75E}" presName="quad4" presStyleLbl="node1" presStyleIdx="3" presStyleCnt="4">
        <dgm:presLayoutVars>
          <dgm:chMax val="0"/>
          <dgm:chPref val="0"/>
          <dgm:bulletEnabled val="1"/>
        </dgm:presLayoutVars>
      </dgm:prSet>
      <dgm:spPr/>
      <dgm:t>
        <a:bodyPr/>
        <a:lstStyle/>
        <a:p>
          <a:endParaRPr lang="en-CA"/>
        </a:p>
      </dgm:t>
    </dgm:pt>
  </dgm:ptLst>
  <dgm:cxnLst>
    <dgm:cxn modelId="{A75D24FC-A3C1-4FB7-880C-08DB037C8089}" type="presOf" srcId="{5885FBD8-A074-4216-8A97-A337253496B5}" destId="{D933810F-F6BF-497B-8DE3-45C62113EBDF}" srcOrd="0" destOrd="0" presId="urn:microsoft.com/office/officeart/2005/8/layout/matrix3"/>
    <dgm:cxn modelId="{61AACC1B-50C9-4250-9A09-0F3ED6853319}" type="presOf" srcId="{4CB60144-8F4A-462B-B313-A0BF1E73A75E}" destId="{0B328C7D-F92F-42A6-9DD5-CEB0653EB3EB}" srcOrd="0" destOrd="0" presId="urn:microsoft.com/office/officeart/2005/8/layout/matrix3"/>
    <dgm:cxn modelId="{EDE06605-8D18-4585-9DC3-EDB6164AA6FA}" srcId="{4CB60144-8F4A-462B-B313-A0BF1E73A75E}" destId="{4627457D-7667-41CA-B017-EF48B50AA85C}" srcOrd="3" destOrd="0" parTransId="{3932B3DF-975E-45B4-B5F9-A4CD5E9FA90B}" sibTransId="{782CE85F-BE17-4B55-8FD5-2DDBAF12B7FF}"/>
    <dgm:cxn modelId="{74CF5999-01D7-4B85-B0B7-32135269C09B}" srcId="{4CB60144-8F4A-462B-B313-A0BF1E73A75E}" destId="{5885FBD8-A074-4216-8A97-A337253496B5}" srcOrd="0" destOrd="0" parTransId="{3518751A-F03C-4BD0-BE24-669F63A470E1}" sibTransId="{2C1AE747-3AF1-4028-A6B9-6C2B78930ADB}"/>
    <dgm:cxn modelId="{E723C38E-A0DC-4AB3-A905-22CADE691511}" srcId="{4CB60144-8F4A-462B-B313-A0BF1E73A75E}" destId="{9CED9A11-2308-4BD8-AF2E-BF45F32B996A}" srcOrd="2" destOrd="0" parTransId="{7F995606-01CE-43A7-A4B7-E675618701DA}" sibTransId="{C4E80303-B8A1-4505-BFFC-D7B08F460DB1}"/>
    <dgm:cxn modelId="{7D5FB390-2C87-4894-8DE2-9C21F3D45AD9}" type="presOf" srcId="{F9B4B7B7-EEFD-498E-8543-B7F06144DC65}" destId="{C18C7631-1EE6-4C6D-B715-53E103E343D2}" srcOrd="0" destOrd="0" presId="urn:microsoft.com/office/officeart/2005/8/layout/matrix3"/>
    <dgm:cxn modelId="{B274118A-E5E2-4502-B0D2-AB2CAC0AA756}" srcId="{4CB60144-8F4A-462B-B313-A0BF1E73A75E}" destId="{F9B4B7B7-EEFD-498E-8543-B7F06144DC65}" srcOrd="1" destOrd="0" parTransId="{40C63B74-6089-43FA-98BC-7268F7E139F8}" sibTransId="{3DF7CE76-9102-4C4A-A4B0-4158725BAC20}"/>
    <dgm:cxn modelId="{B886F322-F5D8-4EA7-B56F-4FFA5CC74C71}" type="presOf" srcId="{4627457D-7667-41CA-B017-EF48B50AA85C}" destId="{F0EBC55A-AE68-408F-96C7-C524C1827777}" srcOrd="0" destOrd="0" presId="urn:microsoft.com/office/officeart/2005/8/layout/matrix3"/>
    <dgm:cxn modelId="{0D4F0530-9432-4B5A-A708-402F7D8B9BD6}" type="presOf" srcId="{9CED9A11-2308-4BD8-AF2E-BF45F32B996A}" destId="{D23E8B42-2A94-47C2-AD36-ED9B1100A6BE}" srcOrd="0" destOrd="0" presId="urn:microsoft.com/office/officeart/2005/8/layout/matrix3"/>
    <dgm:cxn modelId="{6DF5D775-E738-4D0E-BFAC-3DD9B9D8FF98}" type="presParOf" srcId="{0B328C7D-F92F-42A6-9DD5-CEB0653EB3EB}" destId="{DE388285-0A27-4BB0-B7F0-27DCCCB0319B}" srcOrd="0" destOrd="0" presId="urn:microsoft.com/office/officeart/2005/8/layout/matrix3"/>
    <dgm:cxn modelId="{B0B70E74-B48D-4FC3-8102-7D4E2F8F1836}" type="presParOf" srcId="{0B328C7D-F92F-42A6-9DD5-CEB0653EB3EB}" destId="{D933810F-F6BF-497B-8DE3-45C62113EBDF}" srcOrd="1" destOrd="0" presId="urn:microsoft.com/office/officeart/2005/8/layout/matrix3"/>
    <dgm:cxn modelId="{DED3717C-2400-41F3-BBC6-E891A6D8D29E}" type="presParOf" srcId="{0B328C7D-F92F-42A6-9DD5-CEB0653EB3EB}" destId="{C18C7631-1EE6-4C6D-B715-53E103E343D2}" srcOrd="2" destOrd="0" presId="urn:microsoft.com/office/officeart/2005/8/layout/matrix3"/>
    <dgm:cxn modelId="{AA629350-B123-4B8D-A96A-29FA78EACED7}" type="presParOf" srcId="{0B328C7D-F92F-42A6-9DD5-CEB0653EB3EB}" destId="{D23E8B42-2A94-47C2-AD36-ED9B1100A6BE}" srcOrd="3" destOrd="0" presId="urn:microsoft.com/office/officeart/2005/8/layout/matrix3"/>
    <dgm:cxn modelId="{5D5473B3-70CE-4E32-9D56-E30FC9ABBFCA}" type="presParOf" srcId="{0B328C7D-F92F-42A6-9DD5-CEB0653EB3EB}" destId="{F0EBC55A-AE68-408F-96C7-C524C1827777}" srcOrd="4" destOrd="0" presId="urn:microsoft.com/office/officeart/2005/8/layout/matrix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4C4BAC-A29D-497B-9564-919E98DC2342}" type="doc">
      <dgm:prSet loTypeId="urn:microsoft.com/office/officeart/2005/8/layout/venn1" loCatId="relationship" qsTypeId="urn:microsoft.com/office/officeart/2005/8/quickstyle/simple1" qsCatId="simple" csTypeId="urn:microsoft.com/office/officeart/2005/8/colors/accent1_2" csCatId="accent1" phldr="1"/>
      <dgm:spPr/>
    </dgm:pt>
    <dgm:pt modelId="{2C6300D5-F503-4EFD-A2E4-F37890042685}">
      <dgm:prSet phldrT="[Text]"/>
      <dgm:spPr/>
      <dgm:t>
        <a:bodyPr/>
        <a:lstStyle/>
        <a:p>
          <a:endParaRPr lang="en-CA" dirty="0"/>
        </a:p>
      </dgm:t>
    </dgm:pt>
    <dgm:pt modelId="{5079FE03-5708-49E2-81EF-FDDD86F76F51}" type="parTrans" cxnId="{334D1816-9C09-4F81-B599-8AD56B722027}">
      <dgm:prSet/>
      <dgm:spPr/>
      <dgm:t>
        <a:bodyPr/>
        <a:lstStyle/>
        <a:p>
          <a:endParaRPr lang="en-CA"/>
        </a:p>
      </dgm:t>
    </dgm:pt>
    <dgm:pt modelId="{86214BCB-BA92-4C7F-BBD1-F3CB7D48905B}" type="sibTrans" cxnId="{334D1816-9C09-4F81-B599-8AD56B722027}">
      <dgm:prSet/>
      <dgm:spPr/>
      <dgm:t>
        <a:bodyPr/>
        <a:lstStyle/>
        <a:p>
          <a:endParaRPr lang="en-CA"/>
        </a:p>
      </dgm:t>
    </dgm:pt>
    <dgm:pt modelId="{900BC556-A18D-4403-AD3F-D8905B3D3B1F}">
      <dgm:prSet phldrT="[Text]"/>
      <dgm:spPr>
        <a:solidFill>
          <a:schemeClr val="accent2">
            <a:lumMod val="40000"/>
            <a:lumOff val="60000"/>
            <a:alpha val="50000"/>
          </a:schemeClr>
        </a:solidFill>
      </dgm:spPr>
      <dgm:t>
        <a:bodyPr/>
        <a:lstStyle/>
        <a:p>
          <a:endParaRPr lang="en-CA" dirty="0"/>
        </a:p>
      </dgm:t>
    </dgm:pt>
    <dgm:pt modelId="{49F362CB-85F8-415D-8F54-523664744F1A}" type="parTrans" cxnId="{FD34D25F-0C70-4AE2-8F3B-AF3BD1ABC5AB}">
      <dgm:prSet/>
      <dgm:spPr/>
      <dgm:t>
        <a:bodyPr/>
        <a:lstStyle/>
        <a:p>
          <a:endParaRPr lang="en-CA"/>
        </a:p>
      </dgm:t>
    </dgm:pt>
    <dgm:pt modelId="{5FC56C51-BDA9-4161-89E3-93847EC01C2F}" type="sibTrans" cxnId="{FD34D25F-0C70-4AE2-8F3B-AF3BD1ABC5AB}">
      <dgm:prSet/>
      <dgm:spPr/>
      <dgm:t>
        <a:bodyPr/>
        <a:lstStyle/>
        <a:p>
          <a:endParaRPr lang="en-CA"/>
        </a:p>
      </dgm:t>
    </dgm:pt>
    <dgm:pt modelId="{F5E9D3D3-A7C6-47BF-9235-6C05CCBCEE06}" type="pres">
      <dgm:prSet presAssocID="{C64C4BAC-A29D-497B-9564-919E98DC2342}" presName="compositeShape" presStyleCnt="0">
        <dgm:presLayoutVars>
          <dgm:chMax val="7"/>
          <dgm:dir/>
          <dgm:resizeHandles val="exact"/>
        </dgm:presLayoutVars>
      </dgm:prSet>
      <dgm:spPr/>
    </dgm:pt>
    <dgm:pt modelId="{DDD272D4-389C-420D-AE83-9666B7FDB68D}" type="pres">
      <dgm:prSet presAssocID="{2C6300D5-F503-4EFD-A2E4-F37890042685}" presName="circ1" presStyleLbl="vennNode1" presStyleIdx="0" presStyleCnt="2" custScaleX="123628" custLinFactNeighborX="-4661" custLinFactNeighborY="989"/>
      <dgm:spPr/>
      <dgm:t>
        <a:bodyPr/>
        <a:lstStyle/>
        <a:p>
          <a:endParaRPr lang="en-CA"/>
        </a:p>
      </dgm:t>
    </dgm:pt>
    <dgm:pt modelId="{99ED9438-F38F-48E1-995C-DACDB4BECCEA}" type="pres">
      <dgm:prSet presAssocID="{2C6300D5-F503-4EFD-A2E4-F37890042685}" presName="circ1Tx" presStyleLbl="revTx" presStyleIdx="0" presStyleCnt="0">
        <dgm:presLayoutVars>
          <dgm:chMax val="0"/>
          <dgm:chPref val="0"/>
          <dgm:bulletEnabled val="1"/>
        </dgm:presLayoutVars>
      </dgm:prSet>
      <dgm:spPr/>
      <dgm:t>
        <a:bodyPr/>
        <a:lstStyle/>
        <a:p>
          <a:endParaRPr lang="en-CA"/>
        </a:p>
      </dgm:t>
    </dgm:pt>
    <dgm:pt modelId="{91D877B9-826C-437C-990B-E85F8ED8BE15}" type="pres">
      <dgm:prSet presAssocID="{900BC556-A18D-4403-AD3F-D8905B3D3B1F}" presName="circ2" presStyleLbl="vennNode1" presStyleIdx="1" presStyleCnt="2" custScaleX="128339" custLinFactNeighborX="887" custLinFactNeighborY="1133"/>
      <dgm:spPr/>
      <dgm:t>
        <a:bodyPr/>
        <a:lstStyle/>
        <a:p>
          <a:endParaRPr lang="en-CA"/>
        </a:p>
      </dgm:t>
    </dgm:pt>
    <dgm:pt modelId="{38F68675-398B-402E-BB9C-1F7E1F27A9E1}" type="pres">
      <dgm:prSet presAssocID="{900BC556-A18D-4403-AD3F-D8905B3D3B1F}" presName="circ2Tx" presStyleLbl="revTx" presStyleIdx="0" presStyleCnt="0">
        <dgm:presLayoutVars>
          <dgm:chMax val="0"/>
          <dgm:chPref val="0"/>
          <dgm:bulletEnabled val="1"/>
        </dgm:presLayoutVars>
      </dgm:prSet>
      <dgm:spPr/>
      <dgm:t>
        <a:bodyPr/>
        <a:lstStyle/>
        <a:p>
          <a:endParaRPr lang="en-CA"/>
        </a:p>
      </dgm:t>
    </dgm:pt>
  </dgm:ptLst>
  <dgm:cxnLst>
    <dgm:cxn modelId="{334D1816-9C09-4F81-B599-8AD56B722027}" srcId="{C64C4BAC-A29D-497B-9564-919E98DC2342}" destId="{2C6300D5-F503-4EFD-A2E4-F37890042685}" srcOrd="0" destOrd="0" parTransId="{5079FE03-5708-49E2-81EF-FDDD86F76F51}" sibTransId="{86214BCB-BA92-4C7F-BBD1-F3CB7D48905B}"/>
    <dgm:cxn modelId="{7F413A8D-AE09-417C-BF0A-4C66D33BA0EB}" type="presOf" srcId="{900BC556-A18D-4403-AD3F-D8905B3D3B1F}" destId="{38F68675-398B-402E-BB9C-1F7E1F27A9E1}" srcOrd="1" destOrd="0" presId="urn:microsoft.com/office/officeart/2005/8/layout/venn1"/>
    <dgm:cxn modelId="{8C0079A5-772A-44D1-90EB-E32E5F06B511}" type="presOf" srcId="{900BC556-A18D-4403-AD3F-D8905B3D3B1F}" destId="{91D877B9-826C-437C-990B-E85F8ED8BE15}" srcOrd="0" destOrd="0" presId="urn:microsoft.com/office/officeart/2005/8/layout/venn1"/>
    <dgm:cxn modelId="{B48C8B05-50CE-41FB-A7AE-1E47E41DDF08}" type="presOf" srcId="{2C6300D5-F503-4EFD-A2E4-F37890042685}" destId="{DDD272D4-389C-420D-AE83-9666B7FDB68D}" srcOrd="0" destOrd="0" presId="urn:microsoft.com/office/officeart/2005/8/layout/venn1"/>
    <dgm:cxn modelId="{ED1F9120-553B-4E22-A142-E8C13BBAF33E}" type="presOf" srcId="{C64C4BAC-A29D-497B-9564-919E98DC2342}" destId="{F5E9D3D3-A7C6-47BF-9235-6C05CCBCEE06}" srcOrd="0" destOrd="0" presId="urn:microsoft.com/office/officeart/2005/8/layout/venn1"/>
    <dgm:cxn modelId="{FD34D25F-0C70-4AE2-8F3B-AF3BD1ABC5AB}" srcId="{C64C4BAC-A29D-497B-9564-919E98DC2342}" destId="{900BC556-A18D-4403-AD3F-D8905B3D3B1F}" srcOrd="1" destOrd="0" parTransId="{49F362CB-85F8-415D-8F54-523664744F1A}" sibTransId="{5FC56C51-BDA9-4161-89E3-93847EC01C2F}"/>
    <dgm:cxn modelId="{42F646FF-D262-4608-9B31-9F4E9529F7EF}" type="presOf" srcId="{2C6300D5-F503-4EFD-A2E4-F37890042685}" destId="{99ED9438-F38F-48E1-995C-DACDB4BECCEA}" srcOrd="1" destOrd="0" presId="urn:microsoft.com/office/officeart/2005/8/layout/venn1"/>
    <dgm:cxn modelId="{157D53AB-22B0-4422-9DB8-D91E9B656157}" type="presParOf" srcId="{F5E9D3D3-A7C6-47BF-9235-6C05CCBCEE06}" destId="{DDD272D4-389C-420D-AE83-9666B7FDB68D}" srcOrd="0" destOrd="0" presId="urn:microsoft.com/office/officeart/2005/8/layout/venn1"/>
    <dgm:cxn modelId="{16B521CE-FFBB-4631-B447-B6856DF54A66}" type="presParOf" srcId="{F5E9D3D3-A7C6-47BF-9235-6C05CCBCEE06}" destId="{99ED9438-F38F-48E1-995C-DACDB4BECCEA}" srcOrd="1" destOrd="0" presId="urn:microsoft.com/office/officeart/2005/8/layout/venn1"/>
    <dgm:cxn modelId="{20CC6310-0257-4A9F-BD11-9CB793B257D9}" type="presParOf" srcId="{F5E9D3D3-A7C6-47BF-9235-6C05CCBCEE06}" destId="{91D877B9-826C-437C-990B-E85F8ED8BE15}" srcOrd="2" destOrd="0" presId="urn:microsoft.com/office/officeart/2005/8/layout/venn1"/>
    <dgm:cxn modelId="{469864BC-92D7-436D-A12B-68E15B3F51C0}" type="presParOf" srcId="{F5E9D3D3-A7C6-47BF-9235-6C05CCBCEE06}" destId="{38F68675-398B-402E-BB9C-1F7E1F27A9E1}" srcOrd="3" destOrd="0" presId="urn:microsoft.com/office/officeart/2005/8/layout/venn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388285-0A27-4BB0-B7F0-27DCCCB0319B}">
      <dsp:nvSpPr>
        <dsp:cNvPr id="0" name=""/>
        <dsp:cNvSpPr/>
      </dsp:nvSpPr>
      <dsp:spPr>
        <a:xfrm>
          <a:off x="1066804" y="0"/>
          <a:ext cx="6172191" cy="44704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33810F-F6BF-497B-8DE3-45C62113EBDF}">
      <dsp:nvSpPr>
        <dsp:cNvPr id="0" name=""/>
        <dsp:cNvSpPr/>
      </dsp:nvSpPr>
      <dsp:spPr>
        <a:xfrm>
          <a:off x="2342388" y="424688"/>
          <a:ext cx="1743456" cy="1743456"/>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1" kern="1200" dirty="0" smtClean="0"/>
            <a:t>REPRESENTATIVE DEMOCRACY</a:t>
          </a:r>
        </a:p>
        <a:p>
          <a:pPr lvl="0" algn="ctr" defTabSz="711200">
            <a:lnSpc>
              <a:spcPct val="90000"/>
            </a:lnSpc>
            <a:spcBef>
              <a:spcPct val="0"/>
            </a:spcBef>
            <a:spcAft>
              <a:spcPct val="35000"/>
            </a:spcAft>
          </a:pPr>
          <a:r>
            <a:rPr lang="en-CA" sz="1600" kern="1200" dirty="0" smtClean="0"/>
            <a:t>(majority rule)</a:t>
          </a:r>
          <a:endParaRPr lang="en-CA" sz="1600" kern="1200" dirty="0"/>
        </a:p>
      </dsp:txBody>
      <dsp:txXfrm>
        <a:off x="2342388" y="424688"/>
        <a:ext cx="1743456" cy="1743456"/>
      </dsp:txXfrm>
    </dsp:sp>
    <dsp:sp modelId="{C18C7631-1EE6-4C6D-B715-53E103E343D2}">
      <dsp:nvSpPr>
        <dsp:cNvPr id="0" name=""/>
        <dsp:cNvSpPr/>
      </dsp:nvSpPr>
      <dsp:spPr>
        <a:xfrm>
          <a:off x="4219956" y="424688"/>
          <a:ext cx="1743456" cy="1743456"/>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1" kern="1200" dirty="0" smtClean="0"/>
            <a:t>DIRECT DEMOCRACY</a:t>
          </a:r>
        </a:p>
        <a:p>
          <a:pPr lvl="0" algn="ctr" defTabSz="711200">
            <a:lnSpc>
              <a:spcPct val="90000"/>
            </a:lnSpc>
            <a:spcBef>
              <a:spcPct val="0"/>
            </a:spcBef>
            <a:spcAft>
              <a:spcPct val="35000"/>
            </a:spcAft>
          </a:pPr>
          <a:r>
            <a:rPr lang="en-CA" sz="1600" kern="1200" dirty="0" smtClean="0"/>
            <a:t>(majority rule)</a:t>
          </a:r>
          <a:endParaRPr lang="en-CA" sz="1600" kern="1200" dirty="0"/>
        </a:p>
      </dsp:txBody>
      <dsp:txXfrm>
        <a:off x="4219956" y="424688"/>
        <a:ext cx="1743456" cy="1743456"/>
      </dsp:txXfrm>
    </dsp:sp>
    <dsp:sp modelId="{D23E8B42-2A94-47C2-AD36-ED9B1100A6BE}">
      <dsp:nvSpPr>
        <dsp:cNvPr id="0" name=""/>
        <dsp:cNvSpPr/>
      </dsp:nvSpPr>
      <dsp:spPr>
        <a:xfrm>
          <a:off x="2342388" y="2302256"/>
          <a:ext cx="1743456" cy="1743456"/>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1" kern="1200" dirty="0" smtClean="0"/>
            <a:t>CONSENSUS</a:t>
          </a:r>
          <a:endParaRPr lang="en-CA" sz="1600" b="1" kern="1200" dirty="0"/>
        </a:p>
      </dsp:txBody>
      <dsp:txXfrm>
        <a:off x="2342388" y="2302256"/>
        <a:ext cx="1743456" cy="1743456"/>
      </dsp:txXfrm>
    </dsp:sp>
    <dsp:sp modelId="{F0EBC55A-AE68-408F-96C7-C524C1827777}">
      <dsp:nvSpPr>
        <dsp:cNvPr id="0" name=""/>
        <dsp:cNvSpPr/>
      </dsp:nvSpPr>
      <dsp:spPr>
        <a:xfrm>
          <a:off x="4219956" y="2302256"/>
          <a:ext cx="1743456" cy="1743456"/>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1" kern="1200" dirty="0" smtClean="0"/>
            <a:t>AUTHORITARIAN</a:t>
          </a:r>
          <a:r>
            <a:rPr lang="en-CA" sz="1600" kern="1200" dirty="0" smtClean="0"/>
            <a:t> or</a:t>
          </a:r>
        </a:p>
        <a:p>
          <a:pPr lvl="0" algn="ctr" defTabSz="711200">
            <a:lnSpc>
              <a:spcPct val="90000"/>
            </a:lnSpc>
            <a:spcBef>
              <a:spcPct val="0"/>
            </a:spcBef>
            <a:spcAft>
              <a:spcPct val="35000"/>
            </a:spcAft>
          </a:pPr>
          <a:r>
            <a:rPr lang="en-CA" sz="1600" b="1" kern="1200" dirty="0" smtClean="0"/>
            <a:t>TOTALITARIAN</a:t>
          </a:r>
          <a:endParaRPr lang="en-CA" sz="1600" b="1" kern="1200" dirty="0"/>
        </a:p>
      </dsp:txBody>
      <dsp:txXfrm>
        <a:off x="4219956" y="2302256"/>
        <a:ext cx="1743456" cy="17434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D272D4-389C-420D-AE83-9666B7FDB68D}">
      <dsp:nvSpPr>
        <dsp:cNvPr id="0" name=""/>
        <dsp:cNvSpPr/>
      </dsp:nvSpPr>
      <dsp:spPr>
        <a:xfrm>
          <a:off x="-400663" y="381012"/>
          <a:ext cx="5542052" cy="448284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p>
      </dsp:txBody>
      <dsp:txXfrm>
        <a:off x="373227" y="909636"/>
        <a:ext cx="3195417" cy="3425598"/>
      </dsp:txXfrm>
    </dsp:sp>
    <dsp:sp modelId="{91D877B9-826C-437C-990B-E85F8ED8BE15}">
      <dsp:nvSpPr>
        <dsp:cNvPr id="0" name=""/>
        <dsp:cNvSpPr/>
      </dsp:nvSpPr>
      <dsp:spPr>
        <a:xfrm>
          <a:off x="2724623" y="387467"/>
          <a:ext cx="5753239" cy="4482845"/>
        </a:xfrm>
        <a:prstGeom prst="ellipse">
          <a:avLst/>
        </a:prstGeom>
        <a:solidFill>
          <a:schemeClr val="accent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p>
      </dsp:txBody>
      <dsp:txXfrm>
        <a:off x="4357299" y="916091"/>
        <a:ext cx="3317183" cy="342559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C743D-2C1D-4DF0-9483-08EEDC5028D6}" type="datetimeFigureOut">
              <a:rPr lang="en-US" smtClean="0"/>
              <a:pPr/>
              <a:t>5/25/2010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7BA5F-DB24-4057-8BC3-24968962E9D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7BA5F-DB24-4057-8BC3-24968962E9D1}"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0BEFC-1CA3-43C1-BCDC-182CBA78D201}" type="slidenum">
              <a:rPr lang="en-CA" smtClean="0"/>
              <a:pPr/>
              <a:t>16</a:t>
            </a:fld>
            <a:endParaRPr lang="en-C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7BA5F-DB24-4057-8BC3-24968962E9D1}"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7BA5F-DB24-4057-8BC3-24968962E9D1}"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7BA5F-DB24-4057-8BC3-24968962E9D1}"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7BA5F-DB24-4057-8BC3-24968962E9D1}"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7BA5F-DB24-4057-8BC3-24968962E9D1}"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7BA5F-DB24-4057-8BC3-24968962E9D1}"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7BA5F-DB24-4057-8BC3-24968962E9D1}"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0BEFC-1CA3-43C1-BCDC-182CBA78D201}" type="slidenum">
              <a:rPr lang="en-CA" smtClean="0"/>
              <a:pPr/>
              <a:t>24</a:t>
            </a:fld>
            <a:endParaRPr lang="en-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7BA5F-DB24-4057-8BC3-24968962E9D1}"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7BA5F-DB24-4057-8BC3-24968962E9D1}"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7BA5F-DB24-4057-8BC3-24968962E9D1}"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7BA5F-DB24-4057-8BC3-24968962E9D1}"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7BA5F-DB24-4057-8BC3-24968962E9D1}"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0BEFC-1CA3-43C1-BCDC-182CBA78D201}" type="slidenum">
              <a:rPr lang="en-CA" smtClean="0"/>
              <a:pPr/>
              <a:t>30</a:t>
            </a:fld>
            <a:endParaRPr lang="en-CA"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0BEFC-1CA3-43C1-BCDC-182CBA78D201}" type="slidenum">
              <a:rPr lang="en-CA" smtClean="0"/>
              <a:pPr/>
              <a:t>31</a:t>
            </a:fld>
            <a:endParaRPr lang="en-CA"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0BEFC-1CA3-43C1-BCDC-182CBA78D201}" type="slidenum">
              <a:rPr lang="en-CA" smtClean="0"/>
              <a:pPr/>
              <a:t>32</a:t>
            </a:fld>
            <a:endParaRPr lang="en-CA"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0BEFC-1CA3-43C1-BCDC-182CBA78D201}" type="slidenum">
              <a:rPr lang="en-CA" smtClean="0"/>
              <a:pPr/>
              <a:t>33</a:t>
            </a:fld>
            <a:endParaRPr lang="en-CA"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0BEFC-1CA3-43C1-BCDC-182CBA78D201}" type="slidenum">
              <a:rPr lang="en-CA" smtClean="0"/>
              <a:pPr/>
              <a:t>34</a:t>
            </a:fld>
            <a:endParaRPr lang="en-CA"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0BEFC-1CA3-43C1-BCDC-182CBA78D201}" type="slidenum">
              <a:rPr lang="en-CA" smtClean="0"/>
              <a:pPr/>
              <a:t>35</a:t>
            </a:fld>
            <a:endParaRPr lang="en-CA"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0BEFC-1CA3-43C1-BCDC-182CBA78D201}" type="slidenum">
              <a:rPr lang="en-CA" smtClean="0"/>
              <a:pPr/>
              <a:t>36</a:t>
            </a:fld>
            <a:endParaRPr lang="en-CA"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0BEFC-1CA3-43C1-BCDC-182CBA78D201}" type="slidenum">
              <a:rPr lang="en-CA" smtClean="0"/>
              <a:pPr/>
              <a:t>37</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F21EDB-DFE8-474A-8ADB-C68324B69700}" type="datetimeFigureOut">
              <a:rPr lang="en-US" smtClean="0"/>
              <a:pPr/>
              <a:t>5/25/2010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C0746C-0344-474B-851F-595F2ACCF68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21EDB-DFE8-474A-8ADB-C68324B69700}" type="datetimeFigureOut">
              <a:rPr lang="en-US" smtClean="0"/>
              <a:pPr/>
              <a:t>5/25/2010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C0746C-0344-474B-851F-595F2ACCF68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21EDB-DFE8-474A-8ADB-C68324B69700}" type="datetimeFigureOut">
              <a:rPr lang="en-US" smtClean="0"/>
              <a:pPr/>
              <a:t>5/25/2010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C0746C-0344-474B-851F-595F2ACCF68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21EDB-DFE8-474A-8ADB-C68324B69700}" type="datetimeFigureOut">
              <a:rPr lang="en-US" smtClean="0"/>
              <a:pPr/>
              <a:t>5/25/2010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C0746C-0344-474B-851F-595F2ACCF68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21EDB-DFE8-474A-8ADB-C68324B69700}" type="datetimeFigureOut">
              <a:rPr lang="en-US" smtClean="0"/>
              <a:pPr/>
              <a:t>5/25/2010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C0746C-0344-474B-851F-595F2ACCF68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F21EDB-DFE8-474A-8ADB-C68324B69700}" type="datetimeFigureOut">
              <a:rPr lang="en-US" smtClean="0"/>
              <a:pPr/>
              <a:t>5/25/2010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C0746C-0344-474B-851F-595F2ACCF68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F21EDB-DFE8-474A-8ADB-C68324B69700}" type="datetimeFigureOut">
              <a:rPr lang="en-US" smtClean="0"/>
              <a:pPr/>
              <a:t>5/25/2010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C0746C-0344-474B-851F-595F2ACCF68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F21EDB-DFE8-474A-8ADB-C68324B69700}" type="datetimeFigureOut">
              <a:rPr lang="en-US" smtClean="0"/>
              <a:pPr/>
              <a:t>5/25/2010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C0746C-0344-474B-851F-595F2ACCF68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21EDB-DFE8-474A-8ADB-C68324B69700}" type="datetimeFigureOut">
              <a:rPr lang="en-US" smtClean="0"/>
              <a:pPr/>
              <a:t>5/25/2010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C0746C-0344-474B-851F-595F2ACCF68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21EDB-DFE8-474A-8ADB-C68324B69700}" type="datetimeFigureOut">
              <a:rPr lang="en-US" smtClean="0"/>
              <a:pPr/>
              <a:t>5/25/2010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C0746C-0344-474B-851F-595F2ACCF68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21EDB-DFE8-474A-8ADB-C68324B69700}" type="datetimeFigureOut">
              <a:rPr lang="en-US" smtClean="0"/>
              <a:pPr/>
              <a:t>5/25/2010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C0746C-0344-474B-851F-595F2ACCF68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21EDB-DFE8-474A-8ADB-C68324B69700}" type="datetimeFigureOut">
              <a:rPr lang="en-US" smtClean="0"/>
              <a:pPr/>
              <a:t>5/25/2010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0746C-0344-474B-851F-595F2ACCF68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Social%2030-1%20RI%203%20Videos/Canadian%20political%20System%20Rick%20Mercer.mp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Social%2030-1%20RI%203%20Videos/Jon%20Stewart%20Provinces%20in%20Peril%20Proroguing%20Parliament.mpg"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Social%2030-1%20RI%203%20Videos/First%20Past%20the%20Post%20CBC%20NIR%20Edited.wmv"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Social%2030-1%20RI%203%20Videos/BC-STV%20Animation.mp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hyperlink" Target="Senate%20of%20Canada.doc"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hyperlink" Target="Social%2030-1%20RI%203%20Videos/2000%20Presidential%20Election.wmv"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upload.wikimedia.org/wikipedia/en/6/66/Butterfly_large.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6.emf"/><Relationship Id="rId10" Type="http://schemas.microsoft.com/office/2007/relationships/diagramDrawing" Target="../diagrams/drawing2.xml"/><Relationship Id="rId4" Type="http://schemas.openxmlformats.org/officeDocument/2006/relationships/image" Target="http://www.go.dlr.de/wt/dv/ig/icons/funet/macart54.gif" TargetMode="External"/><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790" y="304800"/>
            <a:ext cx="8377550" cy="329320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principles of</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LIBERALISM</a:t>
            </a:r>
          </a:p>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AND</a:t>
            </a:r>
          </a:p>
          <a:p>
            <a:pPr algn="ctr"/>
            <a:r>
              <a:rPr lang="en-US" sz="7200" b="1" cap="all" spc="0" dirty="0" smtClean="0">
                <a:ln w="0"/>
                <a:solidFill>
                  <a:schemeClr val="accent3">
                    <a:lumMod val="75000"/>
                  </a:schemeClr>
                </a:solidFill>
                <a:effectLst>
                  <a:reflection blurRad="12700" stA="50000" endPos="50000" dist="5000" dir="5400000" sy="-100000" rotWithShape="0"/>
                </a:effectLst>
              </a:rPr>
              <a:t>P      LITICAL </a:t>
            </a:r>
            <a:r>
              <a:rPr lang="en-US" sz="7200" b="1" cap="all" spc="0" dirty="0" err="1" smtClean="0">
                <a:ln w="0"/>
                <a:solidFill>
                  <a:schemeClr val="accent3">
                    <a:lumMod val="75000"/>
                  </a:schemeClr>
                </a:solidFill>
                <a:effectLst>
                  <a:reflection blurRad="12700" stA="50000" endPos="50000" dist="5000" dir="5400000" sy="-100000" rotWithShape="0"/>
                </a:effectLst>
              </a:rPr>
              <a:t>SySTEMS</a:t>
            </a:r>
            <a:endParaRPr lang="en-US" sz="7200" b="1" cap="all" spc="0" dirty="0">
              <a:ln w="0"/>
              <a:solidFill>
                <a:schemeClr val="accent3">
                  <a:lumMod val="75000"/>
                </a:schemeClr>
              </a:solidFill>
              <a:effectLst>
                <a:reflection blurRad="12700" stA="50000" endPos="50000" dist="5000" dir="5400000" sy="-100000" rotWithShape="0"/>
              </a:effectLst>
            </a:endParaRPr>
          </a:p>
        </p:txBody>
      </p:sp>
      <p:sp>
        <p:nvSpPr>
          <p:cNvPr id="3" name="Rectangle 2"/>
          <p:cNvSpPr/>
          <p:nvPr/>
        </p:nvSpPr>
        <p:spPr>
          <a:xfrm>
            <a:off x="457200" y="4114800"/>
            <a:ext cx="4208973" cy="181588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solidFill>
                  <a:srgbClr val="C00000"/>
                </a:solidFill>
                <a:effectLst>
                  <a:reflection blurRad="12700" stA="50000" endPos="50000" dist="5000" dir="5400000" sy="-100000" rotWithShape="0"/>
                </a:effectLst>
              </a:rPr>
              <a:t>To what extent do our </a:t>
            </a:r>
          </a:p>
          <a:p>
            <a:pPr algn="ctr"/>
            <a:r>
              <a:rPr lang="en-US" sz="2800" b="1" cap="all" spc="0" dirty="0" smtClean="0">
                <a:ln w="0"/>
                <a:solidFill>
                  <a:srgbClr val="C00000"/>
                </a:solidFill>
                <a:effectLst>
                  <a:reflection blurRad="12700" stA="50000" endPos="50000" dist="5000" dir="5400000" sy="-100000" rotWithShape="0"/>
                </a:effectLst>
              </a:rPr>
              <a:t>political systems </a:t>
            </a:r>
          </a:p>
          <a:p>
            <a:pPr algn="ctr"/>
            <a:r>
              <a:rPr lang="en-US" sz="2800" b="1" cap="all" spc="0" dirty="0" smtClean="0">
                <a:ln w="0"/>
                <a:solidFill>
                  <a:srgbClr val="C00000"/>
                </a:solidFill>
                <a:effectLst>
                  <a:reflection blurRad="12700" stA="50000" endPos="50000" dist="5000" dir="5400000" sy="-100000" rotWithShape="0"/>
                </a:effectLst>
              </a:rPr>
              <a:t>reflect the will </a:t>
            </a:r>
          </a:p>
          <a:p>
            <a:pPr algn="ctr"/>
            <a:r>
              <a:rPr lang="en-US" sz="2800" b="1" cap="all" spc="0" dirty="0" smtClean="0">
                <a:ln w="0"/>
                <a:solidFill>
                  <a:srgbClr val="C00000"/>
                </a:solidFill>
                <a:effectLst>
                  <a:reflection blurRad="12700" stA="50000" endPos="50000" dist="5000" dir="5400000" sy="-100000" rotWithShape="0"/>
                </a:effectLst>
              </a:rPr>
              <a:t>of the people?</a:t>
            </a:r>
            <a:endParaRPr lang="en-US" sz="2800" b="1" cap="all" spc="0" dirty="0">
              <a:ln w="0"/>
              <a:solidFill>
                <a:srgbClr val="C00000"/>
              </a:solidFill>
              <a:effectLst>
                <a:reflection blurRad="12700" stA="50000" endPos="50000" dist="5000" dir="5400000" sy="-100000" rotWithShape="0"/>
              </a:effectLst>
            </a:endParaRPr>
          </a:p>
        </p:txBody>
      </p:sp>
      <p:pic>
        <p:nvPicPr>
          <p:cNvPr id="4" name="Picture 2" descr="C:\Users\Craig\AppData\Local\Microsoft\Windows\Temporary Internet Files\Content.IE5\E24QNHV8\MP900384726[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808733">
            <a:off x="1143000" y="2362200"/>
            <a:ext cx="1302832" cy="1295400"/>
          </a:xfrm>
          <a:prstGeom prst="rect">
            <a:avLst/>
          </a:prstGeom>
          <a:noFill/>
        </p:spPr>
      </p:pic>
      <p:pic>
        <p:nvPicPr>
          <p:cNvPr id="1030" name="Picture 6" descr="http://www.saveourlittlevillage.org/files/shared/ballot%20box.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95800" y="3276600"/>
            <a:ext cx="3733800" cy="3581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447800" y="1676400"/>
            <a:ext cx="6553200" cy="2514600"/>
          </a:xfrm>
          <a:prstGeom prst="rect">
            <a:avLst/>
          </a:prstGeom>
          <a:noFill/>
          <a:ln w="9525">
            <a:noFill/>
            <a:miter lim="800000"/>
            <a:headEnd/>
            <a:tailEnd/>
          </a:ln>
        </p:spPr>
        <p:txBody>
          <a:bodyPr/>
          <a:lstStyle/>
          <a:p>
            <a:pPr marL="342900" indent="-342900" algn="ctr" eaLnBrk="0" hangingPunct="0">
              <a:lnSpc>
                <a:spcPct val="80000"/>
              </a:lnSpc>
              <a:spcBef>
                <a:spcPct val="20000"/>
              </a:spcBef>
              <a:defRPr/>
            </a:pPr>
            <a:endParaRPr lang="en-CA" sz="2400" b="1" kern="0" dirty="0">
              <a:latin typeface="+mn-lt"/>
            </a:endParaRPr>
          </a:p>
          <a:p>
            <a:pPr marL="342900" indent="-342900" eaLnBrk="0" hangingPunct="0">
              <a:lnSpc>
                <a:spcPct val="80000"/>
              </a:lnSpc>
              <a:spcBef>
                <a:spcPct val="20000"/>
              </a:spcBef>
              <a:buFontTx/>
              <a:buChar char="•"/>
              <a:defRPr/>
            </a:pPr>
            <a:r>
              <a:rPr lang="en-CA" sz="2400" b="1" kern="0" dirty="0" smtClean="0">
                <a:latin typeface="+mn-lt"/>
              </a:rPr>
              <a:t>Should we </a:t>
            </a:r>
            <a:r>
              <a:rPr lang="en-CA" sz="2400" b="1" kern="0" dirty="0" smtClean="0"/>
              <a:t>have </a:t>
            </a:r>
            <a:r>
              <a:rPr lang="en-CA" sz="2400" b="1" kern="0" dirty="0" smtClean="0">
                <a:latin typeface="+mn-lt"/>
              </a:rPr>
              <a:t>Mandatory Voting in Canada?</a:t>
            </a:r>
            <a:endParaRPr lang="en-CA" sz="2400" b="1" kern="0" dirty="0">
              <a:latin typeface="+mn-lt"/>
            </a:endParaRPr>
          </a:p>
          <a:p>
            <a:pPr marL="742950" lvl="1" indent="-285750" eaLnBrk="0" hangingPunct="0">
              <a:lnSpc>
                <a:spcPct val="80000"/>
              </a:lnSpc>
              <a:spcBef>
                <a:spcPct val="20000"/>
              </a:spcBef>
              <a:buFontTx/>
              <a:buChar char="–"/>
              <a:defRPr/>
            </a:pPr>
            <a:r>
              <a:rPr lang="en-CA" sz="2000" kern="0" dirty="0">
                <a:latin typeface="+mn-lt"/>
              </a:rPr>
              <a:t>In Australia, you receive a $50 fine if you don’t vote.</a:t>
            </a:r>
          </a:p>
          <a:p>
            <a:pPr marL="742950" lvl="1" indent="-285750" eaLnBrk="0" hangingPunct="0">
              <a:lnSpc>
                <a:spcPct val="80000"/>
              </a:lnSpc>
              <a:spcBef>
                <a:spcPct val="20000"/>
              </a:spcBef>
              <a:buFontTx/>
              <a:buChar char="–"/>
              <a:defRPr/>
            </a:pPr>
            <a:r>
              <a:rPr lang="en-CA" sz="2000" kern="0" dirty="0">
                <a:latin typeface="+mn-lt"/>
              </a:rPr>
              <a:t>They have enjoyed a 90%+ voter turnout since passing the mandatory voting law in 1924.</a:t>
            </a:r>
          </a:p>
          <a:p>
            <a:pPr marL="742950" lvl="1" indent="-285750" eaLnBrk="0" hangingPunct="0">
              <a:lnSpc>
                <a:spcPct val="80000"/>
              </a:lnSpc>
              <a:spcBef>
                <a:spcPct val="20000"/>
              </a:spcBef>
              <a:buFontTx/>
              <a:buChar char="–"/>
              <a:defRPr/>
            </a:pPr>
            <a:r>
              <a:rPr lang="en-CA" sz="2000" kern="0" dirty="0">
                <a:latin typeface="+mn-lt"/>
              </a:rPr>
              <a:t>Citizens are required to vote in 30+ countries, including Greece &amp; </a:t>
            </a:r>
            <a:r>
              <a:rPr lang="en-CA" sz="2000" kern="0" dirty="0" err="1">
                <a:latin typeface="+mn-lt"/>
              </a:rPr>
              <a:t>Belguim</a:t>
            </a:r>
            <a:endParaRPr lang="en-CA" sz="2000" kern="0" dirty="0">
              <a:latin typeface="+mn-lt"/>
            </a:endParaRPr>
          </a:p>
          <a:p>
            <a:pPr marL="742950" lvl="1" indent="-285750" eaLnBrk="0" hangingPunct="0">
              <a:lnSpc>
                <a:spcPct val="80000"/>
              </a:lnSpc>
              <a:spcBef>
                <a:spcPct val="20000"/>
              </a:spcBef>
              <a:defRPr/>
            </a:pPr>
            <a:endParaRPr lang="en-CA" sz="2000" kern="0" dirty="0">
              <a:latin typeface="+mn-lt"/>
            </a:endParaRPr>
          </a:p>
        </p:txBody>
      </p:sp>
      <p:sp>
        <p:nvSpPr>
          <p:cNvPr id="4" name="Rectangle 3"/>
          <p:cNvSpPr/>
          <p:nvPr/>
        </p:nvSpPr>
        <p:spPr>
          <a:xfrm>
            <a:off x="533400" y="304800"/>
            <a:ext cx="4806317"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SOLUTIONS? </a:t>
            </a:r>
          </a:p>
        </p:txBody>
      </p:sp>
      <p:sp>
        <p:nvSpPr>
          <p:cNvPr id="5" name="Rectangle 4"/>
          <p:cNvSpPr/>
          <p:nvPr/>
        </p:nvSpPr>
        <p:spPr>
          <a:xfrm>
            <a:off x="2971800" y="4114800"/>
            <a:ext cx="3567066"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What do you think?</a:t>
            </a:r>
          </a:p>
        </p:txBody>
      </p:sp>
      <p:pic>
        <p:nvPicPr>
          <p:cNvPr id="6" name="Picture 6" descr="http://www.saveourlittlevillage.org/files/shared/ballot%20box.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05200" y="4592216"/>
            <a:ext cx="2362200" cy="2265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676400"/>
            <a:ext cx="6858000" cy="4241161"/>
          </a:xfrm>
          <a:prstGeom prst="rect">
            <a:avLst/>
          </a:prstGeom>
        </p:spPr>
        <p:txBody>
          <a:bodyPr wrap="square">
            <a:spAutoFit/>
          </a:bodyPr>
          <a:lstStyle/>
          <a:p>
            <a:pPr marL="342900" indent="-342900" eaLnBrk="0" hangingPunct="0">
              <a:lnSpc>
                <a:spcPct val="80000"/>
              </a:lnSpc>
              <a:spcBef>
                <a:spcPct val="20000"/>
              </a:spcBef>
              <a:defRPr/>
            </a:pPr>
            <a:r>
              <a:rPr lang="en-CA" sz="2400" b="1" kern="0" dirty="0" smtClean="0"/>
              <a:t>Should we lower the Voting Age in Canada?</a:t>
            </a:r>
          </a:p>
          <a:p>
            <a:pPr marL="342900" indent="-342900" eaLnBrk="0" hangingPunct="0">
              <a:lnSpc>
                <a:spcPct val="80000"/>
              </a:lnSpc>
              <a:spcBef>
                <a:spcPct val="20000"/>
              </a:spcBef>
              <a:buFontTx/>
              <a:buChar char="•"/>
              <a:defRPr/>
            </a:pPr>
            <a:endParaRPr lang="en-CA" sz="2400" b="1" kern="0" dirty="0" smtClean="0"/>
          </a:p>
          <a:p>
            <a:pPr marL="342900" indent="-342900" eaLnBrk="0" hangingPunct="0">
              <a:lnSpc>
                <a:spcPct val="80000"/>
              </a:lnSpc>
              <a:spcBef>
                <a:spcPct val="20000"/>
              </a:spcBef>
              <a:buFontTx/>
              <a:buChar char="•"/>
              <a:defRPr/>
            </a:pPr>
            <a:r>
              <a:rPr lang="en-CA" sz="2400" b="1" kern="0" dirty="0" smtClean="0"/>
              <a:t>Vote16</a:t>
            </a:r>
            <a:r>
              <a:rPr lang="en-CA" sz="2400" kern="0" dirty="0" smtClean="0"/>
              <a:t> was started in December 2004 as an initiative involving members of each of Canada's four political parties with two principal aims:</a:t>
            </a:r>
          </a:p>
          <a:p>
            <a:pPr marL="742950" lvl="1" indent="-285750" eaLnBrk="0" hangingPunct="0">
              <a:lnSpc>
                <a:spcPct val="80000"/>
              </a:lnSpc>
              <a:spcBef>
                <a:spcPct val="20000"/>
              </a:spcBef>
              <a:buFontTx/>
              <a:buChar char="–"/>
              <a:defRPr/>
            </a:pPr>
            <a:r>
              <a:rPr lang="en-CA" sz="2000" kern="0" dirty="0" smtClean="0"/>
              <a:t>Lowering the federal voting age to 16 </a:t>
            </a:r>
          </a:p>
          <a:p>
            <a:pPr marL="742950" lvl="1" indent="-285750" eaLnBrk="0" hangingPunct="0">
              <a:lnSpc>
                <a:spcPct val="80000"/>
              </a:lnSpc>
              <a:spcBef>
                <a:spcPct val="20000"/>
              </a:spcBef>
              <a:buFontTx/>
              <a:buChar char="–"/>
              <a:defRPr/>
            </a:pPr>
            <a:r>
              <a:rPr lang="en-CA" sz="2000" kern="0" dirty="0" smtClean="0"/>
              <a:t>Encouraging young people to become more engaged in politics </a:t>
            </a:r>
          </a:p>
          <a:p>
            <a:pPr marL="342900" indent="-342900" eaLnBrk="0" hangingPunct="0">
              <a:lnSpc>
                <a:spcPct val="80000"/>
              </a:lnSpc>
              <a:spcBef>
                <a:spcPct val="20000"/>
              </a:spcBef>
              <a:defRPr/>
            </a:pPr>
            <a:endParaRPr lang="en-US" sz="2400" kern="0" dirty="0" smtClean="0"/>
          </a:p>
          <a:p>
            <a:pPr marL="342900" indent="-342900" eaLnBrk="0" hangingPunct="0">
              <a:lnSpc>
                <a:spcPct val="80000"/>
              </a:lnSpc>
              <a:spcBef>
                <a:spcPct val="20000"/>
              </a:spcBef>
              <a:buFontTx/>
              <a:buChar char="•"/>
              <a:defRPr/>
            </a:pPr>
            <a:r>
              <a:rPr lang="en-US" sz="2400" kern="0" dirty="0" smtClean="0"/>
              <a:t>What about a system like this?:</a:t>
            </a:r>
          </a:p>
          <a:p>
            <a:pPr marL="1143000" lvl="2" indent="-228600" eaLnBrk="0" hangingPunct="0">
              <a:lnSpc>
                <a:spcPct val="80000"/>
              </a:lnSpc>
              <a:spcBef>
                <a:spcPct val="20000"/>
              </a:spcBef>
              <a:buFontTx/>
              <a:buChar char="•"/>
              <a:defRPr/>
            </a:pPr>
            <a:r>
              <a:rPr lang="en-US" sz="2000" kern="0" dirty="0" smtClean="0"/>
              <a:t>Age 16 – vote equals ¼ of an adult vote</a:t>
            </a:r>
          </a:p>
          <a:p>
            <a:pPr marL="1143000" lvl="2" indent="-228600" eaLnBrk="0" hangingPunct="0">
              <a:lnSpc>
                <a:spcPct val="80000"/>
              </a:lnSpc>
              <a:spcBef>
                <a:spcPct val="20000"/>
              </a:spcBef>
              <a:buFontTx/>
              <a:buChar char="•"/>
              <a:defRPr/>
            </a:pPr>
            <a:r>
              <a:rPr lang="en-US" sz="2000" kern="0" dirty="0" smtClean="0"/>
              <a:t>Age 17 – vote equals ½ of an adult vote</a:t>
            </a:r>
          </a:p>
          <a:p>
            <a:pPr marL="1143000" lvl="2" indent="-228600" eaLnBrk="0" hangingPunct="0">
              <a:lnSpc>
                <a:spcPct val="80000"/>
              </a:lnSpc>
              <a:spcBef>
                <a:spcPct val="20000"/>
              </a:spcBef>
              <a:buFontTx/>
              <a:buChar char="•"/>
              <a:defRPr/>
            </a:pPr>
            <a:r>
              <a:rPr lang="en-US" sz="2000" kern="0" dirty="0" smtClean="0"/>
              <a:t>Age 18 – full voting rights</a:t>
            </a:r>
            <a:endParaRPr lang="en-US" sz="2000" kern="0" dirty="0"/>
          </a:p>
        </p:txBody>
      </p:sp>
      <p:sp>
        <p:nvSpPr>
          <p:cNvPr id="3" name="Rectangle 2"/>
          <p:cNvSpPr/>
          <p:nvPr/>
        </p:nvSpPr>
        <p:spPr>
          <a:xfrm>
            <a:off x="533400" y="304800"/>
            <a:ext cx="4806317"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SOLUTIONS? </a:t>
            </a:r>
          </a:p>
        </p:txBody>
      </p:sp>
      <p:sp>
        <p:nvSpPr>
          <p:cNvPr id="4" name="Rectangle 3"/>
          <p:cNvSpPr/>
          <p:nvPr/>
        </p:nvSpPr>
        <p:spPr>
          <a:xfrm>
            <a:off x="3048000" y="6019800"/>
            <a:ext cx="3567066"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What do you think?</a:t>
            </a:r>
          </a:p>
        </p:txBody>
      </p:sp>
      <p:pic>
        <p:nvPicPr>
          <p:cNvPr id="5" name="Picture 6" descr="http://www.saveourlittlevillage.org/files/shared/ballot%20box.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0" y="4953000"/>
            <a:ext cx="1747736" cy="1676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447800" y="1676400"/>
            <a:ext cx="6553200" cy="4038600"/>
          </a:xfrm>
          <a:prstGeom prst="rect">
            <a:avLst/>
          </a:prstGeom>
          <a:noFill/>
          <a:ln w="9525">
            <a:noFill/>
            <a:miter lim="800000"/>
            <a:headEnd/>
            <a:tailEnd/>
          </a:ln>
        </p:spPr>
        <p:txBody>
          <a:bodyPr/>
          <a:lstStyle/>
          <a:p>
            <a:pPr marL="342900" indent="-342900" algn="ctr" eaLnBrk="0" hangingPunct="0">
              <a:lnSpc>
                <a:spcPct val="80000"/>
              </a:lnSpc>
              <a:spcBef>
                <a:spcPct val="20000"/>
              </a:spcBef>
              <a:defRPr/>
            </a:pPr>
            <a:r>
              <a:rPr lang="en-CA" sz="2400" b="1" kern="0" dirty="0" smtClean="0"/>
              <a:t>In the United States the elected </a:t>
            </a:r>
          </a:p>
          <a:p>
            <a:pPr marL="342900" indent="-342900" algn="ctr" eaLnBrk="0" hangingPunct="0">
              <a:lnSpc>
                <a:spcPct val="80000"/>
              </a:lnSpc>
              <a:spcBef>
                <a:spcPct val="20000"/>
              </a:spcBef>
              <a:defRPr/>
            </a:pPr>
            <a:r>
              <a:rPr lang="en-CA" sz="2400" b="1" kern="0" dirty="0" smtClean="0"/>
              <a:t>President is the ‘Head of State’.  </a:t>
            </a:r>
          </a:p>
          <a:p>
            <a:pPr marL="342900" indent="-342900" algn="ctr" eaLnBrk="0" hangingPunct="0">
              <a:lnSpc>
                <a:spcPct val="80000"/>
              </a:lnSpc>
              <a:spcBef>
                <a:spcPct val="20000"/>
              </a:spcBef>
              <a:defRPr/>
            </a:pPr>
            <a:endParaRPr lang="en-CA" sz="2400" b="1" kern="0" dirty="0" smtClean="0"/>
          </a:p>
          <a:p>
            <a:pPr marL="342900" indent="-342900" algn="ctr" eaLnBrk="0" hangingPunct="0">
              <a:lnSpc>
                <a:spcPct val="80000"/>
              </a:lnSpc>
              <a:spcBef>
                <a:spcPct val="20000"/>
              </a:spcBef>
              <a:defRPr/>
            </a:pPr>
            <a:r>
              <a:rPr lang="en-CA" sz="2400" b="1" kern="0" dirty="0" smtClean="0"/>
              <a:t>Who is Canada’s ‘Head of State’? Did you know that Canadian citizens have no choice (or part in selecting) our ‘Head of State’?</a:t>
            </a:r>
          </a:p>
          <a:p>
            <a:pPr marL="342900" indent="-342900" algn="ctr" eaLnBrk="0" hangingPunct="0">
              <a:lnSpc>
                <a:spcPct val="80000"/>
              </a:lnSpc>
              <a:spcBef>
                <a:spcPct val="20000"/>
              </a:spcBef>
              <a:defRPr/>
            </a:pPr>
            <a:endParaRPr lang="en-CA" sz="2400" b="1" kern="0" dirty="0" smtClean="0">
              <a:latin typeface="+mn-lt"/>
            </a:endParaRPr>
          </a:p>
          <a:p>
            <a:pPr marL="342900" indent="-342900" algn="ctr" eaLnBrk="0" hangingPunct="0">
              <a:lnSpc>
                <a:spcPct val="80000"/>
              </a:lnSpc>
              <a:spcBef>
                <a:spcPct val="20000"/>
              </a:spcBef>
              <a:defRPr/>
            </a:pPr>
            <a:r>
              <a:rPr lang="en-CA" sz="2400" b="1" kern="0" dirty="0" smtClean="0"/>
              <a:t>Revolutions in France and American created republics by eliminating the monarchy. Why do other democracies, such as Canada and Great Britain, maintain a monarchy?</a:t>
            </a:r>
            <a:endParaRPr lang="en-CA" sz="2000" kern="0" dirty="0">
              <a:latin typeface="+mn-lt"/>
            </a:endParaRPr>
          </a:p>
          <a:p>
            <a:pPr marL="742950" lvl="1" indent="-285750" eaLnBrk="0" hangingPunct="0">
              <a:lnSpc>
                <a:spcPct val="80000"/>
              </a:lnSpc>
              <a:spcBef>
                <a:spcPct val="20000"/>
              </a:spcBef>
              <a:defRPr/>
            </a:pPr>
            <a:endParaRPr lang="en-CA" sz="2000" kern="0" dirty="0">
              <a:latin typeface="+mn-lt"/>
            </a:endParaRPr>
          </a:p>
        </p:txBody>
      </p:sp>
      <p:sp>
        <p:nvSpPr>
          <p:cNvPr id="4" name="Rectangle 3"/>
          <p:cNvSpPr/>
          <p:nvPr/>
        </p:nvSpPr>
        <p:spPr>
          <a:xfrm>
            <a:off x="381000" y="228600"/>
            <a:ext cx="6326925"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Did you know? </a:t>
            </a:r>
          </a:p>
        </p:txBody>
      </p:sp>
      <p:sp>
        <p:nvSpPr>
          <p:cNvPr id="5" name="Rectangle 4"/>
          <p:cNvSpPr/>
          <p:nvPr/>
        </p:nvSpPr>
        <p:spPr>
          <a:xfrm>
            <a:off x="2971800" y="5943600"/>
            <a:ext cx="3567066"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What do you think?</a:t>
            </a:r>
          </a:p>
        </p:txBody>
      </p:sp>
      <p:pic>
        <p:nvPicPr>
          <p:cNvPr id="6" name="Picture 6" descr="http://www.saveourlittlevillage.org/files/shared/ballot%20box.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10400" y="0"/>
            <a:ext cx="1747736"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295400" y="2590800"/>
            <a:ext cx="6553200" cy="4038600"/>
          </a:xfrm>
          <a:prstGeom prst="rect">
            <a:avLst/>
          </a:prstGeom>
          <a:noFill/>
          <a:ln w="9525">
            <a:noFill/>
            <a:miter lim="800000"/>
            <a:headEnd/>
            <a:tailEnd/>
          </a:ln>
        </p:spPr>
        <p:txBody>
          <a:bodyPr/>
          <a:lstStyle/>
          <a:p>
            <a:pPr marL="342900" indent="-342900" algn="ctr" eaLnBrk="0" hangingPunct="0">
              <a:lnSpc>
                <a:spcPct val="80000"/>
              </a:lnSpc>
              <a:spcBef>
                <a:spcPct val="20000"/>
              </a:spcBef>
              <a:defRPr/>
            </a:pPr>
            <a:r>
              <a:rPr lang="en-CA" sz="2400" b="1" kern="0" dirty="0" smtClean="0"/>
              <a:t>To what extent does the idea of a </a:t>
            </a:r>
            <a:r>
              <a:rPr lang="en-CA" sz="2400" b="1" i="1" u="sng" kern="0" dirty="0" smtClean="0"/>
              <a:t>monarchy</a:t>
            </a:r>
            <a:r>
              <a:rPr lang="en-CA" sz="2400" b="1" kern="0" dirty="0" smtClean="0"/>
              <a:t> contradict the principles of liberalism?</a:t>
            </a:r>
          </a:p>
          <a:p>
            <a:pPr marL="342900" indent="-342900" algn="ctr" eaLnBrk="0" hangingPunct="0">
              <a:lnSpc>
                <a:spcPct val="80000"/>
              </a:lnSpc>
              <a:spcBef>
                <a:spcPct val="20000"/>
              </a:spcBef>
              <a:defRPr/>
            </a:pPr>
            <a:endParaRPr lang="en-CA" sz="900" b="1" kern="0" dirty="0" smtClean="0">
              <a:latin typeface="+mn-lt"/>
            </a:endParaRPr>
          </a:p>
          <a:p>
            <a:pPr marL="342900" indent="-342900" algn="ctr" eaLnBrk="0" hangingPunct="0">
              <a:lnSpc>
                <a:spcPct val="80000"/>
              </a:lnSpc>
              <a:spcBef>
                <a:spcPct val="20000"/>
              </a:spcBef>
              <a:defRPr/>
            </a:pPr>
            <a:r>
              <a:rPr lang="en-CA" sz="2400" b="1" kern="0" dirty="0" smtClean="0"/>
              <a:t>Again…think about the revolutions </a:t>
            </a:r>
          </a:p>
          <a:p>
            <a:pPr marL="342900" indent="-342900" algn="ctr" eaLnBrk="0" hangingPunct="0">
              <a:lnSpc>
                <a:spcPct val="80000"/>
              </a:lnSpc>
              <a:spcBef>
                <a:spcPct val="20000"/>
              </a:spcBef>
              <a:defRPr/>
            </a:pPr>
            <a:r>
              <a:rPr lang="en-CA" sz="2400" b="1" kern="0" dirty="0" smtClean="0"/>
              <a:t>we have explored this semester:</a:t>
            </a:r>
          </a:p>
          <a:p>
            <a:pPr marL="342900" indent="-342900" algn="ctr" eaLnBrk="0" hangingPunct="0">
              <a:lnSpc>
                <a:spcPct val="80000"/>
              </a:lnSpc>
              <a:spcBef>
                <a:spcPct val="20000"/>
              </a:spcBef>
              <a:defRPr/>
            </a:pPr>
            <a:endParaRPr lang="en-CA" sz="2400" b="1" i="1" kern="0" dirty="0" smtClean="0">
              <a:latin typeface="+mn-lt"/>
            </a:endParaRPr>
          </a:p>
          <a:p>
            <a:pPr marL="342900" indent="-342900" algn="ctr" eaLnBrk="0" hangingPunct="0">
              <a:lnSpc>
                <a:spcPct val="80000"/>
              </a:lnSpc>
              <a:spcBef>
                <a:spcPct val="20000"/>
              </a:spcBef>
              <a:defRPr/>
            </a:pPr>
            <a:r>
              <a:rPr lang="en-CA" sz="2400" b="1" i="1" kern="0" dirty="0" smtClean="0">
                <a:effectLst>
                  <a:glow rad="139700">
                    <a:schemeClr val="accent1">
                      <a:satMod val="175000"/>
                      <a:alpha val="40000"/>
                    </a:schemeClr>
                  </a:glow>
                </a:effectLst>
                <a:latin typeface="+mn-lt"/>
              </a:rPr>
              <a:t>American Revolution</a:t>
            </a:r>
          </a:p>
          <a:p>
            <a:pPr marL="342900" indent="-342900" algn="ctr" eaLnBrk="0" hangingPunct="0">
              <a:lnSpc>
                <a:spcPct val="80000"/>
              </a:lnSpc>
              <a:spcBef>
                <a:spcPct val="20000"/>
              </a:spcBef>
              <a:defRPr/>
            </a:pPr>
            <a:r>
              <a:rPr lang="en-CA" sz="2400" b="1" i="1" kern="0" dirty="0" smtClean="0">
                <a:effectLst>
                  <a:glow rad="139700">
                    <a:schemeClr val="accent2">
                      <a:satMod val="175000"/>
                      <a:alpha val="40000"/>
                    </a:schemeClr>
                  </a:glow>
                </a:effectLst>
              </a:rPr>
              <a:t>French Revolution</a:t>
            </a:r>
            <a:endParaRPr lang="en-CA" sz="2400" b="1" i="1" kern="0" dirty="0" smtClean="0">
              <a:effectLst>
                <a:glow rad="139700">
                  <a:schemeClr val="accent2">
                    <a:satMod val="175000"/>
                    <a:alpha val="40000"/>
                  </a:schemeClr>
                </a:glow>
              </a:effectLst>
              <a:latin typeface="+mn-lt"/>
            </a:endParaRPr>
          </a:p>
          <a:p>
            <a:pPr marL="342900" indent="-342900" algn="ctr" eaLnBrk="0" hangingPunct="0">
              <a:lnSpc>
                <a:spcPct val="80000"/>
              </a:lnSpc>
              <a:spcBef>
                <a:spcPct val="20000"/>
              </a:spcBef>
              <a:defRPr/>
            </a:pPr>
            <a:r>
              <a:rPr lang="en-CA" sz="2400" b="1" i="1" kern="0" dirty="0" smtClean="0">
                <a:effectLst>
                  <a:glow rad="139700">
                    <a:schemeClr val="accent3">
                      <a:satMod val="175000"/>
                      <a:alpha val="40000"/>
                    </a:schemeClr>
                  </a:glow>
                </a:effectLst>
              </a:rPr>
              <a:t>Russian Revolution</a:t>
            </a:r>
            <a:endParaRPr lang="en-CA" sz="2000" i="1" kern="0" dirty="0">
              <a:effectLst>
                <a:glow rad="139700">
                  <a:schemeClr val="accent3">
                    <a:satMod val="175000"/>
                    <a:alpha val="40000"/>
                  </a:schemeClr>
                </a:glow>
              </a:effectLst>
              <a:latin typeface="+mn-lt"/>
            </a:endParaRPr>
          </a:p>
          <a:p>
            <a:pPr marL="742950" lvl="1" indent="-285750" eaLnBrk="0" hangingPunct="0">
              <a:lnSpc>
                <a:spcPct val="80000"/>
              </a:lnSpc>
              <a:spcBef>
                <a:spcPct val="20000"/>
              </a:spcBef>
              <a:defRPr/>
            </a:pPr>
            <a:endParaRPr lang="en-CA" sz="2000" kern="0" dirty="0">
              <a:latin typeface="+mn-lt"/>
            </a:endParaRPr>
          </a:p>
        </p:txBody>
      </p:sp>
      <p:sp>
        <p:nvSpPr>
          <p:cNvPr id="4" name="Rectangle 3"/>
          <p:cNvSpPr/>
          <p:nvPr/>
        </p:nvSpPr>
        <p:spPr>
          <a:xfrm>
            <a:off x="1066800" y="914400"/>
            <a:ext cx="4488216"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Consider…</a:t>
            </a:r>
            <a:endParaRPr lang="en-US" sz="6600" b="1" cap="all" dirty="0" smtClean="0">
              <a:ln w="0"/>
              <a:solidFill>
                <a:srgbClr val="C00000"/>
              </a:solidFill>
              <a:effectLst>
                <a:reflection blurRad="12700" stA="50000" endPos="50000" dist="5000" dir="5400000" sy="-100000" rotWithShape="0"/>
              </a:effectLst>
            </a:endParaRPr>
          </a:p>
        </p:txBody>
      </p:sp>
      <p:sp>
        <p:nvSpPr>
          <p:cNvPr id="5" name="Rectangle 4"/>
          <p:cNvSpPr/>
          <p:nvPr/>
        </p:nvSpPr>
        <p:spPr>
          <a:xfrm>
            <a:off x="2743200" y="5791200"/>
            <a:ext cx="3567066"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What do you think?</a:t>
            </a:r>
          </a:p>
        </p:txBody>
      </p:sp>
      <p:pic>
        <p:nvPicPr>
          <p:cNvPr id="1033" name="Picture 9" descr="http://upload.wikimedia.org/wikipedia/commons/thumb/6/61/Crest_of_the_Governor-General_of_Canada.svg/580px-Crest_of_the_Governor-General_of_Canada.svg.png"/>
          <p:cNvPicPr>
            <a:picLocks noChangeAspect="1" noChangeArrowheads="1"/>
          </p:cNvPicPr>
          <p:nvPr/>
        </p:nvPicPr>
        <p:blipFill>
          <a:blip r:embed="rId3" cstate="print"/>
          <a:srcRect/>
          <a:stretch>
            <a:fillRect/>
          </a:stretch>
        </p:blipFill>
        <p:spPr bwMode="auto">
          <a:xfrm>
            <a:off x="5867400" y="304800"/>
            <a:ext cx="2133600" cy="22075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57200" y="1676400"/>
            <a:ext cx="8382000" cy="762000"/>
          </a:xfrm>
          <a:prstGeom prst="rect">
            <a:avLst/>
          </a:prstGeom>
          <a:noFill/>
          <a:ln w="9525">
            <a:noFill/>
            <a:miter lim="800000"/>
            <a:headEnd/>
            <a:tailEnd/>
          </a:ln>
        </p:spPr>
        <p:txBody>
          <a:bodyPr/>
          <a:lstStyle/>
          <a:p>
            <a:pPr marL="342900" indent="-342900" algn="ctr" eaLnBrk="0" hangingPunct="0">
              <a:lnSpc>
                <a:spcPct val="80000"/>
              </a:lnSpc>
              <a:spcBef>
                <a:spcPct val="20000"/>
              </a:spcBef>
              <a:defRPr/>
            </a:pPr>
            <a:r>
              <a:rPr lang="en-CA" sz="2400" b="1" kern="0" dirty="0" smtClean="0"/>
              <a:t>Watch the following clips about the Canadian Political System.</a:t>
            </a:r>
            <a:endParaRPr lang="en-CA" sz="2000" kern="0" dirty="0">
              <a:latin typeface="+mn-lt"/>
            </a:endParaRPr>
          </a:p>
          <a:p>
            <a:pPr marL="742950" lvl="1" indent="-285750" eaLnBrk="0" hangingPunct="0">
              <a:lnSpc>
                <a:spcPct val="80000"/>
              </a:lnSpc>
              <a:spcBef>
                <a:spcPct val="20000"/>
              </a:spcBef>
              <a:defRPr/>
            </a:pPr>
            <a:endParaRPr lang="en-CA" sz="2000" kern="0" dirty="0">
              <a:latin typeface="+mn-lt"/>
            </a:endParaRPr>
          </a:p>
        </p:txBody>
      </p:sp>
      <p:sp>
        <p:nvSpPr>
          <p:cNvPr id="4" name="Rectangle 3"/>
          <p:cNvSpPr/>
          <p:nvPr/>
        </p:nvSpPr>
        <p:spPr>
          <a:xfrm>
            <a:off x="457200" y="304800"/>
            <a:ext cx="4488216"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Consider…</a:t>
            </a:r>
          </a:p>
        </p:txBody>
      </p:sp>
      <p:sp>
        <p:nvSpPr>
          <p:cNvPr id="5" name="Rectangle 4"/>
          <p:cNvSpPr/>
          <p:nvPr/>
        </p:nvSpPr>
        <p:spPr>
          <a:xfrm>
            <a:off x="2971800" y="5943600"/>
            <a:ext cx="3567066"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What do you think?</a:t>
            </a:r>
          </a:p>
        </p:txBody>
      </p:sp>
      <p:pic>
        <p:nvPicPr>
          <p:cNvPr id="56322" name="Picture 2">
            <a:hlinkClick r:id="rId3" action="ppaction://hlinkfile"/>
          </p:cNvPr>
          <p:cNvPicPr>
            <a:picLocks noChangeAspect="1" noChangeArrowheads="1"/>
          </p:cNvPicPr>
          <p:nvPr/>
        </p:nvPicPr>
        <p:blipFill>
          <a:blip r:embed="rId4" cstate="print"/>
          <a:srcRect/>
          <a:stretch>
            <a:fillRect/>
          </a:stretch>
        </p:blipFill>
        <p:spPr bwMode="auto">
          <a:xfrm>
            <a:off x="304800" y="2362200"/>
            <a:ext cx="4170218" cy="3200400"/>
          </a:xfrm>
          <a:prstGeom prst="rect">
            <a:avLst/>
          </a:prstGeom>
          <a:noFill/>
          <a:ln w="9525">
            <a:noFill/>
            <a:miter lim="800000"/>
            <a:headEnd/>
            <a:tailEnd/>
          </a:ln>
        </p:spPr>
      </p:pic>
      <p:pic>
        <p:nvPicPr>
          <p:cNvPr id="56323" name="Picture 3">
            <a:hlinkClick r:id="rId5" action="ppaction://hlinkfile"/>
          </p:cNvPr>
          <p:cNvPicPr>
            <a:picLocks noChangeAspect="1" noChangeArrowheads="1"/>
          </p:cNvPicPr>
          <p:nvPr/>
        </p:nvPicPr>
        <p:blipFill>
          <a:blip r:embed="rId6" cstate="print"/>
          <a:srcRect/>
          <a:stretch>
            <a:fillRect/>
          </a:stretch>
        </p:blipFill>
        <p:spPr bwMode="auto">
          <a:xfrm>
            <a:off x="4648200" y="2362200"/>
            <a:ext cx="414528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990600" y="1676400"/>
            <a:ext cx="7620000" cy="4038600"/>
          </a:xfrm>
          <a:prstGeom prst="rect">
            <a:avLst/>
          </a:prstGeom>
          <a:noFill/>
          <a:ln w="9525">
            <a:noFill/>
            <a:miter lim="800000"/>
            <a:headEnd/>
            <a:tailEnd/>
          </a:ln>
        </p:spPr>
        <p:txBody>
          <a:bodyPr/>
          <a:lstStyle/>
          <a:p>
            <a:pPr marL="342900" indent="-342900" algn="ctr" eaLnBrk="0" hangingPunct="0">
              <a:lnSpc>
                <a:spcPct val="80000"/>
              </a:lnSpc>
              <a:spcBef>
                <a:spcPct val="20000"/>
              </a:spcBef>
              <a:defRPr/>
            </a:pPr>
            <a:r>
              <a:rPr lang="en-CA" sz="2400" b="1" kern="0" dirty="0" smtClean="0"/>
              <a:t>In Canada we elect people in a system called ‘single member plurality’ or ‘first-past-the post’. </a:t>
            </a:r>
          </a:p>
          <a:p>
            <a:pPr marL="342900" indent="-342900" algn="ctr" eaLnBrk="0" hangingPunct="0">
              <a:lnSpc>
                <a:spcPct val="80000"/>
              </a:lnSpc>
              <a:spcBef>
                <a:spcPct val="20000"/>
              </a:spcBef>
              <a:defRPr/>
            </a:pPr>
            <a:r>
              <a:rPr lang="en-CA" sz="2400" b="1" kern="0" dirty="0" smtClean="0"/>
              <a:t>Here is how it works…its pretty simple. </a:t>
            </a:r>
            <a:r>
              <a:rPr lang="en-CA" sz="2400" b="1" kern="0" dirty="0" smtClean="0">
                <a:solidFill>
                  <a:srgbClr val="C00000"/>
                </a:solidFill>
              </a:rPr>
              <a:t>The Candidate with the greatest number of votes wins the election. </a:t>
            </a:r>
          </a:p>
          <a:p>
            <a:pPr marL="342900" indent="-342900" algn="ctr" eaLnBrk="0" hangingPunct="0">
              <a:lnSpc>
                <a:spcPct val="80000"/>
              </a:lnSpc>
              <a:spcBef>
                <a:spcPct val="20000"/>
              </a:spcBef>
              <a:defRPr/>
            </a:pPr>
            <a:endParaRPr lang="en-CA" sz="2400" b="1" kern="0" dirty="0" smtClean="0"/>
          </a:p>
          <a:p>
            <a:pPr marL="342900" indent="-342900" algn="ctr" eaLnBrk="0" hangingPunct="0">
              <a:lnSpc>
                <a:spcPct val="80000"/>
              </a:lnSpc>
              <a:spcBef>
                <a:spcPct val="20000"/>
              </a:spcBef>
              <a:defRPr/>
            </a:pPr>
            <a:r>
              <a:rPr lang="en-CA" sz="2400" b="1" kern="0" dirty="0" smtClean="0"/>
              <a:t>In Canada there are 308 election races, one in each constituency (seat), carried out during a federal election. The political party winning the greatest number of these elections (seats) is invited to become the government of Canada. If a party has more than half of the seats they are considered </a:t>
            </a:r>
            <a:r>
              <a:rPr lang="en-CA" sz="2400" b="1" i="1" kern="0" dirty="0" smtClean="0"/>
              <a:t>a majority government</a:t>
            </a:r>
            <a:r>
              <a:rPr lang="en-CA" sz="2400" b="1" kern="0" dirty="0" smtClean="0"/>
              <a:t>. If the winning party has less than half of the seats they are considered </a:t>
            </a:r>
            <a:r>
              <a:rPr lang="en-CA" sz="2400" b="1" i="1" kern="0" dirty="0" smtClean="0"/>
              <a:t>a minority government.</a:t>
            </a:r>
          </a:p>
          <a:p>
            <a:pPr marL="742950" lvl="1" indent="-285750" eaLnBrk="0" hangingPunct="0">
              <a:lnSpc>
                <a:spcPct val="80000"/>
              </a:lnSpc>
              <a:spcBef>
                <a:spcPct val="20000"/>
              </a:spcBef>
              <a:defRPr/>
            </a:pPr>
            <a:endParaRPr lang="en-CA" sz="2000" kern="0" dirty="0">
              <a:latin typeface="+mn-lt"/>
            </a:endParaRPr>
          </a:p>
        </p:txBody>
      </p:sp>
      <p:sp>
        <p:nvSpPr>
          <p:cNvPr id="4" name="Rectangle 3"/>
          <p:cNvSpPr/>
          <p:nvPr/>
        </p:nvSpPr>
        <p:spPr>
          <a:xfrm>
            <a:off x="381000" y="228600"/>
            <a:ext cx="6326925"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Did you know? </a:t>
            </a:r>
          </a:p>
        </p:txBody>
      </p:sp>
      <p:sp>
        <p:nvSpPr>
          <p:cNvPr id="5" name="Rectangle 4"/>
          <p:cNvSpPr/>
          <p:nvPr/>
        </p:nvSpPr>
        <p:spPr>
          <a:xfrm>
            <a:off x="2971800" y="5943600"/>
            <a:ext cx="3567066"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What do you think?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3" cstate="print"/>
          <a:srcRect l="5696" t="5707" r="1270" b="781"/>
          <a:stretch>
            <a:fillRect/>
          </a:stretch>
        </p:blipFill>
        <p:spPr bwMode="auto">
          <a:xfrm>
            <a:off x="34925" y="17463"/>
            <a:ext cx="9074150" cy="6840537"/>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990600" y="1676400"/>
            <a:ext cx="7620000" cy="4038600"/>
          </a:xfrm>
          <a:prstGeom prst="rect">
            <a:avLst/>
          </a:prstGeom>
          <a:noFill/>
          <a:ln w="9525">
            <a:noFill/>
            <a:miter lim="800000"/>
            <a:headEnd/>
            <a:tailEnd/>
          </a:ln>
        </p:spPr>
        <p:txBody>
          <a:bodyPr/>
          <a:lstStyle/>
          <a:p>
            <a:pPr marL="342900" indent="-342900" algn="ctr" eaLnBrk="0" hangingPunct="0">
              <a:lnSpc>
                <a:spcPct val="80000"/>
              </a:lnSpc>
              <a:spcBef>
                <a:spcPct val="20000"/>
              </a:spcBef>
              <a:defRPr/>
            </a:pPr>
            <a:endParaRPr lang="en-CA" sz="2400" b="1" i="1" kern="0" dirty="0" smtClean="0"/>
          </a:p>
          <a:p>
            <a:pPr marL="742950" lvl="1" indent="-285750" eaLnBrk="0" hangingPunct="0">
              <a:lnSpc>
                <a:spcPct val="80000"/>
              </a:lnSpc>
              <a:spcBef>
                <a:spcPct val="20000"/>
              </a:spcBef>
              <a:defRPr/>
            </a:pPr>
            <a:endParaRPr lang="en-CA" sz="2000" kern="0" dirty="0">
              <a:latin typeface="+mn-lt"/>
            </a:endParaRPr>
          </a:p>
        </p:txBody>
      </p:sp>
      <p:sp>
        <p:nvSpPr>
          <p:cNvPr id="4" name="Rectangle 3"/>
          <p:cNvSpPr/>
          <p:nvPr/>
        </p:nvSpPr>
        <p:spPr>
          <a:xfrm>
            <a:off x="457200" y="609600"/>
            <a:ext cx="4488216"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Consider…</a:t>
            </a:r>
          </a:p>
        </p:txBody>
      </p:sp>
      <p:sp>
        <p:nvSpPr>
          <p:cNvPr id="5" name="Rectangle 4"/>
          <p:cNvSpPr/>
          <p:nvPr/>
        </p:nvSpPr>
        <p:spPr>
          <a:xfrm>
            <a:off x="533400" y="2209800"/>
            <a:ext cx="8382000" cy="267765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What do you think of the layout </a:t>
            </a:r>
          </a:p>
          <a:p>
            <a:pPr algn="ctr"/>
            <a:r>
              <a:rPr lang="en-US" sz="2800" b="1" cap="all" dirty="0" smtClean="0">
                <a:ln w="0"/>
                <a:solidFill>
                  <a:srgbClr val="C00000"/>
                </a:solidFill>
                <a:effectLst>
                  <a:reflection blurRad="12700" stA="50000" endPos="50000" dist="5000" dir="5400000" sy="-100000" rotWithShape="0"/>
                </a:effectLst>
              </a:rPr>
              <a:t>of the </a:t>
            </a:r>
            <a:r>
              <a:rPr lang="en-US" sz="2800" b="1" cap="all" dirty="0" err="1" smtClean="0">
                <a:ln w="0"/>
                <a:solidFill>
                  <a:srgbClr val="C00000"/>
                </a:solidFill>
                <a:effectLst>
                  <a:reflection blurRad="12700" stA="50000" endPos="50000" dist="5000" dir="5400000" sy="-100000" rotWithShape="0"/>
                </a:effectLst>
              </a:rPr>
              <a:t>canadian</a:t>
            </a:r>
            <a:r>
              <a:rPr lang="en-US" sz="2800" b="1" cap="all" dirty="0" smtClean="0">
                <a:ln w="0"/>
                <a:solidFill>
                  <a:srgbClr val="C00000"/>
                </a:solidFill>
                <a:effectLst>
                  <a:reflection blurRad="12700" stA="50000" endPos="50000" dist="5000" dir="5400000" sy="-100000" rotWithShape="0"/>
                </a:effectLst>
              </a:rPr>
              <a:t> </a:t>
            </a:r>
            <a:r>
              <a:rPr lang="en-US" sz="2800" b="1" cap="all" dirty="0" smtClean="0">
                <a:ln w="0"/>
                <a:solidFill>
                  <a:srgbClr val="FF0000"/>
                </a:solidFill>
                <a:effectLst>
                  <a:reflection blurRad="12700" stA="50000" endPos="50000" dist="5000" dir="5400000" sy="-100000" rotWithShape="0"/>
                </a:effectLst>
              </a:rPr>
              <a:t>house of commons </a:t>
            </a:r>
            <a:r>
              <a:rPr lang="en-US" sz="2800" b="1" cap="all" dirty="0" smtClean="0">
                <a:ln w="0"/>
                <a:solidFill>
                  <a:srgbClr val="C00000"/>
                </a:solidFill>
                <a:effectLst>
                  <a:reflection blurRad="12700" stA="50000" endPos="50000" dist="5000" dir="5400000" sy="-100000" rotWithShape="0"/>
                </a:effectLst>
              </a:rPr>
              <a:t>and the </a:t>
            </a:r>
            <a:r>
              <a:rPr lang="en-US" sz="2800" b="1" cap="all" dirty="0" err="1" smtClean="0">
                <a:ln w="0"/>
                <a:solidFill>
                  <a:srgbClr val="C00000"/>
                </a:solidFill>
                <a:effectLst>
                  <a:reflection blurRad="12700" stA="50000" endPos="50000" dist="5000" dir="5400000" sy="-100000" rotWithShape="0"/>
                </a:effectLst>
              </a:rPr>
              <a:t>american</a:t>
            </a:r>
            <a:r>
              <a:rPr lang="en-US" sz="2800" b="1" cap="all" dirty="0" smtClean="0">
                <a:ln w="0"/>
                <a:solidFill>
                  <a:srgbClr val="C00000"/>
                </a:solidFill>
                <a:effectLst>
                  <a:reflection blurRad="12700" stA="50000" endPos="50000" dist="5000" dir="5400000" sy="-100000" rotWithShape="0"/>
                </a:effectLst>
              </a:rPr>
              <a:t> </a:t>
            </a:r>
            <a:r>
              <a:rPr lang="en-US" sz="2800" b="1" cap="all" dirty="0" smtClean="0">
                <a:ln w="0"/>
                <a:solidFill>
                  <a:schemeClr val="accent1">
                    <a:lumMod val="50000"/>
                  </a:schemeClr>
                </a:solidFill>
                <a:effectLst>
                  <a:reflection blurRad="12700" stA="50000" endPos="50000" dist="5000" dir="5400000" sy="-100000" rotWithShape="0"/>
                </a:effectLst>
              </a:rPr>
              <a:t>house of representatives </a:t>
            </a:r>
            <a:r>
              <a:rPr lang="en-US" sz="2800" b="1" cap="all" dirty="0" smtClean="0">
                <a:ln w="0"/>
                <a:solidFill>
                  <a:srgbClr val="C00000"/>
                </a:solidFill>
                <a:effectLst>
                  <a:reflection blurRad="12700" stA="50000" endPos="50000" dist="5000" dir="5400000" sy="-100000" rotWithShape="0"/>
                </a:effectLst>
              </a:rPr>
              <a:t>?</a:t>
            </a:r>
          </a:p>
          <a:p>
            <a:pPr algn="ctr"/>
            <a:endParaRPr lang="en-US" sz="2800" b="1" cap="all" dirty="0" smtClean="0">
              <a:ln w="0"/>
              <a:solidFill>
                <a:srgbClr val="C00000"/>
              </a:solidFill>
              <a:effectLst>
                <a:reflection blurRad="12700" stA="50000" endPos="50000" dist="5000" dir="5400000" sy="-100000" rotWithShape="0"/>
              </a:effectLst>
            </a:endParaRPr>
          </a:p>
          <a:p>
            <a:pPr algn="ctr"/>
            <a:r>
              <a:rPr lang="en-US" sz="2800" b="1" cap="all" dirty="0" smtClean="0">
                <a:ln w="0"/>
                <a:solidFill>
                  <a:srgbClr val="C00000"/>
                </a:solidFill>
                <a:effectLst>
                  <a:reflection blurRad="12700" stA="50000" endPos="50000" dist="5000" dir="5400000" sy="-100000" rotWithShape="0"/>
                </a:effectLst>
              </a:rPr>
              <a:t>Which layout do think is most conducive to the facilitation of the democratic process?</a:t>
            </a:r>
          </a:p>
        </p:txBody>
      </p:sp>
      <p:pic>
        <p:nvPicPr>
          <p:cNvPr id="6" name="Picture 6" descr="http://www.saveourlittlevillage.org/files/shared/ballot%20box.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62400" y="5029200"/>
            <a:ext cx="1747736"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990600" y="1676400"/>
            <a:ext cx="7620000" cy="4038600"/>
          </a:xfrm>
          <a:prstGeom prst="rect">
            <a:avLst/>
          </a:prstGeom>
          <a:noFill/>
          <a:ln w="9525">
            <a:noFill/>
            <a:miter lim="800000"/>
            <a:headEnd/>
            <a:tailEnd/>
          </a:ln>
        </p:spPr>
        <p:txBody>
          <a:bodyPr/>
          <a:lstStyle/>
          <a:p>
            <a:pPr marL="342900" indent="-342900" algn="ctr" eaLnBrk="0" hangingPunct="0">
              <a:lnSpc>
                <a:spcPct val="80000"/>
              </a:lnSpc>
              <a:spcBef>
                <a:spcPct val="20000"/>
              </a:spcBef>
              <a:defRPr/>
            </a:pPr>
            <a:endParaRPr lang="en-CA" sz="2400" b="1" i="1" kern="0" dirty="0" smtClean="0"/>
          </a:p>
          <a:p>
            <a:pPr marL="742950" lvl="1" indent="-285750" eaLnBrk="0" hangingPunct="0">
              <a:lnSpc>
                <a:spcPct val="80000"/>
              </a:lnSpc>
              <a:spcBef>
                <a:spcPct val="20000"/>
              </a:spcBef>
              <a:defRPr/>
            </a:pPr>
            <a:endParaRPr lang="en-CA" sz="2000" kern="0" dirty="0">
              <a:latin typeface="+mn-lt"/>
            </a:endParaRPr>
          </a:p>
        </p:txBody>
      </p:sp>
      <p:pic>
        <p:nvPicPr>
          <p:cNvPr id="54274" name="Picture 2"/>
          <p:cNvPicPr>
            <a:picLocks noChangeAspect="1" noChangeArrowheads="1"/>
          </p:cNvPicPr>
          <p:nvPr/>
        </p:nvPicPr>
        <p:blipFill>
          <a:blip r:embed="rId3" cstate="print"/>
          <a:srcRect b="8154"/>
          <a:stretch>
            <a:fillRect/>
          </a:stretch>
        </p:blipFill>
        <p:spPr bwMode="auto">
          <a:xfrm>
            <a:off x="-1" y="0"/>
            <a:ext cx="9157489" cy="6705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http://clerk.house.gov/images/photos/appro_large.jpg"/>
          <p:cNvPicPr>
            <a:picLocks noChangeAspect="1" noChangeArrowheads="1"/>
          </p:cNvPicPr>
          <p:nvPr/>
        </p:nvPicPr>
        <p:blipFill>
          <a:blip r:embed="rId3" cstate="print"/>
          <a:srcRect/>
          <a:stretch>
            <a:fillRect/>
          </a:stretch>
        </p:blipFill>
        <p:spPr bwMode="auto">
          <a:xfrm>
            <a:off x="304800" y="152400"/>
            <a:ext cx="8686800" cy="6564284"/>
          </a:xfrm>
          <a:prstGeom prst="rect">
            <a:avLst/>
          </a:prstGeom>
          <a:noFill/>
        </p:spPr>
      </p:pic>
      <p:sp>
        <p:nvSpPr>
          <p:cNvPr id="3" name="Rectangle 3"/>
          <p:cNvSpPr txBox="1">
            <a:spLocks noChangeArrowheads="1"/>
          </p:cNvSpPr>
          <p:nvPr/>
        </p:nvSpPr>
        <p:spPr bwMode="auto">
          <a:xfrm>
            <a:off x="990600" y="1676400"/>
            <a:ext cx="7620000" cy="4038600"/>
          </a:xfrm>
          <a:prstGeom prst="rect">
            <a:avLst/>
          </a:prstGeom>
          <a:noFill/>
          <a:ln w="9525">
            <a:noFill/>
            <a:miter lim="800000"/>
            <a:headEnd/>
            <a:tailEnd/>
          </a:ln>
        </p:spPr>
        <p:txBody>
          <a:bodyPr/>
          <a:lstStyle/>
          <a:p>
            <a:pPr marL="342900" indent="-342900" algn="ctr" eaLnBrk="0" hangingPunct="0">
              <a:lnSpc>
                <a:spcPct val="80000"/>
              </a:lnSpc>
              <a:spcBef>
                <a:spcPct val="20000"/>
              </a:spcBef>
              <a:defRPr/>
            </a:pPr>
            <a:endParaRPr lang="en-CA" sz="2400" b="1" i="1" kern="0" dirty="0" smtClean="0"/>
          </a:p>
          <a:p>
            <a:pPr marL="742950" lvl="1" indent="-285750" eaLnBrk="0" hangingPunct="0">
              <a:lnSpc>
                <a:spcPct val="80000"/>
              </a:lnSpc>
              <a:spcBef>
                <a:spcPct val="20000"/>
              </a:spcBef>
              <a:defRPr/>
            </a:pPr>
            <a:endParaRPr lang="en-CA" sz="2000" kern="0" dirty="0">
              <a:latin typeface="+mn-lt"/>
            </a:endParaRPr>
          </a:p>
        </p:txBody>
      </p:sp>
      <p:pic>
        <p:nvPicPr>
          <p:cNvPr id="60418" name="Picture 2" descr="http://www.marines.mil/unit/hqmc/cmclegalasst/PublishingImages/Stock%20Images/House%20II.jpg"/>
          <p:cNvPicPr>
            <a:picLocks noChangeAspect="1" noChangeArrowheads="1"/>
          </p:cNvPicPr>
          <p:nvPr/>
        </p:nvPicPr>
        <p:blipFill>
          <a:blip r:embed="rId4" cstate="print"/>
          <a:srcRect/>
          <a:stretch>
            <a:fillRect/>
          </a:stretch>
        </p:blipFill>
        <p:spPr bwMode="auto">
          <a:xfrm>
            <a:off x="381000" y="228600"/>
            <a:ext cx="2438400" cy="179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09600"/>
            <a:ext cx="7313604" cy="36009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What are the criteria</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For a country to be</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Considered </a:t>
            </a:r>
          </a:p>
          <a:p>
            <a:pPr algn="ctr"/>
            <a:r>
              <a:rPr lang="en-US" sz="6600" b="1" cap="all" dirty="0" smtClean="0">
                <a:ln w="0"/>
                <a:solidFill>
                  <a:srgbClr val="C00000"/>
                </a:solidFill>
                <a:effectLst>
                  <a:reflection blurRad="12700" stA="50000" endPos="50000" dist="5000" dir="5400000" sy="-100000" rotWithShape="0"/>
                </a:effectLst>
              </a:rPr>
              <a:t>Democratic</a:t>
            </a:r>
            <a:r>
              <a:rPr lang="en-US" sz="5400" b="1" cap="all" dirty="0" smtClean="0">
                <a:ln w="0"/>
                <a:solidFill>
                  <a:srgbClr val="C00000"/>
                </a:solidFill>
                <a:effectLst>
                  <a:reflection blurRad="12700" stA="50000" endPos="50000" dist="5000" dir="5400000" sy="-100000" rotWithShape="0"/>
                </a:effectLst>
              </a:rPr>
              <a:t>?</a:t>
            </a:r>
          </a:p>
        </p:txBody>
      </p:sp>
      <p:pic>
        <p:nvPicPr>
          <p:cNvPr id="4" name="Picture 6" descr="http://www.saveourlittlevillage.org/files/shared/ballot%20box.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0" y="4038600"/>
            <a:ext cx="2939375" cy="2819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990600" y="1676400"/>
            <a:ext cx="7620000" cy="4038600"/>
          </a:xfrm>
          <a:prstGeom prst="rect">
            <a:avLst/>
          </a:prstGeom>
          <a:noFill/>
          <a:ln w="9525">
            <a:noFill/>
            <a:miter lim="800000"/>
            <a:headEnd/>
            <a:tailEnd/>
          </a:ln>
        </p:spPr>
        <p:txBody>
          <a:bodyPr/>
          <a:lstStyle/>
          <a:p>
            <a:pPr marL="342900" indent="-342900" algn="ctr" eaLnBrk="0" hangingPunct="0">
              <a:lnSpc>
                <a:spcPct val="80000"/>
              </a:lnSpc>
              <a:spcBef>
                <a:spcPct val="20000"/>
              </a:spcBef>
              <a:defRPr/>
            </a:pPr>
            <a:endParaRPr lang="en-CA" sz="2400" b="1" i="1" kern="0" dirty="0" smtClean="0"/>
          </a:p>
          <a:p>
            <a:pPr marL="742950" lvl="1" indent="-285750" eaLnBrk="0" hangingPunct="0">
              <a:lnSpc>
                <a:spcPct val="80000"/>
              </a:lnSpc>
              <a:spcBef>
                <a:spcPct val="20000"/>
              </a:spcBef>
              <a:defRPr/>
            </a:pPr>
            <a:endParaRPr lang="en-CA" sz="2000" kern="0" dirty="0">
              <a:latin typeface="+mn-lt"/>
            </a:endParaRPr>
          </a:p>
        </p:txBody>
      </p:sp>
      <p:sp>
        <p:nvSpPr>
          <p:cNvPr id="4" name="Rectangle 3"/>
          <p:cNvSpPr/>
          <p:nvPr/>
        </p:nvSpPr>
        <p:spPr>
          <a:xfrm>
            <a:off x="1300356" y="228600"/>
            <a:ext cx="4488216"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Consider…</a:t>
            </a:r>
          </a:p>
        </p:txBody>
      </p:sp>
      <p:sp>
        <p:nvSpPr>
          <p:cNvPr id="5" name="Rectangle 4"/>
          <p:cNvSpPr/>
          <p:nvPr/>
        </p:nvSpPr>
        <p:spPr>
          <a:xfrm>
            <a:off x="1447800" y="5029200"/>
            <a:ext cx="6321026" cy="138499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Which candidate wins the election?</a:t>
            </a:r>
          </a:p>
          <a:p>
            <a:pPr algn="ctr"/>
            <a:endParaRPr lang="en-US" sz="2800" b="1" cap="all" dirty="0" smtClean="0">
              <a:ln w="0"/>
              <a:solidFill>
                <a:srgbClr val="C00000"/>
              </a:solidFill>
              <a:effectLst>
                <a:reflection blurRad="12700" stA="50000" endPos="50000" dist="5000" dir="5400000" sy="-100000" rotWithShape="0"/>
              </a:effectLst>
            </a:endParaRPr>
          </a:p>
          <a:p>
            <a:pPr algn="ctr"/>
            <a:r>
              <a:rPr lang="en-US" sz="2800" b="1" cap="all" dirty="0" smtClean="0">
                <a:ln w="0"/>
                <a:solidFill>
                  <a:srgbClr val="C00000"/>
                </a:solidFill>
                <a:effectLst>
                  <a:reflection blurRad="12700" stA="50000" endPos="50000" dist="5000" dir="5400000" sy="-100000" rotWithShape="0"/>
                </a:effectLst>
              </a:rPr>
              <a:t>Do you see any issues…</a:t>
            </a:r>
          </a:p>
        </p:txBody>
      </p:sp>
      <p:sp>
        <p:nvSpPr>
          <p:cNvPr id="21506" name="Text Box 2"/>
          <p:cNvSpPr txBox="1">
            <a:spLocks noChangeArrowheads="1"/>
          </p:cNvSpPr>
          <p:nvPr/>
        </p:nvSpPr>
        <p:spPr bwMode="auto">
          <a:xfrm>
            <a:off x="1524000" y="1752600"/>
            <a:ext cx="6248400" cy="3124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CA" sz="2000" b="1" i="0" u="none" strike="noStrike" cap="none" normalizeH="0" baseline="0" dirty="0" smtClean="0">
                <a:ln>
                  <a:noFill/>
                </a:ln>
                <a:solidFill>
                  <a:schemeClr val="tx1"/>
                </a:solidFill>
                <a:effectLst/>
                <a:latin typeface="Calibri" pitchFamily="34" charset="0"/>
                <a:cs typeface="Arial" pitchFamily="34" charset="0"/>
              </a:rPr>
              <a:t>ELECTION RESULTS </a:t>
            </a:r>
            <a:r>
              <a:rPr kumimoji="0" lang="en-CA" sz="2000" b="1" i="1" u="none" strike="noStrike" cap="none" normalizeH="0" baseline="0" dirty="0" smtClean="0">
                <a:ln>
                  <a:noFill/>
                </a:ln>
                <a:solidFill>
                  <a:schemeClr val="tx1"/>
                </a:solidFill>
                <a:effectLst/>
                <a:latin typeface="Calibri" pitchFamily="34" charset="0"/>
                <a:cs typeface="Arial" pitchFamily="34" charset="0"/>
              </a:rPr>
              <a:t>for </a:t>
            </a:r>
            <a:r>
              <a:rPr kumimoji="0" lang="en-CA" sz="2000" b="1" i="0" u="none" strike="noStrike" cap="none" normalizeH="0" baseline="0" dirty="0" smtClean="0">
                <a:ln>
                  <a:noFill/>
                </a:ln>
                <a:solidFill>
                  <a:schemeClr val="tx1"/>
                </a:solidFill>
                <a:effectLst/>
                <a:latin typeface="Calibri" pitchFamily="34" charset="0"/>
                <a:cs typeface="Arial" pitchFamily="34" charset="0"/>
              </a:rPr>
              <a:t>WOOD BUFFALO RIDING</a:t>
            </a:r>
            <a:endParaRPr kumimoji="0" lang="en-CA"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CA"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CA" sz="2000" b="0" i="0" u="none" strike="noStrike" cap="none" normalizeH="0" baseline="0" dirty="0" smtClean="0">
                <a:ln>
                  <a:noFill/>
                </a:ln>
                <a:solidFill>
                  <a:schemeClr val="tx1"/>
                </a:solidFill>
                <a:effectLst/>
                <a:latin typeface="Calibri" pitchFamily="34" charset="0"/>
                <a:cs typeface="Arial" pitchFamily="34" charset="0"/>
              </a:rPr>
              <a:t>           	VOTES   		PARTY</a:t>
            </a:r>
            <a:endParaRPr kumimoji="0" lang="en-CA"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CA" sz="2000" b="0" i="0" u="none" strike="noStrike" cap="none" normalizeH="0" baseline="0" dirty="0" smtClean="0">
                <a:ln>
                  <a:noFill/>
                </a:ln>
                <a:solidFill>
                  <a:schemeClr val="tx1"/>
                </a:solidFill>
                <a:effectLst/>
                <a:latin typeface="Calibri" pitchFamily="34" charset="0"/>
                <a:cs typeface="Arial" pitchFamily="34" charset="0"/>
              </a:rPr>
              <a:t>  Candidate 1	10 001</a:t>
            </a:r>
            <a:r>
              <a:rPr kumimoji="0" lang="en-CA"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CA" sz="2000" b="0" i="0" u="none" strike="noStrike" cap="none" normalizeH="0" baseline="0" dirty="0" smtClean="0">
                <a:ln>
                  <a:noFill/>
                </a:ln>
                <a:solidFill>
                  <a:schemeClr val="tx1"/>
                </a:solidFill>
                <a:effectLst/>
                <a:latin typeface="Calibri" pitchFamily="34" charset="0"/>
                <a:cs typeface="Arial" pitchFamily="34" charset="0"/>
              </a:rPr>
              <a:t>Liberals</a:t>
            </a:r>
            <a:endParaRPr kumimoji="0" lang="en-CA"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CA" sz="2000" b="0" i="0" u="none" strike="noStrike" cap="none" normalizeH="0" baseline="0" dirty="0" smtClean="0">
                <a:ln>
                  <a:noFill/>
                </a:ln>
                <a:solidFill>
                  <a:schemeClr val="tx1"/>
                </a:solidFill>
                <a:effectLst/>
                <a:latin typeface="Calibri" pitchFamily="34" charset="0"/>
                <a:cs typeface="Arial" pitchFamily="34" charset="0"/>
              </a:rPr>
              <a:t>  Candidate 2	10 000</a:t>
            </a:r>
            <a:r>
              <a:rPr kumimoji="0" lang="en-CA"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CA" sz="2000" b="0" i="0" u="none" strike="noStrike" cap="none" normalizeH="0" baseline="0" dirty="0" smtClean="0">
                <a:ln>
                  <a:noFill/>
                </a:ln>
                <a:solidFill>
                  <a:schemeClr val="tx1"/>
                </a:solidFill>
                <a:effectLst/>
                <a:latin typeface="Calibri" pitchFamily="34" charset="0"/>
                <a:cs typeface="Arial" pitchFamily="34" charset="0"/>
              </a:rPr>
              <a:t>Conservatives</a:t>
            </a:r>
            <a:endParaRPr kumimoji="0" lang="en-CA"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CA" sz="2000" b="0" i="0" u="none" strike="noStrike" cap="none" normalizeH="0" baseline="0" dirty="0" smtClean="0">
                <a:ln>
                  <a:noFill/>
                </a:ln>
                <a:solidFill>
                  <a:schemeClr val="tx1"/>
                </a:solidFill>
                <a:effectLst/>
                <a:latin typeface="Calibri" pitchFamily="34" charset="0"/>
                <a:cs typeface="Arial" pitchFamily="34" charset="0"/>
              </a:rPr>
              <a:t>  Candidate 3	10 000</a:t>
            </a:r>
            <a:r>
              <a:rPr kumimoji="0" lang="en-CA"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CA" sz="2000" b="0" i="0" u="none" strike="noStrike" cap="none" normalizeH="0" baseline="0" dirty="0" smtClean="0">
                <a:ln>
                  <a:noFill/>
                </a:ln>
                <a:solidFill>
                  <a:schemeClr val="tx1"/>
                </a:solidFill>
                <a:effectLst/>
                <a:latin typeface="Calibri" pitchFamily="34" charset="0"/>
                <a:cs typeface="Arial" pitchFamily="34" charset="0"/>
              </a:rPr>
              <a:t>New Democratic</a:t>
            </a:r>
            <a:endParaRPr kumimoji="0" lang="en-CA"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CA" sz="2000" b="0" i="0" u="none" strike="noStrike" cap="none" normalizeH="0" baseline="0" dirty="0" smtClean="0">
                <a:ln>
                  <a:noFill/>
                </a:ln>
                <a:solidFill>
                  <a:schemeClr val="tx1"/>
                </a:solidFill>
                <a:effectLst/>
                <a:latin typeface="Calibri" pitchFamily="34" charset="0"/>
                <a:cs typeface="Arial" pitchFamily="34" charset="0"/>
              </a:rPr>
              <a:t>  Candidate 4	 9 999</a:t>
            </a:r>
            <a:r>
              <a:rPr kumimoji="0" lang="en-CA"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CA" sz="2000" b="0" i="0" u="none" strike="noStrike" cap="none" normalizeH="0" baseline="0" dirty="0" smtClean="0">
                <a:ln>
                  <a:noFill/>
                </a:ln>
                <a:solidFill>
                  <a:schemeClr val="tx1"/>
                </a:solidFill>
                <a:effectLst/>
                <a:latin typeface="Calibri" pitchFamily="34" charset="0"/>
                <a:cs typeface="Arial" pitchFamily="34" charset="0"/>
              </a:rPr>
              <a:t>Green	</a:t>
            </a:r>
            <a:endParaRPr kumimoji="0" lang="en-CA"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CA" sz="2000" b="0" i="0" u="none" strike="noStrike" cap="none" normalizeH="0" baseline="0" dirty="0" smtClean="0">
                <a:ln>
                  <a:noFill/>
                </a:ln>
                <a:solidFill>
                  <a:schemeClr val="tx1"/>
                </a:solidFill>
                <a:effectLst/>
                <a:latin typeface="Calibri" pitchFamily="34" charset="0"/>
                <a:cs typeface="Arial" pitchFamily="34" charset="0"/>
              </a:rPr>
              <a:t>  Candidate 5	 9 998</a:t>
            </a:r>
            <a:r>
              <a:rPr kumimoji="0" lang="en-CA"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CA" sz="2000" b="0" i="0" u="none" strike="noStrike" cap="none" normalizeH="0" baseline="0" dirty="0" smtClean="0">
                <a:ln>
                  <a:noFill/>
                </a:ln>
                <a:solidFill>
                  <a:schemeClr val="tx1"/>
                </a:solidFill>
                <a:effectLst/>
                <a:latin typeface="Calibri" pitchFamily="34" charset="0"/>
                <a:cs typeface="Arial" pitchFamily="34" charset="0"/>
              </a:rPr>
              <a:t>Action </a:t>
            </a:r>
            <a:endParaRPr kumimoji="0" lang="en-CA"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CA"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CA"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CA"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6" descr="http://www.saveourlittlevillage.org/files/shared/ballot%20box.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72200" y="0"/>
            <a:ext cx="1747736"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990600" y="1676400"/>
            <a:ext cx="7620000" cy="4038600"/>
          </a:xfrm>
          <a:prstGeom prst="rect">
            <a:avLst/>
          </a:prstGeom>
          <a:noFill/>
          <a:ln w="9525">
            <a:noFill/>
            <a:miter lim="800000"/>
            <a:headEnd/>
            <a:tailEnd/>
          </a:ln>
        </p:spPr>
        <p:txBody>
          <a:bodyPr/>
          <a:lstStyle/>
          <a:p>
            <a:pPr marL="342900" indent="-342900" algn="ctr" eaLnBrk="0" hangingPunct="0">
              <a:lnSpc>
                <a:spcPct val="80000"/>
              </a:lnSpc>
              <a:spcBef>
                <a:spcPct val="20000"/>
              </a:spcBef>
              <a:defRPr/>
            </a:pPr>
            <a:r>
              <a:rPr lang="en-CA" sz="2000" b="1" kern="0" dirty="0" smtClean="0"/>
              <a:t>Consider the following Canadian Federal election results from 2000:</a:t>
            </a:r>
            <a:endParaRPr lang="en-CA" sz="2000" b="1" i="1" kern="0" dirty="0" smtClean="0"/>
          </a:p>
          <a:p>
            <a:pPr marL="742950" lvl="1" indent="-285750" eaLnBrk="0" hangingPunct="0">
              <a:lnSpc>
                <a:spcPct val="80000"/>
              </a:lnSpc>
              <a:spcBef>
                <a:spcPct val="20000"/>
              </a:spcBef>
              <a:defRPr/>
            </a:pPr>
            <a:endParaRPr lang="en-CA" sz="2000" kern="0" dirty="0">
              <a:latin typeface="+mn-lt"/>
            </a:endParaRPr>
          </a:p>
        </p:txBody>
      </p:sp>
      <p:sp>
        <p:nvSpPr>
          <p:cNvPr id="4" name="Rectangle 3"/>
          <p:cNvSpPr/>
          <p:nvPr/>
        </p:nvSpPr>
        <p:spPr>
          <a:xfrm>
            <a:off x="1340079" y="228600"/>
            <a:ext cx="4408771"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Consider…</a:t>
            </a:r>
          </a:p>
        </p:txBody>
      </p:sp>
      <p:sp>
        <p:nvSpPr>
          <p:cNvPr id="5" name="Rectangle 4"/>
          <p:cNvSpPr/>
          <p:nvPr/>
        </p:nvSpPr>
        <p:spPr>
          <a:xfrm>
            <a:off x="2971800" y="5562600"/>
            <a:ext cx="3567066"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What do you think?</a:t>
            </a:r>
          </a:p>
        </p:txBody>
      </p:sp>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114264" tIns="45720" rIns="-399924"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5" name="Rectangle 3"/>
          <p:cNvSpPr>
            <a:spLocks noChangeArrowheads="1"/>
          </p:cNvSpPr>
          <p:nvPr/>
        </p:nvSpPr>
        <p:spPr bwMode="auto">
          <a:xfrm>
            <a:off x="1600200" y="2133600"/>
            <a:ext cx="6324600" cy="3262432"/>
          </a:xfrm>
          <a:prstGeom prst="rect">
            <a:avLst/>
          </a:prstGeom>
          <a:noFill/>
          <a:ln w="9525">
            <a:noFill/>
            <a:miter lim="800000"/>
            <a:headEnd/>
            <a:tailEnd/>
          </a:ln>
          <a:effectLst/>
        </p:spPr>
        <p:txBody>
          <a:bodyPr vert="horz" wrap="square" lIns="-114264" tIns="45720" rIns="-399924" bIns="0" numCol="1" anchor="ctr" anchorCtr="0" compatLnSpc="1">
            <a:prstTxWarp prst="textNoShape">
              <a:avLst/>
            </a:prstTxWarp>
            <a:spAutoFit/>
          </a:bodyPr>
          <a:lstStyle/>
          <a:p>
            <a:pPr lvl="0" indent="571500" fontAlgn="base">
              <a:spcBef>
                <a:spcPct val="0"/>
              </a:spcBef>
              <a:spcAft>
                <a:spcPct val="0"/>
              </a:spcAft>
            </a:pPr>
            <a:r>
              <a:rPr kumimoji="0" lang="en-GB" b="1" i="0" u="none" strike="noStrike" cap="none" normalizeH="0" baseline="0" dirty="0" smtClean="0">
                <a:ln>
                  <a:noFill/>
                </a:ln>
                <a:solidFill>
                  <a:schemeClr val="tx1"/>
                </a:solidFill>
                <a:effectLst/>
                <a:latin typeface="Arial" pitchFamily="34" charset="0"/>
                <a:cs typeface="Times New Roman" pitchFamily="18" charset="0"/>
              </a:rPr>
              <a:t>PARTY	SEATS	</a:t>
            </a:r>
            <a:r>
              <a:rPr kumimoji="0" lang="en-GB" b="1" i="0" u="none" strike="noStrike" cap="none" normalizeH="0" dirty="0" smtClean="0">
                <a:ln>
                  <a:noFill/>
                </a:ln>
                <a:solidFill>
                  <a:schemeClr val="tx1"/>
                </a:solidFill>
                <a:effectLst/>
                <a:latin typeface="Arial" pitchFamily="34" charset="0"/>
                <a:cs typeface="Times New Roman" pitchFamily="18" charset="0"/>
              </a:rPr>
              <a:t>      </a:t>
            </a:r>
            <a:r>
              <a:rPr kumimoji="0" lang="en-GB" b="1" i="0" u="none" strike="noStrike" cap="none" normalizeH="0" baseline="0" dirty="0" smtClean="0">
                <a:ln>
                  <a:noFill/>
                </a:ln>
                <a:solidFill>
                  <a:schemeClr val="tx1"/>
                </a:solidFill>
                <a:effectLst/>
                <a:latin typeface="Arial" pitchFamily="34" charset="0"/>
                <a:cs typeface="Times New Roman" pitchFamily="18" charset="0"/>
              </a:rPr>
              <a:t>% of VOTE 	      </a:t>
            </a:r>
            <a:r>
              <a:rPr lang="en-GB" b="1" dirty="0" smtClean="0">
                <a:latin typeface="Arial" pitchFamily="34" charset="0"/>
                <a:cs typeface="Times New Roman" pitchFamily="18" charset="0"/>
              </a:rPr>
              <a:t>% of SEATS</a:t>
            </a:r>
            <a:r>
              <a:rPr kumimoji="0" lang="en-GB" b="1" i="0" u="none" strike="noStrike" cap="none" normalizeH="0" baseline="0" dirty="0" smtClean="0">
                <a:ln>
                  <a:noFill/>
                </a:ln>
                <a:solidFill>
                  <a:schemeClr val="tx1"/>
                </a:solidFill>
                <a:effectLst/>
                <a:latin typeface="Arial" pitchFamily="34" charset="0"/>
                <a:cs typeface="Times New Roman" pitchFamily="18" charset="0"/>
              </a:rPr>
              <a:t>	</a:t>
            </a:r>
          </a:p>
          <a:p>
            <a:pPr marL="0" marR="0" lvl="0" indent="571500" algn="l" defTabSz="914400" rtl="0" eaLnBrk="1" fontAlgn="base" latinLnBrk="0" hangingPunct="1">
              <a:lnSpc>
                <a:spcPct val="100000"/>
              </a:lnSpc>
              <a:spcBef>
                <a:spcPct val="0"/>
              </a:spcBef>
              <a:spcAft>
                <a:spcPct val="0"/>
              </a:spcAft>
              <a:buClrTx/>
              <a:buSzTx/>
              <a:buFontTx/>
              <a:buNone/>
              <a:tabLst/>
            </a:pPr>
            <a:endParaRPr kumimoji="0" lang="en-GB"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571500" algn="l" defTabSz="914400" rtl="0" eaLnBrk="0" fontAlgn="base" latinLnBrk="0" hangingPunct="0">
              <a:lnSpc>
                <a:spcPct val="100000"/>
              </a:lnSpc>
              <a:spcBef>
                <a:spcPct val="0"/>
              </a:spcBef>
              <a:spcAft>
                <a:spcPct val="0"/>
              </a:spcAft>
              <a:buClrTx/>
              <a:buSzTx/>
              <a:buFontTx/>
              <a:buNone/>
              <a:tabLst/>
            </a:pPr>
            <a:r>
              <a:rPr kumimoji="0" lang="en-GB"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Liberal</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172	 	41		57			</a:t>
            </a: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571500" algn="l" defTabSz="914400" rtl="0" eaLnBrk="0" fontAlgn="base" latinLnBrk="0" hangingPunct="0">
              <a:lnSpc>
                <a:spcPct val="100000"/>
              </a:lnSpc>
              <a:spcBef>
                <a:spcPct val="0"/>
              </a:spcBef>
              <a:spcAft>
                <a:spcPct val="0"/>
              </a:spcAft>
              <a:buClrTx/>
              <a:buSzTx/>
              <a:buFontTx/>
              <a:buNone/>
              <a:tabLst/>
            </a:pPr>
            <a:r>
              <a:rPr kumimoji="0" lang="en-GB"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Alliance</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66</a:t>
            </a:r>
            <a:r>
              <a:rPr lang="en-GB" dirty="0" smtClean="0">
                <a:latin typeface="Arial" pitchFamily="34" charset="0"/>
                <a:ea typeface="Times New Roman" pitchFamily="18" charset="0"/>
                <a:cs typeface="Times New Roman" pitchFamily="18" charset="0"/>
              </a:rPr>
              <a:t>	</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25		22			  </a:t>
            </a:r>
          </a:p>
          <a:p>
            <a:pPr marL="0" marR="0" lvl="0" indent="571500" algn="l" defTabSz="914400" rtl="0" eaLnBrk="0" fontAlgn="base" latinLnBrk="0" hangingPunct="0">
              <a:lnSpc>
                <a:spcPct val="100000"/>
              </a:lnSpc>
              <a:spcBef>
                <a:spcPct val="0"/>
              </a:spcBef>
              <a:spcAft>
                <a:spcPct val="0"/>
              </a:spcAft>
              <a:buClrTx/>
              <a:buSzTx/>
              <a:buFontTx/>
              <a:buNone/>
              <a:tabLst/>
            </a:pPr>
            <a:r>
              <a:rPr kumimoji="0" lang="en-GB"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PC</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12</a:t>
            </a:r>
            <a:r>
              <a:rPr lang="en-GB" dirty="0" smtClean="0">
                <a:latin typeface="Arial" pitchFamily="34" charset="0"/>
                <a:ea typeface="Times New Roman" pitchFamily="18" charset="0"/>
                <a:cs typeface="Times New Roman" pitchFamily="18" charset="0"/>
              </a:rPr>
              <a:t>	 	</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12		4			</a:t>
            </a: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571500" algn="l" defTabSz="914400" rtl="0" eaLnBrk="0" fontAlgn="base" latinLnBrk="0" hangingPunct="0">
              <a:lnSpc>
                <a:spcPct val="100000"/>
              </a:lnSpc>
              <a:spcBef>
                <a:spcPct val="0"/>
              </a:spcBef>
              <a:spcAft>
                <a:spcPct val="0"/>
              </a:spcAft>
              <a:buClrTx/>
              <a:buSzTx/>
              <a:buFontTx/>
              <a:buNone/>
              <a:tabLst/>
            </a:pPr>
            <a:r>
              <a:rPr kumimoji="0" lang="en-GB"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BQ</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GB"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38	 	11		13			</a:t>
            </a:r>
            <a:endParaRPr kumimoji="0" lang="en-CA" b="0" i="0" u="none" strike="noStrike" cap="none" normalizeH="0" baseline="0" dirty="0" smtClean="0">
              <a:ln>
                <a:noFill/>
              </a:ln>
              <a:solidFill>
                <a:schemeClr val="tx1"/>
              </a:solidFill>
              <a:effectLst/>
              <a:latin typeface="Arial" pitchFamily="34" charset="0"/>
              <a:cs typeface="Arial" pitchFamily="34" charset="0"/>
            </a:endParaRPr>
          </a:p>
          <a:p>
            <a:pPr marL="0" marR="0" lvl="0" indent="571500" algn="l" defTabSz="914400" rtl="0" eaLnBrk="0" fontAlgn="base" latinLnBrk="0" hangingPunct="0">
              <a:lnSpc>
                <a:spcPct val="100000"/>
              </a:lnSpc>
              <a:spcBef>
                <a:spcPct val="0"/>
              </a:spcBef>
              <a:spcAft>
                <a:spcPct val="0"/>
              </a:spcAft>
              <a:buClrTx/>
              <a:buSzTx/>
              <a:buFontTx/>
              <a:buNone/>
              <a:tabLst/>
            </a:pPr>
            <a:r>
              <a:rPr kumimoji="0" lang="en-GB"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NDP</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13	   	9	 	4</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6" descr="http://www.saveourlittlevillage.org/files/shared/ballot%20box.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0" y="4953000"/>
            <a:ext cx="1747736"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667000" y="1524000"/>
            <a:ext cx="3810000" cy="762000"/>
          </a:xfrm>
          <a:prstGeom prst="rect">
            <a:avLst/>
          </a:prstGeom>
          <a:noFill/>
          <a:ln w="9525">
            <a:noFill/>
            <a:miter lim="800000"/>
            <a:headEnd/>
            <a:tailEnd/>
          </a:ln>
        </p:spPr>
        <p:txBody>
          <a:bodyPr/>
          <a:lstStyle/>
          <a:p>
            <a:pPr marL="342900" indent="-342900" algn="ctr" eaLnBrk="0" hangingPunct="0">
              <a:lnSpc>
                <a:spcPct val="80000"/>
              </a:lnSpc>
              <a:spcBef>
                <a:spcPct val="20000"/>
              </a:spcBef>
              <a:defRPr/>
            </a:pPr>
            <a:r>
              <a:rPr lang="en-CA" sz="2000" b="1" kern="0" dirty="0" smtClean="0"/>
              <a:t>Watch the clip from CBC News in Review on Canada’s FPTP electoral system:</a:t>
            </a:r>
            <a:endParaRPr lang="en-CA" sz="2000" b="1" i="1" kern="0" dirty="0" smtClean="0"/>
          </a:p>
          <a:p>
            <a:pPr marL="742950" lvl="1" indent="-285750" eaLnBrk="0" hangingPunct="0">
              <a:lnSpc>
                <a:spcPct val="80000"/>
              </a:lnSpc>
              <a:spcBef>
                <a:spcPct val="20000"/>
              </a:spcBef>
              <a:defRPr/>
            </a:pPr>
            <a:endParaRPr lang="en-CA" sz="2000" kern="0" dirty="0">
              <a:latin typeface="+mn-lt"/>
            </a:endParaRPr>
          </a:p>
        </p:txBody>
      </p:sp>
      <p:sp>
        <p:nvSpPr>
          <p:cNvPr id="4" name="Rectangle 3"/>
          <p:cNvSpPr/>
          <p:nvPr/>
        </p:nvSpPr>
        <p:spPr>
          <a:xfrm>
            <a:off x="1340079" y="228600"/>
            <a:ext cx="4408771"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Consider…</a:t>
            </a:r>
          </a:p>
        </p:txBody>
      </p:sp>
      <p:sp>
        <p:nvSpPr>
          <p:cNvPr id="5" name="Rectangle 4"/>
          <p:cNvSpPr/>
          <p:nvPr/>
        </p:nvSpPr>
        <p:spPr>
          <a:xfrm>
            <a:off x="2971800" y="5867400"/>
            <a:ext cx="3567066"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What do you think?</a:t>
            </a:r>
          </a:p>
        </p:txBody>
      </p:sp>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114264" tIns="45720" rIns="-399924"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3250" name="Picture 2">
            <a:hlinkClick r:id="rId3" action="ppaction://hlinkfile"/>
          </p:cNvPr>
          <p:cNvPicPr>
            <a:picLocks noChangeAspect="1" noChangeArrowheads="1"/>
          </p:cNvPicPr>
          <p:nvPr/>
        </p:nvPicPr>
        <p:blipFill>
          <a:blip r:embed="rId4" cstate="print"/>
          <a:srcRect l="625" r="15000"/>
          <a:stretch>
            <a:fillRect/>
          </a:stretch>
        </p:blipFill>
        <p:spPr bwMode="auto">
          <a:xfrm>
            <a:off x="2667000" y="2438400"/>
            <a:ext cx="4267200" cy="31608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a:hlinkClick r:id="rId3" action="ppaction://hlinkfile"/>
          </p:cNvPr>
          <p:cNvPicPr>
            <a:picLocks noChangeAspect="1" noChangeArrowheads="1"/>
          </p:cNvPicPr>
          <p:nvPr/>
        </p:nvPicPr>
        <p:blipFill>
          <a:blip r:embed="rId4" cstate="print"/>
          <a:srcRect/>
          <a:stretch>
            <a:fillRect/>
          </a:stretch>
        </p:blipFill>
        <p:spPr bwMode="auto">
          <a:xfrm>
            <a:off x="2438400" y="2971800"/>
            <a:ext cx="4511040" cy="2819400"/>
          </a:xfrm>
          <a:prstGeom prst="rect">
            <a:avLst/>
          </a:prstGeom>
          <a:noFill/>
          <a:ln w="9525">
            <a:noFill/>
            <a:miter lim="800000"/>
            <a:headEnd/>
            <a:tailEnd/>
          </a:ln>
        </p:spPr>
      </p:pic>
      <p:sp>
        <p:nvSpPr>
          <p:cNvPr id="3" name="Rectangle 3"/>
          <p:cNvSpPr txBox="1">
            <a:spLocks noChangeArrowheads="1"/>
          </p:cNvSpPr>
          <p:nvPr/>
        </p:nvSpPr>
        <p:spPr bwMode="auto">
          <a:xfrm>
            <a:off x="914400" y="1524000"/>
            <a:ext cx="7543800" cy="762000"/>
          </a:xfrm>
          <a:prstGeom prst="rect">
            <a:avLst/>
          </a:prstGeom>
          <a:noFill/>
          <a:ln w="9525">
            <a:noFill/>
            <a:miter lim="800000"/>
            <a:headEnd/>
            <a:tailEnd/>
          </a:ln>
        </p:spPr>
        <p:txBody>
          <a:bodyPr/>
          <a:lstStyle/>
          <a:p>
            <a:pPr marL="342900" indent="-342900" algn="ctr" eaLnBrk="0" hangingPunct="0">
              <a:lnSpc>
                <a:spcPct val="80000"/>
              </a:lnSpc>
              <a:spcBef>
                <a:spcPct val="20000"/>
              </a:spcBef>
              <a:defRPr/>
            </a:pPr>
            <a:r>
              <a:rPr lang="en-CA" sz="2800" b="1" kern="0" dirty="0" smtClean="0"/>
              <a:t>What about </a:t>
            </a:r>
            <a:r>
              <a:rPr lang="en-CA" sz="2800" b="1" i="1" u="sng" kern="0" dirty="0" smtClean="0">
                <a:solidFill>
                  <a:schemeClr val="accent6">
                    <a:lumMod val="75000"/>
                  </a:schemeClr>
                </a:solidFill>
              </a:rPr>
              <a:t>Proportional Representation</a:t>
            </a:r>
            <a:r>
              <a:rPr lang="en-CA" sz="2800" b="1" kern="0" dirty="0" smtClean="0">
                <a:solidFill>
                  <a:schemeClr val="accent6">
                    <a:lumMod val="75000"/>
                  </a:schemeClr>
                </a:solidFill>
              </a:rPr>
              <a:t>(PR)</a:t>
            </a:r>
            <a:r>
              <a:rPr lang="en-CA" sz="2800" b="1" kern="0" dirty="0" smtClean="0"/>
              <a:t>? </a:t>
            </a:r>
          </a:p>
          <a:p>
            <a:pPr marL="342900" indent="-342900" algn="ctr" eaLnBrk="0" hangingPunct="0">
              <a:lnSpc>
                <a:spcPct val="80000"/>
              </a:lnSpc>
              <a:spcBef>
                <a:spcPct val="20000"/>
              </a:spcBef>
              <a:defRPr/>
            </a:pPr>
            <a:endParaRPr lang="en-CA" sz="800" b="1" i="1" kern="0" dirty="0" smtClean="0"/>
          </a:p>
          <a:p>
            <a:pPr marL="342900" indent="-342900" algn="ctr" eaLnBrk="0" hangingPunct="0">
              <a:lnSpc>
                <a:spcPct val="80000"/>
              </a:lnSpc>
              <a:spcBef>
                <a:spcPct val="20000"/>
              </a:spcBef>
              <a:defRPr/>
            </a:pPr>
            <a:r>
              <a:rPr lang="en-CA" sz="2800" b="1" i="1" kern="0" dirty="0" smtClean="0"/>
              <a:t>Check out the system the province of </a:t>
            </a:r>
          </a:p>
          <a:p>
            <a:pPr marL="342900" indent="-342900" algn="ctr" eaLnBrk="0" hangingPunct="0">
              <a:lnSpc>
                <a:spcPct val="80000"/>
              </a:lnSpc>
              <a:spcBef>
                <a:spcPct val="20000"/>
              </a:spcBef>
              <a:defRPr/>
            </a:pPr>
            <a:r>
              <a:rPr lang="en-CA" sz="2800" b="1" i="1" kern="0" dirty="0" smtClean="0"/>
              <a:t>British Columbia is proposing. </a:t>
            </a:r>
          </a:p>
          <a:p>
            <a:pPr marL="742950" lvl="1" indent="-285750" eaLnBrk="0" hangingPunct="0">
              <a:lnSpc>
                <a:spcPct val="80000"/>
              </a:lnSpc>
              <a:spcBef>
                <a:spcPct val="20000"/>
              </a:spcBef>
              <a:defRPr/>
            </a:pPr>
            <a:endParaRPr lang="en-CA" sz="2000" kern="0" dirty="0">
              <a:latin typeface="+mn-lt"/>
            </a:endParaRPr>
          </a:p>
        </p:txBody>
      </p:sp>
      <p:sp>
        <p:nvSpPr>
          <p:cNvPr id="4" name="Rectangle 3"/>
          <p:cNvSpPr/>
          <p:nvPr/>
        </p:nvSpPr>
        <p:spPr>
          <a:xfrm>
            <a:off x="990600" y="228600"/>
            <a:ext cx="4408771"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Consider…</a:t>
            </a:r>
          </a:p>
        </p:txBody>
      </p:sp>
      <p:sp>
        <p:nvSpPr>
          <p:cNvPr id="5" name="Rectangle 4"/>
          <p:cNvSpPr/>
          <p:nvPr/>
        </p:nvSpPr>
        <p:spPr>
          <a:xfrm>
            <a:off x="2971800" y="5867400"/>
            <a:ext cx="3567066"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What do you think?</a:t>
            </a:r>
          </a:p>
        </p:txBody>
      </p:sp>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114264" tIns="45720" rIns="-399924"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insight_2002_05_brief_0003_e"/>
          <p:cNvPicPr>
            <a:picLocks noChangeAspect="1" noChangeArrowheads="1"/>
          </p:cNvPicPr>
          <p:nvPr/>
        </p:nvPicPr>
        <p:blipFill>
          <a:blip r:embed="rId3" cstate="print"/>
          <a:srcRect/>
          <a:stretch>
            <a:fillRect/>
          </a:stretch>
        </p:blipFill>
        <p:spPr bwMode="auto">
          <a:xfrm>
            <a:off x="381000" y="1905000"/>
            <a:ext cx="3907837" cy="4724400"/>
          </a:xfrm>
          <a:prstGeom prst="rect">
            <a:avLst/>
          </a:prstGeom>
          <a:noFill/>
          <a:ln w="9525">
            <a:noFill/>
            <a:miter lim="800000"/>
            <a:headEnd/>
            <a:tailEnd/>
          </a:ln>
        </p:spPr>
      </p:pic>
      <p:pic>
        <p:nvPicPr>
          <p:cNvPr id="26626" name="Picture 2" descr="http://www.leg.bc.ca/cmt/37thparl/session-5/citizen/reports/img/BC-STV%20ballot.JPG"/>
          <p:cNvPicPr>
            <a:picLocks noChangeAspect="1" noChangeArrowheads="1"/>
          </p:cNvPicPr>
          <p:nvPr/>
        </p:nvPicPr>
        <p:blipFill>
          <a:blip r:embed="rId4" cstate="print"/>
          <a:srcRect/>
          <a:stretch>
            <a:fillRect/>
          </a:stretch>
        </p:blipFill>
        <p:spPr bwMode="auto">
          <a:xfrm>
            <a:off x="5181600" y="1371600"/>
            <a:ext cx="3362325" cy="4816766"/>
          </a:xfrm>
          <a:prstGeom prst="rect">
            <a:avLst/>
          </a:prstGeom>
          <a:noFill/>
        </p:spPr>
      </p:pic>
      <p:sp>
        <p:nvSpPr>
          <p:cNvPr id="7" name="Rectangle 6"/>
          <p:cNvSpPr/>
          <p:nvPr/>
        </p:nvSpPr>
        <p:spPr>
          <a:xfrm>
            <a:off x="304800" y="228600"/>
            <a:ext cx="4408771"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Consider…</a:t>
            </a:r>
          </a:p>
        </p:txBody>
      </p:sp>
      <p:sp>
        <p:nvSpPr>
          <p:cNvPr id="8" name="Rectangle 7"/>
          <p:cNvSpPr/>
          <p:nvPr/>
        </p:nvSpPr>
        <p:spPr>
          <a:xfrm>
            <a:off x="609600" y="1600200"/>
            <a:ext cx="3410422"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FF0000"/>
                </a:solidFill>
                <a:effectLst>
                  <a:reflection blurRad="12700" stA="50000" endPos="50000" dist="5000" dir="5400000" sy="-100000" rotWithShape="0"/>
                </a:effectLst>
              </a:rPr>
              <a:t>TYPICAL FPTP ballot</a:t>
            </a:r>
          </a:p>
        </p:txBody>
      </p:sp>
      <p:sp>
        <p:nvSpPr>
          <p:cNvPr id="9" name="Rectangle 8"/>
          <p:cNvSpPr/>
          <p:nvPr/>
        </p:nvSpPr>
        <p:spPr>
          <a:xfrm>
            <a:off x="5304296" y="685800"/>
            <a:ext cx="316503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chemeClr val="accent6">
                    <a:lumMod val="75000"/>
                  </a:schemeClr>
                </a:solidFill>
                <a:effectLst>
                  <a:reflection blurRad="12700" stA="50000" endPos="50000" dist="5000" dir="5400000" sy="-100000" rotWithShape="0"/>
                </a:effectLst>
              </a:rPr>
              <a:t>SAMPLE PR ballot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990600" y="1676400"/>
            <a:ext cx="7620000" cy="4038600"/>
          </a:xfrm>
          <a:prstGeom prst="rect">
            <a:avLst/>
          </a:prstGeom>
          <a:noFill/>
          <a:ln w="9525">
            <a:noFill/>
            <a:miter lim="800000"/>
            <a:headEnd/>
            <a:tailEnd/>
          </a:ln>
        </p:spPr>
        <p:txBody>
          <a:bodyPr/>
          <a:lstStyle/>
          <a:p>
            <a:pPr marL="342900" indent="-342900" algn="ctr" eaLnBrk="0" hangingPunct="0">
              <a:lnSpc>
                <a:spcPct val="80000"/>
              </a:lnSpc>
              <a:spcBef>
                <a:spcPct val="20000"/>
              </a:spcBef>
              <a:defRPr/>
            </a:pPr>
            <a:r>
              <a:rPr lang="en-CA" sz="2400" b="1" kern="0" dirty="0" smtClean="0"/>
              <a:t>Canada has a bicameral legislature at the federal level. We have two tiers to our legislative branch: </a:t>
            </a:r>
            <a:r>
              <a:rPr lang="en-CA" sz="2400" b="1" i="1" kern="0" dirty="0" smtClean="0"/>
              <a:t>the House of Commons </a:t>
            </a:r>
            <a:r>
              <a:rPr lang="en-CA" sz="2400" b="1" kern="0" dirty="0" smtClean="0"/>
              <a:t>and</a:t>
            </a:r>
            <a:r>
              <a:rPr lang="en-CA" sz="2400" b="1" i="1" kern="0" dirty="0" smtClean="0"/>
              <a:t> the Senate. </a:t>
            </a:r>
          </a:p>
          <a:p>
            <a:pPr marL="342900" indent="-342900" algn="ctr" eaLnBrk="0" hangingPunct="0">
              <a:lnSpc>
                <a:spcPct val="80000"/>
              </a:lnSpc>
              <a:spcBef>
                <a:spcPct val="20000"/>
              </a:spcBef>
              <a:defRPr/>
            </a:pPr>
            <a:endParaRPr lang="en-CA" sz="2400" b="1" i="1" kern="0" dirty="0" smtClean="0"/>
          </a:p>
          <a:p>
            <a:pPr marL="342900" indent="-342900" algn="ctr" eaLnBrk="0" hangingPunct="0">
              <a:lnSpc>
                <a:spcPct val="80000"/>
              </a:lnSpc>
              <a:spcBef>
                <a:spcPct val="20000"/>
              </a:spcBef>
              <a:defRPr/>
            </a:pPr>
            <a:r>
              <a:rPr lang="en-CA" sz="2400" b="1" kern="0" dirty="0" smtClean="0"/>
              <a:t>The United States also has a bicameral legislature know collectively as Congress. Congress is made up of the </a:t>
            </a:r>
            <a:r>
              <a:rPr lang="en-CA" sz="2400" b="1" i="1" kern="0" dirty="0" smtClean="0"/>
              <a:t>House of Representatives </a:t>
            </a:r>
            <a:r>
              <a:rPr lang="en-CA" sz="2400" b="1" kern="0" dirty="0" smtClean="0"/>
              <a:t>and </a:t>
            </a:r>
            <a:r>
              <a:rPr lang="en-CA" sz="2400" b="1" i="1" kern="0" dirty="0" smtClean="0"/>
              <a:t>the Senate</a:t>
            </a:r>
            <a:r>
              <a:rPr lang="en-CA" sz="2400" b="1" kern="0" dirty="0" smtClean="0"/>
              <a:t>.</a:t>
            </a:r>
          </a:p>
          <a:p>
            <a:pPr marL="342900" indent="-342900" algn="ctr" eaLnBrk="0" hangingPunct="0">
              <a:lnSpc>
                <a:spcPct val="80000"/>
              </a:lnSpc>
              <a:spcBef>
                <a:spcPct val="20000"/>
              </a:spcBef>
              <a:defRPr/>
            </a:pPr>
            <a:endParaRPr lang="en-CA" sz="2400" b="1" i="1" kern="0" dirty="0" smtClean="0"/>
          </a:p>
          <a:p>
            <a:pPr marL="342900" indent="-342900" algn="ctr" eaLnBrk="0" hangingPunct="0">
              <a:lnSpc>
                <a:spcPct val="80000"/>
              </a:lnSpc>
              <a:spcBef>
                <a:spcPct val="20000"/>
              </a:spcBef>
              <a:defRPr/>
            </a:pPr>
            <a:r>
              <a:rPr lang="en-CA" sz="2400" b="1" kern="0" dirty="0" smtClean="0"/>
              <a:t>Canada’s Senate is </a:t>
            </a:r>
            <a:r>
              <a:rPr lang="en-CA" sz="2400" b="1" u="sng" kern="0" dirty="0" smtClean="0"/>
              <a:t>not an elected body</a:t>
            </a:r>
            <a:r>
              <a:rPr lang="en-CA" sz="2400" b="1" kern="0" dirty="0" smtClean="0"/>
              <a:t>. The Governor General appoints Senators – the reality is the Prime Minister picks the Senator when a Senate seat become open. Look at the </a:t>
            </a:r>
            <a:r>
              <a:rPr lang="en-CA" sz="2400" b="1" kern="0" dirty="0" smtClean="0">
                <a:hlinkClick r:id="rId3" action="ppaction://hlinkfile"/>
              </a:rPr>
              <a:t>Senate of Canada information sheet</a:t>
            </a:r>
            <a:r>
              <a:rPr lang="en-CA" sz="2400" b="1" kern="0" dirty="0" smtClean="0"/>
              <a:t>.</a:t>
            </a:r>
          </a:p>
          <a:p>
            <a:pPr marL="742950" lvl="1" indent="-285750" eaLnBrk="0" hangingPunct="0">
              <a:lnSpc>
                <a:spcPct val="80000"/>
              </a:lnSpc>
              <a:spcBef>
                <a:spcPct val="20000"/>
              </a:spcBef>
              <a:defRPr/>
            </a:pPr>
            <a:endParaRPr lang="en-CA" sz="2000" kern="0" dirty="0">
              <a:latin typeface="+mn-lt"/>
            </a:endParaRPr>
          </a:p>
        </p:txBody>
      </p:sp>
      <p:sp>
        <p:nvSpPr>
          <p:cNvPr id="4" name="Rectangle 3"/>
          <p:cNvSpPr/>
          <p:nvPr/>
        </p:nvSpPr>
        <p:spPr>
          <a:xfrm>
            <a:off x="381000" y="228600"/>
            <a:ext cx="6326925"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Did you know? </a:t>
            </a:r>
          </a:p>
        </p:txBody>
      </p:sp>
      <p:sp>
        <p:nvSpPr>
          <p:cNvPr id="5" name="Rectangle 4"/>
          <p:cNvSpPr/>
          <p:nvPr/>
        </p:nvSpPr>
        <p:spPr>
          <a:xfrm>
            <a:off x="2971800" y="5943600"/>
            <a:ext cx="3567066"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What do you think?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38200" y="1447800"/>
            <a:ext cx="8077200" cy="4038600"/>
          </a:xfrm>
          <a:prstGeom prst="rect">
            <a:avLst/>
          </a:prstGeom>
          <a:noFill/>
          <a:ln w="9525">
            <a:noFill/>
            <a:miter lim="800000"/>
            <a:headEnd/>
            <a:tailEnd/>
          </a:ln>
        </p:spPr>
        <p:txBody>
          <a:bodyPr/>
          <a:lstStyle/>
          <a:p>
            <a:r>
              <a:rPr lang="en-GB" sz="2400" b="1" dirty="0" smtClean="0"/>
              <a:t>In our system it is important to keep the confidence of the legislature or house, because if the government tries to pass a major bill (piece of legislation), like a money bill (for example the budget), and they are defeated, the government must resign and a new election is called.  This is called a </a:t>
            </a:r>
            <a:r>
              <a:rPr lang="en-GB" sz="2400" b="1" i="1" dirty="0" smtClean="0"/>
              <a:t>vote of non-confidence</a:t>
            </a:r>
            <a:r>
              <a:rPr lang="en-GB" sz="2400" b="1" dirty="0" smtClean="0"/>
              <a:t>.</a:t>
            </a:r>
            <a:endParaRPr lang="en-CA" sz="2400" dirty="0" smtClean="0"/>
          </a:p>
          <a:p>
            <a:r>
              <a:rPr lang="en-GB" sz="2400" b="1" dirty="0" smtClean="0"/>
              <a:t>	As a result of this serious consequence of defeat, it is important that a government’s members (known as the </a:t>
            </a:r>
            <a:r>
              <a:rPr lang="en-GB" sz="2400" b="1" i="1" dirty="0" smtClean="0"/>
              <a:t>party caucus</a:t>
            </a:r>
            <a:r>
              <a:rPr lang="en-GB" sz="2400" b="1" dirty="0" smtClean="0"/>
              <a:t>) votes with the party – ‘tows the party line’.  This is called </a:t>
            </a:r>
            <a:r>
              <a:rPr lang="en-GB" sz="2400" b="1" i="1" dirty="0" smtClean="0"/>
              <a:t>party solidarity</a:t>
            </a:r>
            <a:r>
              <a:rPr lang="en-GB" sz="2400" b="1" dirty="0" smtClean="0"/>
              <a:t>.  There are severe penalties for those that vote against their party, </a:t>
            </a:r>
            <a:r>
              <a:rPr lang="en-CA" sz="2400" dirty="0" smtClean="0"/>
              <a:t> </a:t>
            </a:r>
            <a:r>
              <a:rPr lang="en-GB" sz="2400" b="1" dirty="0" smtClean="0"/>
              <a:t>including expulsion from the party.</a:t>
            </a:r>
            <a:endParaRPr lang="en-CA" sz="2400" dirty="0" smtClean="0"/>
          </a:p>
          <a:p>
            <a:r>
              <a:rPr lang="en-GB" sz="2000" b="1" dirty="0" smtClean="0"/>
              <a:t>	</a:t>
            </a:r>
            <a:endParaRPr lang="en-CA" sz="2000" dirty="0" smtClean="0"/>
          </a:p>
          <a:p>
            <a:pPr marL="342900" indent="-342900" algn="ctr" eaLnBrk="0" hangingPunct="0">
              <a:lnSpc>
                <a:spcPct val="80000"/>
              </a:lnSpc>
              <a:spcBef>
                <a:spcPct val="20000"/>
              </a:spcBef>
              <a:defRPr/>
            </a:pPr>
            <a:endParaRPr lang="en-CA" sz="2400" b="1" kern="0" dirty="0" smtClean="0"/>
          </a:p>
          <a:p>
            <a:pPr marL="742950" lvl="1" indent="-285750" eaLnBrk="0" hangingPunct="0">
              <a:lnSpc>
                <a:spcPct val="80000"/>
              </a:lnSpc>
              <a:spcBef>
                <a:spcPct val="20000"/>
              </a:spcBef>
              <a:defRPr/>
            </a:pPr>
            <a:endParaRPr lang="en-CA" sz="2000" kern="0" dirty="0">
              <a:latin typeface="+mn-lt"/>
            </a:endParaRPr>
          </a:p>
        </p:txBody>
      </p:sp>
      <p:sp>
        <p:nvSpPr>
          <p:cNvPr id="4" name="Rectangle 3"/>
          <p:cNvSpPr/>
          <p:nvPr/>
        </p:nvSpPr>
        <p:spPr>
          <a:xfrm>
            <a:off x="381000" y="228600"/>
            <a:ext cx="6326925"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Did you know? </a:t>
            </a:r>
          </a:p>
        </p:txBody>
      </p:sp>
      <p:sp>
        <p:nvSpPr>
          <p:cNvPr id="5" name="Rectangle 4"/>
          <p:cNvSpPr/>
          <p:nvPr/>
        </p:nvSpPr>
        <p:spPr>
          <a:xfrm>
            <a:off x="2971800" y="5943600"/>
            <a:ext cx="3567066"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What do you think?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38200" y="1752600"/>
            <a:ext cx="7315200" cy="3276600"/>
          </a:xfrm>
          <a:prstGeom prst="rect">
            <a:avLst/>
          </a:prstGeom>
          <a:noFill/>
          <a:ln w="9525">
            <a:noFill/>
            <a:miter lim="800000"/>
            <a:headEnd/>
            <a:tailEnd/>
          </a:ln>
        </p:spPr>
        <p:txBody>
          <a:bodyPr/>
          <a:lstStyle/>
          <a:p>
            <a:r>
              <a:rPr lang="en-GB" sz="2400" b="1" dirty="0" smtClean="0"/>
              <a:t>This raises an interesting question about our system.  If we elect someone as our constituency’s representative, then who should they represent in parliament?  Should they vote with the party, maintaining party solidarity, even if it means going against the wishes of their constituents?  Or, should they vote in accordance to the wishes of their constituents, the people that elected them, even if it means going against the party?	</a:t>
            </a:r>
            <a:endParaRPr lang="en-CA" sz="2400" dirty="0" smtClean="0"/>
          </a:p>
          <a:p>
            <a:pPr marL="342900" indent="-342900" algn="ctr" eaLnBrk="0" hangingPunct="0">
              <a:lnSpc>
                <a:spcPct val="80000"/>
              </a:lnSpc>
              <a:spcBef>
                <a:spcPct val="20000"/>
              </a:spcBef>
              <a:defRPr/>
            </a:pPr>
            <a:endParaRPr lang="en-CA" sz="2400" b="1" kern="0" dirty="0" smtClean="0"/>
          </a:p>
          <a:p>
            <a:pPr marL="742950" lvl="1" indent="-285750" eaLnBrk="0" hangingPunct="0">
              <a:lnSpc>
                <a:spcPct val="80000"/>
              </a:lnSpc>
              <a:spcBef>
                <a:spcPct val="20000"/>
              </a:spcBef>
              <a:defRPr/>
            </a:pPr>
            <a:endParaRPr lang="en-CA" sz="2000" kern="0" dirty="0">
              <a:latin typeface="+mn-lt"/>
            </a:endParaRPr>
          </a:p>
        </p:txBody>
      </p:sp>
      <p:sp>
        <p:nvSpPr>
          <p:cNvPr id="4" name="Rectangle 3"/>
          <p:cNvSpPr/>
          <p:nvPr/>
        </p:nvSpPr>
        <p:spPr>
          <a:xfrm>
            <a:off x="381000" y="228600"/>
            <a:ext cx="6326925"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Did you know? </a:t>
            </a:r>
          </a:p>
        </p:txBody>
      </p:sp>
      <p:sp>
        <p:nvSpPr>
          <p:cNvPr id="5" name="Rectangle 4"/>
          <p:cNvSpPr/>
          <p:nvPr/>
        </p:nvSpPr>
        <p:spPr>
          <a:xfrm>
            <a:off x="2971800" y="5334000"/>
            <a:ext cx="3567066"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What do you think?</a:t>
            </a:r>
          </a:p>
        </p:txBody>
      </p:sp>
      <p:pic>
        <p:nvPicPr>
          <p:cNvPr id="6" name="Picture 6" descr="http://www.saveourlittlevillage.org/files/shared/ballot%20box.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53200" y="4648200"/>
            <a:ext cx="1747736"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38200" y="1447800"/>
            <a:ext cx="4572000" cy="1295400"/>
          </a:xfrm>
          <a:prstGeom prst="rect">
            <a:avLst/>
          </a:prstGeom>
          <a:noFill/>
          <a:ln w="9525">
            <a:noFill/>
            <a:miter lim="800000"/>
            <a:headEnd/>
            <a:tailEnd/>
          </a:ln>
        </p:spPr>
        <p:txBody>
          <a:bodyPr/>
          <a:lstStyle/>
          <a:p>
            <a:r>
              <a:rPr lang="en-GB" sz="2400" b="1" dirty="0" smtClean="0"/>
              <a:t>There is no rule stopping someone from switching political parties after being elected. Review the ‘crossing the floor’ document.	</a:t>
            </a:r>
            <a:endParaRPr lang="en-CA" sz="2400" dirty="0" smtClean="0"/>
          </a:p>
          <a:p>
            <a:pPr marL="342900" indent="-342900" algn="ctr" eaLnBrk="0" hangingPunct="0">
              <a:lnSpc>
                <a:spcPct val="80000"/>
              </a:lnSpc>
              <a:spcBef>
                <a:spcPct val="20000"/>
              </a:spcBef>
              <a:defRPr/>
            </a:pPr>
            <a:endParaRPr lang="en-CA" sz="2400" b="1" kern="0" dirty="0" smtClean="0"/>
          </a:p>
          <a:p>
            <a:pPr marL="742950" lvl="1" indent="-285750" eaLnBrk="0" hangingPunct="0">
              <a:lnSpc>
                <a:spcPct val="80000"/>
              </a:lnSpc>
              <a:spcBef>
                <a:spcPct val="20000"/>
              </a:spcBef>
              <a:defRPr/>
            </a:pPr>
            <a:endParaRPr lang="en-CA" sz="2000" kern="0" dirty="0">
              <a:latin typeface="+mn-lt"/>
            </a:endParaRPr>
          </a:p>
        </p:txBody>
      </p:sp>
      <p:sp>
        <p:nvSpPr>
          <p:cNvPr id="4" name="Rectangle 3"/>
          <p:cNvSpPr/>
          <p:nvPr/>
        </p:nvSpPr>
        <p:spPr>
          <a:xfrm>
            <a:off x="381000" y="152400"/>
            <a:ext cx="6326925"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Did you know? </a:t>
            </a:r>
          </a:p>
        </p:txBody>
      </p:sp>
      <p:sp>
        <p:nvSpPr>
          <p:cNvPr id="5" name="Rectangle 4"/>
          <p:cNvSpPr/>
          <p:nvPr/>
        </p:nvSpPr>
        <p:spPr>
          <a:xfrm>
            <a:off x="5181600" y="5943600"/>
            <a:ext cx="3567066"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What do you think?</a:t>
            </a:r>
          </a:p>
        </p:txBody>
      </p:sp>
      <p:pic>
        <p:nvPicPr>
          <p:cNvPr id="55298" name="Picture 2"/>
          <p:cNvPicPr>
            <a:picLocks noChangeAspect="1" noChangeArrowheads="1"/>
          </p:cNvPicPr>
          <p:nvPr/>
        </p:nvPicPr>
        <p:blipFill>
          <a:blip r:embed="rId3" cstate="print"/>
          <a:srcRect l="28348" t="58261" r="50000" b="10683"/>
          <a:stretch>
            <a:fillRect/>
          </a:stretch>
        </p:blipFill>
        <p:spPr bwMode="auto">
          <a:xfrm>
            <a:off x="1219200" y="2971800"/>
            <a:ext cx="3886200" cy="3696631"/>
          </a:xfrm>
          <a:prstGeom prst="rect">
            <a:avLst/>
          </a:prstGeom>
          <a:noFill/>
          <a:ln w="9525">
            <a:noFill/>
            <a:miter lim="800000"/>
            <a:headEnd/>
            <a:tailEnd/>
          </a:ln>
        </p:spPr>
      </p:pic>
      <p:pic>
        <p:nvPicPr>
          <p:cNvPr id="55299" name="Picture 3"/>
          <p:cNvPicPr>
            <a:picLocks noChangeAspect="1" noChangeArrowheads="1"/>
          </p:cNvPicPr>
          <p:nvPr/>
        </p:nvPicPr>
        <p:blipFill>
          <a:blip r:embed="rId4" cstate="print"/>
          <a:srcRect l="28299" t="40739" r="51447" b="22917"/>
          <a:stretch>
            <a:fillRect/>
          </a:stretch>
        </p:blipFill>
        <p:spPr bwMode="auto">
          <a:xfrm>
            <a:off x="5410200" y="1676400"/>
            <a:ext cx="3113712"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38200" y="1752600"/>
            <a:ext cx="7315200" cy="3276600"/>
          </a:xfrm>
          <a:prstGeom prst="rect">
            <a:avLst/>
          </a:prstGeom>
          <a:noFill/>
          <a:ln w="9525">
            <a:noFill/>
            <a:miter lim="800000"/>
            <a:headEnd/>
            <a:tailEnd/>
          </a:ln>
        </p:spPr>
        <p:txBody>
          <a:bodyPr/>
          <a:lstStyle/>
          <a:p>
            <a:r>
              <a:rPr lang="en-GB" sz="2400" b="1" dirty="0" smtClean="0"/>
              <a:t>George W. Bush won the 2000 election with fewer votes than Democratic Candidate Al Gore.</a:t>
            </a:r>
            <a:endParaRPr lang="en-GB" sz="2400" b="1" i="1" dirty="0" smtClean="0"/>
          </a:p>
          <a:p>
            <a:endParaRPr lang="en-GB" sz="2400" b="1" i="1" dirty="0" smtClean="0"/>
          </a:p>
          <a:p>
            <a:r>
              <a:rPr lang="en-GB" sz="2400" b="1" i="1" dirty="0" smtClean="0"/>
              <a:t>	     </a:t>
            </a:r>
            <a:r>
              <a:rPr lang="en-GB" sz="2400" b="1" i="1" dirty="0" smtClean="0">
                <a:hlinkClick r:id="rId3" action="ppaction://hlinkfile"/>
              </a:rPr>
              <a:t>Watch the CBC News in Review clip on </a:t>
            </a:r>
          </a:p>
          <a:p>
            <a:r>
              <a:rPr lang="en-GB" sz="2400" b="1" i="1" dirty="0" smtClean="0"/>
              <a:t>		         </a:t>
            </a:r>
            <a:r>
              <a:rPr lang="en-GB" sz="2400" b="1" i="1" dirty="0" smtClean="0">
                <a:hlinkClick r:id="rId3" action="ppaction://hlinkfile"/>
              </a:rPr>
              <a:t>the 2000 election.</a:t>
            </a:r>
            <a:endParaRPr lang="en-CA" sz="2400" i="1" dirty="0" smtClean="0"/>
          </a:p>
        </p:txBody>
      </p:sp>
      <p:sp>
        <p:nvSpPr>
          <p:cNvPr id="4" name="Rectangle 3"/>
          <p:cNvSpPr/>
          <p:nvPr/>
        </p:nvSpPr>
        <p:spPr>
          <a:xfrm>
            <a:off x="762000" y="304800"/>
            <a:ext cx="4488216"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Consider…</a:t>
            </a:r>
          </a:p>
        </p:txBody>
      </p:sp>
      <p:sp>
        <p:nvSpPr>
          <p:cNvPr id="5" name="Rectangle 4"/>
          <p:cNvSpPr/>
          <p:nvPr/>
        </p:nvSpPr>
        <p:spPr>
          <a:xfrm>
            <a:off x="1371600" y="4191000"/>
            <a:ext cx="6525889"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Can you explain how this is possible?</a:t>
            </a:r>
          </a:p>
        </p:txBody>
      </p:sp>
      <p:pic>
        <p:nvPicPr>
          <p:cNvPr id="6" name="Picture 6" descr="http://www.saveourlittlevillage.org/files/shared/ballot%20box.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10000" y="4724400"/>
            <a:ext cx="1747736"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print"/>
          <a:srcRect l="9375" t="17356" r="14596" b="69284"/>
          <a:stretch>
            <a:fillRect/>
          </a:stretch>
        </p:blipFill>
        <p:spPr bwMode="auto">
          <a:xfrm>
            <a:off x="304800" y="762000"/>
            <a:ext cx="7315200" cy="1219200"/>
          </a:xfrm>
          <a:prstGeom prst="rect">
            <a:avLst/>
          </a:prstGeom>
          <a:noFill/>
          <a:ln w="9525">
            <a:noFill/>
            <a:miter lim="800000"/>
            <a:headEnd/>
            <a:tailEnd/>
          </a:ln>
        </p:spPr>
      </p:pic>
      <p:pic>
        <p:nvPicPr>
          <p:cNvPr id="4" name="Picture 6" descr="http://www.saveourlittlevillage.org/files/shared/ballot%20box.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00" y="533400"/>
            <a:ext cx="1295400" cy="1525555"/>
          </a:xfrm>
          <a:prstGeom prst="rect">
            <a:avLst/>
          </a:prstGeom>
          <a:noFill/>
        </p:spPr>
      </p:pic>
      <p:pic>
        <p:nvPicPr>
          <p:cNvPr id="84995" name="Picture 3"/>
          <p:cNvPicPr>
            <a:picLocks noChangeAspect="1" noChangeArrowheads="1"/>
          </p:cNvPicPr>
          <p:nvPr/>
        </p:nvPicPr>
        <p:blipFill>
          <a:blip r:embed="rId5" cstate="print"/>
          <a:srcRect l="8750" t="45000" r="8750" b="15000"/>
          <a:stretch>
            <a:fillRect/>
          </a:stretch>
        </p:blipFill>
        <p:spPr bwMode="auto">
          <a:xfrm>
            <a:off x="457200" y="2057399"/>
            <a:ext cx="8382000" cy="4114801"/>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srcRect l="14688" t="25000" r="22882" b="33379"/>
          <a:stretch>
            <a:fillRect/>
          </a:stretch>
        </p:blipFill>
        <p:spPr bwMode="auto">
          <a:xfrm>
            <a:off x="533400" y="1524000"/>
            <a:ext cx="8319247" cy="4876800"/>
          </a:xfrm>
          <a:prstGeom prst="rect">
            <a:avLst/>
          </a:prstGeom>
          <a:noFill/>
          <a:ln w="9525">
            <a:noFill/>
            <a:miter lim="800000"/>
            <a:headEnd/>
            <a:tailEnd/>
          </a:ln>
        </p:spPr>
      </p:pic>
      <p:sp>
        <p:nvSpPr>
          <p:cNvPr id="7" name="Rectangle 6"/>
          <p:cNvSpPr/>
          <p:nvPr/>
        </p:nvSpPr>
        <p:spPr>
          <a:xfrm>
            <a:off x="381000" y="304800"/>
            <a:ext cx="4488216"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Consider…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04800"/>
            <a:ext cx="4488216"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Consider…</a:t>
            </a:r>
          </a:p>
        </p:txBody>
      </p:sp>
      <p:pic>
        <p:nvPicPr>
          <p:cNvPr id="77826" name="Picture 2"/>
          <p:cNvPicPr>
            <a:picLocks noChangeAspect="1" noChangeArrowheads="1"/>
          </p:cNvPicPr>
          <p:nvPr/>
        </p:nvPicPr>
        <p:blipFill>
          <a:blip r:embed="rId3" cstate="print"/>
          <a:srcRect l="33368" t="50000" r="22278" b="13889"/>
          <a:stretch>
            <a:fillRect/>
          </a:stretch>
        </p:blipFill>
        <p:spPr bwMode="auto">
          <a:xfrm>
            <a:off x="0" y="1828800"/>
            <a:ext cx="4953000" cy="4272280"/>
          </a:xfrm>
          <a:prstGeom prst="rect">
            <a:avLst/>
          </a:prstGeom>
          <a:noFill/>
          <a:ln w="9525">
            <a:noFill/>
            <a:miter lim="800000"/>
            <a:headEnd/>
            <a:tailEnd/>
          </a:ln>
        </p:spPr>
      </p:pic>
      <p:pic>
        <p:nvPicPr>
          <p:cNvPr id="77827" name="Picture 3" descr="800px-Butterfly_large">
            <a:hlinkClick r:id="rId4"/>
          </p:cNvPr>
          <p:cNvPicPr>
            <a:picLocks noChangeAspect="1" noChangeArrowheads="1"/>
          </p:cNvPicPr>
          <p:nvPr/>
        </p:nvPicPr>
        <p:blipFill>
          <a:blip r:embed="rId5" cstate="print">
            <a:lum bright="18000"/>
          </a:blip>
          <a:srcRect r="4490" b="7877"/>
          <a:stretch>
            <a:fillRect/>
          </a:stretch>
        </p:blipFill>
        <p:spPr bwMode="auto">
          <a:xfrm>
            <a:off x="4953000" y="1524000"/>
            <a:ext cx="4012164" cy="457200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worldatlas.com/webimage/countrys/namerica/usstates/electorl.gif"/>
          <p:cNvPicPr>
            <a:picLocks noChangeAspect="1" noChangeArrowheads="1"/>
          </p:cNvPicPr>
          <p:nvPr/>
        </p:nvPicPr>
        <p:blipFill>
          <a:blip r:embed="rId3" cstate="print"/>
          <a:srcRect/>
          <a:stretch>
            <a:fillRect/>
          </a:stretch>
        </p:blipFill>
        <p:spPr bwMode="auto">
          <a:xfrm>
            <a:off x="304800" y="457200"/>
            <a:ext cx="8536864" cy="5867400"/>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304800"/>
            <a:ext cx="6136167"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DID you know?</a:t>
            </a:r>
          </a:p>
        </p:txBody>
      </p:sp>
      <p:sp>
        <p:nvSpPr>
          <p:cNvPr id="82946" name="Rectangle 2"/>
          <p:cNvSpPr>
            <a:spLocks noChangeArrowheads="1"/>
          </p:cNvSpPr>
          <p:nvPr/>
        </p:nvSpPr>
        <p:spPr bwMode="auto">
          <a:xfrm>
            <a:off x="609600" y="3810000"/>
            <a:ext cx="8001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j-lt"/>
                <a:ea typeface="Times New Roman" pitchFamily="18" charset="0"/>
                <a:cs typeface="Arial" pitchFamily="34" charset="0"/>
              </a:rPr>
              <a:t>After presidential candidates are selected at the national conventions, there are three presidential debates. In 2004, these will be on September 30, October 8 and October 13. </a:t>
            </a:r>
            <a:br>
              <a:rPr kumimoji="0" lang="en-US" sz="2000" b="1" i="0" u="none" strike="noStrike" cap="none" normalizeH="0" baseline="0" dirty="0" smtClean="0">
                <a:ln>
                  <a:noFill/>
                </a:ln>
                <a:solidFill>
                  <a:srgbClr val="000000"/>
                </a:solidFill>
                <a:effectLst/>
                <a:latin typeface="+mj-lt"/>
                <a:ea typeface="Times New Roman" pitchFamily="18" charset="0"/>
                <a:cs typeface="Arial" pitchFamily="34" charset="0"/>
              </a:rPr>
            </a:br>
            <a:r>
              <a:rPr kumimoji="0" lang="en-US" sz="2000" b="1" i="0" u="none" strike="noStrike" cap="none" normalizeH="0" baseline="0" dirty="0" smtClean="0">
                <a:ln>
                  <a:noFill/>
                </a:ln>
                <a:solidFill>
                  <a:srgbClr val="000000"/>
                </a:solidFill>
                <a:effectLst/>
                <a:latin typeface="+mj-lt"/>
                <a:ea typeface="Times New Roman" pitchFamily="18" charset="0"/>
                <a:cs typeface="Arial" pitchFamily="34" charset="0"/>
              </a:rPr>
              <a:t/>
            </a:r>
            <a:br>
              <a:rPr kumimoji="0" lang="en-US" sz="2000" b="1" i="0" u="none" strike="noStrike" cap="none" normalizeH="0" baseline="0" dirty="0" smtClean="0">
                <a:ln>
                  <a:noFill/>
                </a:ln>
                <a:solidFill>
                  <a:srgbClr val="000000"/>
                </a:solidFill>
                <a:effectLst/>
                <a:latin typeface="+mj-lt"/>
                <a:ea typeface="Times New Roman" pitchFamily="18" charset="0"/>
                <a:cs typeface="Arial" pitchFamily="34" charset="0"/>
              </a:rPr>
            </a:br>
            <a:r>
              <a:rPr kumimoji="0" lang="en-US" sz="2000" b="1" i="0" u="none" strike="noStrike" cap="none" normalizeH="0" baseline="0" dirty="0" smtClean="0">
                <a:ln>
                  <a:noFill/>
                </a:ln>
                <a:solidFill>
                  <a:srgbClr val="000000"/>
                </a:solidFill>
                <a:effectLst/>
                <a:latin typeface="+mj-lt"/>
                <a:ea typeface="Times New Roman" pitchFamily="18" charset="0"/>
                <a:cs typeface="Arial" pitchFamily="34" charset="0"/>
              </a:rPr>
              <a:t>Voting day is the first Tuesday after the first Monday in November, </a:t>
            </a:r>
            <a:r>
              <a:rPr kumimoji="0" lang="en-US" sz="2000" b="1" i="1" u="none" strike="noStrike" cap="none" normalizeH="0" baseline="0" dirty="0" smtClean="0">
                <a:ln>
                  <a:noFill/>
                </a:ln>
                <a:solidFill>
                  <a:srgbClr val="000000"/>
                </a:solidFill>
                <a:effectLst/>
                <a:latin typeface="+mj-lt"/>
                <a:ea typeface="Times New Roman" pitchFamily="18" charset="0"/>
                <a:cs typeface="Arial" pitchFamily="34" charset="0"/>
              </a:rPr>
              <a:t>every four years</a:t>
            </a:r>
            <a:r>
              <a:rPr kumimoji="0" lang="en-US" sz="2000" b="1" i="0" u="none" strike="noStrike" cap="none" normalizeH="0" baseline="0" dirty="0" smtClean="0">
                <a:ln>
                  <a:noFill/>
                </a:ln>
                <a:solidFill>
                  <a:srgbClr val="000000"/>
                </a:solidFill>
                <a:effectLst/>
                <a:latin typeface="+mj-lt"/>
                <a:ea typeface="Times New Roman" pitchFamily="18" charset="0"/>
                <a:cs typeface="Arial" pitchFamily="34" charset="0"/>
              </a:rPr>
              <a:t>.  In 2004 this means the election will be Tuesday, Nov. 2.  </a:t>
            </a:r>
            <a:r>
              <a:rPr kumimoji="0" lang="en-US" sz="2000" b="1" i="1" u="none" strike="noStrike" cap="none" normalizeH="0" baseline="0" dirty="0" smtClean="0">
                <a:ln>
                  <a:noFill/>
                </a:ln>
                <a:solidFill>
                  <a:srgbClr val="000000"/>
                </a:solidFill>
                <a:effectLst/>
                <a:latin typeface="+mj-lt"/>
                <a:ea typeface="Times New Roman" pitchFamily="18" charset="0"/>
                <a:cs typeface="Arial" pitchFamily="34" charset="0"/>
              </a:rPr>
              <a:t>Congressional</a:t>
            </a:r>
            <a:r>
              <a:rPr kumimoji="0" lang="en-US" sz="2000" b="1" i="0" u="none" strike="noStrike" cap="none" normalizeH="0" baseline="0" dirty="0" smtClean="0">
                <a:ln>
                  <a:noFill/>
                </a:ln>
                <a:solidFill>
                  <a:srgbClr val="000000"/>
                </a:solidFill>
                <a:effectLst/>
                <a:latin typeface="+mj-lt"/>
                <a:ea typeface="Times New Roman" pitchFamily="18" charset="0"/>
                <a:cs typeface="Arial" pitchFamily="34" charset="0"/>
              </a:rPr>
              <a:t> elections also take place on this day, with all of the </a:t>
            </a:r>
            <a:r>
              <a:rPr kumimoji="0" lang="en-US" sz="2000" b="1" i="1" u="none" strike="noStrike" cap="none" normalizeH="0" baseline="0" dirty="0" smtClean="0">
                <a:ln>
                  <a:noFill/>
                </a:ln>
                <a:solidFill>
                  <a:srgbClr val="000000"/>
                </a:solidFill>
                <a:effectLst/>
                <a:latin typeface="+mj-lt"/>
                <a:ea typeface="Times New Roman" pitchFamily="18" charset="0"/>
                <a:cs typeface="Arial" pitchFamily="34" charset="0"/>
              </a:rPr>
              <a:t>House of Representative</a:t>
            </a:r>
            <a:r>
              <a:rPr kumimoji="0" lang="en-US" sz="2000" b="1" i="0" u="none" strike="noStrike" cap="none" normalizeH="0" baseline="0" dirty="0" smtClean="0">
                <a:ln>
                  <a:noFill/>
                </a:ln>
                <a:solidFill>
                  <a:srgbClr val="000000"/>
                </a:solidFill>
                <a:effectLst/>
                <a:latin typeface="+mj-lt"/>
                <a:ea typeface="Times New Roman" pitchFamily="18" charset="0"/>
                <a:cs typeface="Arial" pitchFamily="34" charset="0"/>
              </a:rPr>
              <a:t> seats up for grabs, and 1/3 of the </a:t>
            </a:r>
            <a:r>
              <a:rPr kumimoji="0" lang="en-US" sz="2000" b="1" i="1" u="none" strike="noStrike" cap="none" normalizeH="0" baseline="0" dirty="0" smtClean="0">
                <a:ln>
                  <a:noFill/>
                </a:ln>
                <a:solidFill>
                  <a:srgbClr val="000000"/>
                </a:solidFill>
                <a:effectLst/>
                <a:latin typeface="+mj-lt"/>
                <a:ea typeface="Times New Roman" pitchFamily="18" charset="0"/>
                <a:cs typeface="Arial" pitchFamily="34" charset="0"/>
              </a:rPr>
              <a:t>Senate</a:t>
            </a:r>
            <a:r>
              <a:rPr kumimoji="0" lang="en-US" sz="2000" b="1" i="0" u="none" strike="noStrike" cap="none" normalizeH="0" baseline="0" dirty="0" smtClean="0">
                <a:ln>
                  <a:noFill/>
                </a:ln>
                <a:solidFill>
                  <a:srgbClr val="000000"/>
                </a:solidFill>
                <a:effectLst/>
                <a:latin typeface="+mj-lt"/>
                <a:ea typeface="Times New Roman" pitchFamily="18" charset="0"/>
                <a:cs typeface="Arial" pitchFamily="34" charset="0"/>
              </a:rPr>
              <a:t> seats.</a:t>
            </a:r>
            <a:endParaRPr kumimoji="0" lang="en-US" sz="2000" b="1" i="0" u="none" strike="noStrike" cap="none" normalizeH="0" baseline="0" dirty="0" smtClean="0">
              <a:ln>
                <a:noFill/>
              </a:ln>
              <a:solidFill>
                <a:schemeClr val="tx1"/>
              </a:solidFill>
              <a:effectLst/>
              <a:latin typeface="+mj-lt"/>
              <a:cs typeface="Arial" pitchFamily="34" charset="0"/>
            </a:endParaRPr>
          </a:p>
        </p:txBody>
      </p:sp>
      <p:sp>
        <p:nvSpPr>
          <p:cNvPr id="82947" name="Rectangle 3"/>
          <p:cNvSpPr>
            <a:spLocks noChangeArrowheads="1"/>
          </p:cNvSpPr>
          <p:nvPr/>
        </p:nvSpPr>
        <p:spPr bwMode="auto">
          <a:xfrm>
            <a:off x="609600" y="2057400"/>
            <a:ext cx="80772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j-lt"/>
                <a:ea typeface="Times New Roman" pitchFamily="18" charset="0"/>
                <a:cs typeface="Times New Roman" pitchFamily="18" charset="0"/>
              </a:rPr>
              <a:t>The U.S. President is said to be in-directly elected because of the </a:t>
            </a:r>
            <a:r>
              <a:rPr kumimoji="0" lang="en-US" sz="2000" b="1" i="1" u="none" strike="noStrike" cap="none" normalizeH="0" baseline="0" dirty="0" smtClean="0">
                <a:ln>
                  <a:noFill/>
                </a:ln>
                <a:solidFill>
                  <a:srgbClr val="000000"/>
                </a:solidFill>
                <a:effectLst/>
                <a:latin typeface="+mj-lt"/>
                <a:ea typeface="Times New Roman" pitchFamily="18" charset="0"/>
                <a:cs typeface="Times New Roman" pitchFamily="18" charset="0"/>
              </a:rPr>
              <a:t>‘electoral college’</a:t>
            </a:r>
            <a:r>
              <a:rPr kumimoji="0" lang="en-US" sz="2000" b="1" i="0" u="none" strike="noStrike" cap="none" normalizeH="0" baseline="0" dirty="0" smtClean="0">
                <a:ln>
                  <a:noFill/>
                </a:ln>
                <a:solidFill>
                  <a:srgbClr val="000000"/>
                </a:solidFill>
                <a:effectLst/>
                <a:latin typeface="+mj-lt"/>
                <a:ea typeface="Times New Roman" pitchFamily="18" charset="0"/>
                <a:cs typeface="Times New Roman" pitchFamily="18" charset="0"/>
              </a:rPr>
              <a:t>. Rewind to the 2000 election when the importance of the College of Electors became known to everyone. Al Gore received more votes than George W. Bush. But Bush, after recounts and court challenges, wound up with more electoral college votes. In the end, that's what counts. </a:t>
            </a:r>
            <a:endParaRPr kumimoji="0" lang="en-US" sz="2000" b="1" i="0" u="none" strike="noStrike" cap="none" normalizeH="0" baseline="0" dirty="0" smtClean="0">
              <a:ln>
                <a:noFill/>
              </a:ln>
              <a:solidFill>
                <a:schemeClr val="tx1"/>
              </a:solidFill>
              <a:effectLst/>
              <a:latin typeface="+mj-lt"/>
              <a:cs typeface="Arial" pitchFamily="34" charset="0"/>
            </a:endParaRPr>
          </a:p>
        </p:txBody>
      </p:sp>
      <p:pic>
        <p:nvPicPr>
          <p:cNvPr id="82949" name="Picture 5" descr="http://www.worldatlas.com/webimage/countrys/namerica/usstates/electorl.gif"/>
          <p:cNvPicPr>
            <a:picLocks noChangeAspect="1" noChangeArrowheads="1"/>
          </p:cNvPicPr>
          <p:nvPr/>
        </p:nvPicPr>
        <p:blipFill>
          <a:blip r:embed="rId3" cstate="print"/>
          <a:srcRect/>
          <a:stretch>
            <a:fillRect/>
          </a:stretch>
        </p:blipFill>
        <p:spPr bwMode="auto">
          <a:xfrm>
            <a:off x="6629400" y="457200"/>
            <a:ext cx="2266950" cy="1558078"/>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800px-ElectoralCollege2000-Large-BushRed-GoreBlue"/>
          <p:cNvPicPr>
            <a:picLocks noChangeAspect="1" noChangeArrowheads="1"/>
          </p:cNvPicPr>
          <p:nvPr/>
        </p:nvPicPr>
        <p:blipFill>
          <a:blip r:embed="rId3" cstate="print">
            <a:lum bright="12000"/>
          </a:blip>
          <a:srcRect/>
          <a:stretch>
            <a:fillRect/>
          </a:stretch>
        </p:blipFill>
        <p:spPr bwMode="auto">
          <a:xfrm>
            <a:off x="34925" y="260350"/>
            <a:ext cx="8801100" cy="5551488"/>
          </a:xfrm>
          <a:prstGeom prst="rect">
            <a:avLst/>
          </a:prstGeom>
          <a:noFill/>
          <a:ln w="9525">
            <a:noFill/>
            <a:miter lim="800000"/>
            <a:headEnd/>
            <a:tailEnd/>
          </a:ln>
        </p:spPr>
      </p:pic>
      <p:sp>
        <p:nvSpPr>
          <p:cNvPr id="16387" name="Text Box 5"/>
          <p:cNvSpPr txBox="1">
            <a:spLocks noChangeArrowheads="1"/>
          </p:cNvSpPr>
          <p:nvPr/>
        </p:nvSpPr>
        <p:spPr bwMode="auto">
          <a:xfrm>
            <a:off x="7451725" y="4221163"/>
            <a:ext cx="1619250" cy="2447925"/>
          </a:xfrm>
          <a:prstGeom prst="rect">
            <a:avLst/>
          </a:prstGeom>
          <a:solidFill>
            <a:srgbClr val="FFFFFF"/>
          </a:solidFill>
          <a:ln w="9525">
            <a:solidFill>
              <a:srgbClr val="000000"/>
            </a:solidFill>
            <a:miter lim="800000"/>
            <a:headEnd/>
            <a:tailEnd/>
          </a:ln>
        </p:spPr>
        <p:txBody>
          <a:bodyPr/>
          <a:lstStyle/>
          <a:p>
            <a:endParaRPr lang="en-US" sz="600" dirty="0"/>
          </a:p>
          <a:p>
            <a:r>
              <a:rPr lang="en-US" sz="1200" dirty="0"/>
              <a:t>The 2000 election came down to the 25 electoral college votes from Florida.</a:t>
            </a:r>
          </a:p>
          <a:p>
            <a:endParaRPr lang="en-US" sz="1200" dirty="0"/>
          </a:p>
          <a:p>
            <a:r>
              <a:rPr lang="en-US" sz="1200" dirty="0"/>
              <a:t>Before the Florida votes the candidates sat with the following totals:  </a:t>
            </a:r>
            <a:r>
              <a:rPr lang="en-US" sz="1200" b="1" dirty="0"/>
              <a:t>Gore 266</a:t>
            </a:r>
          </a:p>
          <a:p>
            <a:r>
              <a:rPr lang="en-US" sz="1200" b="1" dirty="0"/>
              <a:t>            Bush 246</a:t>
            </a:r>
            <a:endParaRPr lang="en-US" sz="1200" dirty="0"/>
          </a:p>
          <a:p>
            <a:r>
              <a:rPr lang="en-US" sz="1200" dirty="0"/>
              <a:t>They needed </a:t>
            </a:r>
            <a:r>
              <a:rPr lang="en-US" sz="1200" b="1" dirty="0"/>
              <a:t>270</a:t>
            </a:r>
            <a:r>
              <a:rPr lang="en-US" sz="1200" dirty="0"/>
              <a:t> to win the presidency.</a:t>
            </a:r>
            <a:endParaRPr lang="en-CA" sz="12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2008_us_presidential_election_final_results"/>
          <p:cNvPicPr>
            <a:picLocks noChangeAspect="1" noChangeArrowheads="1"/>
          </p:cNvPicPr>
          <p:nvPr/>
        </p:nvPicPr>
        <p:blipFill>
          <a:blip r:embed="rId3" cstate="print"/>
          <a:srcRect/>
          <a:stretch>
            <a:fillRect/>
          </a:stretch>
        </p:blipFill>
        <p:spPr bwMode="auto">
          <a:xfrm>
            <a:off x="38100" y="103188"/>
            <a:ext cx="9105900" cy="6254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0"/>
            <a:ext cx="4488216"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Consider…</a:t>
            </a:r>
          </a:p>
        </p:txBody>
      </p:sp>
      <p:sp>
        <p:nvSpPr>
          <p:cNvPr id="79873" name="Rectangle 1"/>
          <p:cNvSpPr>
            <a:spLocks noChangeArrowheads="1"/>
          </p:cNvSpPr>
          <p:nvPr/>
        </p:nvSpPr>
        <p:spPr bwMode="auto">
          <a:xfrm>
            <a:off x="533400" y="1524000"/>
            <a:ext cx="83058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CA" sz="2200" b="1" i="0" u="none" strike="noStrike" cap="none" normalizeH="0" baseline="0" dirty="0" smtClean="0">
                <a:ln>
                  <a:noFill/>
                </a:ln>
                <a:solidFill>
                  <a:schemeClr val="tx1"/>
                </a:solidFill>
                <a:effectLst/>
                <a:latin typeface="+mj-lt"/>
                <a:ea typeface="Times New Roman" pitchFamily="18" charset="0"/>
                <a:cs typeface="Arial" pitchFamily="34" charset="0"/>
              </a:rPr>
              <a:t>Candidates for President spent more than $607 million in the 2000 election campaign</a:t>
            </a:r>
            <a:endParaRPr kumimoji="0" lang="en-CA" sz="2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CA" sz="2200" b="1" i="0" u="none" strike="noStrike" cap="none" normalizeH="0" baseline="0" dirty="0" smtClean="0">
                <a:ln>
                  <a:noFill/>
                </a:ln>
                <a:solidFill>
                  <a:schemeClr val="tx1"/>
                </a:solidFill>
                <a:effectLst/>
                <a:latin typeface="+mj-lt"/>
                <a:ea typeface="Times New Roman" pitchFamily="18" charset="0"/>
                <a:cs typeface="Arial" pitchFamily="34" charset="0"/>
              </a:rPr>
              <a:t>On average winning candidates for the House of Representatives spent $849 000 </a:t>
            </a:r>
            <a:endParaRPr kumimoji="0" lang="en-CA" sz="2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CA" sz="2200" b="1" i="0" u="none" strike="noStrike" cap="none" normalizeH="0" baseline="0" dirty="0" smtClean="0">
                <a:ln>
                  <a:noFill/>
                </a:ln>
                <a:solidFill>
                  <a:schemeClr val="tx1"/>
                </a:solidFill>
                <a:effectLst/>
                <a:latin typeface="+mj-lt"/>
                <a:ea typeface="Times New Roman" pitchFamily="18" charset="0"/>
                <a:cs typeface="Arial" pitchFamily="34" charset="0"/>
              </a:rPr>
              <a:t>On average winning candidates for the Senate spent $7.4 million</a:t>
            </a:r>
            <a:endParaRPr kumimoji="0" lang="en-CA" sz="2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CA" sz="2200" b="1" i="0" u="none" strike="noStrike" cap="none" normalizeH="0" baseline="0" dirty="0" smtClean="0">
                <a:ln>
                  <a:noFill/>
                </a:ln>
                <a:solidFill>
                  <a:schemeClr val="tx1"/>
                </a:solidFill>
                <a:effectLst/>
                <a:latin typeface="+mj-lt"/>
                <a:ea typeface="Times New Roman" pitchFamily="18" charset="0"/>
                <a:cs typeface="Arial" pitchFamily="34" charset="0"/>
              </a:rPr>
              <a:t>In 2002, campaign spending for Governor (Gubernatorial race) in Texas was in the $100 million range</a:t>
            </a:r>
            <a:endParaRPr kumimoji="0" lang="en-CA" sz="2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CA" sz="2200" b="1" i="0" u="none" strike="noStrike" cap="none" normalizeH="0" baseline="0" dirty="0" smtClean="0">
                <a:ln>
                  <a:noFill/>
                </a:ln>
                <a:solidFill>
                  <a:schemeClr val="tx1"/>
                </a:solidFill>
                <a:effectLst/>
                <a:latin typeface="+mj-lt"/>
                <a:ea typeface="Times New Roman" pitchFamily="18" charset="0"/>
                <a:cs typeface="Arial" pitchFamily="34" charset="0"/>
              </a:rPr>
              <a:t>In 2003, the George W. Bush campaign spent $130 million</a:t>
            </a:r>
            <a:endParaRPr kumimoji="0" lang="en-CA" sz="2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CA" sz="2200" b="1" i="0" u="none" strike="noStrike" cap="none" normalizeH="0" baseline="0" dirty="0" smtClean="0">
                <a:ln>
                  <a:noFill/>
                </a:ln>
                <a:solidFill>
                  <a:schemeClr val="tx1"/>
                </a:solidFill>
                <a:effectLst/>
                <a:latin typeface="+mj-lt"/>
                <a:ea typeface="Times New Roman" pitchFamily="18" charset="0"/>
                <a:cs typeface="Arial" pitchFamily="34" charset="0"/>
              </a:rPr>
              <a:t>In 2002, the Republican and Democratic parties raised more than $300 million from big corporations, unions and wealthy individuals</a:t>
            </a:r>
            <a:endParaRPr kumimoji="0" lang="en-CA" sz="2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CA" sz="2200" b="1" i="0" u="none" strike="noStrike" cap="none" normalizeH="0" baseline="0" dirty="0" smtClean="0">
                <a:ln>
                  <a:noFill/>
                </a:ln>
                <a:solidFill>
                  <a:schemeClr val="tx1"/>
                </a:solidFill>
                <a:effectLst/>
                <a:latin typeface="+mj-lt"/>
                <a:ea typeface="Times New Roman" pitchFamily="18" charset="0"/>
                <a:cs typeface="Arial" pitchFamily="34" charset="0"/>
              </a:rPr>
              <a:t>Only a person born in the United States of American can become the President – sorry Arnold!</a:t>
            </a:r>
            <a:r>
              <a:rPr kumimoji="0" lang="en-CA" sz="2200" b="0" i="0" u="none" strike="noStrike" cap="none" normalizeH="0" baseline="0" dirty="0" smtClean="0">
                <a:ln>
                  <a:noFill/>
                </a:ln>
                <a:solidFill>
                  <a:schemeClr val="tx1"/>
                </a:solidFill>
                <a:effectLst/>
                <a:latin typeface="+mj-lt"/>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CA" sz="2000" dirty="0" smtClean="0">
              <a:latin typeface="+mj-lt"/>
              <a:cs typeface="Arial" pitchFamily="34" charset="0"/>
            </a:endParaRPr>
          </a:p>
        </p:txBody>
      </p:sp>
      <p:pic>
        <p:nvPicPr>
          <p:cNvPr id="79874" name="Picture 2"/>
          <p:cNvPicPr>
            <a:picLocks noChangeAspect="1" noChangeArrowheads="1"/>
          </p:cNvPicPr>
          <p:nvPr/>
        </p:nvPicPr>
        <p:blipFill>
          <a:blip r:embed="rId3" cstate="print"/>
          <a:srcRect l="18692" t="8959" r="18070" b="80178"/>
          <a:stretch>
            <a:fillRect/>
          </a:stretch>
        </p:blipFill>
        <p:spPr bwMode="auto">
          <a:xfrm>
            <a:off x="5943600" y="228600"/>
            <a:ext cx="2438400" cy="758613"/>
          </a:xfrm>
          <a:prstGeom prst="rect">
            <a:avLst/>
          </a:prstGeom>
          <a:noFill/>
          <a:ln w="76200" cmpd="tri">
            <a:solidFill>
              <a:srgbClr val="000000"/>
            </a:solidFill>
            <a:miter lim="800000"/>
            <a:headEnd/>
            <a:tailEnd/>
          </a:ln>
        </p:spPr>
      </p:pic>
      <p:sp>
        <p:nvSpPr>
          <p:cNvPr id="8" name="Rectangle 7"/>
          <p:cNvSpPr/>
          <p:nvPr/>
        </p:nvSpPr>
        <p:spPr>
          <a:xfrm>
            <a:off x="2895600" y="6096000"/>
            <a:ext cx="3567066"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What do you think?</a:t>
            </a:r>
          </a:p>
        </p:txBody>
      </p:sp>
      <p:sp>
        <p:nvSpPr>
          <p:cNvPr id="9" name="Rectangle 8"/>
          <p:cNvSpPr/>
          <p:nvPr/>
        </p:nvSpPr>
        <p:spPr>
          <a:xfrm>
            <a:off x="8001000" y="533400"/>
            <a:ext cx="351378"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52400"/>
            <a:ext cx="3254737"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dirty="0" smtClean="0">
                <a:ln w="0"/>
                <a:solidFill>
                  <a:srgbClr val="C00000"/>
                </a:solidFill>
                <a:effectLst>
                  <a:reflection blurRad="12700" stA="50000" endPos="50000" dist="5000" dir="5400000" sy="-100000" rotWithShape="0"/>
                </a:effectLst>
              </a:rPr>
              <a:t>Consider…</a:t>
            </a:r>
          </a:p>
        </p:txBody>
      </p:sp>
      <p:sp>
        <p:nvSpPr>
          <p:cNvPr id="79873" name="Rectangle 1"/>
          <p:cNvSpPr>
            <a:spLocks noChangeArrowheads="1"/>
          </p:cNvSpPr>
          <p:nvPr/>
        </p:nvSpPr>
        <p:spPr bwMode="auto">
          <a:xfrm>
            <a:off x="457200" y="4981546"/>
            <a:ext cx="83058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CA" sz="2200" b="1" i="0" u="none" strike="noStrike" cap="none" normalizeH="0" baseline="0" dirty="0" smtClean="0">
                <a:ln>
                  <a:noFill/>
                </a:ln>
                <a:solidFill>
                  <a:srgbClr val="C00000"/>
                </a:solidFill>
                <a:effectLst/>
                <a:latin typeface="+mj-lt"/>
                <a:cs typeface="Arial" pitchFamily="34" charset="0"/>
              </a:rPr>
              <a:t>In Canada</a:t>
            </a:r>
            <a:r>
              <a:rPr kumimoji="0" lang="en-CA" sz="2200" b="1" i="0" u="none" strike="noStrike" cap="none" normalizeH="0" dirty="0" smtClean="0">
                <a:ln>
                  <a:noFill/>
                </a:ln>
                <a:solidFill>
                  <a:srgbClr val="C00000"/>
                </a:solidFill>
                <a:effectLst/>
                <a:latin typeface="+mj-lt"/>
                <a:cs typeface="Arial" pitchFamily="34" charset="0"/>
              </a:rPr>
              <a:t> there are strict laws limiting the amount of donations candidates and parties can receive and limits on what they can spend. </a:t>
            </a:r>
            <a:r>
              <a:rPr kumimoji="0" lang="en-CA" sz="2200" b="1" i="1" strike="noStrike" cap="none" normalizeH="0" dirty="0" smtClean="0">
                <a:ln>
                  <a:noFill/>
                </a:ln>
                <a:solidFill>
                  <a:srgbClr val="C00000"/>
                </a:solidFill>
                <a:effectLst/>
                <a:latin typeface="+mj-lt"/>
                <a:cs typeface="Arial" pitchFamily="34" charset="0"/>
              </a:rPr>
              <a:t>Should there be limits on what candidates can spend?</a:t>
            </a:r>
            <a:endParaRPr kumimoji="0" lang="en-CA" sz="2200" b="1" i="1" strike="noStrike" cap="none" normalizeH="0" baseline="0" dirty="0" smtClean="0">
              <a:ln>
                <a:noFill/>
              </a:ln>
              <a:solidFill>
                <a:srgbClr val="C00000"/>
              </a:solidFill>
              <a:effectLst/>
              <a:latin typeface="+mj-lt"/>
              <a:cs typeface="Arial" pitchFamily="34" charset="0"/>
            </a:endParaRPr>
          </a:p>
        </p:txBody>
      </p:sp>
      <p:sp>
        <p:nvSpPr>
          <p:cNvPr id="8" name="Rectangle 7"/>
          <p:cNvSpPr/>
          <p:nvPr/>
        </p:nvSpPr>
        <p:spPr>
          <a:xfrm>
            <a:off x="2895600" y="6096000"/>
            <a:ext cx="3567066"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C00000"/>
                </a:solidFill>
                <a:effectLst>
                  <a:reflection blurRad="12700" stA="50000" endPos="50000" dist="5000" dir="5400000" sy="-100000" rotWithShape="0"/>
                </a:effectLst>
              </a:rPr>
              <a:t>What do you think?</a:t>
            </a:r>
          </a:p>
        </p:txBody>
      </p:sp>
      <p:pic>
        <p:nvPicPr>
          <p:cNvPr id="83970" name="Picture 2"/>
          <p:cNvPicPr>
            <a:picLocks noChangeAspect="1" noChangeArrowheads="1"/>
          </p:cNvPicPr>
          <p:nvPr/>
        </p:nvPicPr>
        <p:blipFill>
          <a:blip r:embed="rId3" cstate="print">
            <a:clrChange>
              <a:clrFrom>
                <a:srgbClr val="FFFFFF"/>
              </a:clrFrom>
              <a:clrTo>
                <a:srgbClr val="FFFFFF">
                  <a:alpha val="0"/>
                </a:srgbClr>
              </a:clrTo>
            </a:clrChange>
          </a:blip>
          <a:srcRect l="31250" t="21000" r="16250" b="39000"/>
          <a:stretch>
            <a:fillRect/>
          </a:stretch>
        </p:blipFill>
        <p:spPr bwMode="auto">
          <a:xfrm>
            <a:off x="533400" y="990600"/>
            <a:ext cx="8161020" cy="4038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8600"/>
            <a:ext cx="6934199" cy="190821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Decision making</a:t>
            </a:r>
          </a:p>
          <a:p>
            <a:pPr algn="ctr"/>
            <a:r>
              <a:rPr lang="en-US" sz="3200" b="1" cap="all" dirty="0" smtClean="0">
                <a:ln w="0"/>
                <a:solidFill>
                  <a:srgbClr val="C00000"/>
                </a:solidFill>
                <a:effectLst>
                  <a:reflection blurRad="12700" stA="50000" endPos="50000" dist="5000" dir="5400000" sy="-100000" rotWithShape="0"/>
                </a:effectLst>
              </a:rPr>
              <a:t>Critique the following </a:t>
            </a:r>
          </a:p>
          <a:p>
            <a:pPr algn="ctr"/>
            <a:r>
              <a:rPr lang="en-US" sz="3200" b="1" cap="all" dirty="0" smtClean="0">
                <a:ln w="0"/>
                <a:solidFill>
                  <a:srgbClr val="C00000"/>
                </a:solidFill>
                <a:effectLst>
                  <a:reflection blurRad="12700" stA="50000" endPos="50000" dist="5000" dir="5400000" sy="-100000" rotWithShape="0"/>
                </a:effectLst>
              </a:rPr>
              <a:t>decision-making models:</a:t>
            </a:r>
          </a:p>
        </p:txBody>
      </p:sp>
      <p:pic>
        <p:nvPicPr>
          <p:cNvPr id="4" name="Picture 6" descr="http://www.saveourlittlevillage.org/files/shared/ballot%20box.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228600"/>
            <a:ext cx="2133600" cy="2046513"/>
          </a:xfrm>
          <a:prstGeom prst="rect">
            <a:avLst/>
          </a:prstGeom>
          <a:noFill/>
        </p:spPr>
      </p:pic>
      <p:graphicFrame>
        <p:nvGraphicFramePr>
          <p:cNvPr id="5" name="Diagram 4"/>
          <p:cNvGraphicFramePr/>
          <p:nvPr/>
        </p:nvGraphicFramePr>
        <p:xfrm>
          <a:off x="304800" y="2133600"/>
          <a:ext cx="8305800" cy="447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8929" y="609600"/>
            <a:ext cx="8629349" cy="563231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What are the similarities </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And differences between</a:t>
            </a:r>
          </a:p>
          <a:p>
            <a:pPr algn="ctr"/>
            <a:r>
              <a:rPr lang="en-US" sz="6600" b="1" cap="all" dirty="0" smtClean="0">
                <a:ln w="0"/>
                <a:solidFill>
                  <a:srgbClr val="C00000"/>
                </a:solidFill>
                <a:effectLst>
                  <a:reflection blurRad="12700" stA="50000" endPos="50000" dist="5000" dir="5400000" sy="-100000" rotWithShape="0"/>
                </a:effectLst>
              </a:rPr>
              <a:t>CANADIAN </a:t>
            </a:r>
          </a:p>
          <a:p>
            <a:pPr algn="ct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and</a:t>
            </a:r>
            <a:r>
              <a:rPr lang="en-US" sz="6600" b="1" cap="all" dirty="0" smtClean="0">
                <a:ln w="0"/>
                <a:solidFill>
                  <a:srgbClr val="C00000"/>
                </a:solidFill>
                <a:effectLst>
                  <a:reflection blurRad="12700" stA="50000" endPos="50000" dist="5000" dir="5400000" sy="-100000" rotWithShape="0"/>
                </a:effectLst>
              </a:rPr>
              <a:t> </a:t>
            </a:r>
          </a:p>
          <a:p>
            <a:pPr algn="ctr"/>
            <a:r>
              <a:rPr lang="en-US" sz="6600" b="1" cap="all" dirty="0" smtClean="0">
                <a:ln w="0"/>
                <a:solidFill>
                  <a:srgbClr val="002060"/>
                </a:solidFill>
                <a:effectLst>
                  <a:reflection blurRad="12700" stA="50000" endPos="50000" dist="5000" dir="5400000" sy="-100000" rotWithShape="0"/>
                </a:effectLst>
              </a:rPr>
              <a:t>AMERICAN</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Political systems?</a:t>
            </a:r>
            <a:endParaRPr lang="en-US" sz="5400" b="1" cap="all" dirty="0" smtClean="0">
              <a:ln w="0"/>
              <a:solidFill>
                <a:srgbClr val="C00000"/>
              </a:solidFill>
              <a:effectLst>
                <a:reflection blurRad="12700" stA="50000" endPos="50000" dist="5000" dir="5400000" sy="-100000" rotWithShape="0"/>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go.dlr.de/wt/dv/ig/icons/funet/macart54.gif"/>
          <p:cNvPicPr>
            <a:picLocks noChangeAspect="1" noChangeArrowheads="1"/>
          </p:cNvPicPr>
          <p:nvPr/>
        </p:nvPicPr>
        <p:blipFill>
          <a:blip r:embed="rId3" r:link="rId4" cstate="print">
            <a:clrChange>
              <a:clrFrom>
                <a:srgbClr val="FFFFFF"/>
              </a:clrFrom>
              <a:clrTo>
                <a:srgbClr val="FFFFFF">
                  <a:alpha val="0"/>
                </a:srgbClr>
              </a:clrTo>
            </a:clrChange>
            <a:lum bright="18000"/>
          </a:blip>
          <a:srcRect l="9375" r="8125" b="3999"/>
          <a:stretch>
            <a:fillRect/>
          </a:stretch>
        </p:blipFill>
        <p:spPr bwMode="auto">
          <a:xfrm>
            <a:off x="304801" y="5142214"/>
            <a:ext cx="2209800" cy="1495124"/>
          </a:xfrm>
          <a:prstGeom prst="rect">
            <a:avLst/>
          </a:prstGeom>
          <a:noFill/>
          <a:ln w="9525">
            <a:noFill/>
            <a:miter lim="800000"/>
            <a:headEnd/>
            <a:tailEnd/>
          </a:ln>
        </p:spPr>
      </p:pic>
      <p:pic>
        <p:nvPicPr>
          <p:cNvPr id="18435" name="Picture 3"/>
          <p:cNvPicPr>
            <a:picLocks noChangeAspect="1" noChangeArrowheads="1"/>
          </p:cNvPicPr>
          <p:nvPr/>
        </p:nvPicPr>
        <p:blipFill>
          <a:blip r:embed="rId5" cstate="print">
            <a:grayscl/>
          </a:blip>
          <a:srcRect/>
          <a:stretch>
            <a:fillRect/>
          </a:stretch>
        </p:blipFill>
        <p:spPr bwMode="auto">
          <a:xfrm>
            <a:off x="6553200" y="5058616"/>
            <a:ext cx="2205486" cy="1323134"/>
          </a:xfrm>
          <a:prstGeom prst="rect">
            <a:avLst/>
          </a:prstGeom>
          <a:noFill/>
        </p:spPr>
      </p:pic>
      <p:sp>
        <p:nvSpPr>
          <p:cNvPr id="7" name="Rectangle 6"/>
          <p:cNvSpPr/>
          <p:nvPr/>
        </p:nvSpPr>
        <p:spPr>
          <a:xfrm>
            <a:off x="2971800" y="5288340"/>
            <a:ext cx="3276600" cy="138499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What are the similarities </a:t>
            </a:r>
          </a:p>
          <a:p>
            <a:pPr algn="ctr"/>
            <a:r>
              <a:rPr lang="en-US"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And differences between</a:t>
            </a:r>
          </a:p>
          <a:p>
            <a:pPr algn="ctr"/>
            <a:r>
              <a:rPr lang="en-US" sz="1400" b="1" cap="all" dirty="0" smtClean="0">
                <a:ln w="0"/>
                <a:solidFill>
                  <a:srgbClr val="C00000"/>
                </a:solidFill>
                <a:effectLst>
                  <a:reflection blurRad="12700" stA="50000" endPos="50000" dist="5000" dir="5400000" sy="-100000" rotWithShape="0"/>
                </a:effectLst>
              </a:rPr>
              <a:t>CANADIAN </a:t>
            </a:r>
          </a:p>
          <a:p>
            <a:pPr algn="ctr"/>
            <a:r>
              <a:rPr lang="en-US"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and</a:t>
            </a:r>
            <a:r>
              <a:rPr lang="en-US" sz="1400" b="1" cap="all" dirty="0" smtClean="0">
                <a:ln w="0"/>
                <a:solidFill>
                  <a:srgbClr val="C00000"/>
                </a:solidFill>
                <a:effectLst>
                  <a:reflection blurRad="12700" stA="50000" endPos="50000" dist="5000" dir="5400000" sy="-100000" rotWithShape="0"/>
                </a:effectLst>
              </a:rPr>
              <a:t> </a:t>
            </a:r>
          </a:p>
          <a:p>
            <a:pPr algn="ctr"/>
            <a:r>
              <a:rPr lang="en-US" sz="1400" b="1" cap="all" dirty="0" smtClean="0">
                <a:ln w="0"/>
                <a:solidFill>
                  <a:srgbClr val="002060"/>
                </a:solidFill>
                <a:effectLst>
                  <a:reflection blurRad="12700" stA="50000" endPos="50000" dist="5000" dir="5400000" sy="-100000" rotWithShape="0"/>
                </a:effectLst>
              </a:rPr>
              <a:t>AMERICAN</a:t>
            </a:r>
          </a:p>
          <a:p>
            <a:pPr algn="ctr"/>
            <a:r>
              <a:rPr lang="en-US"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Political systems?</a:t>
            </a:r>
            <a:endParaRPr lang="en-US" sz="1400" b="1" cap="all" dirty="0" smtClean="0">
              <a:ln w="0"/>
              <a:solidFill>
                <a:srgbClr val="C00000"/>
              </a:solidFill>
              <a:effectLst>
                <a:reflection blurRad="12700" stA="50000" endPos="50000" dist="5000" dir="5400000" sy="-100000" rotWithShape="0"/>
              </a:effectLst>
            </a:endParaRPr>
          </a:p>
        </p:txBody>
      </p:sp>
      <p:graphicFrame>
        <p:nvGraphicFramePr>
          <p:cNvPr id="8" name="Diagram 7"/>
          <p:cNvGraphicFramePr/>
          <p:nvPr/>
        </p:nvGraphicFramePr>
        <p:xfrm>
          <a:off x="609600" y="152400"/>
          <a:ext cx="8077200" cy="5156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Craig's Stuff\Social 30-1\Social 30-1 RI 3\Found American Syste,.jpg"/>
          <p:cNvPicPr>
            <a:picLocks noChangeAspect="1" noChangeArrowheads="1"/>
          </p:cNvPicPr>
          <p:nvPr/>
        </p:nvPicPr>
        <p:blipFill>
          <a:blip r:embed="rId3" cstate="print"/>
          <a:srcRect/>
          <a:stretch>
            <a:fillRect/>
          </a:stretch>
        </p:blipFill>
        <p:spPr bwMode="auto">
          <a:xfrm>
            <a:off x="228601" y="228600"/>
            <a:ext cx="4267200" cy="6400800"/>
          </a:xfrm>
          <a:prstGeom prst="rect">
            <a:avLst/>
          </a:prstGeom>
          <a:noFill/>
        </p:spPr>
      </p:pic>
      <p:pic>
        <p:nvPicPr>
          <p:cNvPr id="19459" name="Picture 3" descr="G:\Craig's Stuff\Social 30-1\Social 30-1 RI 3\Found Canadian System.jpg"/>
          <p:cNvPicPr>
            <a:picLocks noChangeAspect="1" noChangeArrowheads="1"/>
          </p:cNvPicPr>
          <p:nvPr/>
        </p:nvPicPr>
        <p:blipFill>
          <a:blip r:embed="rId4" cstate="print"/>
          <a:srcRect/>
          <a:stretch>
            <a:fillRect/>
          </a:stretch>
        </p:blipFill>
        <p:spPr bwMode="auto">
          <a:xfrm>
            <a:off x="4648200" y="228600"/>
            <a:ext cx="4419428" cy="6400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r="6818" b="33424"/>
          <a:stretch>
            <a:fillRect/>
          </a:stretch>
        </p:blipFill>
        <p:spPr bwMode="auto">
          <a:xfrm>
            <a:off x="381000" y="228600"/>
            <a:ext cx="8496300" cy="64325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600200"/>
            <a:ext cx="7467600" cy="4524315"/>
          </a:xfrm>
          <a:prstGeom prst="rect">
            <a:avLst/>
          </a:prstGeom>
        </p:spPr>
        <p:txBody>
          <a:bodyPr wrap="square">
            <a:spAutoFit/>
          </a:bodyPr>
          <a:lstStyle/>
          <a:p>
            <a:pPr>
              <a:defRPr/>
            </a:pPr>
            <a:r>
              <a:rPr lang="en-CA" sz="3600" b="1" dirty="0" smtClean="0">
                <a:latin typeface="+mj-lt"/>
              </a:rPr>
              <a:t>Voter turnout in the 2008 Alberta provincial election was only 41 per cent of the province's 2,252,104 eligible voters, a record low.</a:t>
            </a:r>
          </a:p>
          <a:p>
            <a:pPr>
              <a:defRPr/>
            </a:pPr>
            <a:endParaRPr lang="en-CA" sz="3600" b="1" dirty="0" smtClean="0">
              <a:latin typeface="+mj-lt"/>
            </a:endParaRPr>
          </a:p>
          <a:p>
            <a:pPr>
              <a:defRPr/>
            </a:pPr>
            <a:r>
              <a:rPr lang="en-CA" sz="3600" b="1" dirty="0" smtClean="0">
                <a:latin typeface="+mj-lt"/>
              </a:rPr>
              <a:t>Voter turnout at the 2008 federal general election (59.1%) was the lowest in the history of Confederation</a:t>
            </a:r>
          </a:p>
        </p:txBody>
      </p:sp>
      <p:sp>
        <p:nvSpPr>
          <p:cNvPr id="3" name="Rectangle 2"/>
          <p:cNvSpPr/>
          <p:nvPr/>
        </p:nvSpPr>
        <p:spPr>
          <a:xfrm>
            <a:off x="381000" y="304800"/>
            <a:ext cx="4488216"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CONSIDER…</a:t>
            </a:r>
          </a:p>
        </p:txBody>
      </p:sp>
      <p:pic>
        <p:nvPicPr>
          <p:cNvPr id="4" name="Picture 6" descr="http://www.saveourlittlevillage.org/files/shared/ballot%20box.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62800" y="0"/>
            <a:ext cx="1747736" cy="1676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1335</Words>
  <Application>Microsoft Office PowerPoint</Application>
  <PresentationFormat>On-screen Show (4:3)</PresentationFormat>
  <Paragraphs>209</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Taylor</dc:creator>
  <cp:lastModifiedBy>Craig</cp:lastModifiedBy>
  <cp:revision>68</cp:revision>
  <dcterms:created xsi:type="dcterms:W3CDTF">2009-12-07T01:20:18Z</dcterms:created>
  <dcterms:modified xsi:type="dcterms:W3CDTF">2010-05-26T01:57:18Z</dcterms:modified>
</cp:coreProperties>
</file>