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4" r:id="rId8"/>
    <p:sldId id="260" r:id="rId9"/>
    <p:sldId id="265" r:id="rId10"/>
    <p:sldId id="261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489F-04E4-4643-9B6A-0F2078E829B2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5070-D4D7-4D2C-A098-2E742A1AD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489F-04E4-4643-9B6A-0F2078E829B2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5070-D4D7-4D2C-A098-2E742A1AD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489F-04E4-4643-9B6A-0F2078E829B2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5070-D4D7-4D2C-A098-2E742A1AD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489F-04E4-4643-9B6A-0F2078E829B2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5070-D4D7-4D2C-A098-2E742A1AD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489F-04E4-4643-9B6A-0F2078E829B2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5070-D4D7-4D2C-A098-2E742A1AD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489F-04E4-4643-9B6A-0F2078E829B2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5070-D4D7-4D2C-A098-2E742A1AD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489F-04E4-4643-9B6A-0F2078E829B2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5070-D4D7-4D2C-A098-2E742A1AD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489F-04E4-4643-9B6A-0F2078E829B2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5070-D4D7-4D2C-A098-2E742A1AD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489F-04E4-4643-9B6A-0F2078E829B2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5070-D4D7-4D2C-A098-2E742A1AD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489F-04E4-4643-9B6A-0F2078E829B2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5070-D4D7-4D2C-A098-2E742A1AD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489F-04E4-4643-9B6A-0F2078E829B2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5070-D4D7-4D2C-A098-2E742A1AD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>
                <a:alpha val="78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9489F-04E4-4643-9B6A-0F2078E829B2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75070-D4D7-4D2C-A098-2E742A1AD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1"/>
            <a:ext cx="9144000" cy="3219450"/>
          </a:xfrm>
        </p:spPr>
        <p:txBody>
          <a:bodyPr>
            <a:noAutofit/>
          </a:bodyPr>
          <a:lstStyle/>
          <a:p>
            <a:r>
              <a:rPr lang="en-US" sz="8500" dirty="0" smtClean="0"/>
              <a:t>Guess The Profession</a:t>
            </a:r>
            <a:endParaRPr lang="en-US" sz="8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Use the clues to try and guess which profession is on each slide.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Can you guess all 5?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33400"/>
            <a:ext cx="5867400" cy="6096000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People in this profession must be able to work with fractions and different units quickly and accurately.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People in this profession often work evenings.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People in this profession have to work well with others either as a leader or part of a team.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People in this profession like the color white as it keeps the emphasis on their creations.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People in this profession have to have a good palate (sense of taste)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248400" y="3810000"/>
            <a:ext cx="2286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Chef</a:t>
            </a:r>
          </a:p>
        </p:txBody>
      </p:sp>
      <p:pic>
        <p:nvPicPr>
          <p:cNvPr id="16" name="Picture 15" descr="Culinary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2027218"/>
            <a:ext cx="3124200" cy="1858982"/>
          </a:xfrm>
          <a:prstGeom prst="rect">
            <a:avLst/>
          </a:prstGeom>
        </p:spPr>
      </p:pic>
      <p:pic>
        <p:nvPicPr>
          <p:cNvPr id="17" name="Picture 16" descr="Culinary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2014517"/>
            <a:ext cx="3124200" cy="1858983"/>
          </a:xfrm>
          <a:prstGeom prst="rect">
            <a:avLst/>
          </a:prstGeom>
        </p:spPr>
      </p:pic>
      <p:pic>
        <p:nvPicPr>
          <p:cNvPr id="18" name="Picture 17" descr="Culinary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2027218"/>
            <a:ext cx="3124200" cy="1858982"/>
          </a:xfrm>
          <a:prstGeom prst="rect">
            <a:avLst/>
          </a:prstGeom>
        </p:spPr>
      </p:pic>
      <p:pic>
        <p:nvPicPr>
          <p:cNvPr id="19" name="Picture 18" descr="Culinary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2027218"/>
            <a:ext cx="3124200" cy="1858982"/>
          </a:xfrm>
          <a:prstGeom prst="rect">
            <a:avLst/>
          </a:prstGeom>
        </p:spPr>
      </p:pic>
      <p:pic>
        <p:nvPicPr>
          <p:cNvPr id="20" name="Picture 19" descr="Culinary 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7400" y="2027217"/>
            <a:ext cx="3124200" cy="1858983"/>
          </a:xfrm>
          <a:prstGeom prst="rect">
            <a:avLst/>
          </a:prstGeom>
        </p:spPr>
      </p:pic>
      <p:pic>
        <p:nvPicPr>
          <p:cNvPr id="21" name="Picture 20" descr="Culinary 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7400" y="2028448"/>
            <a:ext cx="3124200" cy="185898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5181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Chef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Often work holidays, evenings and weekends with overtime to meet the needs of customer demand.</a:t>
            </a:r>
          </a:p>
          <a:p>
            <a:r>
              <a:rPr lang="en-US" dirty="0" smtClean="0"/>
              <a:t>Chefs often have to plan menus, create dishes, train and supervise staff over the course of shifts. This means the chef is almost always on their feet.</a:t>
            </a:r>
          </a:p>
          <a:p>
            <a:r>
              <a:rPr lang="en-US" dirty="0" smtClean="0"/>
              <a:t>Many vocational schools offer a 2 year diploma in culinary studies but most people requires 3-6 years experience in food preparation before becoming the head chef.</a:t>
            </a:r>
          </a:p>
          <a:p>
            <a:r>
              <a:rPr lang="en-US" dirty="0" smtClean="0"/>
              <a:t>Most chefs earn $10.00 to $36.00 per hour. The average wage is $17.10/hour.</a:t>
            </a:r>
          </a:p>
          <a:p>
            <a:r>
              <a:rPr lang="en-US" dirty="0" smtClean="0"/>
              <a:t>Chefs can go on to become restaurant owners/managers, caterers, banquet managers or vocational school instructors.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Culinary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7739" y="152400"/>
            <a:ext cx="3457661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23999"/>
          </a:xfrm>
        </p:spPr>
        <p:txBody>
          <a:bodyPr>
            <a:noAutofit/>
          </a:bodyPr>
          <a:lstStyle/>
          <a:p>
            <a:r>
              <a:rPr lang="en-US" sz="8500" dirty="0" smtClean="0"/>
              <a:t>How did you do?</a:t>
            </a:r>
            <a:endParaRPr lang="en-US" sz="8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05000"/>
            <a:ext cx="8153400" cy="4419600"/>
          </a:xfrm>
        </p:spPr>
        <p:txBody>
          <a:bodyPr>
            <a:normAutofit fontScale="92500" lnSpcReduction="10000"/>
          </a:bodyPr>
          <a:lstStyle/>
          <a:p>
            <a:pPr marL="514350" indent="-514350" algn="l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Name 2 </a:t>
            </a:r>
            <a:r>
              <a:rPr lang="en-US" dirty="0" smtClean="0">
                <a:solidFill>
                  <a:schemeClr val="tx1"/>
                </a:solidFill>
              </a:rPr>
              <a:t>trades or professions </a:t>
            </a:r>
            <a:r>
              <a:rPr lang="en-US" dirty="0" smtClean="0">
                <a:solidFill>
                  <a:schemeClr val="tx1"/>
                </a:solidFill>
              </a:rPr>
              <a:t>that interest you </a:t>
            </a:r>
          </a:p>
          <a:p>
            <a:pPr marL="514350" indent="-514350"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(</a:t>
            </a:r>
            <a:r>
              <a:rPr lang="en-US" dirty="0" smtClean="0">
                <a:solidFill>
                  <a:schemeClr val="tx1"/>
                </a:solidFill>
              </a:rPr>
              <a:t>you may pick </a:t>
            </a:r>
            <a:r>
              <a:rPr lang="en-US" dirty="0" smtClean="0">
                <a:solidFill>
                  <a:schemeClr val="tx1"/>
                </a:solidFill>
              </a:rPr>
              <a:t>other ones than </a:t>
            </a:r>
            <a:r>
              <a:rPr lang="en-US" dirty="0" smtClean="0">
                <a:solidFill>
                  <a:schemeClr val="tx1"/>
                </a:solidFill>
              </a:rPr>
              <a:t>thos</a:t>
            </a:r>
            <a:r>
              <a:rPr lang="en-US" dirty="0" smtClean="0">
                <a:solidFill>
                  <a:schemeClr val="tx1"/>
                </a:solidFill>
              </a:rPr>
              <a:t>e listed in the power point</a:t>
            </a:r>
            <a:r>
              <a:rPr lang="en-US" dirty="0" smtClean="0">
                <a:solidFill>
                  <a:schemeClr val="tx1"/>
                </a:solidFill>
              </a:rPr>
              <a:t>). 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>
              <a:lnSpc>
                <a:spcPct val="110000"/>
              </a:lnSpc>
              <a:spcBef>
                <a:spcPts val="0"/>
              </a:spcBef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2.  Write down 3 questions you would like to get answered about the two trades you described.</a:t>
            </a:r>
          </a:p>
          <a:p>
            <a:pPr marL="514350" indent="-514350" algn="l">
              <a:lnSpc>
                <a:spcPct val="110000"/>
              </a:lnSpc>
              <a:spcBef>
                <a:spcPts val="0"/>
              </a:spcBef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3.  Share your questions with a partner and save them for later.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33400"/>
            <a:ext cx="5867400" cy="6096000"/>
          </a:xfrm>
        </p:spPr>
        <p:txBody>
          <a:bodyPr>
            <a:normAutofit fontScale="85000" lnSpcReduction="10000"/>
          </a:bodyPr>
          <a:lstStyle/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People in this profession must be able to mix solutions in proper ratios to produce a desired color.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People in this profession often work with money and must be able to do business math.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This profession often requires you to work evenings and weekends.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People with a sense of aesthetics (what is pleasing to the eye) do well in this profession.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People in this profession help clients make decisions based on their hair’s needs and their wants.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Hair Stylis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2000" y="1905000"/>
            <a:ext cx="3073400" cy="1975757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400800" y="3810000"/>
            <a:ext cx="1905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Hairstylist</a:t>
            </a:r>
          </a:p>
        </p:txBody>
      </p:sp>
      <p:pic>
        <p:nvPicPr>
          <p:cNvPr id="7" name="Picture 6" descr="Hair Stylis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3535" y="1905000"/>
            <a:ext cx="3081865" cy="1981200"/>
          </a:xfrm>
          <a:prstGeom prst="rect">
            <a:avLst/>
          </a:prstGeom>
        </p:spPr>
      </p:pic>
      <p:pic>
        <p:nvPicPr>
          <p:cNvPr id="8" name="Picture 7" descr="Hair Stylist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33534" y="1905000"/>
            <a:ext cx="3081866" cy="1981200"/>
          </a:xfrm>
          <a:prstGeom prst="rect">
            <a:avLst/>
          </a:prstGeom>
        </p:spPr>
      </p:pic>
      <p:pic>
        <p:nvPicPr>
          <p:cNvPr id="9" name="Picture 8" descr="Hair Stylist 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33535" y="1905000"/>
            <a:ext cx="3081865" cy="198119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8000" dirty="0" smtClean="0"/>
              <a:t>Hair Stylist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Often work evenings &amp; weekends</a:t>
            </a:r>
          </a:p>
          <a:p>
            <a:r>
              <a:rPr lang="en-US" dirty="0" smtClean="0"/>
              <a:t>Analyze hair &amp; scalp to suggest treatment, cut, color, curl, perm hair, etc.</a:t>
            </a:r>
          </a:p>
          <a:p>
            <a:r>
              <a:rPr lang="en-US" dirty="0" smtClean="0"/>
              <a:t>Have to be able to spend lots of time on their feet.</a:t>
            </a:r>
          </a:p>
          <a:p>
            <a:r>
              <a:rPr lang="en-US" dirty="0" smtClean="0"/>
              <a:t>Certification requires 1400 hours on the job training and 20 weeks of schooling over the course of a 2 year apprenticeship.</a:t>
            </a:r>
          </a:p>
          <a:p>
            <a:r>
              <a:rPr lang="en-US" dirty="0" smtClean="0"/>
              <a:t>Registered Apprenticeship Program can be used to count toward hours.</a:t>
            </a:r>
          </a:p>
          <a:p>
            <a:r>
              <a:rPr lang="en-US" dirty="0" smtClean="0"/>
              <a:t>Hair stylists earn $10 to $17 per hour but due to gratuities the average wage is actually $17.11/hour.</a:t>
            </a:r>
          </a:p>
          <a:p>
            <a:r>
              <a:rPr lang="en-US" dirty="0" smtClean="0"/>
              <a:t>Hair stylists can continue on to become salon managers or owners or teach in vocational schools.</a:t>
            </a:r>
            <a:endParaRPr lang="en-US" dirty="0"/>
          </a:p>
        </p:txBody>
      </p:sp>
      <p:pic>
        <p:nvPicPr>
          <p:cNvPr id="4" name="Picture 3" descr="Hair Stylist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228601"/>
            <a:ext cx="3081865" cy="1981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33400"/>
            <a:ext cx="5867400" cy="6096000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People in this profession have to be able to follow manuals and directions precisely.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The lives and safety of other people depend on this tradesperson everyday.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This trade requires an apprenticeship prior to earning a certificate.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People understand how machines work tend to do well in this profession.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People in this profession can’t be afraid to get their hands dirty.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400800" y="3810000"/>
            <a:ext cx="2286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Automotive Service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Technician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Mechanic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9752" y="1752600"/>
            <a:ext cx="3091848" cy="2057400"/>
          </a:xfrm>
          <a:prstGeom prst="rect">
            <a:avLst/>
          </a:prstGeom>
        </p:spPr>
      </p:pic>
      <p:pic>
        <p:nvPicPr>
          <p:cNvPr id="11" name="Picture 10" descr="Mechanic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9753" y="1752600"/>
            <a:ext cx="3091847" cy="2057400"/>
          </a:xfrm>
          <a:prstGeom prst="rect">
            <a:avLst/>
          </a:prstGeom>
        </p:spPr>
      </p:pic>
      <p:pic>
        <p:nvPicPr>
          <p:cNvPr id="12" name="Picture 11" descr="Mechanic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1752600"/>
            <a:ext cx="3098799" cy="2062026"/>
          </a:xfrm>
          <a:prstGeom prst="rect">
            <a:avLst/>
          </a:prstGeom>
        </p:spPr>
      </p:pic>
      <p:pic>
        <p:nvPicPr>
          <p:cNvPr id="13" name="Picture 12" descr="Mechanic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1752600"/>
            <a:ext cx="3124199" cy="2078928"/>
          </a:xfrm>
          <a:prstGeom prst="rect">
            <a:avLst/>
          </a:prstGeom>
        </p:spPr>
      </p:pic>
      <p:pic>
        <p:nvPicPr>
          <p:cNvPr id="14" name="Picture 13" descr="Mechanic 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7400" y="1752600"/>
            <a:ext cx="3124200" cy="2078929"/>
          </a:xfrm>
          <a:prstGeom prst="rect">
            <a:avLst/>
          </a:prstGeom>
        </p:spPr>
      </p:pic>
      <p:pic>
        <p:nvPicPr>
          <p:cNvPr id="15" name="Picture 14" descr="Mechanic 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7400" y="1752600"/>
            <a:ext cx="3124200" cy="207892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5181600" cy="1143000"/>
          </a:xfrm>
        </p:spPr>
        <p:txBody>
          <a:bodyPr>
            <a:noAutofit/>
          </a:bodyPr>
          <a:lstStyle/>
          <a:p>
            <a:r>
              <a:rPr lang="en-US" sz="5000" dirty="0" smtClean="0"/>
              <a:t>Automotive </a:t>
            </a:r>
            <a:br>
              <a:rPr lang="en-US" sz="5000" dirty="0" smtClean="0"/>
            </a:br>
            <a:r>
              <a:rPr lang="en-US" sz="5000" dirty="0" smtClean="0"/>
              <a:t>Service Technician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Often work 40 hours during weekdays.</a:t>
            </a:r>
          </a:p>
          <a:p>
            <a:r>
              <a:rPr lang="en-US" dirty="0" smtClean="0"/>
              <a:t>Use tools &amp; manuals to diagnose and repair automotive problems.</a:t>
            </a:r>
          </a:p>
          <a:p>
            <a:r>
              <a:rPr lang="en-US" dirty="0" smtClean="0"/>
              <a:t>Certification requires 1500 hours on the job training plus 32 weeks schooling over a 4 year apprenticeship.</a:t>
            </a:r>
          </a:p>
          <a:p>
            <a:r>
              <a:rPr lang="en-US" dirty="0" smtClean="0"/>
              <a:t>Registered Apprenticeship Program can be used to count toward hours.</a:t>
            </a:r>
          </a:p>
          <a:p>
            <a:r>
              <a:rPr lang="en-US" dirty="0" smtClean="0"/>
              <a:t>Certified Journeyman earn $25 to $40 per hour but average wage of all technicians (including non-certified) is $26.67/hour.</a:t>
            </a:r>
          </a:p>
          <a:p>
            <a:r>
              <a:rPr lang="en-US" dirty="0" smtClean="0"/>
              <a:t>Technicians can go on to become service center managers or owners or teach in vocational schools.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Mechanic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181294"/>
            <a:ext cx="2819400" cy="1876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33400"/>
            <a:ext cx="5867400" cy="6096000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People in this trade must be able to work out arithmetic problems quickly and accurately.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The tradesperson in this field has to pay attention to a wide variety of safety measures and dangers.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People in this trade are often more busy at certain times of the year and often unemployed during others.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People in this trade have to work well with lots of different tools.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Although there are many jobs within this trade, 86% of them are in the construction industry.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324600" y="4800600"/>
            <a:ext cx="2286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Carpenter</a:t>
            </a:r>
          </a:p>
        </p:txBody>
      </p:sp>
      <p:pic>
        <p:nvPicPr>
          <p:cNvPr id="16" name="Picture 15" descr="Carpenter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1752600"/>
            <a:ext cx="2389094" cy="3124200"/>
          </a:xfrm>
          <a:prstGeom prst="rect">
            <a:avLst/>
          </a:prstGeom>
        </p:spPr>
      </p:pic>
      <p:pic>
        <p:nvPicPr>
          <p:cNvPr id="18" name="Picture 17" descr="Carpen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1752600"/>
            <a:ext cx="2389094" cy="3124200"/>
          </a:xfrm>
          <a:prstGeom prst="rect">
            <a:avLst/>
          </a:prstGeom>
        </p:spPr>
      </p:pic>
      <p:pic>
        <p:nvPicPr>
          <p:cNvPr id="19" name="Picture 18" descr="Carpenter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399" y="1752600"/>
            <a:ext cx="2389095" cy="3124200"/>
          </a:xfrm>
          <a:prstGeom prst="rect">
            <a:avLst/>
          </a:prstGeom>
        </p:spPr>
      </p:pic>
      <p:pic>
        <p:nvPicPr>
          <p:cNvPr id="20" name="Picture 19" descr="Carpenter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399" y="1752600"/>
            <a:ext cx="2389095" cy="3124200"/>
          </a:xfrm>
          <a:prstGeom prst="rect">
            <a:avLst/>
          </a:prstGeom>
        </p:spPr>
      </p:pic>
      <p:pic>
        <p:nvPicPr>
          <p:cNvPr id="21" name="Picture 20" descr="Carpenter 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48400" y="1752600"/>
            <a:ext cx="2389094" cy="3124200"/>
          </a:xfrm>
          <a:prstGeom prst="rect">
            <a:avLst/>
          </a:prstGeom>
        </p:spPr>
      </p:pic>
      <p:pic>
        <p:nvPicPr>
          <p:cNvPr id="22" name="Picture 21" descr="Carpenter 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48400" y="1752600"/>
            <a:ext cx="2389094" cy="31242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5181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Carpenter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0637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Depending on the type of work may work indoors or outside. Outdoor work if often seasonal with times of overtime off  of unemployment.</a:t>
            </a:r>
          </a:p>
          <a:p>
            <a:r>
              <a:rPr lang="en-US" dirty="0" smtClean="0"/>
              <a:t>Carpenters may build/repair buildings and structures or any of the permanent fixtures inside (like cabinets or moldings).</a:t>
            </a:r>
          </a:p>
          <a:p>
            <a:r>
              <a:rPr lang="en-US" dirty="0" smtClean="0"/>
              <a:t>Certification requires 1360 hours of on the job training along with 32 weeks of schooling over the course of a 4 year apprenticeship.</a:t>
            </a:r>
          </a:p>
          <a:p>
            <a:r>
              <a:rPr lang="en-US" dirty="0" smtClean="0"/>
              <a:t>Registered Apprenticeship Program can be used to count toward hours.</a:t>
            </a:r>
          </a:p>
          <a:p>
            <a:r>
              <a:rPr lang="en-US" dirty="0" smtClean="0"/>
              <a:t>Certified Journeyman earn $22 to $40 per hour but average wage of all carpenters (including non-certified) is $27.93/hour.</a:t>
            </a:r>
          </a:p>
          <a:p>
            <a:r>
              <a:rPr lang="en-US" dirty="0" smtClean="0"/>
              <a:t>Carpenters can go on to become contractors, business owners, estimators, building inspectors, or instructors at vocational schools.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Carpenter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1412" y="76200"/>
            <a:ext cx="1806388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33400"/>
            <a:ext cx="5867400" cy="6096000"/>
          </a:xfrm>
        </p:spPr>
        <p:txBody>
          <a:bodyPr>
            <a:normAutofit fontScale="85000" lnSpcReduction="10000"/>
          </a:bodyPr>
          <a:lstStyle/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People in this profession must be able to solve arithmetic problems and sometimes use estimation to speed up work.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Because of the tight spaces, this type of tradesperson often works alone.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People in this profession must complete 1500 hours of on the job training over 4 years, in addition to their studies.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This trade supports other trades people when installing heating, air conditioning and weeping tile.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Tradespersons in this profession do a lot of work with their </a:t>
            </a:r>
            <a:r>
              <a:rPr lang="en-US" i="1" dirty="0" smtClean="0">
                <a:solidFill>
                  <a:schemeClr val="tx1"/>
                </a:solidFill>
              </a:rPr>
              <a:t>pipes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400800" y="4724400"/>
            <a:ext cx="2286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Plumber</a:t>
            </a:r>
          </a:p>
        </p:txBody>
      </p:sp>
      <p:pic>
        <p:nvPicPr>
          <p:cNvPr id="10" name="Picture 9" descr="Plumber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1219200"/>
            <a:ext cx="2928381" cy="3581400"/>
          </a:xfrm>
          <a:prstGeom prst="rect">
            <a:avLst/>
          </a:prstGeom>
        </p:spPr>
      </p:pic>
      <p:pic>
        <p:nvPicPr>
          <p:cNvPr id="11" name="Picture 10" descr="Plumb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219200"/>
            <a:ext cx="2928382" cy="3581400"/>
          </a:xfrm>
          <a:prstGeom prst="rect">
            <a:avLst/>
          </a:prstGeom>
        </p:spPr>
      </p:pic>
      <p:pic>
        <p:nvPicPr>
          <p:cNvPr id="12" name="Picture 11" descr="Plumber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1219200"/>
            <a:ext cx="2928380" cy="3581400"/>
          </a:xfrm>
          <a:prstGeom prst="rect">
            <a:avLst/>
          </a:prstGeom>
        </p:spPr>
      </p:pic>
      <p:pic>
        <p:nvPicPr>
          <p:cNvPr id="13" name="Picture 12" descr="Plumber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1219200"/>
            <a:ext cx="2928381" cy="3581400"/>
          </a:xfrm>
          <a:prstGeom prst="rect">
            <a:avLst/>
          </a:prstGeom>
        </p:spPr>
      </p:pic>
      <p:pic>
        <p:nvPicPr>
          <p:cNvPr id="14" name="Picture 13" descr="Plumber 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1219200"/>
            <a:ext cx="2928381" cy="3581400"/>
          </a:xfrm>
          <a:prstGeom prst="rect">
            <a:avLst/>
          </a:prstGeom>
        </p:spPr>
      </p:pic>
      <p:pic>
        <p:nvPicPr>
          <p:cNvPr id="15" name="Picture 14" descr="Plumber 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799" y="1219200"/>
            <a:ext cx="2928381" cy="35814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5181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Plumber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Often work 40 hours during weekdays although due </a:t>
            </a:r>
          </a:p>
          <a:p>
            <a:pPr>
              <a:buNone/>
            </a:pPr>
            <a:r>
              <a:rPr lang="en-US" dirty="0" smtClean="0"/>
              <a:t>	to plumbing emergencies, many plumbers are on </a:t>
            </a:r>
          </a:p>
          <a:p>
            <a:pPr>
              <a:buNone/>
            </a:pPr>
            <a:r>
              <a:rPr lang="en-US" dirty="0" smtClean="0"/>
              <a:t>	call over evenings and weekends.</a:t>
            </a:r>
          </a:p>
          <a:p>
            <a:r>
              <a:rPr lang="en-US" dirty="0" smtClean="0"/>
              <a:t>Plumbers often work independently to plan, install or repair plumbing fixtures, septic and water systems and water heaters/air conditioners.</a:t>
            </a:r>
          </a:p>
          <a:p>
            <a:r>
              <a:rPr lang="en-US" dirty="0" smtClean="0"/>
              <a:t>Certification requires 1500 hours on the job training plus 32 weeks schooling over a 4 year apprenticeship.</a:t>
            </a:r>
          </a:p>
          <a:p>
            <a:r>
              <a:rPr lang="en-US" dirty="0" smtClean="0"/>
              <a:t>Registered Apprenticeship Program can be used to count toward hours.</a:t>
            </a:r>
          </a:p>
          <a:p>
            <a:r>
              <a:rPr lang="en-US" dirty="0" smtClean="0"/>
              <a:t>Certified Journeyman earn $28.50 to $37.58 per hour but average wage of all plumbers (including non-certified) is $31.32/hour.</a:t>
            </a:r>
          </a:p>
          <a:p>
            <a:r>
              <a:rPr lang="en-US" dirty="0" smtClean="0"/>
              <a:t>Plumbers can go on to become business owners, contractors, inspectors or vocational school instructors.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Plumber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4785" y="76200"/>
            <a:ext cx="2243015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891</Words>
  <Application>Microsoft Office PowerPoint</Application>
  <PresentationFormat>On-screen Show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Guess The Profession</vt:lpstr>
      <vt:lpstr>Slide 2</vt:lpstr>
      <vt:lpstr>Hair Stylist</vt:lpstr>
      <vt:lpstr>Slide 4</vt:lpstr>
      <vt:lpstr>Automotive  Service Technician</vt:lpstr>
      <vt:lpstr>Slide 6</vt:lpstr>
      <vt:lpstr>Carpenter</vt:lpstr>
      <vt:lpstr>Slide 8</vt:lpstr>
      <vt:lpstr>Plumber</vt:lpstr>
      <vt:lpstr>Slide 10</vt:lpstr>
      <vt:lpstr>Chef</vt:lpstr>
      <vt:lpstr>How did you do?</vt:lpstr>
    </vt:vector>
  </TitlesOfParts>
  <Company>Private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Guess The Profession</dc:title>
  <dc:creator>Dustin Allan Gutsche</dc:creator>
  <cp:lastModifiedBy>dgutsche</cp:lastModifiedBy>
  <cp:revision>16</cp:revision>
  <dcterms:created xsi:type="dcterms:W3CDTF">2010-07-30T17:30:06Z</dcterms:created>
  <dcterms:modified xsi:type="dcterms:W3CDTF">2010-08-09T17:53:36Z</dcterms:modified>
</cp:coreProperties>
</file>