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3" r:id="rId6"/>
    <p:sldId id="259" r:id="rId7"/>
    <p:sldId id="264" r:id="rId8"/>
    <p:sldId id="260" r:id="rId9"/>
    <p:sldId id="265" r:id="rId10"/>
    <p:sldId id="261"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9489F-04E4-4643-9B6A-0F2078E829B2}"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9489F-04E4-4643-9B6A-0F2078E829B2}"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9489F-04E4-4643-9B6A-0F2078E829B2}"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9489F-04E4-4643-9B6A-0F2078E829B2}"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9489F-04E4-4643-9B6A-0F2078E829B2}" type="datetimeFigureOut">
              <a:rPr lang="en-US" smtClean="0"/>
              <a:pPr/>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9489F-04E4-4643-9B6A-0F2078E829B2}" type="datetimeFigureOut">
              <a:rPr lang="en-US" smtClean="0"/>
              <a:pPr/>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9489F-04E4-4643-9B6A-0F2078E829B2}" type="datetimeFigureOut">
              <a:rPr lang="en-US" smtClean="0"/>
              <a:pPr/>
              <a:t>9/12/2010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9489F-04E4-4643-9B6A-0F2078E829B2}" type="datetimeFigureOut">
              <a:rPr lang="en-US" smtClean="0"/>
              <a:pPr/>
              <a:t>9/12/2010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9489F-04E4-4643-9B6A-0F2078E829B2}" type="datetimeFigureOut">
              <a:rPr lang="en-US" smtClean="0"/>
              <a:pPr/>
              <a:t>9/12/2010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9489F-04E4-4643-9B6A-0F2078E829B2}" type="datetimeFigureOut">
              <a:rPr lang="en-US" smtClean="0"/>
              <a:pPr/>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9489F-04E4-4643-9B6A-0F2078E829B2}" type="datetimeFigureOut">
              <a:rPr lang="en-US" smtClean="0"/>
              <a:pPr/>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75070-D4D7-4D2C-A098-2E742A1AD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78000"/>
              </a:srgbClr>
            </a:gs>
            <a:gs pos="53000">
              <a:srgbClr val="D4DEFF"/>
            </a:gs>
            <a:gs pos="83000">
              <a:srgbClr val="D4DEFF"/>
            </a:gs>
            <a:gs pos="100000">
              <a:srgbClr val="96AB94"/>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9489F-04E4-4643-9B6A-0F2078E829B2}" type="datetimeFigureOut">
              <a:rPr lang="en-US" smtClean="0"/>
              <a:pPr/>
              <a:t>9/12/2010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75070-D4D7-4D2C-A098-2E742A1AD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1"/>
            <a:ext cx="9144000" cy="3219450"/>
          </a:xfrm>
        </p:spPr>
        <p:txBody>
          <a:bodyPr>
            <a:noAutofit/>
          </a:bodyPr>
          <a:lstStyle/>
          <a:p>
            <a:r>
              <a:rPr lang="en-US" sz="8500" dirty="0" smtClean="0"/>
              <a:t>Guess The Profession</a:t>
            </a:r>
            <a:endParaRPr lang="en-US" sz="8500" dirty="0"/>
          </a:p>
        </p:txBody>
      </p:sp>
      <p:sp>
        <p:nvSpPr>
          <p:cNvPr id="3" name="Subtitle 2"/>
          <p:cNvSpPr>
            <a:spLocks noGrp="1"/>
          </p:cNvSpPr>
          <p:nvPr>
            <p:ph type="subTitle" idx="1"/>
          </p:nvPr>
        </p:nvSpPr>
        <p:spPr/>
        <p:txBody>
          <a:bodyPr/>
          <a:lstStyle/>
          <a:p>
            <a:r>
              <a:rPr lang="en-US" dirty="0" smtClean="0">
                <a:solidFill>
                  <a:schemeClr val="tx1"/>
                </a:solidFill>
              </a:rPr>
              <a:t>Use the clues to try and guess which profession is on each slide.</a:t>
            </a:r>
          </a:p>
          <a:p>
            <a:r>
              <a:rPr lang="en-US" dirty="0" smtClean="0">
                <a:solidFill>
                  <a:schemeClr val="tx1"/>
                </a:solidFill>
              </a:rPr>
              <a:t>Can you guess all 5?</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763000" cy="6096000"/>
          </a:xfrm>
        </p:spPr>
        <p:txBody>
          <a:bodyPr>
            <a:normAutofit/>
          </a:bodyPr>
          <a:lstStyle/>
          <a:p>
            <a:pPr marL="514350" indent="-514350" algn="l">
              <a:buAutoNum type="arabicPeriod"/>
            </a:pPr>
            <a:r>
              <a:rPr lang="en-US" sz="2600" dirty="0" smtClean="0">
                <a:solidFill>
                  <a:schemeClr val="tx1"/>
                </a:solidFill>
              </a:rPr>
              <a:t>People in this profession must be able to work with simple hand tools all the way to large machinery.</a:t>
            </a:r>
          </a:p>
          <a:p>
            <a:pPr marL="514350" indent="-514350" algn="l">
              <a:buAutoNum type="arabicPeriod"/>
            </a:pPr>
            <a:r>
              <a:rPr lang="en-US" sz="2600" dirty="0" smtClean="0">
                <a:solidFill>
                  <a:schemeClr val="tx1"/>
                </a:solidFill>
              </a:rPr>
              <a:t>People in this profession always work outdoors in all kinds of weather.</a:t>
            </a:r>
          </a:p>
          <a:p>
            <a:pPr marL="514350" indent="-514350" algn="l">
              <a:buAutoNum type="arabicPeriod"/>
            </a:pPr>
            <a:r>
              <a:rPr lang="en-US" sz="2600" dirty="0" smtClean="0">
                <a:solidFill>
                  <a:schemeClr val="tx1"/>
                </a:solidFill>
              </a:rPr>
              <a:t>People in this profession have good customer service skills.</a:t>
            </a:r>
          </a:p>
          <a:p>
            <a:pPr marL="514350" indent="-514350" algn="l">
              <a:buAutoNum type="arabicPeriod"/>
            </a:pPr>
            <a:r>
              <a:rPr lang="en-US" sz="2600" dirty="0" smtClean="0">
                <a:solidFill>
                  <a:schemeClr val="tx1"/>
                </a:solidFill>
              </a:rPr>
              <a:t>People in this profession like to work with their hands and get dirty.</a:t>
            </a:r>
          </a:p>
          <a:p>
            <a:pPr marL="514350" indent="-514350" algn="l">
              <a:buAutoNum type="arabicPeriod"/>
            </a:pPr>
            <a:r>
              <a:rPr lang="en-US" sz="2600" dirty="0" smtClean="0">
                <a:solidFill>
                  <a:schemeClr val="tx1"/>
                </a:solidFill>
              </a:rPr>
              <a:t>The profession ahs the ability to </a:t>
            </a:r>
            <a:r>
              <a:rPr lang="en-US" sz="2600" i="1" dirty="0" smtClean="0">
                <a:solidFill>
                  <a:schemeClr val="tx1"/>
                </a:solidFill>
              </a:rPr>
              <a:t>grow</a:t>
            </a:r>
            <a:r>
              <a:rPr lang="en-US" sz="2600" dirty="0" smtClean="0">
                <a:solidFill>
                  <a:schemeClr val="tx1"/>
                </a:solidFill>
              </a:rPr>
              <a:t> on a person as they become </a:t>
            </a:r>
            <a:r>
              <a:rPr lang="en-US" sz="2600" i="1" dirty="0" smtClean="0">
                <a:solidFill>
                  <a:schemeClr val="tx1"/>
                </a:solidFill>
              </a:rPr>
              <a:t>planted </a:t>
            </a:r>
            <a:r>
              <a:rPr lang="en-US" sz="2600" dirty="0" smtClean="0">
                <a:solidFill>
                  <a:schemeClr val="tx1"/>
                </a:solidFill>
              </a:rPr>
              <a:t>in this occupation</a:t>
            </a:r>
            <a:endParaRPr lang="en-US" sz="2600" dirty="0">
              <a:solidFill>
                <a:schemeClr val="tx1"/>
              </a:solidFill>
            </a:endParaRPr>
          </a:p>
        </p:txBody>
      </p:sp>
      <p:sp>
        <p:nvSpPr>
          <p:cNvPr id="6" name="Subtitle 2"/>
          <p:cNvSpPr txBox="1">
            <a:spLocks/>
          </p:cNvSpPr>
          <p:nvPr/>
        </p:nvSpPr>
        <p:spPr>
          <a:xfrm>
            <a:off x="6705600" y="4572000"/>
            <a:ext cx="2286000" cy="1600200"/>
          </a:xfrm>
          <a:prstGeom prst="rect">
            <a:avLst/>
          </a:prstGeom>
        </p:spPr>
        <p:txBody>
          <a:bodyPr vert="horz" lIns="91440" tIns="45720" rIns="91440" bIns="45720" rtlCol="0">
            <a:normAutofit fontScale="77500" lnSpcReduction="20000"/>
          </a:bodyPr>
          <a:lstStyle/>
          <a:p>
            <a:pPr marR="0" lvl="0" algn="ctr" defTabSz="914400" rtl="0" eaLnBrk="1" fontAlgn="auto" latinLnBrk="0" hangingPunct="1">
              <a:lnSpc>
                <a:spcPct val="100000"/>
              </a:lnSpc>
              <a:spcBef>
                <a:spcPct val="20000"/>
              </a:spcBef>
              <a:spcAft>
                <a:spcPts val="0"/>
              </a:spcAft>
              <a:buClrTx/>
              <a:buSzTx/>
              <a:tabLst/>
              <a:defRPr/>
            </a:pPr>
            <a:endParaRPr lang="en-US" sz="3200" dirty="0" smtClean="0"/>
          </a:p>
          <a:p>
            <a:pPr marR="0" lvl="0" algn="ctr" defTabSz="914400" rtl="0" eaLnBrk="1" fontAlgn="auto" latinLnBrk="0" hangingPunct="1">
              <a:lnSpc>
                <a:spcPct val="100000"/>
              </a:lnSpc>
              <a:spcBef>
                <a:spcPct val="20000"/>
              </a:spcBef>
              <a:spcAft>
                <a:spcPts val="0"/>
              </a:spcAft>
              <a:buClrTx/>
              <a:buSzTx/>
              <a:tabLst/>
              <a:defRPr/>
            </a:pPr>
            <a:r>
              <a:rPr lang="en-US" sz="4700" dirty="0" smtClean="0"/>
              <a:t>Landscape Gardener</a:t>
            </a:r>
            <a:endParaRPr kumimoji="0" lang="en-US" sz="4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Landscaper 1.jpg"/>
          <p:cNvPicPr>
            <a:picLocks noChangeAspect="1"/>
          </p:cNvPicPr>
          <p:nvPr/>
        </p:nvPicPr>
        <p:blipFill>
          <a:blip r:embed="rId2" cstate="print"/>
          <a:stretch>
            <a:fillRect/>
          </a:stretch>
        </p:blipFill>
        <p:spPr>
          <a:xfrm>
            <a:off x="2819400" y="4191000"/>
            <a:ext cx="3781131" cy="2514600"/>
          </a:xfrm>
          <a:prstGeom prst="rect">
            <a:avLst/>
          </a:prstGeom>
        </p:spPr>
      </p:pic>
      <p:pic>
        <p:nvPicPr>
          <p:cNvPr id="7" name="Picture 6" descr="Landscaper 2.jpg"/>
          <p:cNvPicPr>
            <a:picLocks noChangeAspect="1"/>
          </p:cNvPicPr>
          <p:nvPr/>
        </p:nvPicPr>
        <p:blipFill>
          <a:blip r:embed="rId3" cstate="print"/>
          <a:stretch>
            <a:fillRect/>
          </a:stretch>
        </p:blipFill>
        <p:spPr>
          <a:xfrm>
            <a:off x="2819400" y="4191000"/>
            <a:ext cx="3781130" cy="2514600"/>
          </a:xfrm>
          <a:prstGeom prst="rect">
            <a:avLst/>
          </a:prstGeom>
        </p:spPr>
      </p:pic>
      <p:pic>
        <p:nvPicPr>
          <p:cNvPr id="8" name="Picture 7" descr="Landscaper 3.jpg"/>
          <p:cNvPicPr>
            <a:picLocks noChangeAspect="1"/>
          </p:cNvPicPr>
          <p:nvPr/>
        </p:nvPicPr>
        <p:blipFill>
          <a:blip r:embed="rId4" cstate="print"/>
          <a:stretch>
            <a:fillRect/>
          </a:stretch>
        </p:blipFill>
        <p:spPr>
          <a:xfrm>
            <a:off x="2819400" y="4191000"/>
            <a:ext cx="3781130" cy="2514600"/>
          </a:xfrm>
          <a:prstGeom prst="rect">
            <a:avLst/>
          </a:prstGeom>
        </p:spPr>
      </p:pic>
      <p:pic>
        <p:nvPicPr>
          <p:cNvPr id="9" name="Picture 8" descr="Landscaper 4.jpg"/>
          <p:cNvPicPr>
            <a:picLocks noChangeAspect="1"/>
          </p:cNvPicPr>
          <p:nvPr/>
        </p:nvPicPr>
        <p:blipFill>
          <a:blip r:embed="rId5" cstate="print"/>
          <a:stretch>
            <a:fillRect/>
          </a:stretch>
        </p:blipFill>
        <p:spPr>
          <a:xfrm>
            <a:off x="2819400" y="4191000"/>
            <a:ext cx="3781133" cy="2514600"/>
          </a:xfrm>
          <a:prstGeom prst="rect">
            <a:avLst/>
          </a:prstGeom>
        </p:spPr>
      </p:pic>
      <p:pic>
        <p:nvPicPr>
          <p:cNvPr id="10" name="Picture 9" descr="Landscaper 5.jpg"/>
          <p:cNvPicPr>
            <a:picLocks noChangeAspect="1"/>
          </p:cNvPicPr>
          <p:nvPr/>
        </p:nvPicPr>
        <p:blipFill>
          <a:blip r:embed="rId6" cstate="print"/>
          <a:stretch>
            <a:fillRect/>
          </a:stretch>
        </p:blipFill>
        <p:spPr>
          <a:xfrm>
            <a:off x="2819400" y="4191000"/>
            <a:ext cx="3781132" cy="2514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81600" cy="1143000"/>
          </a:xfrm>
        </p:spPr>
        <p:txBody>
          <a:bodyPr>
            <a:noAutofit/>
          </a:bodyPr>
          <a:lstStyle/>
          <a:p>
            <a:r>
              <a:rPr lang="en-US" sz="8000" dirty="0" smtClean="0"/>
              <a:t>Landscape Gardener</a:t>
            </a:r>
            <a:endParaRPr lang="en-US" sz="8000" dirty="0"/>
          </a:p>
        </p:txBody>
      </p:sp>
      <p:sp>
        <p:nvSpPr>
          <p:cNvPr id="3" name="Content Placeholder 2"/>
          <p:cNvSpPr>
            <a:spLocks noGrp="1"/>
          </p:cNvSpPr>
          <p:nvPr>
            <p:ph idx="1"/>
          </p:nvPr>
        </p:nvSpPr>
        <p:spPr>
          <a:xfrm>
            <a:off x="457200" y="2332037"/>
            <a:ext cx="8229600" cy="4525963"/>
          </a:xfrm>
        </p:spPr>
        <p:txBody>
          <a:bodyPr>
            <a:normAutofit fontScale="77500" lnSpcReduction="20000"/>
          </a:bodyPr>
          <a:lstStyle/>
          <a:p>
            <a:r>
              <a:rPr lang="en-US" dirty="0" smtClean="0"/>
              <a:t>Often the work seasonal and if for long hours to complete jobs before it gets cold.  There may be work in green houses and maintenance that can be for the winter months.</a:t>
            </a:r>
          </a:p>
          <a:p>
            <a:r>
              <a:rPr lang="en-US" dirty="0" smtClean="0"/>
              <a:t>Landscaping is a strenuous job with considerable lifting, bending and carrying.  There is also the part of the job to be creative in designs and consultations.</a:t>
            </a:r>
          </a:p>
          <a:p>
            <a:r>
              <a:rPr lang="en-US" dirty="0" smtClean="0"/>
              <a:t>Certification requires 1200 hours on the job training plus 8 weeks schooling over a 4 year apprenticeship.</a:t>
            </a:r>
          </a:p>
          <a:p>
            <a:r>
              <a:rPr lang="en-US" dirty="0" smtClean="0"/>
              <a:t>Most certified landscapers earn $18.00 to $30.00 per hour plus benefits.</a:t>
            </a:r>
          </a:p>
          <a:p>
            <a:r>
              <a:rPr lang="en-US" dirty="0" smtClean="0"/>
              <a:t>Chefs can go on to become supervisors, managers, head landscapers, owners or vocational school instructors.</a:t>
            </a:r>
          </a:p>
          <a:p>
            <a:endParaRPr lang="en-US" dirty="0" smtClean="0"/>
          </a:p>
          <a:p>
            <a:endParaRPr lang="en-US" dirty="0" smtClean="0"/>
          </a:p>
          <a:p>
            <a:endParaRPr lang="en-US" dirty="0" smtClean="0"/>
          </a:p>
          <a:p>
            <a:endParaRPr lang="en-US" dirty="0"/>
          </a:p>
        </p:txBody>
      </p:sp>
      <p:pic>
        <p:nvPicPr>
          <p:cNvPr id="5" name="Picture 4" descr="Landscaper 5.jpg"/>
          <p:cNvPicPr>
            <a:picLocks noChangeAspect="1"/>
          </p:cNvPicPr>
          <p:nvPr/>
        </p:nvPicPr>
        <p:blipFill>
          <a:blip r:embed="rId2" cstate="print"/>
          <a:stretch>
            <a:fillRect/>
          </a:stretch>
        </p:blipFill>
        <p:spPr>
          <a:xfrm>
            <a:off x="5867400" y="152400"/>
            <a:ext cx="3121152" cy="2075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23999"/>
          </a:xfrm>
        </p:spPr>
        <p:txBody>
          <a:bodyPr>
            <a:noAutofit/>
          </a:bodyPr>
          <a:lstStyle/>
          <a:p>
            <a:r>
              <a:rPr lang="en-US" sz="8500" dirty="0" smtClean="0"/>
              <a:t>How did you do?</a:t>
            </a:r>
            <a:endParaRPr lang="en-US" sz="8500" dirty="0"/>
          </a:p>
        </p:txBody>
      </p:sp>
      <p:sp>
        <p:nvSpPr>
          <p:cNvPr id="3" name="Subtitle 2"/>
          <p:cNvSpPr>
            <a:spLocks noGrp="1"/>
          </p:cNvSpPr>
          <p:nvPr>
            <p:ph type="subTitle" idx="1"/>
          </p:nvPr>
        </p:nvSpPr>
        <p:spPr>
          <a:xfrm>
            <a:off x="457200" y="1905000"/>
            <a:ext cx="8153400" cy="4419600"/>
          </a:xfrm>
        </p:spPr>
        <p:txBody>
          <a:bodyPr>
            <a:normAutofit fontScale="92500" lnSpcReduction="10000"/>
          </a:bodyPr>
          <a:lstStyle/>
          <a:p>
            <a:pPr marL="514350" indent="-514350" algn="l">
              <a:lnSpc>
                <a:spcPct val="110000"/>
              </a:lnSpc>
              <a:spcBef>
                <a:spcPts val="0"/>
              </a:spcBef>
              <a:buAutoNum type="arabicPeriod"/>
            </a:pPr>
            <a:r>
              <a:rPr lang="en-US" dirty="0" smtClean="0">
                <a:solidFill>
                  <a:schemeClr val="tx1"/>
                </a:solidFill>
              </a:rPr>
              <a:t>Name 2 trades or professions that interest you </a:t>
            </a:r>
          </a:p>
          <a:p>
            <a:pPr marL="514350" indent="-514350" algn="l">
              <a:lnSpc>
                <a:spcPct val="110000"/>
              </a:lnSpc>
              <a:spcBef>
                <a:spcPts val="0"/>
              </a:spcBef>
            </a:pPr>
            <a:r>
              <a:rPr lang="en-US" dirty="0" smtClean="0">
                <a:solidFill>
                  <a:schemeClr val="tx1"/>
                </a:solidFill>
              </a:rPr>
              <a:t>	(you may pick other ones than those listed in the power point). </a:t>
            </a:r>
          </a:p>
          <a:p>
            <a:pPr marL="514350" indent="-514350" algn="l">
              <a:lnSpc>
                <a:spcPct val="110000"/>
              </a:lnSpc>
              <a:spcBef>
                <a:spcPts val="0"/>
              </a:spcBef>
              <a:buAutoNum type="arabicPeriod"/>
            </a:pPr>
            <a:endParaRPr lang="en-US" dirty="0" smtClean="0">
              <a:solidFill>
                <a:schemeClr val="tx1"/>
              </a:solidFill>
            </a:endParaRPr>
          </a:p>
          <a:p>
            <a:pPr marL="514350" indent="-514350" algn="l">
              <a:lnSpc>
                <a:spcPct val="110000"/>
              </a:lnSpc>
              <a:spcBef>
                <a:spcPts val="0"/>
              </a:spcBef>
            </a:pPr>
            <a:r>
              <a:rPr lang="en-US" dirty="0" smtClean="0">
                <a:solidFill>
                  <a:schemeClr val="tx1"/>
                </a:solidFill>
              </a:rPr>
              <a:t>2.  Write down 3 questions you would like to get answered about the two trades you described.</a:t>
            </a:r>
          </a:p>
          <a:p>
            <a:pPr marL="514350" indent="-514350" algn="l">
              <a:lnSpc>
                <a:spcPct val="110000"/>
              </a:lnSpc>
              <a:spcBef>
                <a:spcPts val="0"/>
              </a:spcBef>
              <a:buAutoNum type="arabicPeriod"/>
            </a:pPr>
            <a:endParaRPr lang="en-US" dirty="0" smtClean="0">
              <a:solidFill>
                <a:schemeClr val="tx1"/>
              </a:solidFill>
            </a:endParaRPr>
          </a:p>
          <a:p>
            <a:pPr marL="514350" indent="-514350" algn="l">
              <a:lnSpc>
                <a:spcPct val="110000"/>
              </a:lnSpc>
              <a:spcBef>
                <a:spcPts val="0"/>
              </a:spcBef>
            </a:pPr>
            <a:r>
              <a:rPr lang="en-US" dirty="0" smtClean="0">
                <a:solidFill>
                  <a:schemeClr val="tx1"/>
                </a:solidFill>
              </a:rPr>
              <a:t>3.  Share your questions with a partner and save them for later.</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5867400" cy="6096000"/>
          </a:xfrm>
        </p:spPr>
        <p:txBody>
          <a:bodyPr>
            <a:normAutofit fontScale="92500" lnSpcReduction="20000"/>
          </a:bodyPr>
          <a:lstStyle/>
          <a:p>
            <a:pPr marL="514350" indent="-514350" algn="l">
              <a:buAutoNum type="arabicPeriod"/>
            </a:pPr>
            <a:r>
              <a:rPr lang="en-US" dirty="0" smtClean="0">
                <a:solidFill>
                  <a:schemeClr val="tx1"/>
                </a:solidFill>
              </a:rPr>
              <a:t>People in this profession must be able to work with little supervision.</a:t>
            </a:r>
          </a:p>
          <a:p>
            <a:pPr marL="514350" indent="-514350" algn="l">
              <a:buAutoNum type="arabicPeriod"/>
            </a:pPr>
            <a:r>
              <a:rPr lang="en-US" dirty="0" smtClean="0">
                <a:solidFill>
                  <a:schemeClr val="tx1"/>
                </a:solidFill>
              </a:rPr>
              <a:t>People in this profession have a risk of injury from torches and hot metals.</a:t>
            </a:r>
          </a:p>
          <a:p>
            <a:pPr marL="514350" indent="-514350" algn="l">
              <a:buAutoNum type="arabicPeriod"/>
            </a:pPr>
            <a:r>
              <a:rPr lang="en-US" dirty="0" smtClean="0">
                <a:solidFill>
                  <a:schemeClr val="tx1"/>
                </a:solidFill>
              </a:rPr>
              <a:t>This profession often requires you to work outside and in harsh conditions.</a:t>
            </a:r>
          </a:p>
          <a:p>
            <a:pPr marL="514350" indent="-514350" algn="l">
              <a:buAutoNum type="arabicPeriod"/>
            </a:pPr>
            <a:r>
              <a:rPr lang="en-US" dirty="0" smtClean="0">
                <a:solidFill>
                  <a:schemeClr val="tx1"/>
                </a:solidFill>
              </a:rPr>
              <a:t>People with the ability to concentrate on detailed work do well in this profession.</a:t>
            </a:r>
          </a:p>
          <a:p>
            <a:pPr marL="514350" indent="-514350" algn="l">
              <a:buAutoNum type="arabicPeriod"/>
            </a:pPr>
            <a:r>
              <a:rPr lang="en-US" dirty="0" smtClean="0">
                <a:solidFill>
                  <a:schemeClr val="tx1"/>
                </a:solidFill>
              </a:rPr>
              <a:t>People in this profession are able use their manual dexterity to build and bring things together.</a:t>
            </a:r>
            <a:endParaRPr lang="en-US" dirty="0">
              <a:solidFill>
                <a:schemeClr val="tx1"/>
              </a:solidFill>
            </a:endParaRPr>
          </a:p>
        </p:txBody>
      </p:sp>
      <p:sp>
        <p:nvSpPr>
          <p:cNvPr id="6" name="Subtitle 2"/>
          <p:cNvSpPr txBox="1">
            <a:spLocks/>
          </p:cNvSpPr>
          <p:nvPr/>
        </p:nvSpPr>
        <p:spPr>
          <a:xfrm>
            <a:off x="6705600" y="4724400"/>
            <a:ext cx="1905000" cy="685800"/>
          </a:xfrm>
          <a:prstGeom prst="rect">
            <a:avLst/>
          </a:prstGeom>
        </p:spPr>
        <p:txBody>
          <a:bodyPr vert="horz" lIns="91440" tIns="45720" rIns="91440" bIns="45720" rtlCol="0">
            <a:norm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lang="en-US" sz="3200" dirty="0" smtClean="0"/>
              <a:t>Welder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3" descr="Welder 1.jpg"/>
          <p:cNvPicPr>
            <a:picLocks noChangeAspect="1"/>
          </p:cNvPicPr>
          <p:nvPr/>
        </p:nvPicPr>
        <p:blipFill>
          <a:blip r:embed="rId2" cstate="print"/>
          <a:stretch>
            <a:fillRect/>
          </a:stretch>
        </p:blipFill>
        <p:spPr>
          <a:xfrm>
            <a:off x="5974995" y="1447800"/>
            <a:ext cx="3016605" cy="3264097"/>
          </a:xfrm>
          <a:prstGeom prst="rect">
            <a:avLst/>
          </a:prstGeom>
        </p:spPr>
      </p:pic>
      <p:pic>
        <p:nvPicPr>
          <p:cNvPr id="5" name="Picture 4" descr="Welder 2.jpg"/>
          <p:cNvPicPr>
            <a:picLocks noChangeAspect="1"/>
          </p:cNvPicPr>
          <p:nvPr/>
        </p:nvPicPr>
        <p:blipFill>
          <a:blip r:embed="rId3" cstate="print"/>
          <a:stretch>
            <a:fillRect/>
          </a:stretch>
        </p:blipFill>
        <p:spPr>
          <a:xfrm>
            <a:off x="5991239" y="1447800"/>
            <a:ext cx="3000362" cy="3246522"/>
          </a:xfrm>
          <a:prstGeom prst="rect">
            <a:avLst/>
          </a:prstGeom>
        </p:spPr>
      </p:pic>
      <p:pic>
        <p:nvPicPr>
          <p:cNvPr id="7" name="Picture 6" descr="Welder 3.jpg"/>
          <p:cNvPicPr>
            <a:picLocks noChangeAspect="1"/>
          </p:cNvPicPr>
          <p:nvPr/>
        </p:nvPicPr>
        <p:blipFill>
          <a:blip r:embed="rId4" cstate="print"/>
          <a:stretch>
            <a:fillRect/>
          </a:stretch>
        </p:blipFill>
        <p:spPr>
          <a:xfrm>
            <a:off x="5974995" y="1447799"/>
            <a:ext cx="3016605" cy="3264097"/>
          </a:xfrm>
          <a:prstGeom prst="rect">
            <a:avLst/>
          </a:prstGeom>
        </p:spPr>
      </p:pic>
      <p:pic>
        <p:nvPicPr>
          <p:cNvPr id="8" name="Picture 7" descr="Welder 4.jpg"/>
          <p:cNvPicPr>
            <a:picLocks noChangeAspect="1"/>
          </p:cNvPicPr>
          <p:nvPr/>
        </p:nvPicPr>
        <p:blipFill>
          <a:blip r:embed="rId5" cstate="print"/>
          <a:stretch>
            <a:fillRect/>
          </a:stretch>
        </p:blipFill>
        <p:spPr>
          <a:xfrm>
            <a:off x="5985461" y="1447800"/>
            <a:ext cx="3006140" cy="3252773"/>
          </a:xfrm>
          <a:prstGeom prst="rect">
            <a:avLst/>
          </a:prstGeom>
        </p:spPr>
      </p:pic>
      <p:pic>
        <p:nvPicPr>
          <p:cNvPr id="9" name="Picture 8" descr="Welder 5.jpg"/>
          <p:cNvPicPr>
            <a:picLocks noChangeAspect="1"/>
          </p:cNvPicPr>
          <p:nvPr/>
        </p:nvPicPr>
        <p:blipFill>
          <a:blip r:embed="rId6" cstate="print"/>
          <a:stretch>
            <a:fillRect/>
          </a:stretch>
        </p:blipFill>
        <p:spPr>
          <a:xfrm>
            <a:off x="5974995" y="1434116"/>
            <a:ext cx="3040806" cy="329028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
                                            <p:txEl>
                                              <p:pRg st="3" end="3"/>
                                            </p:txEl>
                                          </p:spTgt>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4114800" cy="1143000"/>
          </a:xfrm>
        </p:spPr>
        <p:txBody>
          <a:bodyPr>
            <a:noAutofit/>
          </a:bodyPr>
          <a:lstStyle/>
          <a:p>
            <a:r>
              <a:rPr lang="en-US" sz="8000" dirty="0" smtClean="0"/>
              <a:t>Welder</a:t>
            </a:r>
            <a:endParaRPr lang="en-US" sz="8000" dirty="0"/>
          </a:p>
        </p:txBody>
      </p:sp>
      <p:sp>
        <p:nvSpPr>
          <p:cNvPr id="3" name="Content Placeholder 2"/>
          <p:cNvSpPr>
            <a:spLocks noGrp="1"/>
          </p:cNvSpPr>
          <p:nvPr>
            <p:ph idx="1"/>
          </p:nvPr>
        </p:nvSpPr>
        <p:spPr>
          <a:xfrm>
            <a:off x="304800" y="2133600"/>
            <a:ext cx="8229600" cy="4144963"/>
          </a:xfrm>
        </p:spPr>
        <p:txBody>
          <a:bodyPr>
            <a:noAutofit/>
          </a:bodyPr>
          <a:lstStyle/>
          <a:p>
            <a:r>
              <a:rPr lang="en-US" sz="2400" dirty="0" smtClean="0"/>
              <a:t>Can work evenings &amp; weekends and long hours</a:t>
            </a:r>
          </a:p>
          <a:p>
            <a:r>
              <a:rPr lang="en-US" sz="2400" dirty="0" smtClean="0"/>
              <a:t>Join or sever metals in beams, girders, vessels and other metal components.</a:t>
            </a:r>
          </a:p>
          <a:p>
            <a:r>
              <a:rPr lang="en-US" sz="2400" dirty="0" smtClean="0"/>
              <a:t>Wide variety of work environments, both inside and outside.</a:t>
            </a:r>
          </a:p>
          <a:p>
            <a:r>
              <a:rPr lang="en-US" sz="2400" dirty="0" smtClean="0"/>
              <a:t>Certification requires 1500 hours on the job training and 8 weeks of schooling over the course of a 3 year apprenticeship.</a:t>
            </a:r>
          </a:p>
          <a:p>
            <a:r>
              <a:rPr lang="en-US" sz="2400" dirty="0" smtClean="0"/>
              <a:t>Registered Apprenticeship Program(RAP) can be used to count toward hours.</a:t>
            </a:r>
          </a:p>
          <a:p>
            <a:r>
              <a:rPr lang="en-US" sz="2400" dirty="0" smtClean="0"/>
              <a:t>Welders earn $25 to $40 per hour plus bonuses.</a:t>
            </a:r>
          </a:p>
          <a:p>
            <a:r>
              <a:rPr lang="en-US" sz="2400" dirty="0" smtClean="0"/>
              <a:t>Welders can continue on to become welding inspectors, welding foremen or supervisor, or plant supervisors.</a:t>
            </a:r>
            <a:endParaRPr lang="en-US" sz="2400" dirty="0"/>
          </a:p>
        </p:txBody>
      </p:sp>
      <p:pic>
        <p:nvPicPr>
          <p:cNvPr id="4" name="Picture 3" descr="Welder 5.jpg"/>
          <p:cNvPicPr>
            <a:picLocks noChangeAspect="1"/>
          </p:cNvPicPr>
          <p:nvPr/>
        </p:nvPicPr>
        <p:blipFill>
          <a:blip r:embed="rId2" cstate="print"/>
          <a:stretch>
            <a:fillRect/>
          </a:stretch>
        </p:blipFill>
        <p:spPr>
          <a:xfrm>
            <a:off x="6777112" y="152399"/>
            <a:ext cx="2183093" cy="2362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5867400" cy="6096000"/>
          </a:xfrm>
        </p:spPr>
        <p:txBody>
          <a:bodyPr>
            <a:normAutofit fontScale="85000" lnSpcReduction="10000"/>
          </a:bodyPr>
          <a:lstStyle/>
          <a:p>
            <a:pPr marL="514350" indent="-514350" algn="l">
              <a:buAutoNum type="arabicPeriod"/>
            </a:pPr>
            <a:r>
              <a:rPr lang="en-US" dirty="0" smtClean="0">
                <a:solidFill>
                  <a:schemeClr val="tx1"/>
                </a:solidFill>
              </a:rPr>
              <a:t>People in this profession have achieve expertise with precise work and working with their hands.</a:t>
            </a:r>
          </a:p>
          <a:p>
            <a:pPr marL="514350" indent="-514350" algn="l">
              <a:buAutoNum type="arabicPeriod"/>
            </a:pPr>
            <a:r>
              <a:rPr lang="en-US" dirty="0" smtClean="0">
                <a:solidFill>
                  <a:schemeClr val="tx1"/>
                </a:solidFill>
              </a:rPr>
              <a:t>Strength and stamina is required for this job as well as mechanical ability.</a:t>
            </a:r>
          </a:p>
          <a:p>
            <a:pPr marL="514350" indent="-514350" algn="l">
              <a:buAutoNum type="arabicPeriod"/>
            </a:pPr>
            <a:r>
              <a:rPr lang="en-US" dirty="0" smtClean="0">
                <a:solidFill>
                  <a:schemeClr val="tx1"/>
                </a:solidFill>
              </a:rPr>
              <a:t>This trade requires an apprenticeship prior to earning a certificate.</a:t>
            </a:r>
          </a:p>
          <a:p>
            <a:pPr marL="514350" indent="-514350" algn="l">
              <a:buAutoNum type="arabicPeriod"/>
            </a:pPr>
            <a:r>
              <a:rPr lang="en-US" dirty="0" smtClean="0">
                <a:solidFill>
                  <a:schemeClr val="tx1"/>
                </a:solidFill>
              </a:rPr>
              <a:t>People must have knowledge of all types of machines and engines as well as electronics and precision equipment.</a:t>
            </a:r>
          </a:p>
          <a:p>
            <a:pPr marL="514350" indent="-514350" algn="l">
              <a:buAutoNum type="arabicPeriod"/>
            </a:pPr>
            <a:r>
              <a:rPr lang="en-US" dirty="0" smtClean="0">
                <a:solidFill>
                  <a:schemeClr val="tx1"/>
                </a:solidFill>
              </a:rPr>
              <a:t>People in this profession have been known to work be “super people” as they would be required to lift “Heavy” parts.</a:t>
            </a:r>
            <a:endParaRPr lang="en-US" dirty="0">
              <a:solidFill>
                <a:schemeClr val="tx1"/>
              </a:solidFill>
            </a:endParaRPr>
          </a:p>
        </p:txBody>
      </p:sp>
      <p:sp>
        <p:nvSpPr>
          <p:cNvPr id="6" name="Subtitle 2"/>
          <p:cNvSpPr txBox="1">
            <a:spLocks/>
          </p:cNvSpPr>
          <p:nvPr/>
        </p:nvSpPr>
        <p:spPr>
          <a:xfrm>
            <a:off x="6400800" y="3810000"/>
            <a:ext cx="2286000" cy="16002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3200" dirty="0" smtClean="0"/>
              <a:t>Heavy Duty</a:t>
            </a:r>
          </a:p>
          <a:p>
            <a:pPr marR="0" lvl="0" algn="ctr" defTabSz="914400" rtl="0" eaLnBrk="1" fontAlgn="auto" latinLnBrk="0" hangingPunct="1">
              <a:lnSpc>
                <a:spcPct val="100000"/>
              </a:lnSpc>
              <a:spcBef>
                <a:spcPct val="20000"/>
              </a:spcBef>
              <a:spcAft>
                <a:spcPts val="0"/>
              </a:spcAft>
              <a:buClrTx/>
              <a:buSzTx/>
              <a:tabLst/>
              <a:defRPr/>
            </a:pPr>
            <a:r>
              <a:rPr lang="en-US" sz="3200" dirty="0" smtClean="0"/>
              <a:t>Technician</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00000"/>
              </a:lnSpc>
              <a:spcBef>
                <a:spcPct val="20000"/>
              </a:spcBef>
              <a:spcAft>
                <a:spcPts val="0"/>
              </a:spcAft>
              <a:buClrTx/>
              <a:buSzTx/>
              <a:tabLst/>
              <a:defRPr/>
            </a:pPr>
            <a:endParaRPr lang="en-US" sz="3200" baseline="0" dirty="0" smtClean="0"/>
          </a:p>
          <a:p>
            <a:pPr marR="0" lvl="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00000"/>
              </a:lnSpc>
              <a:spcBef>
                <a:spcPct val="20000"/>
              </a:spcBef>
              <a:spcAft>
                <a:spcPts val="0"/>
              </a:spcAft>
              <a:buClrTx/>
              <a:buSzTx/>
              <a:tabLst/>
              <a:defRPr/>
            </a:pPr>
            <a:endParaRPr lang="en-US" sz="3200" baseline="0" dirty="0" smtClean="0"/>
          </a:p>
          <a:p>
            <a:pPr marR="0" lvl="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Heavy 1.jpg"/>
          <p:cNvPicPr>
            <a:picLocks noChangeAspect="1"/>
          </p:cNvPicPr>
          <p:nvPr/>
        </p:nvPicPr>
        <p:blipFill>
          <a:blip r:embed="rId2" cstate="print"/>
          <a:stretch>
            <a:fillRect/>
          </a:stretch>
        </p:blipFill>
        <p:spPr>
          <a:xfrm>
            <a:off x="6248400" y="1752600"/>
            <a:ext cx="2667000" cy="1769918"/>
          </a:xfrm>
          <a:prstGeom prst="rect">
            <a:avLst/>
          </a:prstGeom>
        </p:spPr>
      </p:pic>
      <p:pic>
        <p:nvPicPr>
          <p:cNvPr id="8" name="Picture 7" descr="Heavy 2.jpg"/>
          <p:cNvPicPr>
            <a:picLocks noChangeAspect="1"/>
          </p:cNvPicPr>
          <p:nvPr/>
        </p:nvPicPr>
        <p:blipFill>
          <a:blip r:embed="rId3" cstate="print"/>
          <a:stretch>
            <a:fillRect/>
          </a:stretch>
        </p:blipFill>
        <p:spPr>
          <a:xfrm>
            <a:off x="6248400" y="1752600"/>
            <a:ext cx="2640904" cy="1752600"/>
          </a:xfrm>
          <a:prstGeom prst="rect">
            <a:avLst/>
          </a:prstGeom>
        </p:spPr>
      </p:pic>
      <p:pic>
        <p:nvPicPr>
          <p:cNvPr id="9" name="Picture 8" descr="Heavy 3.jpg"/>
          <p:cNvPicPr>
            <a:picLocks noChangeAspect="1"/>
          </p:cNvPicPr>
          <p:nvPr/>
        </p:nvPicPr>
        <p:blipFill>
          <a:blip r:embed="rId4" cstate="print"/>
          <a:stretch>
            <a:fillRect/>
          </a:stretch>
        </p:blipFill>
        <p:spPr>
          <a:xfrm>
            <a:off x="6248400" y="1752600"/>
            <a:ext cx="2667000" cy="1769918"/>
          </a:xfrm>
          <a:prstGeom prst="rect">
            <a:avLst/>
          </a:prstGeom>
        </p:spPr>
      </p:pic>
      <p:pic>
        <p:nvPicPr>
          <p:cNvPr id="10" name="Picture 9" descr="Heavy 4.jpg"/>
          <p:cNvPicPr>
            <a:picLocks noChangeAspect="1"/>
          </p:cNvPicPr>
          <p:nvPr/>
        </p:nvPicPr>
        <p:blipFill>
          <a:blip r:embed="rId5" cstate="print"/>
          <a:stretch>
            <a:fillRect/>
          </a:stretch>
        </p:blipFill>
        <p:spPr>
          <a:xfrm>
            <a:off x="6248400" y="1752600"/>
            <a:ext cx="2667000" cy="1769918"/>
          </a:xfrm>
          <a:prstGeom prst="rect">
            <a:avLst/>
          </a:prstGeom>
        </p:spPr>
      </p:pic>
      <p:pic>
        <p:nvPicPr>
          <p:cNvPr id="11" name="Picture 10" descr="Heavy 5.jpg"/>
          <p:cNvPicPr>
            <a:picLocks noChangeAspect="1"/>
          </p:cNvPicPr>
          <p:nvPr/>
        </p:nvPicPr>
        <p:blipFill>
          <a:blip r:embed="rId6" cstate="print"/>
          <a:stretch>
            <a:fillRect/>
          </a:stretch>
        </p:blipFill>
        <p:spPr>
          <a:xfrm>
            <a:off x="6248400" y="1752600"/>
            <a:ext cx="2667000" cy="176991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5181600" cy="1143000"/>
          </a:xfrm>
        </p:spPr>
        <p:txBody>
          <a:bodyPr>
            <a:noAutofit/>
          </a:bodyPr>
          <a:lstStyle/>
          <a:p>
            <a:r>
              <a:rPr lang="en-US" sz="6500" dirty="0" smtClean="0"/>
              <a:t>Heavy Duty Technician</a:t>
            </a:r>
            <a:endParaRPr lang="en-US" sz="6500" dirty="0"/>
          </a:p>
        </p:txBody>
      </p:sp>
      <p:sp>
        <p:nvSpPr>
          <p:cNvPr id="3" name="Content Placeholder 2"/>
          <p:cNvSpPr>
            <a:spLocks noGrp="1"/>
          </p:cNvSpPr>
          <p:nvPr>
            <p:ph idx="1"/>
          </p:nvPr>
        </p:nvSpPr>
        <p:spPr>
          <a:xfrm>
            <a:off x="457200" y="2332037"/>
            <a:ext cx="8229600" cy="4525963"/>
          </a:xfrm>
        </p:spPr>
        <p:txBody>
          <a:bodyPr>
            <a:normAutofit fontScale="77500" lnSpcReduction="20000"/>
          </a:bodyPr>
          <a:lstStyle/>
          <a:p>
            <a:r>
              <a:rPr lang="en-US" sz="3400" dirty="0" smtClean="0"/>
              <a:t>Hours vary as well as working conditions</a:t>
            </a:r>
          </a:p>
          <a:p>
            <a:r>
              <a:rPr lang="en-US" sz="3400" dirty="0" smtClean="0"/>
              <a:t>Some risk of injury from heavy equipment and power tools.</a:t>
            </a:r>
          </a:p>
          <a:p>
            <a:r>
              <a:rPr lang="en-US" sz="3400" dirty="0" smtClean="0"/>
              <a:t>Maintain, repair and overhaul heavy vehicles.</a:t>
            </a:r>
          </a:p>
          <a:p>
            <a:r>
              <a:rPr lang="en-US" sz="3400" dirty="0" smtClean="0"/>
              <a:t>Certification requires 1500 hours on the job training plus 8 weeks schooling over a 4 year apprenticeship.</a:t>
            </a:r>
          </a:p>
          <a:p>
            <a:r>
              <a:rPr lang="en-US" sz="3400" dirty="0" smtClean="0"/>
              <a:t>Registered Apprenticeship Program(RAP) can be used to count toward hours.</a:t>
            </a:r>
          </a:p>
          <a:p>
            <a:r>
              <a:rPr lang="en-US" sz="3400" dirty="0" smtClean="0"/>
              <a:t>Certified Journeyman earn $25 to $40 per hour plus benefits.</a:t>
            </a:r>
          </a:p>
          <a:p>
            <a:r>
              <a:rPr lang="en-US" sz="3400" dirty="0" smtClean="0"/>
              <a:t>Technicians can go on to become shop supervisors or service managers.</a:t>
            </a:r>
          </a:p>
          <a:p>
            <a:endParaRPr lang="en-US" dirty="0" smtClean="0"/>
          </a:p>
          <a:p>
            <a:endParaRPr lang="en-US" dirty="0"/>
          </a:p>
        </p:txBody>
      </p:sp>
      <p:pic>
        <p:nvPicPr>
          <p:cNvPr id="5" name="Picture 4" descr="Heavy 5.jpg"/>
          <p:cNvPicPr>
            <a:picLocks noChangeAspect="1"/>
          </p:cNvPicPr>
          <p:nvPr/>
        </p:nvPicPr>
        <p:blipFill>
          <a:blip r:embed="rId2" cstate="print"/>
          <a:stretch>
            <a:fillRect/>
          </a:stretch>
        </p:blipFill>
        <p:spPr>
          <a:xfrm>
            <a:off x="152400" y="152400"/>
            <a:ext cx="2971800" cy="1972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5867400" cy="6096000"/>
          </a:xfrm>
        </p:spPr>
        <p:txBody>
          <a:bodyPr>
            <a:normAutofit fontScale="92500" lnSpcReduction="20000"/>
          </a:bodyPr>
          <a:lstStyle/>
          <a:p>
            <a:pPr marL="514350" indent="-514350" algn="l">
              <a:buAutoNum type="arabicPeriod"/>
            </a:pPr>
            <a:r>
              <a:rPr lang="en-US" dirty="0" smtClean="0">
                <a:solidFill>
                  <a:schemeClr val="tx1"/>
                </a:solidFill>
              </a:rPr>
              <a:t>People in this trade must be able to work out arithmetic problems quickly and accurately.</a:t>
            </a:r>
          </a:p>
          <a:p>
            <a:pPr marL="514350" indent="-514350" algn="l">
              <a:buAutoNum type="arabicPeriod"/>
            </a:pPr>
            <a:r>
              <a:rPr lang="en-US" dirty="0" smtClean="0">
                <a:solidFill>
                  <a:schemeClr val="tx1"/>
                </a:solidFill>
              </a:rPr>
              <a:t>People </a:t>
            </a:r>
            <a:r>
              <a:rPr lang="en-US" dirty="0" smtClean="0">
                <a:solidFill>
                  <a:schemeClr val="tx1"/>
                </a:solidFill>
              </a:rPr>
              <a:t>in this trade can specialize in residential, commercial, institutional, or industrial.</a:t>
            </a:r>
            <a:endParaRPr lang="en-US" dirty="0" smtClean="0">
              <a:solidFill>
                <a:schemeClr val="tx1"/>
              </a:solidFill>
            </a:endParaRPr>
          </a:p>
          <a:p>
            <a:pPr marL="514350" indent="-514350" algn="l">
              <a:buAutoNum type="arabicPeriod"/>
            </a:pPr>
            <a:r>
              <a:rPr lang="en-US" dirty="0" smtClean="0">
                <a:solidFill>
                  <a:schemeClr val="tx1"/>
                </a:solidFill>
              </a:rPr>
              <a:t>People in this trade can work outdoors on high scaffolding and indoors in cramped conditions.</a:t>
            </a:r>
          </a:p>
          <a:p>
            <a:pPr marL="514350" indent="-514350" algn="l">
              <a:buAutoNum type="arabicPeriod"/>
            </a:pPr>
            <a:r>
              <a:rPr lang="en-US" dirty="0" smtClean="0">
                <a:solidFill>
                  <a:schemeClr val="tx1"/>
                </a:solidFill>
              </a:rPr>
              <a:t>People in this trade must be life-long learners. </a:t>
            </a:r>
            <a:endParaRPr lang="en-US" dirty="0" smtClean="0">
              <a:solidFill>
                <a:schemeClr val="tx1"/>
              </a:solidFill>
            </a:endParaRPr>
          </a:p>
          <a:p>
            <a:pPr marL="514350" indent="-514350" algn="l">
              <a:buAutoNum type="arabicPeriod"/>
            </a:pPr>
            <a:r>
              <a:rPr lang="en-US" dirty="0" smtClean="0">
                <a:solidFill>
                  <a:schemeClr val="tx1"/>
                </a:solidFill>
              </a:rPr>
              <a:t>The </a:t>
            </a:r>
            <a:r>
              <a:rPr lang="en-US" dirty="0" smtClean="0">
                <a:solidFill>
                  <a:schemeClr val="tx1"/>
                </a:solidFill>
              </a:rPr>
              <a:t>tradesperson in this field has to pay attention to the possibility of accidental electric shock.</a:t>
            </a:r>
            <a:endParaRPr lang="en-US" dirty="0">
              <a:solidFill>
                <a:schemeClr val="tx1"/>
              </a:solidFill>
            </a:endParaRPr>
          </a:p>
        </p:txBody>
      </p:sp>
      <p:sp>
        <p:nvSpPr>
          <p:cNvPr id="6" name="Subtitle 2"/>
          <p:cNvSpPr txBox="1">
            <a:spLocks/>
          </p:cNvSpPr>
          <p:nvPr/>
        </p:nvSpPr>
        <p:spPr>
          <a:xfrm>
            <a:off x="6324600" y="4800600"/>
            <a:ext cx="2286000" cy="6096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3200" dirty="0" smtClean="0"/>
              <a:t>Electrician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Electrician 1.jpg"/>
          <p:cNvPicPr>
            <a:picLocks noChangeAspect="1"/>
          </p:cNvPicPr>
          <p:nvPr/>
        </p:nvPicPr>
        <p:blipFill>
          <a:blip r:embed="rId2" cstate="print"/>
          <a:stretch>
            <a:fillRect/>
          </a:stretch>
        </p:blipFill>
        <p:spPr>
          <a:xfrm>
            <a:off x="5923702" y="1752600"/>
            <a:ext cx="3103630" cy="3005522"/>
          </a:xfrm>
          <a:prstGeom prst="rect">
            <a:avLst/>
          </a:prstGeom>
        </p:spPr>
      </p:pic>
      <p:pic>
        <p:nvPicPr>
          <p:cNvPr id="7" name="Picture 6" descr="Electrician 2.jpg"/>
          <p:cNvPicPr>
            <a:picLocks noChangeAspect="1"/>
          </p:cNvPicPr>
          <p:nvPr/>
        </p:nvPicPr>
        <p:blipFill>
          <a:blip r:embed="rId3" cstate="print"/>
          <a:stretch>
            <a:fillRect/>
          </a:stretch>
        </p:blipFill>
        <p:spPr>
          <a:xfrm>
            <a:off x="5907869" y="1738146"/>
            <a:ext cx="3083731" cy="2986253"/>
          </a:xfrm>
          <a:prstGeom prst="rect">
            <a:avLst/>
          </a:prstGeom>
        </p:spPr>
      </p:pic>
      <p:pic>
        <p:nvPicPr>
          <p:cNvPr id="8" name="Picture 7" descr="Electrician 3.jpg"/>
          <p:cNvPicPr>
            <a:picLocks noChangeAspect="1"/>
          </p:cNvPicPr>
          <p:nvPr/>
        </p:nvPicPr>
        <p:blipFill>
          <a:blip r:embed="rId4" cstate="print"/>
          <a:stretch>
            <a:fillRect/>
          </a:stretch>
        </p:blipFill>
        <p:spPr>
          <a:xfrm>
            <a:off x="5907869" y="1752600"/>
            <a:ext cx="3083731" cy="2986253"/>
          </a:xfrm>
          <a:prstGeom prst="rect">
            <a:avLst/>
          </a:prstGeom>
        </p:spPr>
      </p:pic>
      <p:pic>
        <p:nvPicPr>
          <p:cNvPr id="9" name="Picture 8" descr="Electrician 4.jpg"/>
          <p:cNvPicPr>
            <a:picLocks noChangeAspect="1"/>
          </p:cNvPicPr>
          <p:nvPr/>
        </p:nvPicPr>
        <p:blipFill>
          <a:blip r:embed="rId5" cstate="print"/>
          <a:stretch>
            <a:fillRect/>
          </a:stretch>
        </p:blipFill>
        <p:spPr>
          <a:xfrm>
            <a:off x="5922791" y="1752600"/>
            <a:ext cx="3068809" cy="2971800"/>
          </a:xfrm>
          <a:prstGeom prst="rect">
            <a:avLst/>
          </a:prstGeom>
        </p:spPr>
      </p:pic>
      <p:pic>
        <p:nvPicPr>
          <p:cNvPr id="10" name="Picture 9" descr="Electrician 5.jpg"/>
          <p:cNvPicPr>
            <a:picLocks noChangeAspect="1"/>
          </p:cNvPicPr>
          <p:nvPr/>
        </p:nvPicPr>
        <p:blipFill>
          <a:blip r:embed="rId6" cstate="print"/>
          <a:stretch>
            <a:fillRect/>
          </a:stretch>
        </p:blipFill>
        <p:spPr>
          <a:xfrm>
            <a:off x="5884812" y="1676400"/>
            <a:ext cx="3142519" cy="304318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181600" cy="1143000"/>
          </a:xfrm>
        </p:spPr>
        <p:txBody>
          <a:bodyPr>
            <a:noAutofit/>
          </a:bodyPr>
          <a:lstStyle/>
          <a:p>
            <a:r>
              <a:rPr lang="en-US" sz="8000" dirty="0" smtClean="0"/>
              <a:t>Electrician</a:t>
            </a:r>
            <a:endParaRPr lang="en-US" sz="8000" dirty="0"/>
          </a:p>
        </p:txBody>
      </p:sp>
      <p:sp>
        <p:nvSpPr>
          <p:cNvPr id="3" name="Content Placeholder 2"/>
          <p:cNvSpPr>
            <a:spLocks noGrp="1"/>
          </p:cNvSpPr>
          <p:nvPr>
            <p:ph idx="1"/>
          </p:nvPr>
        </p:nvSpPr>
        <p:spPr>
          <a:xfrm>
            <a:off x="228600" y="1600200"/>
            <a:ext cx="8229600" cy="4525963"/>
          </a:xfrm>
        </p:spPr>
        <p:txBody>
          <a:bodyPr>
            <a:noAutofit/>
          </a:bodyPr>
          <a:lstStyle/>
          <a:p>
            <a:r>
              <a:rPr lang="en-US" sz="2400" dirty="0" smtClean="0"/>
              <a:t>Depending on the type of work may work                         indoors or outside. Outdoor work is often                       seasonal if working in the construction area.</a:t>
            </a:r>
          </a:p>
          <a:p>
            <a:r>
              <a:rPr lang="en-US" sz="2400" dirty="0" smtClean="0"/>
              <a:t>Electricians install, alter, repair and maintain all electrical systems.</a:t>
            </a:r>
          </a:p>
          <a:p>
            <a:r>
              <a:rPr lang="en-US" sz="2400" dirty="0" smtClean="0"/>
              <a:t>Certification requires 1500 hours of on the job training along with 8 weeks of schooling over 3 years as well as 1350 hours and 12 weeks in the fourth year.</a:t>
            </a:r>
          </a:p>
          <a:p>
            <a:r>
              <a:rPr lang="en-US" sz="2400" dirty="0" smtClean="0"/>
              <a:t>Registered Apprenticeship Program can be used to count toward hours.</a:t>
            </a:r>
          </a:p>
          <a:p>
            <a:r>
              <a:rPr lang="en-US" sz="2400" dirty="0" smtClean="0"/>
              <a:t>Certified Journeyman earn $25 to $40 per hour plus benefits.</a:t>
            </a:r>
          </a:p>
          <a:p>
            <a:r>
              <a:rPr lang="en-US" sz="2400" dirty="0" smtClean="0"/>
              <a:t>Electricians can go on to become foreman, superintendent, electrical inspectors, business owners or estimators.</a:t>
            </a:r>
          </a:p>
        </p:txBody>
      </p:sp>
      <p:pic>
        <p:nvPicPr>
          <p:cNvPr id="5" name="Picture 4" descr="Electrician 5.jpg"/>
          <p:cNvPicPr>
            <a:picLocks noChangeAspect="1"/>
          </p:cNvPicPr>
          <p:nvPr/>
        </p:nvPicPr>
        <p:blipFill>
          <a:blip r:embed="rId2" cstate="print"/>
          <a:stretch>
            <a:fillRect/>
          </a:stretch>
        </p:blipFill>
        <p:spPr>
          <a:xfrm>
            <a:off x="6275760" y="152400"/>
            <a:ext cx="2675371"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5867400" cy="6096000"/>
          </a:xfrm>
        </p:spPr>
        <p:txBody>
          <a:bodyPr>
            <a:normAutofit fontScale="85000" lnSpcReduction="10000"/>
          </a:bodyPr>
          <a:lstStyle/>
          <a:p>
            <a:pPr marL="514350" indent="-514350" algn="l">
              <a:buAutoNum type="arabicPeriod"/>
            </a:pPr>
            <a:r>
              <a:rPr lang="en-US" dirty="0" smtClean="0">
                <a:solidFill>
                  <a:schemeClr val="tx1"/>
                </a:solidFill>
              </a:rPr>
              <a:t>People in this profession do it because of the variety, creativity and for recognition of their special talents.</a:t>
            </a:r>
          </a:p>
          <a:p>
            <a:pPr marL="514350" indent="-514350" algn="l">
              <a:buAutoNum type="arabicPeriod"/>
            </a:pPr>
            <a:r>
              <a:rPr lang="en-US" dirty="0" smtClean="0">
                <a:solidFill>
                  <a:schemeClr val="tx1"/>
                </a:solidFill>
              </a:rPr>
              <a:t>This trade requires a person to stand for long periods of time with their hands over their heads.</a:t>
            </a:r>
          </a:p>
          <a:p>
            <a:pPr marL="514350" indent="-514350" algn="l">
              <a:buAutoNum type="arabicPeriod"/>
            </a:pPr>
            <a:r>
              <a:rPr lang="en-US" dirty="0" smtClean="0">
                <a:solidFill>
                  <a:schemeClr val="tx1"/>
                </a:solidFill>
              </a:rPr>
              <a:t>People in the profession face the risk of falling off ladders and working with thinners and removers.</a:t>
            </a:r>
          </a:p>
          <a:p>
            <a:pPr marL="514350" indent="-514350" algn="l">
              <a:buAutoNum type="arabicPeriod"/>
            </a:pPr>
            <a:r>
              <a:rPr lang="en-US" dirty="0" smtClean="0">
                <a:solidFill>
                  <a:schemeClr val="tx1"/>
                </a:solidFill>
              </a:rPr>
              <a:t>People in this trade must have good color sense and be able to work with heights.</a:t>
            </a:r>
          </a:p>
          <a:p>
            <a:pPr marL="514350" indent="-514350" algn="l">
              <a:buAutoNum type="arabicPeriod"/>
            </a:pPr>
            <a:r>
              <a:rPr lang="en-US" dirty="0" smtClean="0">
                <a:solidFill>
                  <a:schemeClr val="tx1"/>
                </a:solidFill>
              </a:rPr>
              <a:t>Do any of these clues </a:t>
            </a:r>
            <a:r>
              <a:rPr lang="en-US" i="1" dirty="0" smtClean="0">
                <a:solidFill>
                  <a:schemeClr val="tx1"/>
                </a:solidFill>
              </a:rPr>
              <a:t>paint</a:t>
            </a:r>
            <a:r>
              <a:rPr lang="en-US" dirty="0" smtClean="0">
                <a:solidFill>
                  <a:schemeClr val="tx1"/>
                </a:solidFill>
              </a:rPr>
              <a:t> a picture as to what this trade is?.</a:t>
            </a:r>
            <a:endParaRPr lang="en-US" dirty="0">
              <a:solidFill>
                <a:schemeClr val="tx1"/>
              </a:solidFill>
            </a:endParaRPr>
          </a:p>
        </p:txBody>
      </p:sp>
      <p:sp>
        <p:nvSpPr>
          <p:cNvPr id="6" name="Subtitle 2"/>
          <p:cNvSpPr txBox="1">
            <a:spLocks/>
          </p:cNvSpPr>
          <p:nvPr/>
        </p:nvSpPr>
        <p:spPr>
          <a:xfrm>
            <a:off x="6400800" y="4724400"/>
            <a:ext cx="2286000" cy="6096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Painter</a:t>
            </a:r>
            <a:r>
              <a:rPr kumimoji="0" lang="en-US" sz="2400" b="0" i="0" u="none" strike="noStrike" kern="1200" cap="none" spc="0" normalizeH="0" noProof="0" dirty="0" smtClean="0">
                <a:ln>
                  <a:noFill/>
                </a:ln>
                <a:solidFill>
                  <a:schemeClr val="tx1"/>
                </a:solidFill>
                <a:effectLst/>
                <a:uLnTx/>
                <a:uFillTx/>
                <a:latin typeface="+mn-lt"/>
                <a:ea typeface="+mn-ea"/>
                <a:cs typeface="+mn-cs"/>
              </a:rPr>
              <a:t> or</a:t>
            </a:r>
          </a:p>
          <a:p>
            <a:pPr marR="0" lvl="0" algn="ctr" defTabSz="914400" rtl="0" eaLnBrk="1" fontAlgn="auto" latinLnBrk="0" hangingPunct="1">
              <a:lnSpc>
                <a:spcPct val="100000"/>
              </a:lnSpc>
              <a:spcBef>
                <a:spcPct val="20000"/>
              </a:spcBef>
              <a:spcAft>
                <a:spcPts val="0"/>
              </a:spcAft>
              <a:buClrTx/>
              <a:buSzTx/>
              <a:tabLst/>
              <a:defRPr/>
            </a:pPr>
            <a:r>
              <a:rPr lang="en-US" sz="2400" baseline="0" dirty="0" smtClean="0"/>
              <a:t>Decorator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Painter 1.jpg"/>
          <p:cNvPicPr>
            <a:picLocks noChangeAspect="1"/>
          </p:cNvPicPr>
          <p:nvPr/>
        </p:nvPicPr>
        <p:blipFill>
          <a:blip r:embed="rId2" cstate="print"/>
          <a:stretch>
            <a:fillRect/>
          </a:stretch>
        </p:blipFill>
        <p:spPr>
          <a:xfrm>
            <a:off x="6019800" y="1676400"/>
            <a:ext cx="2971800" cy="2971800"/>
          </a:xfrm>
          <a:prstGeom prst="rect">
            <a:avLst/>
          </a:prstGeom>
        </p:spPr>
      </p:pic>
      <p:pic>
        <p:nvPicPr>
          <p:cNvPr id="7" name="Picture 6" descr="Painter 2.jpg"/>
          <p:cNvPicPr>
            <a:picLocks noChangeAspect="1"/>
          </p:cNvPicPr>
          <p:nvPr/>
        </p:nvPicPr>
        <p:blipFill>
          <a:blip r:embed="rId3" cstate="print"/>
          <a:stretch>
            <a:fillRect/>
          </a:stretch>
        </p:blipFill>
        <p:spPr>
          <a:xfrm>
            <a:off x="6019800" y="1676400"/>
            <a:ext cx="2971800" cy="2971800"/>
          </a:xfrm>
          <a:prstGeom prst="rect">
            <a:avLst/>
          </a:prstGeom>
        </p:spPr>
      </p:pic>
      <p:pic>
        <p:nvPicPr>
          <p:cNvPr id="8" name="Picture 7" descr="Painter 3.jpg"/>
          <p:cNvPicPr>
            <a:picLocks noChangeAspect="1"/>
          </p:cNvPicPr>
          <p:nvPr/>
        </p:nvPicPr>
        <p:blipFill>
          <a:blip r:embed="rId4" cstate="print"/>
          <a:stretch>
            <a:fillRect/>
          </a:stretch>
        </p:blipFill>
        <p:spPr>
          <a:xfrm>
            <a:off x="6019800" y="1676400"/>
            <a:ext cx="2971800" cy="2971800"/>
          </a:xfrm>
          <a:prstGeom prst="rect">
            <a:avLst/>
          </a:prstGeom>
        </p:spPr>
      </p:pic>
      <p:pic>
        <p:nvPicPr>
          <p:cNvPr id="9" name="Picture 8" descr="Painter 4.jpg"/>
          <p:cNvPicPr>
            <a:picLocks noChangeAspect="1"/>
          </p:cNvPicPr>
          <p:nvPr/>
        </p:nvPicPr>
        <p:blipFill>
          <a:blip r:embed="rId5" cstate="print"/>
          <a:stretch>
            <a:fillRect/>
          </a:stretch>
        </p:blipFill>
        <p:spPr>
          <a:xfrm>
            <a:off x="6019800" y="1676400"/>
            <a:ext cx="2971800" cy="2971800"/>
          </a:xfrm>
          <a:prstGeom prst="rect">
            <a:avLst/>
          </a:prstGeom>
        </p:spPr>
      </p:pic>
      <p:pic>
        <p:nvPicPr>
          <p:cNvPr id="10" name="Picture 9" descr="Painter 5.jpg"/>
          <p:cNvPicPr>
            <a:picLocks noChangeAspect="1"/>
          </p:cNvPicPr>
          <p:nvPr/>
        </p:nvPicPr>
        <p:blipFill>
          <a:blip r:embed="rId6" cstate="print"/>
          <a:stretch>
            <a:fillRect/>
          </a:stretch>
        </p:blipFill>
        <p:spPr>
          <a:xfrm>
            <a:off x="6019800" y="1676400"/>
            <a:ext cx="2971800" cy="2971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4" end="4"/>
                                            </p:txEl>
                                          </p:spTgt>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6858000" cy="1143000"/>
          </a:xfrm>
        </p:spPr>
        <p:txBody>
          <a:bodyPr>
            <a:noAutofit/>
          </a:bodyPr>
          <a:lstStyle/>
          <a:p>
            <a:r>
              <a:rPr lang="en-US" sz="6000" dirty="0" smtClean="0"/>
              <a:t>Painter or Decorator</a:t>
            </a:r>
            <a:endParaRPr lang="en-US" sz="6000" dirty="0"/>
          </a:p>
        </p:txBody>
      </p:sp>
      <p:sp>
        <p:nvSpPr>
          <p:cNvPr id="3" name="Content Placeholder 2"/>
          <p:cNvSpPr>
            <a:spLocks noGrp="1"/>
          </p:cNvSpPr>
          <p:nvPr>
            <p:ph idx="1"/>
          </p:nvPr>
        </p:nvSpPr>
        <p:spPr>
          <a:xfrm>
            <a:off x="457200" y="2255837"/>
            <a:ext cx="8229600" cy="4525963"/>
          </a:xfrm>
        </p:spPr>
        <p:txBody>
          <a:bodyPr>
            <a:normAutofit fontScale="77500" lnSpcReduction="20000"/>
          </a:bodyPr>
          <a:lstStyle/>
          <a:p>
            <a:r>
              <a:rPr lang="en-US" dirty="0" smtClean="0"/>
              <a:t>Often work 40 hours during weekdays and some weekends</a:t>
            </a:r>
          </a:p>
          <a:p>
            <a:r>
              <a:rPr lang="en-US" dirty="0" smtClean="0"/>
              <a:t>Try to organize the outside work in the spring and summer and inside work in the fall and winter.</a:t>
            </a:r>
          </a:p>
          <a:p>
            <a:r>
              <a:rPr lang="en-US" dirty="0" smtClean="0"/>
              <a:t>Painters often work independently to apply paint and wall coverings to exterior and interior of structures.</a:t>
            </a:r>
          </a:p>
          <a:p>
            <a:r>
              <a:rPr lang="en-US" dirty="0" smtClean="0"/>
              <a:t>Certification requires 1300 hours on the job training plus 8 weeks schooling over a 3 year apprenticeship.</a:t>
            </a:r>
          </a:p>
          <a:p>
            <a:r>
              <a:rPr lang="en-US" dirty="0" smtClean="0"/>
              <a:t>Registered Apprenticeship Program can be used to count toward hours.</a:t>
            </a:r>
          </a:p>
          <a:p>
            <a:r>
              <a:rPr lang="en-US" dirty="0" smtClean="0"/>
              <a:t>Certified Journeyman earn $16.00 to $30.00 per hour plus benefits.</a:t>
            </a:r>
          </a:p>
          <a:p>
            <a:r>
              <a:rPr lang="en-US" dirty="0" smtClean="0"/>
              <a:t>Painters can go on to become business owners, contractors or vocational school instructors.</a:t>
            </a:r>
          </a:p>
          <a:p>
            <a:endParaRPr lang="en-US" dirty="0" smtClean="0"/>
          </a:p>
          <a:p>
            <a:endParaRPr lang="en-US" dirty="0"/>
          </a:p>
        </p:txBody>
      </p:sp>
      <p:pic>
        <p:nvPicPr>
          <p:cNvPr id="5" name="Picture 4" descr="Painter 5.jpg"/>
          <p:cNvPicPr>
            <a:picLocks noChangeAspect="1"/>
          </p:cNvPicPr>
          <p:nvPr/>
        </p:nvPicPr>
        <p:blipFill>
          <a:blip r:embed="rId2" cstate="print"/>
          <a:stretch>
            <a:fillRect/>
          </a:stretch>
        </p:blipFill>
        <p:spPr>
          <a:xfrm>
            <a:off x="152400" y="152400"/>
            <a:ext cx="20574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957</Words>
  <Application>Microsoft Office PowerPoint</Application>
  <PresentationFormat>On-screen Show (4:3)</PresentationFormat>
  <Paragraphs>85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Guess The Profession</vt:lpstr>
      <vt:lpstr>Slide 2</vt:lpstr>
      <vt:lpstr>Welder</vt:lpstr>
      <vt:lpstr>Slide 4</vt:lpstr>
      <vt:lpstr>Heavy Duty Technician</vt:lpstr>
      <vt:lpstr>Slide 6</vt:lpstr>
      <vt:lpstr>Electrician</vt:lpstr>
      <vt:lpstr>Slide 8</vt:lpstr>
      <vt:lpstr>Painter or Decorator</vt:lpstr>
      <vt:lpstr>Slide 10</vt:lpstr>
      <vt:lpstr>Landscape Gardener</vt:lpstr>
      <vt:lpstr>How did you do?</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The Profession</dc:title>
  <dc:creator>Dustin Allan Gutsche</dc:creator>
  <cp:lastModifiedBy>Audrey</cp:lastModifiedBy>
  <cp:revision>46</cp:revision>
  <dcterms:created xsi:type="dcterms:W3CDTF">2010-07-30T17:30:06Z</dcterms:created>
  <dcterms:modified xsi:type="dcterms:W3CDTF">2010-09-12T15:58:59Z</dcterms:modified>
</cp:coreProperties>
</file>