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256" r:id="rId2"/>
    <p:sldId id="260" r:id="rId3"/>
    <p:sldId id="257" r:id="rId4"/>
    <p:sldId id="291" r:id="rId5"/>
    <p:sldId id="290" r:id="rId6"/>
    <p:sldId id="292" r:id="rId7"/>
    <p:sldId id="289" r:id="rId8"/>
    <p:sldId id="286" r:id="rId9"/>
    <p:sldId id="287" r:id="rId10"/>
    <p:sldId id="301" r:id="rId11"/>
    <p:sldId id="302" r:id="rId12"/>
    <p:sldId id="340" r:id="rId13"/>
    <p:sldId id="341" r:id="rId14"/>
    <p:sldId id="342" r:id="rId15"/>
    <p:sldId id="395" r:id="rId16"/>
    <p:sldId id="396" r:id="rId17"/>
    <p:sldId id="397" r:id="rId18"/>
    <p:sldId id="398" r:id="rId19"/>
    <p:sldId id="399" r:id="rId20"/>
    <p:sldId id="263" r:id="rId21"/>
    <p:sldId id="264" r:id="rId22"/>
    <p:sldId id="293" r:id="rId23"/>
    <p:sldId id="427" r:id="rId24"/>
    <p:sldId id="305" r:id="rId25"/>
    <p:sldId id="311" r:id="rId26"/>
    <p:sldId id="312" r:id="rId27"/>
    <p:sldId id="313" r:id="rId28"/>
    <p:sldId id="314" r:id="rId29"/>
    <p:sldId id="315" r:id="rId30"/>
    <p:sldId id="316" r:id="rId31"/>
    <p:sldId id="318" r:id="rId32"/>
    <p:sldId id="319" r:id="rId33"/>
    <p:sldId id="321" r:id="rId34"/>
    <p:sldId id="322" r:id="rId35"/>
    <p:sldId id="324" r:id="rId36"/>
    <p:sldId id="401" r:id="rId37"/>
    <p:sldId id="400" r:id="rId38"/>
    <p:sldId id="325" r:id="rId39"/>
    <p:sldId id="402" r:id="rId40"/>
    <p:sldId id="403" r:id="rId41"/>
    <p:sldId id="404" r:id="rId42"/>
    <p:sldId id="326" r:id="rId43"/>
    <p:sldId id="327" r:id="rId44"/>
    <p:sldId id="328" r:id="rId45"/>
    <p:sldId id="329" r:id="rId46"/>
    <p:sldId id="330" r:id="rId47"/>
    <p:sldId id="331" r:id="rId48"/>
    <p:sldId id="332" r:id="rId49"/>
    <p:sldId id="333" r:id="rId50"/>
    <p:sldId id="320" r:id="rId51"/>
    <p:sldId id="334" r:id="rId52"/>
    <p:sldId id="295" r:id="rId53"/>
    <p:sldId id="405" r:id="rId54"/>
    <p:sldId id="406" r:id="rId55"/>
    <p:sldId id="407" r:id="rId56"/>
    <p:sldId id="335" r:id="rId57"/>
    <p:sldId id="414" r:id="rId58"/>
    <p:sldId id="338" r:id="rId59"/>
    <p:sldId id="298" r:id="rId60"/>
    <p:sldId id="299" r:id="rId61"/>
    <p:sldId id="261" r:id="rId62"/>
    <p:sldId id="262" r:id="rId63"/>
    <p:sldId id="353" r:id="rId64"/>
    <p:sldId id="374" r:id="rId65"/>
    <p:sldId id="276" r:id="rId66"/>
    <p:sldId id="346" r:id="rId67"/>
    <p:sldId id="347" r:id="rId68"/>
    <p:sldId id="348" r:id="rId69"/>
    <p:sldId id="349" r:id="rId70"/>
    <p:sldId id="350" r:id="rId71"/>
    <p:sldId id="352" r:id="rId72"/>
    <p:sldId id="417" r:id="rId73"/>
    <p:sldId id="351" r:id="rId74"/>
    <p:sldId id="282" r:id="rId75"/>
    <p:sldId id="281" r:id="rId76"/>
    <p:sldId id="364" r:id="rId77"/>
    <p:sldId id="363" r:id="rId78"/>
    <p:sldId id="359" r:id="rId79"/>
    <p:sldId id="362" r:id="rId80"/>
    <p:sldId id="360" r:id="rId81"/>
    <p:sldId id="361" r:id="rId82"/>
    <p:sldId id="279" r:id="rId83"/>
    <p:sldId id="418" r:id="rId84"/>
    <p:sldId id="280" r:id="rId85"/>
    <p:sldId id="265" r:id="rId86"/>
    <p:sldId id="365" r:id="rId87"/>
    <p:sldId id="366" r:id="rId88"/>
    <p:sldId id="367" r:id="rId89"/>
    <p:sldId id="387" r:id="rId90"/>
    <p:sldId id="368" r:id="rId91"/>
    <p:sldId id="266" r:id="rId92"/>
    <p:sldId id="268" r:id="rId93"/>
    <p:sldId id="372" r:id="rId94"/>
    <p:sldId id="370" r:id="rId95"/>
    <p:sldId id="371" r:id="rId96"/>
    <p:sldId id="373" r:id="rId97"/>
    <p:sldId id="420" r:id="rId98"/>
    <p:sldId id="378" r:id="rId99"/>
    <p:sldId id="386" r:id="rId100"/>
    <p:sldId id="271" r:id="rId101"/>
    <p:sldId id="272" r:id="rId102"/>
    <p:sldId id="426" r:id="rId103"/>
    <p:sldId id="273" r:id="rId104"/>
    <p:sldId id="274" r:id="rId105"/>
    <p:sldId id="388" r:id="rId106"/>
    <p:sldId id="389" r:id="rId107"/>
    <p:sldId id="390" r:id="rId108"/>
    <p:sldId id="391" r:id="rId109"/>
    <p:sldId id="392" r:id="rId110"/>
    <p:sldId id="393" r:id="rId111"/>
    <p:sldId id="422" r:id="rId112"/>
    <p:sldId id="275" r:id="rId113"/>
    <p:sldId id="423" r:id="rId114"/>
    <p:sldId id="409" r:id="rId115"/>
    <p:sldId id="310" r:id="rId116"/>
    <p:sldId id="317" r:id="rId117"/>
    <p:sldId id="412" r:id="rId118"/>
    <p:sldId id="425" r:id="rId119"/>
    <p:sldId id="415" r:id="rId120"/>
    <p:sldId id="336" r:id="rId121"/>
    <p:sldId id="416" r:id="rId122"/>
    <p:sldId id="419" r:id="rId123"/>
    <p:sldId id="355" r:id="rId124"/>
    <p:sldId id="356" r:id="rId125"/>
    <p:sldId id="357" r:id="rId126"/>
    <p:sldId id="369" r:id="rId127"/>
    <p:sldId id="375" r:id="rId128"/>
    <p:sldId id="376" r:id="rId129"/>
    <p:sldId id="379" r:id="rId130"/>
    <p:sldId id="380" r:id="rId131"/>
    <p:sldId id="385" r:id="rId132"/>
    <p:sldId id="381" r:id="rId133"/>
    <p:sldId id="382" r:id="rId134"/>
    <p:sldId id="383" r:id="rId135"/>
    <p:sldId id="384" r:id="rId1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16F2F6-9816-40EA-8B52-046DF143F797}">
          <p14:sldIdLst>
            <p14:sldId id="256"/>
            <p14:sldId id="260"/>
            <p14:sldId id="257"/>
            <p14:sldId id="291"/>
            <p14:sldId id="290"/>
            <p14:sldId id="292"/>
            <p14:sldId id="289"/>
            <p14:sldId id="286"/>
            <p14:sldId id="287"/>
            <p14:sldId id="301"/>
            <p14:sldId id="302"/>
            <p14:sldId id="340"/>
            <p14:sldId id="341"/>
            <p14:sldId id="342"/>
            <p14:sldId id="395"/>
            <p14:sldId id="396"/>
            <p14:sldId id="397"/>
            <p14:sldId id="398"/>
            <p14:sldId id="399"/>
            <p14:sldId id="263"/>
            <p14:sldId id="264"/>
            <p14:sldId id="293"/>
            <p14:sldId id="427"/>
            <p14:sldId id="305"/>
            <p14:sldId id="311"/>
            <p14:sldId id="312"/>
            <p14:sldId id="313"/>
            <p14:sldId id="314"/>
            <p14:sldId id="315"/>
            <p14:sldId id="316"/>
            <p14:sldId id="318"/>
            <p14:sldId id="319"/>
            <p14:sldId id="321"/>
            <p14:sldId id="322"/>
            <p14:sldId id="324"/>
            <p14:sldId id="401"/>
            <p14:sldId id="400"/>
            <p14:sldId id="325"/>
            <p14:sldId id="402"/>
            <p14:sldId id="403"/>
            <p14:sldId id="404"/>
            <p14:sldId id="326"/>
            <p14:sldId id="327"/>
            <p14:sldId id="328"/>
            <p14:sldId id="329"/>
            <p14:sldId id="330"/>
            <p14:sldId id="331"/>
            <p14:sldId id="332"/>
            <p14:sldId id="333"/>
            <p14:sldId id="320"/>
            <p14:sldId id="334"/>
            <p14:sldId id="295"/>
            <p14:sldId id="405"/>
            <p14:sldId id="406"/>
            <p14:sldId id="407"/>
            <p14:sldId id="335"/>
            <p14:sldId id="414"/>
            <p14:sldId id="338"/>
            <p14:sldId id="298"/>
            <p14:sldId id="299"/>
            <p14:sldId id="261"/>
            <p14:sldId id="262"/>
            <p14:sldId id="353"/>
            <p14:sldId id="374"/>
            <p14:sldId id="276"/>
            <p14:sldId id="346"/>
            <p14:sldId id="347"/>
            <p14:sldId id="348"/>
            <p14:sldId id="349"/>
            <p14:sldId id="350"/>
            <p14:sldId id="352"/>
            <p14:sldId id="417"/>
            <p14:sldId id="351"/>
            <p14:sldId id="282"/>
            <p14:sldId id="281"/>
            <p14:sldId id="364"/>
            <p14:sldId id="363"/>
            <p14:sldId id="359"/>
            <p14:sldId id="362"/>
            <p14:sldId id="360"/>
            <p14:sldId id="361"/>
            <p14:sldId id="279"/>
            <p14:sldId id="418"/>
            <p14:sldId id="280"/>
            <p14:sldId id="265"/>
            <p14:sldId id="365"/>
            <p14:sldId id="366"/>
            <p14:sldId id="367"/>
            <p14:sldId id="387"/>
            <p14:sldId id="368"/>
            <p14:sldId id="266"/>
            <p14:sldId id="268"/>
            <p14:sldId id="372"/>
            <p14:sldId id="370"/>
            <p14:sldId id="371"/>
            <p14:sldId id="373"/>
            <p14:sldId id="420"/>
            <p14:sldId id="378"/>
            <p14:sldId id="386"/>
            <p14:sldId id="271"/>
            <p14:sldId id="272"/>
            <p14:sldId id="426"/>
            <p14:sldId id="273"/>
            <p14:sldId id="274"/>
            <p14:sldId id="388"/>
            <p14:sldId id="389"/>
            <p14:sldId id="390"/>
            <p14:sldId id="391"/>
            <p14:sldId id="392"/>
            <p14:sldId id="393"/>
            <p14:sldId id="422"/>
            <p14:sldId id="275"/>
            <p14:sldId id="423"/>
          </p14:sldIdLst>
        </p14:section>
        <p14:section name="BI1:  Games" id="{FACDDC2D-EE21-4E80-84F0-886645BEFAF5}">
          <p14:sldIdLst>
            <p14:sldId id="409"/>
            <p14:sldId id="310"/>
            <p14:sldId id="317"/>
          </p14:sldIdLst>
        </p14:section>
        <p14:section name="BI1: Open Number Line Games" id="{BB8D8A6E-6E10-4CE7-B69C-7B7DE52E8699}">
          <p14:sldIdLst>
            <p14:sldId id="412"/>
            <p14:sldId id="425"/>
          </p14:sldIdLst>
        </p14:section>
        <p14:section name="BI1:  Extra Assessment" id="{E7BF13C1-EF83-456C-9E93-90A0518C1C78}">
          <p14:sldIdLst>
            <p14:sldId id="415"/>
            <p14:sldId id="336"/>
          </p14:sldIdLst>
        </p14:section>
        <p14:section name="BI1:  Assess Yours" id="{94C4842E-B2ED-45BF-A2F8-B690739C7DD3}">
          <p14:sldIdLst>
            <p14:sldId id="416"/>
          </p14:sldIdLst>
        </p14:section>
        <p14:section name="BI2: Open Number Lines Intro" id="{E79BE20E-86DC-436F-B43E-81DA631A6609}">
          <p14:sldIdLst>
            <p14:sldId id="419"/>
            <p14:sldId id="355"/>
            <p14:sldId id="356"/>
            <p14:sldId id="357"/>
          </p14:sldIdLst>
        </p14:section>
        <p14:section name="BI2:  Number Tiles" id="{B61C5992-F2DE-4B7A-9628-45A55F4D8E22}">
          <p14:sldIdLst>
            <p14:sldId id="369"/>
            <p14:sldId id="375"/>
            <p14:sldId id="376"/>
          </p14:sldIdLst>
        </p14:section>
        <p14:section name="BI3: Comparing CPS" id="{266375ED-8898-46DE-A276-F0CD91A459FE}">
          <p14:sldIdLst>
            <p14:sldId id="379"/>
            <p14:sldId id="380"/>
            <p14:sldId id="385"/>
            <p14:sldId id="381"/>
            <p14:sldId id="382"/>
            <p14:sldId id="383"/>
            <p14:sldId id="3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A6EBA"/>
    <a:srgbClr val="33CC33"/>
    <a:srgbClr val="6EA92D"/>
    <a:srgbClr val="92D050"/>
    <a:srgbClr val="8163A3"/>
    <a:srgbClr val="817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4902" autoAdjust="0"/>
  </p:normalViewPr>
  <p:slideViewPr>
    <p:cSldViewPr>
      <p:cViewPr varScale="1">
        <p:scale>
          <a:sx n="99" d="100"/>
          <a:sy n="99" d="100"/>
        </p:scale>
        <p:origin x="-2136" y="-90"/>
      </p:cViewPr>
      <p:guideLst>
        <p:guide orient="horz" pos="2160"/>
        <p:guide pos="2880"/>
      </p:guideLst>
    </p:cSldViewPr>
  </p:slideViewPr>
  <p:notesTextViewPr>
    <p:cViewPr>
      <p:scale>
        <a:sx n="1" d="1"/>
        <a:sy n="1" d="1"/>
      </p:scale>
      <p:origin x="0" y="0"/>
    </p:cViewPr>
  </p:notesTextViewPr>
  <p:sorterViewPr>
    <p:cViewPr>
      <p:scale>
        <a:sx n="50" d="100"/>
        <a:sy n="50" d="100"/>
      </p:scale>
      <p:origin x="0" y="13014"/>
    </p:cViewPr>
  </p:sorterViewPr>
  <p:notesViewPr>
    <p:cSldViewPr>
      <p:cViewPr varScale="1">
        <p:scale>
          <a:sx n="56" d="100"/>
          <a:sy n="56" d="100"/>
        </p:scale>
        <p:origin x="-28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46E0D3-A976-49A7-82A3-45ECDAC1FB9C}" type="datetimeFigureOut">
              <a:rPr lang="en-US" smtClean="0"/>
              <a:t>10/18/2016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2CEFC8-B66E-4230-816F-064A5E78EF39}" type="slidenum">
              <a:rPr lang="en-US" smtClean="0"/>
              <a:t>‹#›</a:t>
            </a:fld>
            <a:endParaRPr lang="en-US"/>
          </a:p>
        </p:txBody>
      </p:sp>
    </p:spTree>
    <p:extLst>
      <p:ext uri="{BB962C8B-B14F-4D97-AF65-F5344CB8AC3E}">
        <p14:creationId xmlns:p14="http://schemas.microsoft.com/office/powerpoint/2010/main" val="400077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72042C-9386-4A63-A1D7-2E88DE0FC57D}" type="datetimeFigureOut">
              <a:rPr lang="en-US" smtClean="0"/>
              <a:t>10/18/2016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E36EF0-7984-4198-B0B0-446744D294F3}" type="slidenum">
              <a:rPr lang="en-US" smtClean="0"/>
              <a:t>‹#›</a:t>
            </a:fld>
            <a:endParaRPr lang="en-US"/>
          </a:p>
        </p:txBody>
      </p:sp>
    </p:spTree>
    <p:extLst>
      <p:ext uri="{BB962C8B-B14F-4D97-AF65-F5344CB8AC3E}">
        <p14:creationId xmlns:p14="http://schemas.microsoft.com/office/powerpoint/2010/main" val="38813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handouts</a:t>
            </a:r>
            <a:r>
              <a:rPr lang="en-US" baseline="0" dirty="0"/>
              <a:t> can be downloaded from:  https://drive.google.com/folderview?id=0B-I5D9zVEge0bXlLLUV2OUs0S2M&amp;usp=sharing </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a:t>
            </a:fld>
            <a:endParaRPr lang="en-US"/>
          </a:p>
        </p:txBody>
      </p:sp>
    </p:spTree>
    <p:extLst>
      <p:ext uri="{BB962C8B-B14F-4D97-AF65-F5344CB8AC3E}">
        <p14:creationId xmlns:p14="http://schemas.microsoft.com/office/powerpoint/2010/main" val="108324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Education does NOT dictate which strategies you are required to teach in your classroom.  However, when looking at the POS, these are the strategies that stand</a:t>
            </a:r>
            <a:r>
              <a:rPr lang="en-US" baseline="0" dirty="0"/>
              <a:t> out for me.  Please note that counting forwards and backwards is NOT an additive thinking strategy.  It is just a counting strategy.</a:t>
            </a:r>
          </a:p>
          <a:p>
            <a:endParaRPr lang="en-US" baseline="0" dirty="0"/>
          </a:p>
          <a:p>
            <a:r>
              <a:rPr lang="en-US" baseline="0" dirty="0"/>
              <a:t>“Making Ten” also applies when talking about elapsed time.  You are essentially “Making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a:t>
            </a:fld>
            <a:endParaRPr lang="en-US"/>
          </a:p>
        </p:txBody>
      </p:sp>
    </p:spTree>
    <p:extLst>
      <p:ext uri="{BB962C8B-B14F-4D97-AF65-F5344CB8AC3E}">
        <p14:creationId xmlns:p14="http://schemas.microsoft.com/office/powerpoint/2010/main" val="17675627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0000"/>
                </a:solidFill>
              </a:rPr>
              <a:t>&lt;Notes for presenter&gt;</a:t>
            </a:r>
          </a:p>
          <a:p>
            <a:pPr marL="0" indent="0">
              <a:buNone/>
            </a:pPr>
            <a:r>
              <a:rPr lang="en-US" dirty="0">
                <a:solidFill>
                  <a:srgbClr val="FF0000"/>
                </a:solidFill>
              </a:rPr>
              <a:t>Materials:</a:t>
            </a:r>
          </a:p>
          <a:p>
            <a:pPr marL="171450" indent="-171450">
              <a:buFont typeface="Arial" charset="0"/>
              <a:buChar char="•"/>
            </a:pPr>
            <a:r>
              <a:rPr lang="en-US" baseline="0" dirty="0">
                <a:solidFill>
                  <a:srgbClr val="FF0000"/>
                </a:solidFill>
              </a:rPr>
              <a:t>2 six or nine sided dice</a:t>
            </a:r>
          </a:p>
          <a:p>
            <a:pPr marL="171450" indent="-171450">
              <a:buFont typeface="Arial" charset="0"/>
              <a:buChar char="•"/>
            </a:pPr>
            <a:r>
              <a:rPr lang="en-US" baseline="0" dirty="0">
                <a:solidFill>
                  <a:srgbClr val="FF0000"/>
                </a:solidFill>
              </a:rPr>
              <a:t>Open Number Line Board Game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118</a:t>
            </a:fld>
            <a:endParaRPr lang="en-US"/>
          </a:p>
        </p:txBody>
      </p:sp>
    </p:spTree>
    <p:extLst>
      <p:ext uri="{BB962C8B-B14F-4D97-AF65-F5344CB8AC3E}">
        <p14:creationId xmlns:p14="http://schemas.microsoft.com/office/powerpoint/2010/main" val="16527395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0000"/>
                </a:solidFill>
              </a:rPr>
              <a:t>Materials:</a:t>
            </a:r>
            <a:endParaRPr lang="en-US" b="0" dirty="0">
              <a:solidFill>
                <a:srgbClr val="FF0000"/>
              </a:solidFill>
            </a:endParaRPr>
          </a:p>
          <a:p>
            <a:pPr marL="0" indent="0">
              <a:buNone/>
            </a:pPr>
            <a:r>
              <a:rPr lang="en-US" b="0" dirty="0">
                <a:solidFill>
                  <a:srgbClr val="FF0000"/>
                </a:solidFill>
              </a:rPr>
              <a:t>*</a:t>
            </a:r>
            <a:r>
              <a:rPr lang="en-US" b="0" baseline="0" dirty="0">
                <a:solidFill>
                  <a:srgbClr val="FF0000"/>
                </a:solidFill>
              </a:rPr>
              <a:t> Extra Quick Assessments </a:t>
            </a:r>
            <a:endParaRPr lang="en-US" b="1" dirty="0">
              <a:solidFill>
                <a:srgbClr val="FF0000"/>
              </a:solidFill>
            </a:endParaRPr>
          </a:p>
          <a:p>
            <a:endParaRPr lang="en-US" dirty="0"/>
          </a:p>
          <a:p>
            <a:r>
              <a:rPr lang="en-US" dirty="0"/>
              <a:t>If you have asked</a:t>
            </a:r>
            <a:r>
              <a:rPr lang="en-US" baseline="0" dirty="0"/>
              <a:t> participants ahead of time to download and administer (but not assess) some of the Additive Thinking “Try This” questions from the EMPL website, use this slide in order to give them time to assess their students’ work and ask for support in regards to “questions to ask students” and “next steps”.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121</a:t>
            </a:fld>
            <a:endParaRPr lang="en-US"/>
          </a:p>
        </p:txBody>
      </p:sp>
    </p:spTree>
    <p:extLst>
      <p:ext uri="{BB962C8B-B14F-4D97-AF65-F5344CB8AC3E}">
        <p14:creationId xmlns:p14="http://schemas.microsoft.com/office/powerpoint/2010/main" val="24233389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23 and then add 41 to the end.</a:t>
            </a:r>
          </a:p>
        </p:txBody>
      </p:sp>
      <p:sp>
        <p:nvSpPr>
          <p:cNvPr id="4" name="Slide Number Placeholder 3"/>
          <p:cNvSpPr>
            <a:spLocks noGrp="1"/>
          </p:cNvSpPr>
          <p:nvPr>
            <p:ph type="sldNum" sz="quarter" idx="10"/>
          </p:nvPr>
        </p:nvSpPr>
        <p:spPr/>
        <p:txBody>
          <a:bodyPr/>
          <a:lstStyle/>
          <a:p>
            <a:fld id="{300A2B48-FB63-4825-A2AF-639E1601C3CE}" type="slidenum">
              <a:rPr lang="en-US" smtClean="0"/>
              <a:t>123</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23 and then add 41 to </a:t>
            </a:r>
            <a:r>
              <a:rPr lang="en-US"/>
              <a:t>the end.</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dirty="0"/>
              <a:t>Number</a:t>
            </a:r>
            <a:r>
              <a:rPr lang="en-US" b="0" baseline="0" dirty="0"/>
              <a:t> Tiles Activity</a:t>
            </a:r>
          </a:p>
          <a:p>
            <a:pPr marL="171450" indent="-171450">
              <a:buFont typeface="Arial" charset="0"/>
              <a:buChar char="•"/>
            </a:pPr>
            <a:r>
              <a:rPr lang="en-US" b="0" baseline="0" dirty="0"/>
              <a:t>Optional:  Scissors</a:t>
            </a:r>
          </a:p>
          <a:p>
            <a:pPr marL="0" indent="0">
              <a:buFont typeface="Arial" charset="0"/>
              <a:buNone/>
            </a:pPr>
            <a:endParaRPr lang="en-US" b="1" dirty="0"/>
          </a:p>
          <a:p>
            <a:r>
              <a:rPr lang="en-US" dirty="0"/>
              <a:t>&lt;Presenter:  Photocopy</a:t>
            </a:r>
            <a:r>
              <a:rPr lang="en-US" baseline="0" dirty="0"/>
              <a:t> one handout per group and either provide one set of ”0-9” number tiles or photocopy and cut out the “0-9” number tiles&gt;</a:t>
            </a:r>
          </a:p>
          <a:p>
            <a:r>
              <a:rPr lang="en-US" baseline="0" dirty="0"/>
              <a:t>After the activity, discuss “How does this help students develop this big idea?”</a:t>
            </a:r>
          </a:p>
          <a:p>
            <a:endParaRPr lang="en-US" baseline="0" dirty="0"/>
          </a:p>
        </p:txBody>
      </p:sp>
      <p:sp>
        <p:nvSpPr>
          <p:cNvPr id="4" name="Slide Number Placeholder 3"/>
          <p:cNvSpPr>
            <a:spLocks noGrp="1"/>
          </p:cNvSpPr>
          <p:nvPr>
            <p:ph type="sldNum" sz="quarter" idx="10"/>
          </p:nvPr>
        </p:nvSpPr>
        <p:spPr/>
        <p:txBody>
          <a:bodyPr/>
          <a:lstStyle/>
          <a:p>
            <a:fld id="{6DE36EF0-7984-4198-B0B0-446744D294F3}" type="slidenum">
              <a:rPr lang="en-US" smtClean="0"/>
              <a:t>126</a:t>
            </a:fld>
            <a:endParaRPr lang="en-US"/>
          </a:p>
        </p:txBody>
      </p:sp>
    </p:spTree>
    <p:extLst>
      <p:ext uri="{BB962C8B-B14F-4D97-AF65-F5344CB8AC3E}">
        <p14:creationId xmlns:p14="http://schemas.microsoft.com/office/powerpoint/2010/main" val="16444134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that students should also create these activities as well.</a:t>
            </a:r>
          </a:p>
        </p:txBody>
      </p:sp>
      <p:sp>
        <p:nvSpPr>
          <p:cNvPr id="4" name="Slide Number Placeholder 3"/>
          <p:cNvSpPr>
            <a:spLocks noGrp="1"/>
          </p:cNvSpPr>
          <p:nvPr>
            <p:ph type="sldNum" sz="quarter" idx="10"/>
          </p:nvPr>
        </p:nvSpPr>
        <p:spPr/>
        <p:txBody>
          <a:bodyPr/>
          <a:lstStyle/>
          <a:p>
            <a:fld id="{6DE36EF0-7984-4198-B0B0-446744D294F3}" type="slidenum">
              <a:rPr lang="en-US" smtClean="0"/>
              <a:t>128</a:t>
            </a:fld>
            <a:endParaRPr lang="en-US"/>
          </a:p>
        </p:txBody>
      </p:sp>
    </p:spTree>
    <p:extLst>
      <p:ext uri="{BB962C8B-B14F-4D97-AF65-F5344CB8AC3E}">
        <p14:creationId xmlns:p14="http://schemas.microsoft.com/office/powerpoint/2010/main" val="29549504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Understanding:  counting objects one by one</a:t>
            </a:r>
          </a:p>
          <a:p>
            <a:r>
              <a:rPr lang="en-US" dirty="0"/>
              <a:t>Next Level:  (Could</a:t>
            </a:r>
            <a:r>
              <a:rPr lang="en-US" baseline="0" dirty="0"/>
              <a:t> even be called one for one correspondence)</a:t>
            </a:r>
            <a:r>
              <a:rPr lang="en-US" dirty="0"/>
              <a:t>  Comparing 2 piles of objects, removing</a:t>
            </a:r>
            <a:r>
              <a:rPr lang="en-US" baseline="0" dirty="0"/>
              <a:t> one from each pile at a time until there are no more pairs left, in order to determine which pile has more.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131</a:t>
            </a:fld>
            <a:endParaRPr lang="en-US"/>
          </a:p>
        </p:txBody>
      </p:sp>
    </p:spTree>
    <p:extLst>
      <p:ext uri="{BB962C8B-B14F-4D97-AF65-F5344CB8AC3E}">
        <p14:creationId xmlns:p14="http://schemas.microsoft.com/office/powerpoint/2010/main" val="20778801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remove the numbers and just look at generic “</a:t>
            </a:r>
            <a:r>
              <a:rPr lang="en-US" dirty="0" err="1"/>
              <a:t>quantitities</a:t>
            </a:r>
            <a:r>
              <a:rPr lang="en-US" dirty="0"/>
              <a:t>”, we can move beyond simple numbers and solve</a:t>
            </a:r>
            <a:r>
              <a:rPr lang="en-US" baseline="0" dirty="0"/>
              <a:t> much more complex questions, including algebra.</a:t>
            </a:r>
            <a:endParaRPr lang="en-US" dirty="0"/>
          </a:p>
          <a:p>
            <a:r>
              <a:rPr lang="en-US" dirty="0"/>
              <a:t>Can you represent the relationship among the larger quantity, the smaller quantity and the</a:t>
            </a:r>
            <a:r>
              <a:rPr lang="en-US" baseline="0" dirty="0"/>
              <a:t> difference as mathematical equations?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134</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135</a:t>
            </a:fld>
            <a:endParaRPr lang="en-US"/>
          </a:p>
        </p:txBody>
      </p:sp>
    </p:spTree>
    <p:extLst>
      <p:ext uri="{BB962C8B-B14F-4D97-AF65-F5344CB8AC3E}">
        <p14:creationId xmlns:p14="http://schemas.microsoft.com/office/powerpoint/2010/main" val="224566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strategies do</a:t>
            </a:r>
            <a:r>
              <a:rPr lang="en-US" baseline="0" dirty="0"/>
              <a:t> students need to master?</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12</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strategies do you think students need to master for a particular outcome?</a:t>
            </a:r>
            <a:r>
              <a:rPr lang="en-US" baseline="0" dirty="0"/>
              <a:t>  (Discuss and share)</a:t>
            </a:r>
          </a:p>
          <a:p>
            <a:r>
              <a:rPr lang="en-US" baseline="0" dirty="0"/>
              <a:t>&lt;click&gt;</a:t>
            </a:r>
          </a:p>
          <a:p>
            <a:r>
              <a:rPr lang="en-US" dirty="0"/>
              <a:t>The teacher’s responsibility is to provide opportunities for students to explore a variety of strategies in order promote flexible mathematical thinking.  Students are not required to use a specific strategy in order to demonstrate their understanding.</a:t>
            </a:r>
          </a:p>
          <a:p>
            <a:endParaRPr lang="en-US" dirty="0"/>
          </a:p>
          <a:p>
            <a:r>
              <a:rPr lang="en-US" dirty="0"/>
              <a:t>What is a standard algorithm?  What is a traditional algorithm?  </a:t>
            </a:r>
          </a:p>
        </p:txBody>
      </p:sp>
      <p:sp>
        <p:nvSpPr>
          <p:cNvPr id="4" name="Slide Number Placeholder 3"/>
          <p:cNvSpPr>
            <a:spLocks noGrp="1"/>
          </p:cNvSpPr>
          <p:nvPr>
            <p:ph type="sldNum" sz="quarter" idx="10"/>
          </p:nvPr>
        </p:nvSpPr>
        <p:spPr/>
        <p:txBody>
          <a:bodyPr/>
          <a:lstStyle/>
          <a:p>
            <a:fld id="{300A2B48-FB63-4825-A2AF-639E1601C3CE}" type="slidenum">
              <a:rPr lang="en-US" smtClean="0"/>
              <a:t>13</a:t>
            </a:fld>
            <a:endParaRPr lang="en-US"/>
          </a:p>
        </p:txBody>
      </p:sp>
    </p:spTree>
    <p:extLst>
      <p:ext uri="{BB962C8B-B14F-4D97-AF65-F5344CB8AC3E}">
        <p14:creationId xmlns:p14="http://schemas.microsoft.com/office/powerpoint/2010/main" val="21247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must be</a:t>
            </a:r>
          </a:p>
          <a:p>
            <a:r>
              <a:rPr lang="en-US" dirty="0" smtClean="0"/>
              <a:t>Efficient:  You must be able to get to the answer in a reasonable amount of time.</a:t>
            </a:r>
          </a:p>
          <a:p>
            <a:r>
              <a:rPr lang="en-US" dirty="0" smtClean="0"/>
              <a:t>Effective:</a:t>
            </a:r>
            <a:r>
              <a:rPr lang="en-US" baseline="0" dirty="0" smtClean="0"/>
              <a:t>  It must get you the right answer every time.</a:t>
            </a:r>
          </a:p>
          <a:p>
            <a:r>
              <a:rPr lang="en-US" baseline="0" dirty="0" smtClean="0"/>
              <a:t>Explainable:  You have to be able to explain what you are doing and why it works.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14</a:t>
            </a:fld>
            <a:endParaRPr lang="en-US"/>
          </a:p>
        </p:txBody>
      </p:sp>
    </p:spTree>
    <p:extLst>
      <p:ext uri="{BB962C8B-B14F-4D97-AF65-F5344CB8AC3E}">
        <p14:creationId xmlns:p14="http://schemas.microsoft.com/office/powerpoint/2010/main" val="346681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using manipulatives as an instruction strategy, my</a:t>
            </a:r>
            <a:r>
              <a:rPr lang="en-CA" baseline="0" dirty="0"/>
              <a:t> s</a:t>
            </a:r>
            <a:r>
              <a:rPr lang="en-CA" dirty="0"/>
              <a:t>tudents</a:t>
            </a:r>
            <a:r>
              <a:rPr lang="en-CA" baseline="0" dirty="0"/>
              <a:t> should be able to make connections between concrete, pictorial and symbolic representations.  </a:t>
            </a:r>
          </a:p>
          <a:p>
            <a:endParaRPr lang="en-CA" baseline="0" dirty="0"/>
          </a:p>
          <a:p>
            <a:r>
              <a:rPr lang="en-CA" dirty="0"/>
              <a:t>The Concrete Stage</a:t>
            </a:r>
            <a:r>
              <a:rPr lang="en-CA" baseline="0" dirty="0"/>
              <a:t> focuses on…</a:t>
            </a:r>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15</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use of physical models to represent the mathematical thinking.  Models are tools that can be manipulated and adapted in order to find possible solutions to problems. This stage allows students to develop their visualization skills, enabling students to use concrete means to grapple with abstract concepts.  Don’t rush through</a:t>
            </a:r>
            <a:r>
              <a:rPr lang="en-US" sz="1200" b="0" i="0" u="none" strike="noStrike" kern="1200" baseline="0" dirty="0">
                <a:solidFill>
                  <a:schemeClr val="tx1"/>
                </a:solidFill>
                <a:effectLst/>
                <a:latin typeface="+mn-lt"/>
                <a:ea typeface="+mn-ea"/>
                <a:cs typeface="+mn-cs"/>
              </a:rPr>
              <a:t> the use of manipulatives.  Students need time to develop understanding.</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16</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Pictorial refers to the use of pictures of the manipulatives, or diagrams, or images.</a:t>
            </a:r>
            <a:r>
              <a:rPr lang="en-CA" baseline="0" dirty="0"/>
              <a:t>  In my own lessons, whenever students are using base ten blocks at their desks, I have a smart notebook file open on the screen with base ten blocks that can be manipulated.  Virtual manipulatives would also be considered pictorial.</a:t>
            </a:r>
          </a:p>
          <a:p>
            <a:pPr defTabSz="931774">
              <a:defRPr/>
            </a:pPr>
            <a:endParaRPr lang="en-CA" dirty="0"/>
          </a:p>
          <a:p>
            <a:r>
              <a:rPr lang="en-US" sz="1200" b="0" i="0" kern="1200" dirty="0">
                <a:solidFill>
                  <a:schemeClr val="tx1"/>
                </a:solidFill>
                <a:effectLst/>
                <a:latin typeface="+mn-lt"/>
                <a:ea typeface="+mn-ea"/>
                <a:cs typeface="+mn-cs"/>
              </a:rPr>
              <a:t>The concrete and pictorial representations help make the math more visible and meaningful as they move towards a symbolic representation.</a:t>
            </a:r>
          </a:p>
          <a:p>
            <a:r>
              <a:rPr lang="en-US" sz="1200" b="0" i="0" kern="1200" dirty="0">
                <a:solidFill>
                  <a:schemeClr val="tx1"/>
                </a:solidFill>
                <a:effectLst/>
                <a:latin typeface="+mn-lt"/>
                <a:ea typeface="+mn-ea"/>
                <a:cs typeface="+mn-cs"/>
              </a:rPr>
              <a:t>This means that we need to connect the concrete to the pictorial because we need to move away from only using a concrete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pictorial should SHOW and SUPPORT the ideas behind the symbolic representation and the answer.</a:t>
            </a:r>
          </a:p>
          <a:p>
            <a:endParaRPr lang="en-CA" dirty="0"/>
          </a:p>
        </p:txBody>
      </p:sp>
      <p:sp>
        <p:nvSpPr>
          <p:cNvPr id="4" name="Slide Number Placeholder 3"/>
          <p:cNvSpPr>
            <a:spLocks noGrp="1"/>
          </p:cNvSpPr>
          <p:nvPr>
            <p:ph type="sldNum" sz="quarter" idx="10"/>
          </p:nvPr>
        </p:nvSpPr>
        <p:spPr/>
        <p:txBody>
          <a:bodyPr/>
          <a:lstStyle/>
          <a:p>
            <a:fld id="{32DE6493-302A-4A5B-B747-5227DD610099}" type="slidenum">
              <a:rPr lang="en-US" smtClean="0"/>
              <a:t>17</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Symbolic</a:t>
            </a:r>
            <a:r>
              <a:rPr lang="en-CA" baseline="0" dirty="0"/>
              <a:t> representations include n</a:t>
            </a:r>
            <a:r>
              <a:rPr lang="en-CA" dirty="0"/>
              <a:t>umbers</a:t>
            </a:r>
            <a:r>
              <a:rPr lang="en-CA" baseline="0" dirty="0"/>
              <a:t> and s</a:t>
            </a:r>
            <a:r>
              <a:rPr lang="en-CA" dirty="0"/>
              <a:t>ymbols.</a:t>
            </a:r>
          </a:p>
          <a:p>
            <a:pPr defTabSz="931774">
              <a:defRPr/>
            </a:pPr>
            <a:endParaRPr lang="en-CA" dirty="0"/>
          </a:p>
          <a:p>
            <a:pPr defTabSz="931774">
              <a:defRPr/>
            </a:pPr>
            <a:r>
              <a:rPr lang="en-CA" dirty="0"/>
              <a:t>It’s important to remember that symbolic representations</a:t>
            </a:r>
            <a:r>
              <a:rPr lang="en-CA" baseline="0" dirty="0"/>
              <a:t> come from a need to be more efficient and effective from concrete and pictorial representations.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a:t>
            </a:r>
            <a:r>
              <a:rPr lang="en-US" sz="1200" b="0" i="0" kern="1200" baseline="0" dirty="0">
                <a:solidFill>
                  <a:schemeClr val="tx1"/>
                </a:solidFill>
                <a:effectLst/>
                <a:latin typeface="+mn-lt"/>
                <a:ea typeface="+mn-ea"/>
                <a:cs typeface="+mn-cs"/>
              </a:rPr>
              <a:t> any point in time, a student should be comfortable going back and forth between the three representations if this is necessary for better understanding.</a:t>
            </a:r>
            <a:r>
              <a:rPr lang="en-US" sz="1200" b="0" i="0" kern="1200" dirty="0">
                <a:solidFill>
                  <a:schemeClr val="tx1"/>
                </a:solidFill>
                <a:effectLst/>
                <a:latin typeface="+mn-lt"/>
                <a:ea typeface="+mn-ea"/>
                <a:cs typeface="+mn-cs"/>
              </a:rPr>
              <a:t> For example, they may go back to a pictorial model before they solve it symbolically.  Some may need to go back to the concrete model in order to trust that the pictorial representation will lead to the correct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end, the math may provoke images or a model and the model can show and support the math.</a:t>
            </a:r>
          </a:p>
          <a:p>
            <a:pPr defTabSz="931774">
              <a:defRPr/>
            </a:pPr>
            <a:endParaRPr lang="en-CA"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18</a:t>
            </a:fld>
            <a:endParaRPr lang="en-US"/>
          </a:p>
        </p:txBody>
      </p:sp>
    </p:spTree>
    <p:extLst>
      <p:ext uri="{BB962C8B-B14F-4D97-AF65-F5344CB8AC3E}">
        <p14:creationId xmlns:p14="http://schemas.microsoft.com/office/powerpoint/2010/main" val="335746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left side of the brain handles factual and symbolic information; the right side brain handles visual and spatial information. Researchers have found that math learning and performance are optimized when the two sides of the brain are communicating.  You could call this “brain crossing” (Park &amp; Brannon, 2013) Additionally, they found that training students through visual representations improved students’ math performance significantly, even on numerical tasks, and that visual training helped students more than numerical training. </a:t>
            </a:r>
            <a:endParaRPr lang="en-US" baseline="0" dirty="0"/>
          </a:p>
        </p:txBody>
      </p:sp>
      <p:sp>
        <p:nvSpPr>
          <p:cNvPr id="4" name="Slide Number Placeholder 3"/>
          <p:cNvSpPr>
            <a:spLocks noGrp="1"/>
          </p:cNvSpPr>
          <p:nvPr>
            <p:ph type="sldNum" sz="quarter" idx="10"/>
          </p:nvPr>
        </p:nvSpPr>
        <p:spPr/>
        <p:txBody>
          <a:bodyPr/>
          <a:lstStyle/>
          <a:p>
            <a:fld id="{32DE6493-302A-4A5B-B747-5227DD610099}" type="slidenum">
              <a:rPr lang="en-US" smtClean="0"/>
              <a:t>19</a:t>
            </a:fld>
            <a:endParaRPr lang="en-US"/>
          </a:p>
        </p:txBody>
      </p:sp>
    </p:spTree>
    <p:extLst>
      <p:ext uri="{BB962C8B-B14F-4D97-AF65-F5344CB8AC3E}">
        <p14:creationId xmlns:p14="http://schemas.microsoft.com/office/powerpoint/2010/main" val="302886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participants post it notes.  Generate a list of keywords that you believe are directly related to additive thinking.  In small groups, they collate their responses, combining matching sticky notes, making sure to actually stick matching ones together.  Don’t just keep one of each.  </a:t>
            </a:r>
          </a:p>
          <a:p>
            <a:r>
              <a:rPr lang="en-US" baseline="0" dirty="0"/>
              <a:t>They place on board, collating again if applicable.  Speaker finds the largest piles and reads them to the group.</a:t>
            </a:r>
          </a:p>
          <a:p>
            <a:endParaRPr lang="en-US" baseline="0" dirty="0"/>
          </a:p>
          <a:p>
            <a:r>
              <a:rPr lang="en-US" baseline="0" dirty="0"/>
              <a:t>Alternative:  Participants are asked to reflect individually for a minute.  Then their share their thoughts with a partner.  Then with the group.</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p>
          <a:p>
            <a:pPr marL="171450" indent="-171450">
              <a:buFont typeface="Arial" charset="0"/>
              <a:buChar char="•"/>
            </a:pPr>
            <a:r>
              <a:rPr lang="en-US" b="0" baseline="0" dirty="0"/>
              <a:t>The Case of the Hotdogs – multiple ways – multiple grades (only print the grade levels you need for the participants)</a:t>
            </a:r>
          </a:p>
          <a:p>
            <a:pPr marL="0" indent="0">
              <a:buFont typeface="Arial" charset="0"/>
              <a:buNone/>
            </a:pPr>
            <a:endParaRPr lang="en-US" b="0" dirty="0"/>
          </a:p>
          <a:p>
            <a:r>
              <a:rPr lang="en-US" b="0" dirty="0"/>
              <a:t>Handout</a:t>
            </a:r>
            <a:r>
              <a:rPr lang="en-US" dirty="0"/>
              <a:t> the “Case of the Hotdog</a:t>
            </a:r>
            <a:r>
              <a:rPr lang="en-US" baseline="0" dirty="0"/>
              <a:t> – Activity” page that matches each participant’s grade level.  Explain that each person has received a grade specific question.  However, they are all related to each other and follow the same format.  Just the numbers are different.</a:t>
            </a:r>
          </a:p>
          <a:p>
            <a:r>
              <a:rPr lang="en-US" baseline="0" dirty="0"/>
              <a:t>Participants read their word problem and solve it in the FIRST box (see arrow), however they want.</a:t>
            </a:r>
          </a:p>
          <a:p>
            <a:r>
              <a:rPr lang="en-US" baseline="0" dirty="0"/>
              <a:t>&lt;Link for presenter to download document:  https://docs.google.com/document/d/1DYc5HqsqD-MzoK8BXsxES7ym_ccyQexjAxmcxuRVLa4/edit?usp=sharing &gt;</a:t>
            </a:r>
          </a:p>
          <a:p>
            <a:endParaRPr lang="en-US" baseline="0" dirty="0"/>
          </a:p>
          <a:p>
            <a:r>
              <a:rPr lang="en-US" baseline="0" dirty="0"/>
              <a:t>We’re going to explore 3 additive thinking strategies that promote flexible mathematical thinking. You may be familiar with some of these.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mathematics, it is very important that we progress through the concrete, pictorial and symbolic stages.</a:t>
            </a:r>
            <a:r>
              <a:rPr lang="en-US" baseline="0" dirty="0"/>
              <a:t>  We build it, without writing anything down until we can do it concretely without support.  I almost always do the pictorial at the same time because I’ve got smartboard manipulative files for all of my manipulatives.  So they are seeing the pictorial right away.  Once students are extremely comfortable, then we move on to the symbolic.  Research shows that when a student puts pen to paper, their stress level will increase and make it more challenging to understand the math.</a:t>
            </a:r>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22</a:t>
            </a:fld>
            <a:endParaRPr lang="en-US"/>
          </a:p>
        </p:txBody>
      </p:sp>
    </p:spTree>
    <p:extLst>
      <p:ext uri="{BB962C8B-B14F-4D97-AF65-F5344CB8AC3E}">
        <p14:creationId xmlns:p14="http://schemas.microsoft.com/office/powerpoint/2010/main" val="419514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your pencils down.  I’m going to click on the box.  It will flash two sets of dots very quickly.  You have to figure out how many there are altogether.  Ready?  &lt;click the box&gt;</a:t>
            </a:r>
          </a:p>
          <a:p>
            <a:r>
              <a:rPr lang="en-US" baseline="0" dirty="0" smtClean="0"/>
              <a:t>Take a moment to think.  How many are there?  I’ll click it again so you can check it again.  &lt;click&gt;</a:t>
            </a:r>
          </a:p>
          <a:p>
            <a:r>
              <a:rPr lang="en-US" baseline="0" dirty="0" smtClean="0"/>
              <a:t>Does anyone need another peek?  &lt;If so, click again&gt;</a:t>
            </a:r>
          </a:p>
          <a:p>
            <a:r>
              <a:rPr lang="en-US" baseline="0" dirty="0" smtClean="0"/>
              <a:t>Tell your partner, how many dots did you see altogether and how did you figure it out?</a:t>
            </a:r>
          </a:p>
          <a:p>
            <a:r>
              <a:rPr lang="en-US" baseline="0" dirty="0" smtClean="0"/>
              <a:t>&lt;Give time to discuss then group share strategies.&gt;</a:t>
            </a:r>
          </a:p>
          <a:p>
            <a:r>
              <a:rPr lang="en-US" baseline="0" dirty="0" smtClean="0"/>
              <a:t>&lt;Hopefully someone says that they say a ten…if not, you say “I imagined moving one red dot to make ten so that left me with 10 and 3”&gt;</a:t>
            </a:r>
          </a:p>
          <a:p>
            <a:endParaRPr lang="en-US" baseline="0" dirty="0" smtClean="0"/>
          </a:p>
          <a:p>
            <a:r>
              <a:rPr lang="en-US" baseline="0" dirty="0" smtClean="0"/>
              <a:t>Making ten is a powerful additive thinking strategy.  This is a simple activity you could do with students to help them become aware of that strategy.  But what do you do if students don’t understand it?  You can build it with concrete materials!  The next activity helps students build the Making Ten strategy.</a:t>
            </a:r>
          </a:p>
        </p:txBody>
      </p:sp>
      <p:sp>
        <p:nvSpPr>
          <p:cNvPr id="4" name="Slide Number Placeholder 3"/>
          <p:cNvSpPr>
            <a:spLocks noGrp="1"/>
          </p:cNvSpPr>
          <p:nvPr>
            <p:ph type="sldNum" sz="quarter" idx="10"/>
          </p:nvPr>
        </p:nvSpPr>
        <p:spPr/>
        <p:txBody>
          <a:bodyPr/>
          <a:lstStyle/>
          <a:p>
            <a:fld id="{300A2B48-FB63-4825-A2AF-639E1601C3CE}" type="slidenum">
              <a:rPr lang="en-US" smtClean="0"/>
              <a:t>23</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p>
          <a:p>
            <a:pPr marL="171450" indent="-171450">
              <a:buFont typeface="Arial" charset="0"/>
              <a:buChar char="•"/>
            </a:pPr>
            <a:r>
              <a:rPr lang="en-US" dirty="0"/>
              <a:t>15-20 square or</a:t>
            </a:r>
            <a:r>
              <a:rPr lang="en-US" baseline="0" dirty="0"/>
              <a:t> round approximately 1” tiles per person (or other similar type manipulatives)</a:t>
            </a:r>
          </a:p>
          <a:p>
            <a:pPr marL="171450" indent="-171450">
              <a:buFont typeface="Arial" charset="0"/>
              <a:buChar char="•"/>
            </a:pPr>
            <a:r>
              <a:rPr lang="en-US" baseline="0" dirty="0"/>
              <a:t>Making Ten – Two Ten Frames handout</a:t>
            </a:r>
          </a:p>
          <a:p>
            <a:endParaRPr lang="en-US" baseline="0" dirty="0"/>
          </a:p>
          <a:p>
            <a:r>
              <a:rPr lang="en-US" dirty="0"/>
              <a:t>The first strategy we’ll</a:t>
            </a:r>
            <a:r>
              <a:rPr lang="en-US" baseline="0" dirty="0"/>
              <a:t> look at is “Making Ten”.  How many of you are familiar with the images on the screen?</a:t>
            </a:r>
          </a:p>
          <a:p>
            <a:endParaRPr lang="en-US" baseline="0" dirty="0"/>
          </a:p>
          <a:p>
            <a:r>
              <a:rPr lang="en-US" baseline="0" dirty="0"/>
              <a:t>Using ten frames is just one tool that you can use in order to help students build their understanding of ten.  You’re also probably familiar with </a:t>
            </a:r>
            <a:r>
              <a:rPr lang="en-US" dirty="0"/>
              <a:t>Power of Ten which is a great resource but you don’t</a:t>
            </a:r>
            <a:r>
              <a:rPr lang="en-US" baseline="0" dirty="0"/>
              <a:t> have to spend money and buy the program.  Just look for Ten Frame activities.</a:t>
            </a:r>
          </a:p>
          <a:p>
            <a:endParaRPr lang="en-US" baseline="0" dirty="0"/>
          </a:p>
          <a:p>
            <a:endParaRPr lang="en-US" baseline="0" dirty="0"/>
          </a:p>
          <a:p>
            <a:r>
              <a:rPr lang="en-US" baseline="0" dirty="0"/>
              <a:t>&lt;click&gt;</a:t>
            </a:r>
          </a:p>
          <a:p>
            <a:r>
              <a:rPr lang="en-US" baseline="0" dirty="0"/>
              <a:t>Build me 9 in the first ten frame and 4 in the second ten frame.  </a:t>
            </a:r>
          </a:p>
          <a:p>
            <a:endParaRPr lang="en-US" baseline="0" dirty="0"/>
          </a:p>
          <a:p>
            <a:r>
              <a:rPr lang="en-US" b="1" baseline="0" dirty="0"/>
              <a:t>Materials needed:</a:t>
            </a:r>
          </a:p>
          <a:p>
            <a:r>
              <a:rPr lang="en-US" baseline="0" dirty="0"/>
              <a:t>2 blank ten frames &lt;Link for presenter downloading:  https://docs.google.com/document/d/1xlqHIfj4wmSBjQ3LMyol2earrh6a7GC8LvT-55SrzdY/edit?usp=sharing &gt;</a:t>
            </a:r>
          </a:p>
          <a:p>
            <a:r>
              <a:rPr lang="en-US" baseline="0" dirty="0"/>
              <a:t>About 20 integer tiles (or other manipulatives that would fill up most of the square)</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24</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Mathematicians are a little OCD.  When they see a ten frame that’s not full but could be, it really bothers them so they will do whatever they can to fill it up without changing the total value of what’s there.  So, steal from one ten frame to fill the other one.  &lt;wait for them to do this&gt;</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25</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 form the 4 to fill the 9?</a:t>
            </a:r>
          </a:p>
        </p:txBody>
      </p:sp>
      <p:sp>
        <p:nvSpPr>
          <p:cNvPr id="4" name="Slide Number Placeholder 3"/>
          <p:cNvSpPr>
            <a:spLocks noGrp="1"/>
          </p:cNvSpPr>
          <p:nvPr>
            <p:ph type="sldNum" sz="quarter" idx="10"/>
          </p:nvPr>
        </p:nvSpPr>
        <p:spPr/>
        <p:txBody>
          <a:bodyPr/>
          <a:lstStyle/>
          <a:p>
            <a:fld id="{300A2B48-FB63-4825-A2AF-639E1601C3CE}" type="slidenum">
              <a:rPr lang="en-US" smtClean="0"/>
              <a:t>26</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stole</a:t>
            </a:r>
            <a:r>
              <a:rPr lang="en-US" baseline="0" dirty="0"/>
              <a:t> from the 9 to fill the 4?  You’ll have kids who do this…but who cares?  Still gets them the right answer in the end.  It’s actually a good conversation to have that it doesn’t matter which one you still from.  However, a mathematician would usually move the fewest amount of tiles as possible.  It’s less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27</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writing out your new equation, make sure to write it in this format…9 + 4 is the same as 10 + 3.  We want to make sure to use the phrase “is the same as” as often as we use the phrase “is equal to”.  This will help them have a better understanding of the equals sign. </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28</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participants try:  8 + 7</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29</a:t>
            </a:fld>
            <a:endParaRPr lang="en-US"/>
          </a:p>
        </p:txBody>
      </p:sp>
    </p:spTree>
    <p:extLst>
      <p:ext uri="{BB962C8B-B14F-4D97-AF65-F5344CB8AC3E}">
        <p14:creationId xmlns:p14="http://schemas.microsoft.com/office/powerpoint/2010/main" val="389157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use the “Making Ten” strategy to solve this one mentally? Explain to your partner what you did.  &lt;give time&gt;</a:t>
            </a:r>
          </a:p>
          <a:p>
            <a:endParaRPr lang="en-US" dirty="0"/>
          </a:p>
          <a:p>
            <a:r>
              <a:rPr lang="en-US" dirty="0"/>
              <a:t>Having students explain to their process or strategy to their seat partner</a:t>
            </a:r>
            <a:r>
              <a:rPr lang="en-US" baseline="0" dirty="0"/>
              <a:t> is an important aspect in mathematics.  Students must be able to communicate their strategy.  Remember that 3</a:t>
            </a:r>
            <a:r>
              <a:rPr lang="en-US" baseline="30000" dirty="0"/>
              <a:t>rd</a:t>
            </a:r>
            <a:r>
              <a:rPr lang="en-US" baseline="0" dirty="0"/>
              <a:t> E?  Explainable?  This helps students to practice their communication skills and reasoning skills. As the teacher, when students are sharing their strategy with the entire class, I would be recording it on the board so that they can see it in a written form. After a lot of practice with verbally explaining their strategy, they can then write down what they just told their partner.  This will help them improve their written communication. </a:t>
            </a:r>
          </a:p>
          <a:p>
            <a:endParaRPr lang="en-US" baseline="0" dirty="0"/>
          </a:p>
          <a:p>
            <a:r>
              <a:rPr lang="en-US" baseline="0" dirty="0"/>
              <a:t>If a student ever says to you, I just knew the answer, it’s possible they did.  If you’re asking a grade 1 student to add single digit numbers, they might have mastered that fact.  I just tell them “I’m sorry.  I gave you a question that you didn’t have to think about…you already knew it.  Try this question…”  However, if it’s a question that typically students can’t just rattle off a fact for, you will have to guide them through the explanation.  For example, don’t ask “what did you do to get the answer?”  Instead, ask “what was the first thing you did?”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30</a:t>
            </a:fld>
            <a:endParaRPr lang="en-US"/>
          </a:p>
        </p:txBody>
      </p:sp>
    </p:spTree>
    <p:extLst>
      <p:ext uri="{BB962C8B-B14F-4D97-AF65-F5344CB8AC3E}">
        <p14:creationId xmlns:p14="http://schemas.microsoft.com/office/powerpoint/2010/main" val="2513827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0000"/>
                </a:solidFill>
              </a:rPr>
              <a:t>&lt;Notes for presenter&gt;</a:t>
            </a:r>
          </a:p>
          <a:p>
            <a:pPr marL="0" indent="0">
              <a:buNone/>
            </a:pPr>
            <a:r>
              <a:rPr lang="en-US" dirty="0">
                <a:solidFill>
                  <a:srgbClr val="FF0000"/>
                </a:solidFill>
              </a:rPr>
              <a:t>It’s now time for a game to practice this concept!  Go and select your game:</a:t>
            </a:r>
          </a:p>
          <a:p>
            <a:r>
              <a:rPr lang="en-US" dirty="0">
                <a:solidFill>
                  <a:srgbClr val="FF0000"/>
                </a:solidFill>
              </a:rPr>
              <a:t>Open the “Making Ten” games section.</a:t>
            </a:r>
          </a:p>
          <a:p>
            <a:r>
              <a:rPr lang="en-US" dirty="0">
                <a:solidFill>
                  <a:srgbClr val="FF0000"/>
                </a:solidFill>
              </a:rPr>
              <a:t>Choose an appropriate grade-level game for all of your participants.  </a:t>
            </a:r>
          </a:p>
          <a:p>
            <a:r>
              <a:rPr lang="en-US" dirty="0">
                <a:solidFill>
                  <a:srgbClr val="FF0000"/>
                </a:solidFill>
              </a:rPr>
              <a:t>Replace this slide with the new slide(s) provided.  </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31</a:t>
            </a:fld>
            <a:endParaRPr lang="en-US"/>
          </a:p>
        </p:txBody>
      </p:sp>
    </p:spTree>
    <p:extLst>
      <p:ext uri="{BB962C8B-B14F-4D97-AF65-F5344CB8AC3E}">
        <p14:creationId xmlns:p14="http://schemas.microsoft.com/office/powerpoint/2010/main" val="165273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words would you highlight as the key ideas in the definition?  Where</a:t>
            </a:r>
            <a:r>
              <a:rPr lang="en-US" baseline="0" dirty="0"/>
              <a:t> do the ideas from our </a:t>
            </a:r>
            <a:r>
              <a:rPr lang="en-US" baseline="0" dirty="0" err="1"/>
              <a:t>stickies</a:t>
            </a:r>
            <a:r>
              <a:rPr lang="en-US" baseline="0" dirty="0"/>
              <a:t>/discussion fit in within this definition?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write “Making Ten” beside “Strategy 1” and use the Making ten strategy to solve their question for “The Case of the hotdogs”.</a:t>
            </a:r>
          </a:p>
        </p:txBody>
      </p:sp>
      <p:sp>
        <p:nvSpPr>
          <p:cNvPr id="4" name="Slide Number Placeholder 3"/>
          <p:cNvSpPr>
            <a:spLocks noGrp="1"/>
          </p:cNvSpPr>
          <p:nvPr>
            <p:ph type="sldNum" sz="quarter" idx="10"/>
          </p:nvPr>
        </p:nvSpPr>
        <p:spPr/>
        <p:txBody>
          <a:bodyPr/>
          <a:lstStyle/>
          <a:p>
            <a:fld id="{6DE36EF0-7984-4198-B0B0-446744D294F3}" type="slidenum">
              <a:rPr lang="en-US" smtClean="0"/>
              <a:t>32</a:t>
            </a:fld>
            <a:endParaRPr lang="en-US"/>
          </a:p>
        </p:txBody>
      </p:sp>
    </p:spTree>
    <p:extLst>
      <p:ext uri="{BB962C8B-B14F-4D97-AF65-F5344CB8AC3E}">
        <p14:creationId xmlns:p14="http://schemas.microsoft.com/office/powerpoint/2010/main" val="2766929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a second strategy:  Partitioning by Place Value.  </a:t>
            </a:r>
          </a:p>
        </p:txBody>
      </p:sp>
      <p:sp>
        <p:nvSpPr>
          <p:cNvPr id="4" name="Slide Number Placeholder 3"/>
          <p:cNvSpPr>
            <a:spLocks noGrp="1"/>
          </p:cNvSpPr>
          <p:nvPr>
            <p:ph type="sldNum" sz="quarter" idx="10"/>
          </p:nvPr>
        </p:nvSpPr>
        <p:spPr/>
        <p:txBody>
          <a:bodyPr/>
          <a:lstStyle/>
          <a:p>
            <a:fld id="{6DE36EF0-7984-4198-B0B0-446744D294F3}" type="slidenum">
              <a:rPr lang="en-US" smtClean="0"/>
              <a:t>33</a:t>
            </a:fld>
            <a:endParaRPr lang="en-US"/>
          </a:p>
        </p:txBody>
      </p:sp>
    </p:spTree>
    <p:extLst>
      <p:ext uri="{BB962C8B-B14F-4D97-AF65-F5344CB8AC3E}">
        <p14:creationId xmlns:p14="http://schemas.microsoft.com/office/powerpoint/2010/main" val="1587795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a:t>
            </a:r>
            <a:endParaRPr lang="en-US" b="0" dirty="0"/>
          </a:p>
          <a:p>
            <a:pPr marL="171450" indent="-171450">
              <a:buFont typeface="Arial" charset="0"/>
              <a:buChar char="•"/>
            </a:pPr>
            <a:r>
              <a:rPr lang="en-US" b="0" baseline="0" dirty="0"/>
              <a:t>Base Ten Blocks – approximately 15-20 ones, tens and could include hundreds if you want to add a 3 digit example afterwards</a:t>
            </a:r>
          </a:p>
          <a:p>
            <a:pPr marL="171450" indent="-171450">
              <a:buFont typeface="Arial" charset="0"/>
              <a:buChar char="•"/>
            </a:pPr>
            <a:endParaRPr lang="en-US" b="0" baseline="0" dirty="0"/>
          </a:p>
          <a:p>
            <a:pPr marL="0" indent="0">
              <a:buFont typeface="Arial" charset="0"/>
              <a:buNone/>
            </a:pPr>
            <a:endParaRPr lang="en-US" b="1" baseline="0" dirty="0"/>
          </a:p>
          <a:p>
            <a:r>
              <a:rPr lang="en-US" baseline="0" dirty="0"/>
              <a:t>Let’s build the 23.</a:t>
            </a:r>
          </a:p>
          <a:p>
            <a:r>
              <a:rPr lang="en-US" baseline="0" dirty="0"/>
              <a:t>&lt;click&gt;</a:t>
            </a:r>
          </a:p>
          <a:p>
            <a:r>
              <a:rPr lang="en-US" baseline="0" dirty="0"/>
              <a:t>Then the 41.</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34</a:t>
            </a:fld>
            <a:endParaRPr lang="en-US"/>
          </a:p>
        </p:txBody>
      </p:sp>
    </p:spTree>
    <p:extLst>
      <p:ext uri="{BB962C8B-B14F-4D97-AF65-F5344CB8AC3E}">
        <p14:creationId xmlns:p14="http://schemas.microsoft.com/office/powerpoint/2010/main" val="1298005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say 20</a:t>
            </a:r>
            <a:r>
              <a:rPr lang="en-US" baseline="0" dirty="0"/>
              <a:t> + 40 = 60</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35</a:t>
            </a:fld>
            <a:endParaRPr lang="en-US"/>
          </a:p>
        </p:txBody>
      </p:sp>
    </p:spTree>
    <p:extLst>
      <p:ext uri="{BB962C8B-B14F-4D97-AF65-F5344CB8AC3E}">
        <p14:creationId xmlns:p14="http://schemas.microsoft.com/office/powerpoint/2010/main" val="270881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+ 1 = 4</a:t>
            </a:r>
          </a:p>
        </p:txBody>
      </p:sp>
      <p:sp>
        <p:nvSpPr>
          <p:cNvPr id="4" name="Slide Number Placeholder 3"/>
          <p:cNvSpPr>
            <a:spLocks noGrp="1"/>
          </p:cNvSpPr>
          <p:nvPr>
            <p:ph type="sldNum" sz="quarter" idx="10"/>
          </p:nvPr>
        </p:nvSpPr>
        <p:spPr/>
        <p:txBody>
          <a:bodyPr/>
          <a:lstStyle/>
          <a:p>
            <a:fld id="{6DE36EF0-7984-4198-B0B0-446744D294F3}" type="slidenum">
              <a:rPr lang="en-US" smtClean="0"/>
              <a:t>36</a:t>
            </a:fld>
            <a:endParaRPr lang="en-US"/>
          </a:p>
        </p:txBody>
      </p:sp>
    </p:spTree>
    <p:extLst>
      <p:ext uri="{BB962C8B-B14F-4D97-AF65-F5344CB8AC3E}">
        <p14:creationId xmlns:p14="http://schemas.microsoft.com/office/powerpoint/2010/main" val="3705168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+ 4 = 64</a:t>
            </a:r>
          </a:p>
        </p:txBody>
      </p:sp>
      <p:sp>
        <p:nvSpPr>
          <p:cNvPr id="4" name="Slide Number Placeholder 3"/>
          <p:cNvSpPr>
            <a:spLocks noGrp="1"/>
          </p:cNvSpPr>
          <p:nvPr>
            <p:ph type="sldNum" sz="quarter" idx="10"/>
          </p:nvPr>
        </p:nvSpPr>
        <p:spPr/>
        <p:txBody>
          <a:bodyPr/>
          <a:lstStyle/>
          <a:p>
            <a:fld id="{6DE36EF0-7984-4198-B0B0-446744D294F3}" type="slidenum">
              <a:rPr lang="en-US" smtClean="0"/>
              <a:t>37</a:t>
            </a:fld>
            <a:endParaRPr lang="en-US"/>
          </a:p>
        </p:txBody>
      </p:sp>
    </p:spTree>
    <p:extLst>
      <p:ext uri="{BB962C8B-B14F-4D97-AF65-F5344CB8AC3E}">
        <p14:creationId xmlns:p14="http://schemas.microsoft.com/office/powerpoint/2010/main" val="524924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they may start with</a:t>
            </a:r>
          </a:p>
        </p:txBody>
      </p:sp>
      <p:sp>
        <p:nvSpPr>
          <p:cNvPr id="4" name="Slide Number Placeholder 3"/>
          <p:cNvSpPr>
            <a:spLocks noGrp="1"/>
          </p:cNvSpPr>
          <p:nvPr>
            <p:ph type="sldNum" sz="quarter" idx="10"/>
          </p:nvPr>
        </p:nvSpPr>
        <p:spPr/>
        <p:txBody>
          <a:bodyPr/>
          <a:lstStyle/>
          <a:p>
            <a:fld id="{6DE36EF0-7984-4198-B0B0-446744D294F3}" type="slidenum">
              <a:rPr lang="en-US" smtClean="0"/>
              <a:t>38</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+ 1 = 4</a:t>
            </a:r>
          </a:p>
        </p:txBody>
      </p:sp>
      <p:sp>
        <p:nvSpPr>
          <p:cNvPr id="4" name="Slide Number Placeholder 3"/>
          <p:cNvSpPr>
            <a:spLocks noGrp="1"/>
          </p:cNvSpPr>
          <p:nvPr>
            <p:ph type="sldNum" sz="quarter" idx="10"/>
          </p:nvPr>
        </p:nvSpPr>
        <p:spPr/>
        <p:txBody>
          <a:bodyPr/>
          <a:lstStyle/>
          <a:p>
            <a:fld id="{6DE36EF0-7984-4198-B0B0-446744D294F3}" type="slidenum">
              <a:rPr lang="en-US" smtClean="0"/>
              <a:t>39</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+ 40 = 60</a:t>
            </a:r>
          </a:p>
        </p:txBody>
      </p:sp>
      <p:sp>
        <p:nvSpPr>
          <p:cNvPr id="4" name="Slide Number Placeholder 3"/>
          <p:cNvSpPr>
            <a:spLocks noGrp="1"/>
          </p:cNvSpPr>
          <p:nvPr>
            <p:ph type="sldNum" sz="quarter" idx="10"/>
          </p:nvPr>
        </p:nvSpPr>
        <p:spPr/>
        <p:txBody>
          <a:bodyPr/>
          <a:lstStyle/>
          <a:p>
            <a:fld id="{6DE36EF0-7984-4198-B0B0-446744D294F3}" type="slidenum">
              <a:rPr lang="en-US" smtClean="0"/>
              <a:t>40</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+ 60 = 64</a:t>
            </a:r>
          </a:p>
        </p:txBody>
      </p:sp>
      <p:sp>
        <p:nvSpPr>
          <p:cNvPr id="4" name="Slide Number Placeholder 3"/>
          <p:cNvSpPr>
            <a:spLocks noGrp="1"/>
          </p:cNvSpPr>
          <p:nvPr>
            <p:ph type="sldNum" sz="quarter" idx="10"/>
          </p:nvPr>
        </p:nvSpPr>
        <p:spPr/>
        <p:txBody>
          <a:bodyPr/>
          <a:lstStyle/>
          <a:p>
            <a:fld id="{6DE36EF0-7984-4198-B0B0-446744D294F3}" type="slidenum">
              <a:rPr lang="en-US" smtClean="0"/>
              <a:t>41</a:t>
            </a:fld>
            <a:endParaRPr lang="en-US"/>
          </a:p>
        </p:txBody>
      </p:sp>
    </p:spTree>
    <p:extLst>
      <p:ext uri="{BB962C8B-B14F-4D97-AF65-F5344CB8AC3E}">
        <p14:creationId xmlns:p14="http://schemas.microsoft.com/office/powerpoint/2010/main" val="317152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written like this:  Starting with 3</a:t>
            </a:r>
            <a:r>
              <a:rPr lang="en-US" baseline="0" dirty="0"/>
              <a:t> + 1 = </a:t>
            </a:r>
            <a:r>
              <a:rPr lang="en-US" baseline="0" dirty="0" smtClean="0"/>
              <a:t>&lt;</a:t>
            </a:r>
            <a:r>
              <a:rPr lang="en-US" baseline="0" dirty="0" err="1" smtClean="0"/>
              <a:t>cliquez</a:t>
            </a:r>
            <a:r>
              <a:rPr lang="en-US" baseline="0" dirty="0" smtClean="0"/>
              <a:t>&gt; 4</a:t>
            </a:r>
            <a:r>
              <a:rPr lang="en-US" baseline="0" dirty="0"/>
              <a:t>, </a:t>
            </a:r>
            <a:r>
              <a:rPr lang="en-US" baseline="0" dirty="0" smtClean="0"/>
              <a:t>20 </a:t>
            </a:r>
            <a:r>
              <a:rPr lang="en-US" baseline="0" dirty="0"/>
              <a:t>+ 40 = </a:t>
            </a:r>
            <a:r>
              <a:rPr lang="en-US" baseline="0" dirty="0" smtClean="0"/>
              <a:t>&lt;</a:t>
            </a:r>
            <a:r>
              <a:rPr lang="en-US" baseline="0" dirty="0" err="1" smtClean="0"/>
              <a:t>cliquez</a:t>
            </a:r>
            <a:r>
              <a:rPr lang="en-US" baseline="0" dirty="0" smtClean="0"/>
              <a:t>&gt; 60</a:t>
            </a:r>
            <a:r>
              <a:rPr lang="en-US" baseline="0" dirty="0"/>
              <a:t>, </a:t>
            </a:r>
            <a:r>
              <a:rPr lang="en-US" baseline="0" dirty="0" smtClean="0"/>
              <a:t>4 </a:t>
            </a:r>
            <a:r>
              <a:rPr lang="en-US" baseline="0" dirty="0"/>
              <a:t>+ 60 = </a:t>
            </a:r>
            <a:r>
              <a:rPr lang="en-US" baseline="0" dirty="0" smtClean="0"/>
              <a:t>&lt;</a:t>
            </a:r>
            <a:r>
              <a:rPr lang="en-US" baseline="0" dirty="0" err="1" smtClean="0"/>
              <a:t>cliquez</a:t>
            </a:r>
            <a:r>
              <a:rPr lang="en-US" baseline="0" dirty="0" smtClean="0"/>
              <a:t>&gt; 64</a:t>
            </a:r>
            <a:endParaRPr lang="en-US" baseline="0" dirty="0"/>
          </a:p>
          <a:p>
            <a:r>
              <a:rPr lang="en-US" baseline="0" dirty="0"/>
              <a:t>Notice that I said 20 + 40 NOT 2 + 4.  That’s not 2.  That’s 2 tens which is 20.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42</a:t>
            </a:fld>
            <a:endParaRPr lang="en-US"/>
          </a:p>
        </p:txBody>
      </p:sp>
    </p:spTree>
    <p:extLst>
      <p:ext uri="{BB962C8B-B14F-4D97-AF65-F5344CB8AC3E}">
        <p14:creationId xmlns:p14="http://schemas.microsoft.com/office/powerpoint/2010/main" val="4151153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could also start with 20 + 40 = </a:t>
            </a:r>
            <a:r>
              <a:rPr lang="en-US" dirty="0" smtClean="0"/>
              <a:t>&lt;click&gt;60</a:t>
            </a:r>
            <a:r>
              <a:rPr lang="en-US" dirty="0"/>
              <a:t>, </a:t>
            </a:r>
            <a:r>
              <a:rPr lang="en-US" dirty="0" smtClean="0"/>
              <a:t>3 </a:t>
            </a:r>
            <a:r>
              <a:rPr lang="en-US" dirty="0"/>
              <a:t>+ 1 = </a:t>
            </a:r>
            <a:r>
              <a:rPr lang="en-US" dirty="0" smtClean="0"/>
              <a:t>&lt;click&gt;4</a:t>
            </a:r>
            <a:r>
              <a:rPr lang="en-US" dirty="0"/>
              <a:t>, </a:t>
            </a:r>
            <a:r>
              <a:rPr lang="en-US" dirty="0" smtClean="0"/>
              <a:t>60 </a:t>
            </a:r>
            <a:r>
              <a:rPr lang="en-US" dirty="0"/>
              <a:t>+ 4 = </a:t>
            </a:r>
            <a:r>
              <a:rPr lang="en-US" dirty="0" smtClean="0"/>
              <a:t>&lt;click&gt;64</a:t>
            </a:r>
            <a:r>
              <a:rPr lang="en-US" dirty="0"/>
              <a:t>.  This would be correct</a:t>
            </a:r>
            <a:r>
              <a:rPr lang="en-US" baseline="0" dirty="0"/>
              <a:t> as well.</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43</a:t>
            </a:fld>
            <a:endParaRPr lang="en-US"/>
          </a:p>
        </p:txBody>
      </p:sp>
    </p:spTree>
    <p:extLst>
      <p:ext uri="{BB962C8B-B14F-4D97-AF65-F5344CB8AC3E}">
        <p14:creationId xmlns:p14="http://schemas.microsoft.com/office/powerpoint/2010/main" val="3905965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using partitioning</a:t>
            </a:r>
            <a:r>
              <a:rPr lang="en-US" baseline="0" dirty="0"/>
              <a:t> by place value to solve this question.</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44</a:t>
            </a:fld>
            <a:endParaRPr lang="en-US"/>
          </a:p>
        </p:txBody>
      </p:sp>
    </p:spTree>
    <p:extLst>
      <p:ext uri="{BB962C8B-B14F-4D97-AF65-F5344CB8AC3E}">
        <p14:creationId xmlns:p14="http://schemas.microsoft.com/office/powerpoint/2010/main" val="3213140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go to the box labelled Strategy</a:t>
            </a:r>
            <a:r>
              <a:rPr lang="en-US" baseline="0" dirty="0"/>
              <a:t> 2.  </a:t>
            </a:r>
          </a:p>
          <a:p>
            <a:r>
              <a:rPr lang="en-US" baseline="0" dirty="0"/>
              <a:t>Write the name of the strategy:  Partition by place value</a:t>
            </a:r>
          </a:p>
          <a:p>
            <a:r>
              <a:rPr lang="en-US" baseline="0" dirty="0"/>
              <a:t>Solve your hotdog question by partitioning by place value.</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45</a:t>
            </a:fld>
            <a:endParaRPr lang="en-US"/>
          </a:p>
        </p:txBody>
      </p:sp>
    </p:spTree>
    <p:extLst>
      <p:ext uri="{BB962C8B-B14F-4D97-AF65-F5344CB8AC3E}">
        <p14:creationId xmlns:p14="http://schemas.microsoft.com/office/powerpoint/2010/main" val="3898973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strategy is open number lines.</a:t>
            </a:r>
          </a:p>
          <a:p>
            <a:r>
              <a:rPr lang="en-US" dirty="0"/>
              <a:t>Start by building 23</a:t>
            </a:r>
            <a:r>
              <a:rPr lang="en-US" baseline="0" dirty="0"/>
              <a:t> in a straight line using base ten blocks.</a:t>
            </a:r>
            <a:r>
              <a:rPr lang="en-US" dirty="0"/>
              <a:t> </a:t>
            </a:r>
          </a:p>
          <a:p>
            <a:r>
              <a:rPr lang="en-US" dirty="0"/>
              <a:t>&lt;click&gt;Then add 41 to the end.</a:t>
            </a:r>
            <a:r>
              <a:rPr lang="en-US" baseline="0" dirty="0"/>
              <a:t>  Now, figure out how much you have altogether?  When students respond, you’ll represent their explanations on the board.  For example,</a:t>
            </a:r>
          </a:p>
          <a:p>
            <a:r>
              <a:rPr lang="en-US" baseline="0" dirty="0"/>
              <a:t>&lt;click&gt;Start by drawing a line.  Do not put 0 or any other number on the line.  Many students will use a counting on strategy, saying something like “I knew this was 23 so I didn’t recount it.”</a:t>
            </a:r>
          </a:p>
          <a:p>
            <a:r>
              <a:rPr lang="en-US" baseline="0" dirty="0"/>
              <a:t>&lt;click&gt;so you draw the line and label it 23.  Then they might say, “then I skip counted by 10s”.  Ask them to walk you through each skip count.</a:t>
            </a:r>
          </a:p>
          <a:p>
            <a:r>
              <a:rPr lang="en-US" baseline="0" dirty="0"/>
              <a:t>&lt;click&gt;One more ten is</a:t>
            </a:r>
          </a:p>
          <a:p>
            <a:r>
              <a:rPr lang="en-US" baseline="0" dirty="0"/>
              <a:t>&lt;click&gt;33</a:t>
            </a:r>
          </a:p>
          <a:p>
            <a:r>
              <a:rPr lang="en-US" baseline="0" dirty="0"/>
              <a:t>&lt;click&gt;one more ten is</a:t>
            </a:r>
          </a:p>
          <a:p>
            <a:r>
              <a:rPr lang="en-US" baseline="0" dirty="0"/>
              <a:t>&lt;click&gt;43</a:t>
            </a:r>
          </a:p>
          <a:p>
            <a:r>
              <a:rPr lang="en-US" baseline="0" dirty="0"/>
              <a:t>&lt;click&gt;one more ten is</a:t>
            </a:r>
          </a:p>
          <a:p>
            <a:r>
              <a:rPr lang="en-US" baseline="0" dirty="0"/>
              <a:t>&lt;click&gt;53</a:t>
            </a:r>
          </a:p>
          <a:p>
            <a:r>
              <a:rPr lang="en-US" baseline="0" dirty="0"/>
              <a:t>&lt;click&gt;one more ten is 63</a:t>
            </a:r>
          </a:p>
          <a:p>
            <a:r>
              <a:rPr lang="en-US" baseline="0" dirty="0"/>
              <a:t>&lt;click&gt;I counted the 4 tens.  Now I have a one left.</a:t>
            </a:r>
          </a:p>
          <a:p>
            <a:r>
              <a:rPr lang="en-US" baseline="0" dirty="0"/>
              <a:t>&lt;click&gt;and end up at 64.  Ask if anyone else skip counted by 10’s and then added one more.  Ask for different strategies. Did anybody else skip count by a different number?</a:t>
            </a:r>
          </a:p>
          <a:p>
            <a:r>
              <a:rPr lang="en-US" baseline="0" dirty="0"/>
              <a:t>&lt;click&gt;Another student may say,</a:t>
            </a:r>
          </a:p>
          <a:p>
            <a:r>
              <a:rPr lang="en-US" baseline="0" dirty="0"/>
              <a:t>&lt;click&gt;I know that 23 + 40 is</a:t>
            </a:r>
          </a:p>
          <a:p>
            <a:r>
              <a:rPr lang="en-US" baseline="0" dirty="0"/>
              <a:t>&lt;click&gt;63</a:t>
            </a:r>
          </a:p>
          <a:p>
            <a:r>
              <a:rPr lang="en-US" baseline="0" dirty="0"/>
              <a:t>&lt;click&gt;plus one more</a:t>
            </a:r>
          </a:p>
          <a:p>
            <a:r>
              <a:rPr lang="en-US" baseline="0" dirty="0"/>
              <a:t>&lt;click&gt;is 64.  Again, ask if others counted the same way.</a:t>
            </a:r>
          </a:p>
          <a:p>
            <a:r>
              <a:rPr lang="en-US" baseline="0" dirty="0"/>
              <a:t>If other students skipped counted different, for example by 20, 20 and 1, show that way.  You want to show all of the ways that students do it.  This helps them see that there are many ways to get there.  Some will be easier for them. Some will be harder.  That’s ok.  They just have to find the one that works for them best right.  Maybe they’ll try a different, more challenging one later.</a:t>
            </a:r>
          </a:p>
          <a:p>
            <a:endParaRPr lang="en-US" baseline="0" dirty="0"/>
          </a:p>
        </p:txBody>
      </p:sp>
      <p:sp>
        <p:nvSpPr>
          <p:cNvPr id="4" name="Slide Number Placeholder 3"/>
          <p:cNvSpPr>
            <a:spLocks noGrp="1"/>
          </p:cNvSpPr>
          <p:nvPr>
            <p:ph type="sldNum" sz="quarter" idx="10"/>
          </p:nvPr>
        </p:nvSpPr>
        <p:spPr/>
        <p:txBody>
          <a:bodyPr/>
          <a:lstStyle/>
          <a:p>
            <a:fld id="{300A2B48-FB63-4825-A2AF-639E1601C3CE}" type="slidenum">
              <a:rPr lang="en-US" smtClean="0"/>
              <a:t>46</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are confident, you can give them the</a:t>
            </a:r>
            <a:r>
              <a:rPr lang="en-US" baseline="0" dirty="0"/>
              <a:t> question and tell them they can build it with the blocks first and then draw the open number line, or they can go straight to the open number line.  </a:t>
            </a:r>
          </a:p>
          <a:p>
            <a:endParaRPr lang="en-US" baseline="0" dirty="0"/>
          </a:p>
          <a:p>
            <a:r>
              <a:rPr lang="en-US" baseline="0" dirty="0"/>
              <a:t>You should expect to see them &lt;click&gt;</a:t>
            </a:r>
            <a:r>
              <a:rPr lang="en-US" dirty="0"/>
              <a:t>Build 41 and then add 23&lt;click</a:t>
            </a:r>
            <a:r>
              <a:rPr lang="en-US" baseline="0" dirty="0"/>
              <a:t> 4 times&gt;</a:t>
            </a:r>
            <a:r>
              <a:rPr lang="en-US" dirty="0"/>
              <a:t> to the end</a:t>
            </a:r>
            <a:r>
              <a:rPr lang="en-US" baseline="0" dirty="0"/>
              <a:t> if they are very comfortable with the commutative property.  If they don’t, you can give them 41 + 23, have them predict / estimate the answer, solve it and discuss what they found.  Will this happen every time or is it just a fluke?  Then, you could have one half of the classroom always start with the smaller number and add the bigger number.  The other half of the class could always start with the bigger number and add the smaller number.  Ask them why this will always work.</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47</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 open number line to solve this question.</a:t>
            </a:r>
          </a:p>
        </p:txBody>
      </p:sp>
      <p:sp>
        <p:nvSpPr>
          <p:cNvPr id="4" name="Slide Number Placeholder 3"/>
          <p:cNvSpPr>
            <a:spLocks noGrp="1"/>
          </p:cNvSpPr>
          <p:nvPr>
            <p:ph type="sldNum" sz="quarter" idx="10"/>
          </p:nvPr>
        </p:nvSpPr>
        <p:spPr/>
        <p:txBody>
          <a:bodyPr/>
          <a:lstStyle/>
          <a:p>
            <a:fld id="{6DE36EF0-7984-4198-B0B0-446744D294F3}" type="slidenum">
              <a:rPr lang="en-US" smtClean="0"/>
              <a:t>48</a:t>
            </a:fld>
            <a:endParaRPr lang="en-US"/>
          </a:p>
        </p:txBody>
      </p:sp>
    </p:spTree>
    <p:extLst>
      <p:ext uri="{BB962C8B-B14F-4D97-AF65-F5344CB8AC3E}">
        <p14:creationId xmlns:p14="http://schemas.microsoft.com/office/powerpoint/2010/main" val="3148623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hotdog handout, write “Open number line” as your strategy 3.  Solve your hotdog question</a:t>
            </a:r>
            <a:r>
              <a:rPr lang="en-US" baseline="0" dirty="0"/>
              <a:t> using an open number line.</a:t>
            </a:r>
          </a:p>
        </p:txBody>
      </p:sp>
      <p:sp>
        <p:nvSpPr>
          <p:cNvPr id="4" name="Slide Number Placeholder 3"/>
          <p:cNvSpPr>
            <a:spLocks noGrp="1"/>
          </p:cNvSpPr>
          <p:nvPr>
            <p:ph type="sldNum" sz="quarter" idx="10"/>
          </p:nvPr>
        </p:nvSpPr>
        <p:spPr/>
        <p:txBody>
          <a:bodyPr/>
          <a:lstStyle/>
          <a:p>
            <a:fld id="{6DE36EF0-7984-4198-B0B0-446744D294F3}" type="slidenum">
              <a:rPr lang="en-US" smtClean="0"/>
              <a:t>49</a:t>
            </a:fld>
            <a:endParaRPr lang="en-US"/>
          </a:p>
        </p:txBody>
      </p:sp>
    </p:spTree>
    <p:extLst>
      <p:ext uri="{BB962C8B-B14F-4D97-AF65-F5344CB8AC3E}">
        <p14:creationId xmlns:p14="http://schemas.microsoft.com/office/powerpoint/2010/main" val="2720560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more strategy.</a:t>
            </a:r>
          </a:p>
          <a:p>
            <a:endParaRPr lang="en-US" dirty="0"/>
          </a:p>
          <a:p>
            <a:r>
              <a:rPr lang="en-US" dirty="0"/>
              <a:t>(Note:  When you are in presentation mode, you will be have to click on</a:t>
            </a:r>
            <a:r>
              <a:rPr lang="en-US" baseline="0" dirty="0"/>
              <a:t> the image of the boy and a play button will appear at the bottom of the image.  Click play)</a:t>
            </a:r>
          </a:p>
          <a:p>
            <a:r>
              <a:rPr lang="en-US" baseline="0" dirty="0"/>
              <a:t>(After watching) Discuss the way the teacher helps this student use what they know in order to solve this question.  Ask “What is this strategy called?”  Compensation – you make one number bigger to make it easier to work with – example:  9 became 10.  Then solve the question – example:  12 + 10.  Then remove the extra – example 22 – 1.</a:t>
            </a:r>
            <a:endParaRPr lang="en-US" dirty="0"/>
          </a:p>
          <a:p>
            <a:endParaRPr lang="en-US" dirty="0"/>
          </a:p>
          <a:p>
            <a:r>
              <a:rPr lang="en-US" b="1" dirty="0"/>
              <a:t>Having</a:t>
            </a:r>
            <a:r>
              <a:rPr lang="en-US" b="1" baseline="0" dirty="0"/>
              <a:t> trouble with video:</a:t>
            </a:r>
            <a:r>
              <a:rPr lang="en-US" b="0" baseline="0" dirty="0"/>
              <a:t>  Video has been included in the “All Files for Presentations</a:t>
            </a:r>
            <a:r>
              <a:rPr lang="en-US" b="0" baseline="0" dirty="0">
                <a:sym typeface="Wingdings" panose="05000000000000000000" pitchFamily="2" charset="2"/>
              </a:rPr>
              <a:t>BI1.  It’s called “12+9 and 12+10, student B”</a:t>
            </a:r>
            <a:endParaRPr lang="en-US" b="1" dirty="0"/>
          </a:p>
        </p:txBody>
      </p:sp>
      <p:sp>
        <p:nvSpPr>
          <p:cNvPr id="4" name="Slide Number Placeholder 3"/>
          <p:cNvSpPr>
            <a:spLocks noGrp="1"/>
          </p:cNvSpPr>
          <p:nvPr>
            <p:ph type="sldNum" sz="quarter" idx="10"/>
          </p:nvPr>
        </p:nvSpPr>
        <p:spPr/>
        <p:txBody>
          <a:bodyPr/>
          <a:lstStyle/>
          <a:p>
            <a:fld id="{6DE36EF0-7984-4198-B0B0-446744D294F3}" type="slidenum">
              <a:rPr lang="en-US" smtClean="0"/>
              <a:t>50</a:t>
            </a:fld>
            <a:endParaRPr lang="en-US"/>
          </a:p>
        </p:txBody>
      </p:sp>
    </p:spTree>
    <p:extLst>
      <p:ext uri="{BB962C8B-B14F-4D97-AF65-F5344CB8AC3E}">
        <p14:creationId xmlns:p14="http://schemas.microsoft.com/office/powerpoint/2010/main" val="1074639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endParaRPr lang="en-US" b="0" dirty="0"/>
          </a:p>
          <a:p>
            <a:r>
              <a:rPr lang="en-US" b="0" dirty="0"/>
              <a:t>* Grade Level Outcome – multiple ways</a:t>
            </a:r>
            <a:endParaRPr lang="en-US" b="1" dirty="0"/>
          </a:p>
          <a:p>
            <a:r>
              <a:rPr lang="en-US" dirty="0"/>
              <a:t>Participants create a new word problem focusing</a:t>
            </a:r>
            <a:r>
              <a:rPr lang="en-US" baseline="0" dirty="0"/>
              <a:t> on their grade level outcomes.  They fill in each of the Strategy boxes, solving the question using the applicable strategy.  This, in essence, becomes an answer key when assessing student work.  Other strategies can be included by writing on the back of this page.</a:t>
            </a:r>
          </a:p>
          <a:p>
            <a:r>
              <a:rPr lang="en-US" baseline="0" dirty="0"/>
              <a:t>&lt;Link for presenter downloading  https://docs.google.com/document/d/1dJ682s801sX3wKVNr-_lls_bxyA-jl1yF51TsjAGkCg/edit?usp=sharing &gt;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51</a:t>
            </a:fld>
            <a:endParaRPr lang="en-US"/>
          </a:p>
        </p:txBody>
      </p:sp>
    </p:spTree>
    <p:extLst>
      <p:ext uri="{BB962C8B-B14F-4D97-AF65-F5344CB8AC3E}">
        <p14:creationId xmlns:p14="http://schemas.microsoft.com/office/powerpoint/2010/main" val="17978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this topic is important.</a:t>
            </a:r>
          </a:p>
        </p:txBody>
      </p:sp>
      <p:sp>
        <p:nvSpPr>
          <p:cNvPr id="4" name="Slide Number Placeholder 3"/>
          <p:cNvSpPr>
            <a:spLocks noGrp="1"/>
          </p:cNvSpPr>
          <p:nvPr>
            <p:ph type="sldNum" sz="quarter" idx="10"/>
          </p:nvPr>
        </p:nvSpPr>
        <p:spPr/>
        <p:txBody>
          <a:bodyPr/>
          <a:lstStyle/>
          <a:p>
            <a:fld id="{6DE36EF0-7984-4198-B0B0-446744D294F3}" type="slidenum">
              <a:rPr lang="en-US" smtClean="0"/>
              <a:t>6</a:t>
            </a:fld>
            <a:endParaRPr lang="en-US"/>
          </a:p>
        </p:txBody>
      </p:sp>
    </p:spTree>
    <p:extLst>
      <p:ext uri="{BB962C8B-B14F-4D97-AF65-F5344CB8AC3E}">
        <p14:creationId xmlns:p14="http://schemas.microsoft.com/office/powerpoint/2010/main" val="635723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 dirty="0"/>
              <a:t>The EMPLO</a:t>
            </a:r>
            <a:r>
              <a:rPr lang="en" baseline="0" dirty="0"/>
              <a:t> group </a:t>
            </a:r>
            <a:r>
              <a:rPr lang="en" dirty="0"/>
              <a:t>created a simple quick assessment tool to keep track of students’ strategies.  It is meant to be used as a formative assessment tool that will guide our next steps with this particular student.  This can be downloaded from the EMPL website in the Try This section.  Let’s look closer at each of the sections.</a:t>
            </a:r>
            <a:endParaRPr lang="en" dirty="0">
              <a:solidFill>
                <a:schemeClr val="dk1"/>
              </a:solidFill>
            </a:endParaRPr>
          </a:p>
          <a:p>
            <a:endParaRPr lang="en-US" dirty="0"/>
          </a:p>
          <a:p>
            <a:r>
              <a:rPr lang="en-US" dirty="0"/>
              <a:t>&lt;Link for presenter </a:t>
            </a:r>
            <a:r>
              <a:rPr lang="en-US" b="0" dirty="0"/>
              <a:t>downloading:</a:t>
            </a:r>
            <a:r>
              <a:rPr lang="en-US" b="0" baseline="0" dirty="0"/>
              <a:t>  https://drive.google.com/open?id=0B-I5D9zVEge0RW1qQXdLa3RNeXM </a:t>
            </a:r>
            <a:r>
              <a:rPr lang="en-US" dirty="0"/>
              <a:t>&gt;</a:t>
            </a:r>
          </a:p>
          <a:p>
            <a:endParaRPr lang="en-US" dirty="0"/>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52</a:t>
            </a:fld>
            <a:endParaRPr lang="en-US"/>
          </a:p>
        </p:txBody>
      </p:sp>
    </p:spTree>
    <p:extLst>
      <p:ext uri="{BB962C8B-B14F-4D97-AF65-F5344CB8AC3E}">
        <p14:creationId xmlns:p14="http://schemas.microsoft.com/office/powerpoint/2010/main" val="1345079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First, we’ll look at the answer.  Is it correct or incorrect?  If it’s correct - was the answer obvious, inferred slightly or inferred majorly?  If we have to infer, then we know to have a conversation with this student regarding communication of answers.  If it’s incorrect, was it because of a minor mistake, or a mathematical misunderstanding?  This will also guide further conversations with this student and the next lesson.  </a:t>
            </a:r>
            <a:endParaRPr lang="en"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53</a:t>
            </a:fld>
            <a:endParaRPr lang="en-US"/>
          </a:p>
        </p:txBody>
      </p:sp>
    </p:spTree>
    <p:extLst>
      <p:ext uri="{BB962C8B-B14F-4D97-AF65-F5344CB8AC3E}">
        <p14:creationId xmlns:p14="http://schemas.microsoft.com/office/powerpoint/2010/main" val="2289106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Now, let’s find out what type of strategy the student is using - counting, additive thinking, or multiplicative thinking.  There’s also space to write down a different type of strategy.</a:t>
            </a:r>
            <a:endParaRPr lang="en" dirty="0">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dirty="0"/>
              <a:t>There’s also space for us to write down notes and next steps.</a:t>
            </a:r>
            <a:r>
              <a:rPr lang="en" baseline="0" dirty="0"/>
              <a:t>  What follow up questions should I ask this student to clarify understanding?  What are the next steps that I will take with this student to help them develop their additive thinking skills?</a:t>
            </a:r>
            <a:r>
              <a:rPr lang="en" dirty="0"/>
              <a:t>  When we continue</a:t>
            </a:r>
            <a:r>
              <a:rPr lang="en" baseline="0" dirty="0"/>
              <a:t> to look at student work</a:t>
            </a:r>
            <a:r>
              <a:rPr lang="en" dirty="0"/>
              <a:t>, you’ll see a version of this at the bottom of the screen.  Ask yourself these questions when considering the student’s work.</a:t>
            </a:r>
          </a:p>
          <a:p>
            <a:endParaRPr dirty="0"/>
          </a:p>
          <a:p>
            <a:pPr>
              <a:buClr>
                <a:schemeClr val="dk1"/>
              </a:buClr>
              <a:buSzPct val="100000"/>
            </a:pPr>
            <a:r>
              <a:rPr lang="en" dirty="0">
                <a:solidFill>
                  <a:schemeClr val="dk1"/>
                </a:solidFill>
              </a:rPr>
              <a:t>You can download this from the Additive Thinking</a:t>
            </a:r>
            <a:r>
              <a:rPr lang="en" baseline="0" dirty="0">
                <a:solidFill>
                  <a:schemeClr val="dk1"/>
                </a:solidFill>
              </a:rPr>
              <a:t> </a:t>
            </a:r>
            <a:r>
              <a:rPr lang="en" dirty="0">
                <a:solidFill>
                  <a:schemeClr val="dk1"/>
                </a:solidFill>
              </a:rPr>
              <a:t>Try This Sections on the EMPL online</a:t>
            </a:r>
            <a:r>
              <a:rPr lang="en" baseline="0" dirty="0">
                <a:solidFill>
                  <a:schemeClr val="dk1"/>
                </a:solidFill>
              </a:rPr>
              <a:t> </a:t>
            </a:r>
            <a:r>
              <a:rPr lang="en" dirty="0">
                <a:solidFill>
                  <a:schemeClr val="dk1"/>
                </a:solidFill>
              </a:rPr>
              <a:t>learning guide.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would you use the Quick assessment to assess this student?”  &lt;give time&gt;</a:t>
            </a:r>
          </a:p>
          <a:p>
            <a:r>
              <a:rPr lang="en-US" dirty="0"/>
              <a:t>Ask “Did you notice anything about this students’ response &lt;skipped #47 so must have counted #37 so fluked into the correct answer&gt;</a:t>
            </a:r>
          </a:p>
        </p:txBody>
      </p:sp>
      <p:sp>
        <p:nvSpPr>
          <p:cNvPr id="4" name="Slide Number Placeholder 3"/>
          <p:cNvSpPr>
            <a:spLocks noGrp="1"/>
          </p:cNvSpPr>
          <p:nvPr>
            <p:ph type="sldNum" sz="quarter" idx="10"/>
          </p:nvPr>
        </p:nvSpPr>
        <p:spPr/>
        <p:txBody>
          <a:bodyPr/>
          <a:lstStyle/>
          <a:p>
            <a:fld id="{6DE36EF0-7984-4198-B0B0-446744D294F3}" type="slidenum">
              <a:rPr lang="en-US" smtClean="0"/>
              <a:t>56</a:t>
            </a:fld>
            <a:endParaRPr lang="en-US"/>
          </a:p>
        </p:txBody>
      </p:sp>
    </p:spTree>
    <p:extLst>
      <p:ext uri="{BB962C8B-B14F-4D97-AF65-F5344CB8AC3E}">
        <p14:creationId xmlns:p14="http://schemas.microsoft.com/office/powerpoint/2010/main" val="1488775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0000"/>
                </a:solidFill>
              </a:rPr>
              <a:t>&lt;Notes for presenter&gt;</a:t>
            </a:r>
          </a:p>
          <a:p>
            <a:pPr marL="0" indent="0">
              <a:buNone/>
            </a:pPr>
            <a:r>
              <a:rPr lang="en-US" dirty="0"/>
              <a:t>If you would like to add more Assessment exemplars:</a:t>
            </a:r>
          </a:p>
          <a:p>
            <a:r>
              <a:rPr lang="en-US" dirty="0">
                <a:solidFill>
                  <a:srgbClr val="FF0000"/>
                </a:solidFill>
              </a:rPr>
              <a:t>Open</a:t>
            </a:r>
            <a:r>
              <a:rPr lang="en-US" baseline="0" dirty="0">
                <a:solidFill>
                  <a:srgbClr val="FF0000"/>
                </a:solidFill>
              </a:rPr>
              <a:t> the section</a:t>
            </a:r>
            <a:r>
              <a:rPr lang="en-US" dirty="0">
                <a:solidFill>
                  <a:srgbClr val="FF0000"/>
                </a:solidFill>
              </a:rPr>
              <a:t> “BI1: Extra Assessments”.</a:t>
            </a:r>
          </a:p>
          <a:p>
            <a:r>
              <a:rPr lang="en-US" dirty="0">
                <a:solidFill>
                  <a:srgbClr val="FF0000"/>
                </a:solidFill>
              </a:rPr>
              <a:t>Choose an appropriate slide for all of your participants.  </a:t>
            </a:r>
          </a:p>
          <a:p>
            <a:r>
              <a:rPr lang="en-US" dirty="0">
                <a:solidFill>
                  <a:srgbClr val="FF0000"/>
                </a:solidFill>
              </a:rPr>
              <a:t>Replace this slide with the new slide(s) provided.  </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57</a:t>
            </a:fld>
            <a:endParaRPr lang="en-US"/>
          </a:p>
        </p:txBody>
      </p:sp>
    </p:spTree>
    <p:extLst>
      <p:ext uri="{BB962C8B-B14F-4D97-AF65-F5344CB8AC3E}">
        <p14:creationId xmlns:p14="http://schemas.microsoft.com/office/powerpoint/2010/main" val="1652739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FF0000"/>
                </a:solidFill>
              </a:rPr>
              <a:t>&lt;Notes for presenter&gt;</a:t>
            </a:r>
          </a:p>
          <a:p>
            <a:r>
              <a:rPr lang="en-US" dirty="0"/>
              <a:t>Use</a:t>
            </a:r>
            <a:r>
              <a:rPr lang="en-US" baseline="0" dirty="0"/>
              <a:t> this module (BI1: Assess Yours) if you had teachers download one of the “Try This” off the website and administer to students ahead of time.  During this time, they’ll go through their students’ work and use the quick assessments.</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58</a:t>
            </a:fld>
            <a:endParaRPr lang="en-US"/>
          </a:p>
        </p:txBody>
      </p:sp>
    </p:spTree>
    <p:extLst>
      <p:ext uri="{BB962C8B-B14F-4D97-AF65-F5344CB8AC3E}">
        <p14:creationId xmlns:p14="http://schemas.microsoft.com/office/powerpoint/2010/main" val="42394001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instructional practices you can and should be using to help students develop</a:t>
            </a:r>
            <a:r>
              <a:rPr lang="en-US" baseline="0" dirty="0"/>
              <a:t> their ability to think flexibility with numbers.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59</a:t>
            </a:fld>
            <a:endParaRPr lang="en-US"/>
          </a:p>
        </p:txBody>
      </p:sp>
    </p:spTree>
    <p:extLst>
      <p:ext uri="{BB962C8B-B14F-4D97-AF65-F5344CB8AC3E}">
        <p14:creationId xmlns:p14="http://schemas.microsoft.com/office/powerpoint/2010/main" val="11627052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endParaRPr lang="en-US" b="0" dirty="0"/>
          </a:p>
          <a:p>
            <a:pPr marL="171450" indent="-171450">
              <a:buFont typeface="Arial" charset="0"/>
              <a:buChar char="•"/>
            </a:pPr>
            <a:r>
              <a:rPr lang="en-US" b="0" baseline="0" dirty="0"/>
              <a:t>Parent Letter – Big Idea 1</a:t>
            </a:r>
          </a:p>
          <a:p>
            <a:pPr marL="171450" indent="-171450">
              <a:buFont typeface="Arial" charset="0"/>
              <a:buChar char="•"/>
            </a:pPr>
            <a:endParaRPr lang="en-US" b="0" baseline="0"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60</a:t>
            </a:fld>
            <a:endParaRPr lang="en-US"/>
          </a:p>
        </p:txBody>
      </p:sp>
    </p:spTree>
    <p:extLst>
      <p:ext uri="{BB962C8B-B14F-4D97-AF65-F5344CB8AC3E}">
        <p14:creationId xmlns:p14="http://schemas.microsoft.com/office/powerpoint/2010/main" val="1656167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out big idea and explain why</a:t>
            </a:r>
            <a:r>
              <a:rPr lang="en-US" baseline="0" dirty="0"/>
              <a:t> it’s a big idea.  Insert shortened version in title and longer version in body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62</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  </a:t>
            </a:r>
          </a:p>
        </p:txBody>
      </p:sp>
      <p:sp>
        <p:nvSpPr>
          <p:cNvPr id="4" name="Slide Number Placeholder 3"/>
          <p:cNvSpPr>
            <a:spLocks noGrp="1"/>
          </p:cNvSpPr>
          <p:nvPr>
            <p:ph type="sldNum" sz="quarter" idx="10"/>
          </p:nvPr>
        </p:nvSpPr>
        <p:spPr/>
        <p:txBody>
          <a:bodyPr/>
          <a:lstStyle/>
          <a:p>
            <a:fld id="{6DE36EF0-7984-4198-B0B0-446744D294F3}" type="slidenum">
              <a:rPr lang="en-US" smtClean="0"/>
              <a:t>63</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solve this and share their strategies</a:t>
            </a:r>
            <a:r>
              <a:rPr lang="en-US"/>
              <a:t>.  </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64</a:t>
            </a:fld>
            <a:endParaRPr lang="en-US"/>
          </a:p>
        </p:txBody>
      </p:sp>
    </p:spTree>
    <p:extLst>
      <p:ext uri="{BB962C8B-B14F-4D97-AF65-F5344CB8AC3E}">
        <p14:creationId xmlns:p14="http://schemas.microsoft.com/office/powerpoint/2010/main" val="33145366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look at a simpler question you could use in a grade 1 classroom.  Discuss how your students would solve this.</a:t>
            </a:r>
          </a:p>
          <a:p>
            <a:r>
              <a:rPr lang="en-US" baseline="0" dirty="0"/>
              <a:t>Let’s look at 2 different examples.</a:t>
            </a:r>
          </a:p>
        </p:txBody>
      </p:sp>
      <p:sp>
        <p:nvSpPr>
          <p:cNvPr id="4" name="Slide Number Placeholder 3"/>
          <p:cNvSpPr>
            <a:spLocks noGrp="1"/>
          </p:cNvSpPr>
          <p:nvPr>
            <p:ph type="sldNum" sz="quarter" idx="10"/>
          </p:nvPr>
        </p:nvSpPr>
        <p:spPr/>
        <p:txBody>
          <a:bodyPr/>
          <a:lstStyle/>
          <a:p>
            <a:fld id="{6DE36EF0-7984-4198-B0B0-446744D294F3}" type="slidenum">
              <a:rPr lang="en-US" smtClean="0"/>
              <a:t>65</a:t>
            </a:fld>
            <a:endParaRPr lang="en-US"/>
          </a:p>
        </p:txBody>
      </p:sp>
    </p:spTree>
    <p:extLst>
      <p:ext uri="{BB962C8B-B14F-4D97-AF65-F5344CB8AC3E}">
        <p14:creationId xmlns:p14="http://schemas.microsoft.com/office/powerpoint/2010/main" val="10559875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starts at 7,</a:t>
            </a:r>
            <a:r>
              <a:rPr lang="en-US" baseline="0" dirty="0"/>
              <a:t> maybe they draw circles, maybe they use manipulatives.  &lt;click&gt;Then they add more circles or manipulatives until they reach 15.  </a:t>
            </a:r>
          </a:p>
          <a:p>
            <a:r>
              <a:rPr lang="en-US" baseline="0" dirty="0"/>
              <a:t>&lt;click&gt; Then they go back and count how many manipulatives they added.</a:t>
            </a:r>
            <a:endParaRPr lang="en-US" dirty="0"/>
          </a:p>
          <a:p>
            <a:r>
              <a:rPr lang="en-US" dirty="0"/>
              <a:t>&lt;after</a:t>
            </a:r>
            <a:r>
              <a:rPr lang="en-US" baseline="0" dirty="0"/>
              <a:t> going through animations&gt;</a:t>
            </a:r>
          </a:p>
          <a:p>
            <a:r>
              <a:rPr lang="en-US" baseline="0" dirty="0"/>
              <a:t>You’ll see some students counting on their fingers to get the answer.  Please keep in mind that counting on is not actually an additive thinking strategy.</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66</a:t>
            </a:fld>
            <a:endParaRPr lang="en-US"/>
          </a:p>
        </p:txBody>
      </p:sp>
    </p:spTree>
    <p:extLst>
      <p:ext uri="{BB962C8B-B14F-4D97-AF65-F5344CB8AC3E}">
        <p14:creationId xmlns:p14="http://schemas.microsoft.com/office/powerpoint/2010/main" val="3793508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student might</a:t>
            </a:r>
            <a:r>
              <a:rPr lang="en-US" baseline="0" dirty="0"/>
              <a:t> start by representing the 15.  &lt;click&gt;  Then they remove the 7 objects that represent the original amount.  Now they can count what’s left.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67</a:t>
            </a:fld>
            <a:endParaRPr lang="en-US"/>
          </a:p>
        </p:txBody>
      </p:sp>
    </p:spTree>
    <p:extLst>
      <p:ext uri="{BB962C8B-B14F-4D97-AF65-F5344CB8AC3E}">
        <p14:creationId xmlns:p14="http://schemas.microsoft.com/office/powerpoint/2010/main" val="19891151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student</a:t>
            </a:r>
            <a:r>
              <a:rPr lang="en-US" baseline="0" dirty="0"/>
              <a:t> starts by building 117.</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69</a:t>
            </a:fld>
            <a:endParaRPr lang="en-US"/>
          </a:p>
        </p:txBody>
      </p:sp>
    </p:spTree>
    <p:extLst>
      <p:ext uri="{BB962C8B-B14F-4D97-AF65-F5344CB8AC3E}">
        <p14:creationId xmlns:p14="http://schemas.microsoft.com/office/powerpoint/2010/main" val="41831037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adds more until they have 135.</a:t>
            </a:r>
            <a:r>
              <a:rPr lang="en-US" baseline="0" dirty="0"/>
              <a:t>   &lt;click&gt; They count how many they added.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70</a:t>
            </a:fld>
            <a:endParaRPr lang="en-US"/>
          </a:p>
        </p:txBody>
      </p:sp>
    </p:spTree>
    <p:extLst>
      <p:ext uri="{BB962C8B-B14F-4D97-AF65-F5344CB8AC3E}">
        <p14:creationId xmlns:p14="http://schemas.microsoft.com/office/powerpoint/2010/main" val="41734880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remove</a:t>
            </a:r>
            <a:r>
              <a:rPr lang="en-US" baseline="0" dirty="0"/>
              <a:t> blocks until they only have 117 left.  &lt;click&gt; They count how many they removed.</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71</a:t>
            </a:fld>
            <a:endParaRPr lang="en-US"/>
          </a:p>
        </p:txBody>
      </p:sp>
    </p:spTree>
    <p:extLst>
      <p:ext uri="{BB962C8B-B14F-4D97-AF65-F5344CB8AC3E}">
        <p14:creationId xmlns:p14="http://schemas.microsoft.com/office/powerpoint/2010/main" val="22142911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If you did NOT do the open number line from Big Idea 1, insert the “BI2:  open number line intro” Module.</a:t>
            </a:r>
          </a:p>
          <a:p>
            <a:endParaRPr lang="en-US" dirty="0">
              <a:solidFill>
                <a:srgbClr val="FF0000"/>
              </a:solidFill>
            </a:endParaRPr>
          </a:p>
          <a:p>
            <a:r>
              <a:rPr lang="en-US" dirty="0">
                <a:solidFill>
                  <a:srgbClr val="FF0000"/>
                </a:solidFill>
              </a:rPr>
              <a:t>If you did, just delete the folder</a:t>
            </a:r>
            <a:r>
              <a:rPr lang="en-US" baseline="0" dirty="0">
                <a:solidFill>
                  <a:srgbClr val="FF0000"/>
                </a:solidFill>
              </a:rPr>
              <a:t> image on this </a:t>
            </a:r>
            <a:r>
              <a:rPr lang="en-US" baseline="0" dirty="0" err="1">
                <a:solidFill>
                  <a:srgbClr val="FF0000"/>
                </a:solidFill>
              </a:rPr>
              <a:t>screenn</a:t>
            </a:r>
            <a:r>
              <a:rPr lang="en-US" baseline="0" dirty="0">
                <a:solidFill>
                  <a:srgbClr val="FF0000"/>
                </a:solidFill>
              </a:rPr>
              <a:t> and use it as a title page.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72</a:t>
            </a:fld>
            <a:endParaRPr lang="en-US"/>
          </a:p>
        </p:txBody>
      </p:sp>
    </p:spTree>
    <p:extLst>
      <p:ext uri="{BB962C8B-B14F-4D97-AF65-F5344CB8AC3E}">
        <p14:creationId xmlns:p14="http://schemas.microsoft.com/office/powerpoint/2010/main" val="1316366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show addition from 117 to 135.</a:t>
            </a:r>
          </a:p>
          <a:p>
            <a:r>
              <a:rPr lang="en-US" dirty="0"/>
              <a:t>Then,</a:t>
            </a:r>
            <a:r>
              <a:rPr lang="en-US" baseline="0" dirty="0"/>
              <a:t> they c</a:t>
            </a:r>
            <a:r>
              <a:rPr lang="en-US" dirty="0"/>
              <a:t>reate</a:t>
            </a:r>
            <a:r>
              <a:rPr lang="en-US" baseline="0" dirty="0"/>
              <a:t> another open number line and show subtraction from 135 to 117.</a:t>
            </a:r>
          </a:p>
          <a:p>
            <a:r>
              <a:rPr lang="en-US" baseline="0" dirty="0"/>
              <a:t>Ask “Which way did you prefer?”</a:t>
            </a:r>
          </a:p>
          <a:p>
            <a:endParaRPr lang="en-US" baseline="0" dirty="0"/>
          </a:p>
          <a:p>
            <a:r>
              <a:rPr lang="en-US" baseline="0" dirty="0"/>
              <a:t>&lt;Presenter Notes:  You could change this to 1.17 and 1.35 when working with Grades 4-6 Participants&gt;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73</a:t>
            </a:fld>
            <a:endParaRPr lang="en-US"/>
          </a:p>
        </p:txBody>
      </p:sp>
    </p:spTree>
    <p:extLst>
      <p:ext uri="{BB962C8B-B14F-4D97-AF65-F5344CB8AC3E}">
        <p14:creationId xmlns:p14="http://schemas.microsoft.com/office/powerpoint/2010/main" val="378724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may not meet your</a:t>
            </a:r>
            <a:r>
              <a:rPr lang="en-US" baseline="0" dirty="0"/>
              <a:t> (the participant’s) grade level needs.”  </a:t>
            </a:r>
          </a:p>
          <a:p>
            <a:endParaRPr lang="en-US" baseline="0" dirty="0"/>
          </a:p>
          <a:p>
            <a:r>
              <a:rPr lang="en-US" baseline="0" dirty="0"/>
              <a:t>&lt;Provide time for them to adapt the question for their grade level.&gt;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74</a:t>
            </a:fld>
            <a:endParaRPr lang="en-US"/>
          </a:p>
        </p:txBody>
      </p:sp>
    </p:spTree>
    <p:extLst>
      <p:ext uri="{BB962C8B-B14F-4D97-AF65-F5344CB8AC3E}">
        <p14:creationId xmlns:p14="http://schemas.microsoft.com/office/powerpoint/2010/main" val="33497204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75</a:t>
            </a:fld>
            <a:endParaRPr lang="en-US"/>
          </a:p>
        </p:txBody>
      </p:sp>
    </p:spTree>
    <p:extLst>
      <p:ext uri="{BB962C8B-B14F-4D97-AF65-F5344CB8AC3E}">
        <p14:creationId xmlns:p14="http://schemas.microsoft.com/office/powerpoint/2010/main" val="2946183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81</a:t>
            </a:fld>
            <a:endParaRPr lang="en-US"/>
          </a:p>
        </p:txBody>
      </p:sp>
    </p:spTree>
    <p:extLst>
      <p:ext uri="{BB962C8B-B14F-4D97-AF65-F5344CB8AC3E}">
        <p14:creationId xmlns:p14="http://schemas.microsoft.com/office/powerpoint/2010/main" val="34141421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a:t>
            </a:r>
            <a:r>
              <a:rPr lang="en-US" baseline="0" dirty="0"/>
              <a:t> ways you could use to develop </a:t>
            </a:r>
            <a:r>
              <a:rPr lang="en-US" u="sng" baseline="0" dirty="0"/>
              <a:t>this topic</a:t>
            </a:r>
            <a:r>
              <a:rPr lang="en-US" u="none" baseline="0" dirty="0"/>
              <a: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82</a:t>
            </a:fld>
            <a:endParaRPr lang="en-US"/>
          </a:p>
        </p:txBody>
      </p:sp>
    </p:spTree>
    <p:extLst>
      <p:ext uri="{BB962C8B-B14F-4D97-AF65-F5344CB8AC3E}">
        <p14:creationId xmlns:p14="http://schemas.microsoft.com/office/powerpoint/2010/main" val="19817015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endParaRPr lang="en-US" b="0" dirty="0"/>
          </a:p>
          <a:p>
            <a:r>
              <a:rPr lang="en-US" b="0" dirty="0"/>
              <a:t>If you have time, you can add any of these modules with BI2: Instructional Practices here for further discussion.</a:t>
            </a:r>
            <a:endParaRPr lang="en-US" b="1" dirty="0"/>
          </a:p>
          <a:p>
            <a:r>
              <a:rPr lang="en-US" dirty="0"/>
              <a:t>Number Talks (BI2:  Instructional Practices)</a:t>
            </a:r>
          </a:p>
          <a:p>
            <a:r>
              <a:rPr lang="en-US" dirty="0"/>
              <a:t>Open-ended questions</a:t>
            </a:r>
          </a:p>
          <a:p>
            <a:r>
              <a:rPr lang="en-US" dirty="0"/>
              <a:t>Use of manipulatives</a:t>
            </a:r>
          </a:p>
          <a:p>
            <a:r>
              <a:rPr lang="en-US" dirty="0"/>
              <a:t>Non-permanent surfaces</a:t>
            </a:r>
          </a:p>
          <a:p>
            <a:r>
              <a:rPr lang="en-US" dirty="0"/>
              <a:t>Problem Solving</a:t>
            </a:r>
          </a:p>
          <a:p>
            <a:endParaRPr lang="en-US" dirty="0"/>
          </a:p>
          <a:p>
            <a:pPr marL="0" indent="0">
              <a:buNone/>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83</a:t>
            </a:fld>
            <a:endParaRPr lang="en-US"/>
          </a:p>
        </p:txBody>
      </p:sp>
    </p:spTree>
    <p:extLst>
      <p:ext uri="{BB962C8B-B14F-4D97-AF65-F5344CB8AC3E}">
        <p14:creationId xmlns:p14="http://schemas.microsoft.com/office/powerpoint/2010/main" val="1316366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p>
          <a:p>
            <a:pPr marL="171450" indent="-171450">
              <a:buFont typeface="Arial" charset="0"/>
              <a:buChar char="•"/>
            </a:pPr>
            <a:r>
              <a:rPr lang="en-US" dirty="0"/>
              <a:t>Parent Letter – Big Idea 2</a:t>
            </a:r>
          </a:p>
          <a:p>
            <a:pPr marL="0" indent="0">
              <a:buFont typeface="Arial" charset="0"/>
              <a:buNone/>
            </a:pPr>
            <a:endParaRPr lang="en-US" dirty="0"/>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84</a:t>
            </a:fld>
            <a:endParaRPr lang="en-US"/>
          </a:p>
        </p:txBody>
      </p:sp>
    </p:spTree>
    <p:extLst>
      <p:ext uri="{BB962C8B-B14F-4D97-AF65-F5344CB8AC3E}">
        <p14:creationId xmlns:p14="http://schemas.microsoft.com/office/powerpoint/2010/main" val="37925365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 note:  We’ll come back to these</a:t>
            </a:r>
            <a:r>
              <a:rPr lang="en-US" baseline="0" dirty="0"/>
              <a:t> questions later&gt;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86</a:t>
            </a:fld>
            <a:endParaRPr lang="en-US"/>
          </a:p>
        </p:txBody>
      </p:sp>
    </p:spTree>
    <p:extLst>
      <p:ext uri="{BB962C8B-B14F-4D97-AF65-F5344CB8AC3E}">
        <p14:creationId xmlns:p14="http://schemas.microsoft.com/office/powerpoint/2010/main" val="16807517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&lt;Presenter</a:t>
            </a:r>
            <a:r>
              <a:rPr lang="en-US" baseline="0" dirty="0"/>
              <a:t> Note:  Prepare the “BI3:  Joining, Separating and Comparing Sorting Activity”.  Do NOT mention the full name of the activity to participants as this will give some info away.  Just refer to it as a sorting activity&gt;</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87</a:t>
            </a:fld>
            <a:endParaRPr lang="en-US"/>
          </a:p>
        </p:txBody>
      </p:sp>
    </p:spTree>
    <p:extLst>
      <p:ext uri="{BB962C8B-B14F-4D97-AF65-F5344CB8AC3E}">
        <p14:creationId xmlns:p14="http://schemas.microsoft.com/office/powerpoint/2010/main" val="1352010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answer key.</a:t>
            </a:r>
          </a:p>
          <a:p>
            <a:r>
              <a:rPr lang="en-US" dirty="0"/>
              <a:t>&lt;click&gt;  Ask participants to figure out where the</a:t>
            </a:r>
            <a:r>
              <a:rPr lang="en-US" baseline="0" dirty="0"/>
              <a:t> question they wrote earlier would fit.  Survey all participants to determine if there is a tendency or trend.  (Most likely, most questions will fit in the Join Result Unknown box)</a:t>
            </a:r>
          </a:p>
        </p:txBody>
      </p:sp>
      <p:sp>
        <p:nvSpPr>
          <p:cNvPr id="4" name="Slide Number Placeholder 3"/>
          <p:cNvSpPr>
            <a:spLocks noGrp="1"/>
          </p:cNvSpPr>
          <p:nvPr>
            <p:ph type="sldNum" sz="quarter" idx="10"/>
          </p:nvPr>
        </p:nvSpPr>
        <p:spPr/>
        <p:txBody>
          <a:bodyPr/>
          <a:lstStyle/>
          <a:p>
            <a:fld id="{6DE36EF0-7984-4198-B0B0-446744D294F3}" type="slidenum">
              <a:rPr lang="en-US" smtClean="0"/>
              <a:t>88</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Instinctively, teachers tend to create questions that belong in the top row under Join and Separate.  Discuss the impact this will have on their teaching of word problems.</a:t>
            </a:r>
          </a:p>
          <a:p>
            <a:r>
              <a:rPr lang="en-US" baseline="0" dirty="0"/>
              <a:t>&lt;click&gt;Give time for participants to rewrite their question to hit a different row and then different column. They can share with elbow partners.  In a longer workshop, you could give time for them to create a new question for each box.  You could give them a blank template with only the row and column headers where they have space to write questions in.</a:t>
            </a:r>
          </a:p>
        </p:txBody>
      </p:sp>
      <p:sp>
        <p:nvSpPr>
          <p:cNvPr id="4" name="Slide Number Placeholder 3"/>
          <p:cNvSpPr>
            <a:spLocks noGrp="1"/>
          </p:cNvSpPr>
          <p:nvPr>
            <p:ph type="sldNum" sz="quarter" idx="10"/>
          </p:nvPr>
        </p:nvSpPr>
        <p:spPr/>
        <p:txBody>
          <a:bodyPr/>
          <a:lstStyle/>
          <a:p>
            <a:fld id="{6DE36EF0-7984-4198-B0B0-446744D294F3}" type="slidenum">
              <a:rPr lang="en-US" smtClean="0"/>
              <a:t>89</a:t>
            </a:fld>
            <a:endParaRPr lang="en-US"/>
          </a:p>
        </p:txBody>
      </p:sp>
    </p:spTree>
    <p:extLst>
      <p:ext uri="{BB962C8B-B14F-4D97-AF65-F5344CB8AC3E}">
        <p14:creationId xmlns:p14="http://schemas.microsoft.com/office/powerpoint/2010/main" val="253004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a:t>
            </a:fld>
            <a:endParaRPr lang="en-US"/>
          </a:p>
        </p:txBody>
      </p:sp>
    </p:spTree>
    <p:extLst>
      <p:ext uri="{BB962C8B-B14F-4D97-AF65-F5344CB8AC3E}">
        <p14:creationId xmlns:p14="http://schemas.microsoft.com/office/powerpoint/2010/main" val="84764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90</a:t>
            </a:fld>
            <a:endParaRPr lang="en-US"/>
          </a:p>
        </p:txBody>
      </p:sp>
    </p:spTree>
    <p:extLst>
      <p:ext uri="{BB962C8B-B14F-4D97-AF65-F5344CB8AC3E}">
        <p14:creationId xmlns:p14="http://schemas.microsoft.com/office/powerpoint/2010/main" val="441081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91</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92</a:t>
            </a:fld>
            <a:endParaRPr lang="en-US"/>
          </a:p>
        </p:txBody>
      </p:sp>
    </p:spTree>
    <p:extLst>
      <p:ext uri="{BB962C8B-B14F-4D97-AF65-F5344CB8AC3E}">
        <p14:creationId xmlns:p14="http://schemas.microsoft.com/office/powerpoint/2010/main" val="33657131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uses an open number line.</a:t>
            </a:r>
          </a:p>
          <a:p>
            <a:r>
              <a:rPr lang="en-US" baseline="0" dirty="0"/>
              <a:t>&lt;click&gt;Starts at 64.</a:t>
            </a:r>
          </a:p>
          <a:p>
            <a:r>
              <a:rPr lang="en-US" baseline="0" dirty="0"/>
              <a:t>&lt;click&gt;Jumps back 20 and lands at </a:t>
            </a:r>
          </a:p>
          <a:p>
            <a:r>
              <a:rPr lang="en-US" baseline="0" dirty="0"/>
              <a:t>&lt;click&gt;44.</a:t>
            </a:r>
          </a:p>
          <a:p>
            <a:r>
              <a:rPr lang="en-US" baseline="0" dirty="0"/>
              <a:t>&lt;click&gt;Jumps back 3.</a:t>
            </a:r>
          </a:p>
          <a:p>
            <a:r>
              <a:rPr lang="en-US" baseline="0" dirty="0"/>
              <a:t>&lt;click&gt; Lands at 41.</a:t>
            </a:r>
          </a:p>
          <a:p>
            <a:r>
              <a:rPr lang="en-US" baseline="0" dirty="0"/>
              <a:t>&lt;click&gt;and says that Renee ran 41 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94</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aren’t “taking away” Sandi’s km.  We’re comparing ho</a:t>
            </a:r>
            <a:r>
              <a:rPr lang="en-US" baseline="0" dirty="0"/>
              <a:t>w much further Renee ran.  So we should look at it as &lt;click&gt; Renee running 64 km compared to &lt;click&gt; Sandi’s 23 km.  We could start at the 64 or 23.  Let’s start at 23.  We add &lt;click&gt; 40 to get to 63 and then &lt;click&gt; 1 more to get to 64 so &lt;click&gt; Renee ran 41 km more than Sandi.</a:t>
            </a:r>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95</a:t>
            </a:fld>
            <a:endParaRPr lang="en-US"/>
          </a:p>
        </p:txBody>
      </p:sp>
    </p:spTree>
    <p:extLst>
      <p:ext uri="{BB962C8B-B14F-4D97-AF65-F5344CB8AC3E}">
        <p14:creationId xmlns:p14="http://schemas.microsoft.com/office/powerpoint/2010/main" val="5912047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time to , brainstorm.  Share.</a:t>
            </a:r>
          </a:p>
          <a:p>
            <a:endParaRPr lang="en-US" dirty="0"/>
          </a:p>
          <a:p>
            <a:r>
              <a:rPr lang="en-US" dirty="0"/>
              <a:t>Here are some other ideas:  comparing salaries, heights, weight, distance you hit a ball, distances</a:t>
            </a:r>
            <a:r>
              <a:rPr lang="en-US" baseline="0" dirty="0"/>
              <a:t> between cities (ex. Red to Edmonton vs Red Deer to Calgary.  Which is further?)</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96</a:t>
            </a:fld>
            <a:endParaRPr lang="en-US"/>
          </a:p>
        </p:txBody>
      </p:sp>
    </p:spTree>
    <p:extLst>
      <p:ext uri="{BB962C8B-B14F-4D97-AF65-F5344CB8AC3E}">
        <p14:creationId xmlns:p14="http://schemas.microsoft.com/office/powerpoint/2010/main" val="22603258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instructional practices you can and should be using to help students develop</a:t>
            </a:r>
            <a:r>
              <a:rPr lang="en-US" baseline="0" dirty="0"/>
              <a:t> their ability to think flexibility with numbers.</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97</a:t>
            </a:fld>
            <a:endParaRPr lang="en-US"/>
          </a:p>
        </p:txBody>
      </p:sp>
    </p:spTree>
    <p:extLst>
      <p:ext uri="{BB962C8B-B14F-4D97-AF65-F5344CB8AC3E}">
        <p14:creationId xmlns:p14="http://schemas.microsoft.com/office/powerpoint/2010/main" val="11627052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include a process for teaching “comparing” as subtraction, moving between concrete, pictorial and symbolic representations, check out the module BI3: Comparing CPS</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98</a:t>
            </a:fld>
            <a:endParaRPr lang="en-US"/>
          </a:p>
        </p:txBody>
      </p:sp>
    </p:spTree>
    <p:extLst>
      <p:ext uri="{BB962C8B-B14F-4D97-AF65-F5344CB8AC3E}">
        <p14:creationId xmlns:p14="http://schemas.microsoft.com/office/powerpoint/2010/main" val="9999513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baseline="0" dirty="0"/>
              <a:t>Handout:</a:t>
            </a:r>
          </a:p>
          <a:p>
            <a:pPr marL="0" indent="0">
              <a:buFont typeface="Arial" charset="0"/>
              <a:buNone/>
            </a:pPr>
            <a:r>
              <a:rPr lang="en-US" b="0" baseline="0" dirty="0"/>
              <a:t>* Parent Letter – Big Idea 3</a:t>
            </a:r>
          </a:p>
          <a:p>
            <a:pPr marL="0" indent="0">
              <a:buFont typeface="Arial" charset="0"/>
              <a:buNone/>
            </a:pPr>
            <a:r>
              <a:rPr lang="en-US" b="0" baseline="0" dirty="0"/>
              <a:t>The EMPL group created letters to parents to talk about each of the big ideas in equality, additive thinking and multiplicative thinking.</a:t>
            </a:r>
          </a:p>
          <a:p>
            <a:pPr marL="0" indent="0">
              <a:buFont typeface="Arial" charset="0"/>
              <a:buNone/>
            </a:pPr>
            <a:endParaRPr lang="en-US" b="0" baseline="0" dirty="0"/>
          </a:p>
          <a:p>
            <a:pPr marL="0" indent="0">
              <a:buFont typeface="Arial" charset="0"/>
              <a:buNone/>
            </a:pPr>
            <a:r>
              <a:rPr lang="en-US" b="0" baseline="0" dirty="0"/>
              <a:t>You can send this letter home with parents at the beginning of a unit, middle of a unit, end of a unit. However, if it’s at the beginning of the unit, then you are proactively providing parents with information about what they will be seeing their child doing.  </a:t>
            </a:r>
          </a:p>
          <a:p>
            <a:pPr marL="0" indent="0">
              <a:buFont typeface="Arial" charset="0"/>
              <a:buNone/>
            </a:pPr>
            <a:endParaRPr lang="en-US" b="0" baseline="0" dirty="0"/>
          </a:p>
          <a:p>
            <a:pPr marL="0" indent="0">
              <a:buFont typeface="Arial" charset="0"/>
              <a:buNone/>
            </a:pPr>
            <a:r>
              <a:rPr lang="en-US" b="0" baseline="0" dirty="0"/>
              <a:t>It’s in word, so you can even make smaller versions and only send home one “Pop Quiz” question and answer (on the reverse side) so you are not overwhelming the parent.</a:t>
            </a:r>
          </a:p>
          <a:p>
            <a:pPr marL="0" indent="0">
              <a:buFont typeface="Arial" charset="0"/>
              <a:buNone/>
            </a:pPr>
            <a:endParaRPr lang="en-US" b="0" baseline="0" dirty="0"/>
          </a:p>
          <a:p>
            <a:pPr marL="0" indent="0">
              <a:buFont typeface="Arial" charset="0"/>
              <a:buNone/>
            </a:pPr>
            <a:r>
              <a:rPr lang="en-US" b="0" baseline="0" dirty="0"/>
              <a:t>Take a moment to read and answer a question, then read the matching response on the back.</a:t>
            </a:r>
          </a:p>
          <a:p>
            <a:pPr marL="0" indent="0">
              <a:buFont typeface="Arial" charset="0"/>
              <a:buNone/>
            </a:pPr>
            <a:endParaRPr lang="en-US" b="0" baseline="0" dirty="0"/>
          </a:p>
          <a:p>
            <a:pPr marL="0" indent="0">
              <a:buFont typeface="Arial" charset="0"/>
              <a:buNone/>
            </a:pPr>
            <a:r>
              <a:rPr lang="en-US" b="0" baseline="0" dirty="0"/>
              <a:t>Discuss.</a:t>
            </a:r>
          </a:p>
        </p:txBody>
      </p:sp>
      <p:sp>
        <p:nvSpPr>
          <p:cNvPr id="4" name="Slide Number Placeholder 3"/>
          <p:cNvSpPr>
            <a:spLocks noGrp="1"/>
          </p:cNvSpPr>
          <p:nvPr>
            <p:ph type="sldNum" sz="quarter" idx="10"/>
          </p:nvPr>
        </p:nvSpPr>
        <p:spPr/>
        <p:txBody>
          <a:bodyPr/>
          <a:lstStyle/>
          <a:p>
            <a:fld id="{6DE36EF0-7984-4198-B0B0-446744D294F3}" type="slidenum">
              <a:rPr lang="en-US" smtClean="0"/>
              <a:t>99</a:t>
            </a:fld>
            <a:endParaRPr lang="en-US"/>
          </a:p>
        </p:txBody>
      </p:sp>
    </p:spTree>
    <p:extLst>
      <p:ext uri="{BB962C8B-B14F-4D97-AF65-F5344CB8AC3E}">
        <p14:creationId xmlns:p14="http://schemas.microsoft.com/office/powerpoint/2010/main" val="1185785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104</a:t>
            </a:fld>
            <a:endParaRPr lang="en-US"/>
          </a:p>
        </p:txBody>
      </p:sp>
    </p:spTree>
    <p:extLst>
      <p:ext uri="{BB962C8B-B14F-4D97-AF65-F5344CB8AC3E}">
        <p14:creationId xmlns:p14="http://schemas.microsoft.com/office/powerpoint/2010/main" val="66450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 Pair:  Participants brainstorm a list of Additive</a:t>
            </a:r>
            <a:r>
              <a:rPr lang="en-US" baseline="0" dirty="0"/>
              <a:t> Thinking </a:t>
            </a:r>
            <a:r>
              <a:rPr lang="en-US" dirty="0"/>
              <a:t>strategies they</a:t>
            </a:r>
            <a:r>
              <a:rPr lang="en-US" baseline="0" dirty="0"/>
              <a:t> believe their students need at their grade level.  Don’t worry about the “proper” name for the strategy.</a:t>
            </a:r>
          </a:p>
          <a:p>
            <a:r>
              <a:rPr lang="en-US" baseline="0" dirty="0"/>
              <a:t>Optional for longer workshops:  Participants could be provided with their grade specific Program of Studies to look through</a:t>
            </a:r>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a:t>
            </a:fld>
            <a:endParaRPr lang="en-US"/>
          </a:p>
        </p:txBody>
      </p:sp>
    </p:spTree>
    <p:extLst>
      <p:ext uri="{BB962C8B-B14F-4D97-AF65-F5344CB8AC3E}">
        <p14:creationId xmlns:p14="http://schemas.microsoft.com/office/powerpoint/2010/main" val="37007697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p:txBody>
      </p:sp>
      <p:sp>
        <p:nvSpPr>
          <p:cNvPr id="4" name="Slide Number Placeholder 3"/>
          <p:cNvSpPr>
            <a:spLocks noGrp="1"/>
          </p:cNvSpPr>
          <p:nvPr>
            <p:ph type="sldNum" sz="quarter" idx="10"/>
          </p:nvPr>
        </p:nvSpPr>
        <p:spPr/>
        <p:txBody>
          <a:bodyPr/>
          <a:lstStyle/>
          <a:p>
            <a:fld id="{6DE36EF0-7984-4198-B0B0-446744D294F3}" type="slidenum">
              <a:rPr lang="en-US" smtClean="0"/>
              <a:t>105</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They use the “Quick Assessment” tool from the EMPL website to assess their students’ work.</a:t>
            </a:r>
          </a:p>
        </p:txBody>
      </p:sp>
      <p:sp>
        <p:nvSpPr>
          <p:cNvPr id="4" name="Slide Number Placeholder 3"/>
          <p:cNvSpPr>
            <a:spLocks noGrp="1"/>
          </p:cNvSpPr>
          <p:nvPr>
            <p:ph type="sldNum" sz="quarter" idx="10"/>
          </p:nvPr>
        </p:nvSpPr>
        <p:spPr/>
        <p:txBody>
          <a:bodyPr/>
          <a:lstStyle/>
          <a:p>
            <a:fld id="{6DE36EF0-7984-4198-B0B0-446744D294F3}" type="slidenum">
              <a:rPr lang="en-US" smtClean="0"/>
              <a:t>106</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p:txBody>
      </p:sp>
      <p:sp>
        <p:nvSpPr>
          <p:cNvPr id="4" name="Slide Number Placeholder 3"/>
          <p:cNvSpPr>
            <a:spLocks noGrp="1"/>
          </p:cNvSpPr>
          <p:nvPr>
            <p:ph type="sldNum" sz="quarter" idx="10"/>
          </p:nvPr>
        </p:nvSpPr>
        <p:spPr/>
        <p:txBody>
          <a:bodyPr/>
          <a:lstStyle/>
          <a:p>
            <a:fld id="{6DE36EF0-7984-4198-B0B0-446744D294F3}" type="slidenum">
              <a:rPr lang="en-US" smtClean="0"/>
              <a:t>107</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Participants will then be entered into a monthly draw for a $50 electronic gift certificate to their choice of:  Tim Hortons, Starbucks or Amazon.ca.</a:t>
            </a:r>
          </a:p>
        </p:txBody>
      </p:sp>
      <p:sp>
        <p:nvSpPr>
          <p:cNvPr id="4" name="Slide Number Placeholder 3"/>
          <p:cNvSpPr>
            <a:spLocks noGrp="1"/>
          </p:cNvSpPr>
          <p:nvPr>
            <p:ph type="sldNum" sz="quarter" idx="10"/>
          </p:nvPr>
        </p:nvSpPr>
        <p:spPr/>
        <p:txBody>
          <a:bodyPr/>
          <a:lstStyle/>
          <a:p>
            <a:fld id="{6DE36EF0-7984-4198-B0B0-446744D294F3}" type="slidenum">
              <a:rPr lang="en-US" smtClean="0"/>
              <a:t>108</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109</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b="1" baseline="0" dirty="0"/>
              <a:t> </a:t>
            </a:r>
            <a:r>
              <a:rPr lang="en-US" baseline="0" dirty="0"/>
              <a:t> You can just use this slide if you want, instead of the previous slides OR if printing handouts for participants, delete all of the previous slides for the handout version and just use this one.</a:t>
            </a:r>
          </a:p>
          <a:p>
            <a:endParaRPr lang="en-US" baseline="0" dirty="0"/>
          </a:p>
          <a:p>
            <a:r>
              <a:rPr lang="en-US" dirty="0"/>
              <a:t>&lt;The website will have a Call to Action added to the “Try This” section.  </a:t>
            </a:r>
            <a:endParaRPr lang="en-US" b="0" dirty="0">
              <a:effectLst/>
            </a:endParaRPr>
          </a:p>
          <a:p>
            <a:pPr lvl="2" rtl="0" fontAlgn="base"/>
            <a:r>
              <a:rPr lang="en-US" dirty="0"/>
              <a:t>“Call to Action:  Choose one of the “Try This” tasks in your classroom.  “Click Here” to share your experience and reflection in order to be entered in a draw for a $50 gift card.”</a:t>
            </a:r>
          </a:p>
          <a:p>
            <a:endParaRPr lang="en-US" b="0" dirty="0">
              <a:effectLst/>
            </a:endParaRPr>
          </a:p>
          <a:p>
            <a:pPr lvl="1" rtl="0" fontAlgn="base"/>
            <a:r>
              <a:rPr lang="en-US" dirty="0"/>
              <a:t>“Try This” Contest:  </a:t>
            </a:r>
          </a:p>
          <a:p>
            <a:pPr lvl="2" rtl="0" fontAlgn="base"/>
            <a:r>
              <a:rPr lang="en-US" dirty="0"/>
              <a:t>The Process:</a:t>
            </a:r>
          </a:p>
          <a:p>
            <a:pPr lvl="3" rtl="0" fontAlgn="base"/>
            <a:r>
              <a:rPr lang="en-US" dirty="0"/>
              <a:t>Participants download and implement a “Try This” activity in their classroom.</a:t>
            </a:r>
          </a:p>
          <a:p>
            <a:pPr lvl="3" rtl="0" fontAlgn="base"/>
            <a:r>
              <a:rPr lang="en-US" dirty="0"/>
              <a:t>They use the “Quick Assessment” tool from the EMPL website to assess their students’ work.</a:t>
            </a:r>
          </a:p>
          <a:p>
            <a:pPr lvl="3" rtl="0" fontAlgn="base"/>
            <a:r>
              <a:rPr lang="en-US" dirty="0"/>
              <a:t>Using the entry form, teachers include 10 or more</a:t>
            </a:r>
          </a:p>
          <a:p>
            <a:pPr lvl="4" rtl="0" fontAlgn="base"/>
            <a:r>
              <a:rPr lang="en-US" dirty="0"/>
              <a:t>examples of student work</a:t>
            </a:r>
          </a:p>
          <a:p>
            <a:pPr lvl="4" rtl="0" fontAlgn="base"/>
            <a:r>
              <a:rPr lang="en-US" dirty="0"/>
              <a:t>the completed “Quick Assessments” for the above work.</a:t>
            </a:r>
          </a:p>
          <a:p>
            <a:pPr lvl="3" rtl="0" fontAlgn="base"/>
            <a:r>
              <a:rPr lang="en-US" dirty="0"/>
              <a:t>Participants will then be entered into a monthly draw for a $50 electronic gift certificate to their choice of:  Tim Hortons, Starbucks or Amazon.ca.</a:t>
            </a:r>
          </a:p>
          <a:p>
            <a:pPr lvl="3" rtl="0" fontAlgn="base"/>
            <a:r>
              <a:rPr lang="en-US" dirty="0"/>
              <a:t>Participants can complete a different “Try This” activity for a second monthly entry.</a:t>
            </a:r>
          </a:p>
          <a:p>
            <a:pPr lvl="3" rtl="0" fontAlgn="base"/>
            <a:r>
              <a:rPr lang="en-US" dirty="0"/>
              <a:t>Entries are valid only for the month they were submitted.</a:t>
            </a:r>
          </a:p>
          <a:p>
            <a:pPr lvl="3" rtl="0" fontAlgn="base"/>
            <a:r>
              <a:rPr lang="en-US" dirty="0"/>
              <a:t>Select student work and assessments will anonymously made available within the EMPL website.</a:t>
            </a:r>
          </a:p>
          <a:p>
            <a:pPr lvl="2" rtl="0" fontAlgn="base"/>
            <a:endParaRPr lang="en-US" dirty="0"/>
          </a:p>
          <a:p>
            <a:pPr lvl="2" rtl="0" fontAlgn="base"/>
            <a:endParaRPr lang="en-US" dirty="0"/>
          </a:p>
          <a:p>
            <a:pPr lvl="2" rtl="0" fontAlgn="base"/>
            <a:r>
              <a:rPr lang="en-US" dirty="0"/>
              <a:t>This slide will give participants a “Call to Action” task to try in their classroom&gt;</a:t>
            </a:r>
          </a:p>
          <a:p>
            <a:endParaRPr lang="en-US" dirty="0"/>
          </a:p>
        </p:txBody>
      </p:sp>
      <p:sp>
        <p:nvSpPr>
          <p:cNvPr id="4" name="Slide Number Placeholder 3"/>
          <p:cNvSpPr>
            <a:spLocks noGrp="1"/>
          </p:cNvSpPr>
          <p:nvPr>
            <p:ph type="sldNum" sz="quarter" idx="10"/>
          </p:nvPr>
        </p:nvSpPr>
        <p:spPr/>
        <p:txBody>
          <a:bodyPr/>
          <a:lstStyle/>
          <a:p>
            <a:fld id="{6DE36EF0-7984-4198-B0B0-446744D294F3}" type="slidenum">
              <a:rPr lang="en-US" smtClean="0"/>
              <a:t>110</a:t>
            </a:fld>
            <a:endParaRPr lang="en-US"/>
          </a:p>
        </p:txBody>
      </p:sp>
    </p:spTree>
    <p:extLst>
      <p:ext uri="{BB962C8B-B14F-4D97-AF65-F5344CB8AC3E}">
        <p14:creationId xmlns:p14="http://schemas.microsoft.com/office/powerpoint/2010/main" val="27579994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complete survey or indicate how they will be able to do so electronically.</a:t>
            </a:r>
          </a:p>
        </p:txBody>
      </p:sp>
      <p:sp>
        <p:nvSpPr>
          <p:cNvPr id="4" name="Slide Number Placeholder 3"/>
          <p:cNvSpPr>
            <a:spLocks noGrp="1"/>
          </p:cNvSpPr>
          <p:nvPr>
            <p:ph type="sldNum" sz="quarter" idx="10"/>
          </p:nvPr>
        </p:nvSpPr>
        <p:spPr/>
        <p:txBody>
          <a:bodyPr/>
          <a:lstStyle/>
          <a:p>
            <a:fld id="{6DE36EF0-7984-4198-B0B0-446744D294F3}" type="slidenum">
              <a:rPr lang="en-US" smtClean="0"/>
              <a:t>112</a:t>
            </a:fld>
            <a:endParaRPr lang="en-US"/>
          </a:p>
        </p:txBody>
      </p:sp>
    </p:spTree>
    <p:extLst>
      <p:ext uri="{BB962C8B-B14F-4D97-AF65-F5344CB8AC3E}">
        <p14:creationId xmlns:p14="http://schemas.microsoft.com/office/powerpoint/2010/main" val="5019369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PRESENTATION!</a:t>
            </a:r>
          </a:p>
        </p:txBody>
      </p:sp>
      <p:sp>
        <p:nvSpPr>
          <p:cNvPr id="4" name="Slide Number Placeholder 3"/>
          <p:cNvSpPr>
            <a:spLocks noGrp="1"/>
          </p:cNvSpPr>
          <p:nvPr>
            <p:ph type="sldNum" sz="quarter" idx="10"/>
          </p:nvPr>
        </p:nvSpPr>
        <p:spPr/>
        <p:txBody>
          <a:bodyPr/>
          <a:lstStyle/>
          <a:p>
            <a:fld id="{6DE36EF0-7984-4198-B0B0-446744D294F3}" type="slidenum">
              <a:rPr lang="en-US" smtClean="0"/>
              <a:t>113</a:t>
            </a:fld>
            <a:endParaRPr lang="en-US"/>
          </a:p>
        </p:txBody>
      </p:sp>
    </p:spTree>
    <p:extLst>
      <p:ext uri="{BB962C8B-B14F-4D97-AF65-F5344CB8AC3E}">
        <p14:creationId xmlns:p14="http://schemas.microsoft.com/office/powerpoint/2010/main" val="30971835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a:t>
            </a:r>
          </a:p>
          <a:p>
            <a:r>
              <a:rPr lang="en-US" dirty="0"/>
              <a:t>Play</a:t>
            </a:r>
            <a:r>
              <a:rPr lang="en-US" baseline="0" dirty="0"/>
              <a:t> “Dragon Bump – adding 9 or 8”</a:t>
            </a:r>
          </a:p>
          <a:p>
            <a:r>
              <a:rPr lang="en-US" baseline="0" dirty="0"/>
              <a:t>&lt;need 6 or 9 sided dice&gt;</a:t>
            </a:r>
          </a:p>
          <a:p>
            <a:r>
              <a:rPr lang="en-US" baseline="0" dirty="0"/>
              <a:t>&lt;Link for presenter downloading:  https://drive.google.com/file/d/0B-I5D9zVEge0X0p2Qkp6Q3hsakk/view?usp=sharing&gt;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115</a:t>
            </a:fld>
            <a:endParaRPr lang="en-US"/>
          </a:p>
        </p:txBody>
      </p:sp>
    </p:spTree>
    <p:extLst>
      <p:ext uri="{BB962C8B-B14F-4D97-AF65-F5344CB8AC3E}">
        <p14:creationId xmlns:p14="http://schemas.microsoft.com/office/powerpoint/2010/main" val="18117002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t>
            </a:r>
            <a:r>
              <a:rPr lang="en-US" baseline="0" dirty="0"/>
              <a:t> 2:</a:t>
            </a:r>
          </a:p>
          <a:p>
            <a:r>
              <a:rPr lang="en-US" dirty="0"/>
              <a:t>Play</a:t>
            </a:r>
            <a:r>
              <a:rPr lang="en-US" baseline="0" dirty="0"/>
              <a:t> “Mouse Bump – adding 2 digit numbers ending in 8 or 9”</a:t>
            </a:r>
          </a:p>
          <a:p>
            <a:r>
              <a:rPr lang="en-US" baseline="0" dirty="0"/>
              <a:t>&lt;Link for presenter downloading:  https://drive.google.com/file/d/0B-I5D9zVEge0X0p2Qkp6Q3hsakk/view?usp=sharing&gt;</a:t>
            </a:r>
          </a:p>
          <a:p>
            <a:endParaRPr lang="en-US" dirty="0"/>
          </a:p>
        </p:txBody>
      </p:sp>
      <p:sp>
        <p:nvSpPr>
          <p:cNvPr id="4" name="Slide Number Placeholder 3"/>
          <p:cNvSpPr>
            <a:spLocks noGrp="1"/>
          </p:cNvSpPr>
          <p:nvPr>
            <p:ph type="sldNum" sz="quarter" idx="10"/>
          </p:nvPr>
        </p:nvSpPr>
        <p:spPr/>
        <p:txBody>
          <a:bodyPr/>
          <a:lstStyle/>
          <a:p>
            <a:fld id="{300A2B48-FB63-4825-A2AF-639E1601C3CE}" type="slidenum">
              <a:rPr lang="en-US" smtClean="0"/>
              <a:t>116</a:t>
            </a:fld>
            <a:endParaRPr lang="en-US"/>
          </a:p>
        </p:txBody>
      </p:sp>
    </p:spTree>
    <p:extLst>
      <p:ext uri="{BB962C8B-B14F-4D97-AF65-F5344CB8AC3E}">
        <p14:creationId xmlns:p14="http://schemas.microsoft.com/office/powerpoint/2010/main" val="1811700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gif"/><Relationship Id="rId1" Type="http://schemas.openxmlformats.org/officeDocument/2006/relationships/slideMaster" Target="../slideMasters/slideMaster1.xml"/><Relationship Id="rId4" Type="http://schemas.openxmlformats.org/officeDocument/2006/relationships/image" Target="../media/image15.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gif"/><Relationship Id="rId1" Type="http://schemas.openxmlformats.org/officeDocument/2006/relationships/slideMaster" Target="../slideMasters/slideMaster1.xml"/><Relationship Id="rId4"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gif"/><Relationship Id="rId1" Type="http://schemas.openxmlformats.org/officeDocument/2006/relationships/slideMaster" Target="../slideMasters/slideMaster1.xml"/><Relationship Id="rId4" Type="http://schemas.openxmlformats.org/officeDocument/2006/relationships/image" Target="../media/image19.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png"/><Relationship Id="rId7"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5.gif"/><Relationship Id="rId4" Type="http://schemas.openxmlformats.org/officeDocument/2006/relationships/image" Target="../media/image10.gif"/><Relationship Id="rId9" Type="http://schemas.openxmlformats.org/officeDocument/2006/relationships/image" Target="../media/image9.gi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1.png"/><Relationship Id="rId7"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gif"/><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gif"/><Relationship Id="rId1" Type="http://schemas.openxmlformats.org/officeDocument/2006/relationships/slideMaster" Target="../slideMasters/slideMaster1.xml"/><Relationship Id="rId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Master" Target="../slideMasters/slideMaster1.xml"/><Relationship Id="rId4" Type="http://schemas.openxmlformats.org/officeDocument/2006/relationships/image" Target="../media/image1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4648200" cy="1470025"/>
          </a:xfrm>
        </p:spPr>
        <p:txBody>
          <a:bodyPr/>
          <a:lstStyle>
            <a:lvl1pPr>
              <a:defRPr>
                <a:latin typeface="Segoe Print" panose="02000600000000000000" pitchFamily="2" charset="0"/>
              </a:defRPr>
            </a:lvl1pPr>
          </a:lstStyle>
          <a:p>
            <a:r>
              <a:rPr lang="en-US" dirty="0"/>
              <a:t>Click to edit Master title style</a:t>
            </a:r>
          </a:p>
        </p:txBody>
      </p:sp>
      <p:sp>
        <p:nvSpPr>
          <p:cNvPr id="3" name="Subtitle 2"/>
          <p:cNvSpPr>
            <a:spLocks noGrp="1"/>
          </p:cNvSpPr>
          <p:nvPr>
            <p:ph type="subTitle" idx="1"/>
          </p:nvPr>
        </p:nvSpPr>
        <p:spPr>
          <a:xfrm>
            <a:off x="685800" y="4191000"/>
            <a:ext cx="4648200" cy="1752600"/>
          </a:xfrm>
        </p:spPr>
        <p:txBody>
          <a:bodyPr/>
          <a:lstStyle>
            <a:lvl1pPr marL="0" indent="0" algn="ctr">
              <a:buNone/>
              <a:defRPr>
                <a:solidFill>
                  <a:schemeClr val="tx1"/>
                </a:solidFill>
                <a:latin typeface="Segoe Print" panose="020006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6" t="16667"/>
          <a:stretch/>
        </p:blipFill>
        <p:spPr bwMode="auto">
          <a:xfrm>
            <a:off x="-2630" y="0"/>
            <a:ext cx="82322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12"/>
          <p:cNvPicPr preferRelativeResize="0"/>
          <p:nvPr userDrawn="1"/>
        </p:nvPicPr>
        <p:blipFill rotWithShape="1">
          <a:blip r:embed="rId3">
            <a:alphaModFix/>
          </a:blip>
          <a:srcRect t="2822" r="1571" b="7895"/>
          <a:stretch/>
        </p:blipFill>
        <p:spPr>
          <a:xfrm>
            <a:off x="76201" y="5996244"/>
            <a:ext cx="9000341" cy="861756"/>
          </a:xfrm>
          <a:prstGeom prst="rect">
            <a:avLst/>
          </a:prstGeom>
          <a:noFill/>
          <a:ln>
            <a:noFill/>
          </a:ln>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0153" y="18288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7845" y="5954220"/>
            <a:ext cx="9016307" cy="82848"/>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38100" y="1167364"/>
            <a:ext cx="9016307" cy="82848"/>
          </a:xfrm>
          <a:prstGeom prst="rect">
            <a:avLst/>
          </a:prstGeom>
        </p:spPr>
      </p:pic>
      <p:pic>
        <p:nvPicPr>
          <p:cNvPr id="5" name="Picture 2" descr="Image result for twitte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892"/>
          <a:stretch/>
        </p:blipFill>
        <p:spPr bwMode="auto">
          <a:xfrm>
            <a:off x="8122483" y="5105401"/>
            <a:ext cx="931669" cy="8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6553408" y="5529811"/>
            <a:ext cx="1290738" cy="369332"/>
          </a:xfrm>
          <a:prstGeom prst="rect">
            <a:avLst/>
          </a:prstGeom>
          <a:noFill/>
        </p:spPr>
        <p:txBody>
          <a:bodyPr wrap="none" rtlCol="0">
            <a:spAutoFit/>
          </a:bodyPr>
          <a:lstStyle/>
          <a:p>
            <a:r>
              <a:rPr lang="en-US" dirty="0"/>
              <a:t>@EMPL_AB</a:t>
            </a:r>
          </a:p>
        </p:txBody>
      </p:sp>
    </p:spTree>
    <p:extLst>
      <p:ext uri="{BB962C8B-B14F-4D97-AF65-F5344CB8AC3E}">
        <p14:creationId xmlns:p14="http://schemas.microsoft.com/office/powerpoint/2010/main" val="17889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4</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5492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C00000"/>
                </a:solidFill>
                <a:latin typeface="Segoe Print" panose="02000600000000000000" pitchFamily="2" charset="0"/>
                <a:ea typeface="Segoe UI Symbol" panose="020B0502040204020203" pitchFamily="34" charset="0"/>
              </a:rPr>
              <a:t>Big Idea 4</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C0000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46686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5</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173908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6275"/>
            <a:ext cx="9143999"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ED8D01"/>
                </a:solidFill>
                <a:latin typeface="Segoe Print" panose="02000600000000000000" pitchFamily="2" charset="0"/>
                <a:ea typeface="Segoe UI Symbol" panose="020B0502040204020203" pitchFamily="34" charset="0"/>
              </a:rPr>
              <a:t>Big Idea 5</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ED8D01"/>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24576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10665"/>
            <a:ext cx="9143994"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Conclusion</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Exemplar</a:t>
            </a:r>
          </a:p>
          <a:p>
            <a:pPr marL="285750" indent="-285750">
              <a:buFont typeface="Arial" panose="020B0604020202020204" pitchFamily="34" charset="0"/>
              <a:buChar char="•"/>
            </a:pPr>
            <a:r>
              <a:rPr lang="en-US" sz="2400" dirty="0">
                <a:latin typeface="Segoe Print" panose="02000600000000000000" pitchFamily="2" charset="0"/>
              </a:rPr>
              <a:t>The</a:t>
            </a:r>
            <a:r>
              <a:rPr lang="en-US" sz="2400" baseline="0" dirty="0">
                <a:latin typeface="Segoe Print" panose="02000600000000000000" pitchFamily="2" charset="0"/>
              </a:rPr>
              <a:t> EMPL Website</a:t>
            </a:r>
          </a:p>
          <a:p>
            <a:pPr marL="285750" indent="-285750">
              <a:buFont typeface="Arial" panose="020B0604020202020204" pitchFamily="34" charset="0"/>
              <a:buChar char="•"/>
            </a:pPr>
            <a:r>
              <a:rPr lang="en-US" sz="2400" baseline="0" dirty="0">
                <a:latin typeface="Segoe Print" panose="02000600000000000000" pitchFamily="2" charset="0"/>
              </a:rPr>
              <a:t>Challenge Yourself</a:t>
            </a:r>
          </a:p>
          <a:p>
            <a:pPr marL="285750" indent="-285750">
              <a:buFont typeface="Arial" panose="020B0604020202020204" pitchFamily="34" charset="0"/>
              <a:buChar char="•"/>
            </a:pPr>
            <a:r>
              <a:rPr lang="en-US" sz="2400" baseline="0" dirty="0">
                <a:latin typeface="Segoe Print" panose="02000600000000000000" pitchFamily="2" charset="0"/>
              </a:rPr>
              <a:t>Survey</a:t>
            </a:r>
            <a:endParaRPr lang="en-US" sz="2400" dirty="0">
              <a:latin typeface="Segoe Print" panose="02000600000000000000" pitchFamily="2" charset="0"/>
            </a:endParaRPr>
          </a:p>
        </p:txBody>
      </p:sp>
    </p:spTree>
    <p:extLst>
      <p:ext uri="{BB962C8B-B14F-4D97-AF65-F5344CB8AC3E}">
        <p14:creationId xmlns:p14="http://schemas.microsoft.com/office/powerpoint/2010/main" val="279444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197099" y="55721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45384" y="408801"/>
            <a:ext cx="990977" cy="276999"/>
          </a:xfrm>
          <a:prstGeom prst="rect">
            <a:avLst/>
          </a:prstGeom>
          <a:noFill/>
        </p:spPr>
        <p:txBody>
          <a:bodyPr wrap="none" rtlCol="0">
            <a:spAutoFit/>
          </a:bodyPr>
          <a:lstStyle/>
          <a:p>
            <a:pPr algn="r"/>
            <a:r>
              <a:rPr lang="en-US" sz="1200" b="1" dirty="0">
                <a:solidFill>
                  <a:srgbClr val="AB2FDD"/>
                </a:solidFill>
                <a:latin typeface="Segoe Print" panose="02000600000000000000" pitchFamily="2" charset="0"/>
                <a:ea typeface="Segoe UI Symbol" panose="020B0502040204020203" pitchFamily="34" charset="0"/>
              </a:rPr>
              <a:t>Conclusion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AB2FDD"/>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366486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88467"/>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1405577"/>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349652"/>
            <a:ext cx="9317819" cy="942975"/>
          </a:xfrm>
          <a:prstGeom prst="rect">
            <a:avLst/>
          </a:prstGeom>
        </p:spPr>
      </p:pic>
      <p:sp>
        <p:nvSpPr>
          <p:cNvPr id="2" name="Title 1"/>
          <p:cNvSpPr>
            <a:spLocks noGrp="1"/>
          </p:cNvSpPr>
          <p:nvPr>
            <p:ph type="title"/>
          </p:nvPr>
        </p:nvSpPr>
        <p:spPr>
          <a:xfrm>
            <a:off x="2273301" y="291152"/>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b="50000"/>
          <a:stretch/>
        </p:blipFill>
        <p:spPr>
          <a:xfrm>
            <a:off x="-13649" y="196755"/>
            <a:ext cx="2197289" cy="109864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 y="2895599"/>
            <a:ext cx="9372600" cy="942975"/>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 y="5450505"/>
            <a:ext cx="9448800" cy="942975"/>
          </a:xfrm>
          <a:prstGeom prst="rect">
            <a:avLst/>
          </a:prstGeom>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95" y="2271499"/>
            <a:ext cx="2209800" cy="2209800"/>
          </a:xfrm>
          <a:prstGeom prst="rect">
            <a:avLst/>
          </a:prstGeom>
        </p:spPr>
      </p:pic>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t="51495"/>
          <a:stretch/>
        </p:blipFill>
        <p:spPr>
          <a:xfrm>
            <a:off x="-26349" y="1405577"/>
            <a:ext cx="2209800" cy="1071864"/>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3" b="51785"/>
          <a:stretch/>
        </p:blipFill>
        <p:spPr>
          <a:xfrm>
            <a:off x="80749" y="4279181"/>
            <a:ext cx="2101755" cy="1054819"/>
          </a:xfrm>
          <a:prstGeom prst="rect">
            <a:avLst/>
          </a:prstGeom>
        </p:spPr>
      </p:pic>
      <p:pic>
        <p:nvPicPr>
          <p:cNvPr id="22" name="Picture 21"/>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254"/>
          <a:stretch/>
        </p:blipFill>
        <p:spPr>
          <a:xfrm>
            <a:off x="4550" y="5450505"/>
            <a:ext cx="2193619" cy="1070283"/>
          </a:xfrm>
          <a:prstGeom prst="rect">
            <a:avLst/>
          </a:prstGeom>
        </p:spPr>
      </p:pic>
      <p:sp>
        <p:nvSpPr>
          <p:cNvPr id="23" name="Text Placeholder 3"/>
          <p:cNvSpPr>
            <a:spLocks noGrp="1"/>
          </p:cNvSpPr>
          <p:nvPr>
            <p:ph type="body" sz="quarter" idx="11"/>
          </p:nvPr>
        </p:nvSpPr>
        <p:spPr>
          <a:xfrm>
            <a:off x="2296496" y="1371600"/>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2"/>
          </p:nvPr>
        </p:nvSpPr>
        <p:spPr>
          <a:xfrm>
            <a:off x="2339549" y="288914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5" name="Text Placeholder 3"/>
          <p:cNvSpPr>
            <a:spLocks noGrp="1"/>
          </p:cNvSpPr>
          <p:nvPr>
            <p:ph type="body" sz="quarter" idx="13"/>
          </p:nvPr>
        </p:nvSpPr>
        <p:spPr>
          <a:xfrm>
            <a:off x="2382602" y="4406694"/>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6" name="Text Placeholder 3"/>
          <p:cNvSpPr>
            <a:spLocks noGrp="1"/>
          </p:cNvSpPr>
          <p:nvPr>
            <p:ph type="body" sz="quarter" idx="14"/>
          </p:nvPr>
        </p:nvSpPr>
        <p:spPr>
          <a:xfrm>
            <a:off x="2349784" y="5435721"/>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946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g Idea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52323"/>
            <a:ext cx="9220200" cy="94297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6" y="2310878"/>
            <a:ext cx="9247496" cy="94297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400" y="1254953"/>
            <a:ext cx="9317819" cy="942975"/>
          </a:xfrm>
          <a:prstGeom prst="rect">
            <a:avLst/>
          </a:prstGeom>
        </p:spPr>
      </p:pic>
      <p:sp>
        <p:nvSpPr>
          <p:cNvPr id="2" name="Title 1"/>
          <p:cNvSpPr>
            <a:spLocks noGrp="1"/>
          </p:cNvSpPr>
          <p:nvPr>
            <p:ph type="title"/>
          </p:nvPr>
        </p:nvSpPr>
        <p:spPr>
          <a:xfrm>
            <a:off x="2273301" y="1196453"/>
            <a:ext cx="69468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 b="50127"/>
          <a:stretch/>
        </p:blipFill>
        <p:spPr>
          <a:xfrm>
            <a:off x="-13649" y="1102057"/>
            <a:ext cx="2197289" cy="1095872"/>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3625968"/>
            <a:ext cx="9372600" cy="942975"/>
          </a:xfrm>
          <a:prstGeom prst="rect">
            <a:avLst/>
          </a:prstGeom>
        </p:spPr>
      </p:pic>
      <p:pic>
        <p:nvPicPr>
          <p:cNvPr id="20" name="Pictur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b="50421"/>
          <a:stretch/>
        </p:blipFill>
        <p:spPr>
          <a:xfrm>
            <a:off x="-31845" y="3464256"/>
            <a:ext cx="2209800" cy="10955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51495"/>
          <a:stretch/>
        </p:blipFill>
        <p:spPr>
          <a:xfrm>
            <a:off x="-26349" y="2310878"/>
            <a:ext cx="2209800" cy="1071864"/>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3" t="52686" b="4894"/>
          <a:stretch/>
        </p:blipFill>
        <p:spPr>
          <a:xfrm>
            <a:off x="76200" y="4669808"/>
            <a:ext cx="2101755" cy="928048"/>
          </a:xfrm>
          <a:prstGeom prst="rect">
            <a:avLst/>
          </a:prstGeom>
        </p:spPr>
      </p:pic>
      <p:sp>
        <p:nvSpPr>
          <p:cNvPr id="17" name="Text Placeholder 3"/>
          <p:cNvSpPr>
            <a:spLocks noGrp="1"/>
          </p:cNvSpPr>
          <p:nvPr>
            <p:ph type="body" sz="quarter" idx="15"/>
          </p:nvPr>
        </p:nvSpPr>
        <p:spPr>
          <a:xfrm>
            <a:off x="2258326" y="2285857"/>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3" name="Text Placeholder 3"/>
          <p:cNvSpPr>
            <a:spLocks noGrp="1"/>
          </p:cNvSpPr>
          <p:nvPr>
            <p:ph type="body" sz="quarter" idx="16"/>
          </p:nvPr>
        </p:nvSpPr>
        <p:spPr>
          <a:xfrm>
            <a:off x="2293202" y="3616869"/>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
        <p:nvSpPr>
          <p:cNvPr id="24" name="Text Placeholder 3"/>
          <p:cNvSpPr>
            <a:spLocks noGrp="1"/>
          </p:cNvSpPr>
          <p:nvPr>
            <p:ph type="body" sz="quarter" idx="17"/>
          </p:nvPr>
        </p:nvSpPr>
        <p:spPr>
          <a:xfrm>
            <a:off x="2254250" y="4652322"/>
            <a:ext cx="6965950" cy="942975"/>
          </a:xfrm>
        </p:spPr>
        <p:txBody>
          <a:bodyPr anchor="ctr"/>
          <a:lstStyle>
            <a:lvl1pPr marL="0" indent="0">
              <a:buNone/>
              <a:defRPr>
                <a:solidFill>
                  <a:schemeClr val="bg1"/>
                </a:solidFill>
                <a:latin typeface="Segoe Print" panose="020006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418531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083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93EE-823B-45BD-A4DD-733C88BAA028}"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7845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7425"/>
            <a:ext cx="9143999" cy="155257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Introduction</a:t>
            </a:r>
          </a:p>
        </p:txBody>
      </p:sp>
      <p:grpSp>
        <p:nvGrpSpPr>
          <p:cNvPr id="3" name="Group 2"/>
          <p:cNvGrpSpPr/>
          <p:nvPr userDrawn="1"/>
        </p:nvGrpSpPr>
        <p:grpSpPr>
          <a:xfrm>
            <a:off x="-2755550" y="2133598"/>
            <a:ext cx="11816650" cy="54727"/>
            <a:chOff x="-2755550" y="2133598"/>
            <a:chExt cx="11816650" cy="54727"/>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5" name="Group 14"/>
          <p:cNvGrpSpPr/>
          <p:nvPr userDrawn="1"/>
        </p:nvGrpSpPr>
        <p:grpSpPr>
          <a:xfrm>
            <a:off x="-2748850" y="3886200"/>
            <a:ext cx="11816650" cy="54727"/>
            <a:chOff x="-2755550" y="2133598"/>
            <a:chExt cx="11816650" cy="54727"/>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1" name="TextBox 10"/>
          <p:cNvSpPr txBox="1"/>
          <p:nvPr userDrawn="1"/>
        </p:nvSpPr>
        <p:spPr>
          <a:xfrm>
            <a:off x="4419600" y="4080808"/>
            <a:ext cx="4648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What is it?</a:t>
            </a:r>
          </a:p>
          <a:p>
            <a:pPr marL="285750" indent="-285750">
              <a:buFont typeface="Arial" panose="020B0604020202020204" pitchFamily="34" charset="0"/>
              <a:buChar char="•"/>
            </a:pPr>
            <a:r>
              <a:rPr lang="en-US" sz="2400" dirty="0">
                <a:latin typeface="Segoe Print" panose="02000600000000000000" pitchFamily="2" charset="0"/>
              </a:rPr>
              <a:t>Why is it important?</a:t>
            </a:r>
          </a:p>
          <a:p>
            <a:pPr marL="285750" indent="-285750">
              <a:buFont typeface="Arial" panose="020B0604020202020204" pitchFamily="34" charset="0"/>
              <a:buChar char="•"/>
            </a:pPr>
            <a:r>
              <a:rPr lang="en-US" sz="2400" dirty="0">
                <a:latin typeface="Segoe Print" panose="02000600000000000000" pitchFamily="2" charset="0"/>
              </a:rPr>
              <a:t>What are the Big Ideas?</a:t>
            </a:r>
          </a:p>
        </p:txBody>
      </p:sp>
    </p:spTree>
    <p:extLst>
      <p:ext uri="{BB962C8B-B14F-4D97-AF65-F5344CB8AC3E}">
        <p14:creationId xmlns:p14="http://schemas.microsoft.com/office/powerpoint/2010/main" val="3126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793EE-823B-45BD-A4DD-733C88BAA028}"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16542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793EE-823B-45BD-A4DD-733C88BAA028}"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9411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93EE-823B-45BD-A4DD-733C88BAA028}"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252408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44136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93EE-823B-45BD-A4DD-733C88BAA028}"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379073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313457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793EE-823B-45BD-A4DD-733C88BAA028}"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8B7DC-AE2E-42CD-AD15-8E4CE40A9145}" type="slidenum">
              <a:rPr lang="en-US" smtClean="0"/>
              <a:t>‹#›</a:t>
            </a:fld>
            <a:endParaRPr lang="en-US"/>
          </a:p>
        </p:txBody>
      </p:sp>
    </p:spTree>
    <p:extLst>
      <p:ext uri="{BB962C8B-B14F-4D97-AF65-F5344CB8AC3E}">
        <p14:creationId xmlns:p14="http://schemas.microsoft.com/office/powerpoint/2010/main" val="84601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solidFill>
                  <a:schemeClr val="tx1"/>
                </a:solidFill>
                <a:latin typeface="Segoe UI Symbol" panose="020B0502040204020203" pitchFamily="34" charset="0"/>
                <a:ea typeface="Segoe UI Symbol" panose="020B0502040204020203" pitchFamily="34" charset="0"/>
              </a:defRPr>
            </a:lvl1pPr>
            <a:lvl2pPr>
              <a:defRPr>
                <a:solidFill>
                  <a:schemeClr val="tx1"/>
                </a:solidFill>
                <a:latin typeface="Segoe UI Symbol" panose="020B0502040204020203" pitchFamily="34" charset="0"/>
                <a:ea typeface="Segoe UI Symbol" panose="020B0502040204020203" pitchFamily="34" charset="0"/>
              </a:defRPr>
            </a:lvl2pPr>
            <a:lvl3pPr>
              <a:defRPr>
                <a:solidFill>
                  <a:schemeClr val="tx1"/>
                </a:solidFill>
                <a:latin typeface="Segoe UI Symbol" panose="020B0502040204020203" pitchFamily="34" charset="0"/>
                <a:ea typeface="Segoe UI Symbol" panose="020B0502040204020203" pitchFamily="34" charset="0"/>
              </a:defRPr>
            </a:lvl3pPr>
            <a:lvl4pPr>
              <a:defRPr>
                <a:solidFill>
                  <a:schemeClr val="tx1"/>
                </a:solidFill>
                <a:latin typeface="Segoe UI Symbol" panose="020B0502040204020203" pitchFamily="34" charset="0"/>
                <a:ea typeface="Segoe UI Symbol" panose="020B0502040204020203" pitchFamily="34" charset="0"/>
              </a:defRPr>
            </a:lvl4pPr>
            <a:lvl5pPr>
              <a:defRPr>
                <a:solidFill>
                  <a:schemeClr val="tx1"/>
                </a:solidFill>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89893" y="408801"/>
            <a:ext cx="1146468" cy="276999"/>
          </a:xfrm>
          <a:prstGeom prst="rect">
            <a:avLst/>
          </a:prstGeom>
          <a:noFill/>
        </p:spPr>
        <p:txBody>
          <a:bodyPr wrap="none" rtlCol="0">
            <a:spAutoFit/>
          </a:bodyPr>
          <a:lstStyle/>
          <a:p>
            <a:pPr algn="r"/>
            <a:r>
              <a:rPr lang="en-US" sz="1200" b="1" dirty="0">
                <a:solidFill>
                  <a:srgbClr val="0070C0"/>
                </a:solidFill>
                <a:latin typeface="Segoe Print" panose="02000600000000000000" pitchFamily="2" charset="0"/>
                <a:ea typeface="Segoe UI Symbol" panose="020B0502040204020203" pitchFamily="34" charset="0"/>
              </a:rPr>
              <a:t>Introduction</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70C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3429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1</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4415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800" y="557212"/>
            <a:ext cx="67818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61039" y="408801"/>
            <a:ext cx="982961" cy="276999"/>
          </a:xfrm>
          <a:prstGeom prst="rect">
            <a:avLst/>
          </a:prstGeom>
          <a:noFill/>
        </p:spPr>
        <p:txBody>
          <a:bodyPr wrap="none" rtlCol="0">
            <a:spAutoFit/>
          </a:bodyPr>
          <a:lstStyle/>
          <a:p>
            <a:pPr algn="r"/>
            <a:r>
              <a:rPr lang="en-US" sz="1200" b="1" dirty="0">
                <a:solidFill>
                  <a:srgbClr val="00B050"/>
                </a:solidFill>
                <a:latin typeface="Segoe Print" panose="02000600000000000000" pitchFamily="2" charset="0"/>
                <a:ea typeface="Segoe UI Symbol" panose="020B0502040204020203" pitchFamily="34" charset="0"/>
              </a:rPr>
              <a:t>Big Idea 1</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00B050"/>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7950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2</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2739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4000" cy="942975"/>
          </a:xfrm>
          <a:prstGeom prst="rect">
            <a:avLst/>
          </a:prstGeom>
        </p:spPr>
      </p:pic>
      <p:sp>
        <p:nvSpPr>
          <p:cNvPr id="2" name="Title 1"/>
          <p:cNvSpPr>
            <a:spLocks noGrp="1"/>
          </p:cNvSpPr>
          <p:nvPr>
            <p:ph type="title"/>
          </p:nvPr>
        </p:nvSpPr>
        <p:spPr>
          <a:xfrm>
            <a:off x="2209800" y="557212"/>
            <a:ext cx="6934200"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rgbClr val="D4CB16"/>
                </a:solidFill>
                <a:latin typeface="Segoe Print" panose="02000600000000000000" pitchFamily="2" charset="0"/>
                <a:ea typeface="Segoe UI Symbol" panose="020B0502040204020203" pitchFamily="34" charset="0"/>
              </a:rPr>
              <a:t>Big Idea 2</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rgbClr val="D4CB16"/>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164416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0665"/>
            <a:ext cx="9143999" cy="1446095"/>
          </a:xfrm>
          <a:prstGeom prst="rect">
            <a:avLst/>
          </a:prstGeom>
        </p:spPr>
      </p:pic>
      <p:sp>
        <p:nvSpPr>
          <p:cNvPr id="2" name="Title 1"/>
          <p:cNvSpPr>
            <a:spLocks noGrp="1"/>
          </p:cNvSpPr>
          <p:nvPr>
            <p:ph type="title" hasCustomPrompt="1"/>
          </p:nvPr>
        </p:nvSpPr>
        <p:spPr>
          <a:xfrm>
            <a:off x="3581400" y="2462212"/>
            <a:ext cx="5448298" cy="1143000"/>
          </a:xfrm>
        </p:spPr>
        <p:txBody>
          <a:bodyPr/>
          <a:lstStyle>
            <a:lvl1pPr algn="l">
              <a:defRPr>
                <a:solidFill>
                  <a:schemeClr val="bg1"/>
                </a:solidFill>
                <a:latin typeface="Segoe Print" panose="02000600000000000000" pitchFamily="2" charset="0"/>
              </a:defRPr>
            </a:lvl1pPr>
          </a:lstStyle>
          <a:p>
            <a:r>
              <a:rPr lang="en-US" dirty="0"/>
              <a:t>Big Idea 3</a:t>
            </a:r>
          </a:p>
        </p:txBody>
      </p:sp>
      <p:grpSp>
        <p:nvGrpSpPr>
          <p:cNvPr id="8" name="Group 7"/>
          <p:cNvGrpSpPr/>
          <p:nvPr userDrawn="1"/>
        </p:nvGrpSpPr>
        <p:grpSpPr>
          <a:xfrm>
            <a:off x="-2755550" y="2133598"/>
            <a:ext cx="11816650" cy="54727"/>
            <a:chOff x="-2755550" y="2133598"/>
            <a:chExt cx="11816650" cy="54727"/>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grpSp>
        <p:nvGrpSpPr>
          <p:cNvPr id="13" name="Group 12"/>
          <p:cNvGrpSpPr/>
          <p:nvPr userDrawn="1"/>
        </p:nvGrpSpPr>
        <p:grpSpPr>
          <a:xfrm>
            <a:off x="-2748850" y="3886200"/>
            <a:ext cx="11816650" cy="54727"/>
            <a:chOff x="-2755550" y="2133598"/>
            <a:chExt cx="11816650" cy="54727"/>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105150" y="2133598"/>
              <a:ext cx="5955950" cy="5472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755550" y="2133598"/>
              <a:ext cx="5955950" cy="54727"/>
            </a:xfrm>
            <a:prstGeom prst="rect">
              <a:avLst/>
            </a:prstGeom>
          </p:spPr>
        </p:pic>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95400"/>
            <a:ext cx="3581400" cy="3581400"/>
          </a:xfrm>
          <a:prstGeom prst="rect">
            <a:avLst/>
          </a:prstGeom>
        </p:spPr>
      </p:pic>
      <p:sp>
        <p:nvSpPr>
          <p:cNvPr id="16" name="TextBox 15"/>
          <p:cNvSpPr txBox="1"/>
          <p:nvPr userDrawn="1"/>
        </p:nvSpPr>
        <p:spPr>
          <a:xfrm>
            <a:off x="4419600" y="4080808"/>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egoe Print" panose="02000600000000000000" pitchFamily="2" charset="0"/>
              </a:rPr>
              <a:t>Activity</a:t>
            </a:r>
          </a:p>
          <a:p>
            <a:pPr marL="285750" indent="-285750">
              <a:buFont typeface="Arial" panose="020B0604020202020204" pitchFamily="34" charset="0"/>
              <a:buChar char="•"/>
            </a:pPr>
            <a:r>
              <a:rPr lang="en-US" sz="2400" dirty="0">
                <a:latin typeface="Segoe Print" panose="02000600000000000000" pitchFamily="2" charset="0"/>
              </a:rPr>
              <a:t>Assessment</a:t>
            </a:r>
          </a:p>
          <a:p>
            <a:pPr marL="285750" indent="-285750">
              <a:buFont typeface="Arial" panose="020B0604020202020204" pitchFamily="34" charset="0"/>
              <a:buChar char="•"/>
            </a:pPr>
            <a:r>
              <a:rPr lang="en-US" sz="2400" dirty="0">
                <a:latin typeface="Segoe Print" panose="02000600000000000000" pitchFamily="2" charset="0"/>
              </a:rPr>
              <a:t>Instructional Practices</a:t>
            </a:r>
          </a:p>
          <a:p>
            <a:pPr marL="285750" indent="-285750">
              <a:buFont typeface="Arial" panose="020B0604020202020204" pitchFamily="34" charset="0"/>
              <a:buChar char="•"/>
            </a:pPr>
            <a:r>
              <a:rPr lang="en-US" sz="2400" dirty="0">
                <a:latin typeface="Segoe Print" panose="02000600000000000000" pitchFamily="2" charset="0"/>
              </a:rPr>
              <a:t>Parent Communication</a:t>
            </a:r>
          </a:p>
        </p:txBody>
      </p:sp>
    </p:spTree>
    <p:extLst>
      <p:ext uri="{BB962C8B-B14F-4D97-AF65-F5344CB8AC3E}">
        <p14:creationId xmlns:p14="http://schemas.microsoft.com/office/powerpoint/2010/main" val="303744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225"/>
            <a:ext cx="9143999" cy="942975"/>
          </a:xfrm>
          <a:prstGeom prst="rect">
            <a:avLst/>
          </a:prstGeom>
        </p:spPr>
      </p:pic>
      <p:sp>
        <p:nvSpPr>
          <p:cNvPr id="2" name="Title 1"/>
          <p:cNvSpPr>
            <a:spLocks noGrp="1"/>
          </p:cNvSpPr>
          <p:nvPr>
            <p:ph type="title"/>
          </p:nvPr>
        </p:nvSpPr>
        <p:spPr>
          <a:xfrm>
            <a:off x="2209799" y="557212"/>
            <a:ext cx="6934199" cy="1143000"/>
          </a:xfrm>
        </p:spPr>
        <p:txBody>
          <a:bodyPr>
            <a:normAutofit/>
          </a:bodyPr>
          <a:lstStyle>
            <a:lvl1pPr algn="l">
              <a:defRPr sz="3200">
                <a:solidFill>
                  <a:schemeClr val="bg1"/>
                </a:solidFill>
                <a:latin typeface="Segoe Print" panose="02000600000000000000" pitchFamily="2"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09800" cy="2209800"/>
          </a:xfrm>
          <a:prstGeom prst="rect">
            <a:avLst/>
          </a:prstGeom>
        </p:spPr>
      </p:pic>
      <p:sp>
        <p:nvSpPr>
          <p:cNvPr id="8" name="Content Placeholder 2"/>
          <p:cNvSpPr>
            <a:spLocks noGrp="1"/>
          </p:cNvSpPr>
          <p:nvPr>
            <p:ph idx="1"/>
          </p:nvPr>
        </p:nvSpPr>
        <p:spPr>
          <a:xfrm>
            <a:off x="457200" y="2103437"/>
            <a:ext cx="8229600" cy="4525963"/>
          </a:xfrm>
        </p:spPr>
        <p:txBody>
          <a:bodyPr/>
          <a:lstStyle>
            <a:lvl1pPr>
              <a:defRPr>
                <a:latin typeface="Segoe UI Symbol" panose="020B0502040204020203" pitchFamily="34" charset="0"/>
                <a:ea typeface="Segoe UI Symbol" panose="020B0502040204020203" pitchFamily="34" charset="0"/>
              </a:defRPr>
            </a:lvl1pPr>
            <a:lvl2pPr>
              <a:defRPr>
                <a:latin typeface="Segoe UI Symbol" panose="020B0502040204020203" pitchFamily="34" charset="0"/>
                <a:ea typeface="Segoe UI Symbol" panose="020B0502040204020203" pitchFamily="34" charset="0"/>
              </a:defRPr>
            </a:lvl2pPr>
            <a:lvl3pPr>
              <a:defRPr>
                <a:latin typeface="Segoe UI Symbol" panose="020B0502040204020203" pitchFamily="34" charset="0"/>
                <a:ea typeface="Segoe UI Symbol" panose="020B0502040204020203" pitchFamily="34" charset="0"/>
              </a:defRPr>
            </a:lvl3pPr>
            <a:lvl4pPr>
              <a:defRPr>
                <a:latin typeface="Segoe UI Symbol" panose="020B0502040204020203" pitchFamily="34" charset="0"/>
                <a:ea typeface="Segoe UI Symbol" panose="020B0502040204020203" pitchFamily="34" charset="0"/>
              </a:defRPr>
            </a:lvl4pPr>
            <a:lvl5pPr>
              <a:defRPr>
                <a:latin typeface="Segoe UI Symbol" panose="020B0502040204020203" pitchFamily="34" charset="0"/>
                <a:ea typeface="Segoe UI Symbol"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53400" y="408801"/>
            <a:ext cx="982961" cy="276999"/>
          </a:xfrm>
          <a:prstGeom prst="rect">
            <a:avLst/>
          </a:prstGeom>
          <a:noFill/>
        </p:spPr>
        <p:txBody>
          <a:bodyPr wrap="none" rtlCol="0">
            <a:spAutoFit/>
          </a:bodyPr>
          <a:lstStyle/>
          <a:p>
            <a:pPr algn="r"/>
            <a:r>
              <a:rPr lang="en-US" sz="1200" b="1" dirty="0">
                <a:solidFill>
                  <a:schemeClr val="bg1">
                    <a:lumMod val="50000"/>
                  </a:schemeClr>
                </a:solidFill>
                <a:latin typeface="Segoe Print" panose="02000600000000000000" pitchFamily="2" charset="0"/>
                <a:ea typeface="Segoe UI Symbol" panose="020B0502040204020203" pitchFamily="34" charset="0"/>
              </a:rPr>
              <a:t>Big Idea 3</a:t>
            </a:r>
          </a:p>
        </p:txBody>
      </p:sp>
      <p:sp>
        <p:nvSpPr>
          <p:cNvPr id="10" name="TextBox 9"/>
          <p:cNvSpPr txBox="1"/>
          <p:nvPr userDrawn="1"/>
        </p:nvSpPr>
        <p:spPr>
          <a:xfrm>
            <a:off x="1905000" y="1610833"/>
            <a:ext cx="1561646" cy="276999"/>
          </a:xfrm>
          <a:prstGeom prst="rect">
            <a:avLst/>
          </a:prstGeom>
          <a:noFill/>
        </p:spPr>
        <p:txBody>
          <a:bodyPr wrap="none" rtlCol="0">
            <a:spAutoFit/>
          </a:bodyPr>
          <a:lstStyle/>
          <a:p>
            <a:pPr algn="l"/>
            <a:r>
              <a:rPr lang="en-US" sz="1200" b="1" dirty="0">
                <a:solidFill>
                  <a:schemeClr val="bg1">
                    <a:lumMod val="50000"/>
                  </a:schemeClr>
                </a:solidFill>
                <a:latin typeface="Segoe Print" panose="02000600000000000000" pitchFamily="2" charset="0"/>
                <a:ea typeface="Segoe UI Symbol" panose="020B0502040204020203" pitchFamily="34" charset="0"/>
              </a:rPr>
              <a:t>Additive Thinking</a:t>
            </a:r>
          </a:p>
        </p:txBody>
      </p:sp>
    </p:spTree>
    <p:extLst>
      <p:ext uri="{BB962C8B-B14F-4D97-AF65-F5344CB8AC3E}">
        <p14:creationId xmlns:p14="http://schemas.microsoft.com/office/powerpoint/2010/main" val="2825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93EE-823B-45BD-A4DD-733C88BAA028}" type="datetimeFigureOut">
              <a:rPr lang="en-US" smtClean="0"/>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8B7DC-AE2E-42CD-AD15-8E4CE40A9145}" type="slidenum">
              <a:rPr lang="en-US" smtClean="0"/>
              <a:t>‹#›</a:t>
            </a:fld>
            <a:endParaRPr lang="en-US"/>
          </a:p>
        </p:txBody>
      </p:sp>
    </p:spTree>
    <p:extLst>
      <p:ext uri="{BB962C8B-B14F-4D97-AF65-F5344CB8AC3E}">
        <p14:creationId xmlns:p14="http://schemas.microsoft.com/office/powerpoint/2010/main" val="261322142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6" r:id="rId4"/>
    <p:sldLayoutId id="2147483661" r:id="rId5"/>
    <p:sldLayoutId id="2147483665" r:id="rId6"/>
    <p:sldLayoutId id="2147483654" r:id="rId7"/>
    <p:sldLayoutId id="2147483667" r:id="rId8"/>
    <p:sldLayoutId id="2147483662" r:id="rId9"/>
    <p:sldLayoutId id="2147483668" r:id="rId10"/>
    <p:sldLayoutId id="2147483663" r:id="rId11"/>
    <p:sldLayoutId id="2147483669" r:id="rId12"/>
    <p:sldLayoutId id="2147483670" r:id="rId13"/>
    <p:sldLayoutId id="2147483671" r:id="rId14"/>
    <p:sldLayoutId id="2147483672" r:id="rId15"/>
    <p:sldLayoutId id="2147483673" r:id="rId16"/>
    <p:sldLayoutId id="2147483674" r:id="rId17"/>
    <p:sldLayoutId id="2147483650" r:id="rId18"/>
    <p:sldLayoutId id="2147483651" r:id="rId19"/>
    <p:sldLayoutId id="2147483652" r:id="rId20"/>
    <p:sldLayoutId id="2147483653" r:id="rId21"/>
    <p:sldLayoutId id="2147483655" r:id="rId22"/>
    <p:sldLayoutId id="2147483656" r:id="rId23"/>
    <p:sldLayoutId id="2147483657" r:id="rId24"/>
    <p:sldLayoutId id="2147483658" r:id="rId25"/>
    <p:sldLayoutId id="214748365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ing.arpdc.ab.ca/" TargetMode="Externa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hyperlink" Target="http://www.nrlc.net" TargetMode="External"/><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www.cpfpp.ab.ca" TargetMode="External"/><Relationship Id="rId2" Type="http://schemas.openxmlformats.org/officeDocument/2006/relationships/notesSlide" Target="../notesSlides/notesSlide89.xml"/><Relationship Id="rId1" Type="http://schemas.openxmlformats.org/officeDocument/2006/relationships/slideLayout" Target="../slideLayouts/slideLayout15.xml"/><Relationship Id="rId6" Type="http://schemas.openxmlformats.org/officeDocument/2006/relationships/image" Target="../media/image65.png"/><Relationship Id="rId11" Type="http://schemas.openxmlformats.org/officeDocument/2006/relationships/hyperlink" Target="http://www.crcpd.ab.ca" TargetMode="External"/><Relationship Id="rId5" Type="http://schemas.openxmlformats.org/officeDocument/2006/relationships/image" Target="../media/image64.png"/><Relationship Id="rId15" Type="http://schemas.openxmlformats.org/officeDocument/2006/relationships/hyperlink" Target="http://www.sapdc.ca" TargetMode="External"/><Relationship Id="rId10" Type="http://schemas.openxmlformats.org/officeDocument/2006/relationships/hyperlink" Target="http://www.carcpd.ab.ca" TargetMode="External"/><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hyperlink" Target="file:///\\localhost\www.%20http\::www.learning-network.org:"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hyperlink" Target="https://drive.google.com/file/d/0B-I5D9zVEge0XzlaYmo4dzF1OE0/view?usp=sharing" TargetMode="External"/><Relationship Id="rId2" Type="http://schemas.openxmlformats.org/officeDocument/2006/relationships/notesSlide" Target="../notesSlides/notesSlide98.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alberta.ca/media/464621/k_to_9_math_po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alberta.ca/media/3115250/fs_clarif_expect_strat_maint.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gi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gif"/><Relationship Id="rId5" Type="http://schemas.openxmlformats.org/officeDocument/2006/relationships/image" Target="../media/image3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png"/><Relationship Id="rId7" Type="http://schemas.openxmlformats.org/officeDocument/2006/relationships/image" Target="../media/image31.gi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DYc5HqsqD-MzoK8BXsxES7ym_ccyQexjAxmcxuRVLa4/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1.png"/><Relationship Id="rId4"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Additive Thinking</a:t>
            </a:r>
          </a:p>
        </p:txBody>
      </p:sp>
      <p:sp>
        <p:nvSpPr>
          <p:cNvPr id="3" name="Subtitle 2"/>
          <p:cNvSpPr>
            <a:spLocks noGrp="1"/>
          </p:cNvSpPr>
          <p:nvPr>
            <p:ph type="subTitle" idx="1"/>
          </p:nvPr>
        </p:nvSpPr>
        <p:spPr/>
        <p:txBody>
          <a:bodyPr/>
          <a:lstStyle/>
          <a:p>
            <a:r>
              <a:rPr lang="en-US" dirty="0"/>
              <a:t>Presenter Info</a:t>
            </a:r>
          </a:p>
        </p:txBody>
      </p:sp>
    </p:spTree>
    <p:extLst>
      <p:ext uri="{BB962C8B-B14F-4D97-AF65-F5344CB8AC3E}">
        <p14:creationId xmlns:p14="http://schemas.microsoft.com/office/powerpoint/2010/main" val="177000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Relating to POS</a:t>
            </a:r>
          </a:p>
        </p:txBody>
      </p:sp>
      <p:sp>
        <p:nvSpPr>
          <p:cNvPr id="4" name="Title 1"/>
          <p:cNvSpPr txBox="1">
            <a:spLocks/>
          </p:cNvSpPr>
          <p:nvPr/>
        </p:nvSpPr>
        <p:spPr>
          <a:xfrm>
            <a:off x="817728" y="2590800"/>
            <a:ext cx="3352800" cy="2819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a:solidFill>
                  <a:schemeClr val="bg1"/>
                </a:solidFill>
                <a:latin typeface="Segoe Print" panose="02000600000000000000" pitchFamily="2" charset="0"/>
                <a:ea typeface="+mj-ea"/>
                <a:cs typeface="+mj-cs"/>
              </a:defRPr>
            </a:lvl1pPr>
          </a:lstStyle>
          <a:p>
            <a:pPr algn="ctr"/>
            <a:r>
              <a:rPr lang="en-US" dirty="0">
                <a:solidFill>
                  <a:schemeClr val="tx1"/>
                </a:solidFill>
                <a:latin typeface="Segoe UI Symbol" panose="020B0502040204020203" pitchFamily="34" charset="0"/>
                <a:ea typeface="Segoe UI Symbol" panose="020B0502040204020203" pitchFamily="34" charset="0"/>
              </a:rPr>
              <a:t>What Strategies Do Students Need?</a:t>
            </a:r>
          </a:p>
        </p:txBody>
      </p:sp>
      <p:grpSp>
        <p:nvGrpSpPr>
          <p:cNvPr id="5" name="Group 4"/>
          <p:cNvGrpSpPr/>
          <p:nvPr/>
        </p:nvGrpSpPr>
        <p:grpSpPr>
          <a:xfrm>
            <a:off x="4267200" y="1752600"/>
            <a:ext cx="4267200" cy="5105400"/>
            <a:chOff x="2667000" y="1447800"/>
            <a:chExt cx="4267200" cy="5105400"/>
          </a:xfrm>
        </p:grpSpPr>
        <p:sp>
          <p:nvSpPr>
            <p:cNvPr id="6" name="Rectangle 5"/>
            <p:cNvSpPr/>
            <p:nvPr/>
          </p:nvSpPr>
          <p:spPr>
            <a:xfrm>
              <a:off x="2667000" y="1447800"/>
              <a:ext cx="4267200" cy="51054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lang="en-US" sz="3000" dirty="0">
                <a:solidFill>
                  <a:schemeClr val="tx1"/>
                </a:solidFill>
              </a:endParaRPr>
            </a:p>
            <a:p>
              <a:pPr>
                <a:tabLst>
                  <a:tab pos="1090613" algn="l"/>
                </a:tabLst>
              </a:pPr>
              <a:r>
                <a:rPr lang="en-US" sz="3000" dirty="0">
                  <a:solidFill>
                    <a:schemeClr val="tx1"/>
                  </a:solidFill>
                </a:rPr>
                <a:t>	MATHEMATICS </a:t>
              </a:r>
            </a:p>
            <a:p>
              <a:pPr>
                <a:tabLst>
                  <a:tab pos="1090613" algn="l"/>
                </a:tabLst>
              </a:pPr>
              <a:r>
                <a:rPr lang="en-US" sz="3000" dirty="0">
                  <a:solidFill>
                    <a:schemeClr val="tx1"/>
                  </a:solidFill>
                </a:rPr>
                <a:t>	KINDERGARTEN TO </a:t>
              </a:r>
            </a:p>
            <a:p>
              <a:pPr>
                <a:tabLst>
                  <a:tab pos="1090613" algn="l"/>
                </a:tabLst>
              </a:pPr>
              <a:r>
                <a:rPr lang="en-US" sz="3000" dirty="0">
                  <a:solidFill>
                    <a:schemeClr val="tx1"/>
                  </a:solidFill>
                </a:rPr>
                <a:t>	GRADE 9</a:t>
              </a:r>
            </a:p>
          </p:txBody>
        </p:sp>
        <p:cxnSp>
          <p:nvCxnSpPr>
            <p:cNvPr id="7" name="Straight Connector 6"/>
            <p:cNvCxnSpPr/>
            <p:nvPr/>
          </p:nvCxnSpPr>
          <p:spPr>
            <a:xfrm>
              <a:off x="3886200" y="1676400"/>
              <a:ext cx="30480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86200" y="1828800"/>
              <a:ext cx="3048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667000" y="3429000"/>
              <a:ext cx="4267200" cy="0"/>
            </a:xfrm>
            <a:prstGeom prst="line">
              <a:avLst/>
            </a:prstGeom>
            <a:ln w="38100">
              <a:solidFill>
                <a:schemeClr val="bg1">
                  <a:lumMod val="6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10915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1388350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537249"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2734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Website</a:t>
            </a:r>
          </a:p>
        </p:txBody>
      </p:sp>
      <p:sp>
        <p:nvSpPr>
          <p:cNvPr id="4" name="Content Placeholder 3"/>
          <p:cNvSpPr>
            <a:spLocks noGrp="1"/>
          </p:cNvSpPr>
          <p:nvPr>
            <p:ph idx="1"/>
          </p:nvPr>
        </p:nvSpPr>
        <p:spPr>
          <a:xfrm>
            <a:off x="457200" y="5715000"/>
            <a:ext cx="8229600" cy="914400"/>
          </a:xfrm>
        </p:spPr>
        <p:txBody>
          <a:bodyPr/>
          <a:lstStyle/>
          <a:p>
            <a:pPr marL="0" indent="0" algn="ctr">
              <a:buNone/>
            </a:pPr>
            <a:r>
              <a:rPr lang="en-US" dirty="0"/>
              <a:t>http://learning.arpdc.ab.ca</a:t>
            </a:r>
          </a:p>
        </p:txBody>
      </p:sp>
      <p:pic>
        <p:nvPicPr>
          <p:cNvPr id="2" name="Picture 1"/>
          <p:cNvPicPr>
            <a:picLocks noChangeAspect="1"/>
          </p:cNvPicPr>
          <p:nvPr/>
        </p:nvPicPr>
        <p:blipFill>
          <a:blip r:embed="rId2"/>
          <a:stretch>
            <a:fillRect/>
          </a:stretch>
        </p:blipFill>
        <p:spPr>
          <a:xfrm>
            <a:off x="2819400" y="1901952"/>
            <a:ext cx="3914775" cy="3810000"/>
          </a:xfrm>
          <a:prstGeom prst="rect">
            <a:avLst/>
          </a:prstGeom>
        </p:spPr>
      </p:pic>
    </p:spTree>
    <p:extLst>
      <p:ext uri="{BB962C8B-B14F-4D97-AF65-F5344CB8AC3E}">
        <p14:creationId xmlns:p14="http://schemas.microsoft.com/office/powerpoint/2010/main" val="29730915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71600" y="152400"/>
            <a:ext cx="6877050" cy="6086475"/>
            <a:chOff x="1371600" y="152400"/>
            <a:chExt cx="6877050" cy="60864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8770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 r="1494"/>
            <a:stretch/>
          </p:blipFill>
          <p:spPr bwMode="auto">
            <a:xfrm>
              <a:off x="1371600" y="5105400"/>
              <a:ext cx="6877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ight Arrow 4"/>
          <p:cNvSpPr/>
          <p:nvPr/>
        </p:nvSpPr>
        <p:spPr>
          <a:xfrm>
            <a:off x="1716107" y="4267200"/>
            <a:ext cx="1383957" cy="759125"/>
          </a:xfrm>
          <a:prstGeom prst="rightArrow">
            <a:avLst/>
          </a:prstGeom>
          <a:solidFill>
            <a:srgbClr val="40887F"/>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1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a:t>
            </a:r>
          </a:p>
        </p:txBody>
      </p:sp>
      <p:pic>
        <p:nvPicPr>
          <p:cNvPr id="4" name="Shape 786"/>
          <p:cNvPicPr preferRelativeResize="0"/>
          <p:nvPr/>
        </p:nvPicPr>
        <p:blipFill>
          <a:blip r:embed="rId3">
            <a:alphaModFix/>
          </a:blip>
          <a:stretch>
            <a:fillRect/>
          </a:stretch>
        </p:blipFill>
        <p:spPr>
          <a:xfrm>
            <a:off x="4510847" y="3311012"/>
            <a:ext cx="1095375" cy="457200"/>
          </a:xfrm>
          <a:prstGeom prst="rect">
            <a:avLst/>
          </a:prstGeom>
          <a:noFill/>
          <a:ln>
            <a:noFill/>
          </a:ln>
        </p:spPr>
      </p:pic>
      <p:pic>
        <p:nvPicPr>
          <p:cNvPr id="5" name="Shape 787"/>
          <p:cNvPicPr preferRelativeResize="0"/>
          <p:nvPr/>
        </p:nvPicPr>
        <p:blipFill>
          <a:blip r:embed="rId4">
            <a:alphaModFix/>
          </a:blip>
          <a:stretch>
            <a:fillRect/>
          </a:stretch>
        </p:blipFill>
        <p:spPr>
          <a:xfrm>
            <a:off x="375709" y="4782437"/>
            <a:ext cx="1228725" cy="666750"/>
          </a:xfrm>
          <a:prstGeom prst="rect">
            <a:avLst/>
          </a:prstGeom>
          <a:noFill/>
          <a:ln>
            <a:noFill/>
          </a:ln>
        </p:spPr>
      </p:pic>
      <p:pic>
        <p:nvPicPr>
          <p:cNvPr id="6" name="Shape 788"/>
          <p:cNvPicPr preferRelativeResize="0"/>
          <p:nvPr/>
        </p:nvPicPr>
        <p:blipFill>
          <a:blip r:embed="rId5">
            <a:alphaModFix/>
          </a:blip>
          <a:stretch>
            <a:fillRect/>
          </a:stretch>
        </p:blipFill>
        <p:spPr>
          <a:xfrm>
            <a:off x="4408247" y="2590225"/>
            <a:ext cx="1476375" cy="485775"/>
          </a:xfrm>
          <a:prstGeom prst="rect">
            <a:avLst/>
          </a:prstGeom>
          <a:noFill/>
          <a:ln>
            <a:noFill/>
          </a:ln>
        </p:spPr>
      </p:pic>
      <p:pic>
        <p:nvPicPr>
          <p:cNvPr id="7" name="Shape 789"/>
          <p:cNvPicPr preferRelativeResize="0"/>
          <p:nvPr/>
        </p:nvPicPr>
        <p:blipFill>
          <a:blip r:embed="rId6">
            <a:alphaModFix/>
          </a:blip>
          <a:stretch>
            <a:fillRect/>
          </a:stretch>
        </p:blipFill>
        <p:spPr>
          <a:xfrm>
            <a:off x="361422" y="4041375"/>
            <a:ext cx="1257300" cy="523875"/>
          </a:xfrm>
          <a:prstGeom prst="rect">
            <a:avLst/>
          </a:prstGeom>
          <a:noFill/>
          <a:ln>
            <a:noFill/>
          </a:ln>
        </p:spPr>
      </p:pic>
      <p:pic>
        <p:nvPicPr>
          <p:cNvPr id="8" name="Shape 790"/>
          <p:cNvPicPr preferRelativeResize="0"/>
          <p:nvPr/>
        </p:nvPicPr>
        <p:blipFill>
          <a:blip r:embed="rId7">
            <a:alphaModFix/>
          </a:blip>
          <a:stretch>
            <a:fillRect/>
          </a:stretch>
        </p:blipFill>
        <p:spPr>
          <a:xfrm>
            <a:off x="292547" y="3252075"/>
            <a:ext cx="1247775" cy="571500"/>
          </a:xfrm>
          <a:prstGeom prst="rect">
            <a:avLst/>
          </a:prstGeom>
          <a:noFill/>
          <a:ln>
            <a:noFill/>
          </a:ln>
        </p:spPr>
      </p:pic>
      <p:pic>
        <p:nvPicPr>
          <p:cNvPr id="9" name="Shape 791"/>
          <p:cNvPicPr preferRelativeResize="0"/>
          <p:nvPr/>
        </p:nvPicPr>
        <p:blipFill>
          <a:blip r:embed="rId8">
            <a:alphaModFix/>
          </a:blip>
          <a:stretch>
            <a:fillRect/>
          </a:stretch>
        </p:blipFill>
        <p:spPr>
          <a:xfrm>
            <a:off x="292559" y="2474225"/>
            <a:ext cx="1133475" cy="685800"/>
          </a:xfrm>
          <a:prstGeom prst="rect">
            <a:avLst/>
          </a:prstGeom>
          <a:noFill/>
          <a:ln>
            <a:noFill/>
          </a:ln>
        </p:spPr>
      </p:pic>
      <p:pic>
        <p:nvPicPr>
          <p:cNvPr id="10" name="Shape 792"/>
          <p:cNvPicPr preferRelativeResize="0"/>
          <p:nvPr/>
        </p:nvPicPr>
        <p:blipFill>
          <a:blip r:embed="rId9">
            <a:alphaModFix/>
          </a:blip>
          <a:stretch>
            <a:fillRect/>
          </a:stretch>
        </p:blipFill>
        <p:spPr>
          <a:xfrm>
            <a:off x="4420334" y="3996800"/>
            <a:ext cx="1390650" cy="581025"/>
          </a:xfrm>
          <a:prstGeom prst="rect">
            <a:avLst/>
          </a:prstGeom>
          <a:noFill/>
          <a:ln>
            <a:noFill/>
          </a:ln>
        </p:spPr>
      </p:pic>
      <p:sp>
        <p:nvSpPr>
          <p:cNvPr id="11" name="Shape 796"/>
          <p:cNvSpPr txBox="1"/>
          <p:nvPr/>
        </p:nvSpPr>
        <p:spPr>
          <a:xfrm>
            <a:off x="1702397" y="3227137"/>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0"/>
              </a:rPr>
              <a:t>www. carcpd.ab.ca</a:t>
            </a:r>
          </a:p>
        </p:txBody>
      </p:sp>
      <p:sp>
        <p:nvSpPr>
          <p:cNvPr id="12" name="Shape 797"/>
          <p:cNvSpPr txBox="1"/>
          <p:nvPr/>
        </p:nvSpPr>
        <p:spPr>
          <a:xfrm>
            <a:off x="1702397" y="2474225"/>
            <a:ext cx="3000000" cy="523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1"/>
              </a:rPr>
              <a:t>www.crcpd.ab.ca</a:t>
            </a:r>
          </a:p>
        </p:txBody>
      </p:sp>
      <p:sp>
        <p:nvSpPr>
          <p:cNvPr id="13" name="Shape 798"/>
          <p:cNvSpPr txBox="1"/>
          <p:nvPr/>
        </p:nvSpPr>
        <p:spPr>
          <a:xfrm>
            <a:off x="1702397" y="4056275"/>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www.cpfpp.ab.ca</a:t>
            </a:r>
          </a:p>
        </p:txBody>
      </p:sp>
      <p:sp>
        <p:nvSpPr>
          <p:cNvPr id="14" name="Shape 799"/>
          <p:cNvSpPr txBox="1"/>
          <p:nvPr/>
        </p:nvSpPr>
        <p:spPr>
          <a:xfrm>
            <a:off x="1702397" y="4902512"/>
            <a:ext cx="3000000" cy="457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2"/>
              </a:rPr>
              <a:t>www.erlc.ca</a:t>
            </a:r>
          </a:p>
        </p:txBody>
      </p:sp>
      <p:sp>
        <p:nvSpPr>
          <p:cNvPr id="15" name="Shape 793"/>
          <p:cNvSpPr txBox="1"/>
          <p:nvPr/>
        </p:nvSpPr>
        <p:spPr>
          <a:xfrm>
            <a:off x="6054022" y="3126662"/>
            <a:ext cx="3000000" cy="571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3"/>
              </a:rPr>
              <a:t>www.nrlc.net</a:t>
            </a:r>
          </a:p>
        </p:txBody>
      </p:sp>
      <p:sp>
        <p:nvSpPr>
          <p:cNvPr id="16" name="Shape 794"/>
          <p:cNvSpPr txBox="1"/>
          <p:nvPr/>
        </p:nvSpPr>
        <p:spPr>
          <a:xfrm>
            <a:off x="6054022" y="2476450"/>
            <a:ext cx="3837899" cy="58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1"/>
                </a:solidFill>
                <a:latin typeface="Calibri"/>
                <a:ea typeface="Calibri"/>
                <a:cs typeface="Calibri"/>
                <a:sym typeface="Calibri"/>
                <a:hlinkClick r:id="rId14"/>
              </a:rPr>
              <a:t>www.learning-network.org</a:t>
            </a:r>
          </a:p>
        </p:txBody>
      </p:sp>
      <p:sp>
        <p:nvSpPr>
          <p:cNvPr id="17" name="Shape 795"/>
          <p:cNvSpPr txBox="1"/>
          <p:nvPr/>
        </p:nvSpPr>
        <p:spPr>
          <a:xfrm>
            <a:off x="6054009" y="3869575"/>
            <a:ext cx="3000000" cy="5811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25000"/>
              <a:buFont typeface="Arial"/>
              <a:buNone/>
            </a:pPr>
            <a:r>
              <a:rPr lang="en" sz="1800" dirty="0">
                <a:solidFill>
                  <a:schemeClr val="dk1"/>
                </a:solidFill>
                <a:latin typeface="Calibri"/>
                <a:ea typeface="Calibri"/>
                <a:cs typeface="Calibri"/>
                <a:sym typeface="Calibri"/>
                <a:hlinkClick r:id="rId15"/>
              </a:rPr>
              <a:t>www.sapdc.ca</a:t>
            </a:r>
          </a:p>
        </p:txBody>
      </p:sp>
    </p:spTree>
    <p:extLst>
      <p:ext uri="{BB962C8B-B14F-4D97-AF65-F5344CB8AC3E}">
        <p14:creationId xmlns:p14="http://schemas.microsoft.com/office/powerpoint/2010/main" val="11425733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Yourself</a:t>
            </a:r>
          </a:p>
        </p:txBody>
      </p:sp>
      <p:sp>
        <p:nvSpPr>
          <p:cNvPr id="4" name="Content Placeholder 3"/>
          <p:cNvSpPr>
            <a:spLocks noGrp="1"/>
          </p:cNvSpPr>
          <p:nvPr>
            <p:ph idx="1"/>
          </p:nvPr>
        </p:nvSpPr>
        <p:spPr/>
        <p:txBody>
          <a:bodyPr>
            <a:normAutofit/>
          </a:bodyPr>
          <a:lstStyle/>
          <a:p>
            <a:pPr marL="0" indent="0" algn="ctr" fontAlgn="base">
              <a:buNone/>
            </a:pPr>
            <a:r>
              <a:rPr lang="en-US" dirty="0"/>
              <a:t>Download and implement a “Try This” activity in their classroom.</a:t>
            </a:r>
          </a:p>
        </p:txBody>
      </p:sp>
    </p:spTree>
    <p:extLst>
      <p:ext uri="{BB962C8B-B14F-4D97-AF65-F5344CB8AC3E}">
        <p14:creationId xmlns:p14="http://schemas.microsoft.com/office/powerpoint/2010/main" val="40821041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Yourself</a:t>
            </a:r>
          </a:p>
        </p:txBody>
      </p:sp>
      <p:sp>
        <p:nvSpPr>
          <p:cNvPr id="4" name="Content Placeholder 3"/>
          <p:cNvSpPr>
            <a:spLocks noGrp="1"/>
          </p:cNvSpPr>
          <p:nvPr>
            <p:ph idx="1"/>
          </p:nvPr>
        </p:nvSpPr>
        <p:spPr/>
        <p:txBody>
          <a:bodyPr>
            <a:normAutofit/>
          </a:bodyPr>
          <a:lstStyle/>
          <a:p>
            <a:pPr marL="0" indent="0" algn="ctr" fontAlgn="base">
              <a:buNone/>
            </a:pPr>
            <a:r>
              <a:rPr lang="en-US" dirty="0"/>
              <a:t>Use the “Quick Assessment” tool from the EMPL website to assess your students’ work.</a:t>
            </a:r>
          </a:p>
        </p:txBody>
      </p:sp>
    </p:spTree>
    <p:extLst>
      <p:ext uri="{BB962C8B-B14F-4D97-AF65-F5344CB8AC3E}">
        <p14:creationId xmlns:p14="http://schemas.microsoft.com/office/powerpoint/2010/main" val="29903544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Yourself</a:t>
            </a:r>
          </a:p>
        </p:txBody>
      </p:sp>
      <p:sp>
        <p:nvSpPr>
          <p:cNvPr id="4" name="Content Placeholder 3"/>
          <p:cNvSpPr>
            <a:spLocks noGrp="1"/>
          </p:cNvSpPr>
          <p:nvPr>
            <p:ph idx="1"/>
          </p:nvPr>
        </p:nvSpPr>
        <p:spPr/>
        <p:txBody>
          <a:bodyPr>
            <a:normAutofit/>
          </a:bodyPr>
          <a:lstStyle/>
          <a:p>
            <a:pPr marL="0" indent="0" algn="ctr" fontAlgn="base">
              <a:buNone/>
            </a:pPr>
            <a:r>
              <a:rPr lang="en-US" sz="3600" dirty="0"/>
              <a:t>Using the entry form, teachers include 10 or more</a:t>
            </a:r>
          </a:p>
          <a:p>
            <a:pPr lvl="1" fontAlgn="base"/>
            <a:r>
              <a:rPr lang="en-US" sz="3200" dirty="0"/>
              <a:t>examples of student work</a:t>
            </a:r>
          </a:p>
          <a:p>
            <a:pPr lvl="1" fontAlgn="base"/>
            <a:r>
              <a:rPr lang="en-US" sz="3200" dirty="0"/>
              <a:t>the completed “Quick Assessments” for the above work.</a:t>
            </a:r>
          </a:p>
        </p:txBody>
      </p:sp>
    </p:spTree>
    <p:extLst>
      <p:ext uri="{BB962C8B-B14F-4D97-AF65-F5344CB8AC3E}">
        <p14:creationId xmlns:p14="http://schemas.microsoft.com/office/powerpoint/2010/main" val="32993894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Yourself</a:t>
            </a:r>
          </a:p>
        </p:txBody>
      </p:sp>
      <p:sp>
        <p:nvSpPr>
          <p:cNvPr id="4" name="Content Placeholder 3"/>
          <p:cNvSpPr>
            <a:spLocks noGrp="1"/>
          </p:cNvSpPr>
          <p:nvPr>
            <p:ph idx="1"/>
          </p:nvPr>
        </p:nvSpPr>
        <p:spPr/>
        <p:txBody>
          <a:bodyPr>
            <a:normAutofit/>
          </a:bodyPr>
          <a:lstStyle/>
          <a:p>
            <a:pPr marL="0" indent="0" algn="ctr" fontAlgn="base">
              <a:buNone/>
            </a:pPr>
            <a:r>
              <a:rPr lang="en-US" sz="3600" dirty="0"/>
              <a:t>You will then be entered into a monthly draw for a $50 electronic gift certificate to your choice of:  </a:t>
            </a:r>
          </a:p>
          <a:p>
            <a:pPr marL="0" indent="0" algn="ctr" fontAlgn="base">
              <a:buNone/>
            </a:pPr>
            <a:r>
              <a:rPr lang="en-US" sz="3600" dirty="0"/>
              <a:t>Tim Hortons, Starbucks or Amazon.ca.</a:t>
            </a:r>
          </a:p>
        </p:txBody>
      </p:sp>
    </p:spTree>
    <p:extLst>
      <p:ext uri="{BB962C8B-B14F-4D97-AF65-F5344CB8AC3E}">
        <p14:creationId xmlns:p14="http://schemas.microsoft.com/office/powerpoint/2010/main" val="3003333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Yourself</a:t>
            </a:r>
          </a:p>
        </p:txBody>
      </p:sp>
      <p:sp>
        <p:nvSpPr>
          <p:cNvPr id="4" name="Content Placeholder 3"/>
          <p:cNvSpPr>
            <a:spLocks noGrp="1"/>
          </p:cNvSpPr>
          <p:nvPr>
            <p:ph idx="1"/>
          </p:nvPr>
        </p:nvSpPr>
        <p:spPr/>
        <p:txBody>
          <a:bodyPr>
            <a:normAutofit/>
          </a:bodyPr>
          <a:lstStyle/>
          <a:p>
            <a:pPr marL="0" indent="0" algn="ctr" fontAlgn="base">
              <a:buNone/>
            </a:pPr>
            <a:r>
              <a:rPr lang="en-US" sz="3600" dirty="0"/>
              <a:t>You can complete a </a:t>
            </a:r>
            <a:r>
              <a:rPr lang="en-US" sz="3600" u="sng" dirty="0"/>
              <a:t>different</a:t>
            </a:r>
            <a:r>
              <a:rPr lang="en-US" sz="3600" dirty="0"/>
              <a:t> “Try This” activity for a second monthly entry.</a:t>
            </a:r>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fontAlgn="base">
              <a:buNone/>
            </a:pPr>
            <a:endParaRPr lang="en-US" sz="3600" dirty="0"/>
          </a:p>
          <a:p>
            <a:pPr marL="0" indent="0" algn="ctr" fontAlgn="base">
              <a:buNone/>
            </a:pPr>
            <a:r>
              <a:rPr lang="en-US" sz="2400" dirty="0"/>
              <a:t>Entries are valid only for the month they were submitted.</a:t>
            </a:r>
          </a:p>
        </p:txBody>
      </p:sp>
    </p:spTree>
    <p:extLst>
      <p:ext uri="{BB962C8B-B14F-4D97-AF65-F5344CB8AC3E}">
        <p14:creationId xmlns:p14="http://schemas.microsoft.com/office/powerpoint/2010/main" val="106398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Suggested Strategies</a:t>
            </a:r>
          </a:p>
        </p:txBody>
      </p:sp>
      <p:sp>
        <p:nvSpPr>
          <p:cNvPr id="9" name="Rounded Rectangle 8"/>
          <p:cNvSpPr/>
          <p:nvPr/>
        </p:nvSpPr>
        <p:spPr>
          <a:xfrm>
            <a:off x="5334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Standard / Traditional Algorithm</a:t>
            </a:r>
          </a:p>
        </p:txBody>
      </p:sp>
      <p:sp>
        <p:nvSpPr>
          <p:cNvPr id="10" name="Rounded Rectangle 9"/>
          <p:cNvSpPr/>
          <p:nvPr/>
        </p:nvSpPr>
        <p:spPr>
          <a:xfrm>
            <a:off x="5334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Making Ten</a:t>
            </a:r>
          </a:p>
        </p:txBody>
      </p:sp>
      <p:sp>
        <p:nvSpPr>
          <p:cNvPr id="11" name="Rounded Rectangle 10"/>
          <p:cNvSpPr/>
          <p:nvPr/>
        </p:nvSpPr>
        <p:spPr>
          <a:xfrm>
            <a:off x="5334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Compensating</a:t>
            </a:r>
          </a:p>
        </p:txBody>
      </p:sp>
      <p:sp>
        <p:nvSpPr>
          <p:cNvPr id="12" name="Rounded Rectangle 11"/>
          <p:cNvSpPr/>
          <p:nvPr/>
        </p:nvSpPr>
        <p:spPr>
          <a:xfrm>
            <a:off x="35052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Doubles / </a:t>
            </a:r>
          </a:p>
          <a:p>
            <a:pPr algn="ctr"/>
            <a:r>
              <a:rPr lang="en-US" dirty="0">
                <a:solidFill>
                  <a:schemeClr val="bg1"/>
                </a:solidFill>
              </a:rPr>
              <a:t>Near Doubles</a:t>
            </a:r>
          </a:p>
        </p:txBody>
      </p:sp>
      <p:sp>
        <p:nvSpPr>
          <p:cNvPr id="13" name="Rounded Rectangle 12"/>
          <p:cNvSpPr/>
          <p:nvPr/>
        </p:nvSpPr>
        <p:spPr>
          <a:xfrm>
            <a:off x="35052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Reordering</a:t>
            </a:r>
          </a:p>
        </p:txBody>
      </p:sp>
      <p:sp>
        <p:nvSpPr>
          <p:cNvPr id="14" name="Rounded Rectangle 13"/>
          <p:cNvSpPr/>
          <p:nvPr/>
        </p:nvSpPr>
        <p:spPr>
          <a:xfrm>
            <a:off x="35052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Think Addition for Subtraction</a:t>
            </a:r>
          </a:p>
        </p:txBody>
      </p:sp>
      <p:sp>
        <p:nvSpPr>
          <p:cNvPr id="15" name="Rounded Rectangle 14"/>
          <p:cNvSpPr/>
          <p:nvPr/>
        </p:nvSpPr>
        <p:spPr>
          <a:xfrm>
            <a:off x="6477000" y="2138362"/>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Facts of 10</a:t>
            </a:r>
          </a:p>
        </p:txBody>
      </p:sp>
      <p:sp>
        <p:nvSpPr>
          <p:cNvPr id="16" name="Rounded Rectangle 15"/>
          <p:cNvSpPr/>
          <p:nvPr/>
        </p:nvSpPr>
        <p:spPr>
          <a:xfrm>
            <a:off x="6477000" y="3625334"/>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Partitioning by place value</a:t>
            </a:r>
          </a:p>
        </p:txBody>
      </p:sp>
      <p:sp>
        <p:nvSpPr>
          <p:cNvPr id="17" name="Rounded Rectangle 16"/>
          <p:cNvSpPr/>
          <p:nvPr/>
        </p:nvSpPr>
        <p:spPr>
          <a:xfrm>
            <a:off x="6477000" y="5105400"/>
            <a:ext cx="2209800" cy="1251466"/>
          </a:xfrm>
          <a:prstGeom prst="roundRect">
            <a:avLst/>
          </a:prstGeom>
          <a:solidFill>
            <a:srgbClr val="6A6EB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Keeping a Constant Difference</a:t>
            </a:r>
          </a:p>
        </p:txBody>
      </p:sp>
    </p:spTree>
    <p:extLst>
      <p:ext uri="{BB962C8B-B14F-4D97-AF65-F5344CB8AC3E}">
        <p14:creationId xmlns:p14="http://schemas.microsoft.com/office/powerpoint/2010/main" val="9485301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Yourself</a:t>
            </a:r>
          </a:p>
        </p:txBody>
      </p:sp>
      <p:sp>
        <p:nvSpPr>
          <p:cNvPr id="4" name="Content Placeholder 3"/>
          <p:cNvSpPr>
            <a:spLocks noGrp="1"/>
          </p:cNvSpPr>
          <p:nvPr>
            <p:ph idx="1"/>
          </p:nvPr>
        </p:nvSpPr>
        <p:spPr/>
        <p:txBody>
          <a:bodyPr>
            <a:normAutofit fontScale="92500" lnSpcReduction="10000"/>
          </a:bodyPr>
          <a:lstStyle/>
          <a:p>
            <a:pPr fontAlgn="base"/>
            <a:r>
              <a:rPr lang="en-US" sz="2400" dirty="0"/>
              <a:t>Participants download and implement a “Try This” activity in their classroom.</a:t>
            </a:r>
          </a:p>
          <a:p>
            <a:pPr fontAlgn="base"/>
            <a:r>
              <a:rPr lang="en-US" sz="2400" dirty="0"/>
              <a:t>They use the “Quick Assessment” tool from the EMPL website to assess their students’ work.</a:t>
            </a:r>
          </a:p>
          <a:p>
            <a:pPr fontAlgn="base"/>
            <a:r>
              <a:rPr lang="en-US" sz="2400" dirty="0"/>
              <a:t>Using the entry form, teachers include 10 or more</a:t>
            </a:r>
          </a:p>
          <a:p>
            <a:pPr lvl="1" fontAlgn="base"/>
            <a:r>
              <a:rPr lang="en-US" sz="2000" dirty="0"/>
              <a:t>examples of student work</a:t>
            </a:r>
          </a:p>
          <a:p>
            <a:pPr lvl="1" fontAlgn="base"/>
            <a:r>
              <a:rPr lang="en-US" sz="2000" dirty="0"/>
              <a:t>the completed “Quick Assessments” for the above work.</a:t>
            </a:r>
          </a:p>
          <a:p>
            <a:pPr fontAlgn="base"/>
            <a:r>
              <a:rPr lang="en-US" sz="2400" dirty="0"/>
              <a:t>Participants will then be entered into a monthly draw for a $50 electronic gift certificate to their choice of:  Tim Hortons, Starbucks or Amazon.ca.</a:t>
            </a:r>
          </a:p>
          <a:p>
            <a:pPr fontAlgn="base"/>
            <a:r>
              <a:rPr lang="en-US" sz="2400" dirty="0"/>
              <a:t>Participants can complete a different “Try This” activity for a second monthly entry.</a:t>
            </a:r>
          </a:p>
          <a:p>
            <a:pPr fontAlgn="base"/>
            <a:r>
              <a:rPr lang="en-US" sz="2400" dirty="0"/>
              <a:t>Entries are valid only for the month they were submitted.</a:t>
            </a:r>
          </a:p>
        </p:txBody>
      </p:sp>
    </p:spTree>
    <p:extLst>
      <p:ext uri="{BB962C8B-B14F-4D97-AF65-F5344CB8AC3E}">
        <p14:creationId xmlns:p14="http://schemas.microsoft.com/office/powerpoint/2010/main" val="33949919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Twitter Contests</a:t>
            </a:r>
          </a:p>
        </p:txBody>
      </p:sp>
      <p:sp>
        <p:nvSpPr>
          <p:cNvPr id="3" name="Content Placeholder 2"/>
          <p:cNvSpPr>
            <a:spLocks noGrp="1"/>
          </p:cNvSpPr>
          <p:nvPr>
            <p:ph idx="1"/>
          </p:nvPr>
        </p:nvSpPr>
        <p:spPr/>
        <p:txBody>
          <a:bodyPr/>
          <a:lstStyle/>
          <a:p>
            <a:r>
              <a:rPr lang="en-US" dirty="0"/>
              <a:t>Follow @EMPL_AB on twitter</a:t>
            </a:r>
          </a:p>
          <a:p>
            <a:r>
              <a:rPr lang="en-US" dirty="0"/>
              <a:t>Monthly question posted</a:t>
            </a:r>
          </a:p>
          <a:p>
            <a:r>
              <a:rPr lang="en-US" dirty="0"/>
              <a:t>Respond on Website</a:t>
            </a:r>
          </a:p>
          <a:p>
            <a:r>
              <a:rPr lang="en-US" dirty="0"/>
              <a:t>Enter in a draw for $10 electronic gift certificate to their choice of:  Tim Hortons, Starbucks or Amazon.ca</a:t>
            </a:r>
          </a:p>
        </p:txBody>
      </p:sp>
      <p:pic>
        <p:nvPicPr>
          <p:cNvPr id="2050" name="Picture 2" descr="Image result for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8978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233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Evaluation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79" y="2103438"/>
            <a:ext cx="3627841" cy="4525962"/>
          </a:xfrm>
        </p:spPr>
      </p:pic>
    </p:spTree>
    <p:extLst>
      <p:ext uri="{BB962C8B-B14F-4D97-AF65-F5344CB8AC3E}">
        <p14:creationId xmlns:p14="http://schemas.microsoft.com/office/powerpoint/2010/main" val="27790710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149"/>
          <a:stretch/>
        </p:blipFill>
        <p:spPr>
          <a:xfrm>
            <a:off x="1445172" y="2414752"/>
            <a:ext cx="7696200" cy="4443248"/>
          </a:xfrm>
          <a:prstGeom prst="rect">
            <a:avLst/>
          </a:prstGeom>
        </p:spPr>
      </p:pic>
    </p:spTree>
    <p:extLst>
      <p:ext uri="{BB962C8B-B14F-4D97-AF65-F5344CB8AC3E}">
        <p14:creationId xmlns:p14="http://schemas.microsoft.com/office/powerpoint/2010/main" val="252536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Ten Games</a:t>
            </a:r>
          </a:p>
        </p:txBody>
      </p:sp>
      <p:sp>
        <p:nvSpPr>
          <p:cNvPr id="3" name="Content Placeholder 2"/>
          <p:cNvSpPr>
            <a:spLocks noGrp="1"/>
          </p:cNvSpPr>
          <p:nvPr>
            <p:ph idx="1"/>
          </p:nvPr>
        </p:nvSpPr>
        <p:spPr/>
        <p:txBody>
          <a:bodyPr/>
          <a:lstStyle/>
          <a:p>
            <a:r>
              <a:rPr lang="en-US" dirty="0"/>
              <a:t>You can find some games in this section related to Big Idea 1:  Making Ten</a:t>
            </a:r>
          </a:p>
          <a:p>
            <a:r>
              <a:rPr lang="en-US" dirty="0"/>
              <a:t>If you have time, choose one or more games that are grade level appropriate.</a:t>
            </a:r>
          </a:p>
          <a:p>
            <a:r>
              <a:rPr lang="en-US" dirty="0"/>
              <a:t>Move them to the appropriate location in the </a:t>
            </a:r>
            <a:r>
              <a:rPr lang="en-US" dirty="0" err="1"/>
              <a:t>powerpoint</a:t>
            </a:r>
            <a:r>
              <a:rPr lang="en-US" dirty="0"/>
              <a:t> and delete the placeholder slide.</a:t>
            </a:r>
          </a:p>
        </p:txBody>
      </p:sp>
    </p:spTree>
    <p:extLst>
      <p:ext uri="{BB962C8B-B14F-4D97-AF65-F5344CB8AC3E}">
        <p14:creationId xmlns:p14="http://schemas.microsoft.com/office/powerpoint/2010/main" val="39088189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738734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Practicing:  Making Ten</a:t>
            </a:r>
          </a:p>
        </p:txBody>
      </p:sp>
    </p:spTree>
    <p:extLst>
      <p:ext uri="{BB962C8B-B14F-4D97-AF65-F5344CB8AC3E}">
        <p14:creationId xmlns:p14="http://schemas.microsoft.com/office/powerpoint/2010/main" val="6576820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Making Ten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84159"/>
            <a:ext cx="6800850" cy="459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9232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Number Line Games</a:t>
            </a:r>
          </a:p>
        </p:txBody>
      </p:sp>
      <p:sp>
        <p:nvSpPr>
          <p:cNvPr id="3" name="Content Placeholder 2"/>
          <p:cNvSpPr>
            <a:spLocks noGrp="1"/>
          </p:cNvSpPr>
          <p:nvPr>
            <p:ph idx="1"/>
          </p:nvPr>
        </p:nvSpPr>
        <p:spPr/>
        <p:txBody>
          <a:bodyPr/>
          <a:lstStyle/>
          <a:p>
            <a:r>
              <a:rPr lang="en-US" dirty="0"/>
              <a:t>You can find some games in this section related to Big Idea 1:  Open Number Lines </a:t>
            </a:r>
          </a:p>
          <a:p>
            <a:r>
              <a:rPr lang="en-US" dirty="0"/>
              <a:t>If you have time, choose one or more games that are grade level appropriate.</a:t>
            </a:r>
          </a:p>
          <a:p>
            <a:r>
              <a:rPr lang="en-US" dirty="0"/>
              <a:t>Move them to the appropriate location in the </a:t>
            </a:r>
            <a:r>
              <a:rPr lang="en-US" dirty="0" err="1"/>
              <a:t>powerpoint</a:t>
            </a:r>
            <a:r>
              <a:rPr lang="en-US" dirty="0"/>
              <a:t> and delete the placeholder slide.</a:t>
            </a:r>
          </a:p>
        </p:txBody>
      </p:sp>
    </p:spTree>
    <p:extLst>
      <p:ext uri="{BB962C8B-B14F-4D97-AF65-F5344CB8AC3E}">
        <p14:creationId xmlns:p14="http://schemas.microsoft.com/office/powerpoint/2010/main" val="40460095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Open Number 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77960"/>
            <a:ext cx="6757988" cy="478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3804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BI1:  Extra Assessments</a:t>
            </a:r>
          </a:p>
        </p:txBody>
      </p:sp>
      <p:sp>
        <p:nvSpPr>
          <p:cNvPr id="3" name="Content Placeholder 2"/>
          <p:cNvSpPr>
            <a:spLocks noGrp="1"/>
          </p:cNvSpPr>
          <p:nvPr>
            <p:ph idx="1"/>
          </p:nvPr>
        </p:nvSpPr>
        <p:spPr/>
        <p:txBody>
          <a:bodyPr>
            <a:normAutofit/>
          </a:bodyPr>
          <a:lstStyle/>
          <a:p>
            <a:r>
              <a:rPr lang="en-US" dirty="0"/>
              <a:t>You can find some more assessments that participants can use to practice using the “Quick Assessment” related to Big Idea 1.</a:t>
            </a:r>
          </a:p>
          <a:p>
            <a:r>
              <a:rPr lang="en-US" dirty="0"/>
              <a:t>If you have time, choose one or more exemplars that are grade level appropriate.</a:t>
            </a:r>
          </a:p>
          <a:p>
            <a:r>
              <a:rPr lang="en-US" dirty="0"/>
              <a:t>Move them to the appropriate location in the </a:t>
            </a:r>
            <a:r>
              <a:rPr lang="en-US" dirty="0" err="1"/>
              <a:t>powerpoint</a:t>
            </a:r>
            <a:r>
              <a:rPr lang="en-US" dirty="0"/>
              <a:t> and delete the placeholder slide.</a:t>
            </a:r>
          </a:p>
        </p:txBody>
      </p:sp>
    </p:spTree>
    <p:extLst>
      <p:ext uri="{BB962C8B-B14F-4D97-AF65-F5344CB8AC3E}">
        <p14:creationId xmlns:p14="http://schemas.microsoft.com/office/powerpoint/2010/main" val="163102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Alberta Education says…</a:t>
            </a:r>
          </a:p>
        </p:txBody>
      </p:sp>
      <p:sp>
        <p:nvSpPr>
          <p:cNvPr id="4" name="TextBox 3"/>
          <p:cNvSpPr txBox="1"/>
          <p:nvPr/>
        </p:nvSpPr>
        <p:spPr>
          <a:xfrm>
            <a:off x="1143000" y="2590800"/>
            <a:ext cx="6781800" cy="3108543"/>
          </a:xfrm>
          <a:prstGeom prst="rect">
            <a:avLst/>
          </a:prstGeom>
          <a:noFill/>
        </p:spPr>
        <p:txBody>
          <a:bodyPr wrap="square" rtlCol="0">
            <a:spAutoFit/>
          </a:bodyPr>
          <a:lstStyle/>
          <a:p>
            <a:r>
              <a:rPr lang="en-US" sz="2800" dirty="0"/>
              <a:t>Students investigate a variety of strategies, including standard/traditional algorithms, to become proficient in at least one appropriate and efficient strategy that they understand.</a:t>
            </a:r>
          </a:p>
          <a:p>
            <a:endParaRPr lang="en-US" sz="2800" dirty="0"/>
          </a:p>
          <a:p>
            <a:r>
              <a:rPr lang="en-US" sz="2800" dirty="0"/>
              <a:t>Over time, students refine their strategies to increase their accuracy and efficiency.</a:t>
            </a:r>
          </a:p>
        </p:txBody>
      </p:sp>
      <p:sp>
        <p:nvSpPr>
          <p:cNvPr id="5" name="TextBox 4"/>
          <p:cNvSpPr txBox="1"/>
          <p:nvPr/>
        </p:nvSpPr>
        <p:spPr>
          <a:xfrm>
            <a:off x="0" y="1447800"/>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898642" y="2699286"/>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8" name="Rectangle 7"/>
          <p:cNvSpPr/>
          <p:nvPr/>
        </p:nvSpPr>
        <p:spPr>
          <a:xfrm>
            <a:off x="1447800" y="6482593"/>
            <a:ext cx="7696200" cy="369332"/>
          </a:xfrm>
          <a:prstGeom prst="rect">
            <a:avLst/>
          </a:prstGeom>
        </p:spPr>
        <p:txBody>
          <a:bodyPr wrap="square">
            <a:spAutoFit/>
          </a:bodyPr>
          <a:lstStyle/>
          <a:p>
            <a:r>
              <a:rPr lang="en-US" dirty="0">
                <a:hlinkClick r:id="rId3"/>
              </a:rPr>
              <a:t>https://education.alberta.ca/media/464621/k_to_9_math_pos.pdf</a:t>
            </a:r>
            <a:r>
              <a:rPr lang="en-US" dirty="0"/>
              <a:t>, pg. 9, 2016</a:t>
            </a:r>
          </a:p>
        </p:txBody>
      </p:sp>
    </p:spTree>
    <p:extLst>
      <p:ext uri="{BB962C8B-B14F-4D97-AF65-F5344CB8AC3E}">
        <p14:creationId xmlns:p14="http://schemas.microsoft.com/office/powerpoint/2010/main" val="19468740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THIS IN Assessment MODULE</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668795"/>
            <a:ext cx="7109149" cy="522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4296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BI1:  Assess Yours</a:t>
            </a:r>
          </a:p>
        </p:txBody>
      </p:sp>
      <p:sp>
        <p:nvSpPr>
          <p:cNvPr id="3" name="Content Placeholder 2"/>
          <p:cNvSpPr>
            <a:spLocks noGrp="1"/>
          </p:cNvSpPr>
          <p:nvPr>
            <p:ph idx="1"/>
          </p:nvPr>
        </p:nvSpPr>
        <p:spPr/>
        <p:txBody>
          <a:bodyPr>
            <a:normAutofit/>
          </a:bodyPr>
          <a:lstStyle/>
          <a:p>
            <a:pPr marL="0" indent="0" algn="ctr">
              <a:buNone/>
            </a:pPr>
            <a:r>
              <a:rPr lang="en-US" dirty="0"/>
              <a:t>Use the “Quick Assessment” tool to assess your students’ work.</a:t>
            </a:r>
          </a:p>
          <a:p>
            <a:endParaRPr lang="en-US" dirty="0"/>
          </a:p>
        </p:txBody>
      </p:sp>
    </p:spTree>
    <p:extLst>
      <p:ext uri="{BB962C8B-B14F-4D97-AF65-F5344CB8AC3E}">
        <p14:creationId xmlns:p14="http://schemas.microsoft.com/office/powerpoint/2010/main" val="5989463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BI2:  Number Tiles</a:t>
            </a:r>
          </a:p>
        </p:txBody>
      </p:sp>
      <p:sp>
        <p:nvSpPr>
          <p:cNvPr id="3" name="Content Placeholder 2"/>
          <p:cNvSpPr>
            <a:spLocks noGrp="1"/>
          </p:cNvSpPr>
          <p:nvPr>
            <p:ph idx="1"/>
          </p:nvPr>
        </p:nvSpPr>
        <p:spPr/>
        <p:txBody>
          <a:bodyPr>
            <a:normAutofit/>
          </a:bodyPr>
          <a:lstStyle/>
          <a:p>
            <a:r>
              <a:rPr lang="en-US" dirty="0"/>
              <a:t>If you have time, choose one or more activities that are grade level appropriate.</a:t>
            </a:r>
          </a:p>
          <a:p>
            <a:r>
              <a:rPr lang="en-US" dirty="0"/>
              <a:t>Move them to the appropriate location in the </a:t>
            </a:r>
            <a:r>
              <a:rPr lang="en-US" dirty="0" err="1"/>
              <a:t>powerpoint</a:t>
            </a:r>
            <a:r>
              <a:rPr lang="en-US" dirty="0"/>
              <a:t> and delete the placeholder slide.</a:t>
            </a:r>
          </a:p>
        </p:txBody>
      </p:sp>
    </p:spTree>
    <p:extLst>
      <p:ext uri="{BB962C8B-B14F-4D97-AF65-F5344CB8AC3E}">
        <p14:creationId xmlns:p14="http://schemas.microsoft.com/office/powerpoint/2010/main" val="39258918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Open Number Lines</a:t>
            </a:r>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p:nvPr/>
        </p:nvCxnSpPr>
        <p:spPr>
          <a:xfrm>
            <a:off x="1371600" y="4394983"/>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418704" cy="782989"/>
            <a:chOff x="3733800" y="4090183"/>
            <a:chExt cx="418704"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53" name="Group 52"/>
          <p:cNvGrpSpPr/>
          <p:nvPr/>
        </p:nvGrpSpPr>
        <p:grpSpPr>
          <a:xfrm>
            <a:off x="4812198" y="4090183"/>
            <a:ext cx="418704" cy="782989"/>
            <a:chOff x="4812198" y="4090183"/>
            <a:chExt cx="418704"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418704" cy="369332"/>
            </a:xfrm>
            <a:prstGeom prst="rect">
              <a:avLst/>
            </a:prstGeom>
            <a:noFill/>
          </p:spPr>
          <p:txBody>
            <a:bodyPr wrap="none" rtlCol="0">
              <a:spAutoFit/>
            </a:bodyPr>
            <a:lstStyle/>
            <a:p>
              <a:r>
                <a:rPr lang="en-US" dirty="0"/>
                <a:t>33</a:t>
              </a:r>
            </a:p>
          </p:txBody>
        </p:sp>
      </p:grpSp>
      <p:grpSp>
        <p:nvGrpSpPr>
          <p:cNvPr id="54" name="Group 53"/>
          <p:cNvGrpSpPr/>
          <p:nvPr/>
        </p:nvGrpSpPr>
        <p:grpSpPr>
          <a:xfrm>
            <a:off x="5890596" y="4093811"/>
            <a:ext cx="418704" cy="782989"/>
            <a:chOff x="5890596" y="4093811"/>
            <a:chExt cx="418704"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418704" cy="369332"/>
            </a:xfrm>
            <a:prstGeom prst="rect">
              <a:avLst/>
            </a:prstGeom>
            <a:noFill/>
          </p:spPr>
          <p:txBody>
            <a:bodyPr wrap="none" rtlCol="0">
              <a:spAutoFit/>
            </a:bodyPr>
            <a:lstStyle/>
            <a:p>
              <a:r>
                <a:rPr lang="en-US" dirty="0"/>
                <a:t>43</a:t>
              </a:r>
            </a:p>
          </p:txBody>
        </p:sp>
      </p:grpSp>
      <p:grpSp>
        <p:nvGrpSpPr>
          <p:cNvPr id="55" name="Group 54"/>
          <p:cNvGrpSpPr/>
          <p:nvPr/>
        </p:nvGrpSpPr>
        <p:grpSpPr>
          <a:xfrm>
            <a:off x="6968994" y="4093811"/>
            <a:ext cx="418704" cy="782989"/>
            <a:chOff x="6968994" y="4093811"/>
            <a:chExt cx="418704"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418704" cy="369332"/>
            </a:xfrm>
            <a:prstGeom prst="rect">
              <a:avLst/>
            </a:prstGeom>
            <a:noFill/>
          </p:spPr>
          <p:txBody>
            <a:bodyPr wrap="none" rtlCol="0">
              <a:spAutoFit/>
            </a:bodyPr>
            <a:lstStyle/>
            <a:p>
              <a:r>
                <a:rPr lang="en-US" dirty="0"/>
                <a:t>53</a:t>
              </a:r>
            </a:p>
          </p:txBody>
        </p:sp>
      </p:grpSp>
      <p:grpSp>
        <p:nvGrpSpPr>
          <p:cNvPr id="56" name="Group 55"/>
          <p:cNvGrpSpPr/>
          <p:nvPr/>
        </p:nvGrpSpPr>
        <p:grpSpPr>
          <a:xfrm>
            <a:off x="8047392" y="4093811"/>
            <a:ext cx="418704" cy="782989"/>
            <a:chOff x="8047392" y="4093811"/>
            <a:chExt cx="418704"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57" name="Group 56"/>
          <p:cNvGrpSpPr/>
          <p:nvPr/>
        </p:nvGrpSpPr>
        <p:grpSpPr>
          <a:xfrm>
            <a:off x="8344296" y="4093811"/>
            <a:ext cx="418704" cy="782989"/>
            <a:chOff x="8344296" y="4093811"/>
            <a:chExt cx="418704"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34121" cy="369332"/>
            </a:xfrm>
            <a:prstGeom prst="rect">
              <a:avLst/>
            </a:prstGeom>
            <a:noFill/>
          </p:spPr>
          <p:txBody>
            <a:bodyPr wrap="none" rtlCol="0">
              <a:spAutoFit/>
            </a:bodyPr>
            <a:lstStyle/>
            <a:p>
              <a:r>
                <a:rPr lang="en-US" dirty="0"/>
                <a:t>+10</a:t>
              </a:r>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34121" cy="369332"/>
            </a:xfrm>
            <a:prstGeom prst="rect">
              <a:avLst/>
            </a:prstGeom>
            <a:noFill/>
          </p:spPr>
          <p:txBody>
            <a:bodyPr wrap="none" rtlCol="0">
              <a:spAutoFit/>
            </a:bodyPr>
            <a:lstStyle/>
            <a:p>
              <a:r>
                <a:rPr lang="en-US" dirty="0"/>
                <a:t>+10</a:t>
              </a:r>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34121" cy="369332"/>
            </a:xfrm>
            <a:prstGeom prst="rect">
              <a:avLst/>
            </a:prstGeom>
            <a:noFill/>
          </p:spPr>
          <p:txBody>
            <a:bodyPr wrap="none" rtlCol="0">
              <a:spAutoFit/>
            </a:bodyPr>
            <a:lstStyle/>
            <a:p>
              <a:r>
                <a:rPr lang="en-US" dirty="0"/>
                <a:t>+10</a:t>
              </a:r>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34121" cy="369332"/>
            </a:xfrm>
            <a:prstGeom prst="rect">
              <a:avLst/>
            </a:prstGeom>
            <a:noFill/>
          </p:spPr>
          <p:txBody>
            <a:bodyPr wrap="none" rtlCol="0">
              <a:spAutoFit/>
            </a:bodyPr>
            <a:lstStyle/>
            <a:p>
              <a:r>
                <a:rPr lang="en-US" dirty="0"/>
                <a:t>+10</a:t>
              </a:r>
            </a:p>
          </p:txBody>
        </p:sp>
      </p:grpSp>
      <p:grpSp>
        <p:nvGrpSpPr>
          <p:cNvPr id="51" name="Group 50"/>
          <p:cNvGrpSpPr/>
          <p:nvPr/>
        </p:nvGrpSpPr>
        <p:grpSpPr>
          <a:xfrm>
            <a:off x="8196705" y="3512598"/>
            <a:ext cx="417102" cy="724290"/>
            <a:chOff x="8196705" y="3512598"/>
            <a:chExt cx="417102"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417102" cy="369332"/>
            </a:xfrm>
            <a:prstGeom prst="rect">
              <a:avLst/>
            </a:prstGeom>
            <a:noFill/>
          </p:spPr>
          <p:txBody>
            <a:bodyPr wrap="none" rtlCol="0">
              <a:spAutoFit/>
            </a:bodyPr>
            <a:lstStyle/>
            <a:p>
              <a:r>
                <a:rPr lang="en-US" dirty="0"/>
                <a:t>+1</a:t>
              </a:r>
            </a:p>
          </p:txBody>
        </p:sp>
      </p:grpSp>
      <p:cxnSp>
        <p:nvCxnSpPr>
          <p:cNvPr id="58" name="Straight Connector 57"/>
          <p:cNvCxnSpPr/>
          <p:nvPr/>
        </p:nvCxnSpPr>
        <p:spPr>
          <a:xfrm>
            <a:off x="1371599" y="5909669"/>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418704" cy="782989"/>
            <a:chOff x="3733800" y="4090183"/>
            <a:chExt cx="418704"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71" name="Group 70"/>
          <p:cNvGrpSpPr/>
          <p:nvPr/>
        </p:nvGrpSpPr>
        <p:grpSpPr>
          <a:xfrm>
            <a:off x="8047391" y="5608497"/>
            <a:ext cx="418704" cy="782989"/>
            <a:chOff x="8047392" y="4093811"/>
            <a:chExt cx="418704"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74" name="Group 73"/>
          <p:cNvGrpSpPr/>
          <p:nvPr/>
        </p:nvGrpSpPr>
        <p:grpSpPr>
          <a:xfrm>
            <a:off x="8344295" y="5608497"/>
            <a:ext cx="418704" cy="782989"/>
            <a:chOff x="8344296" y="4093811"/>
            <a:chExt cx="418704"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34121" cy="369332"/>
            </a:xfrm>
            <a:prstGeom prst="rect">
              <a:avLst/>
            </a:prstGeom>
            <a:noFill/>
          </p:spPr>
          <p:txBody>
            <a:bodyPr wrap="none" rtlCol="0">
              <a:spAutoFit/>
            </a:bodyPr>
            <a:lstStyle/>
            <a:p>
              <a:r>
                <a:rPr lang="en-US" dirty="0"/>
                <a:t>+40</a:t>
              </a:r>
            </a:p>
          </p:txBody>
        </p:sp>
      </p:grpSp>
      <p:grpSp>
        <p:nvGrpSpPr>
          <p:cNvPr id="89" name="Group 88"/>
          <p:cNvGrpSpPr/>
          <p:nvPr/>
        </p:nvGrpSpPr>
        <p:grpSpPr>
          <a:xfrm>
            <a:off x="8196704" y="5027284"/>
            <a:ext cx="417102" cy="724290"/>
            <a:chOff x="8196705" y="3512598"/>
            <a:chExt cx="417102"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417102" cy="369332"/>
            </a:xfrm>
            <a:prstGeom prst="rect">
              <a:avLst/>
            </a:prstGeom>
            <a:noFill/>
          </p:spPr>
          <p:txBody>
            <a:bodyPr wrap="none" rtlCol="0">
              <a:spAutoFit/>
            </a:bodyPr>
            <a:lstStyle/>
            <a:p>
              <a:r>
                <a:rPr lang="en-US" dirty="0"/>
                <a:t>+1</a:t>
              </a:r>
            </a:p>
          </p:txBody>
        </p:sp>
      </p:grpSp>
    </p:spTree>
    <p:extLst>
      <p:ext uri="{BB962C8B-B14F-4D97-AF65-F5344CB8AC3E}">
        <p14:creationId xmlns:p14="http://schemas.microsoft.com/office/powerpoint/2010/main" val="3290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Open Number Lines</a:t>
            </a:r>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6781800" y="4115154"/>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61</a:t>
              </a:r>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534121" cy="369332"/>
            </a:xfrm>
            <a:prstGeom prst="rect">
              <a:avLst/>
            </a:prstGeom>
            <a:noFill/>
          </p:spPr>
          <p:txBody>
            <a:bodyPr wrap="none" rtlCol="0">
              <a:spAutoFit/>
            </a:bodyPr>
            <a:lstStyle/>
            <a:p>
              <a:r>
                <a:rPr lang="en-US" dirty="0"/>
                <a:t>+20</a:t>
              </a:r>
            </a:p>
          </p:txBody>
        </p:sp>
      </p:grpSp>
      <p:grpSp>
        <p:nvGrpSpPr>
          <p:cNvPr id="28" name="Group 27"/>
          <p:cNvGrpSpPr/>
          <p:nvPr/>
        </p:nvGrpSpPr>
        <p:grpSpPr>
          <a:xfrm>
            <a:off x="7010400" y="3595165"/>
            <a:ext cx="417102" cy="724290"/>
            <a:chOff x="8196705" y="3512598"/>
            <a:chExt cx="417102"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17433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Open Number Lines</a:t>
            </a:r>
          </a:p>
        </p:txBody>
      </p:sp>
      <p:sp>
        <p:nvSpPr>
          <p:cNvPr id="3" name="Content Placeholder 2"/>
          <p:cNvSpPr>
            <a:spLocks noGrp="1"/>
          </p:cNvSpPr>
          <p:nvPr>
            <p:ph idx="1"/>
          </p:nvPr>
        </p:nvSpPr>
        <p:spPr/>
        <p:txBody>
          <a:bodyPr/>
          <a:lstStyle/>
          <a:p>
            <a:pPr marL="0" indent="0" algn="ctr">
              <a:buNone/>
            </a:pPr>
            <a:r>
              <a:rPr lang="en-US" sz="5400" dirty="0"/>
              <a:t>64 - 23</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4468264" y="4114800"/>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44</a:t>
              </a:r>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flipH="1">
            <a:off x="4675091" y="3624476"/>
            <a:ext cx="2747537"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604278" y="5074743"/>
              <a:ext cx="705022" cy="369332"/>
            </a:xfrm>
            <a:prstGeom prst="rect">
              <a:avLst/>
            </a:prstGeom>
            <a:noFill/>
          </p:spPr>
          <p:txBody>
            <a:bodyPr wrap="none" rtlCol="0">
              <a:spAutoFit/>
            </a:bodyPr>
            <a:lstStyle/>
            <a:p>
              <a:r>
                <a:rPr lang="en-US" dirty="0"/>
                <a:t>-20</a:t>
              </a:r>
            </a:p>
          </p:txBody>
        </p:sp>
      </p:grpSp>
      <p:grpSp>
        <p:nvGrpSpPr>
          <p:cNvPr id="28" name="Group 27"/>
          <p:cNvGrpSpPr/>
          <p:nvPr/>
        </p:nvGrpSpPr>
        <p:grpSpPr>
          <a:xfrm flipH="1">
            <a:off x="4001344" y="3587512"/>
            <a:ext cx="599764" cy="724290"/>
            <a:chOff x="8229600" y="3512598"/>
            <a:chExt cx="384207"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245121" y="3512598"/>
              <a:ext cx="368686"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37175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Number Tiles</a:t>
            </a:r>
          </a:p>
        </p:txBody>
      </p:sp>
      <p:sp>
        <p:nvSpPr>
          <p:cNvPr id="5" name="Content Placeholder 4"/>
          <p:cNvSpPr>
            <a:spLocks noGrp="1"/>
          </p:cNvSpPr>
          <p:nvPr>
            <p:ph idx="1"/>
          </p:nvPr>
        </p:nvSpPr>
        <p:spPr>
          <a:xfrm>
            <a:off x="457200" y="2819400"/>
            <a:ext cx="3733800" cy="3810000"/>
          </a:xfrm>
        </p:spPr>
        <p:txBody>
          <a:bodyPr/>
          <a:lstStyle/>
          <a:p>
            <a:pPr marL="0" indent="0" algn="ctr">
              <a:buNone/>
            </a:pPr>
            <a:r>
              <a:rPr lang="en-US" dirty="0"/>
              <a:t>Use the numbers </a:t>
            </a:r>
          </a:p>
          <a:p>
            <a:pPr marL="0" indent="0" algn="ctr">
              <a:buNone/>
            </a:pPr>
            <a:r>
              <a:rPr lang="en-US" dirty="0"/>
              <a:t>0-9 </a:t>
            </a:r>
          </a:p>
          <a:p>
            <a:pPr marL="0" indent="0" algn="ctr">
              <a:buNone/>
            </a:pPr>
            <a:r>
              <a:rPr lang="en-US" dirty="0"/>
              <a:t>to fill in the questions correctly.</a:t>
            </a:r>
          </a:p>
        </p:txBody>
      </p:sp>
      <p:grpSp>
        <p:nvGrpSpPr>
          <p:cNvPr id="6" name="Group 5"/>
          <p:cNvGrpSpPr/>
          <p:nvPr/>
        </p:nvGrpSpPr>
        <p:grpSpPr>
          <a:xfrm>
            <a:off x="4495800" y="1676400"/>
            <a:ext cx="3848100" cy="4933950"/>
            <a:chOff x="3048000" y="1860332"/>
            <a:chExt cx="3848100" cy="493395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60332"/>
              <a:ext cx="3848100" cy="493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a:off x="4769616" y="3306744"/>
              <a:ext cx="0" cy="304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937724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Alert</a:t>
            </a:r>
          </a:p>
        </p:txBody>
      </p:sp>
      <p:sp>
        <p:nvSpPr>
          <p:cNvPr id="3" name="Content Placeholder 2"/>
          <p:cNvSpPr>
            <a:spLocks noGrp="1"/>
          </p:cNvSpPr>
          <p:nvPr>
            <p:ph idx="1"/>
          </p:nvPr>
        </p:nvSpPr>
        <p:spPr/>
        <p:txBody>
          <a:bodyPr/>
          <a:lstStyle/>
          <a:p>
            <a:r>
              <a:rPr lang="en-US" dirty="0"/>
              <a:t>If there’s time, have participants create their own version of the Number Tiles activity using an outcome from their grade level.  You can find a slide for this in BI2:  Number Tiles Extension</a:t>
            </a:r>
          </a:p>
        </p:txBody>
      </p:sp>
    </p:spTree>
    <p:extLst>
      <p:ext uri="{BB962C8B-B14F-4D97-AF65-F5344CB8AC3E}">
        <p14:creationId xmlns:p14="http://schemas.microsoft.com/office/powerpoint/2010/main" val="8206384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Tiles Extension</a:t>
            </a:r>
          </a:p>
        </p:txBody>
      </p:sp>
      <p:sp>
        <p:nvSpPr>
          <p:cNvPr id="3" name="Content Placeholder 2"/>
          <p:cNvSpPr>
            <a:spLocks noGrp="1"/>
          </p:cNvSpPr>
          <p:nvPr>
            <p:ph idx="1"/>
          </p:nvPr>
        </p:nvSpPr>
        <p:spPr/>
        <p:txBody>
          <a:bodyPr/>
          <a:lstStyle/>
          <a:p>
            <a:pPr marL="0" indent="0" algn="ctr">
              <a:buNone/>
            </a:pPr>
            <a:r>
              <a:rPr lang="en-US" dirty="0"/>
              <a:t>Create a Number Tiles activity that matches one of your grade level outcomes.</a:t>
            </a:r>
          </a:p>
          <a:p>
            <a:pPr marL="0" indent="0" algn="ctr">
              <a:buNone/>
            </a:pPr>
            <a:endParaRPr lang="en-US" dirty="0"/>
          </a:p>
          <a:p>
            <a:pPr marL="0" indent="0" algn="ctr">
              <a:buNone/>
            </a:pPr>
            <a:r>
              <a:rPr lang="en-US" dirty="0"/>
              <a:t>Give to a partner to try / check your work.</a:t>
            </a:r>
          </a:p>
        </p:txBody>
      </p:sp>
    </p:spTree>
    <p:extLst>
      <p:ext uri="{BB962C8B-B14F-4D97-AF65-F5344CB8AC3E}">
        <p14:creationId xmlns:p14="http://schemas.microsoft.com/office/powerpoint/2010/main" val="30671897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Comparison</a:t>
            </a:r>
          </a:p>
        </p:txBody>
      </p:sp>
      <p:sp>
        <p:nvSpPr>
          <p:cNvPr id="5" name="Content Placeholder 4"/>
          <p:cNvSpPr>
            <a:spLocks noGrp="1"/>
          </p:cNvSpPr>
          <p:nvPr>
            <p:ph idx="1"/>
          </p:nvPr>
        </p:nvSpPr>
        <p:spPr/>
        <p:txBody>
          <a:bodyPr/>
          <a:lstStyle/>
          <a:p>
            <a:pPr marL="0" indent="0" algn="ctr">
              <a:buNone/>
            </a:pPr>
            <a:r>
              <a:rPr lang="en-US" dirty="0"/>
              <a:t>Lisa goes to the zoo and sees 5 monkeys and 8 bananas.</a:t>
            </a:r>
          </a:p>
        </p:txBody>
      </p:sp>
    </p:spTree>
    <p:extLst>
      <p:ext uri="{BB962C8B-B14F-4D97-AF65-F5344CB8AC3E}">
        <p14:creationId xmlns:p14="http://schemas.microsoft.com/office/powerpoint/2010/main" val="251856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Strategies?</a:t>
            </a:r>
          </a:p>
        </p:txBody>
      </p:sp>
      <p:grpSp>
        <p:nvGrpSpPr>
          <p:cNvPr id="7" name="Group 6"/>
          <p:cNvGrpSpPr/>
          <p:nvPr/>
        </p:nvGrpSpPr>
        <p:grpSpPr>
          <a:xfrm>
            <a:off x="533400" y="1391132"/>
            <a:ext cx="8057554" cy="5466868"/>
            <a:chOff x="350018" y="1434349"/>
            <a:chExt cx="8057554" cy="5466868"/>
          </a:xfrm>
        </p:grpSpPr>
        <p:sp>
          <p:nvSpPr>
            <p:cNvPr id="4" name="TextBox 3"/>
            <p:cNvSpPr txBox="1"/>
            <p:nvPr/>
          </p:nvSpPr>
          <p:spPr>
            <a:xfrm>
              <a:off x="1491808" y="2133600"/>
              <a:ext cx="6268064" cy="584775"/>
            </a:xfrm>
            <a:prstGeom prst="rect">
              <a:avLst/>
            </a:prstGeom>
            <a:noFill/>
          </p:spPr>
          <p:txBody>
            <a:bodyPr wrap="square" rtlCol="0">
              <a:spAutoFit/>
            </a:bodyPr>
            <a:lstStyle/>
            <a:p>
              <a:endParaRPr lang="en-US" sz="3200" dirty="0"/>
            </a:p>
          </p:txBody>
        </p:sp>
        <p:sp>
          <p:nvSpPr>
            <p:cNvPr id="5" name="TextBox 4"/>
            <p:cNvSpPr txBox="1"/>
            <p:nvPr/>
          </p:nvSpPr>
          <p:spPr>
            <a:xfrm>
              <a:off x="350018" y="1434349"/>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sp>
          <p:nvSpPr>
            <p:cNvPr id="6" name="TextBox 5"/>
            <p:cNvSpPr txBox="1"/>
            <p:nvPr/>
          </p:nvSpPr>
          <p:spPr>
            <a:xfrm rot="10800000">
              <a:off x="7112172" y="2961677"/>
              <a:ext cx="1295400" cy="3939540"/>
            </a:xfrm>
            <a:prstGeom prst="rect">
              <a:avLst/>
            </a:prstGeom>
            <a:noFill/>
          </p:spPr>
          <p:txBody>
            <a:bodyPr wrap="square" rtlCol="0">
              <a:spAutoFit/>
            </a:bodyPr>
            <a:lstStyle/>
            <a:p>
              <a:r>
                <a:rPr lang="en-US" sz="25000" dirty="0">
                  <a:latin typeface="Andalus" panose="02020603050405020304" pitchFamily="18" charset="-78"/>
                  <a:cs typeface="Andalus" panose="02020603050405020304" pitchFamily="18" charset="-78"/>
                </a:rPr>
                <a:t>“</a:t>
              </a:r>
            </a:p>
          </p:txBody>
        </p:sp>
      </p:grpSp>
      <p:sp>
        <p:nvSpPr>
          <p:cNvPr id="8" name="Rectangle 7"/>
          <p:cNvSpPr/>
          <p:nvPr/>
        </p:nvSpPr>
        <p:spPr>
          <a:xfrm>
            <a:off x="0" y="6482593"/>
            <a:ext cx="9144000" cy="369332"/>
          </a:xfrm>
          <a:prstGeom prst="rect">
            <a:avLst/>
          </a:prstGeom>
        </p:spPr>
        <p:txBody>
          <a:bodyPr wrap="square">
            <a:spAutoFit/>
          </a:bodyPr>
          <a:lstStyle/>
          <a:p>
            <a:r>
              <a:rPr lang="en-US" dirty="0"/>
              <a:t>Alberta Education. (2016) </a:t>
            </a:r>
            <a:r>
              <a:rPr lang="en-US" dirty="0">
                <a:hlinkClick r:id="rId3"/>
              </a:rPr>
              <a:t>Clarification of Expectations Regarding Strategies and Maintenance</a:t>
            </a:r>
            <a:endParaRPr lang="en-US" dirty="0"/>
          </a:p>
        </p:txBody>
      </p:sp>
      <p:sp>
        <p:nvSpPr>
          <p:cNvPr id="10" name="TextBox 9"/>
          <p:cNvSpPr txBox="1"/>
          <p:nvPr/>
        </p:nvSpPr>
        <p:spPr>
          <a:xfrm>
            <a:off x="1675190" y="2209800"/>
            <a:ext cx="5936483" cy="3970318"/>
          </a:xfrm>
          <a:prstGeom prst="rect">
            <a:avLst/>
          </a:prstGeom>
          <a:noFill/>
        </p:spPr>
        <p:txBody>
          <a:bodyPr wrap="square" rtlCol="0">
            <a:spAutoFit/>
          </a:bodyPr>
          <a:lstStyle/>
          <a:p>
            <a:r>
              <a:rPr lang="en-US" sz="2800" dirty="0">
                <a:latin typeface="Segoe UI Symbol" panose="020B0502040204020203" pitchFamily="34" charset="0"/>
                <a:ea typeface="Segoe UI Symbol" panose="020B0502040204020203" pitchFamily="34" charset="0"/>
              </a:rPr>
              <a:t>Students investigate a variety of strategies for number operations, one of which must be the standard/traditional algorithm. Students are to use a strategy that they understand. A student’s strategy may evolve over time as the student continues to develop mathematical understanding.</a:t>
            </a:r>
          </a:p>
        </p:txBody>
      </p:sp>
    </p:spTree>
    <p:extLst>
      <p:ext uri="{BB962C8B-B14F-4D97-AF65-F5344CB8AC3E}">
        <p14:creationId xmlns:p14="http://schemas.microsoft.com/office/powerpoint/2010/main" val="6897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28" y="3189377"/>
            <a:ext cx="989203" cy="95713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09" y="4597492"/>
            <a:ext cx="898041" cy="47839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331" y="3189376"/>
            <a:ext cx="989203" cy="957131"/>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9534" y="3189376"/>
            <a:ext cx="989203" cy="957131"/>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737" y="3189375"/>
            <a:ext cx="989203" cy="95713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940" y="3189374"/>
            <a:ext cx="989203" cy="95713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912" y="4622483"/>
            <a:ext cx="898041" cy="47839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115" y="4647474"/>
            <a:ext cx="898041" cy="47839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317" y="4672464"/>
            <a:ext cx="898041" cy="47839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520" y="4697455"/>
            <a:ext cx="898041" cy="47839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723" y="4722446"/>
            <a:ext cx="898041" cy="47839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926" y="4747437"/>
            <a:ext cx="898041" cy="47839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129" y="4772427"/>
            <a:ext cx="898041" cy="478397"/>
          </a:xfrm>
          <a:prstGeom prst="rect">
            <a:avLst/>
          </a:prstGeom>
        </p:spPr>
      </p:pic>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42564231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lgn="ctr">
              <a:buNone/>
            </a:pPr>
            <a:r>
              <a:rPr lang="en-US" dirty="0"/>
              <a:t>Students need to be confident in </a:t>
            </a:r>
          </a:p>
          <a:p>
            <a:pPr marL="0" indent="0" algn="ctr">
              <a:buNone/>
            </a:pPr>
            <a:r>
              <a:rPr lang="en-US" dirty="0"/>
              <a:t>one-to-one correspondence</a:t>
            </a:r>
          </a:p>
        </p:txBody>
      </p:sp>
    </p:spTree>
    <p:extLst>
      <p:ext uri="{BB962C8B-B14F-4D97-AF65-F5344CB8AC3E}">
        <p14:creationId xmlns:p14="http://schemas.microsoft.com/office/powerpoint/2010/main" val="23025999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10330" y="3045201"/>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9532"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88734"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7936" y="3045116"/>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0330"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99532"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88734"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7936" y="4277072"/>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567143"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56345"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45547" y="4277157"/>
            <a:ext cx="989203"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36861697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454166" y="2209800"/>
            <a:ext cx="1185133" cy="369332"/>
          </a:xfrm>
          <a:prstGeom prst="rect">
            <a:avLst/>
          </a:prstGeom>
          <a:noFill/>
        </p:spPr>
        <p:txBody>
          <a:bodyPr wrap="none" rtlCol="0">
            <a:spAutoFit/>
          </a:bodyPr>
          <a:lstStyle/>
          <a:p>
            <a:r>
              <a:rPr lang="en-US" dirty="0"/>
              <a:t>5 monkeys</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916735" y="2171373"/>
            <a:ext cx="292068" cy="369332"/>
          </a:xfrm>
          <a:prstGeom prst="rect">
            <a:avLst/>
          </a:prstGeom>
          <a:noFill/>
        </p:spPr>
        <p:txBody>
          <a:bodyPr wrap="none" rtlCol="0">
            <a:spAutoFit/>
          </a:bodyPr>
          <a:lstStyle/>
          <a:p>
            <a:r>
              <a:rPr lang="en-US" dirty="0"/>
              <a:t>?</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083335" y="6042227"/>
            <a:ext cx="1141659" cy="369332"/>
          </a:xfrm>
          <a:prstGeom prst="rect">
            <a:avLst/>
          </a:prstGeom>
          <a:noFill/>
        </p:spPr>
        <p:txBody>
          <a:bodyPr wrap="none" rtlCol="0">
            <a:spAutoFit/>
          </a:bodyPr>
          <a:lstStyle/>
          <a:p>
            <a:r>
              <a:rPr lang="en-US" dirty="0"/>
              <a:t>8 bananas</a:t>
            </a:r>
          </a:p>
        </p:txBody>
      </p:sp>
    </p:spTree>
    <p:extLst>
      <p:ext uri="{BB962C8B-B14F-4D97-AF65-F5344CB8AC3E}">
        <p14:creationId xmlns:p14="http://schemas.microsoft.com/office/powerpoint/2010/main" val="24120353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1128" y="3045116"/>
            <a:ext cx="494147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128" y="4277072"/>
            <a:ext cx="7913622"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Teaching Comparison</a:t>
            </a:r>
          </a:p>
        </p:txBody>
      </p:sp>
      <p:sp>
        <p:nvSpPr>
          <p:cNvPr id="33" name="Left Brace 32"/>
          <p:cNvSpPr/>
          <p:nvPr/>
        </p:nvSpPr>
        <p:spPr>
          <a:xfrm rot="5400000">
            <a:off x="6771136" y="1421020"/>
            <a:ext cx="583267" cy="2943961"/>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193037" y="2182870"/>
            <a:ext cx="1758302" cy="369332"/>
          </a:xfrm>
          <a:prstGeom prst="rect">
            <a:avLst/>
          </a:prstGeom>
          <a:noFill/>
        </p:spPr>
        <p:txBody>
          <a:bodyPr wrap="none" rtlCol="0">
            <a:spAutoFit/>
          </a:bodyPr>
          <a:lstStyle/>
          <a:p>
            <a:r>
              <a:rPr lang="en-US" dirty="0"/>
              <a:t>Smaller Quantity</a:t>
            </a:r>
          </a:p>
        </p:txBody>
      </p:sp>
      <p:sp>
        <p:nvSpPr>
          <p:cNvPr id="34" name="Left Brace 33"/>
          <p:cNvSpPr/>
          <p:nvPr/>
        </p:nvSpPr>
        <p:spPr>
          <a:xfrm rot="5400000">
            <a:off x="2780555" y="407617"/>
            <a:ext cx="583267" cy="4980822"/>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84629" y="2171373"/>
            <a:ext cx="1156279" cy="369332"/>
          </a:xfrm>
          <a:prstGeom prst="rect">
            <a:avLst/>
          </a:prstGeom>
          <a:noFill/>
        </p:spPr>
        <p:txBody>
          <a:bodyPr wrap="none" rtlCol="0">
            <a:spAutoFit/>
          </a:bodyPr>
          <a:lstStyle/>
          <a:p>
            <a:r>
              <a:rPr lang="en-US" dirty="0"/>
              <a:t>Difference</a:t>
            </a:r>
          </a:p>
        </p:txBody>
      </p:sp>
      <p:sp>
        <p:nvSpPr>
          <p:cNvPr id="36" name="Left Brace 35"/>
          <p:cNvSpPr/>
          <p:nvPr/>
        </p:nvSpPr>
        <p:spPr>
          <a:xfrm rot="16200000">
            <a:off x="4286306" y="1831178"/>
            <a:ext cx="583267" cy="7913624"/>
          </a:xfrm>
          <a:prstGeom prst="leftBrace">
            <a:avLst>
              <a:gd name="adj1" fmla="val 8333"/>
              <a:gd name="adj2" fmla="val 50633"/>
            </a:avLst>
          </a:prstGeom>
          <a:ln>
            <a:solidFill>
              <a:srgbClr val="66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5688" y="6042227"/>
            <a:ext cx="1619098" cy="369332"/>
          </a:xfrm>
          <a:prstGeom prst="rect">
            <a:avLst/>
          </a:prstGeom>
          <a:noFill/>
        </p:spPr>
        <p:txBody>
          <a:bodyPr wrap="none" rtlCol="0">
            <a:spAutoFit/>
          </a:bodyPr>
          <a:lstStyle/>
          <a:p>
            <a:r>
              <a:rPr lang="en-US" dirty="0"/>
              <a:t>Large Quantity</a:t>
            </a:r>
          </a:p>
        </p:txBody>
      </p:sp>
    </p:spTree>
    <p:extLst>
      <p:ext uri="{BB962C8B-B14F-4D97-AF65-F5344CB8AC3E}">
        <p14:creationId xmlns:p14="http://schemas.microsoft.com/office/powerpoint/2010/main" val="4341565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Comparison</a:t>
            </a:r>
          </a:p>
        </p:txBody>
      </p:sp>
      <p:sp>
        <p:nvSpPr>
          <p:cNvPr id="2" name="Content Placeholder 1"/>
          <p:cNvSpPr>
            <a:spLocks noGrp="1"/>
          </p:cNvSpPr>
          <p:nvPr>
            <p:ph idx="1"/>
          </p:nvPr>
        </p:nvSpPr>
        <p:spPr/>
        <p:txBody>
          <a:bodyPr>
            <a:normAutofit/>
          </a:bodyPr>
          <a:lstStyle/>
          <a:p>
            <a:r>
              <a:rPr lang="en-US" sz="2800" dirty="0"/>
              <a:t>Larger quantity – Smaller quantity = Difference</a:t>
            </a:r>
          </a:p>
          <a:p>
            <a:r>
              <a:rPr lang="en-US" sz="2800" dirty="0"/>
              <a:t>Smaller quantity + Difference = Larger quantity</a:t>
            </a:r>
          </a:p>
          <a:p>
            <a:r>
              <a:rPr lang="en-US" sz="2800" dirty="0"/>
              <a:t>Larger quantity – Difference = Smaller quantity</a:t>
            </a:r>
          </a:p>
        </p:txBody>
      </p:sp>
    </p:spTree>
    <p:extLst>
      <p:ext uri="{BB962C8B-B14F-4D97-AF65-F5344CB8AC3E}">
        <p14:creationId xmlns:p14="http://schemas.microsoft.com/office/powerpoint/2010/main" val="141669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99230"/>
            <a:ext cx="3886200" cy="50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Just a Reminder</a:t>
            </a:r>
          </a:p>
        </p:txBody>
      </p:sp>
    </p:spTree>
    <p:extLst>
      <p:ext uri="{BB962C8B-B14F-4D97-AF65-F5344CB8AC3E}">
        <p14:creationId xmlns:p14="http://schemas.microsoft.com/office/powerpoint/2010/main" val="3488220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6"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36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66" y="1904777"/>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spTree>
    <p:extLst>
      <p:ext uri="{BB962C8B-B14F-4D97-AF65-F5344CB8AC3E}">
        <p14:creationId xmlns:p14="http://schemas.microsoft.com/office/powerpoint/2010/main" val="3068781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496" y="180327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Tree>
    <p:extLst>
      <p:ext uri="{BB962C8B-B14F-4D97-AF65-F5344CB8AC3E}">
        <p14:creationId xmlns:p14="http://schemas.microsoft.com/office/powerpoint/2010/main" val="200612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92" y="1848900"/>
            <a:ext cx="5402166" cy="472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13" y="1844999"/>
            <a:ext cx="5144920" cy="463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730" y="1724440"/>
            <a:ext cx="5106333" cy="487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332" y="1844566"/>
            <a:ext cx="5119195" cy="46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829167" y="2069766"/>
            <a:ext cx="1857591" cy="183286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5273566" y="4577258"/>
            <a:ext cx="1881782" cy="1856729"/>
          </a:xfrm>
          <a:prstGeom prst="rect">
            <a:avLst/>
          </a:prstGeom>
        </p:spPr>
      </p:pic>
      <p:sp>
        <p:nvSpPr>
          <p:cNvPr id="2" name="TextBox 1"/>
          <p:cNvSpPr txBox="1"/>
          <p:nvPr/>
        </p:nvSpPr>
        <p:spPr>
          <a:xfrm>
            <a:off x="2703722" y="5244012"/>
            <a:ext cx="1258678" cy="523220"/>
          </a:xfrm>
          <a:prstGeom prst="rect">
            <a:avLst/>
          </a:prstGeom>
          <a:noFill/>
        </p:spPr>
        <p:txBody>
          <a:bodyPr wrap="none" rtlCol="0">
            <a:spAutoFit/>
          </a:bodyPr>
          <a:lstStyle/>
          <a:p>
            <a:r>
              <a:rPr lang="en-US" sz="2800" b="1" dirty="0">
                <a:solidFill>
                  <a:schemeClr val="accent1"/>
                </a:solidFill>
              </a:rPr>
              <a:t>26 + 12</a:t>
            </a:r>
          </a:p>
        </p:txBody>
      </p:sp>
    </p:spTree>
    <p:extLst>
      <p:ext uri="{BB962C8B-B14F-4D97-AF65-F5344CB8AC3E}">
        <p14:creationId xmlns:p14="http://schemas.microsoft.com/office/powerpoint/2010/main" val="3733178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Using Manipulatives</a:t>
            </a:r>
            <a:endParaRPr lang="en-US" dirty="0"/>
          </a:p>
        </p:txBody>
      </p:sp>
      <p:sp>
        <p:nvSpPr>
          <p:cNvPr id="2" name="Content Placeholder 1"/>
          <p:cNvSpPr>
            <a:spLocks noGrp="1"/>
          </p:cNvSpPr>
          <p:nvPr>
            <p:ph idx="1"/>
          </p:nvPr>
        </p:nvSpPr>
        <p:spPr/>
        <p:txBody>
          <a:bodyPr>
            <a:normAutofit/>
          </a:bodyPr>
          <a:lstStyle/>
          <a:p>
            <a:pPr marL="0" indent="0" algn="ctr">
              <a:buNone/>
            </a:pPr>
            <a:r>
              <a:rPr lang="en-US" dirty="0"/>
              <a:t>Math learning and performance are optimized when the two sides of the brain are communicating – “brain crossing”</a:t>
            </a:r>
          </a:p>
        </p:txBody>
      </p:sp>
      <p:sp>
        <p:nvSpPr>
          <p:cNvPr id="10" name="Rectangle 9"/>
          <p:cNvSpPr/>
          <p:nvPr/>
        </p:nvSpPr>
        <p:spPr>
          <a:xfrm>
            <a:off x="6540218" y="3962400"/>
            <a:ext cx="2588016" cy="400110"/>
          </a:xfrm>
          <a:prstGeom prst="rect">
            <a:avLst/>
          </a:prstGeom>
        </p:spPr>
        <p:txBody>
          <a:bodyPr wrap="none">
            <a:spAutoFit/>
          </a:bodyPr>
          <a:lstStyle/>
          <a:p>
            <a:r>
              <a:rPr lang="en-US" sz="2000" dirty="0"/>
              <a:t>~Park &amp; Brannon, 2013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 y="3581400"/>
            <a:ext cx="6096000" cy="3048000"/>
          </a:xfrm>
          <a:prstGeom prst="rect">
            <a:avLst/>
          </a:prstGeom>
        </p:spPr>
      </p:pic>
    </p:spTree>
    <p:extLst>
      <p:ext uri="{BB962C8B-B14F-4D97-AF65-F5344CB8AC3E}">
        <p14:creationId xmlns:p14="http://schemas.microsoft.com/office/powerpoint/2010/main" val="3697677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93383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1</a:t>
            </a:r>
          </a:p>
        </p:txBody>
      </p:sp>
    </p:spTree>
    <p:extLst>
      <p:ext uri="{BB962C8B-B14F-4D97-AF65-F5344CB8AC3E}">
        <p14:creationId xmlns:p14="http://schemas.microsoft.com/office/powerpoint/2010/main" val="271639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Flexible Thinking</a:t>
            </a:r>
          </a:p>
        </p:txBody>
      </p:sp>
      <p:sp>
        <p:nvSpPr>
          <p:cNvPr id="2" name="Content Placeholder 1"/>
          <p:cNvSpPr>
            <a:spLocks noGrp="1"/>
          </p:cNvSpPr>
          <p:nvPr>
            <p:ph idx="1"/>
          </p:nvPr>
        </p:nvSpPr>
        <p:spPr/>
        <p:txBody>
          <a:bodyPr/>
          <a:lstStyle/>
          <a:p>
            <a:pPr marL="0" indent="0">
              <a:buNone/>
            </a:pPr>
            <a:r>
              <a:rPr lang="en-US" dirty="0"/>
              <a:t>Once students trust “the count”, they can flexibly manipulative numbers in order to make solving problems easier by</a:t>
            </a:r>
          </a:p>
          <a:p>
            <a:pPr lvl="1"/>
            <a:r>
              <a:rPr lang="en-US" dirty="0"/>
              <a:t>Using Parts and Wholes</a:t>
            </a:r>
          </a:p>
          <a:p>
            <a:pPr lvl="1"/>
            <a:r>
              <a:rPr lang="en-US" dirty="0"/>
              <a:t>Decomposing / Recomposing</a:t>
            </a:r>
          </a:p>
          <a:p>
            <a:pPr lvl="1"/>
            <a:r>
              <a:rPr lang="en-US" dirty="0"/>
              <a:t>Partitioning</a:t>
            </a:r>
          </a:p>
          <a:p>
            <a:pPr lvl="1"/>
            <a:r>
              <a:rPr lang="en-US" dirty="0"/>
              <a:t>Compensating</a:t>
            </a:r>
          </a:p>
          <a:p>
            <a:pPr lvl="1"/>
            <a:r>
              <a:rPr lang="en-US" dirty="0"/>
              <a:t>Using Constant Difference</a:t>
            </a:r>
          </a:p>
        </p:txBody>
      </p:sp>
    </p:spTree>
    <p:extLst>
      <p:ext uri="{BB962C8B-B14F-4D97-AF65-F5344CB8AC3E}">
        <p14:creationId xmlns:p14="http://schemas.microsoft.com/office/powerpoint/2010/main" val="235534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pic>
        <p:nvPicPr>
          <p:cNvPr id="4" name="Picture 3">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911" b="100000" l="229" r="100000">
                        <a14:foregroundMark x1="96568" y1="40764" x2="96568" y2="40764"/>
                        <a14:foregroundMark x1="21739" y1="57006" x2="21739" y2="57006"/>
                        <a14:foregroundMark x1="65217" y1="57962" x2="65217" y2="57962"/>
                        <a14:foregroundMark x1="17162" y1="61783" x2="17162" y2="61783"/>
                        <a14:foregroundMark x1="69336" y1="68790" x2="69336" y2="68790"/>
                        <a14:backgroundMark x1="7551" y1="8917" x2="7551" y2="8917"/>
                        <a14:backgroundMark x1="4119" y1="5096" x2="4119" y2="5096"/>
                        <a14:backgroundMark x1="2517" y1="7325" x2="2517" y2="7325"/>
                        <a14:backgroundMark x1="7780" y1="3185" x2="7780" y2="3185"/>
                        <a14:backgroundMark x1="11442" y1="4777" x2="11442" y2="4777"/>
                        <a14:backgroundMark x1="3432" y1="10828" x2="3432" y2="10828"/>
                        <a14:backgroundMark x1="19451" y1="3822" x2="19451" y2="3822"/>
                        <a14:backgroundMark x1="14645" y1="4777" x2="14645" y2="4777"/>
                        <a14:backgroundMark x1="9611" y1="10191" x2="9611" y2="10191"/>
                        <a14:backgroundMark x1="14645" y1="8599" x2="14645" y2="8599"/>
                      </a14:backgroundRemoval>
                    </a14:imgEffect>
                  </a14:imgLayer>
                </a14:imgProps>
              </a:ext>
              <a:ext uri="{28A0092B-C50C-407E-A947-70E740481C1C}">
                <a14:useLocalDpi xmlns:a14="http://schemas.microsoft.com/office/drawing/2010/main" val="0"/>
              </a:ext>
            </a:extLst>
          </a:blip>
          <a:srcRect/>
          <a:stretch>
            <a:fillRect/>
          </a:stretch>
        </p:blipFill>
        <p:spPr bwMode="auto">
          <a:xfrm>
            <a:off x="1309048" y="1830369"/>
            <a:ext cx="7315200" cy="525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291152" y="3887769"/>
            <a:ext cx="1981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78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Making Ten</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47900" y="1905000"/>
            <a:ext cx="487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a:t>
            </a:r>
            <a:r>
              <a:rPr lang="en-US" dirty="0" smtClean="0"/>
              <a:t>reveal </a:t>
            </a:r>
            <a:endParaRPr lang="en-US" dirty="0"/>
          </a:p>
        </p:txBody>
      </p:sp>
    </p:spTree>
    <p:extLst>
      <p:ext uri="{BB962C8B-B14F-4D97-AF65-F5344CB8AC3E}">
        <p14:creationId xmlns:p14="http://schemas.microsoft.com/office/powerpoint/2010/main" val="3639789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Tree>
    <p:extLst>
      <p:ext uri="{BB962C8B-B14F-4D97-AF65-F5344CB8AC3E}">
        <p14:creationId xmlns:p14="http://schemas.microsoft.com/office/powerpoint/2010/main" val="3904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29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2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32796" y="516893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3500"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7519"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1345" y="5189251"/>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51816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3600" y="4398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43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6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Making Ten</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9 + 4 = 10 + 3</a:t>
            </a:r>
          </a:p>
        </p:txBody>
      </p:sp>
      <p:sp>
        <p:nvSpPr>
          <p:cNvPr id="3" name="Oval 2"/>
          <p:cNvSpPr/>
          <p:nvPr/>
        </p:nvSpPr>
        <p:spPr>
          <a:xfrm>
            <a:off x="28194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19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21890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7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9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81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2874818"/>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57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9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1500" y="4398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6443" y="2874818"/>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25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r="26461" b="13761"/>
          <a:stretch/>
        </p:blipFill>
        <p:spPr bwMode="auto">
          <a:xfrm>
            <a:off x="2667000" y="2027664"/>
            <a:ext cx="4028902" cy="399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547851" y="5714013"/>
            <a:ext cx="426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8 + 7</a:t>
            </a:r>
          </a:p>
        </p:txBody>
      </p:sp>
    </p:spTree>
    <p:extLst>
      <p:ext uri="{BB962C8B-B14F-4D97-AF65-F5344CB8AC3E}">
        <p14:creationId xmlns:p14="http://schemas.microsoft.com/office/powerpoint/2010/main" val="254684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8069"/>
            <a:ext cx="6096000" cy="4076700"/>
          </a:xfrm>
        </p:spPr>
      </p:pic>
    </p:spTree>
    <p:extLst>
      <p:ext uri="{BB962C8B-B14F-4D97-AF65-F5344CB8AC3E}">
        <p14:creationId xmlns:p14="http://schemas.microsoft.com/office/powerpoint/2010/main" val="188789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Making Ten</a:t>
            </a:r>
          </a:p>
        </p:txBody>
      </p:sp>
      <p:sp>
        <p:nvSpPr>
          <p:cNvPr id="3" name="Content Placeholder 2"/>
          <p:cNvSpPr>
            <a:spLocks noGrp="1"/>
          </p:cNvSpPr>
          <p:nvPr>
            <p:ph idx="1"/>
          </p:nvPr>
        </p:nvSpPr>
        <p:spPr/>
        <p:txBody>
          <a:bodyPr>
            <a:normAutofit/>
          </a:bodyPr>
          <a:lstStyle/>
          <a:p>
            <a:pPr marL="0" indent="0" algn="ctr">
              <a:buNone/>
            </a:pPr>
            <a:r>
              <a:rPr lang="en-US" sz="6000" dirty="0" smtClean="0"/>
              <a:t>29 + 43</a:t>
            </a:r>
          </a:p>
          <a:p>
            <a:pPr marL="0" indent="0" algn="ctr">
              <a:buNone/>
            </a:pPr>
            <a:r>
              <a:rPr lang="en-US" sz="6000" dirty="0" smtClean="0"/>
              <a:t>247 </a:t>
            </a:r>
            <a:r>
              <a:rPr lang="en-US" sz="6000" dirty="0"/>
              <a:t>+ 389</a:t>
            </a:r>
          </a:p>
        </p:txBody>
      </p:sp>
    </p:spTree>
    <p:extLst>
      <p:ext uri="{BB962C8B-B14F-4D97-AF65-F5344CB8AC3E}">
        <p14:creationId xmlns:p14="http://schemas.microsoft.com/office/powerpoint/2010/main" val="2142727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ALERT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86000"/>
            <a:ext cx="6096000" cy="4257675"/>
          </a:xfrm>
          <a:prstGeom prst="rect">
            <a:avLst/>
          </a:prstGeom>
        </p:spPr>
      </p:pic>
    </p:spTree>
    <p:extLst>
      <p:ext uri="{BB962C8B-B14F-4D97-AF65-F5344CB8AC3E}">
        <p14:creationId xmlns:p14="http://schemas.microsoft.com/office/powerpoint/2010/main" val="352138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Consolidating Your Learning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11925"/>
            <a:ext cx="6934200" cy="498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0" y="4572000"/>
            <a:ext cx="59436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496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5"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3287154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14" name="Rectangle 13"/>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37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80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86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60</a:t>
            </a:r>
          </a:p>
          <a:p>
            <a:pPr marL="0" indent="0" algn="r">
              <a:buFont typeface="Arial" panose="020B0604020202020204" pitchFamily="34" charset="0"/>
              <a:buNone/>
            </a:pPr>
            <a:r>
              <a:rPr lang="en-US" sz="2800" dirty="0"/>
              <a:t>+ </a:t>
            </a:r>
            <a:r>
              <a:rPr lang="en-US" sz="2800" u="sng" dirty="0"/>
              <a:t>4</a:t>
            </a:r>
            <a:endParaRPr lang="en-US" sz="2800" dirty="0"/>
          </a:p>
          <a:p>
            <a:pPr marL="0" indent="0" algn="r">
              <a:buFont typeface="Arial" panose="020B0604020202020204" pitchFamily="34" charset="0"/>
              <a:buNone/>
            </a:pPr>
            <a:r>
              <a:rPr lang="en-US" sz="2800" dirty="0"/>
              <a:t>64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677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317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533400" y="4191000"/>
            <a:ext cx="1752600" cy="2498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98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Additive Thinking?</a:t>
            </a:r>
          </a:p>
        </p:txBody>
      </p:sp>
      <p:sp>
        <p:nvSpPr>
          <p:cNvPr id="3" name="Content Placeholder 2"/>
          <p:cNvSpPr>
            <a:spLocks noGrp="1"/>
          </p:cNvSpPr>
          <p:nvPr>
            <p:ph idx="1"/>
          </p:nvPr>
        </p:nvSpPr>
        <p:spPr/>
        <p:txBody>
          <a:bodyPr>
            <a:normAutofit fontScale="77500" lnSpcReduction="20000"/>
          </a:bodyPr>
          <a:lstStyle/>
          <a:p>
            <a:pPr marL="0" indent="0">
              <a:lnSpc>
                <a:spcPct val="100000"/>
              </a:lnSpc>
              <a:spcAft>
                <a:spcPts val="0"/>
              </a:spcAft>
              <a:buNone/>
              <a:tabLst>
                <a:tab pos="236538" algn="l"/>
              </a:tabLst>
            </a:pPr>
            <a:r>
              <a:rPr lang="en-US" dirty="0">
                <a:solidFill>
                  <a:schemeClr val="tx1"/>
                </a:solidFill>
                <a:latin typeface="Segoe UI Symbol" panose="020B0502040204020203" pitchFamily="34" charset="0"/>
                <a:ea typeface="Segoe UI Symbol" panose="020B0502040204020203" pitchFamily="34" charset="0"/>
              </a:rPr>
              <a:t>Students are able to manipulate numbers by joining, separating, and comparing while engaging in flexible mathematical reasoning.  It is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a capacity to work flexibly with the concepts, strategies and representations of addition and subtraction as they occur in a wide range of contexts. (mathematical reasoning)</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going beyond memorization of basic arithmetic skills</a:t>
            </a:r>
          </a:p>
          <a:p>
            <a:pPr marL="285750" lvl="0" indent="-285750">
              <a:tabLst>
                <a:tab pos="236538" algn="l"/>
              </a:tabLst>
            </a:pPr>
            <a:r>
              <a:rPr lang="en-US" dirty="0">
                <a:solidFill>
                  <a:schemeClr val="tx1"/>
                </a:solidFill>
                <a:latin typeface="Segoe UI Symbol" panose="020B0502040204020203" pitchFamily="34" charset="0"/>
                <a:ea typeface="Segoe UI Symbol" panose="020B0502040204020203" pitchFamily="34" charset="0"/>
              </a:rPr>
              <a:t>the means to communicate additive understanding effectively in a variety of ways (for example, words, diagrams, symbolic expressions, and written algorithms). </a:t>
            </a:r>
          </a:p>
          <a:p>
            <a:endParaRPr lang="en-US" dirty="0">
              <a:latin typeface="Segoe UI Symbol" panose="020B0502040204020203" pitchFamily="34" charset="0"/>
              <a:ea typeface="Segoe UI Symbol"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34470" flipH="1">
            <a:off x="7225449" y="5253423"/>
            <a:ext cx="1457667" cy="1724167"/>
          </a:xfrm>
          <a:prstGeom prst="rect">
            <a:avLst/>
          </a:prstGeom>
        </p:spPr>
      </p:pic>
      <p:sp>
        <p:nvSpPr>
          <p:cNvPr id="5" name="TextBox 4"/>
          <p:cNvSpPr txBox="1"/>
          <p:nvPr/>
        </p:nvSpPr>
        <p:spPr>
          <a:xfrm>
            <a:off x="6201684" y="6528179"/>
            <a:ext cx="1752598" cy="369332"/>
          </a:xfrm>
          <a:prstGeom prst="rect">
            <a:avLst/>
          </a:prstGeom>
          <a:noFill/>
        </p:spPr>
        <p:txBody>
          <a:bodyPr wrap="square" rtlCol="0">
            <a:spAutoFit/>
          </a:bodyPr>
          <a:lstStyle/>
          <a:p>
            <a:pPr algn="r"/>
            <a:r>
              <a:rPr lang="en-US" dirty="0"/>
              <a:t>EMPLO, 2015</a:t>
            </a:r>
          </a:p>
        </p:txBody>
      </p:sp>
    </p:spTree>
    <p:extLst>
      <p:ext uri="{BB962C8B-B14F-4D97-AF65-F5344CB8AC3E}">
        <p14:creationId xmlns:p14="http://schemas.microsoft.com/office/powerpoint/2010/main" val="3620239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661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533400" y="2590800"/>
            <a:ext cx="1752600" cy="409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20</a:t>
            </a:r>
          </a:p>
          <a:p>
            <a:pPr marL="0" indent="0" algn="r">
              <a:buFont typeface="Arial" panose="020B0604020202020204" pitchFamily="34" charset="0"/>
              <a:buNone/>
            </a:pPr>
            <a:r>
              <a:rPr lang="en-US" sz="2800" dirty="0"/>
              <a:t>+ </a:t>
            </a:r>
            <a:r>
              <a:rPr lang="en-US" sz="2800" u="sng" dirty="0"/>
              <a:t>40</a:t>
            </a:r>
            <a:endParaRPr lang="en-US" sz="2800" dirty="0"/>
          </a:p>
          <a:p>
            <a:pPr marL="0" indent="0" algn="r">
              <a:buFont typeface="Arial" panose="020B0604020202020204" pitchFamily="34" charset="0"/>
              <a:buNone/>
            </a:pPr>
            <a:r>
              <a:rPr lang="en-US" sz="2800" dirty="0"/>
              <a:t>60</a:t>
            </a:r>
          </a:p>
          <a:p>
            <a:pPr marL="0" indent="0" algn="r">
              <a:buFont typeface="Arial" panose="020B0604020202020204" pitchFamily="34" charset="0"/>
              <a:buNone/>
            </a:pPr>
            <a:endParaRPr lang="en-US" sz="2800" dirty="0"/>
          </a:p>
          <a:p>
            <a:pPr marL="0" indent="0" algn="r">
              <a:buFont typeface="Arial" panose="020B0604020202020204" pitchFamily="34" charset="0"/>
              <a:buNone/>
            </a:pPr>
            <a:endParaRPr lang="en-US" sz="2800" dirty="0"/>
          </a:p>
          <a:p>
            <a:pPr marL="0" indent="0" algn="r">
              <a:buFont typeface="Arial" panose="020B0604020202020204" pitchFamily="34" charset="0"/>
              <a:buNone/>
            </a:pPr>
            <a:r>
              <a:rPr lang="en-US" sz="2800" dirty="0"/>
              <a:t>3</a:t>
            </a:r>
          </a:p>
          <a:p>
            <a:pPr marL="0" indent="0" algn="r">
              <a:buFont typeface="Arial" panose="020B0604020202020204" pitchFamily="34" charset="0"/>
              <a:buNone/>
            </a:pPr>
            <a:r>
              <a:rPr lang="en-US" sz="2800" dirty="0"/>
              <a:t>+ </a:t>
            </a:r>
            <a:r>
              <a:rPr lang="en-US" sz="2800" u="sng" dirty="0"/>
              <a:t>1</a:t>
            </a:r>
            <a:endParaRPr lang="en-US" sz="2800" dirty="0"/>
          </a:p>
          <a:p>
            <a:pPr marL="0" indent="0" algn="r">
              <a:buFont typeface="Arial" panose="020B0604020202020204" pitchFamily="34" charset="0"/>
              <a:buNone/>
            </a:pPr>
            <a:r>
              <a:rPr lang="en-US" sz="2800" dirty="0"/>
              <a:t>4</a:t>
            </a:r>
          </a:p>
        </p:txBody>
      </p:sp>
      <p:sp>
        <p:nvSpPr>
          <p:cNvPr id="20" name="Content Placeholder 2"/>
          <p:cNvSpPr txBox="1">
            <a:spLocks/>
          </p:cNvSpPr>
          <p:nvPr/>
        </p:nvSpPr>
        <p:spPr>
          <a:xfrm>
            <a:off x="7162800" y="3049815"/>
            <a:ext cx="17526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dirty="0"/>
              <a:t>4</a:t>
            </a:r>
          </a:p>
          <a:p>
            <a:pPr marL="0" indent="0" algn="r">
              <a:buFont typeface="Arial" panose="020B0604020202020204" pitchFamily="34" charset="0"/>
              <a:buNone/>
            </a:pPr>
            <a:r>
              <a:rPr lang="en-US" sz="2800" dirty="0"/>
              <a:t>+ </a:t>
            </a:r>
            <a:r>
              <a:rPr lang="en-US" sz="2800" u="sng" dirty="0"/>
              <a:t>60</a:t>
            </a:r>
            <a:endParaRPr lang="en-US" sz="2800" dirty="0"/>
          </a:p>
          <a:p>
            <a:pPr marL="0" indent="0" algn="r">
              <a:buFont typeface="Arial" panose="020B0604020202020204" pitchFamily="34" charset="0"/>
              <a:buNone/>
            </a:pPr>
            <a:r>
              <a:rPr lang="en-US" sz="2800" dirty="0"/>
              <a:t>64</a:t>
            </a:r>
          </a:p>
        </p:txBody>
      </p:sp>
      <p:sp>
        <p:nvSpPr>
          <p:cNvPr id="21"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
        <p:nvSpPr>
          <p:cNvPr id="22" name="Rectangle 21"/>
          <p:cNvSpPr/>
          <p:nvPr/>
        </p:nvSpPr>
        <p:spPr>
          <a:xfrm>
            <a:off x="27395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96771" y="2786743"/>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578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05600" y="2783115"/>
            <a:ext cx="304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25371" y="6248398"/>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5371" y="5791199"/>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67400" y="6248397"/>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32627" y="5368471"/>
            <a:ext cx="304800" cy="308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14600" y="2590800"/>
            <a:ext cx="1139371"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05400" y="2590800"/>
            <a:ext cx="2079172"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43941"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27912" y="5201556"/>
            <a:ext cx="682171" cy="148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089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4</a:t>
            </a:r>
          </a:p>
          <a:p>
            <a:pPr marL="0" indent="0" algn="r">
              <a:buFont typeface="Arial" panose="020B0604020202020204" pitchFamily="34" charset="0"/>
              <a:buNone/>
            </a:pPr>
            <a:r>
              <a:rPr lang="en-US" sz="4400" u="sng" dirty="0"/>
              <a:t>60</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6677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Partition by Place Value</a:t>
            </a:r>
          </a:p>
        </p:txBody>
      </p:sp>
      <p:sp>
        <p:nvSpPr>
          <p:cNvPr id="18" name="Content Placeholder 2"/>
          <p:cNvSpPr txBox="1">
            <a:spLocks/>
          </p:cNvSpPr>
          <p:nvPr/>
        </p:nvSpPr>
        <p:spPr>
          <a:xfrm>
            <a:off x="3733800" y="2590800"/>
            <a:ext cx="17526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4400" dirty="0"/>
              <a:t>23</a:t>
            </a:r>
          </a:p>
          <a:p>
            <a:pPr marL="0" indent="0" algn="r">
              <a:buFont typeface="Arial" panose="020B0604020202020204" pitchFamily="34" charset="0"/>
              <a:buNone/>
            </a:pPr>
            <a:r>
              <a:rPr lang="en-US" sz="4400" dirty="0"/>
              <a:t>+ </a:t>
            </a:r>
            <a:r>
              <a:rPr lang="en-US" sz="4400" u="sng" dirty="0"/>
              <a:t>41</a:t>
            </a:r>
            <a:endParaRPr lang="en-US" sz="4400" dirty="0"/>
          </a:p>
          <a:p>
            <a:pPr marL="0" indent="0" algn="r">
              <a:buFont typeface="Arial" panose="020B0604020202020204" pitchFamily="34" charset="0"/>
              <a:buNone/>
            </a:pPr>
            <a:r>
              <a:rPr lang="en-US" sz="4400" dirty="0"/>
              <a:t>60</a:t>
            </a:r>
          </a:p>
          <a:p>
            <a:pPr marL="0" indent="0" algn="r">
              <a:buFont typeface="Arial" panose="020B0604020202020204" pitchFamily="34" charset="0"/>
              <a:buNone/>
            </a:pPr>
            <a:r>
              <a:rPr lang="en-US" sz="4400" u="sng" dirty="0"/>
              <a:t>4</a:t>
            </a:r>
            <a:endParaRPr lang="en-US" sz="4400" dirty="0"/>
          </a:p>
          <a:p>
            <a:pPr marL="0" indent="0" algn="r">
              <a:buFont typeface="Arial" panose="020B0604020202020204" pitchFamily="34" charset="0"/>
              <a:buNone/>
            </a:pPr>
            <a:r>
              <a:rPr lang="en-US" sz="4400" dirty="0"/>
              <a:t>64</a:t>
            </a:r>
          </a:p>
        </p:txBody>
      </p:sp>
      <p:sp>
        <p:nvSpPr>
          <p:cNvPr id="6" name="Content Placeholder 2"/>
          <p:cNvSpPr txBox="1">
            <a:spLocks/>
          </p:cNvSpPr>
          <p:nvPr/>
        </p:nvSpPr>
        <p:spPr>
          <a:xfrm>
            <a:off x="0" y="1600201"/>
            <a:ext cx="91440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400" dirty="0"/>
              <a:t>23 + 41</a:t>
            </a:r>
          </a:p>
        </p:txBody>
      </p:sp>
    </p:spTree>
    <p:extLst>
      <p:ext uri="{BB962C8B-B14F-4D97-AF65-F5344CB8AC3E}">
        <p14:creationId xmlns:p14="http://schemas.microsoft.com/office/powerpoint/2010/main" val="258425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+ 389</a:t>
            </a:r>
          </a:p>
        </p:txBody>
      </p:sp>
    </p:spTree>
    <p:extLst>
      <p:ext uri="{BB962C8B-B14F-4D97-AF65-F5344CB8AC3E}">
        <p14:creationId xmlns:p14="http://schemas.microsoft.com/office/powerpoint/2010/main" val="607209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2405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6" name="Right Arrow 5"/>
          <p:cNvSpPr/>
          <p:nvPr/>
        </p:nvSpPr>
        <p:spPr>
          <a:xfrm>
            <a:off x="0" y="2895600"/>
            <a:ext cx="205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912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Open Number Lines</a:t>
            </a:r>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grpSp>
        <p:nvGrpSpPr>
          <p:cNvPr id="94" name="Group 93"/>
          <p:cNvGrpSpPr/>
          <p:nvPr/>
        </p:nvGrpSpPr>
        <p:grpSpPr>
          <a:xfrm>
            <a:off x="1371600" y="3048000"/>
            <a:ext cx="2569028" cy="154215"/>
            <a:chOff x="1371600" y="3048000"/>
            <a:chExt cx="2569028" cy="154215"/>
          </a:xfrm>
        </p:grpSpPr>
        <p:sp>
          <p:nvSpPr>
            <p:cNvPr id="4" name="Rectangle 3"/>
            <p:cNvSpPr/>
            <p:nvPr/>
          </p:nvSpPr>
          <p:spPr>
            <a:xfrm>
              <a:off x="1371600"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Rectangle 4"/>
            <p:cNvSpPr/>
            <p:nvPr/>
          </p:nvSpPr>
          <p:spPr>
            <a:xfrm>
              <a:off x="3525099"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p:cNvSpPr/>
            <p:nvPr/>
          </p:nvSpPr>
          <p:spPr>
            <a:xfrm>
              <a:off x="244999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p:cNvSpPr/>
            <p:nvPr/>
          </p:nvSpPr>
          <p:spPr>
            <a:xfrm>
              <a:off x="366360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p:cNvSpPr/>
            <p:nvPr/>
          </p:nvSpPr>
          <p:spPr>
            <a:xfrm>
              <a:off x="3802118" y="3048000"/>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95" name="Group 94"/>
          <p:cNvGrpSpPr/>
          <p:nvPr/>
        </p:nvGrpSpPr>
        <p:grpSpPr>
          <a:xfrm>
            <a:off x="3940628" y="3046185"/>
            <a:ext cx="4492677" cy="156030"/>
            <a:chOff x="3940628" y="3046185"/>
            <a:chExt cx="4492677" cy="156030"/>
          </a:xfrm>
        </p:grpSpPr>
        <p:sp>
          <p:nvSpPr>
            <p:cNvPr id="10" name="Rectangle 9"/>
            <p:cNvSpPr/>
            <p:nvPr/>
          </p:nvSpPr>
          <p:spPr>
            <a:xfrm>
              <a:off x="3940628"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p:cNvSpPr/>
            <p:nvPr/>
          </p:nvSpPr>
          <p:spPr>
            <a:xfrm>
              <a:off x="5019026" y="3048000"/>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p:cNvSpPr/>
            <p:nvPr/>
          </p:nvSpPr>
          <p:spPr>
            <a:xfrm>
              <a:off x="6126783"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p:nvPr/>
          </p:nvSpPr>
          <p:spPr>
            <a:xfrm>
              <a:off x="7205181" y="3047999"/>
              <a:ext cx="107510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p:cNvSpPr/>
            <p:nvPr/>
          </p:nvSpPr>
          <p:spPr>
            <a:xfrm>
              <a:off x="8294795" y="3046185"/>
              <a:ext cx="138510" cy="154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cxnSp>
        <p:nvCxnSpPr>
          <p:cNvPr id="17" name="Straight Connector 16"/>
          <p:cNvCxnSpPr/>
          <p:nvPr/>
        </p:nvCxnSpPr>
        <p:spPr>
          <a:xfrm>
            <a:off x="1371600" y="4394983"/>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733800" y="4090183"/>
            <a:ext cx="418704" cy="782989"/>
            <a:chOff x="3733800" y="4090183"/>
            <a:chExt cx="418704" cy="782989"/>
          </a:xfrm>
        </p:grpSpPr>
        <p:cxnSp>
          <p:nvCxnSpPr>
            <p:cNvPr id="19" name="Straight Connector 18"/>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53" name="Group 52"/>
          <p:cNvGrpSpPr/>
          <p:nvPr/>
        </p:nvGrpSpPr>
        <p:grpSpPr>
          <a:xfrm>
            <a:off x="4812198" y="4090183"/>
            <a:ext cx="418704" cy="782989"/>
            <a:chOff x="4812198" y="4090183"/>
            <a:chExt cx="418704" cy="782989"/>
          </a:xfrm>
        </p:grpSpPr>
        <p:cxnSp>
          <p:nvCxnSpPr>
            <p:cNvPr id="21" name="Straight Connector 20"/>
            <p:cNvCxnSpPr/>
            <p:nvPr/>
          </p:nvCxnSpPr>
          <p:spPr>
            <a:xfrm>
              <a:off x="5019026"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2198" y="4503840"/>
              <a:ext cx="418704" cy="369332"/>
            </a:xfrm>
            <a:prstGeom prst="rect">
              <a:avLst/>
            </a:prstGeom>
            <a:noFill/>
          </p:spPr>
          <p:txBody>
            <a:bodyPr wrap="none" rtlCol="0">
              <a:spAutoFit/>
            </a:bodyPr>
            <a:lstStyle/>
            <a:p>
              <a:r>
                <a:rPr lang="en-US" dirty="0"/>
                <a:t>33</a:t>
              </a:r>
            </a:p>
          </p:txBody>
        </p:sp>
      </p:grpSp>
      <p:grpSp>
        <p:nvGrpSpPr>
          <p:cNvPr id="54" name="Group 53"/>
          <p:cNvGrpSpPr/>
          <p:nvPr/>
        </p:nvGrpSpPr>
        <p:grpSpPr>
          <a:xfrm>
            <a:off x="5890596" y="4093811"/>
            <a:ext cx="418704" cy="782989"/>
            <a:chOff x="5890596" y="4093811"/>
            <a:chExt cx="418704" cy="782989"/>
          </a:xfrm>
        </p:grpSpPr>
        <p:cxnSp>
          <p:nvCxnSpPr>
            <p:cNvPr id="23" name="Straight Connector 22"/>
            <p:cNvCxnSpPr/>
            <p:nvPr/>
          </p:nvCxnSpPr>
          <p:spPr>
            <a:xfrm>
              <a:off x="6097424"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90596" y="4507468"/>
              <a:ext cx="418704" cy="369332"/>
            </a:xfrm>
            <a:prstGeom prst="rect">
              <a:avLst/>
            </a:prstGeom>
            <a:noFill/>
          </p:spPr>
          <p:txBody>
            <a:bodyPr wrap="none" rtlCol="0">
              <a:spAutoFit/>
            </a:bodyPr>
            <a:lstStyle/>
            <a:p>
              <a:r>
                <a:rPr lang="en-US" dirty="0"/>
                <a:t>43</a:t>
              </a:r>
            </a:p>
          </p:txBody>
        </p:sp>
      </p:grpSp>
      <p:grpSp>
        <p:nvGrpSpPr>
          <p:cNvPr id="55" name="Group 54"/>
          <p:cNvGrpSpPr/>
          <p:nvPr/>
        </p:nvGrpSpPr>
        <p:grpSpPr>
          <a:xfrm>
            <a:off x="6968994" y="4093811"/>
            <a:ext cx="418704" cy="782989"/>
            <a:chOff x="6968994" y="4093811"/>
            <a:chExt cx="418704" cy="782989"/>
          </a:xfrm>
        </p:grpSpPr>
        <p:cxnSp>
          <p:nvCxnSpPr>
            <p:cNvPr id="25" name="Straight Connector 24"/>
            <p:cNvCxnSpPr/>
            <p:nvPr/>
          </p:nvCxnSpPr>
          <p:spPr>
            <a:xfrm>
              <a:off x="7175822"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68994" y="4507468"/>
              <a:ext cx="418704" cy="369332"/>
            </a:xfrm>
            <a:prstGeom prst="rect">
              <a:avLst/>
            </a:prstGeom>
            <a:noFill/>
          </p:spPr>
          <p:txBody>
            <a:bodyPr wrap="none" rtlCol="0">
              <a:spAutoFit/>
            </a:bodyPr>
            <a:lstStyle/>
            <a:p>
              <a:r>
                <a:rPr lang="en-US" dirty="0"/>
                <a:t>53</a:t>
              </a:r>
            </a:p>
          </p:txBody>
        </p:sp>
      </p:grpSp>
      <p:grpSp>
        <p:nvGrpSpPr>
          <p:cNvPr id="56" name="Group 55"/>
          <p:cNvGrpSpPr/>
          <p:nvPr/>
        </p:nvGrpSpPr>
        <p:grpSpPr>
          <a:xfrm>
            <a:off x="8047392" y="4093811"/>
            <a:ext cx="418704" cy="782989"/>
            <a:chOff x="8047392" y="4093811"/>
            <a:chExt cx="418704" cy="782989"/>
          </a:xfrm>
        </p:grpSpPr>
        <p:cxnSp>
          <p:nvCxnSpPr>
            <p:cNvPr id="27" name="Straight Connector 26"/>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57" name="Group 56"/>
          <p:cNvGrpSpPr/>
          <p:nvPr/>
        </p:nvGrpSpPr>
        <p:grpSpPr>
          <a:xfrm>
            <a:off x="8344296" y="4093811"/>
            <a:ext cx="418704" cy="782989"/>
            <a:chOff x="8344296" y="4093811"/>
            <a:chExt cx="418704" cy="782989"/>
          </a:xfrm>
        </p:grpSpPr>
        <p:cxnSp>
          <p:nvCxnSpPr>
            <p:cNvPr id="29" name="Straight Connector 2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47" name="Group 46"/>
          <p:cNvGrpSpPr/>
          <p:nvPr/>
        </p:nvGrpSpPr>
        <p:grpSpPr>
          <a:xfrm>
            <a:off x="3976914" y="3504559"/>
            <a:ext cx="1072576" cy="779752"/>
            <a:chOff x="3976914" y="3504559"/>
            <a:chExt cx="1072576" cy="779752"/>
          </a:xfrm>
        </p:grpSpPr>
        <p:sp>
          <p:nvSpPr>
            <p:cNvPr id="32" name="Curved Down Arrow 31"/>
            <p:cNvSpPr/>
            <p:nvPr/>
          </p:nvSpPr>
          <p:spPr>
            <a:xfrm>
              <a:off x="3976914" y="3927928"/>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191000" y="3504559"/>
              <a:ext cx="534121" cy="369332"/>
            </a:xfrm>
            <a:prstGeom prst="rect">
              <a:avLst/>
            </a:prstGeom>
            <a:noFill/>
          </p:spPr>
          <p:txBody>
            <a:bodyPr wrap="none" rtlCol="0">
              <a:spAutoFit/>
            </a:bodyPr>
            <a:lstStyle/>
            <a:p>
              <a:r>
                <a:rPr lang="en-US" dirty="0"/>
                <a:t>+10</a:t>
              </a:r>
            </a:p>
          </p:txBody>
        </p:sp>
      </p:grpSp>
      <p:grpSp>
        <p:nvGrpSpPr>
          <p:cNvPr id="48" name="Group 47"/>
          <p:cNvGrpSpPr/>
          <p:nvPr/>
        </p:nvGrpSpPr>
        <p:grpSpPr>
          <a:xfrm>
            <a:off x="5054207" y="3512598"/>
            <a:ext cx="1072576" cy="779752"/>
            <a:chOff x="5054207" y="3512598"/>
            <a:chExt cx="1072576" cy="779752"/>
          </a:xfrm>
        </p:grpSpPr>
        <p:sp>
          <p:nvSpPr>
            <p:cNvPr id="37" name="Curved Down Arrow 36"/>
            <p:cNvSpPr/>
            <p:nvPr/>
          </p:nvSpPr>
          <p:spPr>
            <a:xfrm>
              <a:off x="5054207"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268293" y="3512598"/>
              <a:ext cx="534121" cy="369332"/>
            </a:xfrm>
            <a:prstGeom prst="rect">
              <a:avLst/>
            </a:prstGeom>
            <a:noFill/>
          </p:spPr>
          <p:txBody>
            <a:bodyPr wrap="none" rtlCol="0">
              <a:spAutoFit/>
            </a:bodyPr>
            <a:lstStyle/>
            <a:p>
              <a:r>
                <a:rPr lang="en-US" dirty="0"/>
                <a:t>+10</a:t>
              </a:r>
            </a:p>
          </p:txBody>
        </p:sp>
      </p:grpSp>
      <p:grpSp>
        <p:nvGrpSpPr>
          <p:cNvPr id="49" name="Group 48"/>
          <p:cNvGrpSpPr/>
          <p:nvPr/>
        </p:nvGrpSpPr>
        <p:grpSpPr>
          <a:xfrm>
            <a:off x="6132605" y="3512598"/>
            <a:ext cx="1072576" cy="779752"/>
            <a:chOff x="6132605" y="3512598"/>
            <a:chExt cx="1072576" cy="779752"/>
          </a:xfrm>
        </p:grpSpPr>
        <p:sp>
          <p:nvSpPr>
            <p:cNvPr id="41" name="Curved Down Arrow 40"/>
            <p:cNvSpPr/>
            <p:nvPr/>
          </p:nvSpPr>
          <p:spPr>
            <a:xfrm>
              <a:off x="6132605"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6346691" y="3512598"/>
              <a:ext cx="534121" cy="369332"/>
            </a:xfrm>
            <a:prstGeom prst="rect">
              <a:avLst/>
            </a:prstGeom>
            <a:noFill/>
          </p:spPr>
          <p:txBody>
            <a:bodyPr wrap="none" rtlCol="0">
              <a:spAutoFit/>
            </a:bodyPr>
            <a:lstStyle/>
            <a:p>
              <a:r>
                <a:rPr lang="en-US" dirty="0"/>
                <a:t>+10</a:t>
              </a:r>
            </a:p>
          </p:txBody>
        </p:sp>
      </p:grpSp>
      <p:grpSp>
        <p:nvGrpSpPr>
          <p:cNvPr id="50" name="Group 49"/>
          <p:cNvGrpSpPr/>
          <p:nvPr/>
        </p:nvGrpSpPr>
        <p:grpSpPr>
          <a:xfrm>
            <a:off x="7211003" y="3512598"/>
            <a:ext cx="1072576" cy="779752"/>
            <a:chOff x="7211003" y="3512598"/>
            <a:chExt cx="1072576" cy="779752"/>
          </a:xfrm>
        </p:grpSpPr>
        <p:sp>
          <p:nvSpPr>
            <p:cNvPr id="43" name="Curved Down Arrow 42"/>
            <p:cNvSpPr/>
            <p:nvPr/>
          </p:nvSpPr>
          <p:spPr>
            <a:xfrm>
              <a:off x="7211003" y="3935967"/>
              <a:ext cx="1072576"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425089" y="3512598"/>
              <a:ext cx="534121" cy="369332"/>
            </a:xfrm>
            <a:prstGeom prst="rect">
              <a:avLst/>
            </a:prstGeom>
            <a:noFill/>
          </p:spPr>
          <p:txBody>
            <a:bodyPr wrap="none" rtlCol="0">
              <a:spAutoFit/>
            </a:bodyPr>
            <a:lstStyle/>
            <a:p>
              <a:r>
                <a:rPr lang="en-US" dirty="0"/>
                <a:t>+10</a:t>
              </a:r>
            </a:p>
          </p:txBody>
        </p:sp>
      </p:grpSp>
      <p:grpSp>
        <p:nvGrpSpPr>
          <p:cNvPr id="51" name="Group 50"/>
          <p:cNvGrpSpPr/>
          <p:nvPr/>
        </p:nvGrpSpPr>
        <p:grpSpPr>
          <a:xfrm>
            <a:off x="8196705" y="3512598"/>
            <a:ext cx="417102" cy="724290"/>
            <a:chOff x="8196705" y="3512598"/>
            <a:chExt cx="417102"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6705" y="3512598"/>
              <a:ext cx="417102" cy="369332"/>
            </a:xfrm>
            <a:prstGeom prst="rect">
              <a:avLst/>
            </a:prstGeom>
            <a:noFill/>
          </p:spPr>
          <p:txBody>
            <a:bodyPr wrap="none" rtlCol="0">
              <a:spAutoFit/>
            </a:bodyPr>
            <a:lstStyle/>
            <a:p>
              <a:r>
                <a:rPr lang="en-US" dirty="0"/>
                <a:t>+1</a:t>
              </a:r>
            </a:p>
          </p:txBody>
        </p:sp>
      </p:grpSp>
      <p:cxnSp>
        <p:nvCxnSpPr>
          <p:cNvPr id="58" name="Straight Connector 57"/>
          <p:cNvCxnSpPr/>
          <p:nvPr/>
        </p:nvCxnSpPr>
        <p:spPr>
          <a:xfrm>
            <a:off x="1371599" y="5909669"/>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733799" y="5604869"/>
            <a:ext cx="418704" cy="782989"/>
            <a:chOff x="3733800" y="4090183"/>
            <a:chExt cx="418704" cy="782989"/>
          </a:xfrm>
        </p:grpSpPr>
        <p:cxnSp>
          <p:nvCxnSpPr>
            <p:cNvPr id="60" name="Straight Connector 59"/>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71" name="Group 70"/>
          <p:cNvGrpSpPr/>
          <p:nvPr/>
        </p:nvGrpSpPr>
        <p:grpSpPr>
          <a:xfrm>
            <a:off x="8047391" y="5608497"/>
            <a:ext cx="418704" cy="782989"/>
            <a:chOff x="8047392" y="4093811"/>
            <a:chExt cx="418704" cy="782989"/>
          </a:xfrm>
        </p:grpSpPr>
        <p:cxnSp>
          <p:nvCxnSpPr>
            <p:cNvPr id="72" name="Straight Connector 71"/>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74" name="Group 73"/>
          <p:cNvGrpSpPr/>
          <p:nvPr/>
        </p:nvGrpSpPr>
        <p:grpSpPr>
          <a:xfrm>
            <a:off x="8344295" y="5608497"/>
            <a:ext cx="418704" cy="782989"/>
            <a:chOff x="8344296" y="4093811"/>
            <a:chExt cx="418704" cy="782989"/>
          </a:xfrm>
        </p:grpSpPr>
        <p:cxnSp>
          <p:nvCxnSpPr>
            <p:cNvPr id="75" name="Straight Connector 74"/>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93" name="Group 92"/>
          <p:cNvGrpSpPr/>
          <p:nvPr/>
        </p:nvGrpSpPr>
        <p:grpSpPr>
          <a:xfrm>
            <a:off x="3976914" y="5074743"/>
            <a:ext cx="4306664" cy="732293"/>
            <a:chOff x="3976914" y="5074743"/>
            <a:chExt cx="4306664" cy="732293"/>
          </a:xfrm>
        </p:grpSpPr>
        <p:sp>
          <p:nvSpPr>
            <p:cNvPr id="87" name="Curved Down Arrow 86"/>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p:cNvSpPr txBox="1"/>
            <p:nvPr/>
          </p:nvSpPr>
          <p:spPr>
            <a:xfrm>
              <a:off x="5775179" y="5074743"/>
              <a:ext cx="534121" cy="369332"/>
            </a:xfrm>
            <a:prstGeom prst="rect">
              <a:avLst/>
            </a:prstGeom>
            <a:noFill/>
          </p:spPr>
          <p:txBody>
            <a:bodyPr wrap="none" rtlCol="0">
              <a:spAutoFit/>
            </a:bodyPr>
            <a:lstStyle/>
            <a:p>
              <a:r>
                <a:rPr lang="en-US" dirty="0"/>
                <a:t>+40</a:t>
              </a:r>
            </a:p>
          </p:txBody>
        </p:sp>
      </p:grpSp>
      <p:grpSp>
        <p:nvGrpSpPr>
          <p:cNvPr id="89" name="Group 88"/>
          <p:cNvGrpSpPr/>
          <p:nvPr/>
        </p:nvGrpSpPr>
        <p:grpSpPr>
          <a:xfrm>
            <a:off x="8196704" y="5027284"/>
            <a:ext cx="417102" cy="724290"/>
            <a:chOff x="8196705" y="3512598"/>
            <a:chExt cx="417102" cy="724290"/>
          </a:xfrm>
        </p:grpSpPr>
        <p:sp>
          <p:nvSpPr>
            <p:cNvPr id="90" name="Curved Down Arrow 89"/>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TextBox 90"/>
            <p:cNvSpPr txBox="1"/>
            <p:nvPr/>
          </p:nvSpPr>
          <p:spPr>
            <a:xfrm>
              <a:off x="8196705" y="3512598"/>
              <a:ext cx="417102" cy="369332"/>
            </a:xfrm>
            <a:prstGeom prst="rect">
              <a:avLst/>
            </a:prstGeom>
            <a:noFill/>
          </p:spPr>
          <p:txBody>
            <a:bodyPr wrap="none" rtlCol="0">
              <a:spAutoFit/>
            </a:bodyPr>
            <a:lstStyle/>
            <a:p>
              <a:r>
                <a:rPr lang="en-US" dirty="0"/>
                <a:t>+1</a:t>
              </a:r>
            </a:p>
          </p:txBody>
        </p:sp>
      </p:grpSp>
    </p:spTree>
    <p:extLst>
      <p:ext uri="{BB962C8B-B14F-4D97-AF65-F5344CB8AC3E}">
        <p14:creationId xmlns:p14="http://schemas.microsoft.com/office/powerpoint/2010/main" val="1238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Open Number Lines</a:t>
            </a:r>
          </a:p>
        </p:txBody>
      </p:sp>
      <p:sp>
        <p:nvSpPr>
          <p:cNvPr id="3" name="Content Placeholder 2"/>
          <p:cNvSpPr>
            <a:spLocks noGrp="1"/>
          </p:cNvSpPr>
          <p:nvPr>
            <p:ph idx="1"/>
          </p:nvPr>
        </p:nvSpPr>
        <p:spPr/>
        <p:txBody>
          <a:bodyPr/>
          <a:lstStyle/>
          <a:p>
            <a:pPr marL="0" indent="0" algn="ctr">
              <a:buNone/>
            </a:pPr>
            <a:r>
              <a:rPr lang="en-US" sz="5400" dirty="0"/>
              <a:t>23 + 41</a:t>
            </a:r>
          </a:p>
          <a:p>
            <a:pPr marL="0" indent="0">
              <a:buNone/>
            </a:pPr>
            <a:endParaRPr lang="en-US" dirty="0"/>
          </a:p>
        </p:txBody>
      </p:sp>
      <p:cxnSp>
        <p:nvCxnSpPr>
          <p:cNvPr id="15" name="Straight Connector 14"/>
          <p:cNvCxnSpPr/>
          <p:nvPr/>
        </p:nvCxnSpPr>
        <p:spPr>
          <a:xfrm>
            <a:off x="1432316" y="4416326"/>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4111526"/>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6781800" y="4115154"/>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61</a:t>
              </a:r>
            </a:p>
          </p:txBody>
        </p:sp>
      </p:grpSp>
      <p:grpSp>
        <p:nvGrpSpPr>
          <p:cNvPr id="22" name="Group 21"/>
          <p:cNvGrpSpPr/>
          <p:nvPr/>
        </p:nvGrpSpPr>
        <p:grpSpPr>
          <a:xfrm>
            <a:off x="7315200" y="4115154"/>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a:off x="4037631" y="3581400"/>
            <a:ext cx="2972769"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75179" y="5074743"/>
              <a:ext cx="534121" cy="369332"/>
            </a:xfrm>
            <a:prstGeom prst="rect">
              <a:avLst/>
            </a:prstGeom>
            <a:noFill/>
          </p:spPr>
          <p:txBody>
            <a:bodyPr wrap="none" rtlCol="0">
              <a:spAutoFit/>
            </a:bodyPr>
            <a:lstStyle/>
            <a:p>
              <a:r>
                <a:rPr lang="en-US" dirty="0"/>
                <a:t>+20</a:t>
              </a:r>
            </a:p>
          </p:txBody>
        </p:sp>
      </p:grpSp>
      <p:grpSp>
        <p:nvGrpSpPr>
          <p:cNvPr id="28" name="Group 27"/>
          <p:cNvGrpSpPr/>
          <p:nvPr/>
        </p:nvGrpSpPr>
        <p:grpSpPr>
          <a:xfrm>
            <a:off x="7010400" y="3595165"/>
            <a:ext cx="417102" cy="724290"/>
            <a:chOff x="8196705" y="3512598"/>
            <a:chExt cx="417102"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196705" y="3512598"/>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30780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Try This</a:t>
            </a:r>
          </a:p>
        </p:txBody>
      </p:sp>
      <p:sp>
        <p:nvSpPr>
          <p:cNvPr id="3" name="Content Placeholder 2"/>
          <p:cNvSpPr>
            <a:spLocks noGrp="1"/>
          </p:cNvSpPr>
          <p:nvPr>
            <p:ph idx="1"/>
          </p:nvPr>
        </p:nvSpPr>
        <p:spPr/>
        <p:txBody>
          <a:bodyPr>
            <a:normAutofit/>
          </a:bodyPr>
          <a:lstStyle/>
          <a:p>
            <a:pPr marL="0" indent="0" algn="ctr">
              <a:buNone/>
            </a:pPr>
            <a:r>
              <a:rPr lang="en-US" sz="5400" dirty="0" smtClean="0"/>
              <a:t>29 + 43</a:t>
            </a:r>
          </a:p>
          <a:p>
            <a:pPr marL="0" indent="0" algn="ctr">
              <a:buNone/>
            </a:pPr>
            <a:r>
              <a:rPr lang="en-US" sz="5400" dirty="0" smtClean="0"/>
              <a:t>247 </a:t>
            </a:r>
            <a:r>
              <a:rPr lang="en-US" sz="5400" dirty="0"/>
              <a:t>+ 389</a:t>
            </a:r>
          </a:p>
        </p:txBody>
      </p:sp>
    </p:spTree>
    <p:extLst>
      <p:ext uri="{BB962C8B-B14F-4D97-AF65-F5344CB8AC3E}">
        <p14:creationId xmlns:p14="http://schemas.microsoft.com/office/powerpoint/2010/main" val="244270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52700"/>
            <a:ext cx="73342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Consolidating Your Learning</a:t>
            </a:r>
          </a:p>
        </p:txBody>
      </p:sp>
      <p:sp>
        <p:nvSpPr>
          <p:cNvPr id="4" name="Right Arrow 3"/>
          <p:cNvSpPr/>
          <p:nvPr/>
        </p:nvSpPr>
        <p:spPr>
          <a:xfrm>
            <a:off x="0" y="3524250"/>
            <a:ext cx="5867400" cy="1371600"/>
          </a:xfrm>
          <a:prstGeom prst="rightArrow">
            <a:avLst/>
          </a:prstGeom>
          <a:solidFill>
            <a:srgbClr val="6EA9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10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230563"/>
          </a:xfrm>
        </p:spPr>
        <p:txBody>
          <a:bodyPr/>
          <a:lstStyle/>
          <a:p>
            <a:pPr marL="0" indent="0">
              <a:buNone/>
            </a:pPr>
            <a:r>
              <a:rPr lang="en-US" dirty="0"/>
              <a:t>Research says</a:t>
            </a:r>
          </a:p>
          <a:p>
            <a:r>
              <a:rPr lang="en-US" dirty="0"/>
              <a:t>Both mathematical reasoning and arithmetic skills are predictors of mathematical achievement, however, students ability to reason mathematically was the stronger predictor of success.</a:t>
            </a:r>
          </a:p>
        </p:txBody>
      </p:sp>
      <p:sp>
        <p:nvSpPr>
          <p:cNvPr id="4" name="Rectangle 3"/>
          <p:cNvSpPr/>
          <p:nvPr/>
        </p:nvSpPr>
        <p:spPr>
          <a:xfrm>
            <a:off x="5257800" y="6488668"/>
            <a:ext cx="3886200" cy="369332"/>
          </a:xfrm>
          <a:prstGeom prst="rect">
            <a:avLst/>
          </a:prstGeom>
        </p:spPr>
        <p:txBody>
          <a:bodyPr wrap="square">
            <a:spAutoFit/>
          </a:bodyPr>
          <a:lstStyle/>
          <a:p>
            <a:r>
              <a:rPr lang="en-CA" dirty="0" err="1"/>
              <a:t>Nunes</a:t>
            </a:r>
            <a:r>
              <a:rPr lang="en-CA" dirty="0"/>
              <a:t>, Bryant, Barros, &amp; Sylva, 2011</a:t>
            </a:r>
          </a:p>
        </p:txBody>
      </p:sp>
    </p:spTree>
    <p:extLst>
      <p:ext uri="{BB962C8B-B14F-4D97-AF65-F5344CB8AC3E}">
        <p14:creationId xmlns:p14="http://schemas.microsoft.com/office/powerpoint/2010/main" val="2795212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Exemplar</a:t>
            </a:r>
          </a:p>
        </p:txBody>
      </p:sp>
      <p:sp>
        <p:nvSpPr>
          <p:cNvPr id="3" name="Content Placeholder 2"/>
          <p:cNvSpPr>
            <a:spLocks noGrp="1"/>
          </p:cNvSpPr>
          <p:nvPr>
            <p:ph idx="1"/>
          </p:nvPr>
        </p:nvSpPr>
        <p:spPr>
          <a:xfrm>
            <a:off x="762000" y="2667000"/>
            <a:ext cx="3733800" cy="4023291"/>
          </a:xfrm>
        </p:spPr>
        <p:txBody>
          <a:bodyPr>
            <a:normAutofit/>
          </a:bodyPr>
          <a:lstStyle/>
          <a:p>
            <a:pPr marL="0" indent="0" algn="ctr">
              <a:buNone/>
            </a:pPr>
            <a:r>
              <a:rPr lang="en-US" dirty="0"/>
              <a:t>How does this teacher help this student successfully answer 12 + 9?</a:t>
            </a:r>
          </a:p>
        </p:txBody>
      </p:sp>
      <p:pic>
        <p:nvPicPr>
          <p:cNvPr id="4" name="12_9_and_12_10_student_B-wmv.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2882"/>
          <a:stretch/>
        </p:blipFill>
        <p:spPr>
          <a:xfrm>
            <a:off x="5715000" y="2129050"/>
            <a:ext cx="3352800" cy="4607221"/>
          </a:xfrm>
          <a:prstGeom prst="rect">
            <a:avLst/>
          </a:prstGeom>
        </p:spPr>
      </p:pic>
    </p:spTree>
    <p:extLst>
      <p:ext uri="{BB962C8B-B14F-4D97-AF65-F5344CB8AC3E}">
        <p14:creationId xmlns:p14="http://schemas.microsoft.com/office/powerpoint/2010/main" val="4137097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Adaptation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609975" cy="4772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4857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893" y="2057400"/>
            <a:ext cx="32670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90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2362200"/>
            <a:ext cx="6362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09800" y="557212"/>
            <a:ext cx="6781800" cy="1143000"/>
          </a:xfrm>
        </p:spPr>
        <p:txBody>
          <a:bodyPr/>
          <a:lstStyle/>
          <a:p>
            <a:r>
              <a:rPr lang="en-US" dirty="0"/>
              <a:t>Quick Assessment</a:t>
            </a:r>
          </a:p>
        </p:txBody>
      </p:sp>
    </p:spTree>
    <p:extLst>
      <p:ext uri="{BB962C8B-B14F-4D97-AF65-F5344CB8AC3E}">
        <p14:creationId xmlns:p14="http://schemas.microsoft.com/office/powerpoint/2010/main" val="542001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7" name="Title 1"/>
          <p:cNvSpPr>
            <a:spLocks noGrp="1"/>
          </p:cNvSpPr>
          <p:nvPr>
            <p:ph type="title"/>
          </p:nvPr>
        </p:nvSpPr>
        <p:spPr>
          <a:xfrm>
            <a:off x="2209800" y="557212"/>
            <a:ext cx="6781800" cy="1143000"/>
          </a:xfrm>
        </p:spPr>
        <p:txBody>
          <a:bodyPr/>
          <a:lstStyle/>
          <a:p>
            <a:r>
              <a:rPr lang="en-US" dirty="0"/>
              <a:t>Quick Assessment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737251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1784"/>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4" y="2293446"/>
            <a:ext cx="6391275" cy="448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09800" y="557212"/>
            <a:ext cx="6781800" cy="1143000"/>
          </a:xfrm>
        </p:spPr>
        <p:txBody>
          <a:bodyPr/>
          <a:lstStyle/>
          <a:p>
            <a:r>
              <a:rPr lang="en-US" dirty="0"/>
              <a:t>Quick Assessment</a:t>
            </a:r>
          </a:p>
        </p:txBody>
      </p:sp>
    </p:spTree>
    <p:extLst>
      <p:ext uri="{BB962C8B-B14F-4D97-AF65-F5344CB8AC3E}">
        <p14:creationId xmlns:p14="http://schemas.microsoft.com/office/powerpoint/2010/main" val="2773891063"/>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8676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ALERT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86000"/>
            <a:ext cx="6096000" cy="4257675"/>
          </a:xfrm>
          <a:prstGeom prst="rect">
            <a:avLst/>
          </a:prstGeom>
        </p:spPr>
      </p:pic>
    </p:spTree>
    <p:extLst>
      <p:ext uri="{BB962C8B-B14F-4D97-AF65-F5344CB8AC3E}">
        <p14:creationId xmlns:p14="http://schemas.microsoft.com/office/powerpoint/2010/main" val="913626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Assessment:  Assess Yours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237581"/>
            <a:ext cx="6096000" cy="4257675"/>
          </a:xfrm>
        </p:spPr>
      </p:pic>
    </p:spTree>
    <p:extLst>
      <p:ext uri="{BB962C8B-B14F-4D97-AF65-F5344CB8AC3E}">
        <p14:creationId xmlns:p14="http://schemas.microsoft.com/office/powerpoint/2010/main" val="229514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Practices</a:t>
            </a:r>
          </a:p>
        </p:txBody>
      </p:sp>
      <p:sp>
        <p:nvSpPr>
          <p:cNvPr id="3" name="Content Placeholder 2"/>
          <p:cNvSpPr>
            <a:spLocks noGrp="1"/>
          </p:cNvSpPr>
          <p:nvPr>
            <p:ph idx="1"/>
          </p:nvPr>
        </p:nvSpPr>
        <p:spPr/>
        <p:txBody>
          <a:bodyPr/>
          <a:lstStyle/>
          <a:p>
            <a:r>
              <a:rPr lang="en-US" dirty="0"/>
              <a:t>Number Talks</a:t>
            </a:r>
          </a:p>
          <a:p>
            <a:r>
              <a:rPr lang="en-US" dirty="0"/>
              <a:t>Open-ended questions</a:t>
            </a:r>
          </a:p>
          <a:p>
            <a:r>
              <a:rPr lang="en-US" dirty="0"/>
              <a:t>Use of manipulatives</a:t>
            </a:r>
          </a:p>
          <a:p>
            <a:r>
              <a:rPr lang="en-US" dirty="0" smtClean="0"/>
              <a:t>Problem </a:t>
            </a:r>
            <a:r>
              <a:rPr lang="en-US" dirty="0"/>
              <a:t>Solving</a:t>
            </a:r>
          </a:p>
          <a:p>
            <a:endParaRPr lang="en-US" dirty="0"/>
          </a:p>
          <a:p>
            <a:endParaRPr lang="en-US" dirty="0"/>
          </a:p>
        </p:txBody>
      </p:sp>
    </p:spTree>
    <p:extLst>
      <p:ext uri="{BB962C8B-B14F-4D97-AF65-F5344CB8AC3E}">
        <p14:creationId xmlns:p14="http://schemas.microsoft.com/office/powerpoint/2010/main" val="344076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a:t>
            </a:r>
          </a:p>
        </p:txBody>
      </p:sp>
      <p:sp>
        <p:nvSpPr>
          <p:cNvPr id="3" name="Content Placeholder 2"/>
          <p:cNvSpPr>
            <a:spLocks noGrp="1"/>
          </p:cNvSpPr>
          <p:nvPr>
            <p:ph idx="1"/>
          </p:nvPr>
        </p:nvSpPr>
        <p:spPr>
          <a:xfrm>
            <a:off x="457200" y="2103437"/>
            <a:ext cx="8229600" cy="3840163"/>
          </a:xfrm>
        </p:spPr>
        <p:txBody>
          <a:bodyPr/>
          <a:lstStyle/>
          <a:p>
            <a:pPr marL="0" indent="0">
              <a:buNone/>
            </a:pPr>
            <a:r>
              <a:rPr lang="en-US" dirty="0"/>
              <a:t>Research says</a:t>
            </a:r>
          </a:p>
          <a:p>
            <a:r>
              <a:rPr lang="en-CA" dirty="0"/>
              <a:t>Early literacy success is directly linked to later literacy success.</a:t>
            </a:r>
          </a:p>
          <a:p>
            <a:r>
              <a:rPr lang="en-CA" dirty="0"/>
              <a:t>Early numeracy success is directly linked to later numeracy AND literacy success.</a:t>
            </a:r>
          </a:p>
          <a:p>
            <a:r>
              <a:rPr lang="en-CA" dirty="0"/>
              <a:t>Early numeracy is a better predictor of school success than early literacy.</a:t>
            </a:r>
          </a:p>
        </p:txBody>
      </p:sp>
      <p:sp>
        <p:nvSpPr>
          <p:cNvPr id="4" name="Rectangle 3"/>
          <p:cNvSpPr/>
          <p:nvPr/>
        </p:nvSpPr>
        <p:spPr>
          <a:xfrm>
            <a:off x="4343400" y="6488668"/>
            <a:ext cx="4814248" cy="369332"/>
          </a:xfrm>
          <a:prstGeom prst="rect">
            <a:avLst/>
          </a:prstGeom>
        </p:spPr>
        <p:txBody>
          <a:bodyPr wrap="square">
            <a:spAutoFit/>
          </a:bodyPr>
          <a:lstStyle/>
          <a:p>
            <a:r>
              <a:rPr lang="en-CA" dirty="0"/>
              <a:t>Study:  School Readiness and Later Achievement</a:t>
            </a:r>
          </a:p>
        </p:txBody>
      </p:sp>
    </p:spTree>
    <p:extLst>
      <p:ext uri="{BB962C8B-B14F-4D97-AF65-F5344CB8AC3E}">
        <p14:creationId xmlns:p14="http://schemas.microsoft.com/office/powerpoint/2010/main" val="2008978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671982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41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2</a:t>
            </a:r>
          </a:p>
        </p:txBody>
      </p:sp>
    </p:spTree>
    <p:extLst>
      <p:ext uri="{BB962C8B-B14F-4D97-AF65-F5344CB8AC3E}">
        <p14:creationId xmlns:p14="http://schemas.microsoft.com/office/powerpoint/2010/main" val="2859324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Inverse Operations</a:t>
            </a:r>
          </a:p>
        </p:txBody>
      </p:sp>
      <p:sp>
        <p:nvSpPr>
          <p:cNvPr id="5" name="Content Placeholder 4"/>
          <p:cNvSpPr>
            <a:spLocks noGrp="1"/>
          </p:cNvSpPr>
          <p:nvPr>
            <p:ph idx="1"/>
          </p:nvPr>
        </p:nvSpPr>
        <p:spPr/>
        <p:txBody>
          <a:bodyPr/>
          <a:lstStyle/>
          <a:p>
            <a:pPr marL="0" indent="0">
              <a:buNone/>
            </a:pPr>
            <a:r>
              <a:rPr lang="en-US" dirty="0"/>
              <a:t>Students use mathematical reasoning to build connections between inverse problems. </a:t>
            </a:r>
          </a:p>
          <a:p>
            <a:pPr lvl="1"/>
            <a:r>
              <a:rPr lang="en-US" dirty="0"/>
              <a:t>Addition is not just adding.  It’s subtraction as well.</a:t>
            </a:r>
          </a:p>
        </p:txBody>
      </p:sp>
    </p:spTree>
    <p:extLst>
      <p:ext uri="{BB962C8B-B14F-4D97-AF65-F5344CB8AC3E}">
        <p14:creationId xmlns:p14="http://schemas.microsoft.com/office/powerpoint/2010/main" val="888335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Solve this.  </a:t>
            </a:r>
          </a:p>
          <a:p>
            <a:pPr marL="0" indent="0" algn="ctr">
              <a:buNone/>
            </a:pPr>
            <a:r>
              <a:rPr lang="en-US" sz="4000" dirty="0">
                <a:solidFill>
                  <a:srgbClr val="FF0000"/>
                </a:solidFill>
              </a:rPr>
              <a:t>Share your strategy with a partner.</a:t>
            </a:r>
          </a:p>
          <a:p>
            <a:pPr marL="0" indent="0" algn="ctr">
              <a:buNone/>
            </a:pPr>
            <a:endParaRPr lang="en-US" sz="6000" dirty="0"/>
          </a:p>
        </p:txBody>
      </p:sp>
    </p:spTree>
    <p:extLst>
      <p:ext uri="{BB962C8B-B14F-4D97-AF65-F5344CB8AC3E}">
        <p14:creationId xmlns:p14="http://schemas.microsoft.com/office/powerpoint/2010/main" val="2626364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p:txBody>
          <a:bodyPr>
            <a:normAutofit/>
          </a:bodyPr>
          <a:lstStyle/>
          <a:p>
            <a:pPr marL="0" indent="0" algn="ctr">
              <a:buNone/>
            </a:pPr>
            <a:r>
              <a:rPr lang="en-US" sz="6000" dirty="0"/>
              <a:t>827 + ____ = 1564</a:t>
            </a:r>
          </a:p>
          <a:p>
            <a:pPr marL="0" indent="0" algn="ctr">
              <a:buNone/>
            </a:pPr>
            <a:endParaRPr lang="en-US" sz="6000" dirty="0"/>
          </a:p>
          <a:p>
            <a:pPr marL="0" indent="0" algn="ctr">
              <a:buNone/>
            </a:pPr>
            <a:r>
              <a:rPr lang="en-US" sz="4000" dirty="0">
                <a:solidFill>
                  <a:srgbClr val="FF0000"/>
                </a:solidFill>
              </a:rPr>
              <a:t>How many of you added?</a:t>
            </a:r>
          </a:p>
          <a:p>
            <a:pPr marL="0" indent="0" algn="ctr">
              <a:buNone/>
            </a:pPr>
            <a:r>
              <a:rPr lang="en-US" sz="4000" dirty="0">
                <a:solidFill>
                  <a:srgbClr val="FF0000"/>
                </a:solidFill>
              </a:rPr>
              <a:t>How many of you subtracted?</a:t>
            </a:r>
          </a:p>
          <a:p>
            <a:pPr marL="0" indent="0" algn="ctr">
              <a:buNone/>
            </a:pPr>
            <a:endParaRPr lang="en-US" sz="6000" dirty="0"/>
          </a:p>
        </p:txBody>
      </p:sp>
    </p:spTree>
    <p:extLst>
      <p:ext uri="{BB962C8B-B14F-4D97-AF65-F5344CB8AC3E}">
        <p14:creationId xmlns:p14="http://schemas.microsoft.com/office/powerpoint/2010/main" val="3883195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Birds</a:t>
            </a:r>
          </a:p>
        </p:txBody>
      </p:sp>
      <p:sp>
        <p:nvSpPr>
          <p:cNvPr id="3" name="Content Placeholder 2"/>
          <p:cNvSpPr>
            <a:spLocks noGrp="1"/>
          </p:cNvSpPr>
          <p:nvPr>
            <p:ph idx="1"/>
          </p:nvPr>
        </p:nvSpPr>
        <p:spPr/>
        <p:txBody>
          <a:bodyPr/>
          <a:lstStyle/>
          <a:p>
            <a:pPr marL="0" indent="0" algn="ctr">
              <a:buNone/>
            </a:pPr>
            <a:r>
              <a:rPr lang="en-US" dirty="0"/>
              <a:t>There were 7 birds at the birdfeeder.  A number of other birds flew in and there are now 15 birds at the feeder.  How many birds flew in?</a:t>
            </a:r>
          </a:p>
          <a:p>
            <a:pPr marL="0" indent="0" algn="ctr">
              <a:buNone/>
            </a:pPr>
            <a:endParaRPr lang="en-US" dirty="0"/>
          </a:p>
          <a:p>
            <a:pPr marL="0" indent="0" algn="ctr">
              <a:buNone/>
            </a:pPr>
            <a:r>
              <a:rPr lang="en-US" dirty="0">
                <a:solidFill>
                  <a:srgbClr val="FF0000"/>
                </a:solidFill>
              </a:rPr>
              <a:t>How would your students solve this?</a:t>
            </a:r>
          </a:p>
        </p:txBody>
      </p:sp>
    </p:spTree>
    <p:extLst>
      <p:ext uri="{BB962C8B-B14F-4D97-AF65-F5344CB8AC3E}">
        <p14:creationId xmlns:p14="http://schemas.microsoft.com/office/powerpoint/2010/main" val="3986675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Birds</a:t>
            </a:r>
          </a:p>
        </p:txBody>
      </p:sp>
      <p:sp>
        <p:nvSpPr>
          <p:cNvPr id="3" name="Content Placeholder 2"/>
          <p:cNvSpPr>
            <a:spLocks noGrp="1"/>
          </p:cNvSpPr>
          <p:nvPr>
            <p:ph idx="1"/>
          </p:nvPr>
        </p:nvSpPr>
        <p:spPr>
          <a:xfrm>
            <a:off x="457200" y="2103437"/>
            <a:ext cx="8229600" cy="792163"/>
          </a:xfrm>
        </p:spPr>
        <p:txBody>
          <a:bodyPr/>
          <a:lstStyle/>
          <a:p>
            <a:pPr marL="0" indent="0">
              <a:buNone/>
            </a:pPr>
            <a:r>
              <a:rPr lang="en-US" dirty="0"/>
              <a:t>One student’s solution</a:t>
            </a:r>
          </a:p>
        </p:txBody>
      </p:sp>
      <p:grpSp>
        <p:nvGrpSpPr>
          <p:cNvPr id="20" name="Group 19"/>
          <p:cNvGrpSpPr/>
          <p:nvPr/>
        </p:nvGrpSpPr>
        <p:grpSpPr>
          <a:xfrm>
            <a:off x="457200" y="3429000"/>
            <a:ext cx="5867400" cy="838200"/>
            <a:chOff x="457200" y="3429000"/>
            <a:chExt cx="5867400" cy="838200"/>
          </a:xfrm>
        </p:grpSpPr>
        <p:sp>
          <p:nvSpPr>
            <p:cNvPr id="5" name="Oval 4"/>
            <p:cNvSpPr/>
            <p:nvPr/>
          </p:nvSpPr>
          <p:spPr>
            <a:xfrm>
              <a:off x="4572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954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718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400" y="3429000"/>
              <a:ext cx="838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721796" y="3586490"/>
            <a:ext cx="367408" cy="523220"/>
          </a:xfrm>
          <a:prstGeom prst="rect">
            <a:avLst/>
          </a:prstGeom>
          <a:noFill/>
        </p:spPr>
        <p:txBody>
          <a:bodyPr wrap="none" rtlCol="0">
            <a:spAutoFit/>
          </a:bodyPr>
          <a:lstStyle/>
          <a:p>
            <a:r>
              <a:rPr lang="en-US" sz="2800" dirty="0">
                <a:solidFill>
                  <a:schemeClr val="bg1"/>
                </a:solidFill>
              </a:rPr>
              <a:t>7</a:t>
            </a:r>
          </a:p>
        </p:txBody>
      </p:sp>
      <p:grpSp>
        <p:nvGrpSpPr>
          <p:cNvPr id="38" name="Group 37"/>
          <p:cNvGrpSpPr/>
          <p:nvPr/>
        </p:nvGrpSpPr>
        <p:grpSpPr>
          <a:xfrm>
            <a:off x="6324600" y="3429000"/>
            <a:ext cx="838200" cy="838200"/>
            <a:chOff x="6324600" y="3429000"/>
            <a:chExt cx="838200" cy="838200"/>
          </a:xfrm>
        </p:grpSpPr>
        <p:sp>
          <p:nvSpPr>
            <p:cNvPr id="12" name="Oval 11"/>
            <p:cNvSpPr/>
            <p:nvPr/>
          </p:nvSpPr>
          <p:spPr>
            <a:xfrm>
              <a:off x="63246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9996" y="3586490"/>
              <a:ext cx="367408" cy="523220"/>
            </a:xfrm>
            <a:prstGeom prst="rect">
              <a:avLst/>
            </a:prstGeom>
            <a:noFill/>
          </p:spPr>
          <p:txBody>
            <a:bodyPr wrap="none" rtlCol="0">
              <a:spAutoFit/>
            </a:bodyPr>
            <a:lstStyle/>
            <a:p>
              <a:r>
                <a:rPr lang="en-US" sz="2800" dirty="0">
                  <a:solidFill>
                    <a:schemeClr val="bg1"/>
                  </a:solidFill>
                </a:rPr>
                <a:t>8</a:t>
              </a:r>
            </a:p>
          </p:txBody>
        </p:sp>
      </p:grpSp>
      <p:grpSp>
        <p:nvGrpSpPr>
          <p:cNvPr id="39" name="Group 38"/>
          <p:cNvGrpSpPr/>
          <p:nvPr/>
        </p:nvGrpSpPr>
        <p:grpSpPr>
          <a:xfrm>
            <a:off x="7162800" y="3429000"/>
            <a:ext cx="838200" cy="838200"/>
            <a:chOff x="7162800" y="3429000"/>
            <a:chExt cx="838200" cy="838200"/>
          </a:xfrm>
        </p:grpSpPr>
        <p:sp>
          <p:nvSpPr>
            <p:cNvPr id="13" name="Oval 12"/>
            <p:cNvSpPr/>
            <p:nvPr/>
          </p:nvSpPr>
          <p:spPr>
            <a:xfrm>
              <a:off x="71628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98196" y="3586490"/>
              <a:ext cx="367408" cy="523220"/>
            </a:xfrm>
            <a:prstGeom prst="rect">
              <a:avLst/>
            </a:prstGeom>
            <a:noFill/>
          </p:spPr>
          <p:txBody>
            <a:bodyPr wrap="none" rtlCol="0">
              <a:spAutoFit/>
            </a:bodyPr>
            <a:lstStyle/>
            <a:p>
              <a:r>
                <a:rPr lang="en-US" sz="2800" dirty="0">
                  <a:solidFill>
                    <a:schemeClr val="bg1"/>
                  </a:solidFill>
                </a:rPr>
                <a:t>9</a:t>
              </a:r>
            </a:p>
          </p:txBody>
        </p:sp>
      </p:grpSp>
      <p:grpSp>
        <p:nvGrpSpPr>
          <p:cNvPr id="40" name="Group 39"/>
          <p:cNvGrpSpPr/>
          <p:nvPr/>
        </p:nvGrpSpPr>
        <p:grpSpPr>
          <a:xfrm>
            <a:off x="457200" y="4419600"/>
            <a:ext cx="838200" cy="838200"/>
            <a:chOff x="457200" y="4419600"/>
            <a:chExt cx="838200" cy="838200"/>
          </a:xfrm>
        </p:grpSpPr>
        <p:sp>
          <p:nvSpPr>
            <p:cNvPr id="14" name="Oval 13"/>
            <p:cNvSpPr/>
            <p:nvPr/>
          </p:nvSpPr>
          <p:spPr>
            <a:xfrm>
              <a:off x="457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1224" y="4579718"/>
              <a:ext cx="550151" cy="523220"/>
            </a:xfrm>
            <a:prstGeom prst="rect">
              <a:avLst/>
            </a:prstGeom>
            <a:noFill/>
          </p:spPr>
          <p:txBody>
            <a:bodyPr wrap="none" rtlCol="0">
              <a:spAutoFit/>
            </a:bodyPr>
            <a:lstStyle/>
            <a:p>
              <a:r>
                <a:rPr lang="en-US" sz="2800" dirty="0">
                  <a:solidFill>
                    <a:schemeClr val="bg1"/>
                  </a:solidFill>
                </a:rPr>
                <a:t>10</a:t>
              </a:r>
            </a:p>
          </p:txBody>
        </p:sp>
      </p:grpSp>
      <p:grpSp>
        <p:nvGrpSpPr>
          <p:cNvPr id="41" name="Group 40"/>
          <p:cNvGrpSpPr/>
          <p:nvPr/>
        </p:nvGrpSpPr>
        <p:grpSpPr>
          <a:xfrm>
            <a:off x="1295400" y="4419600"/>
            <a:ext cx="838200" cy="838200"/>
            <a:chOff x="1295400" y="4419600"/>
            <a:chExt cx="838200" cy="838200"/>
          </a:xfrm>
        </p:grpSpPr>
        <p:sp>
          <p:nvSpPr>
            <p:cNvPr id="15" name="Oval 14"/>
            <p:cNvSpPr/>
            <p:nvPr/>
          </p:nvSpPr>
          <p:spPr>
            <a:xfrm>
              <a:off x="12954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39424" y="4579718"/>
              <a:ext cx="550151" cy="523220"/>
            </a:xfrm>
            <a:prstGeom prst="rect">
              <a:avLst/>
            </a:prstGeom>
            <a:noFill/>
          </p:spPr>
          <p:txBody>
            <a:bodyPr wrap="none" rtlCol="0">
              <a:spAutoFit/>
            </a:bodyPr>
            <a:lstStyle/>
            <a:p>
              <a:r>
                <a:rPr lang="en-US" sz="2800" dirty="0">
                  <a:solidFill>
                    <a:schemeClr val="bg1"/>
                  </a:solidFill>
                </a:rPr>
                <a:t>11</a:t>
              </a:r>
            </a:p>
          </p:txBody>
        </p:sp>
      </p:grpSp>
      <p:grpSp>
        <p:nvGrpSpPr>
          <p:cNvPr id="42" name="Group 41"/>
          <p:cNvGrpSpPr/>
          <p:nvPr/>
        </p:nvGrpSpPr>
        <p:grpSpPr>
          <a:xfrm>
            <a:off x="2133600" y="4419600"/>
            <a:ext cx="838200" cy="838200"/>
            <a:chOff x="2133600" y="4419600"/>
            <a:chExt cx="838200" cy="838200"/>
          </a:xfrm>
        </p:grpSpPr>
        <p:sp>
          <p:nvSpPr>
            <p:cNvPr id="16" name="Oval 15"/>
            <p:cNvSpPr/>
            <p:nvPr/>
          </p:nvSpPr>
          <p:spPr>
            <a:xfrm>
              <a:off x="21336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624" y="4579718"/>
              <a:ext cx="550151" cy="523220"/>
            </a:xfrm>
            <a:prstGeom prst="rect">
              <a:avLst/>
            </a:prstGeom>
            <a:noFill/>
          </p:spPr>
          <p:txBody>
            <a:bodyPr wrap="none" rtlCol="0">
              <a:spAutoFit/>
            </a:bodyPr>
            <a:lstStyle/>
            <a:p>
              <a:r>
                <a:rPr lang="en-US" sz="2800" dirty="0">
                  <a:solidFill>
                    <a:schemeClr val="bg1"/>
                  </a:solidFill>
                </a:rPr>
                <a:t>12</a:t>
              </a:r>
            </a:p>
          </p:txBody>
        </p:sp>
      </p:grpSp>
      <p:grpSp>
        <p:nvGrpSpPr>
          <p:cNvPr id="43" name="Group 42"/>
          <p:cNvGrpSpPr/>
          <p:nvPr/>
        </p:nvGrpSpPr>
        <p:grpSpPr>
          <a:xfrm>
            <a:off x="2971800" y="4419600"/>
            <a:ext cx="838200" cy="838200"/>
            <a:chOff x="2971800" y="4419600"/>
            <a:chExt cx="838200" cy="838200"/>
          </a:xfrm>
        </p:grpSpPr>
        <p:sp>
          <p:nvSpPr>
            <p:cNvPr id="17" name="Oval 16"/>
            <p:cNvSpPr/>
            <p:nvPr/>
          </p:nvSpPr>
          <p:spPr>
            <a:xfrm>
              <a:off x="29718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15824" y="4579718"/>
              <a:ext cx="550151" cy="523220"/>
            </a:xfrm>
            <a:prstGeom prst="rect">
              <a:avLst/>
            </a:prstGeom>
            <a:noFill/>
          </p:spPr>
          <p:txBody>
            <a:bodyPr wrap="none" rtlCol="0">
              <a:spAutoFit/>
            </a:bodyPr>
            <a:lstStyle/>
            <a:p>
              <a:r>
                <a:rPr lang="en-US" sz="2800" dirty="0">
                  <a:solidFill>
                    <a:schemeClr val="bg1"/>
                  </a:solidFill>
                </a:rPr>
                <a:t>13</a:t>
              </a:r>
            </a:p>
          </p:txBody>
        </p:sp>
      </p:grpSp>
      <p:grpSp>
        <p:nvGrpSpPr>
          <p:cNvPr id="44" name="Group 43"/>
          <p:cNvGrpSpPr/>
          <p:nvPr/>
        </p:nvGrpSpPr>
        <p:grpSpPr>
          <a:xfrm>
            <a:off x="3810000" y="4419600"/>
            <a:ext cx="838200" cy="838200"/>
            <a:chOff x="3810000" y="4419600"/>
            <a:chExt cx="838200" cy="838200"/>
          </a:xfrm>
        </p:grpSpPr>
        <p:sp>
          <p:nvSpPr>
            <p:cNvPr id="18" name="Oval 17"/>
            <p:cNvSpPr/>
            <p:nvPr/>
          </p:nvSpPr>
          <p:spPr>
            <a:xfrm>
              <a:off x="38100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54024" y="4579718"/>
              <a:ext cx="550151" cy="523220"/>
            </a:xfrm>
            <a:prstGeom prst="rect">
              <a:avLst/>
            </a:prstGeom>
            <a:noFill/>
          </p:spPr>
          <p:txBody>
            <a:bodyPr wrap="none" rtlCol="0">
              <a:spAutoFit/>
            </a:bodyPr>
            <a:lstStyle/>
            <a:p>
              <a:r>
                <a:rPr lang="en-US" sz="2800" dirty="0">
                  <a:solidFill>
                    <a:schemeClr val="bg1"/>
                  </a:solidFill>
                </a:rPr>
                <a:t>14</a:t>
              </a:r>
            </a:p>
          </p:txBody>
        </p:sp>
      </p:grpSp>
      <p:grpSp>
        <p:nvGrpSpPr>
          <p:cNvPr id="45" name="Group 44"/>
          <p:cNvGrpSpPr/>
          <p:nvPr/>
        </p:nvGrpSpPr>
        <p:grpSpPr>
          <a:xfrm>
            <a:off x="4648200" y="4419600"/>
            <a:ext cx="838200" cy="838200"/>
            <a:chOff x="4648200" y="4419600"/>
            <a:chExt cx="838200" cy="838200"/>
          </a:xfrm>
        </p:grpSpPr>
        <p:sp>
          <p:nvSpPr>
            <p:cNvPr id="19" name="Oval 18"/>
            <p:cNvSpPr/>
            <p:nvPr/>
          </p:nvSpPr>
          <p:spPr>
            <a:xfrm>
              <a:off x="4648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92224" y="4579718"/>
              <a:ext cx="550151" cy="523220"/>
            </a:xfrm>
            <a:prstGeom prst="rect">
              <a:avLst/>
            </a:prstGeom>
            <a:noFill/>
          </p:spPr>
          <p:txBody>
            <a:bodyPr wrap="none" rtlCol="0">
              <a:spAutoFit/>
            </a:bodyPr>
            <a:lstStyle/>
            <a:p>
              <a:r>
                <a:rPr lang="en-US" sz="2800" dirty="0">
                  <a:solidFill>
                    <a:schemeClr val="bg1"/>
                  </a:solidFill>
                </a:rPr>
                <a:t>15</a:t>
              </a:r>
            </a:p>
          </p:txBody>
        </p:sp>
      </p:grpSp>
      <p:sp>
        <p:nvSpPr>
          <p:cNvPr id="46" name="TextBox 45"/>
          <p:cNvSpPr txBox="1"/>
          <p:nvPr/>
        </p:nvSpPr>
        <p:spPr>
          <a:xfrm>
            <a:off x="6547172" y="2857361"/>
            <a:ext cx="393056" cy="584775"/>
          </a:xfrm>
          <a:prstGeom prst="rect">
            <a:avLst/>
          </a:prstGeom>
          <a:noFill/>
        </p:spPr>
        <p:txBody>
          <a:bodyPr wrap="none" rtlCol="0">
            <a:spAutoFit/>
          </a:bodyPr>
          <a:lstStyle/>
          <a:p>
            <a:r>
              <a:rPr lang="en-US" sz="3200" dirty="0"/>
              <a:t>1</a:t>
            </a:r>
          </a:p>
        </p:txBody>
      </p:sp>
      <p:sp>
        <p:nvSpPr>
          <p:cNvPr id="47" name="TextBox 46"/>
          <p:cNvSpPr txBox="1"/>
          <p:nvPr/>
        </p:nvSpPr>
        <p:spPr>
          <a:xfrm>
            <a:off x="7398196" y="2873127"/>
            <a:ext cx="393056" cy="584775"/>
          </a:xfrm>
          <a:prstGeom prst="rect">
            <a:avLst/>
          </a:prstGeom>
          <a:noFill/>
        </p:spPr>
        <p:txBody>
          <a:bodyPr wrap="none" rtlCol="0">
            <a:spAutoFit/>
          </a:bodyPr>
          <a:lstStyle/>
          <a:p>
            <a:r>
              <a:rPr lang="en-US" sz="3200" dirty="0"/>
              <a:t>2</a:t>
            </a:r>
          </a:p>
        </p:txBody>
      </p:sp>
      <p:sp>
        <p:nvSpPr>
          <p:cNvPr id="48" name="TextBox 47"/>
          <p:cNvSpPr txBox="1"/>
          <p:nvPr/>
        </p:nvSpPr>
        <p:spPr>
          <a:xfrm>
            <a:off x="679772" y="5257800"/>
            <a:ext cx="393056" cy="584775"/>
          </a:xfrm>
          <a:prstGeom prst="rect">
            <a:avLst/>
          </a:prstGeom>
          <a:noFill/>
        </p:spPr>
        <p:txBody>
          <a:bodyPr wrap="none" rtlCol="0">
            <a:spAutoFit/>
          </a:bodyPr>
          <a:lstStyle/>
          <a:p>
            <a:r>
              <a:rPr lang="en-US" sz="3200" dirty="0"/>
              <a:t>3</a:t>
            </a:r>
          </a:p>
        </p:txBody>
      </p:sp>
      <p:sp>
        <p:nvSpPr>
          <p:cNvPr id="49" name="TextBox 48"/>
          <p:cNvSpPr txBox="1"/>
          <p:nvPr/>
        </p:nvSpPr>
        <p:spPr>
          <a:xfrm>
            <a:off x="1517971" y="5257799"/>
            <a:ext cx="393056" cy="584775"/>
          </a:xfrm>
          <a:prstGeom prst="rect">
            <a:avLst/>
          </a:prstGeom>
          <a:noFill/>
        </p:spPr>
        <p:txBody>
          <a:bodyPr wrap="none" rtlCol="0">
            <a:spAutoFit/>
          </a:bodyPr>
          <a:lstStyle/>
          <a:p>
            <a:r>
              <a:rPr lang="en-US" sz="3200" dirty="0"/>
              <a:t>4</a:t>
            </a:r>
          </a:p>
        </p:txBody>
      </p:sp>
      <p:sp>
        <p:nvSpPr>
          <p:cNvPr id="50" name="TextBox 49"/>
          <p:cNvSpPr txBox="1"/>
          <p:nvPr/>
        </p:nvSpPr>
        <p:spPr>
          <a:xfrm>
            <a:off x="2356170" y="5257798"/>
            <a:ext cx="393056" cy="584775"/>
          </a:xfrm>
          <a:prstGeom prst="rect">
            <a:avLst/>
          </a:prstGeom>
          <a:noFill/>
        </p:spPr>
        <p:txBody>
          <a:bodyPr wrap="none" rtlCol="0">
            <a:spAutoFit/>
          </a:bodyPr>
          <a:lstStyle/>
          <a:p>
            <a:r>
              <a:rPr lang="en-US" sz="3200" dirty="0"/>
              <a:t>5</a:t>
            </a:r>
          </a:p>
        </p:txBody>
      </p:sp>
      <p:sp>
        <p:nvSpPr>
          <p:cNvPr id="51" name="TextBox 50"/>
          <p:cNvSpPr txBox="1"/>
          <p:nvPr/>
        </p:nvSpPr>
        <p:spPr>
          <a:xfrm>
            <a:off x="3194369" y="5257797"/>
            <a:ext cx="393056" cy="584775"/>
          </a:xfrm>
          <a:prstGeom prst="rect">
            <a:avLst/>
          </a:prstGeom>
          <a:noFill/>
        </p:spPr>
        <p:txBody>
          <a:bodyPr wrap="none" rtlCol="0">
            <a:spAutoFit/>
          </a:bodyPr>
          <a:lstStyle/>
          <a:p>
            <a:r>
              <a:rPr lang="en-US" sz="3200" dirty="0"/>
              <a:t>6</a:t>
            </a:r>
          </a:p>
        </p:txBody>
      </p:sp>
      <p:sp>
        <p:nvSpPr>
          <p:cNvPr id="52" name="TextBox 51"/>
          <p:cNvSpPr txBox="1"/>
          <p:nvPr/>
        </p:nvSpPr>
        <p:spPr>
          <a:xfrm>
            <a:off x="4032568" y="5257796"/>
            <a:ext cx="393056" cy="584775"/>
          </a:xfrm>
          <a:prstGeom prst="rect">
            <a:avLst/>
          </a:prstGeom>
          <a:noFill/>
        </p:spPr>
        <p:txBody>
          <a:bodyPr wrap="none" rtlCol="0">
            <a:spAutoFit/>
          </a:bodyPr>
          <a:lstStyle/>
          <a:p>
            <a:r>
              <a:rPr lang="en-US" sz="3200" dirty="0"/>
              <a:t>7</a:t>
            </a:r>
          </a:p>
        </p:txBody>
      </p:sp>
      <p:sp>
        <p:nvSpPr>
          <p:cNvPr id="53" name="TextBox 52"/>
          <p:cNvSpPr txBox="1"/>
          <p:nvPr/>
        </p:nvSpPr>
        <p:spPr>
          <a:xfrm>
            <a:off x="4870767" y="5257795"/>
            <a:ext cx="393056" cy="584775"/>
          </a:xfrm>
          <a:prstGeom prst="rect">
            <a:avLst/>
          </a:prstGeom>
          <a:noFill/>
        </p:spPr>
        <p:txBody>
          <a:bodyPr wrap="none" rtlCol="0">
            <a:spAutoFit/>
          </a:bodyPr>
          <a:lstStyle/>
          <a:p>
            <a:r>
              <a:rPr lang="en-US" sz="3200" dirty="0"/>
              <a:t>8</a:t>
            </a:r>
          </a:p>
        </p:txBody>
      </p:sp>
    </p:spTree>
    <p:extLst>
      <p:ext uri="{BB962C8B-B14F-4D97-AF65-F5344CB8AC3E}">
        <p14:creationId xmlns:p14="http://schemas.microsoft.com/office/powerpoint/2010/main" val="9245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41"/>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4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43"/>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44"/>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50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500"/>
                                  </p:stCondLst>
                                  <p:childTnLst>
                                    <p:set>
                                      <p:cBhvr>
                                        <p:cTn id="41" dur="1" fill="hold">
                                          <p:stCondLst>
                                            <p:cond delay="0"/>
                                          </p:stCondLst>
                                        </p:cTn>
                                        <p:tgtEl>
                                          <p:spTgt spid="48"/>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500"/>
                                  </p:stCondLst>
                                  <p:childTnLst>
                                    <p:set>
                                      <p:cBhvr>
                                        <p:cTn id="44" dur="1" fill="hold">
                                          <p:stCondLst>
                                            <p:cond delay="0"/>
                                          </p:stCondLst>
                                        </p:cTn>
                                        <p:tgtEl>
                                          <p:spTgt spid="49"/>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500"/>
                                  </p:stCondLst>
                                  <p:childTnLst>
                                    <p:set>
                                      <p:cBhvr>
                                        <p:cTn id="47" dur="1" fill="hold">
                                          <p:stCondLst>
                                            <p:cond delay="0"/>
                                          </p:stCondLst>
                                        </p:cTn>
                                        <p:tgtEl>
                                          <p:spTgt spid="50"/>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grpId="0" nodeType="afterEffect">
                                  <p:stCondLst>
                                    <p:cond delay="500"/>
                                  </p:stCondLst>
                                  <p:childTnLst>
                                    <p:set>
                                      <p:cBhvr>
                                        <p:cTn id="50" dur="1" fill="hold">
                                          <p:stCondLst>
                                            <p:cond delay="0"/>
                                          </p:stCondLst>
                                        </p:cTn>
                                        <p:tgtEl>
                                          <p:spTgt spid="51"/>
                                        </p:tgtEl>
                                        <p:attrNameLst>
                                          <p:attrName>style.visibility</p:attrName>
                                        </p:attrNameLst>
                                      </p:cBhvr>
                                      <p:to>
                                        <p:strVal val="visible"/>
                                      </p:to>
                                    </p:set>
                                  </p:childTnLst>
                                </p:cTn>
                              </p:par>
                            </p:childTnLst>
                          </p:cTn>
                        </p:par>
                        <p:par>
                          <p:cTn id="51" fill="hold">
                            <p:stCondLst>
                              <p:cond delay="2500"/>
                            </p:stCondLst>
                            <p:childTnLst>
                              <p:par>
                                <p:cTn id="52" presetID="1" presetClass="entr" presetSubtype="0" fill="hold" grpId="0" nodeType="afterEffect">
                                  <p:stCondLst>
                                    <p:cond delay="500"/>
                                  </p:stCondLst>
                                  <p:childTnLst>
                                    <p:set>
                                      <p:cBhvr>
                                        <p:cTn id="53" dur="1" fill="hold">
                                          <p:stCondLst>
                                            <p:cond delay="0"/>
                                          </p:stCondLst>
                                        </p:cTn>
                                        <p:tgtEl>
                                          <p:spTgt spid="52"/>
                                        </p:tgtEl>
                                        <p:attrNameLst>
                                          <p:attrName>style.visibility</p:attrName>
                                        </p:attrNameLst>
                                      </p:cBhvr>
                                      <p:to>
                                        <p:strVal val="visible"/>
                                      </p:to>
                                    </p:set>
                                  </p:childTnLst>
                                </p:cTn>
                              </p:par>
                            </p:childTnLst>
                          </p:cTn>
                        </p:par>
                        <p:par>
                          <p:cTn id="54" fill="hold">
                            <p:stCondLst>
                              <p:cond delay="3000"/>
                            </p:stCondLst>
                            <p:childTnLst>
                              <p:par>
                                <p:cTn id="55" presetID="1" presetClass="entr" presetSubtype="0" fill="hold" grpId="0" nodeType="afterEffect">
                                  <p:stCondLst>
                                    <p:cond delay="50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Birds</a:t>
            </a:r>
          </a:p>
        </p:txBody>
      </p:sp>
      <p:sp>
        <p:nvSpPr>
          <p:cNvPr id="3" name="Content Placeholder 2"/>
          <p:cNvSpPr>
            <a:spLocks noGrp="1"/>
          </p:cNvSpPr>
          <p:nvPr>
            <p:ph idx="1"/>
          </p:nvPr>
        </p:nvSpPr>
        <p:spPr>
          <a:xfrm>
            <a:off x="457200" y="2103437"/>
            <a:ext cx="8229600" cy="792163"/>
          </a:xfrm>
        </p:spPr>
        <p:txBody>
          <a:bodyPr/>
          <a:lstStyle/>
          <a:p>
            <a:pPr marL="0" indent="0">
              <a:buNone/>
            </a:pPr>
            <a:r>
              <a:rPr lang="en-US" dirty="0"/>
              <a:t>Another student’s solution</a:t>
            </a:r>
          </a:p>
        </p:txBody>
      </p:sp>
      <p:grpSp>
        <p:nvGrpSpPr>
          <p:cNvPr id="20" name="Group 19"/>
          <p:cNvGrpSpPr/>
          <p:nvPr/>
        </p:nvGrpSpPr>
        <p:grpSpPr>
          <a:xfrm>
            <a:off x="457200" y="3429000"/>
            <a:ext cx="5867400" cy="838200"/>
            <a:chOff x="457200" y="3429000"/>
            <a:chExt cx="5867400" cy="838200"/>
          </a:xfrm>
          <a:solidFill>
            <a:srgbClr val="FF0000"/>
          </a:solidFill>
        </p:grpSpPr>
        <p:sp>
          <p:nvSpPr>
            <p:cNvPr id="5" name="Oval 4"/>
            <p:cNvSpPr/>
            <p:nvPr/>
          </p:nvSpPr>
          <p:spPr>
            <a:xfrm>
              <a:off x="4572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Oval 5"/>
            <p:cNvSpPr/>
            <p:nvPr/>
          </p:nvSpPr>
          <p:spPr>
            <a:xfrm>
              <a:off x="12954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p:cNvSpPr/>
            <p:nvPr/>
          </p:nvSpPr>
          <p:spPr>
            <a:xfrm>
              <a:off x="21336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p:cNvSpPr/>
            <p:nvPr/>
          </p:nvSpPr>
          <p:spPr>
            <a:xfrm>
              <a:off x="29718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p:cNvSpPr/>
            <p:nvPr/>
          </p:nvSpPr>
          <p:spPr>
            <a:xfrm>
              <a:off x="38100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p:cNvSpPr/>
            <p:nvPr/>
          </p:nvSpPr>
          <p:spPr>
            <a:xfrm>
              <a:off x="46482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p:cNvSpPr/>
            <p:nvPr/>
          </p:nvSpPr>
          <p:spPr>
            <a:xfrm>
              <a:off x="5486400" y="3429000"/>
              <a:ext cx="8382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3" name="TextBox 22"/>
          <p:cNvSpPr txBox="1"/>
          <p:nvPr/>
        </p:nvSpPr>
        <p:spPr>
          <a:xfrm>
            <a:off x="5721796" y="3586490"/>
            <a:ext cx="367408" cy="523220"/>
          </a:xfrm>
          <a:prstGeom prst="rect">
            <a:avLst/>
          </a:prstGeom>
          <a:noFill/>
        </p:spPr>
        <p:txBody>
          <a:bodyPr wrap="none" rtlCol="0">
            <a:spAutoFit/>
          </a:bodyPr>
          <a:lstStyle/>
          <a:p>
            <a:r>
              <a:rPr lang="en-US" sz="2800" dirty="0">
                <a:solidFill>
                  <a:schemeClr val="bg1"/>
                </a:solidFill>
              </a:rPr>
              <a:t>7</a:t>
            </a:r>
          </a:p>
        </p:txBody>
      </p:sp>
      <p:grpSp>
        <p:nvGrpSpPr>
          <p:cNvPr id="38" name="Group 37"/>
          <p:cNvGrpSpPr/>
          <p:nvPr/>
        </p:nvGrpSpPr>
        <p:grpSpPr>
          <a:xfrm>
            <a:off x="6324600" y="3429000"/>
            <a:ext cx="838200" cy="838200"/>
            <a:chOff x="6324600" y="3429000"/>
            <a:chExt cx="838200" cy="838200"/>
          </a:xfrm>
        </p:grpSpPr>
        <p:sp>
          <p:nvSpPr>
            <p:cNvPr id="12" name="Oval 11"/>
            <p:cNvSpPr/>
            <p:nvPr/>
          </p:nvSpPr>
          <p:spPr>
            <a:xfrm>
              <a:off x="63246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9996" y="3586490"/>
              <a:ext cx="367408" cy="523220"/>
            </a:xfrm>
            <a:prstGeom prst="rect">
              <a:avLst/>
            </a:prstGeom>
            <a:noFill/>
          </p:spPr>
          <p:txBody>
            <a:bodyPr wrap="none" rtlCol="0">
              <a:spAutoFit/>
            </a:bodyPr>
            <a:lstStyle/>
            <a:p>
              <a:r>
                <a:rPr lang="en-US" sz="2800" dirty="0">
                  <a:solidFill>
                    <a:schemeClr val="bg1"/>
                  </a:solidFill>
                </a:rPr>
                <a:t>8</a:t>
              </a:r>
            </a:p>
          </p:txBody>
        </p:sp>
      </p:grpSp>
      <p:grpSp>
        <p:nvGrpSpPr>
          <p:cNvPr id="39" name="Group 38"/>
          <p:cNvGrpSpPr/>
          <p:nvPr/>
        </p:nvGrpSpPr>
        <p:grpSpPr>
          <a:xfrm>
            <a:off x="7162800" y="3429000"/>
            <a:ext cx="838200" cy="838200"/>
            <a:chOff x="7162800" y="3429000"/>
            <a:chExt cx="838200" cy="838200"/>
          </a:xfrm>
        </p:grpSpPr>
        <p:sp>
          <p:nvSpPr>
            <p:cNvPr id="13" name="Oval 12"/>
            <p:cNvSpPr/>
            <p:nvPr/>
          </p:nvSpPr>
          <p:spPr>
            <a:xfrm>
              <a:off x="7162800" y="34290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98196" y="3586490"/>
              <a:ext cx="367408" cy="523220"/>
            </a:xfrm>
            <a:prstGeom prst="rect">
              <a:avLst/>
            </a:prstGeom>
            <a:noFill/>
          </p:spPr>
          <p:txBody>
            <a:bodyPr wrap="none" rtlCol="0">
              <a:spAutoFit/>
            </a:bodyPr>
            <a:lstStyle/>
            <a:p>
              <a:r>
                <a:rPr lang="en-US" sz="2800" dirty="0">
                  <a:solidFill>
                    <a:schemeClr val="bg1"/>
                  </a:solidFill>
                </a:rPr>
                <a:t>9</a:t>
              </a:r>
            </a:p>
          </p:txBody>
        </p:sp>
      </p:grpSp>
      <p:grpSp>
        <p:nvGrpSpPr>
          <p:cNvPr id="40" name="Group 39"/>
          <p:cNvGrpSpPr/>
          <p:nvPr/>
        </p:nvGrpSpPr>
        <p:grpSpPr>
          <a:xfrm>
            <a:off x="457200" y="4419600"/>
            <a:ext cx="838200" cy="838200"/>
            <a:chOff x="457200" y="4419600"/>
            <a:chExt cx="838200" cy="838200"/>
          </a:xfrm>
        </p:grpSpPr>
        <p:sp>
          <p:nvSpPr>
            <p:cNvPr id="14" name="Oval 13"/>
            <p:cNvSpPr/>
            <p:nvPr/>
          </p:nvSpPr>
          <p:spPr>
            <a:xfrm>
              <a:off x="457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1224" y="4579718"/>
              <a:ext cx="550151" cy="523220"/>
            </a:xfrm>
            <a:prstGeom prst="rect">
              <a:avLst/>
            </a:prstGeom>
            <a:noFill/>
          </p:spPr>
          <p:txBody>
            <a:bodyPr wrap="none" rtlCol="0">
              <a:spAutoFit/>
            </a:bodyPr>
            <a:lstStyle/>
            <a:p>
              <a:r>
                <a:rPr lang="en-US" sz="2800" dirty="0">
                  <a:solidFill>
                    <a:schemeClr val="bg1"/>
                  </a:solidFill>
                </a:rPr>
                <a:t>10</a:t>
              </a:r>
            </a:p>
          </p:txBody>
        </p:sp>
      </p:grpSp>
      <p:grpSp>
        <p:nvGrpSpPr>
          <p:cNvPr id="41" name="Group 40"/>
          <p:cNvGrpSpPr/>
          <p:nvPr/>
        </p:nvGrpSpPr>
        <p:grpSpPr>
          <a:xfrm>
            <a:off x="1295400" y="4419600"/>
            <a:ext cx="838200" cy="838200"/>
            <a:chOff x="1295400" y="4419600"/>
            <a:chExt cx="838200" cy="838200"/>
          </a:xfrm>
        </p:grpSpPr>
        <p:sp>
          <p:nvSpPr>
            <p:cNvPr id="15" name="Oval 14"/>
            <p:cNvSpPr/>
            <p:nvPr/>
          </p:nvSpPr>
          <p:spPr>
            <a:xfrm>
              <a:off x="12954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39424" y="4579718"/>
              <a:ext cx="550151" cy="523220"/>
            </a:xfrm>
            <a:prstGeom prst="rect">
              <a:avLst/>
            </a:prstGeom>
            <a:noFill/>
          </p:spPr>
          <p:txBody>
            <a:bodyPr wrap="none" rtlCol="0">
              <a:spAutoFit/>
            </a:bodyPr>
            <a:lstStyle/>
            <a:p>
              <a:r>
                <a:rPr lang="en-US" sz="2800" dirty="0">
                  <a:solidFill>
                    <a:schemeClr val="bg1"/>
                  </a:solidFill>
                </a:rPr>
                <a:t>11</a:t>
              </a:r>
            </a:p>
          </p:txBody>
        </p:sp>
      </p:grpSp>
      <p:grpSp>
        <p:nvGrpSpPr>
          <p:cNvPr id="42" name="Group 41"/>
          <p:cNvGrpSpPr/>
          <p:nvPr/>
        </p:nvGrpSpPr>
        <p:grpSpPr>
          <a:xfrm>
            <a:off x="2133600" y="4419598"/>
            <a:ext cx="838200" cy="838200"/>
            <a:chOff x="2133600" y="4419600"/>
            <a:chExt cx="838200" cy="838200"/>
          </a:xfrm>
        </p:grpSpPr>
        <p:sp>
          <p:nvSpPr>
            <p:cNvPr id="16" name="Oval 15"/>
            <p:cNvSpPr/>
            <p:nvPr/>
          </p:nvSpPr>
          <p:spPr>
            <a:xfrm>
              <a:off x="21336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624" y="4579718"/>
              <a:ext cx="550151" cy="523220"/>
            </a:xfrm>
            <a:prstGeom prst="rect">
              <a:avLst/>
            </a:prstGeom>
            <a:noFill/>
          </p:spPr>
          <p:txBody>
            <a:bodyPr wrap="none" rtlCol="0">
              <a:spAutoFit/>
            </a:bodyPr>
            <a:lstStyle/>
            <a:p>
              <a:r>
                <a:rPr lang="en-US" sz="2800" dirty="0">
                  <a:solidFill>
                    <a:schemeClr val="bg1"/>
                  </a:solidFill>
                </a:rPr>
                <a:t>12</a:t>
              </a:r>
            </a:p>
          </p:txBody>
        </p:sp>
      </p:grpSp>
      <p:grpSp>
        <p:nvGrpSpPr>
          <p:cNvPr id="43" name="Group 42"/>
          <p:cNvGrpSpPr/>
          <p:nvPr/>
        </p:nvGrpSpPr>
        <p:grpSpPr>
          <a:xfrm>
            <a:off x="2971800" y="4419600"/>
            <a:ext cx="838200" cy="838200"/>
            <a:chOff x="2971800" y="4419600"/>
            <a:chExt cx="838200" cy="838200"/>
          </a:xfrm>
        </p:grpSpPr>
        <p:sp>
          <p:nvSpPr>
            <p:cNvPr id="17" name="Oval 16"/>
            <p:cNvSpPr/>
            <p:nvPr/>
          </p:nvSpPr>
          <p:spPr>
            <a:xfrm>
              <a:off x="29718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115824" y="4579718"/>
              <a:ext cx="550151" cy="523220"/>
            </a:xfrm>
            <a:prstGeom prst="rect">
              <a:avLst/>
            </a:prstGeom>
            <a:noFill/>
          </p:spPr>
          <p:txBody>
            <a:bodyPr wrap="none" rtlCol="0">
              <a:spAutoFit/>
            </a:bodyPr>
            <a:lstStyle/>
            <a:p>
              <a:r>
                <a:rPr lang="en-US" sz="2800" dirty="0">
                  <a:solidFill>
                    <a:schemeClr val="bg1"/>
                  </a:solidFill>
                </a:rPr>
                <a:t>13</a:t>
              </a:r>
            </a:p>
          </p:txBody>
        </p:sp>
      </p:grpSp>
      <p:grpSp>
        <p:nvGrpSpPr>
          <p:cNvPr id="44" name="Group 43"/>
          <p:cNvGrpSpPr/>
          <p:nvPr/>
        </p:nvGrpSpPr>
        <p:grpSpPr>
          <a:xfrm>
            <a:off x="3810000" y="4419600"/>
            <a:ext cx="838200" cy="838200"/>
            <a:chOff x="3810000" y="4419600"/>
            <a:chExt cx="838200" cy="838200"/>
          </a:xfrm>
        </p:grpSpPr>
        <p:sp>
          <p:nvSpPr>
            <p:cNvPr id="18" name="Oval 17"/>
            <p:cNvSpPr/>
            <p:nvPr/>
          </p:nvSpPr>
          <p:spPr>
            <a:xfrm>
              <a:off x="38100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54024" y="4579718"/>
              <a:ext cx="550151" cy="523220"/>
            </a:xfrm>
            <a:prstGeom prst="rect">
              <a:avLst/>
            </a:prstGeom>
            <a:noFill/>
          </p:spPr>
          <p:txBody>
            <a:bodyPr wrap="none" rtlCol="0">
              <a:spAutoFit/>
            </a:bodyPr>
            <a:lstStyle/>
            <a:p>
              <a:r>
                <a:rPr lang="en-US" sz="2800" dirty="0">
                  <a:solidFill>
                    <a:schemeClr val="bg1"/>
                  </a:solidFill>
                </a:rPr>
                <a:t>14</a:t>
              </a:r>
            </a:p>
          </p:txBody>
        </p:sp>
      </p:grpSp>
      <p:grpSp>
        <p:nvGrpSpPr>
          <p:cNvPr id="45" name="Group 44"/>
          <p:cNvGrpSpPr/>
          <p:nvPr/>
        </p:nvGrpSpPr>
        <p:grpSpPr>
          <a:xfrm>
            <a:off x="4648200" y="4419600"/>
            <a:ext cx="838200" cy="838200"/>
            <a:chOff x="4648200" y="4419600"/>
            <a:chExt cx="838200" cy="838200"/>
          </a:xfrm>
        </p:grpSpPr>
        <p:sp>
          <p:nvSpPr>
            <p:cNvPr id="19" name="Oval 18"/>
            <p:cNvSpPr/>
            <p:nvPr/>
          </p:nvSpPr>
          <p:spPr>
            <a:xfrm>
              <a:off x="4648200" y="44196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92224" y="4579718"/>
              <a:ext cx="550151" cy="523220"/>
            </a:xfrm>
            <a:prstGeom prst="rect">
              <a:avLst/>
            </a:prstGeom>
            <a:noFill/>
          </p:spPr>
          <p:txBody>
            <a:bodyPr wrap="none" rtlCol="0">
              <a:spAutoFit/>
            </a:bodyPr>
            <a:lstStyle/>
            <a:p>
              <a:r>
                <a:rPr lang="en-US" sz="2800" dirty="0">
                  <a:solidFill>
                    <a:schemeClr val="bg1"/>
                  </a:solidFill>
                </a:rPr>
                <a:t>15</a:t>
              </a:r>
            </a:p>
          </p:txBody>
        </p:sp>
      </p:grpSp>
      <p:sp>
        <p:nvSpPr>
          <p:cNvPr id="46" name="TextBox 45"/>
          <p:cNvSpPr txBox="1"/>
          <p:nvPr/>
        </p:nvSpPr>
        <p:spPr>
          <a:xfrm>
            <a:off x="4855861" y="5257800"/>
            <a:ext cx="393056" cy="584775"/>
          </a:xfrm>
          <a:prstGeom prst="rect">
            <a:avLst/>
          </a:prstGeom>
          <a:noFill/>
        </p:spPr>
        <p:txBody>
          <a:bodyPr wrap="none" rtlCol="0">
            <a:spAutoFit/>
          </a:bodyPr>
          <a:lstStyle/>
          <a:p>
            <a:r>
              <a:rPr lang="en-US" sz="3200" dirty="0"/>
              <a:t>1</a:t>
            </a:r>
          </a:p>
        </p:txBody>
      </p:sp>
      <p:sp>
        <p:nvSpPr>
          <p:cNvPr id="47" name="TextBox 46"/>
          <p:cNvSpPr txBox="1"/>
          <p:nvPr/>
        </p:nvSpPr>
        <p:spPr>
          <a:xfrm>
            <a:off x="4057022" y="5257799"/>
            <a:ext cx="393056" cy="584775"/>
          </a:xfrm>
          <a:prstGeom prst="rect">
            <a:avLst/>
          </a:prstGeom>
          <a:noFill/>
        </p:spPr>
        <p:txBody>
          <a:bodyPr wrap="none" rtlCol="0">
            <a:spAutoFit/>
          </a:bodyPr>
          <a:lstStyle/>
          <a:p>
            <a:r>
              <a:rPr lang="en-US" sz="3200" dirty="0"/>
              <a:t>2</a:t>
            </a:r>
          </a:p>
        </p:txBody>
      </p:sp>
      <p:sp>
        <p:nvSpPr>
          <p:cNvPr id="48" name="TextBox 47"/>
          <p:cNvSpPr txBox="1"/>
          <p:nvPr/>
        </p:nvSpPr>
        <p:spPr>
          <a:xfrm>
            <a:off x="3220421" y="5257805"/>
            <a:ext cx="393056" cy="584775"/>
          </a:xfrm>
          <a:prstGeom prst="rect">
            <a:avLst/>
          </a:prstGeom>
          <a:noFill/>
        </p:spPr>
        <p:txBody>
          <a:bodyPr wrap="none" rtlCol="0">
            <a:spAutoFit/>
          </a:bodyPr>
          <a:lstStyle/>
          <a:p>
            <a:r>
              <a:rPr lang="en-US" sz="3200" dirty="0"/>
              <a:t>3</a:t>
            </a:r>
          </a:p>
        </p:txBody>
      </p:sp>
      <p:sp>
        <p:nvSpPr>
          <p:cNvPr id="49" name="TextBox 48"/>
          <p:cNvSpPr txBox="1"/>
          <p:nvPr/>
        </p:nvSpPr>
        <p:spPr>
          <a:xfrm>
            <a:off x="2389596" y="5257798"/>
            <a:ext cx="393056" cy="584775"/>
          </a:xfrm>
          <a:prstGeom prst="rect">
            <a:avLst/>
          </a:prstGeom>
          <a:noFill/>
        </p:spPr>
        <p:txBody>
          <a:bodyPr wrap="none" rtlCol="0">
            <a:spAutoFit/>
          </a:bodyPr>
          <a:lstStyle/>
          <a:p>
            <a:r>
              <a:rPr lang="en-US" sz="3200" dirty="0"/>
              <a:t>4</a:t>
            </a:r>
          </a:p>
        </p:txBody>
      </p:sp>
      <p:sp>
        <p:nvSpPr>
          <p:cNvPr id="50" name="TextBox 49"/>
          <p:cNvSpPr txBox="1"/>
          <p:nvPr/>
        </p:nvSpPr>
        <p:spPr>
          <a:xfrm>
            <a:off x="1612285" y="5257805"/>
            <a:ext cx="393056" cy="584775"/>
          </a:xfrm>
          <a:prstGeom prst="rect">
            <a:avLst/>
          </a:prstGeom>
          <a:noFill/>
        </p:spPr>
        <p:txBody>
          <a:bodyPr wrap="none" rtlCol="0">
            <a:spAutoFit/>
          </a:bodyPr>
          <a:lstStyle/>
          <a:p>
            <a:r>
              <a:rPr lang="en-US" sz="3200" dirty="0"/>
              <a:t>5</a:t>
            </a:r>
          </a:p>
        </p:txBody>
      </p:sp>
      <p:sp>
        <p:nvSpPr>
          <p:cNvPr id="51" name="TextBox 50"/>
          <p:cNvSpPr txBox="1"/>
          <p:nvPr/>
        </p:nvSpPr>
        <p:spPr>
          <a:xfrm>
            <a:off x="679772" y="5257805"/>
            <a:ext cx="393056" cy="584775"/>
          </a:xfrm>
          <a:prstGeom prst="rect">
            <a:avLst/>
          </a:prstGeom>
          <a:noFill/>
        </p:spPr>
        <p:txBody>
          <a:bodyPr wrap="none" rtlCol="0">
            <a:spAutoFit/>
          </a:bodyPr>
          <a:lstStyle/>
          <a:p>
            <a:r>
              <a:rPr lang="en-US" sz="3200" dirty="0"/>
              <a:t>6</a:t>
            </a:r>
          </a:p>
        </p:txBody>
      </p:sp>
      <p:sp>
        <p:nvSpPr>
          <p:cNvPr id="52" name="TextBox 51"/>
          <p:cNvSpPr txBox="1"/>
          <p:nvPr/>
        </p:nvSpPr>
        <p:spPr>
          <a:xfrm>
            <a:off x="7398196" y="2878383"/>
            <a:ext cx="393056" cy="584775"/>
          </a:xfrm>
          <a:prstGeom prst="rect">
            <a:avLst/>
          </a:prstGeom>
          <a:noFill/>
        </p:spPr>
        <p:txBody>
          <a:bodyPr wrap="none" rtlCol="0">
            <a:spAutoFit/>
          </a:bodyPr>
          <a:lstStyle/>
          <a:p>
            <a:r>
              <a:rPr lang="en-US" sz="3200" dirty="0"/>
              <a:t>7</a:t>
            </a:r>
          </a:p>
        </p:txBody>
      </p:sp>
      <p:sp>
        <p:nvSpPr>
          <p:cNvPr id="54" name="TextBox 53"/>
          <p:cNvSpPr txBox="1"/>
          <p:nvPr/>
        </p:nvSpPr>
        <p:spPr>
          <a:xfrm>
            <a:off x="4896415" y="3586490"/>
            <a:ext cx="367408" cy="523220"/>
          </a:xfrm>
          <a:prstGeom prst="rect">
            <a:avLst/>
          </a:prstGeom>
          <a:noFill/>
        </p:spPr>
        <p:txBody>
          <a:bodyPr wrap="none" rtlCol="0">
            <a:spAutoFit/>
          </a:bodyPr>
          <a:lstStyle/>
          <a:p>
            <a:r>
              <a:rPr lang="en-US" sz="2800" dirty="0">
                <a:solidFill>
                  <a:schemeClr val="bg1"/>
                </a:solidFill>
              </a:rPr>
              <a:t>6</a:t>
            </a:r>
          </a:p>
        </p:txBody>
      </p:sp>
      <p:sp>
        <p:nvSpPr>
          <p:cNvPr id="55" name="TextBox 54"/>
          <p:cNvSpPr txBox="1"/>
          <p:nvPr/>
        </p:nvSpPr>
        <p:spPr>
          <a:xfrm>
            <a:off x="4071034" y="3586490"/>
            <a:ext cx="367408" cy="523220"/>
          </a:xfrm>
          <a:prstGeom prst="rect">
            <a:avLst/>
          </a:prstGeom>
          <a:noFill/>
        </p:spPr>
        <p:txBody>
          <a:bodyPr wrap="none" rtlCol="0">
            <a:spAutoFit/>
          </a:bodyPr>
          <a:lstStyle/>
          <a:p>
            <a:r>
              <a:rPr lang="en-US" sz="2800" dirty="0">
                <a:solidFill>
                  <a:schemeClr val="bg1"/>
                </a:solidFill>
              </a:rPr>
              <a:t>5</a:t>
            </a:r>
          </a:p>
        </p:txBody>
      </p:sp>
      <p:sp>
        <p:nvSpPr>
          <p:cNvPr id="56" name="TextBox 55"/>
          <p:cNvSpPr txBox="1"/>
          <p:nvPr/>
        </p:nvSpPr>
        <p:spPr>
          <a:xfrm>
            <a:off x="3200400" y="3586490"/>
            <a:ext cx="367408" cy="523220"/>
          </a:xfrm>
          <a:prstGeom prst="rect">
            <a:avLst/>
          </a:prstGeom>
          <a:noFill/>
        </p:spPr>
        <p:txBody>
          <a:bodyPr wrap="none" rtlCol="0">
            <a:spAutoFit/>
          </a:bodyPr>
          <a:lstStyle/>
          <a:p>
            <a:r>
              <a:rPr lang="en-US" sz="2800" dirty="0">
                <a:solidFill>
                  <a:schemeClr val="bg1"/>
                </a:solidFill>
              </a:rPr>
              <a:t>4</a:t>
            </a:r>
          </a:p>
        </p:txBody>
      </p:sp>
      <p:sp>
        <p:nvSpPr>
          <p:cNvPr id="57" name="TextBox 56"/>
          <p:cNvSpPr txBox="1"/>
          <p:nvPr/>
        </p:nvSpPr>
        <p:spPr>
          <a:xfrm>
            <a:off x="2362200" y="3586490"/>
            <a:ext cx="367408" cy="523220"/>
          </a:xfrm>
          <a:prstGeom prst="rect">
            <a:avLst/>
          </a:prstGeom>
          <a:noFill/>
        </p:spPr>
        <p:txBody>
          <a:bodyPr wrap="none" rtlCol="0">
            <a:spAutoFit/>
          </a:bodyPr>
          <a:lstStyle/>
          <a:p>
            <a:r>
              <a:rPr lang="en-US" sz="2800" dirty="0">
                <a:solidFill>
                  <a:schemeClr val="bg1"/>
                </a:solidFill>
              </a:rPr>
              <a:t>3</a:t>
            </a:r>
          </a:p>
        </p:txBody>
      </p:sp>
      <p:sp>
        <p:nvSpPr>
          <p:cNvPr id="58" name="TextBox 57"/>
          <p:cNvSpPr txBox="1"/>
          <p:nvPr/>
        </p:nvSpPr>
        <p:spPr>
          <a:xfrm>
            <a:off x="1524000" y="3586490"/>
            <a:ext cx="367408" cy="523220"/>
          </a:xfrm>
          <a:prstGeom prst="rect">
            <a:avLst/>
          </a:prstGeom>
          <a:noFill/>
        </p:spPr>
        <p:txBody>
          <a:bodyPr wrap="none" rtlCol="0">
            <a:spAutoFit/>
          </a:bodyPr>
          <a:lstStyle/>
          <a:p>
            <a:r>
              <a:rPr lang="en-US" sz="2800" dirty="0">
                <a:solidFill>
                  <a:schemeClr val="bg1"/>
                </a:solidFill>
              </a:rPr>
              <a:t>2</a:t>
            </a:r>
          </a:p>
        </p:txBody>
      </p:sp>
      <p:sp>
        <p:nvSpPr>
          <p:cNvPr id="59" name="TextBox 58"/>
          <p:cNvSpPr txBox="1"/>
          <p:nvPr/>
        </p:nvSpPr>
        <p:spPr>
          <a:xfrm>
            <a:off x="685800" y="3586490"/>
            <a:ext cx="367408" cy="523220"/>
          </a:xfrm>
          <a:prstGeom prst="rect">
            <a:avLst/>
          </a:prstGeom>
          <a:noFill/>
        </p:spPr>
        <p:txBody>
          <a:bodyPr wrap="none" rtlCol="0">
            <a:spAutoFit/>
          </a:bodyPr>
          <a:lstStyle/>
          <a:p>
            <a:r>
              <a:rPr lang="en-US" sz="2800" dirty="0">
                <a:solidFill>
                  <a:schemeClr val="bg1"/>
                </a:solidFill>
              </a:rPr>
              <a:t>1</a:t>
            </a:r>
          </a:p>
        </p:txBody>
      </p:sp>
    </p:spTree>
    <p:extLst>
      <p:ext uri="{BB962C8B-B14F-4D97-AF65-F5344CB8AC3E}">
        <p14:creationId xmlns:p14="http://schemas.microsoft.com/office/powerpoint/2010/main" val="3194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750"/>
                                  </p:stCondLst>
                                  <p:childTnLst>
                                    <p:set>
                                      <p:cBhvr>
                                        <p:cTn id="9" dur="1" fill="hold">
                                          <p:stCondLst>
                                            <p:cond delay="0"/>
                                          </p:stCondLst>
                                        </p:cTn>
                                        <p:tgtEl>
                                          <p:spTgt spid="45"/>
                                        </p:tgtEl>
                                        <p:attrNameLst>
                                          <p:attrName>style.visibility</p:attrName>
                                        </p:attrNameLst>
                                      </p:cBhvr>
                                      <p:to>
                                        <p:strVal val="hidden"/>
                                      </p:to>
                                    </p:set>
                                  </p:childTnLst>
                                </p:cTn>
                              </p:par>
                            </p:childTnLst>
                          </p:cTn>
                        </p:par>
                        <p:par>
                          <p:cTn id="10" fill="hold">
                            <p:stCondLst>
                              <p:cond delay="1250"/>
                            </p:stCondLst>
                            <p:childTnLst>
                              <p:par>
                                <p:cTn id="11" presetID="1" presetClass="entr" presetSubtype="0" fill="hold" grpId="0" nodeType="afterEffect">
                                  <p:stCondLst>
                                    <p:cond delay="75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750"/>
                                  </p:stCondLst>
                                  <p:childTnLst>
                                    <p:set>
                                      <p:cBhvr>
                                        <p:cTn id="15" dur="1" fill="hold">
                                          <p:stCondLst>
                                            <p:cond delay="0"/>
                                          </p:stCondLst>
                                        </p:cTn>
                                        <p:tgtEl>
                                          <p:spTgt spid="44"/>
                                        </p:tgtEl>
                                        <p:attrNameLst>
                                          <p:attrName>style.visibility</p:attrName>
                                        </p:attrNameLst>
                                      </p:cBhvr>
                                      <p:to>
                                        <p:strVal val="hidden"/>
                                      </p:to>
                                    </p:set>
                                  </p:childTnLst>
                                </p:cTn>
                              </p:par>
                            </p:childTnLst>
                          </p:cTn>
                        </p:par>
                        <p:par>
                          <p:cTn id="16" fill="hold">
                            <p:stCondLst>
                              <p:cond delay="2750"/>
                            </p:stCondLst>
                            <p:childTnLst>
                              <p:par>
                                <p:cTn id="17" presetID="1" presetClass="entr" presetSubtype="0" fill="hold" grpId="0" nodeType="afterEffect">
                                  <p:stCondLst>
                                    <p:cond delay="750"/>
                                  </p:stCondLst>
                                  <p:childTnLst>
                                    <p:set>
                                      <p:cBhvr>
                                        <p:cTn id="18" dur="1" fill="hold">
                                          <p:stCondLst>
                                            <p:cond delay="0"/>
                                          </p:stCondLst>
                                        </p:cTn>
                                        <p:tgtEl>
                                          <p:spTgt spid="48"/>
                                        </p:tgtEl>
                                        <p:attrNameLst>
                                          <p:attrName>style.visibility</p:attrName>
                                        </p:attrNameLst>
                                      </p:cBhvr>
                                      <p:to>
                                        <p:strVal val="visible"/>
                                      </p:to>
                                    </p:set>
                                  </p:childTnLst>
                                </p:cTn>
                              </p:par>
                            </p:childTnLst>
                          </p:cTn>
                        </p:par>
                        <p:par>
                          <p:cTn id="19" fill="hold">
                            <p:stCondLst>
                              <p:cond delay="3500"/>
                            </p:stCondLst>
                            <p:childTnLst>
                              <p:par>
                                <p:cTn id="20" presetID="1" presetClass="exit" presetSubtype="0" fill="hold" nodeType="afterEffect">
                                  <p:stCondLst>
                                    <p:cond delay="750"/>
                                  </p:stCondLst>
                                  <p:childTnLst>
                                    <p:set>
                                      <p:cBhvr>
                                        <p:cTn id="21" dur="1" fill="hold">
                                          <p:stCondLst>
                                            <p:cond delay="0"/>
                                          </p:stCondLst>
                                        </p:cTn>
                                        <p:tgtEl>
                                          <p:spTgt spid="43"/>
                                        </p:tgtEl>
                                        <p:attrNameLst>
                                          <p:attrName>style.visibility</p:attrName>
                                        </p:attrNameLst>
                                      </p:cBhvr>
                                      <p:to>
                                        <p:strVal val="hidden"/>
                                      </p:to>
                                    </p:set>
                                  </p:childTnLst>
                                </p:cTn>
                              </p:par>
                            </p:childTnLst>
                          </p:cTn>
                        </p:par>
                        <p:par>
                          <p:cTn id="22" fill="hold">
                            <p:stCondLst>
                              <p:cond delay="4250"/>
                            </p:stCondLst>
                            <p:childTnLst>
                              <p:par>
                                <p:cTn id="23" presetID="1" presetClass="entr" presetSubtype="0" fill="hold" grpId="0" nodeType="afterEffect">
                                  <p:stCondLst>
                                    <p:cond delay="75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5000"/>
                            </p:stCondLst>
                            <p:childTnLst>
                              <p:par>
                                <p:cTn id="26" presetID="1" presetClass="exit" presetSubtype="0" fill="hold" nodeType="afterEffect">
                                  <p:stCondLst>
                                    <p:cond delay="75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5750"/>
                            </p:stCondLst>
                            <p:childTnLst>
                              <p:par>
                                <p:cTn id="29" presetID="1" presetClass="entr" presetSubtype="0" fill="hold" nodeType="afterEffect">
                                  <p:stCondLst>
                                    <p:cond delay="750"/>
                                  </p:stCondLst>
                                  <p:childTnLst>
                                    <p:set>
                                      <p:cBhvr>
                                        <p:cTn id="30" dur="1" fill="hold">
                                          <p:stCondLst>
                                            <p:cond delay="0"/>
                                          </p:stCondLst>
                                        </p:cTn>
                                        <p:tgtEl>
                                          <p:spTgt spid="50">
                                            <p:txEl>
                                              <p:pRg st="0" end="0"/>
                                            </p:txEl>
                                          </p:spTgt>
                                        </p:tgtEl>
                                        <p:attrNameLst>
                                          <p:attrName>style.visibility</p:attrName>
                                        </p:attrNameLst>
                                      </p:cBhvr>
                                      <p:to>
                                        <p:strVal val="visible"/>
                                      </p:to>
                                    </p:set>
                                  </p:childTnLst>
                                </p:cTn>
                              </p:par>
                            </p:childTnLst>
                          </p:cTn>
                        </p:par>
                        <p:par>
                          <p:cTn id="31" fill="hold">
                            <p:stCondLst>
                              <p:cond delay="6500"/>
                            </p:stCondLst>
                            <p:childTnLst>
                              <p:par>
                                <p:cTn id="32" presetID="1" presetClass="exit" presetSubtype="0" fill="hold" nodeType="afterEffect">
                                  <p:stCondLst>
                                    <p:cond delay="750"/>
                                  </p:stCondLst>
                                  <p:childTnLst>
                                    <p:set>
                                      <p:cBhvr>
                                        <p:cTn id="33" dur="1" fill="hold">
                                          <p:stCondLst>
                                            <p:cond delay="0"/>
                                          </p:stCondLst>
                                        </p:cTn>
                                        <p:tgtEl>
                                          <p:spTgt spid="41"/>
                                        </p:tgtEl>
                                        <p:attrNameLst>
                                          <p:attrName>style.visibility</p:attrName>
                                        </p:attrNameLst>
                                      </p:cBhvr>
                                      <p:to>
                                        <p:strVal val="hidden"/>
                                      </p:to>
                                    </p:set>
                                  </p:childTnLst>
                                </p:cTn>
                              </p:par>
                            </p:childTnLst>
                          </p:cTn>
                        </p:par>
                        <p:par>
                          <p:cTn id="34" fill="hold">
                            <p:stCondLst>
                              <p:cond delay="7250"/>
                            </p:stCondLst>
                            <p:childTnLst>
                              <p:par>
                                <p:cTn id="35" presetID="1" presetClass="entr" presetSubtype="0" fill="hold" grpId="0" nodeType="afterEffect">
                                  <p:stCondLst>
                                    <p:cond delay="75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8000"/>
                            </p:stCondLst>
                            <p:childTnLst>
                              <p:par>
                                <p:cTn id="38" presetID="1" presetClass="exit" presetSubtype="0" fill="hold" nodeType="afterEffect">
                                  <p:stCondLst>
                                    <p:cond delay="750"/>
                                  </p:stCondLst>
                                  <p:childTnLst>
                                    <p:set>
                                      <p:cBhvr>
                                        <p:cTn id="39" dur="1" fill="hold">
                                          <p:stCondLst>
                                            <p:cond delay="0"/>
                                          </p:stCondLst>
                                        </p:cTn>
                                        <p:tgtEl>
                                          <p:spTgt spid="40"/>
                                        </p:tgtEl>
                                        <p:attrNameLst>
                                          <p:attrName>style.visibility</p:attrName>
                                        </p:attrNameLst>
                                      </p:cBhvr>
                                      <p:to>
                                        <p:strVal val="hidden"/>
                                      </p:to>
                                    </p:set>
                                  </p:childTnLst>
                                </p:cTn>
                              </p:par>
                            </p:childTnLst>
                          </p:cTn>
                        </p:par>
                        <p:par>
                          <p:cTn id="40" fill="hold">
                            <p:stCondLst>
                              <p:cond delay="8750"/>
                            </p:stCondLst>
                            <p:childTnLst>
                              <p:par>
                                <p:cTn id="41" presetID="1" presetClass="entr" presetSubtype="0" fill="hold" grpId="0" nodeType="afterEffect">
                                  <p:stCondLst>
                                    <p:cond delay="750"/>
                                  </p:stCondLst>
                                  <p:childTnLst>
                                    <p:set>
                                      <p:cBhvr>
                                        <p:cTn id="42" dur="1" fill="hold">
                                          <p:stCondLst>
                                            <p:cond delay="0"/>
                                          </p:stCondLst>
                                        </p:cTn>
                                        <p:tgtEl>
                                          <p:spTgt spid="52"/>
                                        </p:tgtEl>
                                        <p:attrNameLst>
                                          <p:attrName>style.visibility</p:attrName>
                                        </p:attrNameLst>
                                      </p:cBhvr>
                                      <p:to>
                                        <p:strVal val="visible"/>
                                      </p:to>
                                    </p:set>
                                  </p:childTnLst>
                                </p:cTn>
                              </p:par>
                            </p:childTnLst>
                          </p:cTn>
                        </p:par>
                        <p:par>
                          <p:cTn id="43" fill="hold">
                            <p:stCondLst>
                              <p:cond delay="9500"/>
                            </p:stCondLst>
                            <p:childTnLst>
                              <p:par>
                                <p:cTn id="44" presetID="1" presetClass="exit" presetSubtype="0" fill="hold" nodeType="afterEffect">
                                  <p:stCondLst>
                                    <p:cond delay="750"/>
                                  </p:stCondLst>
                                  <p:childTnLst>
                                    <p:set>
                                      <p:cBhvr>
                                        <p:cTn id="45"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1" grpId="0"/>
      <p:bldP spid="5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p:txBody>
          <a:bodyPr/>
          <a:lstStyle/>
          <a:p>
            <a:pPr marL="0" indent="0" algn="ctr">
              <a:buNone/>
            </a:pPr>
            <a:r>
              <a:rPr lang="en-US" dirty="0"/>
              <a:t>Pat has $117 in her savings jar.  She did some chores, placing the money in her savings jar.  She now has $135.  How much did she make for doing her chores?</a:t>
            </a:r>
          </a:p>
          <a:p>
            <a:pPr marL="0" indent="0" algn="ctr">
              <a:buNone/>
            </a:pPr>
            <a:endParaRPr lang="en-US" dirty="0"/>
          </a:p>
          <a:p>
            <a:pPr marL="0" indent="0" algn="ctr">
              <a:buNone/>
            </a:pPr>
            <a:r>
              <a:rPr lang="en-US" dirty="0">
                <a:solidFill>
                  <a:srgbClr val="FF0000"/>
                </a:solidFill>
              </a:rPr>
              <a:t>Solve this.  </a:t>
            </a:r>
          </a:p>
          <a:p>
            <a:pPr marL="0" indent="0" algn="ctr">
              <a:buNone/>
            </a:pPr>
            <a:r>
              <a:rPr lang="en-US" dirty="0">
                <a:solidFill>
                  <a:srgbClr val="FF0000"/>
                </a:solidFill>
              </a:rPr>
              <a:t>Share your strategy with a partner.</a:t>
            </a:r>
          </a:p>
          <a:p>
            <a:pPr marL="0" indent="0">
              <a:buNone/>
            </a:pPr>
            <a:endParaRPr lang="en-US" dirty="0"/>
          </a:p>
        </p:txBody>
      </p:sp>
    </p:spTree>
    <p:extLst>
      <p:ext uri="{BB962C8B-B14F-4D97-AF65-F5344CB8AC3E}">
        <p14:creationId xmlns:p14="http://schemas.microsoft.com/office/powerpoint/2010/main" val="8700166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One student’s solution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819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5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Once students trust “the count”, they can flexibly manipulative numbers in order to make solving problems easier by</a:t>
            </a:r>
          </a:p>
          <a:p>
            <a:pPr lvl="1"/>
            <a:r>
              <a:rPr lang="en-US" dirty="0">
                <a:latin typeface="Segoe UI Symbol" panose="020B0502040204020203" pitchFamily="34" charset="0"/>
                <a:ea typeface="Segoe UI Symbol" panose="020B0502040204020203" pitchFamily="34" charset="0"/>
              </a:rPr>
              <a:t>Using Parts and Wholes</a:t>
            </a:r>
          </a:p>
          <a:p>
            <a:pPr lvl="1"/>
            <a:r>
              <a:rPr lang="en-US" dirty="0">
                <a:latin typeface="Segoe UI Symbol" panose="020B0502040204020203" pitchFamily="34" charset="0"/>
                <a:ea typeface="Segoe UI Symbol" panose="020B0502040204020203" pitchFamily="34" charset="0"/>
              </a:rPr>
              <a:t>Decomposing / Recomposing</a:t>
            </a:r>
          </a:p>
          <a:p>
            <a:pPr lvl="1"/>
            <a:r>
              <a:rPr lang="en-US" dirty="0">
                <a:latin typeface="Segoe UI Symbol" panose="020B0502040204020203" pitchFamily="34" charset="0"/>
                <a:ea typeface="Segoe UI Symbol" panose="020B0502040204020203" pitchFamily="34" charset="0"/>
              </a:rPr>
              <a:t>Partitioning</a:t>
            </a:r>
          </a:p>
          <a:p>
            <a:pPr lvl="1"/>
            <a:r>
              <a:rPr lang="en-US" dirty="0">
                <a:latin typeface="Segoe UI Symbol" panose="020B0502040204020203" pitchFamily="34" charset="0"/>
                <a:ea typeface="Segoe UI Symbol" panose="020B0502040204020203" pitchFamily="34" charset="0"/>
              </a:rPr>
              <a:t>Compensating</a:t>
            </a:r>
          </a:p>
          <a:p>
            <a:pPr lvl="1"/>
            <a:r>
              <a:rPr lang="en-US" dirty="0">
                <a:latin typeface="Segoe UI Symbol" panose="020B0502040204020203" pitchFamily="34" charset="0"/>
                <a:ea typeface="Segoe UI Symbol" panose="020B0502040204020203" pitchFamily="34" charset="0"/>
              </a:rPr>
              <a:t>Using Constant Difference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03441"/>
            <a:ext cx="129313" cy="4525955"/>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3" cy="4525955"/>
          </a:xfrm>
          <a:prstGeom prst="rect">
            <a:avLst/>
          </a:prstGeom>
        </p:spPr>
      </p:pic>
    </p:spTree>
    <p:extLst>
      <p:ext uri="{BB962C8B-B14F-4D97-AF65-F5344CB8AC3E}">
        <p14:creationId xmlns:p14="http://schemas.microsoft.com/office/powerpoint/2010/main" val="508481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One student’s solution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1800"/>
            <a:ext cx="5819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95625"/>
            <a:ext cx="58864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545357" y="3429000"/>
            <a:ext cx="608043" cy="1371600"/>
            <a:chOff x="7545357" y="3429000"/>
            <a:chExt cx="608043" cy="1371600"/>
          </a:xfrm>
        </p:grpSpPr>
        <p:sp>
          <p:nvSpPr>
            <p:cNvPr id="6" name="TextBox 5"/>
            <p:cNvSpPr txBox="1"/>
            <p:nvPr/>
          </p:nvSpPr>
          <p:spPr>
            <a:xfrm>
              <a:off x="7760344" y="3429000"/>
              <a:ext cx="393056" cy="584775"/>
            </a:xfrm>
            <a:prstGeom prst="rect">
              <a:avLst/>
            </a:prstGeom>
            <a:noFill/>
          </p:spPr>
          <p:txBody>
            <a:bodyPr wrap="none" rtlCol="0">
              <a:spAutoFit/>
            </a:bodyPr>
            <a:lstStyle/>
            <a:p>
              <a:r>
                <a:rPr lang="en-US" sz="3200" dirty="0"/>
                <a:t>3</a:t>
              </a:r>
            </a:p>
          </p:txBody>
        </p:sp>
        <p:sp>
          <p:nvSpPr>
            <p:cNvPr id="7" name="TextBox 6"/>
            <p:cNvSpPr txBox="1"/>
            <p:nvPr/>
          </p:nvSpPr>
          <p:spPr>
            <a:xfrm>
              <a:off x="7545357" y="3799465"/>
              <a:ext cx="601447" cy="584775"/>
            </a:xfrm>
            <a:prstGeom prst="rect">
              <a:avLst/>
            </a:prstGeom>
            <a:noFill/>
          </p:spPr>
          <p:txBody>
            <a:bodyPr wrap="none" rtlCol="0">
              <a:spAutoFit/>
            </a:bodyPr>
            <a:lstStyle/>
            <a:p>
              <a:r>
                <a:rPr lang="en-US" sz="3200" dirty="0"/>
                <a:t>10</a:t>
              </a:r>
            </a:p>
          </p:txBody>
        </p:sp>
        <p:sp>
          <p:nvSpPr>
            <p:cNvPr id="8" name="TextBox 7"/>
            <p:cNvSpPr txBox="1"/>
            <p:nvPr/>
          </p:nvSpPr>
          <p:spPr>
            <a:xfrm>
              <a:off x="7760344" y="4215825"/>
              <a:ext cx="393056" cy="584775"/>
            </a:xfrm>
            <a:prstGeom prst="rect">
              <a:avLst/>
            </a:prstGeom>
            <a:noFill/>
          </p:spPr>
          <p:txBody>
            <a:bodyPr wrap="none" rtlCol="0">
              <a:spAutoFit/>
            </a:bodyPr>
            <a:lstStyle/>
            <a:p>
              <a:r>
                <a:rPr lang="en-US" sz="3200" dirty="0"/>
                <a:t>5</a:t>
              </a:r>
            </a:p>
          </p:txBody>
        </p:sp>
      </p:grpSp>
    </p:spTree>
    <p:extLst>
      <p:ext uri="{BB962C8B-B14F-4D97-AF65-F5344CB8AC3E}">
        <p14:creationId xmlns:p14="http://schemas.microsoft.com/office/powerpoint/2010/main" val="17614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Counting Money</a:t>
            </a:r>
          </a:p>
        </p:txBody>
      </p:sp>
      <p:sp>
        <p:nvSpPr>
          <p:cNvPr id="3" name="Content Placeholder 2"/>
          <p:cNvSpPr>
            <a:spLocks noGrp="1"/>
          </p:cNvSpPr>
          <p:nvPr>
            <p:ph idx="1"/>
          </p:nvPr>
        </p:nvSpPr>
        <p:spPr>
          <a:xfrm>
            <a:off x="381000" y="2133600"/>
            <a:ext cx="8229600" cy="4525963"/>
          </a:xfrm>
        </p:spPr>
        <p:txBody>
          <a:bodyPr/>
          <a:lstStyle/>
          <a:p>
            <a:pPr marL="0" indent="0">
              <a:buNone/>
            </a:pPr>
            <a:r>
              <a:rPr lang="en-US" dirty="0"/>
              <a:t>Another student’s solution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89" y="2895600"/>
            <a:ext cx="58197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598276" y="3429000"/>
            <a:ext cx="2909888" cy="1354424"/>
            <a:chOff x="4598276" y="3429000"/>
            <a:chExt cx="2909888" cy="1354424"/>
          </a:xfrm>
        </p:grpSpPr>
        <p:sp>
          <p:nvSpPr>
            <p:cNvPr id="4" name="TextBox 3"/>
            <p:cNvSpPr txBox="1"/>
            <p:nvPr/>
          </p:nvSpPr>
          <p:spPr>
            <a:xfrm>
              <a:off x="4647044" y="4198649"/>
              <a:ext cx="362600" cy="584775"/>
            </a:xfrm>
            <a:prstGeom prst="rect">
              <a:avLst/>
            </a:prstGeom>
            <a:noFill/>
          </p:spPr>
          <p:txBody>
            <a:bodyPr wrap="none" rtlCol="0">
              <a:spAutoFit/>
            </a:bodyPr>
            <a:lstStyle/>
            <a:p>
              <a:r>
                <a:rPr lang="en-US" sz="3200" dirty="0">
                  <a:solidFill>
                    <a:srgbClr val="FF0000"/>
                  </a:solidFill>
                </a:rPr>
                <a:t>x</a:t>
              </a:r>
            </a:p>
          </p:txBody>
        </p:sp>
        <p:sp>
          <p:nvSpPr>
            <p:cNvPr id="8" name="TextBox 7"/>
            <p:cNvSpPr txBox="1"/>
            <p:nvPr/>
          </p:nvSpPr>
          <p:spPr>
            <a:xfrm>
              <a:off x="4939868" y="4191000"/>
              <a:ext cx="362600" cy="584775"/>
            </a:xfrm>
            <a:prstGeom prst="rect">
              <a:avLst/>
            </a:prstGeom>
            <a:noFill/>
          </p:spPr>
          <p:txBody>
            <a:bodyPr wrap="none" rtlCol="0">
              <a:spAutoFit/>
            </a:bodyPr>
            <a:lstStyle/>
            <a:p>
              <a:r>
                <a:rPr lang="en-US" sz="3200" dirty="0">
                  <a:solidFill>
                    <a:srgbClr val="FF0000"/>
                  </a:solidFill>
                </a:rPr>
                <a:t>x</a:t>
              </a:r>
            </a:p>
          </p:txBody>
        </p:sp>
        <p:sp>
          <p:nvSpPr>
            <p:cNvPr id="9" name="TextBox 8"/>
            <p:cNvSpPr txBox="1"/>
            <p:nvPr/>
          </p:nvSpPr>
          <p:spPr>
            <a:xfrm>
              <a:off x="5184234" y="4183351"/>
              <a:ext cx="362600" cy="584775"/>
            </a:xfrm>
            <a:prstGeom prst="rect">
              <a:avLst/>
            </a:prstGeom>
            <a:noFill/>
          </p:spPr>
          <p:txBody>
            <a:bodyPr wrap="none" rtlCol="0">
              <a:spAutoFit/>
            </a:bodyPr>
            <a:lstStyle/>
            <a:p>
              <a:r>
                <a:rPr lang="en-US" sz="3200" dirty="0">
                  <a:solidFill>
                    <a:srgbClr val="FF0000"/>
                  </a:solidFill>
                </a:rPr>
                <a:t>x</a:t>
              </a:r>
            </a:p>
          </p:txBody>
        </p:sp>
        <p:sp>
          <p:nvSpPr>
            <p:cNvPr id="10" name="TextBox 9"/>
            <p:cNvSpPr txBox="1"/>
            <p:nvPr/>
          </p:nvSpPr>
          <p:spPr>
            <a:xfrm>
              <a:off x="5460132" y="4175702"/>
              <a:ext cx="362600" cy="584775"/>
            </a:xfrm>
            <a:prstGeom prst="rect">
              <a:avLst/>
            </a:prstGeom>
            <a:noFill/>
          </p:spPr>
          <p:txBody>
            <a:bodyPr wrap="none" rtlCol="0">
              <a:spAutoFit/>
            </a:bodyPr>
            <a:lstStyle/>
            <a:p>
              <a:r>
                <a:rPr lang="en-US" sz="3200" dirty="0">
                  <a:solidFill>
                    <a:srgbClr val="FF0000"/>
                  </a:solidFill>
                </a:rPr>
                <a:t>x</a:t>
              </a:r>
            </a:p>
          </p:txBody>
        </p:sp>
        <p:sp>
          <p:nvSpPr>
            <p:cNvPr id="11" name="TextBox 10"/>
            <p:cNvSpPr txBox="1"/>
            <p:nvPr/>
          </p:nvSpPr>
          <p:spPr>
            <a:xfrm>
              <a:off x="5704498" y="4183819"/>
              <a:ext cx="362600" cy="584775"/>
            </a:xfrm>
            <a:prstGeom prst="rect">
              <a:avLst/>
            </a:prstGeom>
            <a:noFill/>
          </p:spPr>
          <p:txBody>
            <a:bodyPr wrap="none" rtlCol="0">
              <a:spAutoFit/>
            </a:bodyPr>
            <a:lstStyle/>
            <a:p>
              <a:r>
                <a:rPr lang="en-US" sz="3200" dirty="0">
                  <a:solidFill>
                    <a:srgbClr val="FF0000"/>
                  </a:solidFill>
                </a:rPr>
                <a:t>x</a:t>
              </a:r>
            </a:p>
          </p:txBody>
        </p:sp>
        <p:sp>
          <p:nvSpPr>
            <p:cNvPr id="12" name="TextBox 11"/>
            <p:cNvSpPr txBox="1"/>
            <p:nvPr/>
          </p:nvSpPr>
          <p:spPr>
            <a:xfrm>
              <a:off x="6477000" y="3429000"/>
              <a:ext cx="362600" cy="584775"/>
            </a:xfrm>
            <a:prstGeom prst="rect">
              <a:avLst/>
            </a:prstGeom>
            <a:noFill/>
          </p:spPr>
          <p:txBody>
            <a:bodyPr wrap="none" rtlCol="0">
              <a:spAutoFit/>
            </a:bodyPr>
            <a:lstStyle/>
            <a:p>
              <a:r>
                <a:rPr lang="en-US" sz="3200" dirty="0">
                  <a:solidFill>
                    <a:srgbClr val="FF0000"/>
                  </a:solidFill>
                </a:rPr>
                <a:t>x</a:t>
              </a:r>
            </a:p>
          </p:txBody>
        </p:sp>
        <p:cxnSp>
          <p:nvCxnSpPr>
            <p:cNvPr id="6" name="Straight Connector 5"/>
            <p:cNvCxnSpPr/>
            <p:nvPr/>
          </p:nvCxnSpPr>
          <p:spPr>
            <a:xfrm>
              <a:off x="4598276" y="4091853"/>
              <a:ext cx="2909888" cy="229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7060" y="3429000"/>
              <a:ext cx="362600" cy="584775"/>
            </a:xfrm>
            <a:prstGeom prst="rect">
              <a:avLst/>
            </a:prstGeom>
            <a:noFill/>
          </p:spPr>
          <p:txBody>
            <a:bodyPr wrap="none" rtlCol="0">
              <a:spAutoFit/>
            </a:bodyPr>
            <a:lstStyle/>
            <a:p>
              <a:r>
                <a:rPr lang="en-US" sz="3200" dirty="0">
                  <a:solidFill>
                    <a:srgbClr val="FF0000"/>
                  </a:solidFill>
                </a:rPr>
                <a:t>x</a:t>
              </a:r>
            </a:p>
          </p:txBody>
        </p:sp>
        <p:sp>
          <p:nvSpPr>
            <p:cNvPr id="17" name="TextBox 16"/>
            <p:cNvSpPr txBox="1"/>
            <p:nvPr/>
          </p:nvSpPr>
          <p:spPr>
            <a:xfrm>
              <a:off x="7028800" y="3429000"/>
              <a:ext cx="362600" cy="584775"/>
            </a:xfrm>
            <a:prstGeom prst="rect">
              <a:avLst/>
            </a:prstGeom>
            <a:noFill/>
          </p:spPr>
          <p:txBody>
            <a:bodyPr wrap="none" rtlCol="0">
              <a:spAutoFit/>
            </a:bodyPr>
            <a:lstStyle/>
            <a:p>
              <a:r>
                <a:rPr lang="en-US" sz="3200" dirty="0">
                  <a:solidFill>
                    <a:srgbClr val="FF0000"/>
                  </a:solidFill>
                </a:rPr>
                <a:t>x</a:t>
              </a:r>
            </a:p>
          </p:txBody>
        </p:sp>
      </p:grpSp>
      <p:grpSp>
        <p:nvGrpSpPr>
          <p:cNvPr id="5" name="Group 4"/>
          <p:cNvGrpSpPr/>
          <p:nvPr/>
        </p:nvGrpSpPr>
        <p:grpSpPr>
          <a:xfrm>
            <a:off x="7545357" y="3429000"/>
            <a:ext cx="608043" cy="1371600"/>
            <a:chOff x="7545357" y="3429000"/>
            <a:chExt cx="608043" cy="1371600"/>
          </a:xfrm>
        </p:grpSpPr>
        <p:sp>
          <p:nvSpPr>
            <p:cNvPr id="13" name="TextBox 12"/>
            <p:cNvSpPr txBox="1"/>
            <p:nvPr/>
          </p:nvSpPr>
          <p:spPr>
            <a:xfrm>
              <a:off x="7760344" y="3429000"/>
              <a:ext cx="393056" cy="584775"/>
            </a:xfrm>
            <a:prstGeom prst="rect">
              <a:avLst/>
            </a:prstGeom>
            <a:noFill/>
          </p:spPr>
          <p:txBody>
            <a:bodyPr wrap="none" rtlCol="0">
              <a:spAutoFit/>
            </a:bodyPr>
            <a:lstStyle/>
            <a:p>
              <a:r>
                <a:rPr lang="en-US" sz="3200" dirty="0"/>
                <a:t>3</a:t>
              </a:r>
            </a:p>
          </p:txBody>
        </p:sp>
        <p:sp>
          <p:nvSpPr>
            <p:cNvPr id="19" name="TextBox 18"/>
            <p:cNvSpPr txBox="1"/>
            <p:nvPr/>
          </p:nvSpPr>
          <p:spPr>
            <a:xfrm>
              <a:off x="7545357" y="3799465"/>
              <a:ext cx="601447" cy="584775"/>
            </a:xfrm>
            <a:prstGeom prst="rect">
              <a:avLst/>
            </a:prstGeom>
            <a:noFill/>
          </p:spPr>
          <p:txBody>
            <a:bodyPr wrap="none" rtlCol="0">
              <a:spAutoFit/>
            </a:bodyPr>
            <a:lstStyle/>
            <a:p>
              <a:r>
                <a:rPr lang="en-US" sz="3200" dirty="0"/>
                <a:t>10</a:t>
              </a:r>
            </a:p>
          </p:txBody>
        </p:sp>
        <p:sp>
          <p:nvSpPr>
            <p:cNvPr id="20" name="TextBox 19"/>
            <p:cNvSpPr txBox="1"/>
            <p:nvPr/>
          </p:nvSpPr>
          <p:spPr>
            <a:xfrm>
              <a:off x="7760344" y="4215825"/>
              <a:ext cx="393056" cy="584775"/>
            </a:xfrm>
            <a:prstGeom prst="rect">
              <a:avLst/>
            </a:prstGeom>
            <a:noFill/>
          </p:spPr>
          <p:txBody>
            <a:bodyPr wrap="none" rtlCol="0">
              <a:spAutoFit/>
            </a:bodyPr>
            <a:lstStyle/>
            <a:p>
              <a:r>
                <a:rPr lang="en-US" sz="3200" dirty="0"/>
                <a:t>5</a:t>
              </a:r>
            </a:p>
          </p:txBody>
        </p:sp>
      </p:grpSp>
    </p:spTree>
    <p:extLst>
      <p:ext uri="{BB962C8B-B14F-4D97-AF65-F5344CB8AC3E}">
        <p14:creationId xmlns:p14="http://schemas.microsoft.com/office/powerpoint/2010/main" val="8592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33600"/>
            <a:ext cx="6096000" cy="4257675"/>
          </a:xfrm>
          <a:prstGeom prst="rect">
            <a:avLst/>
          </a:prstGeom>
        </p:spPr>
      </p:pic>
      <p:sp>
        <p:nvSpPr>
          <p:cNvPr id="2" name="Title 1"/>
          <p:cNvSpPr>
            <a:spLocks noGrp="1"/>
          </p:cNvSpPr>
          <p:nvPr>
            <p:ph type="title"/>
          </p:nvPr>
        </p:nvSpPr>
        <p:spPr/>
        <p:txBody>
          <a:bodyPr/>
          <a:lstStyle/>
          <a:p>
            <a:r>
              <a:rPr lang="en-US" dirty="0"/>
              <a:t>Open Number Lines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115290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Open Number Lines</a:t>
            </a:r>
          </a:p>
        </p:txBody>
      </p:sp>
      <p:sp>
        <p:nvSpPr>
          <p:cNvPr id="3" name="Content Placeholder 2"/>
          <p:cNvSpPr>
            <a:spLocks noGrp="1"/>
          </p:cNvSpPr>
          <p:nvPr>
            <p:ph idx="1"/>
          </p:nvPr>
        </p:nvSpPr>
        <p:spPr>
          <a:xfrm>
            <a:off x="381000" y="2133600"/>
            <a:ext cx="8229600" cy="4525963"/>
          </a:xfrm>
        </p:spPr>
        <p:txBody>
          <a:bodyPr/>
          <a:lstStyle/>
          <a:p>
            <a:pPr marL="0" indent="0" algn="ctr">
              <a:buNone/>
            </a:pPr>
            <a:r>
              <a:rPr lang="en-US" dirty="0"/>
              <a:t>Solve 117 + ____ = 135 using </a:t>
            </a:r>
          </a:p>
          <a:p>
            <a:pPr marL="0" indent="0" algn="ctr">
              <a:buNone/>
            </a:pPr>
            <a:r>
              <a:rPr lang="en-US" dirty="0"/>
              <a:t>Open Number Lines</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Show both ways!</a:t>
            </a:r>
          </a:p>
        </p:txBody>
      </p:sp>
      <p:cxnSp>
        <p:nvCxnSpPr>
          <p:cNvPr id="15" name="Straight Connector 14"/>
          <p:cNvCxnSpPr/>
          <p:nvPr/>
        </p:nvCxnSpPr>
        <p:spPr>
          <a:xfrm>
            <a:off x="685800" y="4419600"/>
            <a:ext cx="777240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990600" y="3962400"/>
            <a:ext cx="0" cy="9144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8229600" y="3899338"/>
            <a:ext cx="0" cy="9144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722738" y="3572782"/>
            <a:ext cx="535724" cy="369332"/>
          </a:xfrm>
          <a:prstGeom prst="rect">
            <a:avLst/>
          </a:prstGeom>
          <a:noFill/>
        </p:spPr>
        <p:txBody>
          <a:bodyPr wrap="none" rtlCol="0">
            <a:spAutoFit/>
          </a:bodyPr>
          <a:lstStyle/>
          <a:p>
            <a:r>
              <a:rPr lang="en-US" dirty="0"/>
              <a:t>117</a:t>
            </a:r>
          </a:p>
        </p:txBody>
      </p:sp>
      <p:sp>
        <p:nvSpPr>
          <p:cNvPr id="27" name="TextBox 26"/>
          <p:cNvSpPr txBox="1"/>
          <p:nvPr/>
        </p:nvSpPr>
        <p:spPr>
          <a:xfrm>
            <a:off x="7924800" y="3593068"/>
            <a:ext cx="535724" cy="369332"/>
          </a:xfrm>
          <a:prstGeom prst="rect">
            <a:avLst/>
          </a:prstGeom>
          <a:noFill/>
        </p:spPr>
        <p:txBody>
          <a:bodyPr wrap="none" rtlCol="0">
            <a:spAutoFit/>
          </a:bodyPr>
          <a:lstStyle/>
          <a:p>
            <a:r>
              <a:rPr lang="en-US" dirty="0"/>
              <a:t>135</a:t>
            </a:r>
          </a:p>
        </p:txBody>
      </p:sp>
    </p:spTree>
    <p:extLst>
      <p:ext uri="{BB962C8B-B14F-4D97-AF65-F5344CB8AC3E}">
        <p14:creationId xmlns:p14="http://schemas.microsoft.com/office/powerpoint/2010/main" val="6515246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Adaptation</a:t>
            </a:r>
          </a:p>
        </p:txBody>
      </p:sp>
      <p:sp>
        <p:nvSpPr>
          <p:cNvPr id="3" name="Content Placeholder 2"/>
          <p:cNvSpPr>
            <a:spLocks noGrp="1"/>
          </p:cNvSpPr>
          <p:nvPr>
            <p:ph idx="1"/>
          </p:nvPr>
        </p:nvSpPr>
        <p:spPr/>
        <p:txBody>
          <a:bodyPr/>
          <a:lstStyle/>
          <a:p>
            <a:pPr marL="0" indent="0" algn="ctr">
              <a:buNone/>
            </a:pPr>
            <a:r>
              <a:rPr lang="en-US" dirty="0"/>
              <a:t>How would you adapt this question to meet the needs of your students?</a:t>
            </a:r>
          </a:p>
        </p:txBody>
      </p:sp>
    </p:spTree>
    <p:extLst>
      <p:ext uri="{BB962C8B-B14F-4D97-AF65-F5344CB8AC3E}">
        <p14:creationId xmlns:p14="http://schemas.microsoft.com/office/powerpoint/2010/main" val="39402187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On your assessment, you provide the following question:  </a:t>
            </a:r>
          </a:p>
          <a:p>
            <a:pPr marL="0" indent="0" algn="ctr">
              <a:buNone/>
            </a:pPr>
            <a:r>
              <a:rPr lang="en-US" dirty="0"/>
              <a:t>____ + 43 = 81</a:t>
            </a:r>
          </a:p>
        </p:txBody>
      </p:sp>
      <p:sp>
        <p:nvSpPr>
          <p:cNvPr id="4" name="Content Placeholder 2"/>
          <p:cNvSpPr txBox="1">
            <a:spLocks/>
          </p:cNvSpPr>
          <p:nvPr/>
        </p:nvSpPr>
        <p:spPr>
          <a:xfrm>
            <a:off x="457200" y="43434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One student correctly solves it using addition.  A different student correctly solves it using subtraction.  They both show their work.  How do you mark them?</a:t>
            </a:r>
          </a:p>
        </p:txBody>
      </p:sp>
    </p:spTree>
    <p:extLst>
      <p:ext uri="{BB962C8B-B14F-4D97-AF65-F5344CB8AC3E}">
        <p14:creationId xmlns:p14="http://schemas.microsoft.com/office/powerpoint/2010/main" val="2718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lgn="ctr">
              <a:buNone/>
            </a:pPr>
            <a:r>
              <a:rPr lang="en-US" dirty="0"/>
              <a:t>Students are meeting the outcome regardless of whether they solve a question using an addition or a subtraction strategy.</a:t>
            </a:r>
          </a:p>
        </p:txBody>
      </p:sp>
    </p:spTree>
    <p:extLst>
      <p:ext uri="{BB962C8B-B14F-4D97-AF65-F5344CB8AC3E}">
        <p14:creationId xmlns:p14="http://schemas.microsoft.com/office/powerpoint/2010/main" val="230755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lstStyle/>
          <a:p>
            <a:pPr marL="0" indent="0">
              <a:buNone/>
            </a:pPr>
            <a:r>
              <a:rPr lang="en-US" dirty="0"/>
              <a:t>The Program of Studies suggests that addition and its corresponding subtraction be taught at the same time.</a:t>
            </a:r>
          </a:p>
        </p:txBody>
      </p:sp>
    </p:spTree>
    <p:extLst>
      <p:ext uri="{BB962C8B-B14F-4D97-AF65-F5344CB8AC3E}">
        <p14:creationId xmlns:p14="http://schemas.microsoft.com/office/powerpoint/2010/main" val="34812337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750426"/>
            <a:ext cx="8630237" cy="258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7502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750426"/>
            <a:ext cx="8630237" cy="258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12269"/>
            <a:ext cx="5780718" cy="700087"/>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77572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Students use mathematical reasoning to build connections between inverse problems. </a:t>
            </a:r>
          </a:p>
          <a:p>
            <a:pPr lvl="1"/>
            <a:r>
              <a:rPr lang="en-US" dirty="0">
                <a:latin typeface="Segoe UI Symbol" panose="020B0502040204020203" pitchFamily="34" charset="0"/>
                <a:ea typeface="Segoe UI Symbol" panose="020B0502040204020203" pitchFamily="34" charset="0"/>
              </a:rPr>
              <a:t>Addition is not just adding.  It’s subtraction as well.</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4" y="2103480"/>
            <a:ext cx="129311" cy="452592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9" y="2098386"/>
            <a:ext cx="129311" cy="4525920"/>
          </a:xfrm>
          <a:prstGeom prst="rect">
            <a:avLst/>
          </a:prstGeom>
        </p:spPr>
      </p:pic>
    </p:spTree>
    <p:extLst>
      <p:ext uri="{BB962C8B-B14F-4D97-AF65-F5344CB8AC3E}">
        <p14:creationId xmlns:p14="http://schemas.microsoft.com/office/powerpoint/2010/main" val="587397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4</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282"/>
          <a:stretch/>
        </p:blipFill>
        <p:spPr bwMode="auto">
          <a:xfrm>
            <a:off x="412531" y="2971800"/>
            <a:ext cx="8731469" cy="162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2882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a:xfrm>
            <a:off x="228600" y="2209800"/>
            <a:ext cx="8229600" cy="1782763"/>
          </a:xfrm>
        </p:spPr>
        <p:txBody>
          <a:bodyPr/>
          <a:lstStyle/>
          <a:p>
            <a:pPr marL="0" indent="0">
              <a:buNone/>
            </a:pPr>
            <a:r>
              <a:rPr lang="en-US" dirty="0"/>
              <a:t>Grade 4</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282"/>
          <a:stretch/>
        </p:blipFill>
        <p:spPr bwMode="auto">
          <a:xfrm>
            <a:off x="412531" y="2971800"/>
            <a:ext cx="8731469" cy="162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365" y="2960255"/>
            <a:ext cx="4495800" cy="544945"/>
          </a:xfrm>
          <a:prstGeom prst="rect">
            <a:avLst/>
          </a:prstGeom>
          <a:solidFill>
            <a:srgbClr val="000000">
              <a:shade val="95000"/>
            </a:srgbClr>
          </a:solidFill>
          <a:ln w="1905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21271374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Strategies</a:t>
            </a:r>
          </a:p>
        </p:txBody>
      </p:sp>
      <p:sp>
        <p:nvSpPr>
          <p:cNvPr id="3" name="Content Placeholder 2"/>
          <p:cNvSpPr>
            <a:spLocks noGrp="1"/>
          </p:cNvSpPr>
          <p:nvPr>
            <p:ph idx="1"/>
          </p:nvPr>
        </p:nvSpPr>
        <p:spPr/>
        <p:txBody>
          <a:bodyPr/>
          <a:lstStyle/>
          <a:p>
            <a:r>
              <a:rPr lang="en-US" dirty="0"/>
              <a:t>Number Tiles</a:t>
            </a:r>
          </a:p>
          <a:p>
            <a:r>
              <a:rPr lang="en-US" dirty="0"/>
              <a:t>Number Talks</a:t>
            </a:r>
          </a:p>
          <a:p>
            <a:r>
              <a:rPr lang="en-US" dirty="0"/>
              <a:t>Open-ended questions</a:t>
            </a:r>
          </a:p>
          <a:p>
            <a:r>
              <a:rPr lang="en-US" dirty="0"/>
              <a:t>Use of manipulatives</a:t>
            </a:r>
          </a:p>
          <a:p>
            <a:r>
              <a:rPr lang="en-US" dirty="0" smtClean="0"/>
              <a:t>Problem </a:t>
            </a:r>
            <a:r>
              <a:rPr lang="en-US" dirty="0"/>
              <a:t>Solving</a:t>
            </a:r>
          </a:p>
          <a:p>
            <a:pPr marL="0" indent="0">
              <a:buNone/>
            </a:pPr>
            <a:endParaRPr lang="en-US" dirty="0"/>
          </a:p>
          <a:p>
            <a:endParaRPr lang="en-US" dirty="0"/>
          </a:p>
        </p:txBody>
      </p:sp>
    </p:spTree>
    <p:extLst>
      <p:ext uri="{BB962C8B-B14F-4D97-AF65-F5344CB8AC3E}">
        <p14:creationId xmlns:p14="http://schemas.microsoft.com/office/powerpoint/2010/main" val="34469060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33600"/>
            <a:ext cx="6096000" cy="4257675"/>
          </a:xfrm>
          <a:prstGeom prst="rect">
            <a:avLst/>
          </a:prstGeom>
        </p:spPr>
      </p:pic>
      <p:sp>
        <p:nvSpPr>
          <p:cNvPr id="2" name="Title 1"/>
          <p:cNvSpPr>
            <a:spLocks noGrp="1"/>
          </p:cNvSpPr>
          <p:nvPr>
            <p:ph type="title"/>
          </p:nvPr>
        </p:nvSpPr>
        <p:spPr/>
        <p:txBody>
          <a:bodyPr/>
          <a:lstStyle/>
          <a:p>
            <a:r>
              <a:rPr lang="en-US" dirty="0"/>
              <a:t>Open Number Lines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69834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62" y="2233518"/>
            <a:ext cx="7239000" cy="462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781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Big Idea 3</a:t>
            </a:r>
          </a:p>
        </p:txBody>
      </p:sp>
    </p:spTree>
    <p:extLst>
      <p:ext uri="{BB962C8B-B14F-4D97-AF65-F5344CB8AC3E}">
        <p14:creationId xmlns:p14="http://schemas.microsoft.com/office/powerpoint/2010/main" val="20401206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Intro</a:t>
            </a:r>
          </a:p>
        </p:txBody>
      </p:sp>
      <p:sp>
        <p:nvSpPr>
          <p:cNvPr id="3" name="Content Placeholder 2"/>
          <p:cNvSpPr>
            <a:spLocks noGrp="1"/>
          </p:cNvSpPr>
          <p:nvPr>
            <p:ph idx="1"/>
          </p:nvPr>
        </p:nvSpPr>
        <p:spPr>
          <a:xfrm>
            <a:off x="457200" y="2103437"/>
            <a:ext cx="8229600" cy="1706563"/>
          </a:xfrm>
        </p:spPr>
        <p:txBody>
          <a:bodyPr/>
          <a:lstStyle/>
          <a:p>
            <a:pPr marL="0" indent="0" algn="ctr">
              <a:buNone/>
            </a:pPr>
            <a:r>
              <a:rPr lang="en-US" dirty="0"/>
              <a:t>Write a simple addition or subtraction word problem that you would use at your grade level.</a:t>
            </a:r>
          </a:p>
        </p:txBody>
      </p:sp>
      <p:sp>
        <p:nvSpPr>
          <p:cNvPr id="4" name="Content Placeholder 2"/>
          <p:cNvSpPr txBox="1">
            <a:spLocks/>
          </p:cNvSpPr>
          <p:nvPr/>
        </p:nvSpPr>
        <p:spPr>
          <a:xfrm>
            <a:off x="533400" y="5577681"/>
            <a:ext cx="8229600" cy="853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We’ll come back to this question later.</a:t>
            </a:r>
          </a:p>
        </p:txBody>
      </p:sp>
    </p:spTree>
    <p:extLst>
      <p:ext uri="{BB962C8B-B14F-4D97-AF65-F5344CB8AC3E}">
        <p14:creationId xmlns:p14="http://schemas.microsoft.com/office/powerpoint/2010/main" val="2084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sp>
        <p:nvSpPr>
          <p:cNvPr id="3" name="Content Placeholder 2"/>
          <p:cNvSpPr>
            <a:spLocks noGrp="1"/>
          </p:cNvSpPr>
          <p:nvPr>
            <p:ph idx="1"/>
          </p:nvPr>
        </p:nvSpPr>
        <p:spPr/>
        <p:txBody>
          <a:bodyPr/>
          <a:lstStyle/>
          <a:p>
            <a:r>
              <a:rPr lang="en-US" dirty="0"/>
              <a:t>Read the 9 word problems found in your envelope.</a:t>
            </a:r>
          </a:p>
          <a:p>
            <a:r>
              <a:rPr lang="en-US" dirty="0"/>
              <a:t>Sort them into groups as you see fit.</a:t>
            </a:r>
          </a:p>
          <a:p>
            <a:r>
              <a:rPr lang="en-US" dirty="0"/>
              <a:t>Create categories for your sorts.</a:t>
            </a:r>
          </a:p>
          <a:p>
            <a:r>
              <a:rPr lang="en-US" dirty="0"/>
              <a:t>Can you find another way to sort them?</a:t>
            </a:r>
          </a:p>
        </p:txBody>
      </p:sp>
    </p:spTree>
    <p:extLst>
      <p:ext uri="{BB962C8B-B14F-4D97-AF65-F5344CB8AC3E}">
        <p14:creationId xmlns:p14="http://schemas.microsoft.com/office/powerpoint/2010/main" val="672444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grpSp>
        <p:nvGrpSpPr>
          <p:cNvPr id="6" name="Group 5"/>
          <p:cNvGrpSpPr/>
          <p:nvPr/>
        </p:nvGrpSpPr>
        <p:grpSpPr>
          <a:xfrm>
            <a:off x="4267200" y="1676400"/>
            <a:ext cx="4638675" cy="5030251"/>
            <a:chOff x="2371724" y="1905000"/>
            <a:chExt cx="4638675" cy="5030251"/>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4" y="1905000"/>
              <a:ext cx="4638675" cy="503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71724" y="2028498"/>
              <a:ext cx="14287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457200" y="2819400"/>
            <a:ext cx="3179379" cy="2862322"/>
          </a:xfrm>
          <a:prstGeom prst="rect">
            <a:avLst/>
          </a:prstGeom>
        </p:spPr>
        <p:txBody>
          <a:bodyPr wrap="square">
            <a:spAutoFit/>
          </a:bodyPr>
          <a:lstStyle/>
          <a:p>
            <a:pPr algn="ctr"/>
            <a:r>
              <a:rPr lang="en-US" sz="3600" dirty="0"/>
              <a:t>Where does the word problem you created earlier fit in the grid?</a:t>
            </a:r>
          </a:p>
        </p:txBody>
      </p:sp>
    </p:spTree>
    <p:extLst>
      <p:ext uri="{BB962C8B-B14F-4D97-AF65-F5344CB8AC3E}">
        <p14:creationId xmlns:p14="http://schemas.microsoft.com/office/powerpoint/2010/main" val="23667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Activity</a:t>
            </a:r>
          </a:p>
        </p:txBody>
      </p:sp>
      <p:grpSp>
        <p:nvGrpSpPr>
          <p:cNvPr id="6" name="Group 5"/>
          <p:cNvGrpSpPr/>
          <p:nvPr/>
        </p:nvGrpSpPr>
        <p:grpSpPr>
          <a:xfrm>
            <a:off x="4267200" y="1676400"/>
            <a:ext cx="4638675" cy="5030251"/>
            <a:chOff x="2371724" y="1905000"/>
            <a:chExt cx="4638675" cy="5030251"/>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4" y="1905000"/>
              <a:ext cx="4638675" cy="503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71724" y="2028498"/>
              <a:ext cx="14287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457200" y="2819400"/>
            <a:ext cx="3179379" cy="3416320"/>
          </a:xfrm>
          <a:prstGeom prst="rect">
            <a:avLst/>
          </a:prstGeom>
        </p:spPr>
        <p:txBody>
          <a:bodyPr wrap="square">
            <a:spAutoFit/>
          </a:bodyPr>
          <a:lstStyle/>
          <a:p>
            <a:pPr algn="ctr"/>
            <a:r>
              <a:rPr lang="en-US" sz="3600" dirty="0"/>
              <a:t>How could you modify your question to hit a different row?</a:t>
            </a:r>
          </a:p>
          <a:p>
            <a:pPr algn="ctr"/>
            <a:r>
              <a:rPr lang="en-US" sz="3600" dirty="0"/>
              <a:t>A different column?</a:t>
            </a:r>
          </a:p>
        </p:txBody>
      </p:sp>
      <p:sp>
        <p:nvSpPr>
          <p:cNvPr id="3" name="Oval 2"/>
          <p:cNvSpPr/>
          <p:nvPr/>
        </p:nvSpPr>
        <p:spPr>
          <a:xfrm>
            <a:off x="5410200" y="1799898"/>
            <a:ext cx="2514600" cy="2086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2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Big Ideas?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103441"/>
            <a:ext cx="129312" cy="4525955"/>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15" y="2098347"/>
            <a:ext cx="129312" cy="4525955"/>
          </a:xfrm>
          <a:prstGeom prst="rect">
            <a:avLst/>
          </a:prstGeom>
        </p:spPr>
      </p:pic>
      <p:sp>
        <p:nvSpPr>
          <p:cNvPr id="6" name="Content Placeholder 9"/>
          <p:cNvSpPr txBox="1">
            <a:spLocks/>
          </p:cNvSpPr>
          <p:nvPr/>
        </p:nvSpPr>
        <p:spPr>
          <a:xfrm>
            <a:off x="457200" y="2103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Print" panose="020006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Print" panose="020006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Print" panose="020006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Print" panose="020006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egoe UI Symbol" panose="020B0502040204020203" pitchFamily="34" charset="0"/>
                <a:ea typeface="Segoe UI Symbol" panose="020B0502040204020203" pitchFamily="34" charset="0"/>
              </a:rPr>
              <a:t>Additive Thinking deals with questions where the start, change or result is unknown.  It is joining, separating and comparing.</a:t>
            </a:r>
          </a:p>
        </p:txBody>
      </p:sp>
    </p:spTree>
    <p:extLst>
      <p:ext uri="{BB962C8B-B14F-4D97-AF65-F5344CB8AC3E}">
        <p14:creationId xmlns:p14="http://schemas.microsoft.com/office/powerpoint/2010/main" val="231138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Message</a:t>
            </a:r>
          </a:p>
        </p:txBody>
      </p:sp>
      <p:sp>
        <p:nvSpPr>
          <p:cNvPr id="3" name="Content Placeholder 2"/>
          <p:cNvSpPr>
            <a:spLocks noGrp="1"/>
          </p:cNvSpPr>
          <p:nvPr>
            <p:ph idx="1"/>
          </p:nvPr>
        </p:nvSpPr>
        <p:spPr/>
        <p:txBody>
          <a:bodyPr>
            <a:normAutofit/>
          </a:bodyPr>
          <a:lstStyle/>
          <a:p>
            <a:pPr marL="0" indent="0" algn="ctr">
              <a:buNone/>
            </a:pPr>
            <a:r>
              <a:rPr lang="en-US" dirty="0"/>
              <a:t>All of these question formats are equally important and students should be exposed to all of them in equal proportions, regardless of grade level.</a:t>
            </a:r>
          </a:p>
        </p:txBody>
      </p:sp>
    </p:spTree>
    <p:extLst>
      <p:ext uri="{BB962C8B-B14F-4D97-AF65-F5344CB8AC3E}">
        <p14:creationId xmlns:p14="http://schemas.microsoft.com/office/powerpoint/2010/main" val="20602805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799" y="557212"/>
            <a:ext cx="6934201" cy="1143000"/>
          </a:xfrm>
        </p:spPr>
        <p:txBody>
          <a:bodyPr>
            <a:noAutofit/>
          </a:bodyPr>
          <a:lstStyle/>
          <a:p>
            <a:r>
              <a:rPr lang="en-US" dirty="0"/>
              <a:t>Big Idea 3</a:t>
            </a:r>
          </a:p>
        </p:txBody>
      </p:sp>
      <p:sp>
        <p:nvSpPr>
          <p:cNvPr id="2" name="Content Placeholder 1"/>
          <p:cNvSpPr>
            <a:spLocks noGrp="1"/>
          </p:cNvSpPr>
          <p:nvPr>
            <p:ph idx="1"/>
          </p:nvPr>
        </p:nvSpPr>
        <p:spPr/>
        <p:txBody>
          <a:bodyPr/>
          <a:lstStyle/>
          <a:p>
            <a:pPr marL="0" indent="0">
              <a:buNone/>
            </a:pPr>
            <a:r>
              <a:rPr lang="en-US" dirty="0"/>
              <a:t>Additive Thinking deals with questions where the start, change or result is unknown.  It is joining, separating and comparing.</a:t>
            </a:r>
          </a:p>
          <a:p>
            <a:endParaRPr lang="en-US" dirty="0"/>
          </a:p>
        </p:txBody>
      </p:sp>
    </p:spTree>
    <p:extLst>
      <p:ext uri="{BB962C8B-B14F-4D97-AF65-F5344CB8AC3E}">
        <p14:creationId xmlns:p14="http://schemas.microsoft.com/office/powerpoint/2010/main" val="19881052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Important Message</a:t>
            </a:r>
          </a:p>
        </p:txBody>
      </p:sp>
      <p:sp>
        <p:nvSpPr>
          <p:cNvPr id="2" name="Content Placeholder 1"/>
          <p:cNvSpPr>
            <a:spLocks noGrp="1"/>
          </p:cNvSpPr>
          <p:nvPr>
            <p:ph idx="1"/>
          </p:nvPr>
        </p:nvSpPr>
        <p:spPr/>
        <p:txBody>
          <a:bodyPr/>
          <a:lstStyle/>
          <a:p>
            <a:pPr marL="0" indent="0">
              <a:buNone/>
            </a:pPr>
            <a:r>
              <a:rPr lang="en-US" dirty="0"/>
              <a:t>Subtraction is not just “take away”.  It is also comparison (how many more, how many less, what is the difference?)</a:t>
            </a:r>
          </a:p>
          <a:p>
            <a:pPr marL="0" indent="0">
              <a:buNone/>
            </a:pPr>
            <a:endParaRPr lang="en-US" dirty="0"/>
          </a:p>
        </p:txBody>
      </p:sp>
    </p:spTree>
    <p:extLst>
      <p:ext uri="{BB962C8B-B14F-4D97-AF65-F5344CB8AC3E}">
        <p14:creationId xmlns:p14="http://schemas.microsoft.com/office/powerpoint/2010/main" val="96234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p:txBody>
          <a:bodyPr/>
          <a:lstStyle/>
          <a:p>
            <a:pPr marL="0" indent="0" algn="ctr">
              <a:buNone/>
            </a:pPr>
            <a:r>
              <a:rPr lang="en-US" dirty="0"/>
              <a:t>Renée ran a 64 km race.</a:t>
            </a:r>
          </a:p>
          <a:p>
            <a:pPr marL="0" indent="0" algn="ctr">
              <a:buNone/>
            </a:pPr>
            <a:r>
              <a:rPr lang="en-US" dirty="0"/>
              <a:t>Sandi ran a 23 km race.</a:t>
            </a:r>
          </a:p>
          <a:p>
            <a:pPr marL="0" indent="0" algn="ctr">
              <a:buNone/>
            </a:pPr>
            <a:r>
              <a:rPr lang="en-US" dirty="0"/>
              <a:t>How much further did Renée run?</a:t>
            </a:r>
          </a:p>
        </p:txBody>
      </p:sp>
    </p:spTree>
    <p:extLst>
      <p:ext uri="{BB962C8B-B14F-4D97-AF65-F5344CB8AC3E}">
        <p14:creationId xmlns:p14="http://schemas.microsoft.com/office/powerpoint/2010/main" val="9282640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457200" y="2103437"/>
            <a:ext cx="8229600" cy="2392363"/>
          </a:xfrm>
        </p:spPr>
        <p:txBody>
          <a:bodyPr>
            <a:normAutofit/>
          </a:bodyPr>
          <a:lstStyle/>
          <a:p>
            <a:pPr marL="0" indent="0" algn="ctr">
              <a:buNone/>
            </a:pPr>
            <a:r>
              <a:rPr lang="en-US" sz="5400" dirty="0"/>
              <a:t>Typical Solution</a:t>
            </a:r>
          </a:p>
          <a:p>
            <a:pPr marL="0" indent="0" algn="ctr">
              <a:buNone/>
            </a:pPr>
            <a:endParaRPr lang="en-US" sz="5400" dirty="0"/>
          </a:p>
          <a:p>
            <a:pPr marL="0" indent="0" algn="ctr">
              <a:buNone/>
            </a:pPr>
            <a:endParaRPr lang="en-US" sz="5400" dirty="0"/>
          </a:p>
          <a:p>
            <a:pPr marL="0" indent="0">
              <a:buNone/>
            </a:pPr>
            <a:endParaRPr lang="en-US" dirty="0"/>
          </a:p>
        </p:txBody>
      </p:sp>
      <p:cxnSp>
        <p:nvCxnSpPr>
          <p:cNvPr id="15" name="Straight Connector 14"/>
          <p:cNvCxnSpPr/>
          <p:nvPr/>
        </p:nvCxnSpPr>
        <p:spPr>
          <a:xfrm>
            <a:off x="1432316" y="3876814"/>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794516" y="3572014"/>
            <a:ext cx="418704" cy="782989"/>
            <a:chOff x="3733800" y="4090183"/>
            <a:chExt cx="418704" cy="782989"/>
          </a:xfrm>
        </p:grpSpPr>
        <p:cxnSp>
          <p:nvCxnSpPr>
            <p:cNvPr id="17" name="Straight Connector 16"/>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4503840"/>
              <a:ext cx="418704" cy="369332"/>
            </a:xfrm>
            <a:prstGeom prst="rect">
              <a:avLst/>
            </a:prstGeom>
            <a:noFill/>
          </p:spPr>
          <p:txBody>
            <a:bodyPr wrap="none" rtlCol="0">
              <a:spAutoFit/>
            </a:bodyPr>
            <a:lstStyle/>
            <a:p>
              <a:r>
                <a:rPr lang="en-US" dirty="0"/>
                <a:t>41</a:t>
              </a:r>
            </a:p>
          </p:txBody>
        </p:sp>
      </p:grpSp>
      <p:grpSp>
        <p:nvGrpSpPr>
          <p:cNvPr id="19" name="Group 18"/>
          <p:cNvGrpSpPr/>
          <p:nvPr/>
        </p:nvGrpSpPr>
        <p:grpSpPr>
          <a:xfrm>
            <a:off x="4468264" y="3575288"/>
            <a:ext cx="418704" cy="782989"/>
            <a:chOff x="8047392" y="4093811"/>
            <a:chExt cx="418704" cy="782989"/>
          </a:xfrm>
        </p:grpSpPr>
        <p:cxnSp>
          <p:nvCxnSpPr>
            <p:cNvPr id="20" name="Straight Connector 19"/>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47392" y="4507468"/>
              <a:ext cx="418704" cy="369332"/>
            </a:xfrm>
            <a:prstGeom prst="rect">
              <a:avLst/>
            </a:prstGeom>
            <a:noFill/>
          </p:spPr>
          <p:txBody>
            <a:bodyPr wrap="none" rtlCol="0">
              <a:spAutoFit/>
            </a:bodyPr>
            <a:lstStyle/>
            <a:p>
              <a:r>
                <a:rPr lang="en-US" dirty="0"/>
                <a:t>44</a:t>
              </a:r>
            </a:p>
          </p:txBody>
        </p:sp>
      </p:grpSp>
      <p:grpSp>
        <p:nvGrpSpPr>
          <p:cNvPr id="22" name="Group 21"/>
          <p:cNvGrpSpPr/>
          <p:nvPr/>
        </p:nvGrpSpPr>
        <p:grpSpPr>
          <a:xfrm>
            <a:off x="7315200" y="3575642"/>
            <a:ext cx="418704" cy="782989"/>
            <a:chOff x="8344296" y="4093811"/>
            <a:chExt cx="418704" cy="782989"/>
          </a:xfrm>
        </p:grpSpPr>
        <p:cxnSp>
          <p:nvCxnSpPr>
            <p:cNvPr id="23" name="Straight Connector 22"/>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25" name="Group 24"/>
          <p:cNvGrpSpPr/>
          <p:nvPr/>
        </p:nvGrpSpPr>
        <p:grpSpPr>
          <a:xfrm flipH="1">
            <a:off x="4675091" y="3084964"/>
            <a:ext cx="2747537" cy="732293"/>
            <a:chOff x="3976914" y="5074743"/>
            <a:chExt cx="4306664" cy="732293"/>
          </a:xfrm>
        </p:grpSpPr>
        <p:sp>
          <p:nvSpPr>
            <p:cNvPr id="26" name="Curved Down Arrow 25"/>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604278" y="5074743"/>
              <a:ext cx="705022" cy="369332"/>
            </a:xfrm>
            <a:prstGeom prst="rect">
              <a:avLst/>
            </a:prstGeom>
            <a:noFill/>
          </p:spPr>
          <p:txBody>
            <a:bodyPr wrap="none" rtlCol="0">
              <a:spAutoFit/>
            </a:bodyPr>
            <a:lstStyle/>
            <a:p>
              <a:r>
                <a:rPr lang="en-US" dirty="0"/>
                <a:t>-20</a:t>
              </a:r>
            </a:p>
          </p:txBody>
        </p:sp>
      </p:grpSp>
      <p:grpSp>
        <p:nvGrpSpPr>
          <p:cNvPr id="28" name="Group 27"/>
          <p:cNvGrpSpPr/>
          <p:nvPr/>
        </p:nvGrpSpPr>
        <p:grpSpPr>
          <a:xfrm flipH="1">
            <a:off x="4001344" y="3048000"/>
            <a:ext cx="599764" cy="724290"/>
            <a:chOff x="8229600" y="3512598"/>
            <a:chExt cx="384207" cy="724290"/>
          </a:xfrm>
        </p:grpSpPr>
        <p:sp>
          <p:nvSpPr>
            <p:cNvPr id="29" name="Curved Down Arrow 28"/>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8245121" y="3512598"/>
              <a:ext cx="368686" cy="369332"/>
            </a:xfrm>
            <a:prstGeom prst="rect">
              <a:avLst/>
            </a:prstGeom>
            <a:noFill/>
          </p:spPr>
          <p:txBody>
            <a:bodyPr wrap="none" rtlCol="0">
              <a:spAutoFit/>
            </a:bodyPr>
            <a:lstStyle/>
            <a:p>
              <a:r>
                <a:rPr lang="en-US" dirty="0"/>
                <a:t>-3</a:t>
              </a:r>
            </a:p>
          </p:txBody>
        </p:sp>
      </p:grpSp>
      <p:sp>
        <p:nvSpPr>
          <p:cNvPr id="31" name="Content Placeholder 2"/>
          <p:cNvSpPr txBox="1">
            <a:spLocks/>
          </p:cNvSpPr>
          <p:nvPr/>
        </p:nvSpPr>
        <p:spPr>
          <a:xfrm>
            <a:off x="620110" y="4876800"/>
            <a:ext cx="8229600" cy="15496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41 km more than Sandi.</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5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as Comparison</a:t>
            </a:r>
          </a:p>
        </p:txBody>
      </p:sp>
      <p:sp>
        <p:nvSpPr>
          <p:cNvPr id="3" name="Content Placeholder 2"/>
          <p:cNvSpPr>
            <a:spLocks noGrp="1"/>
          </p:cNvSpPr>
          <p:nvPr>
            <p:ph idx="1"/>
          </p:nvPr>
        </p:nvSpPr>
        <p:spPr>
          <a:xfrm>
            <a:off x="365480" y="2092021"/>
            <a:ext cx="8229600" cy="4525963"/>
          </a:xfrm>
        </p:spPr>
        <p:txBody>
          <a:bodyPr/>
          <a:lstStyle/>
          <a:p>
            <a:pPr marL="0" indent="0" algn="ctr">
              <a:buNone/>
            </a:pPr>
            <a:r>
              <a:rPr lang="en-US" sz="5400" dirty="0"/>
              <a:t>Another Solution</a:t>
            </a:r>
          </a:p>
          <a:p>
            <a:pPr marL="0" indent="0">
              <a:buNone/>
            </a:pPr>
            <a:endParaRPr lang="en-US" dirty="0"/>
          </a:p>
        </p:txBody>
      </p:sp>
      <p:cxnSp>
        <p:nvCxnSpPr>
          <p:cNvPr id="31" name="Straight Connector 30"/>
          <p:cNvCxnSpPr/>
          <p:nvPr/>
        </p:nvCxnSpPr>
        <p:spPr>
          <a:xfrm>
            <a:off x="1432316" y="4035721"/>
            <a:ext cx="7061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600200" y="3828482"/>
            <a:ext cx="418704" cy="782989"/>
            <a:chOff x="3733800" y="4090183"/>
            <a:chExt cx="418704" cy="782989"/>
          </a:xfrm>
        </p:grpSpPr>
        <p:cxnSp>
          <p:nvCxnSpPr>
            <p:cNvPr id="33" name="Straight Connector 32"/>
            <p:cNvCxnSpPr/>
            <p:nvPr/>
          </p:nvCxnSpPr>
          <p:spPr>
            <a:xfrm>
              <a:off x="3940628" y="4090183"/>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33800" y="4503840"/>
              <a:ext cx="418704" cy="369332"/>
            </a:xfrm>
            <a:prstGeom prst="rect">
              <a:avLst/>
            </a:prstGeom>
            <a:noFill/>
          </p:spPr>
          <p:txBody>
            <a:bodyPr wrap="none" rtlCol="0">
              <a:spAutoFit/>
            </a:bodyPr>
            <a:lstStyle/>
            <a:p>
              <a:r>
                <a:rPr lang="en-US" dirty="0"/>
                <a:t>23</a:t>
              </a:r>
            </a:p>
          </p:txBody>
        </p:sp>
      </p:grpSp>
      <p:grpSp>
        <p:nvGrpSpPr>
          <p:cNvPr id="35" name="Group 34"/>
          <p:cNvGrpSpPr/>
          <p:nvPr/>
        </p:nvGrpSpPr>
        <p:grpSpPr>
          <a:xfrm>
            <a:off x="6794101" y="3786228"/>
            <a:ext cx="418704" cy="782989"/>
            <a:chOff x="8047392" y="4093811"/>
            <a:chExt cx="418704" cy="782989"/>
          </a:xfrm>
        </p:grpSpPr>
        <p:cxnSp>
          <p:nvCxnSpPr>
            <p:cNvPr id="36" name="Straight Connector 35"/>
            <p:cNvCxnSpPr/>
            <p:nvPr/>
          </p:nvCxnSpPr>
          <p:spPr>
            <a:xfrm>
              <a:off x="8254220"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047392" y="4507468"/>
              <a:ext cx="418704" cy="369332"/>
            </a:xfrm>
            <a:prstGeom prst="rect">
              <a:avLst/>
            </a:prstGeom>
            <a:noFill/>
          </p:spPr>
          <p:txBody>
            <a:bodyPr wrap="none" rtlCol="0">
              <a:spAutoFit/>
            </a:bodyPr>
            <a:lstStyle/>
            <a:p>
              <a:r>
                <a:rPr lang="en-US" dirty="0"/>
                <a:t>63</a:t>
              </a:r>
            </a:p>
          </p:txBody>
        </p:sp>
      </p:grpSp>
      <p:grpSp>
        <p:nvGrpSpPr>
          <p:cNvPr id="38" name="Group 37"/>
          <p:cNvGrpSpPr/>
          <p:nvPr/>
        </p:nvGrpSpPr>
        <p:grpSpPr>
          <a:xfrm>
            <a:off x="7315200" y="3786228"/>
            <a:ext cx="418704" cy="782989"/>
            <a:chOff x="8344296" y="4093811"/>
            <a:chExt cx="418704" cy="782989"/>
          </a:xfrm>
        </p:grpSpPr>
        <p:cxnSp>
          <p:nvCxnSpPr>
            <p:cNvPr id="39" name="Straight Connector 38"/>
            <p:cNvCxnSpPr/>
            <p:nvPr/>
          </p:nvCxnSpPr>
          <p:spPr>
            <a:xfrm>
              <a:off x="8436428" y="4093811"/>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344296" y="4507468"/>
              <a:ext cx="418704" cy="369332"/>
            </a:xfrm>
            <a:prstGeom prst="rect">
              <a:avLst/>
            </a:prstGeom>
            <a:noFill/>
          </p:spPr>
          <p:txBody>
            <a:bodyPr wrap="none" rtlCol="0">
              <a:spAutoFit/>
            </a:bodyPr>
            <a:lstStyle/>
            <a:p>
              <a:r>
                <a:rPr lang="en-US" dirty="0"/>
                <a:t>64</a:t>
              </a:r>
            </a:p>
          </p:txBody>
        </p:sp>
      </p:grpSp>
      <p:grpSp>
        <p:nvGrpSpPr>
          <p:cNvPr id="41" name="Group 40"/>
          <p:cNvGrpSpPr/>
          <p:nvPr/>
        </p:nvGrpSpPr>
        <p:grpSpPr>
          <a:xfrm>
            <a:off x="1905000" y="3132625"/>
            <a:ext cx="5104964" cy="761937"/>
            <a:chOff x="3976914" y="5045099"/>
            <a:chExt cx="4306664" cy="761937"/>
          </a:xfrm>
        </p:grpSpPr>
        <p:sp>
          <p:nvSpPr>
            <p:cNvPr id="42" name="Curved Down Arrow 41"/>
            <p:cNvSpPr/>
            <p:nvPr/>
          </p:nvSpPr>
          <p:spPr>
            <a:xfrm>
              <a:off x="3976914" y="5450653"/>
              <a:ext cx="4306664" cy="356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5924181" y="5045099"/>
              <a:ext cx="450597" cy="369332"/>
            </a:xfrm>
            <a:prstGeom prst="rect">
              <a:avLst/>
            </a:prstGeom>
            <a:noFill/>
          </p:spPr>
          <p:txBody>
            <a:bodyPr wrap="none" rtlCol="0">
              <a:spAutoFit/>
            </a:bodyPr>
            <a:lstStyle/>
            <a:p>
              <a:r>
                <a:rPr lang="en-US" dirty="0"/>
                <a:t>+40</a:t>
              </a:r>
            </a:p>
          </p:txBody>
        </p:sp>
      </p:grpSp>
      <p:grpSp>
        <p:nvGrpSpPr>
          <p:cNvPr id="44" name="Group 43"/>
          <p:cNvGrpSpPr/>
          <p:nvPr/>
        </p:nvGrpSpPr>
        <p:grpSpPr>
          <a:xfrm>
            <a:off x="7034734" y="3052513"/>
            <a:ext cx="417102" cy="724290"/>
            <a:chOff x="8195101" y="3512598"/>
            <a:chExt cx="410028" cy="724290"/>
          </a:xfrm>
        </p:grpSpPr>
        <p:sp>
          <p:nvSpPr>
            <p:cNvPr id="45" name="Curved Down Arrow 44"/>
            <p:cNvSpPr/>
            <p:nvPr/>
          </p:nvSpPr>
          <p:spPr>
            <a:xfrm>
              <a:off x="8229600" y="3880505"/>
              <a:ext cx="351312" cy="356383"/>
            </a:xfrm>
            <a:prstGeom prst="curvedDownArrow">
              <a:avLst>
                <a:gd name="adj1" fmla="val 25000"/>
                <a:gd name="adj2" fmla="val 50000"/>
                <a:gd name="adj3" fmla="val 33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8195101" y="3512598"/>
              <a:ext cx="410028" cy="369332"/>
            </a:xfrm>
            <a:prstGeom prst="rect">
              <a:avLst/>
            </a:prstGeom>
            <a:noFill/>
          </p:spPr>
          <p:txBody>
            <a:bodyPr wrap="none" rtlCol="0">
              <a:spAutoFit/>
            </a:bodyPr>
            <a:lstStyle/>
            <a:p>
              <a:r>
                <a:rPr lang="en-US" dirty="0"/>
                <a:t>+1</a:t>
              </a:r>
            </a:p>
          </p:txBody>
        </p:sp>
      </p:grpSp>
      <p:sp>
        <p:nvSpPr>
          <p:cNvPr id="47" name="Content Placeholder 2"/>
          <p:cNvSpPr txBox="1">
            <a:spLocks/>
          </p:cNvSpPr>
          <p:nvPr/>
        </p:nvSpPr>
        <p:spPr>
          <a:xfrm>
            <a:off x="620110" y="4876800"/>
            <a:ext cx="8229600" cy="160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Symbol" panose="020B0502040204020203" pitchFamily="34" charset="0"/>
                <a:ea typeface="Segoe UI Symbol" panose="020B0502040204020203"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5400" dirty="0"/>
          </a:p>
          <a:p>
            <a:pPr marL="0" indent="0" algn="ctr">
              <a:buFont typeface="Arial" panose="020B0604020202020204" pitchFamily="34" charset="0"/>
              <a:buNone/>
            </a:pPr>
            <a:r>
              <a:rPr lang="en-US" sz="5400" dirty="0"/>
              <a:t>So Renée ran 41 km more than Sandi.</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4530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in Context</a:t>
            </a:r>
          </a:p>
        </p:txBody>
      </p:sp>
      <p:sp>
        <p:nvSpPr>
          <p:cNvPr id="3" name="Content Placeholder 2"/>
          <p:cNvSpPr>
            <a:spLocks noGrp="1"/>
          </p:cNvSpPr>
          <p:nvPr>
            <p:ph idx="1"/>
          </p:nvPr>
        </p:nvSpPr>
        <p:spPr/>
        <p:txBody>
          <a:bodyPr/>
          <a:lstStyle/>
          <a:p>
            <a:pPr marL="0" indent="0" algn="ctr">
              <a:buNone/>
            </a:pPr>
            <a:r>
              <a:rPr lang="en-US" dirty="0"/>
              <a:t>Generate a list of life situations where subtracting is actually comparing instead of taking away.</a:t>
            </a:r>
          </a:p>
          <a:p>
            <a:pPr marL="0" indent="0" algn="ctr">
              <a:buNone/>
            </a:pPr>
            <a:endParaRPr lang="en-US" dirty="0"/>
          </a:p>
          <a:p>
            <a:pPr marL="0" indent="0" algn="ctr">
              <a:buNone/>
            </a:pPr>
            <a:r>
              <a:rPr lang="en-US" dirty="0"/>
              <a:t>Remember to use these contexts in your math word problems.</a:t>
            </a:r>
          </a:p>
        </p:txBody>
      </p:sp>
    </p:spTree>
    <p:extLst>
      <p:ext uri="{BB962C8B-B14F-4D97-AF65-F5344CB8AC3E}">
        <p14:creationId xmlns:p14="http://schemas.microsoft.com/office/powerpoint/2010/main" val="13725881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Practices</a:t>
            </a:r>
          </a:p>
        </p:txBody>
      </p:sp>
      <p:sp>
        <p:nvSpPr>
          <p:cNvPr id="3" name="Content Placeholder 2"/>
          <p:cNvSpPr>
            <a:spLocks noGrp="1"/>
          </p:cNvSpPr>
          <p:nvPr>
            <p:ph idx="1"/>
          </p:nvPr>
        </p:nvSpPr>
        <p:spPr/>
        <p:txBody>
          <a:bodyPr/>
          <a:lstStyle/>
          <a:p>
            <a:r>
              <a:rPr lang="en-US" dirty="0"/>
              <a:t>Number Talks</a:t>
            </a:r>
          </a:p>
          <a:p>
            <a:r>
              <a:rPr lang="en-US" dirty="0"/>
              <a:t>Open-ended questions</a:t>
            </a:r>
          </a:p>
          <a:p>
            <a:r>
              <a:rPr lang="en-US" dirty="0"/>
              <a:t>Use of manipulatives</a:t>
            </a:r>
          </a:p>
          <a:p>
            <a:r>
              <a:rPr lang="en-US" dirty="0"/>
              <a:t>Non-permanent surfaces</a:t>
            </a:r>
          </a:p>
          <a:p>
            <a:r>
              <a:rPr lang="en-US" dirty="0"/>
              <a:t>Problem Solving</a:t>
            </a:r>
          </a:p>
          <a:p>
            <a:endParaRPr lang="en-US" dirty="0"/>
          </a:p>
          <a:p>
            <a:endParaRPr lang="en-US" dirty="0"/>
          </a:p>
        </p:txBody>
      </p:sp>
    </p:spTree>
    <p:extLst>
      <p:ext uri="{BB962C8B-B14F-4D97-AF65-F5344CB8AC3E}">
        <p14:creationId xmlns:p14="http://schemas.microsoft.com/office/powerpoint/2010/main" val="3679274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Alert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33600"/>
            <a:ext cx="6096000" cy="4257675"/>
          </a:xfrm>
          <a:prstGeom prst="rect">
            <a:avLst/>
          </a:prstGeom>
        </p:spPr>
      </p:pic>
    </p:spTree>
    <p:extLst>
      <p:ext uri="{BB962C8B-B14F-4D97-AF65-F5344CB8AC3E}">
        <p14:creationId xmlns:p14="http://schemas.microsoft.com/office/powerpoint/2010/main" val="19963454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Communication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8564"/>
            <a:ext cx="7024688" cy="452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528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4206</TotalTime>
  <Words>7509</Words>
  <Application>Microsoft Office PowerPoint</Application>
  <PresentationFormat>On-screen Show (4:3)</PresentationFormat>
  <Paragraphs>960</Paragraphs>
  <Slides>135</Slides>
  <Notes>109</Notes>
  <HiddenSlides>0</HiddenSlides>
  <MMClips>1</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Additive Thinking</vt:lpstr>
      <vt:lpstr>Introduction</vt:lpstr>
      <vt:lpstr>What is Additive Thinking?</vt:lpstr>
      <vt:lpstr>What is Additive Thinking?</vt:lpstr>
      <vt:lpstr>Why is it important?</vt:lpstr>
      <vt:lpstr>Why is it important?</vt:lpstr>
      <vt:lpstr>What are the Big Ideas?</vt:lpstr>
      <vt:lpstr>What are the Big Ideas?</vt:lpstr>
      <vt:lpstr>What are the Big Ideas?</vt:lpstr>
      <vt:lpstr>Activity:  Relating to POS</vt:lpstr>
      <vt:lpstr>Activity:  Suggested Strategies</vt:lpstr>
      <vt:lpstr>Alberta Education says…</vt:lpstr>
      <vt:lpstr>How Many Strategies?</vt:lpstr>
      <vt:lpstr>Just a Reminder</vt:lpstr>
      <vt:lpstr>Using Manipulatives</vt:lpstr>
      <vt:lpstr>Using Manipulatives</vt:lpstr>
      <vt:lpstr>Using Manipulatives</vt:lpstr>
      <vt:lpstr>Using Manipulatives</vt:lpstr>
      <vt:lpstr>Using Manipulatives</vt:lpstr>
      <vt:lpstr>Big Idea 1</vt:lpstr>
      <vt:lpstr>Flexible Thinking</vt:lpstr>
      <vt:lpstr>Activity:  Intro</vt:lpstr>
      <vt:lpstr>Intro:  Making Ten</vt:lpstr>
      <vt:lpstr>Intro:  Making Ten</vt:lpstr>
      <vt:lpstr>Intro:  Making Ten</vt:lpstr>
      <vt:lpstr>Intro:  Making Ten</vt:lpstr>
      <vt:lpstr>Intro:  Making Ten</vt:lpstr>
      <vt:lpstr>Intro:  Making Ten</vt:lpstr>
      <vt:lpstr>Intro:  Try This</vt:lpstr>
      <vt:lpstr>Extending:  Making Ten</vt:lpstr>
      <vt:lpstr>MODULE ALERT</vt:lpstr>
      <vt:lpstr>Consolidating Your Learning</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Partition by Place Value</vt:lpstr>
      <vt:lpstr>Intro:  Try This</vt:lpstr>
      <vt:lpstr>Consolidating Your Learning</vt:lpstr>
      <vt:lpstr>Intro:  Open Number Lines</vt:lpstr>
      <vt:lpstr>Intro:  Open Number Lines</vt:lpstr>
      <vt:lpstr>Intro:  Try This</vt:lpstr>
      <vt:lpstr>Consolidating Your Learning</vt:lpstr>
      <vt:lpstr>Student Exemplar</vt:lpstr>
      <vt:lpstr>Activity Adaptation</vt:lpstr>
      <vt:lpstr>Quick Assessment</vt:lpstr>
      <vt:lpstr>Quick Assessment</vt:lpstr>
      <vt:lpstr>Quick Assessment</vt:lpstr>
      <vt:lpstr>Quick Assessment</vt:lpstr>
      <vt:lpstr>Quick Assessment</vt:lpstr>
      <vt:lpstr>MODULE ALERT</vt:lpstr>
      <vt:lpstr>Quick Assessment:  Assess Yours</vt:lpstr>
      <vt:lpstr>Instructional Practices</vt:lpstr>
      <vt:lpstr>Parent Communication</vt:lpstr>
      <vt:lpstr>Big Idea 2</vt:lpstr>
      <vt:lpstr>Using Inverse Operations</vt:lpstr>
      <vt:lpstr>Activity:  Intro</vt:lpstr>
      <vt:lpstr>Activity:  Intro</vt:lpstr>
      <vt:lpstr>Activity:  Counting Birds</vt:lpstr>
      <vt:lpstr>Activity:  Counting Birds</vt:lpstr>
      <vt:lpstr>Activity:  Counting Birds</vt:lpstr>
      <vt:lpstr>Activity:  Counting Money</vt:lpstr>
      <vt:lpstr>Activity:  Counting Money</vt:lpstr>
      <vt:lpstr>Activity:  Counting Money</vt:lpstr>
      <vt:lpstr>Activity:  Counting Money</vt:lpstr>
      <vt:lpstr>Open Number Lines</vt:lpstr>
      <vt:lpstr>Activity:  Open Number Lines</vt:lpstr>
      <vt:lpstr>Question Adaptation</vt:lpstr>
      <vt:lpstr>Assessment</vt:lpstr>
      <vt:lpstr>Important Message</vt:lpstr>
      <vt:lpstr>Important Message</vt:lpstr>
      <vt:lpstr>Important Message</vt:lpstr>
      <vt:lpstr>Important Message</vt:lpstr>
      <vt:lpstr>Important Message</vt:lpstr>
      <vt:lpstr>Important Message</vt:lpstr>
      <vt:lpstr>Instructional Strategies</vt:lpstr>
      <vt:lpstr>Open Number Lines</vt:lpstr>
      <vt:lpstr>Parent Communication</vt:lpstr>
      <vt:lpstr>Big Idea 3</vt:lpstr>
      <vt:lpstr>Activity:  Intro</vt:lpstr>
      <vt:lpstr>Sorting Activity</vt:lpstr>
      <vt:lpstr>Sorting Activity</vt:lpstr>
      <vt:lpstr>Sorting Activity</vt:lpstr>
      <vt:lpstr>Important Message</vt:lpstr>
      <vt:lpstr>Big Idea 3</vt:lpstr>
      <vt:lpstr>Important Message</vt:lpstr>
      <vt:lpstr>Subtraction as Comparison</vt:lpstr>
      <vt:lpstr>Subtraction as Comparison</vt:lpstr>
      <vt:lpstr>Subtraction as Comparison</vt:lpstr>
      <vt:lpstr>Putting it in Context</vt:lpstr>
      <vt:lpstr>Instructional Practices</vt:lpstr>
      <vt:lpstr>Module Alert</vt:lpstr>
      <vt:lpstr>Parent Communication</vt:lpstr>
      <vt:lpstr>Conclusion</vt:lpstr>
      <vt:lpstr>The Website</vt:lpstr>
      <vt:lpstr>The Website</vt:lpstr>
      <vt:lpstr>PowerPoint Presentation</vt:lpstr>
      <vt:lpstr>Our Partners</vt:lpstr>
      <vt:lpstr>Challenge Yourself</vt:lpstr>
      <vt:lpstr>Challenge Yourself</vt:lpstr>
      <vt:lpstr>Challenge Yourself</vt:lpstr>
      <vt:lpstr>Challenge Yourself</vt:lpstr>
      <vt:lpstr>Challenge Yourself</vt:lpstr>
      <vt:lpstr>Challenge Yourself</vt:lpstr>
      <vt:lpstr>Monthly Twitter Contests</vt:lpstr>
      <vt:lpstr>Session Evaluation</vt:lpstr>
      <vt:lpstr>PowerPoint Presentation</vt:lpstr>
      <vt:lpstr>Making Ten Games</vt:lpstr>
      <vt:lpstr>Practicing:  Making Ten</vt:lpstr>
      <vt:lpstr>Practicing:  Making Ten</vt:lpstr>
      <vt:lpstr>Open Number Line Games</vt:lpstr>
      <vt:lpstr>Game:  Open Number Line</vt:lpstr>
      <vt:lpstr>BI1:  Extra Assessments</vt:lpstr>
      <vt:lpstr>INSERT THIS IN Assessment MODULE</vt:lpstr>
      <vt:lpstr>BI1:  Assess Yours</vt:lpstr>
      <vt:lpstr>BI2:  Number Tiles</vt:lpstr>
      <vt:lpstr>Intro:  Open Number Lines</vt:lpstr>
      <vt:lpstr>Intro:  Open Number Lines</vt:lpstr>
      <vt:lpstr>Intro:  Open Number Lines</vt:lpstr>
      <vt:lpstr>Activity:  Number Tiles</vt:lpstr>
      <vt:lpstr>Module Alert</vt:lpstr>
      <vt:lpstr>Number Tiles Extension</vt:lpstr>
      <vt:lpstr>Teaching Comparison</vt:lpstr>
      <vt:lpstr>Teaching Comparison</vt:lpstr>
      <vt:lpstr>Important Message</vt:lpstr>
      <vt:lpstr>Teaching Comparison</vt:lpstr>
      <vt:lpstr>Teaching Comparison</vt:lpstr>
      <vt:lpstr>Teaching Comparison</vt:lpstr>
      <vt:lpstr>Teaching Comparison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Carc-User</dc:creator>
  <cp:lastModifiedBy>Carc-User</cp:lastModifiedBy>
  <cp:revision>355</cp:revision>
  <cp:lastPrinted>2016-07-18T17:21:34Z</cp:lastPrinted>
  <dcterms:created xsi:type="dcterms:W3CDTF">2016-06-14T15:55:39Z</dcterms:created>
  <dcterms:modified xsi:type="dcterms:W3CDTF">2016-10-18T22:28:38Z</dcterms:modified>
</cp:coreProperties>
</file>