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handoutMasterIdLst>
    <p:handoutMasterId r:id="rId137"/>
  </p:handoutMasterIdLst>
  <p:sldIdLst>
    <p:sldId id="256" r:id="rId2"/>
    <p:sldId id="260" r:id="rId3"/>
    <p:sldId id="257" r:id="rId4"/>
    <p:sldId id="291" r:id="rId5"/>
    <p:sldId id="290" r:id="rId6"/>
    <p:sldId id="292" r:id="rId7"/>
    <p:sldId id="289" r:id="rId8"/>
    <p:sldId id="286" r:id="rId9"/>
    <p:sldId id="287" r:id="rId10"/>
    <p:sldId id="301" r:id="rId11"/>
    <p:sldId id="302" r:id="rId12"/>
    <p:sldId id="341" r:id="rId13"/>
    <p:sldId id="342" r:id="rId14"/>
    <p:sldId id="395" r:id="rId15"/>
    <p:sldId id="396" r:id="rId16"/>
    <p:sldId id="397" r:id="rId17"/>
    <p:sldId id="398" r:id="rId18"/>
    <p:sldId id="399" r:id="rId19"/>
    <p:sldId id="263" r:id="rId20"/>
    <p:sldId id="264" r:id="rId21"/>
    <p:sldId id="293" r:id="rId22"/>
    <p:sldId id="424" r:id="rId23"/>
    <p:sldId id="305" r:id="rId24"/>
    <p:sldId id="311" r:id="rId25"/>
    <p:sldId id="312" r:id="rId26"/>
    <p:sldId id="313" r:id="rId27"/>
    <p:sldId id="314" r:id="rId28"/>
    <p:sldId id="315" r:id="rId29"/>
    <p:sldId id="316" r:id="rId30"/>
    <p:sldId id="318" r:id="rId31"/>
    <p:sldId id="319" r:id="rId32"/>
    <p:sldId id="321" r:id="rId33"/>
    <p:sldId id="322" r:id="rId34"/>
    <p:sldId id="324" r:id="rId35"/>
    <p:sldId id="401" r:id="rId36"/>
    <p:sldId id="400" r:id="rId37"/>
    <p:sldId id="325" r:id="rId38"/>
    <p:sldId id="402" r:id="rId39"/>
    <p:sldId id="403" r:id="rId40"/>
    <p:sldId id="404" r:id="rId41"/>
    <p:sldId id="326" r:id="rId42"/>
    <p:sldId id="327" r:id="rId43"/>
    <p:sldId id="328" r:id="rId44"/>
    <p:sldId id="329" r:id="rId45"/>
    <p:sldId id="330" r:id="rId46"/>
    <p:sldId id="331" r:id="rId47"/>
    <p:sldId id="332" r:id="rId48"/>
    <p:sldId id="333" r:id="rId49"/>
    <p:sldId id="320" r:id="rId50"/>
    <p:sldId id="334" r:id="rId51"/>
    <p:sldId id="295" r:id="rId52"/>
    <p:sldId id="405" r:id="rId53"/>
    <p:sldId id="406" r:id="rId54"/>
    <p:sldId id="407" r:id="rId55"/>
    <p:sldId id="335" r:id="rId56"/>
    <p:sldId id="414" r:id="rId57"/>
    <p:sldId id="338" r:id="rId58"/>
    <p:sldId id="298" r:id="rId59"/>
    <p:sldId id="299" r:id="rId60"/>
    <p:sldId id="261" r:id="rId61"/>
    <p:sldId id="262" r:id="rId62"/>
    <p:sldId id="353" r:id="rId63"/>
    <p:sldId id="374" r:id="rId64"/>
    <p:sldId id="276" r:id="rId65"/>
    <p:sldId id="346" r:id="rId66"/>
    <p:sldId id="347" r:id="rId67"/>
    <p:sldId id="348" r:id="rId68"/>
    <p:sldId id="349" r:id="rId69"/>
    <p:sldId id="350" r:id="rId70"/>
    <p:sldId id="352" r:id="rId71"/>
    <p:sldId id="417" r:id="rId72"/>
    <p:sldId id="351" r:id="rId73"/>
    <p:sldId id="282" r:id="rId74"/>
    <p:sldId id="281" r:id="rId75"/>
    <p:sldId id="364" r:id="rId76"/>
    <p:sldId id="363" r:id="rId77"/>
    <p:sldId id="359" r:id="rId78"/>
    <p:sldId id="362" r:id="rId79"/>
    <p:sldId id="360" r:id="rId80"/>
    <p:sldId id="361" r:id="rId81"/>
    <p:sldId id="279" r:id="rId82"/>
    <p:sldId id="429" r:id="rId83"/>
    <p:sldId id="280" r:id="rId84"/>
    <p:sldId id="265" r:id="rId85"/>
    <p:sldId id="365" r:id="rId86"/>
    <p:sldId id="366" r:id="rId87"/>
    <p:sldId id="367" r:id="rId88"/>
    <p:sldId id="387" r:id="rId89"/>
    <p:sldId id="368" r:id="rId90"/>
    <p:sldId id="266" r:id="rId91"/>
    <p:sldId id="268" r:id="rId92"/>
    <p:sldId id="372" r:id="rId93"/>
    <p:sldId id="370" r:id="rId94"/>
    <p:sldId id="371" r:id="rId95"/>
    <p:sldId id="373" r:id="rId96"/>
    <p:sldId id="420" r:id="rId97"/>
    <p:sldId id="378" r:id="rId98"/>
    <p:sldId id="386" r:id="rId99"/>
    <p:sldId id="271" r:id="rId100"/>
    <p:sldId id="272" r:id="rId101"/>
    <p:sldId id="273" r:id="rId102"/>
    <p:sldId id="274" r:id="rId103"/>
    <p:sldId id="388" r:id="rId104"/>
    <p:sldId id="389" r:id="rId105"/>
    <p:sldId id="390" r:id="rId106"/>
    <p:sldId id="391" r:id="rId107"/>
    <p:sldId id="392" r:id="rId108"/>
    <p:sldId id="393" r:id="rId109"/>
    <p:sldId id="422" r:id="rId110"/>
    <p:sldId id="275" r:id="rId111"/>
    <p:sldId id="423" r:id="rId112"/>
    <p:sldId id="409" r:id="rId113"/>
    <p:sldId id="310" r:id="rId114"/>
    <p:sldId id="317" r:id="rId115"/>
    <p:sldId id="415" r:id="rId116"/>
    <p:sldId id="336" r:id="rId117"/>
    <p:sldId id="426" r:id="rId118"/>
    <p:sldId id="416" r:id="rId119"/>
    <p:sldId id="419" r:id="rId120"/>
    <p:sldId id="355" r:id="rId121"/>
    <p:sldId id="356" r:id="rId122"/>
    <p:sldId id="357" r:id="rId123"/>
    <p:sldId id="427" r:id="rId124"/>
    <p:sldId id="369" r:id="rId125"/>
    <p:sldId id="375" r:id="rId126"/>
    <p:sldId id="376" r:id="rId127"/>
    <p:sldId id="428" r:id="rId128"/>
    <p:sldId id="425" r:id="rId129"/>
    <p:sldId id="380" r:id="rId130"/>
    <p:sldId id="385" r:id="rId131"/>
    <p:sldId id="381" r:id="rId132"/>
    <p:sldId id="382" r:id="rId133"/>
    <p:sldId id="383" r:id="rId134"/>
    <p:sldId id="384" r:id="rId1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16F2F6-9816-40EA-8B52-046DF143F797}">
          <p14:sldIdLst>
            <p14:sldId id="256"/>
            <p14:sldId id="260"/>
            <p14:sldId id="257"/>
            <p14:sldId id="291"/>
            <p14:sldId id="290"/>
            <p14:sldId id="292"/>
            <p14:sldId id="289"/>
            <p14:sldId id="286"/>
            <p14:sldId id="287"/>
            <p14:sldId id="301"/>
            <p14:sldId id="302"/>
            <p14:sldId id="341"/>
            <p14:sldId id="342"/>
            <p14:sldId id="395"/>
            <p14:sldId id="396"/>
            <p14:sldId id="397"/>
            <p14:sldId id="398"/>
            <p14:sldId id="399"/>
            <p14:sldId id="263"/>
            <p14:sldId id="264"/>
            <p14:sldId id="293"/>
            <p14:sldId id="424"/>
            <p14:sldId id="305"/>
            <p14:sldId id="311"/>
            <p14:sldId id="312"/>
            <p14:sldId id="313"/>
            <p14:sldId id="314"/>
            <p14:sldId id="315"/>
            <p14:sldId id="316"/>
            <p14:sldId id="318"/>
            <p14:sldId id="319"/>
            <p14:sldId id="321"/>
            <p14:sldId id="322"/>
            <p14:sldId id="324"/>
            <p14:sldId id="401"/>
            <p14:sldId id="400"/>
            <p14:sldId id="325"/>
            <p14:sldId id="402"/>
            <p14:sldId id="403"/>
            <p14:sldId id="404"/>
            <p14:sldId id="326"/>
            <p14:sldId id="327"/>
            <p14:sldId id="328"/>
            <p14:sldId id="329"/>
            <p14:sldId id="330"/>
            <p14:sldId id="331"/>
            <p14:sldId id="332"/>
            <p14:sldId id="333"/>
            <p14:sldId id="320"/>
            <p14:sldId id="334"/>
            <p14:sldId id="295"/>
            <p14:sldId id="405"/>
            <p14:sldId id="406"/>
            <p14:sldId id="407"/>
            <p14:sldId id="335"/>
            <p14:sldId id="414"/>
            <p14:sldId id="338"/>
            <p14:sldId id="298"/>
            <p14:sldId id="299"/>
            <p14:sldId id="261"/>
            <p14:sldId id="262"/>
            <p14:sldId id="353"/>
            <p14:sldId id="374"/>
            <p14:sldId id="276"/>
            <p14:sldId id="346"/>
            <p14:sldId id="347"/>
            <p14:sldId id="348"/>
            <p14:sldId id="349"/>
            <p14:sldId id="350"/>
            <p14:sldId id="352"/>
            <p14:sldId id="417"/>
            <p14:sldId id="351"/>
            <p14:sldId id="282"/>
            <p14:sldId id="281"/>
            <p14:sldId id="364"/>
            <p14:sldId id="363"/>
            <p14:sldId id="359"/>
            <p14:sldId id="362"/>
            <p14:sldId id="360"/>
            <p14:sldId id="361"/>
            <p14:sldId id="279"/>
            <p14:sldId id="429"/>
            <p14:sldId id="280"/>
            <p14:sldId id="265"/>
            <p14:sldId id="365"/>
            <p14:sldId id="366"/>
            <p14:sldId id="367"/>
            <p14:sldId id="387"/>
            <p14:sldId id="368"/>
            <p14:sldId id="266"/>
            <p14:sldId id="268"/>
            <p14:sldId id="372"/>
            <p14:sldId id="370"/>
            <p14:sldId id="371"/>
            <p14:sldId id="373"/>
            <p14:sldId id="420"/>
            <p14:sldId id="378"/>
            <p14:sldId id="386"/>
            <p14:sldId id="271"/>
            <p14:sldId id="272"/>
            <p14:sldId id="273"/>
            <p14:sldId id="274"/>
            <p14:sldId id="388"/>
            <p14:sldId id="389"/>
            <p14:sldId id="390"/>
            <p14:sldId id="391"/>
            <p14:sldId id="392"/>
            <p14:sldId id="393"/>
            <p14:sldId id="422"/>
            <p14:sldId id="275"/>
            <p14:sldId id="423"/>
          </p14:sldIdLst>
        </p14:section>
        <p14:section name="BI1:  Games" id="{FACDDC2D-EE21-4E80-84F0-886645BEFAF5}">
          <p14:sldIdLst>
            <p14:sldId id="409"/>
            <p14:sldId id="310"/>
            <p14:sldId id="317"/>
          </p14:sldIdLst>
        </p14:section>
        <p14:section name="BI1:  Extra Assessment" id="{E7BF13C1-EF83-456C-9E93-90A0518C1C78}">
          <p14:sldIdLst>
            <p14:sldId id="415"/>
            <p14:sldId id="336"/>
          </p14:sldIdLst>
        </p14:section>
        <p14:section name="BI1:  Assess Yours" id="{94C4842E-B2ED-45BF-A2F8-B690739C7DD3}">
          <p14:sldIdLst>
            <p14:sldId id="426"/>
            <p14:sldId id="416"/>
          </p14:sldIdLst>
        </p14:section>
        <p14:section name="BI2: Open Number Lines Intro" id="{E79BE20E-86DC-436F-B43E-81DA631A6609}">
          <p14:sldIdLst>
            <p14:sldId id="419"/>
            <p14:sldId id="355"/>
            <p14:sldId id="356"/>
            <p14:sldId id="357"/>
          </p14:sldIdLst>
        </p14:section>
        <p14:section name="BI2:  Number Tiles" id="{B61C5992-F2DE-4B7A-9628-45A55F4D8E22}">
          <p14:sldIdLst>
            <p14:sldId id="427"/>
            <p14:sldId id="369"/>
            <p14:sldId id="375"/>
            <p14:sldId id="376"/>
          </p14:sldIdLst>
        </p14:section>
        <p14:section name="BI3: Comparing CPS" id="{266375ED-8898-46DE-A276-F0CD91A459FE}">
          <p14:sldIdLst>
            <p14:sldId id="428"/>
            <p14:sldId id="425"/>
            <p14:sldId id="380"/>
            <p14:sldId id="385"/>
            <p14:sldId id="381"/>
            <p14:sldId id="382"/>
            <p14:sldId id="383"/>
            <p14:sldId id="38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92D"/>
    <a:srgbClr val="6A6EBA"/>
    <a:srgbClr val="6666FF"/>
    <a:srgbClr val="33CC33"/>
    <a:srgbClr val="92D050"/>
    <a:srgbClr val="8163A3"/>
    <a:srgbClr val="817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29" autoAdjust="0"/>
  </p:normalViewPr>
  <p:slideViewPr>
    <p:cSldViewPr>
      <p:cViewPr varScale="1">
        <p:scale>
          <a:sx n="103" d="100"/>
          <a:sy n="103" d="100"/>
        </p:scale>
        <p:origin x="-1830" y="-90"/>
      </p:cViewPr>
      <p:guideLst>
        <p:guide orient="horz" pos="2160"/>
        <p:guide pos="2880"/>
      </p:guideLst>
    </p:cSldViewPr>
  </p:slideViewPr>
  <p:notesTextViewPr>
    <p:cViewPr>
      <p:scale>
        <a:sx n="1" d="1"/>
        <a:sy n="1" d="1"/>
      </p:scale>
      <p:origin x="0" y="0"/>
    </p:cViewPr>
  </p:notesTextViewPr>
  <p:sorterViewPr>
    <p:cViewPr>
      <p:scale>
        <a:sx n="50" d="100"/>
        <a:sy n="50" d="100"/>
      </p:scale>
      <p:origin x="0" y="6030"/>
    </p:cViewPr>
  </p:sorterViewPr>
  <p:notesViewPr>
    <p:cSldViewPr>
      <p:cViewPr varScale="1">
        <p:scale>
          <a:sx n="56" d="100"/>
          <a:sy n="56" d="100"/>
        </p:scale>
        <p:origin x="-28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46E0D3-A976-49A7-82A3-45ECDAC1FB9C}" type="datetimeFigureOut">
              <a:rPr lang="en-US" smtClean="0"/>
              <a:t>11/21/2016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22CEFC8-B66E-4230-816F-064A5E78EF39}" type="slidenum">
              <a:rPr lang="en-US" smtClean="0"/>
              <a:t>‹#›</a:t>
            </a:fld>
            <a:endParaRPr lang="en-US"/>
          </a:p>
        </p:txBody>
      </p:sp>
    </p:spTree>
    <p:extLst>
      <p:ext uri="{BB962C8B-B14F-4D97-AF65-F5344CB8AC3E}">
        <p14:creationId xmlns:p14="http://schemas.microsoft.com/office/powerpoint/2010/main" val="400077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72042C-9386-4A63-A1D7-2E88DE0FC57D}" type="datetimeFigureOut">
              <a:rPr lang="en-US" smtClean="0"/>
              <a:t>11/21/2016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E36EF0-7984-4198-B0B0-446744D294F3}" type="slidenum">
              <a:rPr lang="en-US" smtClean="0"/>
              <a:t>‹#›</a:t>
            </a:fld>
            <a:endParaRPr lang="en-US"/>
          </a:p>
        </p:txBody>
      </p:sp>
    </p:spTree>
    <p:extLst>
      <p:ext uri="{BB962C8B-B14F-4D97-AF65-F5344CB8AC3E}">
        <p14:creationId xmlns:p14="http://schemas.microsoft.com/office/powerpoint/2010/main" val="388132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Tous</a:t>
            </a:r>
            <a:r>
              <a:rPr lang="en-US" baseline="0" dirty="0"/>
              <a:t> les documents </a:t>
            </a:r>
            <a:r>
              <a:rPr lang="en-US" baseline="0" dirty="0" err="1"/>
              <a:t>peuvent</a:t>
            </a:r>
            <a:r>
              <a:rPr lang="en-US" baseline="0" dirty="0"/>
              <a:t> </a:t>
            </a:r>
            <a:r>
              <a:rPr lang="en-US" baseline="0" dirty="0" err="1"/>
              <a:t>être</a:t>
            </a:r>
            <a:r>
              <a:rPr lang="en-US" baseline="0" dirty="0"/>
              <a:t> </a:t>
            </a:r>
            <a:r>
              <a:rPr lang="en-US" baseline="0" dirty="0" err="1"/>
              <a:t>téléchargés</a:t>
            </a:r>
            <a:r>
              <a:rPr lang="en-US" baseline="0" dirty="0"/>
              <a:t> sur : </a:t>
            </a:r>
            <a:r>
              <a:rPr kumimoji="0" lang="en-US" sz="1200" b="0" i="0" u="none" strike="noStrike" kern="1200" cap="none" spc="0" normalizeH="0" baseline="0" noProof="0" dirty="0">
                <a:ln>
                  <a:noFill/>
                </a:ln>
                <a:solidFill>
                  <a:prstClr val="black"/>
                </a:solidFill>
                <a:effectLst/>
                <a:uLnTx/>
                <a:uFillTx/>
                <a:latin typeface="+mn-lt"/>
                <a:ea typeface="+mn-ea"/>
                <a:cs typeface="+mn-cs"/>
              </a:rPr>
              <a:t>https://drive.google.com/folderview?id=0B-I5D9zVEge0bXlLLUV2OUs0S2M&amp;usp=sharing </a:t>
            </a:r>
            <a:endParaRPr lang="en-US" baseline="0"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a:t>
            </a:fld>
            <a:endParaRPr lang="en-US"/>
          </a:p>
        </p:txBody>
      </p:sp>
    </p:spTree>
    <p:extLst>
      <p:ext uri="{BB962C8B-B14F-4D97-AF65-F5344CB8AC3E}">
        <p14:creationId xmlns:p14="http://schemas.microsoft.com/office/powerpoint/2010/main" val="108324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Penser</a:t>
            </a:r>
            <a:r>
              <a:rPr kumimoji="0" lang="en-US" sz="1200" b="0" i="0" u="none" strike="noStrike" kern="1200" cap="none" spc="0" normalizeH="0" baseline="0" noProof="0" dirty="0">
                <a:ln>
                  <a:noFill/>
                </a:ln>
                <a:solidFill>
                  <a:prstClr val="black"/>
                </a:solidFill>
                <a:effectLst/>
                <a:uLnTx/>
                <a:uFillTx/>
                <a:latin typeface="+mn-lt"/>
                <a:ea typeface="+mn-ea"/>
                <a:cs typeface="+mn-cs"/>
              </a:rPr>
              <a:t> – Se</a:t>
            </a: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grouper par </a:t>
            </a:r>
            <a:r>
              <a:rPr kumimoji="0" lang="en-US" sz="1200" b="0" i="0" u="none" strike="noStrike" kern="1200" cap="none" spc="0" normalizeH="0" baseline="0" noProof="0" dirty="0" err="1">
                <a:ln>
                  <a:noFill/>
                </a:ln>
                <a:solidFill>
                  <a:prstClr val="black"/>
                </a:solidFill>
                <a:effectLst/>
                <a:uLnTx/>
                <a:uFillTx/>
                <a:latin typeface="+mn-lt"/>
                <a:ea typeface="+mn-ea"/>
                <a:cs typeface="+mn-cs"/>
              </a:rPr>
              <a:t>deux</a:t>
            </a:r>
            <a:r>
              <a:rPr kumimoji="0" lang="en-US" sz="1200" b="0" i="0" u="none" strike="noStrike" kern="1200" cap="none" spc="0" normalizeH="0" baseline="0" noProof="0" dirty="0">
                <a:ln>
                  <a:noFill/>
                </a:ln>
                <a:solidFill>
                  <a:prstClr val="black"/>
                </a:solidFill>
                <a:effectLst/>
                <a:uLnTx/>
                <a:uFillTx/>
                <a:latin typeface="+mn-lt"/>
                <a:ea typeface="+mn-ea"/>
                <a:cs typeface="+mn-cs"/>
              </a:rPr>
              <a:t> : les participants </a:t>
            </a:r>
            <a:r>
              <a:rPr kumimoji="0" lang="en-US" sz="1200" b="0" i="0" u="none" strike="noStrike" kern="1200" cap="none" spc="0" normalizeH="0" baseline="0" noProof="0" dirty="0" err="1">
                <a:ln>
                  <a:noFill/>
                </a:ln>
                <a:solidFill>
                  <a:prstClr val="black"/>
                </a:solidFill>
                <a:effectLst/>
                <a:uLnTx/>
                <a:uFillTx/>
                <a:latin typeface="+mn-lt"/>
                <a:ea typeface="+mn-ea"/>
                <a:cs typeface="+mn-cs"/>
              </a:rPr>
              <a:t>génèrent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liste</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stratégies</a:t>
            </a:r>
            <a:r>
              <a:rPr kumimoji="0" lang="en-US" sz="1200" b="0" i="0" u="none" strike="noStrike" kern="1200" cap="none" spc="0" normalizeH="0" baseline="0" noProof="0" dirty="0">
                <a:ln>
                  <a:noFill/>
                </a:ln>
                <a:solidFill>
                  <a:prstClr val="black"/>
                </a:solidFill>
                <a:effectLst/>
                <a:uLnTx/>
                <a:uFillTx/>
                <a:latin typeface="+mn-lt"/>
                <a:ea typeface="+mn-ea"/>
                <a:cs typeface="+mn-cs"/>
              </a:rPr>
              <a:t> de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pensée</a:t>
            </a:r>
            <a:r>
              <a:rPr kumimoji="0" lang="en-US" sz="1200" b="0" i="0" u="none" strike="noStrike" kern="1200" cap="none" spc="0" normalizeH="0" baseline="0" noProof="0" dirty="0">
                <a:ln>
                  <a:noFill/>
                </a:ln>
                <a:solidFill>
                  <a:prstClr val="black"/>
                </a:solidFill>
                <a:effectLst/>
                <a:uLnTx/>
                <a:uFillTx/>
                <a:latin typeface="+mn-lt"/>
                <a:ea typeface="+mn-ea"/>
                <a:cs typeface="+mn-cs"/>
              </a:rPr>
              <a:t> additive </a:t>
            </a:r>
            <a:r>
              <a:rPr kumimoji="0" lang="en-US" sz="1200" b="0" i="0" u="none" strike="noStrike" kern="1200" cap="none" spc="0" normalizeH="0" baseline="0" noProof="0" dirty="0" err="1">
                <a:ln>
                  <a:noFill/>
                </a:ln>
                <a:solidFill>
                  <a:prstClr val="black"/>
                </a:solidFill>
                <a:effectLst/>
                <a:uLnTx/>
                <a:uFillTx/>
                <a:latin typeface="+mn-lt"/>
                <a:ea typeface="+mn-ea"/>
                <a:cs typeface="+mn-cs"/>
              </a:rPr>
              <a:t>dont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leurs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élèves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pourraient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avoir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besoin</a:t>
            </a:r>
            <a:r>
              <a:rPr kumimoji="0" lang="en-US" sz="1200" b="0" i="0" u="none" strike="noStrike" kern="1200" cap="none" spc="0" normalizeH="0" baseline="0" noProof="0" dirty="0">
                <a:ln>
                  <a:noFill/>
                </a:ln>
                <a:solidFill>
                  <a:prstClr val="black"/>
                </a:solidFill>
                <a:effectLst/>
                <a:uLnTx/>
                <a:uFillTx/>
                <a:latin typeface="+mn-lt"/>
                <a:ea typeface="+mn-ea"/>
                <a:cs typeface="+mn-cs"/>
              </a:rPr>
              <a:t>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leur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niveau</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scolaire</a:t>
            </a:r>
            <a:r>
              <a:rPr kumimoji="0" lang="en-US" sz="1200" b="0" i="0" u="none" strike="noStrike" kern="1200" cap="none" spc="0" normalizeH="0" baseline="0" noProof="0" dirty="0">
                <a:ln>
                  <a:noFill/>
                </a:ln>
                <a:solidFill>
                  <a:prstClr val="black"/>
                </a:solidFill>
                <a:effectLst/>
                <a:uLnTx/>
                <a:uFillTx/>
                <a:latin typeface="+mn-lt"/>
                <a:ea typeface="+mn-ea"/>
                <a:cs typeface="+mn-cs"/>
              </a:rPr>
              <a:t>. Ne </a:t>
            </a:r>
            <a:r>
              <a:rPr kumimoji="0" lang="en-US" sz="1200" b="0" i="0" u="none" strike="noStrike" kern="1200" cap="none" spc="0" normalizeH="0" baseline="0" noProof="0" dirty="0" err="1">
                <a:ln>
                  <a:noFill/>
                </a:ln>
                <a:solidFill>
                  <a:prstClr val="black"/>
                </a:solidFill>
                <a:effectLst/>
                <a:uLnTx/>
                <a:uFillTx/>
                <a:latin typeface="+mn-lt"/>
                <a:ea typeface="+mn-ea"/>
                <a:cs typeface="+mn-cs"/>
              </a:rPr>
              <a:t>vous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souciez</a:t>
            </a:r>
            <a:r>
              <a:rPr kumimoji="0" lang="en-US" sz="1200" b="0" i="0" u="none" strike="noStrike" kern="1200" cap="none" spc="0" normalizeH="0" baseline="0" noProof="0" dirty="0">
                <a:ln>
                  <a:noFill/>
                </a:ln>
                <a:solidFill>
                  <a:prstClr val="black"/>
                </a:solidFill>
                <a:effectLst/>
                <a:uLnTx/>
                <a:uFillTx/>
                <a:latin typeface="+mn-lt"/>
                <a:ea typeface="+mn-ea"/>
                <a:cs typeface="+mn-cs"/>
              </a:rPr>
              <a:t> pas du nom « correct » de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stratégie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Facultatif</a:t>
            </a:r>
            <a:r>
              <a:rPr kumimoji="0" lang="en-US" sz="1200" b="0" i="0" u="none" strike="noStrike" kern="1200" cap="none" spc="0" normalizeH="0" baseline="0" noProof="0" dirty="0">
                <a:ln>
                  <a:noFill/>
                </a:ln>
                <a:solidFill>
                  <a:prstClr val="black"/>
                </a:solidFill>
                <a:effectLst/>
                <a:uLnTx/>
                <a:uFillTx/>
                <a:latin typeface="+mn-lt"/>
                <a:ea typeface="+mn-ea"/>
                <a:cs typeface="+mn-cs"/>
              </a:rPr>
              <a:t> pour les ateliers plus longs : on </a:t>
            </a:r>
            <a:r>
              <a:rPr kumimoji="0" lang="en-US" sz="1200" b="0" i="0" u="none" strike="noStrike" kern="1200" cap="none" spc="0" normalizeH="0" baseline="0" noProof="0" dirty="0" err="1">
                <a:ln>
                  <a:noFill/>
                </a:ln>
                <a:solidFill>
                  <a:prstClr val="black"/>
                </a:solidFill>
                <a:effectLst/>
                <a:uLnTx/>
                <a:uFillTx/>
                <a:latin typeface="+mn-lt"/>
                <a:ea typeface="+mn-ea"/>
                <a:cs typeface="+mn-cs"/>
              </a:rPr>
              <a:t>distribue</a:t>
            </a:r>
            <a:r>
              <a:rPr kumimoji="0" lang="en-US" sz="1200" b="0" i="0" u="none" strike="noStrike" kern="1200" cap="none" spc="0" normalizeH="0" baseline="0" noProof="0" dirty="0">
                <a:ln>
                  <a:noFill/>
                </a:ln>
                <a:solidFill>
                  <a:prstClr val="black"/>
                </a:solidFill>
                <a:effectLst/>
                <a:uLnTx/>
                <a:uFillTx/>
                <a:latin typeface="+mn-lt"/>
                <a:ea typeface="+mn-ea"/>
                <a:cs typeface="+mn-cs"/>
              </a:rPr>
              <a:t> aux participants le </a:t>
            </a:r>
            <a:r>
              <a:rPr kumimoji="0" lang="en-US" sz="1200" b="0" i="0" u="none" strike="noStrike" kern="1200" cap="none" spc="0" normalizeH="0" baseline="0" noProof="0" dirty="0" err="1">
                <a:ln>
                  <a:noFill/>
                </a:ln>
                <a:solidFill>
                  <a:prstClr val="black"/>
                </a:solidFill>
                <a:effectLst/>
                <a:uLnTx/>
                <a:uFillTx/>
                <a:latin typeface="+mn-lt"/>
                <a:ea typeface="+mn-ea"/>
                <a:cs typeface="+mn-cs"/>
              </a:rPr>
              <a:t>programme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d’études</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leur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niveau</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scolaire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afin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qu’ils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l’examinent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DE36EF0-7984-4198-B0B0-446744D294F3}" type="slidenum">
              <a:rPr lang="en-US" smtClean="0"/>
              <a:t>10</a:t>
            </a:fld>
            <a:endParaRPr lang="en-US"/>
          </a:p>
        </p:txBody>
      </p:sp>
    </p:spTree>
    <p:extLst>
      <p:ext uri="{BB962C8B-B14F-4D97-AF65-F5344CB8AC3E}">
        <p14:creationId xmlns:p14="http://schemas.microsoft.com/office/powerpoint/2010/main" val="37007697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err="1">
                <a:ln>
                  <a:noFill/>
                </a:ln>
                <a:solidFill>
                  <a:prstClr val="black"/>
                </a:solidFill>
                <a:effectLst/>
                <a:uLnTx/>
                <a:uFillTx/>
                <a:latin typeface="+mn-lt"/>
                <a:ea typeface="+mn-ea"/>
                <a:cs typeface="+mn-cs"/>
              </a:rPr>
              <a:t>See</a:t>
            </a:r>
            <a:r>
              <a:rPr kumimoji="0" lang="fr-FR" sz="1200" b="1" i="0" u="sng" strike="noStrike" kern="1200" cap="none" spc="0" normalizeH="0" baseline="0" noProof="0" dirty="0">
                <a:ln>
                  <a:noFill/>
                </a:ln>
                <a:solidFill>
                  <a:prstClr val="black"/>
                </a:solidFill>
                <a:effectLst/>
                <a:uLnTx/>
                <a:uFillTx/>
                <a:latin typeface="+mn-lt"/>
                <a:ea typeface="+mn-ea"/>
                <a:cs typeface="+mn-cs"/>
              </a:rPr>
              <a:t> French version of the </a:t>
            </a:r>
            <a:r>
              <a:rPr kumimoji="0" lang="fr-FR" sz="1200" b="1" i="0" u="sng" strike="noStrike" kern="1200" cap="none" spc="0" normalizeH="0" baseline="0" noProof="0" dirty="0" err="1">
                <a:ln>
                  <a:noFill/>
                </a:ln>
                <a:solidFill>
                  <a:prstClr val="black"/>
                </a:solidFill>
                <a:effectLst/>
                <a:uLnTx/>
                <a:uFillTx/>
                <a:latin typeface="+mn-lt"/>
                <a:ea typeface="+mn-ea"/>
                <a:cs typeface="+mn-cs"/>
              </a:rPr>
              <a:t>wheel</a:t>
            </a:r>
            <a:endParaRPr kumimoji="0" lang="fr-FR" sz="1200" b="1" i="0" u="sng" strike="noStrike" kern="1200" cap="none" spc="0" normalizeH="0" baseline="0" noProof="0" dirty="0">
              <a:ln>
                <a:noFill/>
              </a:ln>
              <a:solidFill>
                <a:prstClr val="black"/>
              </a:solidFill>
              <a:effectLst/>
              <a:uLnTx/>
              <a:uFillTx/>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100</a:t>
            </a:fld>
            <a:endParaRPr lang="en-US"/>
          </a:p>
        </p:txBody>
      </p:sp>
    </p:spTree>
    <p:extLst>
      <p:ext uri="{BB962C8B-B14F-4D97-AF65-F5344CB8AC3E}">
        <p14:creationId xmlns:p14="http://schemas.microsoft.com/office/powerpoint/2010/main" val="17681124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 : Conclusion</a:t>
            </a:r>
          </a:p>
          <a:p>
            <a:r>
              <a:rPr lang="en-US" dirty="0"/>
              <a:t>Additive</a:t>
            </a:r>
            <a:r>
              <a:rPr lang="en-US" baseline="0" dirty="0"/>
              <a:t> thinking : La </a:t>
            </a:r>
            <a:r>
              <a:rPr lang="en-US" baseline="0" dirty="0" err="1"/>
              <a:t>pensée</a:t>
            </a:r>
            <a:r>
              <a:rPr lang="en-US" baseline="0" dirty="0"/>
              <a:t> additive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102</a:t>
            </a:fld>
            <a:endParaRPr lang="en-US"/>
          </a:p>
        </p:txBody>
      </p:sp>
    </p:spTree>
    <p:extLst>
      <p:ext uri="{BB962C8B-B14F-4D97-AF65-F5344CB8AC3E}">
        <p14:creationId xmlns:p14="http://schemas.microsoft.com/office/powerpoint/2010/main" val="66450851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smtClean="0"/>
              <a:t>&lt;</a:t>
            </a:r>
            <a:r>
              <a:rPr lang="en-US" dirty="0"/>
              <a:t>Le</a:t>
            </a:r>
            <a:r>
              <a:rPr lang="en-US" baseline="0" dirty="0"/>
              <a:t> site Web aura un Appel à </a:t>
            </a:r>
            <a:r>
              <a:rPr lang="en-US" baseline="0" dirty="0" err="1"/>
              <a:t>l’action</a:t>
            </a:r>
            <a:r>
              <a:rPr lang="en-US" baseline="0" dirty="0"/>
              <a:t> </a:t>
            </a:r>
            <a:r>
              <a:rPr lang="en-US" baseline="0" dirty="0" err="1"/>
              <a:t>ajouté</a:t>
            </a:r>
            <a:r>
              <a:rPr lang="en-US" baseline="0" dirty="0"/>
              <a:t> à la section « </a:t>
            </a:r>
            <a:r>
              <a:rPr lang="en-US" baseline="0" dirty="0" err="1"/>
              <a:t>Essayez</a:t>
            </a:r>
            <a:r>
              <a:rPr lang="en-US" baseline="0" dirty="0"/>
              <a:t> </a:t>
            </a:r>
            <a:r>
              <a:rPr lang="en-US" baseline="0" dirty="0" err="1"/>
              <a:t>ceci</a:t>
            </a:r>
            <a:r>
              <a:rPr lang="en-US" baseline="0" dirty="0"/>
              <a:t> ».</a:t>
            </a:r>
          </a:p>
          <a:p>
            <a:pPr lvl="3" rtl="0" fontAlgn="base"/>
            <a:r>
              <a:rPr lang="en-US" baseline="0" dirty="0"/>
              <a:t>« Appel à </a:t>
            </a:r>
            <a:r>
              <a:rPr lang="en-US" baseline="0" dirty="0" err="1"/>
              <a:t>l’action</a:t>
            </a:r>
            <a:r>
              <a:rPr lang="en-US" baseline="0" dirty="0"/>
              <a:t> : </a:t>
            </a:r>
            <a:r>
              <a:rPr lang="en-US" baseline="0" dirty="0" err="1"/>
              <a:t>choisissez</a:t>
            </a:r>
            <a:r>
              <a:rPr lang="en-US" baseline="0" dirty="0"/>
              <a:t> </a:t>
            </a:r>
            <a:r>
              <a:rPr lang="en-US" baseline="0" dirty="0" err="1"/>
              <a:t>l’une</a:t>
            </a:r>
            <a:r>
              <a:rPr lang="en-US" baseline="0" dirty="0"/>
              <a:t> des </a:t>
            </a:r>
            <a:r>
              <a:rPr lang="en-US" baseline="0" dirty="0" err="1"/>
              <a:t>activités</a:t>
            </a:r>
            <a:r>
              <a:rPr lang="en-US" baseline="0" dirty="0"/>
              <a:t> de la section « </a:t>
            </a:r>
            <a:r>
              <a:rPr lang="en-US" baseline="0" dirty="0" err="1"/>
              <a:t>Essayez</a:t>
            </a:r>
            <a:r>
              <a:rPr lang="en-US" baseline="0" dirty="0"/>
              <a:t> </a:t>
            </a:r>
            <a:r>
              <a:rPr lang="en-US" baseline="0" dirty="0" err="1"/>
              <a:t>ceci</a:t>
            </a:r>
            <a:r>
              <a:rPr lang="en-US" baseline="0" dirty="0"/>
              <a:t> » à faire </a:t>
            </a:r>
            <a:r>
              <a:rPr lang="en-US" baseline="0" dirty="0" err="1"/>
              <a:t>en</a:t>
            </a:r>
            <a:r>
              <a:rPr lang="en-US" baseline="0" dirty="0"/>
              <a:t> </a:t>
            </a:r>
            <a:r>
              <a:rPr lang="en-US" baseline="0" dirty="0" err="1"/>
              <a:t>classe</a:t>
            </a:r>
            <a:r>
              <a:rPr lang="en-US" baseline="0" dirty="0"/>
              <a:t>. « </a:t>
            </a:r>
            <a:r>
              <a:rPr lang="en-US" baseline="0" dirty="0" err="1"/>
              <a:t>Cliquez</a:t>
            </a:r>
            <a:r>
              <a:rPr lang="en-US" baseline="0" dirty="0"/>
              <a:t> </a:t>
            </a:r>
            <a:r>
              <a:rPr lang="en-US" baseline="0" dirty="0" err="1"/>
              <a:t>ici</a:t>
            </a:r>
            <a:r>
              <a:rPr lang="en-US" baseline="0" dirty="0"/>
              <a:t> » pour </a:t>
            </a:r>
            <a:r>
              <a:rPr lang="en-US" baseline="0" dirty="0" err="1"/>
              <a:t>partager</a:t>
            </a:r>
            <a:r>
              <a:rPr lang="en-US" baseline="0" dirty="0"/>
              <a:t> </a:t>
            </a:r>
            <a:r>
              <a:rPr lang="en-US" baseline="0" dirty="0" err="1"/>
              <a:t>votre</a:t>
            </a:r>
            <a:r>
              <a:rPr lang="en-US" baseline="0" dirty="0"/>
              <a:t> </a:t>
            </a:r>
            <a:r>
              <a:rPr lang="en-US" baseline="0" dirty="0" err="1"/>
              <a:t>expérience</a:t>
            </a:r>
            <a:r>
              <a:rPr lang="en-US" baseline="0" dirty="0"/>
              <a:t> et </a:t>
            </a:r>
            <a:r>
              <a:rPr lang="en-US" baseline="0" dirty="0" err="1"/>
              <a:t>votre</a:t>
            </a:r>
            <a:r>
              <a:rPr lang="en-US" baseline="0" dirty="0"/>
              <a:t> </a:t>
            </a:r>
            <a:r>
              <a:rPr lang="en-US" baseline="0" dirty="0" err="1"/>
              <a:t>réflexion</a:t>
            </a:r>
            <a:r>
              <a:rPr lang="en-US" baseline="0" dirty="0"/>
              <a:t> </a:t>
            </a:r>
            <a:r>
              <a:rPr lang="en-US" baseline="0" dirty="0" err="1"/>
              <a:t>afin</a:t>
            </a:r>
            <a:r>
              <a:rPr lang="en-US" baseline="0" dirty="0"/>
              <a:t> de </a:t>
            </a:r>
            <a:r>
              <a:rPr lang="en-US" baseline="0" dirty="0" err="1"/>
              <a:t>participer</a:t>
            </a:r>
            <a:r>
              <a:rPr lang="en-US" baseline="0" dirty="0"/>
              <a:t> à un </a:t>
            </a:r>
            <a:r>
              <a:rPr lang="en-US" baseline="0" dirty="0" err="1"/>
              <a:t>tirage</a:t>
            </a:r>
            <a:r>
              <a:rPr lang="en-US" baseline="0" dirty="0"/>
              <a:t> pour </a:t>
            </a:r>
            <a:r>
              <a:rPr lang="en-US" baseline="0" dirty="0" err="1"/>
              <a:t>remporter</a:t>
            </a:r>
            <a:r>
              <a:rPr lang="en-US" baseline="0" dirty="0"/>
              <a:t> </a:t>
            </a:r>
            <a:r>
              <a:rPr lang="en-US" baseline="0" dirty="0" err="1"/>
              <a:t>une</a:t>
            </a:r>
            <a:r>
              <a:rPr lang="en-US" baseline="0" dirty="0"/>
              <a:t> carte-</a:t>
            </a:r>
            <a:r>
              <a:rPr lang="en-US" baseline="0" dirty="0" err="1"/>
              <a:t>cadeau</a:t>
            </a:r>
            <a:r>
              <a:rPr lang="en-US" baseline="0" dirty="0"/>
              <a:t> de 50 $. »</a:t>
            </a:r>
          </a:p>
          <a:p>
            <a:pPr lvl="3" rtl="0" fontAlgn="base"/>
            <a:endParaRPr lang="en-US" baseline="0" dirty="0"/>
          </a:p>
          <a:p>
            <a:pPr lvl="3" rtl="0" fontAlgn="base"/>
            <a:r>
              <a:rPr lang="en-US" baseline="0" dirty="0" err="1"/>
              <a:t>Concours</a:t>
            </a:r>
            <a:r>
              <a:rPr lang="en-US" baseline="0" dirty="0"/>
              <a:t> « </a:t>
            </a:r>
            <a:r>
              <a:rPr lang="en-US" baseline="0" dirty="0" err="1"/>
              <a:t>Essayez</a:t>
            </a:r>
            <a:r>
              <a:rPr lang="en-US" baseline="0" dirty="0"/>
              <a:t> </a:t>
            </a:r>
            <a:r>
              <a:rPr lang="en-US" baseline="0" dirty="0" err="1"/>
              <a:t>ceci</a:t>
            </a:r>
            <a:r>
              <a:rPr lang="en-US" baseline="0" dirty="0"/>
              <a:t> » :</a:t>
            </a:r>
          </a:p>
          <a:p>
            <a:pPr lvl="3" rtl="0" fontAlgn="base"/>
            <a:r>
              <a:rPr lang="en-US" baseline="0" dirty="0"/>
              <a:t>Le </a:t>
            </a:r>
            <a:r>
              <a:rPr lang="en-US" baseline="0" dirty="0" err="1"/>
              <a:t>processus</a:t>
            </a:r>
            <a:r>
              <a:rPr lang="en-US" baseline="0" dirty="0"/>
              <a:t> :</a:t>
            </a:r>
          </a:p>
          <a:p>
            <a:pPr lvl="3" rtl="0" fontAlgn="base"/>
            <a:r>
              <a:rPr lang="en-US" baseline="0" dirty="0"/>
              <a:t>Les participants </a:t>
            </a:r>
            <a:r>
              <a:rPr lang="en-US" baseline="0" dirty="0" err="1"/>
              <a:t>téléchargent</a:t>
            </a:r>
            <a:r>
              <a:rPr lang="en-US" baseline="0" dirty="0"/>
              <a:t> </a:t>
            </a:r>
            <a:r>
              <a:rPr lang="en-US" baseline="0" dirty="0" err="1"/>
              <a:t>une</a:t>
            </a:r>
            <a:r>
              <a:rPr lang="en-US" baseline="0" dirty="0"/>
              <a:t> </a:t>
            </a:r>
            <a:r>
              <a:rPr lang="en-US" baseline="0" dirty="0" err="1"/>
              <a:t>activité</a:t>
            </a:r>
            <a:r>
              <a:rPr lang="en-US" baseline="0" dirty="0"/>
              <a:t> de la section « </a:t>
            </a:r>
            <a:r>
              <a:rPr lang="en-US" baseline="0" dirty="0" err="1"/>
              <a:t>Essayez</a:t>
            </a:r>
            <a:r>
              <a:rPr lang="en-US" baseline="0" dirty="0"/>
              <a:t> </a:t>
            </a:r>
            <a:r>
              <a:rPr lang="en-US" baseline="0" dirty="0" err="1"/>
              <a:t>ceci</a:t>
            </a:r>
            <a:r>
              <a:rPr lang="en-US" baseline="0" dirty="0"/>
              <a:t> » et la </a:t>
            </a:r>
            <a:r>
              <a:rPr lang="en-US" baseline="0" dirty="0" err="1"/>
              <a:t>mettent</a:t>
            </a:r>
            <a:r>
              <a:rPr lang="en-US" baseline="0" dirty="0"/>
              <a:t> </a:t>
            </a:r>
            <a:r>
              <a:rPr lang="en-US" baseline="0" dirty="0" err="1"/>
              <a:t>en</a:t>
            </a:r>
            <a:r>
              <a:rPr lang="en-US" baseline="0" dirty="0"/>
              <a:t> </a:t>
            </a:r>
            <a:r>
              <a:rPr lang="en-US" baseline="0" dirty="0" err="1"/>
              <a:t>œuvre</a:t>
            </a:r>
            <a:r>
              <a:rPr lang="en-US" baseline="0" dirty="0"/>
              <a:t> </a:t>
            </a:r>
            <a:r>
              <a:rPr lang="en-US" baseline="0" dirty="0" err="1"/>
              <a:t>en</a:t>
            </a:r>
            <a:r>
              <a:rPr lang="en-US" baseline="0" dirty="0"/>
              <a:t> </a:t>
            </a:r>
            <a:r>
              <a:rPr lang="en-US" baseline="0" dirty="0" err="1"/>
              <a:t>classe</a:t>
            </a:r>
            <a:r>
              <a:rPr lang="en-US" baseline="0" dirty="0"/>
              <a: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103</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endParaRPr lang="en-US" b="0" u="none" dirty="0"/>
          </a:p>
          <a:p>
            <a:pPr lvl="0" rtl="0" fontAlgn="base"/>
            <a:r>
              <a:rPr lang="en-US" b="0" u="none" dirty="0" err="1"/>
              <a:t>Ils</a:t>
            </a:r>
            <a:r>
              <a:rPr lang="en-US" b="0" u="none" dirty="0"/>
              <a:t> </a:t>
            </a:r>
            <a:r>
              <a:rPr lang="en-US" b="0" u="none" dirty="0" err="1"/>
              <a:t>utilisent</a:t>
            </a:r>
            <a:r>
              <a:rPr lang="en-US" b="0" u="none" dirty="0"/>
              <a:t> </a:t>
            </a:r>
            <a:r>
              <a:rPr lang="en-US" b="0" u="none" dirty="0" err="1"/>
              <a:t>l’outil</a:t>
            </a:r>
            <a:r>
              <a:rPr lang="en-US" b="0" u="none" baseline="0" dirty="0"/>
              <a:t> « </a:t>
            </a:r>
            <a:r>
              <a:rPr lang="en-US" b="0" u="none" baseline="0" dirty="0" err="1"/>
              <a:t>Évaluation</a:t>
            </a:r>
            <a:r>
              <a:rPr lang="en-US" b="0" u="none" baseline="0" dirty="0"/>
              <a:t> </a:t>
            </a:r>
            <a:r>
              <a:rPr lang="en-US" b="0" u="none" baseline="0" dirty="0" err="1"/>
              <a:t>rapide</a:t>
            </a:r>
            <a:r>
              <a:rPr lang="en-US" b="0" u="none" baseline="0" dirty="0"/>
              <a:t> » du site de </a:t>
            </a:r>
            <a:r>
              <a:rPr lang="en-US" b="0" u="none" baseline="0" dirty="0" err="1"/>
              <a:t>l’APME</a:t>
            </a:r>
            <a:r>
              <a:rPr lang="en-US" b="0" u="none" baseline="0" dirty="0"/>
              <a:t> pour </a:t>
            </a:r>
            <a:r>
              <a:rPr lang="en-US" b="0" u="none" baseline="0" dirty="0" err="1"/>
              <a:t>évaluer</a:t>
            </a:r>
            <a:r>
              <a:rPr lang="en-US" b="0" u="none" baseline="0" dirty="0"/>
              <a:t> les </a:t>
            </a:r>
            <a:r>
              <a:rPr lang="en-US" b="0" u="none" baseline="0" dirty="0" err="1"/>
              <a:t>travaux</a:t>
            </a:r>
            <a:r>
              <a:rPr lang="en-US" b="0" u="none" baseline="0" dirty="0"/>
              <a:t> de </a:t>
            </a:r>
            <a:r>
              <a:rPr lang="en-US" b="0" u="none" baseline="0" dirty="0" err="1"/>
              <a:t>leurs</a:t>
            </a:r>
            <a:r>
              <a:rPr lang="en-US" b="0" u="none" baseline="0" dirty="0"/>
              <a:t> </a:t>
            </a:r>
            <a:r>
              <a:rPr lang="en-US" b="0" u="none" baseline="0" dirty="0" err="1"/>
              <a:t>élèves</a:t>
            </a:r>
            <a:r>
              <a:rPr lang="en-US" b="0" u="none" baseline="0" dirty="0"/>
              <a:t>.</a:t>
            </a:r>
            <a:endParaRPr lang="en-US" b="0" u="none" dirty="0"/>
          </a:p>
        </p:txBody>
      </p:sp>
      <p:sp>
        <p:nvSpPr>
          <p:cNvPr id="4" name="Slide Number Placeholder 3"/>
          <p:cNvSpPr>
            <a:spLocks noGrp="1"/>
          </p:cNvSpPr>
          <p:nvPr>
            <p:ph type="sldNum" sz="quarter" idx="10"/>
          </p:nvPr>
        </p:nvSpPr>
        <p:spPr/>
        <p:txBody>
          <a:bodyPr/>
          <a:lstStyle/>
          <a:p>
            <a:fld id="{6DE36EF0-7984-4198-B0B0-446744D294F3}" type="slidenum">
              <a:rPr lang="en-US" smtClean="0"/>
              <a:t>104</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endParaRPr lang="en-US" dirty="0"/>
          </a:p>
          <a:p>
            <a:pPr marL="0" lvl="0" indent="0" rtl="0" fontAlgn="base">
              <a:buFont typeface="Arial" panose="020B0604020202020204" pitchFamily="34" charset="0"/>
              <a:buNone/>
            </a:pPr>
            <a:r>
              <a:rPr lang="en-US" b="0" u="none" dirty="0" err="1"/>
              <a:t>En</a:t>
            </a:r>
            <a:r>
              <a:rPr lang="en-US" b="0" u="none" dirty="0"/>
              <a:t> se servant du </a:t>
            </a:r>
            <a:r>
              <a:rPr lang="en-US" b="0" u="none" dirty="0" err="1"/>
              <a:t>formulaire</a:t>
            </a:r>
            <a:r>
              <a:rPr lang="en-US" b="0" u="none" dirty="0"/>
              <a:t>, les </a:t>
            </a:r>
            <a:r>
              <a:rPr lang="en-US" b="0" u="none" dirty="0" err="1"/>
              <a:t>enseignants</a:t>
            </a:r>
            <a:r>
              <a:rPr lang="en-US" b="0" u="none" dirty="0"/>
              <a:t> </a:t>
            </a:r>
            <a:r>
              <a:rPr lang="en-US" b="0" u="none" dirty="0" err="1"/>
              <a:t>incluent</a:t>
            </a:r>
            <a:r>
              <a:rPr lang="en-US" b="0" u="none" dirty="0"/>
              <a:t> 10</a:t>
            </a:r>
          </a:p>
          <a:p>
            <a:pPr marL="0" lvl="0" indent="0" rtl="0" fontAlgn="base">
              <a:buFont typeface="Arial" panose="020B0604020202020204" pitchFamily="34" charset="0"/>
              <a:buNone/>
            </a:pPr>
            <a:r>
              <a:rPr lang="en-US" b="0" u="none" baseline="0" dirty="0" err="1"/>
              <a:t>exemples</a:t>
            </a:r>
            <a:r>
              <a:rPr lang="en-US" b="0" u="none" baseline="0" dirty="0"/>
              <a:t> </a:t>
            </a:r>
            <a:r>
              <a:rPr lang="en-US" b="0" u="none" dirty="0" err="1"/>
              <a:t>ou</a:t>
            </a:r>
            <a:r>
              <a:rPr lang="en-US" b="0" u="none" dirty="0"/>
              <a:t> plus </a:t>
            </a:r>
            <a:r>
              <a:rPr lang="en-US" b="0" u="none" baseline="0" dirty="0"/>
              <a:t>de </a:t>
            </a:r>
            <a:r>
              <a:rPr lang="en-US" b="0" u="none" baseline="0" dirty="0" err="1"/>
              <a:t>travaux</a:t>
            </a:r>
            <a:r>
              <a:rPr lang="en-US" b="0" u="none" baseline="0" dirty="0"/>
              <a:t> </a:t>
            </a:r>
            <a:r>
              <a:rPr lang="en-US" b="0" u="none" baseline="0" dirty="0" err="1"/>
              <a:t>d’élèves</a:t>
            </a:r>
            <a:endParaRPr lang="en-US" b="0" u="none" baseline="0" dirty="0"/>
          </a:p>
          <a:p>
            <a:pPr marL="0" lvl="0" indent="0" rtl="0" fontAlgn="base">
              <a:buFont typeface="Arial" panose="020B0604020202020204" pitchFamily="34" charset="0"/>
              <a:buNone/>
            </a:pPr>
            <a:r>
              <a:rPr lang="en-US" b="0" u="none" baseline="0" dirty="0"/>
              <a:t>les « </a:t>
            </a:r>
            <a:r>
              <a:rPr lang="en-US" b="0" u="none" baseline="0" dirty="0" err="1"/>
              <a:t>Évaluations</a:t>
            </a:r>
            <a:r>
              <a:rPr lang="en-US" b="0" u="none" baseline="0" dirty="0"/>
              <a:t> </a:t>
            </a:r>
            <a:r>
              <a:rPr lang="en-US" b="0" u="none" baseline="0" dirty="0" err="1"/>
              <a:t>rapides</a:t>
            </a:r>
            <a:r>
              <a:rPr lang="en-US" b="0" u="none" baseline="0" dirty="0"/>
              <a:t> » </a:t>
            </a:r>
            <a:r>
              <a:rPr lang="en-US" b="0" u="none" baseline="0" dirty="0" err="1"/>
              <a:t>complétées</a:t>
            </a:r>
            <a:r>
              <a:rPr lang="en-US" b="0" u="none" baseline="0" dirty="0"/>
              <a:t> pour les </a:t>
            </a:r>
            <a:r>
              <a:rPr lang="en-US" b="0" u="none" baseline="0" dirty="0" err="1"/>
              <a:t>travaux</a:t>
            </a:r>
            <a:r>
              <a:rPr lang="en-US" b="0" u="none" baseline="0" dirty="0"/>
              <a:t> ci-</a:t>
            </a:r>
            <a:r>
              <a:rPr lang="en-US" b="0" u="none" baseline="0" dirty="0" err="1"/>
              <a:t>dessus</a:t>
            </a:r>
            <a:r>
              <a:rPr lang="en-US" b="0" u="none" baseline="0" dirty="0"/>
              <a:t>.</a:t>
            </a:r>
            <a:endParaRPr lang="en-US" b="0" u="none" dirty="0"/>
          </a:p>
          <a:p>
            <a:pPr marL="0" lvl="0" indent="0" rtl="0" fontAlgn="base">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105</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US" dirty="0" smtClean="0"/>
              <a:t>Les </a:t>
            </a:r>
            <a:r>
              <a:rPr lang="en-US" dirty="0"/>
              <a:t>participants</a:t>
            </a:r>
            <a:r>
              <a:rPr lang="en-US" baseline="0" dirty="0"/>
              <a:t> </a:t>
            </a:r>
            <a:r>
              <a:rPr lang="en-US" baseline="0" dirty="0" err="1"/>
              <a:t>pourront</a:t>
            </a:r>
            <a:r>
              <a:rPr lang="en-US" baseline="0" dirty="0"/>
              <a:t> </a:t>
            </a:r>
            <a:r>
              <a:rPr lang="en-US" baseline="0" dirty="0" err="1"/>
              <a:t>ensuite</a:t>
            </a:r>
            <a:r>
              <a:rPr lang="en-US" baseline="0" dirty="0"/>
              <a:t> </a:t>
            </a:r>
            <a:r>
              <a:rPr lang="en-US" baseline="0" dirty="0" err="1"/>
              <a:t>participer</a:t>
            </a:r>
            <a:r>
              <a:rPr lang="en-US" baseline="0" dirty="0"/>
              <a:t> à un </a:t>
            </a:r>
            <a:r>
              <a:rPr lang="en-US" baseline="0" dirty="0" err="1"/>
              <a:t>tirage</a:t>
            </a:r>
            <a:r>
              <a:rPr lang="en-US" baseline="0" dirty="0"/>
              <a:t> </a:t>
            </a:r>
            <a:r>
              <a:rPr lang="en-US" baseline="0" dirty="0" err="1"/>
              <a:t>mensuel</a:t>
            </a:r>
            <a:r>
              <a:rPr lang="en-US" baseline="0" dirty="0"/>
              <a:t> pour </a:t>
            </a:r>
            <a:r>
              <a:rPr lang="en-US" baseline="0" dirty="0" err="1"/>
              <a:t>remporter</a:t>
            </a:r>
            <a:r>
              <a:rPr lang="en-US" baseline="0" dirty="0"/>
              <a:t> un </a:t>
            </a:r>
            <a:r>
              <a:rPr lang="en-US" baseline="0" dirty="0" err="1"/>
              <a:t>certificat-cadeau</a:t>
            </a:r>
            <a:r>
              <a:rPr lang="en-US" baseline="0" dirty="0"/>
              <a:t> </a:t>
            </a:r>
            <a:r>
              <a:rPr lang="en-US" baseline="0" dirty="0" err="1"/>
              <a:t>électronique</a:t>
            </a:r>
            <a:r>
              <a:rPr lang="en-US" baseline="0" dirty="0"/>
              <a:t> </a:t>
            </a:r>
            <a:r>
              <a:rPr lang="en-US" baseline="0" dirty="0" err="1"/>
              <a:t>d’une</a:t>
            </a:r>
            <a:r>
              <a:rPr lang="en-US" baseline="0" dirty="0"/>
              <a:t> </a:t>
            </a:r>
            <a:r>
              <a:rPr lang="en-US" baseline="0" dirty="0" err="1"/>
              <a:t>valeur</a:t>
            </a:r>
            <a:r>
              <a:rPr lang="en-US" baseline="0" dirty="0"/>
              <a:t> de 50 $ à </a:t>
            </a:r>
            <a:r>
              <a:rPr lang="en-US" baseline="0" dirty="0" err="1"/>
              <a:t>utiliser</a:t>
            </a:r>
            <a:r>
              <a:rPr lang="en-US" baseline="0" dirty="0"/>
              <a:t> chez Tim Hortons, Starbucks </a:t>
            </a:r>
            <a:r>
              <a:rPr lang="en-US" baseline="0" dirty="0" err="1"/>
              <a:t>ou</a:t>
            </a:r>
            <a:r>
              <a:rPr lang="en-US" baseline="0" dirty="0"/>
              <a:t> sur Amazon.ca.</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106</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Les participants </a:t>
            </a:r>
            <a:r>
              <a:rPr kumimoji="0" lang="en-US" sz="1200" b="0" i="0" u="none" strike="noStrike" kern="1200" cap="none" spc="0" normalizeH="0" baseline="0" noProof="0" dirty="0" err="1">
                <a:ln>
                  <a:noFill/>
                </a:ln>
                <a:solidFill>
                  <a:prstClr val="black"/>
                </a:solidFill>
                <a:effectLst/>
                <a:uLnTx/>
                <a:uFillTx/>
                <a:latin typeface="+mn-lt"/>
                <a:ea typeface="+mn-ea"/>
                <a:cs typeface="+mn-cs"/>
              </a:rPr>
              <a:t>peuvent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compléter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autre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activité</a:t>
            </a:r>
            <a:r>
              <a:rPr kumimoji="0" lang="en-US" sz="1200" b="0" i="0" u="none" strike="noStrike" kern="1200" cap="none" spc="0" normalizeH="0" baseline="0" noProof="0" dirty="0">
                <a:ln>
                  <a:noFill/>
                </a:ln>
                <a:solidFill>
                  <a:prstClr val="black"/>
                </a:solidFill>
                <a:effectLst/>
                <a:uLnTx/>
                <a:uFillTx/>
                <a:latin typeface="+mn-lt"/>
                <a:ea typeface="+mn-ea"/>
                <a:cs typeface="+mn-cs"/>
              </a:rPr>
              <a:t> de la section « </a:t>
            </a:r>
            <a:r>
              <a:rPr kumimoji="0" lang="en-US" sz="1200" b="0" i="0" u="none" strike="noStrike" kern="1200" cap="none" spc="0" normalizeH="0" baseline="0" noProof="0" dirty="0" err="1">
                <a:ln>
                  <a:noFill/>
                </a:ln>
                <a:solidFill>
                  <a:prstClr val="black"/>
                </a:solidFill>
                <a:effectLst/>
                <a:uLnTx/>
                <a:uFillTx/>
                <a:latin typeface="+mn-lt"/>
                <a:ea typeface="+mn-ea"/>
                <a:cs typeface="+mn-cs"/>
              </a:rPr>
              <a:t>Essayez</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ceci</a:t>
            </a:r>
            <a:r>
              <a:rPr kumimoji="0" lang="en-US" sz="1200" b="0" i="0" u="none" strike="noStrike" kern="1200" cap="none" spc="0" normalizeH="0" baseline="0" noProof="0" dirty="0">
                <a:ln>
                  <a:noFill/>
                </a:ln>
                <a:solidFill>
                  <a:prstClr val="black"/>
                </a:solidFill>
                <a:effectLst/>
                <a:uLnTx/>
                <a:uFillTx/>
                <a:latin typeface="+mn-lt"/>
                <a:ea typeface="+mn-ea"/>
                <a:cs typeface="+mn-cs"/>
              </a:rPr>
              <a:t> » pour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deuxième</a:t>
            </a:r>
            <a:r>
              <a:rPr kumimoji="0" lang="en-US" sz="1200" b="0" i="0" u="none" strike="noStrike" kern="1200" cap="none" spc="0" normalizeH="0" baseline="0" noProof="0" dirty="0">
                <a:ln>
                  <a:noFill/>
                </a:ln>
                <a:solidFill>
                  <a:prstClr val="black"/>
                </a:solidFill>
                <a:effectLst/>
                <a:uLnTx/>
                <a:uFillTx/>
                <a:latin typeface="+mn-lt"/>
                <a:ea typeface="+mn-ea"/>
                <a:cs typeface="+mn-cs"/>
              </a:rPr>
              <a:t> participation </a:t>
            </a:r>
            <a:r>
              <a:rPr kumimoji="0" lang="en-US" sz="1200" b="0" i="0" u="none" strike="noStrike" kern="1200" cap="none" spc="0" normalizeH="0" baseline="0" noProof="0" dirty="0" err="1">
                <a:ln>
                  <a:noFill/>
                </a:ln>
                <a:solidFill>
                  <a:prstClr val="black"/>
                </a:solidFill>
                <a:effectLst/>
                <a:uLnTx/>
                <a:uFillTx/>
                <a:latin typeface="+mn-lt"/>
                <a:ea typeface="+mn-ea"/>
                <a:cs typeface="+mn-cs"/>
              </a:rPr>
              <a:t>mensuelle</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Les participations </a:t>
            </a:r>
            <a:r>
              <a:rPr kumimoji="0" lang="en-US" sz="1200" b="0" i="0" u="none" strike="noStrike" kern="1200" cap="none" spc="0" normalizeH="0" baseline="0" noProof="0" dirty="0" err="1">
                <a:ln>
                  <a:noFill/>
                </a:ln>
                <a:solidFill>
                  <a:prstClr val="black"/>
                </a:solidFill>
                <a:effectLst/>
                <a:uLnTx/>
                <a:uFillTx/>
                <a:latin typeface="+mn-lt"/>
                <a:ea typeface="+mn-ea"/>
                <a:cs typeface="+mn-cs"/>
              </a:rPr>
              <a:t>sont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valides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uniquement</a:t>
            </a:r>
            <a:r>
              <a:rPr kumimoji="0" lang="en-US" sz="1200" b="0" i="0" u="none" strike="noStrike" kern="1200" cap="none" spc="0" normalizeH="0" baseline="0" noProof="0" dirty="0">
                <a:ln>
                  <a:noFill/>
                </a:ln>
                <a:solidFill>
                  <a:prstClr val="black"/>
                </a:solidFill>
                <a:effectLst/>
                <a:uLnTx/>
                <a:uFillTx/>
                <a:latin typeface="+mn-lt"/>
                <a:ea typeface="+mn-ea"/>
                <a:cs typeface="+mn-cs"/>
              </a:rPr>
              <a:t> pour le </a:t>
            </a:r>
            <a:r>
              <a:rPr kumimoji="0" lang="en-US" sz="1200" b="0" i="0" u="none" strike="noStrike" kern="1200" cap="none" spc="0" normalizeH="0" baseline="0" noProof="0" dirty="0" err="1">
                <a:ln>
                  <a:noFill/>
                </a:ln>
                <a:solidFill>
                  <a:prstClr val="black"/>
                </a:solidFill>
                <a:effectLst/>
                <a:uLnTx/>
                <a:uFillTx/>
                <a:latin typeface="+mn-lt"/>
                <a:ea typeface="+mn-ea"/>
                <a:cs typeface="+mn-cs"/>
              </a:rPr>
              <a:t>mois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où</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elles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ont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été</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soumises</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travaux</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d’élèves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choisis</a:t>
            </a:r>
            <a:r>
              <a:rPr kumimoji="0" lang="en-US" sz="1200" b="0" i="0" u="none" strike="noStrike" kern="1200" cap="none" spc="0" normalizeH="0" baseline="0" noProof="0" dirty="0">
                <a:ln>
                  <a:noFill/>
                </a:ln>
                <a:solidFill>
                  <a:prstClr val="black"/>
                </a:solidFill>
                <a:effectLst/>
                <a:uLnTx/>
                <a:uFillTx/>
                <a:latin typeface="+mn-lt"/>
                <a:ea typeface="+mn-ea"/>
                <a:cs typeface="+mn-cs"/>
              </a:rPr>
              <a:t> et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évaluations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seront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rendus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disponibles</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façon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anonyme</a:t>
            </a:r>
            <a:r>
              <a:rPr kumimoji="0" lang="en-US" sz="1200" b="0" i="0" u="none" strike="noStrike" kern="1200" cap="none" spc="0" normalizeH="0" baseline="0" noProof="0" dirty="0">
                <a:ln>
                  <a:noFill/>
                </a:ln>
                <a:solidFill>
                  <a:prstClr val="black"/>
                </a:solidFill>
                <a:effectLst/>
                <a:uLnTx/>
                <a:uFillTx/>
                <a:latin typeface="+mn-lt"/>
                <a:ea typeface="+mn-ea"/>
                <a:cs typeface="+mn-cs"/>
              </a:rPr>
              <a:t> sur le site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l’APME</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Cette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diapo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proposera</a:t>
            </a:r>
            <a:r>
              <a:rPr kumimoji="0" lang="en-US" sz="1200" b="0" i="0" u="none" strike="noStrike" kern="1200" cap="none" spc="0" normalizeH="0" baseline="0" noProof="0" dirty="0">
                <a:ln>
                  <a:noFill/>
                </a:ln>
                <a:solidFill>
                  <a:prstClr val="black"/>
                </a:solidFill>
                <a:effectLst/>
                <a:uLnTx/>
                <a:uFillTx/>
                <a:latin typeface="+mn-lt"/>
                <a:ea typeface="+mn-ea"/>
                <a:cs typeface="+mn-cs"/>
              </a:rPr>
              <a:t> aux participants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activité</a:t>
            </a:r>
            <a:r>
              <a:rPr kumimoji="0" lang="en-US" sz="1200" b="0" i="0" u="none" strike="noStrike" kern="1200" cap="none" spc="0" normalizeH="0" baseline="0" noProof="0" dirty="0">
                <a:ln>
                  <a:noFill/>
                </a:ln>
                <a:solidFill>
                  <a:prstClr val="black"/>
                </a:solidFill>
                <a:effectLst/>
                <a:uLnTx/>
                <a:uFillTx/>
                <a:latin typeface="+mn-lt"/>
                <a:ea typeface="+mn-ea"/>
                <a:cs typeface="+mn-cs"/>
              </a:rPr>
              <a:t> « Appel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l’action</a:t>
            </a:r>
            <a:r>
              <a:rPr kumimoji="0" lang="en-US" sz="1200" b="0" i="0" u="none" strike="noStrike" kern="1200" cap="none" spc="0" normalizeH="0" baseline="0" noProof="0" dirty="0">
                <a:ln>
                  <a:noFill/>
                </a:ln>
                <a:solidFill>
                  <a:prstClr val="black"/>
                </a:solidFill>
                <a:effectLst/>
                <a:uLnTx/>
                <a:uFillTx/>
                <a:latin typeface="+mn-lt"/>
                <a:ea typeface="+mn-ea"/>
                <a:cs typeface="+mn-cs"/>
              </a:rPr>
              <a:t> » à essayer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classe</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p:txBody>
      </p:sp>
      <p:sp>
        <p:nvSpPr>
          <p:cNvPr id="4" name="Slide Number Placeholder 3"/>
          <p:cNvSpPr>
            <a:spLocks noGrp="1"/>
          </p:cNvSpPr>
          <p:nvPr>
            <p:ph type="sldNum" sz="quarter" idx="10"/>
          </p:nvPr>
        </p:nvSpPr>
        <p:spPr/>
        <p:txBody>
          <a:bodyPr/>
          <a:lstStyle/>
          <a:p>
            <a:fld id="{6DE36EF0-7984-4198-B0B0-446744D294F3}" type="slidenum">
              <a:rPr lang="en-US" smtClean="0"/>
              <a:t>107</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lvl="2" rtl="0" fontAlgn="base"/>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Présentateur</a:t>
            </a:r>
            <a: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vous pouvez utiliser seulement cette diapo si vous le souhaitez, au lieu des diapos précédentes OU si vous imprimez les documents pour les participants, supprimez toutes les diapos précédentes de la version du document et utilisez celle-ci.</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&lt;Le site Web aura un Appel à l’action ajoutée à la section « Essayez ceci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Appel à l’action : choisissez l’une des activités de la section « Essayez ceci » à faire en classe. « Cliquez ici » pour partager votre expérience et votre réflexion afin de participer à un tirage pour remporter une carte-cadeau de 50 $.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Concours « Essayez ceci »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 processus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Les participants téléchargent une activité de la section « Essayez ceci » et la mettent en œuvre en classe.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Ils utilisent l’outil « Évaluation rapide » du site de l’APME pour évaluer les travaux  de leurs élèves.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 se servant du formulaire, les enseignants incluent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10 exemples (ou plus) de travaux d’élèves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les « Évaluations rapides » complétées pour les travaux ci-dessus.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Les participants pourront participer à un tirage mensuel pour remporter un certificat-cadeau électronique d’une valeur de 50 $ à utiliser chez : Tim </a:t>
            </a:r>
            <a:r>
              <a:rPr kumimoji="0" lang="fr-FR"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Hortons</a:t>
            </a: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Starbucks ou sur Amazon.ca.</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Les participants peuvent compléter une autre activité de la section « Essayez ceci » pour une deuxième participation mensuelle.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Les participations sont uniquement valables pour le mois où elles ont été soumises.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Les travaux d’élèves choisis et les évaluations seront rendus disponibles de façon anonyme sur le site de l’APME.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Cette diapo proposera aux participants une activité « Appel à l’action » à essayer en classe&gt;</a:t>
            </a:r>
          </a:p>
          <a:p>
            <a:pPr lvl="2" rtl="0" fontAlgn="base"/>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108</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109</a:t>
            </a:fld>
            <a:endParaRPr lang="en-US"/>
          </a:p>
        </p:txBody>
      </p:sp>
    </p:spTree>
    <p:extLst>
      <p:ext uri="{BB962C8B-B14F-4D97-AF65-F5344CB8AC3E}">
        <p14:creationId xmlns:p14="http://schemas.microsoft.com/office/powerpoint/2010/main" val="7317382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Demandez</a:t>
            </a:r>
            <a:r>
              <a:rPr lang="en-US" baseline="0" dirty="0"/>
              <a:t> aux participants de </a:t>
            </a:r>
            <a:r>
              <a:rPr lang="en-US" baseline="0" dirty="0" err="1"/>
              <a:t>répondre</a:t>
            </a:r>
            <a:r>
              <a:rPr lang="en-US" baseline="0" dirty="0"/>
              <a:t> à un </a:t>
            </a:r>
            <a:r>
              <a:rPr lang="en-US" baseline="0" dirty="0" err="1"/>
              <a:t>sondage</a:t>
            </a:r>
            <a:r>
              <a:rPr lang="en-US" baseline="0" dirty="0"/>
              <a:t> </a:t>
            </a:r>
            <a:r>
              <a:rPr lang="en-US" baseline="0" dirty="0" err="1"/>
              <a:t>ou</a:t>
            </a:r>
            <a:r>
              <a:rPr lang="en-US" baseline="0" dirty="0"/>
              <a:t> </a:t>
            </a:r>
            <a:r>
              <a:rPr lang="en-US" baseline="0" dirty="0" err="1"/>
              <a:t>expliquez</a:t>
            </a:r>
            <a:r>
              <a:rPr lang="en-US" baseline="0" dirty="0"/>
              <a:t> comment </a:t>
            </a:r>
            <a:r>
              <a:rPr lang="en-US" baseline="0" dirty="0" err="1"/>
              <a:t>ils</a:t>
            </a:r>
            <a:r>
              <a:rPr lang="en-US" baseline="0" dirty="0"/>
              <a:t> </a:t>
            </a:r>
            <a:r>
              <a:rPr lang="en-US" baseline="0" dirty="0" err="1"/>
              <a:t>pourront</a:t>
            </a:r>
            <a:r>
              <a:rPr lang="en-US" baseline="0" dirty="0"/>
              <a:t> y </a:t>
            </a:r>
            <a:r>
              <a:rPr lang="en-US" baseline="0" dirty="0" err="1"/>
              <a:t>répondre</a:t>
            </a:r>
            <a:r>
              <a:rPr lang="en-US" baseline="0" dirty="0"/>
              <a:t> </a:t>
            </a:r>
            <a:r>
              <a:rPr lang="en-US" baseline="0" dirty="0" err="1"/>
              <a:t>en</a:t>
            </a:r>
            <a:r>
              <a:rPr lang="en-US" baseline="0" dirty="0"/>
              <a:t> </a:t>
            </a:r>
            <a:r>
              <a:rPr lang="en-US" baseline="0" dirty="0" err="1"/>
              <a:t>ligne</a:t>
            </a:r>
            <a:r>
              <a:rPr lang="en-US" baseline="0" dirty="0"/>
              <a: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110</a:t>
            </a:fld>
            <a:endParaRPr lang="en-US"/>
          </a:p>
        </p:txBody>
      </p:sp>
    </p:spTree>
    <p:extLst>
      <p:ext uri="{BB962C8B-B14F-4D97-AF65-F5344CB8AC3E}">
        <p14:creationId xmlns:p14="http://schemas.microsoft.com/office/powerpoint/2010/main" val="501936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Alberta </a:t>
            </a:r>
            <a:r>
              <a:rPr kumimoji="0" lang="en-US" sz="1200" b="0" i="0" u="none" strike="noStrike" kern="1200" cap="none" spc="0" normalizeH="0" baseline="0" noProof="0" dirty="0">
                <a:ln>
                  <a:noFill/>
                </a:ln>
                <a:solidFill>
                  <a:prstClr val="black"/>
                </a:solidFill>
                <a:effectLst/>
                <a:uLnTx/>
                <a:uFillTx/>
                <a:latin typeface="+mn-lt"/>
                <a:ea typeface="+mn-ea"/>
                <a:cs typeface="+mn-cs"/>
              </a:rPr>
              <a:t>Education NE</a:t>
            </a:r>
            <a:r>
              <a:rPr kumimoji="0" lang="en-US" sz="1200" b="1" i="0" u="sng"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dicte</a:t>
            </a:r>
            <a:r>
              <a:rPr kumimoji="0" lang="en-US" sz="1200" b="0" i="0" u="none" strike="noStrike" kern="1200" cap="none" spc="0" normalizeH="0" baseline="0" noProof="0" dirty="0">
                <a:ln>
                  <a:noFill/>
                </a:ln>
                <a:solidFill>
                  <a:prstClr val="black"/>
                </a:solidFill>
                <a:effectLst/>
                <a:uLnTx/>
                <a:uFillTx/>
                <a:latin typeface="+mn-lt"/>
                <a:ea typeface="+mn-ea"/>
                <a:cs typeface="+mn-cs"/>
              </a:rPr>
              <a:t> PAS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stratégies</a:t>
            </a:r>
            <a:r>
              <a:rPr kumimoji="0" lang="en-US" sz="1200" b="0" i="0" u="none" strike="noStrike" kern="1200" cap="none" spc="0" normalizeH="0" baseline="0" noProof="0" dirty="0">
                <a:ln>
                  <a:noFill/>
                </a:ln>
                <a:solidFill>
                  <a:prstClr val="black"/>
                </a:solidFill>
                <a:effectLst/>
                <a:uLnTx/>
                <a:uFillTx/>
                <a:latin typeface="+mn-lt"/>
                <a:ea typeface="+mn-ea"/>
                <a:cs typeface="+mn-cs"/>
              </a:rPr>
              <a:t>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enseigner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classe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Cependant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si</a:t>
            </a:r>
            <a:r>
              <a:rPr kumimoji="0" lang="en-US" sz="1200" b="0" i="0" u="none" strike="noStrike" kern="1200" cap="none" spc="0" normalizeH="0" baseline="0" noProof="0" dirty="0">
                <a:ln>
                  <a:noFill/>
                </a:ln>
                <a:solidFill>
                  <a:prstClr val="black"/>
                </a:solidFill>
                <a:effectLst/>
                <a:uLnTx/>
                <a:uFillTx/>
                <a:latin typeface="+mn-lt"/>
                <a:ea typeface="+mn-ea"/>
                <a:cs typeface="+mn-cs"/>
              </a:rPr>
              <a:t> on examine le </a:t>
            </a:r>
            <a:r>
              <a:rPr kumimoji="0" lang="en-US" sz="1200" b="0" i="0" u="none" strike="noStrike" kern="1200" cap="none" spc="0" normalizeH="0" baseline="0" noProof="0" dirty="0" err="1">
                <a:ln>
                  <a:noFill/>
                </a:ln>
                <a:solidFill>
                  <a:prstClr val="black"/>
                </a:solidFill>
                <a:effectLst/>
                <a:uLnTx/>
                <a:uFillTx/>
                <a:latin typeface="+mn-lt"/>
                <a:ea typeface="+mn-ea"/>
                <a:cs typeface="+mn-cs"/>
              </a:rPr>
              <a:t>programme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d’études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sont</a:t>
            </a:r>
            <a:r>
              <a:rPr kumimoji="0" lang="en-US" sz="1200" b="0" i="0" u="none" strike="noStrike" kern="1200" cap="none" spc="0" normalizeH="0" baseline="0" noProof="0" dirty="0">
                <a:ln>
                  <a:noFill/>
                </a:ln>
                <a:solidFill>
                  <a:prstClr val="black"/>
                </a:solidFill>
                <a:effectLst/>
                <a:uLnTx/>
                <a:uFillTx/>
                <a:latin typeface="+mn-lt"/>
                <a:ea typeface="+mn-ea"/>
                <a:cs typeface="+mn-cs"/>
              </a:rPr>
              <a:t>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stratégies</a:t>
            </a:r>
            <a:r>
              <a:rPr kumimoji="0" lang="en-US" sz="1200" b="0" i="0" u="none" strike="noStrike" kern="1200" cap="none" spc="0" normalizeH="0" baseline="0" noProof="0" dirty="0">
                <a:ln>
                  <a:noFill/>
                </a:ln>
                <a:solidFill>
                  <a:prstClr val="black"/>
                </a:solidFill>
                <a:effectLst/>
                <a:uLnTx/>
                <a:uFillTx/>
                <a:latin typeface="+mn-lt"/>
                <a:ea typeface="+mn-ea"/>
                <a:cs typeface="+mn-cs"/>
              </a:rPr>
              <a:t> qui </a:t>
            </a:r>
            <a:r>
              <a:rPr kumimoji="0" lang="en-US" sz="1200" b="0" i="0" u="none" strike="noStrike" kern="1200" cap="none" spc="0" normalizeH="0" baseline="0" noProof="0" dirty="0" err="1">
                <a:ln>
                  <a:noFill/>
                </a:ln>
                <a:solidFill>
                  <a:prstClr val="black"/>
                </a:solidFill>
                <a:effectLst/>
                <a:uLnTx/>
                <a:uFillTx/>
                <a:latin typeface="+mn-lt"/>
                <a:ea typeface="+mn-ea"/>
                <a:cs typeface="+mn-cs"/>
              </a:rPr>
              <a:t>sont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mises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avant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selon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moi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Veuillez</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noter</a:t>
            </a:r>
            <a:r>
              <a:rPr kumimoji="0" lang="en-US" sz="1200" b="0" i="0" u="none" strike="noStrike" kern="1200" cap="none" spc="0" normalizeH="0" baseline="0" noProof="0" dirty="0">
                <a:ln>
                  <a:noFill/>
                </a:ln>
                <a:solidFill>
                  <a:prstClr val="black"/>
                </a:solidFill>
                <a:effectLst/>
                <a:uLnTx/>
                <a:uFillTx/>
                <a:latin typeface="+mn-lt"/>
                <a:ea typeface="+mn-ea"/>
                <a:cs typeface="+mn-cs"/>
              </a:rPr>
              <a:t> que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compter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avant</a:t>
            </a:r>
            <a:r>
              <a:rPr kumimoji="0" lang="en-US" sz="1200" b="0" i="0" u="none" strike="noStrike" kern="1200" cap="none" spc="0" normalizeH="0" baseline="0" noProof="0" dirty="0">
                <a:ln>
                  <a:noFill/>
                </a:ln>
                <a:solidFill>
                  <a:prstClr val="black"/>
                </a:solidFill>
                <a:effectLst/>
                <a:uLnTx/>
                <a:uFillTx/>
                <a:latin typeface="+mn-lt"/>
                <a:ea typeface="+mn-ea"/>
                <a:cs typeface="+mn-cs"/>
              </a:rPr>
              <a:t> et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arrière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n’est</a:t>
            </a:r>
            <a:r>
              <a:rPr kumimoji="0" lang="en-US" sz="1200" b="0" i="0" u="none" strike="noStrike" kern="1200" cap="none" spc="0" normalizeH="0" baseline="0" noProof="0" dirty="0">
                <a:ln>
                  <a:noFill/>
                </a:ln>
                <a:solidFill>
                  <a:prstClr val="black"/>
                </a:solidFill>
                <a:effectLst/>
                <a:uLnTx/>
                <a:uFillTx/>
                <a:latin typeface="+mn-lt"/>
                <a:ea typeface="+mn-ea"/>
                <a:cs typeface="+mn-cs"/>
              </a:rPr>
              <a:t> PAS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stratégie</a:t>
            </a:r>
            <a:r>
              <a:rPr kumimoji="0" lang="en-US" sz="1200" b="0" i="0" u="none" strike="noStrike" kern="1200" cap="none" spc="0" normalizeH="0" baseline="0" noProof="0" dirty="0">
                <a:ln>
                  <a:noFill/>
                </a:ln>
                <a:solidFill>
                  <a:prstClr val="black"/>
                </a:solidFill>
                <a:effectLst/>
                <a:uLnTx/>
                <a:uFillTx/>
                <a:latin typeface="+mn-lt"/>
                <a:ea typeface="+mn-ea"/>
                <a:cs typeface="+mn-cs"/>
              </a:rPr>
              <a:t> de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pensée</a:t>
            </a:r>
            <a:r>
              <a:rPr kumimoji="0" lang="en-US" sz="1200" b="0" i="0" u="none" strike="noStrike" kern="1200" cap="none" spc="0" normalizeH="0" baseline="0" noProof="0" dirty="0">
                <a:ln>
                  <a:noFill/>
                </a:ln>
                <a:solidFill>
                  <a:prstClr val="black"/>
                </a:solidFill>
                <a:effectLst/>
                <a:uLnTx/>
                <a:uFillTx/>
                <a:latin typeface="+mn-lt"/>
                <a:ea typeface="+mn-ea"/>
                <a:cs typeface="+mn-cs"/>
              </a:rPr>
              <a:t> additive. </a:t>
            </a:r>
            <a:r>
              <a:rPr kumimoji="0" lang="en-US" sz="1200" b="0" i="0" u="none" strike="noStrike" kern="1200" cap="none" spc="0" normalizeH="0" baseline="0" noProof="0" dirty="0" err="1">
                <a:ln>
                  <a:noFill/>
                </a:ln>
                <a:solidFill>
                  <a:prstClr val="black"/>
                </a:solidFill>
                <a:effectLst/>
                <a:uLnTx/>
                <a:uFillTx/>
                <a:latin typeface="+mn-lt"/>
                <a:ea typeface="+mn-ea"/>
                <a:cs typeface="+mn-cs"/>
              </a:rPr>
              <a:t>C’est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seulement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stratégie</a:t>
            </a:r>
            <a:r>
              <a:rPr kumimoji="0" lang="en-US" sz="1200" b="0" i="0" u="none" strike="noStrike" kern="1200" cap="none" spc="0" normalizeH="0" baseline="0" noProof="0" dirty="0">
                <a:ln>
                  <a:noFill/>
                </a:ln>
                <a:solidFill>
                  <a:prstClr val="black"/>
                </a:solidFill>
                <a:effectLst/>
                <a:uLnTx/>
                <a:uFillTx/>
                <a:latin typeface="+mn-lt"/>
                <a:ea typeface="+mn-ea"/>
                <a:cs typeface="+mn-cs"/>
              </a:rPr>
              <a:t> pour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compter</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“Faire des dix” </a:t>
            </a:r>
            <a:r>
              <a:rPr kumimoji="0" lang="en-US" sz="1200" b="0" i="0" u="none" strike="noStrike" kern="1200" cap="none" spc="0" normalizeH="0" baseline="0" noProof="0" dirty="0" err="1">
                <a:ln>
                  <a:noFill/>
                </a:ln>
                <a:solidFill>
                  <a:prstClr val="black"/>
                </a:solidFill>
                <a:effectLst/>
                <a:uLnTx/>
                <a:uFillTx/>
                <a:latin typeface="+mn-lt"/>
                <a:ea typeface="+mn-ea"/>
                <a:cs typeface="+mn-cs"/>
              </a:rPr>
              <a:t>s’applique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aussi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lorsqu’on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parle</a:t>
            </a:r>
            <a:r>
              <a:rPr kumimoji="0" lang="en-US" sz="1200" b="0" i="0" u="none" strike="noStrike" kern="1200" cap="none" spc="0" normalizeH="0" baseline="0" noProof="0" dirty="0">
                <a:ln>
                  <a:noFill/>
                </a:ln>
                <a:solidFill>
                  <a:prstClr val="black"/>
                </a:solidFill>
                <a:effectLst/>
                <a:uLnTx/>
                <a:uFillTx/>
                <a:latin typeface="+mn-lt"/>
                <a:ea typeface="+mn-ea"/>
                <a:cs typeface="+mn-cs"/>
              </a:rPr>
              <a:t> de temps </a:t>
            </a:r>
            <a:r>
              <a:rPr kumimoji="0" lang="en-US" sz="1200" b="0" i="0" u="none" strike="noStrike" kern="1200" cap="none" spc="0" normalizeH="0" baseline="0" noProof="0" dirty="0" err="1">
                <a:ln>
                  <a:noFill/>
                </a:ln>
                <a:solidFill>
                  <a:prstClr val="black"/>
                </a:solidFill>
                <a:effectLst/>
                <a:uLnTx/>
                <a:uFillTx/>
                <a:latin typeface="+mn-lt"/>
                <a:ea typeface="+mn-ea"/>
                <a:cs typeface="+mn-cs"/>
              </a:rPr>
              <a:t>écoulé</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Vous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faites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essentiellement</a:t>
            </a:r>
            <a:r>
              <a:rPr kumimoji="0" lang="en-US" sz="1200" b="0" i="0" u="none" strike="noStrike" kern="1200" cap="none" spc="0" normalizeH="0" baseline="0" noProof="0" dirty="0">
                <a:ln>
                  <a:noFill/>
                </a:ln>
                <a:solidFill>
                  <a:prstClr val="black"/>
                </a:solidFill>
                <a:effectLst/>
                <a:uLnTx/>
                <a:uFillTx/>
                <a:latin typeface="+mn-lt"/>
                <a:ea typeface="+mn-ea"/>
                <a:cs typeface="+mn-cs"/>
              </a:rPr>
              <a:t> des 60.</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a:t>
            </a:fld>
            <a:endParaRPr lang="en-US"/>
          </a:p>
        </p:txBody>
      </p:sp>
    </p:spTree>
    <p:extLst>
      <p:ext uri="{BB962C8B-B14F-4D97-AF65-F5344CB8AC3E}">
        <p14:creationId xmlns:p14="http://schemas.microsoft.com/office/powerpoint/2010/main" val="17675627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FIN DE</a:t>
            </a:r>
            <a:r>
              <a:rPr lang="en-US" baseline="0" dirty="0"/>
              <a:t> LA PRÉSENTATION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111</a:t>
            </a:fld>
            <a:endParaRPr lang="en-US"/>
          </a:p>
        </p:txBody>
      </p:sp>
    </p:spTree>
    <p:extLst>
      <p:ext uri="{BB962C8B-B14F-4D97-AF65-F5344CB8AC3E}">
        <p14:creationId xmlns:p14="http://schemas.microsoft.com/office/powerpoint/2010/main" val="30971835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112</a:t>
            </a:fld>
            <a:endParaRPr lang="en-US"/>
          </a:p>
        </p:txBody>
      </p:sp>
    </p:spTree>
    <p:extLst>
      <p:ext uri="{BB962C8B-B14F-4D97-AF65-F5344CB8AC3E}">
        <p14:creationId xmlns:p14="http://schemas.microsoft.com/office/powerpoint/2010/main" val="15640102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u="sng" dirty="0"/>
              <a:t>See French translation of the instructions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Option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Jouez</a:t>
            </a:r>
            <a:r>
              <a:rPr kumimoji="0" lang="en-US" sz="1200" b="0" i="0" u="none" strike="noStrike" kern="1200" cap="none" spc="0" normalizeH="0" baseline="0" noProof="0" dirty="0">
                <a:ln>
                  <a:noFill/>
                </a:ln>
                <a:solidFill>
                  <a:prstClr val="black"/>
                </a:solidFill>
                <a:effectLst/>
                <a:uLnTx/>
                <a:uFillTx/>
                <a:latin typeface="+mn-lt"/>
                <a:ea typeface="+mn-ea"/>
                <a:cs typeface="+mn-cs"/>
              </a:rPr>
              <a:t> à « Dragon Bump – </a:t>
            </a:r>
            <a:r>
              <a:rPr kumimoji="0" lang="en-US" sz="1200" b="0" i="0" u="none" strike="noStrike" kern="1200" cap="none" spc="0" normalizeH="0" baseline="0" noProof="0" dirty="0" err="1">
                <a:ln>
                  <a:noFill/>
                </a:ln>
                <a:solidFill>
                  <a:prstClr val="black"/>
                </a:solidFill>
                <a:effectLst/>
                <a:uLnTx/>
                <a:uFillTx/>
                <a:latin typeface="+mn-lt"/>
                <a:ea typeface="+mn-ea"/>
                <a:cs typeface="+mn-cs"/>
              </a:rPr>
              <a:t>additionner</a:t>
            </a:r>
            <a:r>
              <a:rPr kumimoji="0" lang="en-US" sz="1200" b="0" i="0" u="none" strike="noStrike" kern="1200" cap="none" spc="0" normalizeH="0" baseline="0" noProof="0" dirty="0">
                <a:ln>
                  <a:noFill/>
                </a:ln>
                <a:solidFill>
                  <a:prstClr val="black"/>
                </a:solidFill>
                <a:effectLst/>
                <a:uLnTx/>
                <a:uFillTx/>
                <a:latin typeface="+mn-lt"/>
                <a:ea typeface="+mn-ea"/>
                <a:cs typeface="+mn-cs"/>
              </a:rPr>
              <a:t> 9 </a:t>
            </a:r>
            <a:r>
              <a:rPr kumimoji="0" lang="en-US" sz="1200" b="0" i="0" u="none" strike="noStrike" kern="1200" cap="none" spc="0" normalizeH="0" baseline="0" noProof="0" dirty="0" err="1">
                <a:ln>
                  <a:noFill/>
                </a:ln>
                <a:solidFill>
                  <a:prstClr val="black"/>
                </a:solidFill>
                <a:effectLst/>
                <a:uLnTx/>
                <a:uFillTx/>
                <a:latin typeface="+mn-lt"/>
                <a:ea typeface="+mn-ea"/>
                <a:cs typeface="+mn-cs"/>
              </a:rPr>
              <a:t>ou</a:t>
            </a:r>
            <a:r>
              <a:rPr kumimoji="0" lang="en-US" sz="1200" b="0" i="0" u="none" strike="noStrike" kern="1200" cap="none" spc="0" normalizeH="0" baseline="0" noProof="0" dirty="0">
                <a:ln>
                  <a:noFill/>
                </a:ln>
                <a:solidFill>
                  <a:prstClr val="black"/>
                </a:solidFill>
                <a:effectLst/>
                <a:uLnTx/>
                <a:uFillTx/>
                <a:latin typeface="+mn-lt"/>
                <a:ea typeface="+mn-ea"/>
                <a:cs typeface="+mn-cs"/>
              </a:rPr>
              <a:t> 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il</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faut</a:t>
            </a:r>
            <a:r>
              <a:rPr kumimoji="0" lang="en-US" sz="1200" b="0" i="0" u="none" strike="noStrike" kern="1200" cap="none" spc="0" normalizeH="0" baseline="0" noProof="0" dirty="0">
                <a:ln>
                  <a:noFill/>
                </a:ln>
                <a:solidFill>
                  <a:prstClr val="black"/>
                </a:solidFill>
                <a:effectLst/>
                <a:uLnTx/>
                <a:uFillTx/>
                <a:latin typeface="+mn-lt"/>
                <a:ea typeface="+mn-ea"/>
                <a:cs typeface="+mn-cs"/>
              </a:rPr>
              <a:t> un </a:t>
            </a:r>
            <a:r>
              <a:rPr kumimoji="0" lang="en-US" sz="1200" b="0" i="0" u="none" strike="noStrike" kern="1200" cap="none" spc="0" normalizeH="0" baseline="0" noProof="0" dirty="0" err="1">
                <a:ln>
                  <a:noFill/>
                </a:ln>
                <a:solidFill>
                  <a:prstClr val="black"/>
                </a:solidFill>
                <a:effectLst/>
                <a:uLnTx/>
                <a:uFillTx/>
                <a:latin typeface="+mn-lt"/>
                <a:ea typeface="+mn-ea"/>
                <a:cs typeface="+mn-cs"/>
              </a:rPr>
              <a:t>dé</a:t>
            </a:r>
            <a:r>
              <a:rPr kumimoji="0" lang="en-US" sz="1200" b="0" i="0" u="none" strike="noStrike" kern="1200" cap="none" spc="0" normalizeH="0" baseline="0" noProof="0" dirty="0">
                <a:ln>
                  <a:noFill/>
                </a:ln>
                <a:solidFill>
                  <a:prstClr val="black"/>
                </a:solidFill>
                <a:effectLst/>
                <a:uLnTx/>
                <a:uFillTx/>
                <a:latin typeface="+mn-lt"/>
                <a:ea typeface="+mn-ea"/>
                <a:cs typeface="+mn-cs"/>
              </a:rPr>
              <a:t> à 6 </a:t>
            </a:r>
            <a:r>
              <a:rPr kumimoji="0" lang="en-US" sz="1200" b="0" i="0" u="none" strike="noStrike" kern="1200" cap="none" spc="0" normalizeH="0" baseline="0" noProof="0" dirty="0" err="1">
                <a:ln>
                  <a:noFill/>
                </a:ln>
                <a:solidFill>
                  <a:prstClr val="black"/>
                </a:solidFill>
                <a:effectLst/>
                <a:uLnTx/>
                <a:uFillTx/>
                <a:latin typeface="+mn-lt"/>
                <a:ea typeface="+mn-ea"/>
                <a:cs typeface="+mn-cs"/>
              </a:rPr>
              <a:t>ou</a:t>
            </a:r>
            <a:r>
              <a:rPr kumimoji="0" lang="en-US" sz="1200" b="0" i="0" u="none" strike="noStrike" kern="1200" cap="none" spc="0" normalizeH="0" baseline="0" noProof="0" dirty="0">
                <a:ln>
                  <a:noFill/>
                </a:ln>
                <a:solidFill>
                  <a:prstClr val="black"/>
                </a:solidFill>
                <a:effectLst/>
                <a:uLnTx/>
                <a:uFillTx/>
                <a:latin typeface="+mn-lt"/>
                <a:ea typeface="+mn-ea"/>
                <a:cs typeface="+mn-cs"/>
              </a:rPr>
              <a:t> 9 </a:t>
            </a:r>
            <a:r>
              <a:rPr kumimoji="0" lang="en-US" sz="1200" b="0" i="0" u="none" strike="noStrike" kern="1200" cap="none" spc="0" normalizeH="0" baseline="0" noProof="0" dirty="0" err="1">
                <a:ln>
                  <a:noFill/>
                </a:ln>
                <a:solidFill>
                  <a:prstClr val="black"/>
                </a:solidFill>
                <a:effectLst/>
                <a:uLnTx/>
                <a:uFillTx/>
                <a:latin typeface="+mn-lt"/>
                <a:ea typeface="+mn-ea"/>
                <a:cs typeface="+mn-cs"/>
              </a:rPr>
              <a:t>côtés</a:t>
            </a:r>
            <a:r>
              <a:rPr kumimoji="0" lang="en-US" sz="1200" b="0" i="0" u="none" strike="noStrike" kern="1200" cap="none" spc="0" normalizeH="0" baseline="0" noProof="0" dirty="0">
                <a:ln>
                  <a:noFill/>
                </a:ln>
                <a:solidFill>
                  <a:prstClr val="black"/>
                </a:solidFill>
                <a:effectLst/>
                <a:uLnTx/>
                <a:uFillTx/>
                <a:latin typeface="+mn-lt"/>
                <a:ea typeface="+mn-ea"/>
                <a:cs typeface="+mn-cs"/>
              </a:rPr>
              <a:t>&gt;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&lt;Lien du document du </a:t>
            </a:r>
            <a:r>
              <a:rPr kumimoji="0" lang="en-US" sz="1200" b="0" i="0" u="none" strike="noStrike" kern="1200" cap="none" spc="0" normalizeH="0" baseline="0" noProof="0" dirty="0" err="1">
                <a:ln>
                  <a:noFill/>
                </a:ln>
                <a:solidFill>
                  <a:prstClr val="black"/>
                </a:solidFill>
                <a:effectLst/>
                <a:uLnTx/>
                <a:uFillTx/>
                <a:latin typeface="+mn-lt"/>
                <a:ea typeface="+mn-ea"/>
                <a:cs typeface="+mn-cs"/>
              </a:rPr>
              <a:t>présentateur</a:t>
            </a:r>
            <a:r>
              <a:rPr kumimoji="0" lang="en-US" sz="1200" b="0" i="0" u="none" strike="noStrike" kern="1200" cap="none" spc="0" normalizeH="0" baseline="0" noProof="0" dirty="0">
                <a:ln>
                  <a:noFill/>
                </a:ln>
                <a:solidFill>
                  <a:prstClr val="black"/>
                </a:solidFill>
                <a:effectLst/>
                <a:uLnTx/>
                <a:uFillTx/>
                <a:latin typeface="+mn-lt"/>
                <a:ea typeface="+mn-ea"/>
                <a:cs typeface="+mn-cs"/>
              </a:rPr>
              <a:t>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télécharger</a:t>
            </a:r>
            <a:r>
              <a:rPr kumimoji="0" lang="en-US" sz="1200" b="0" i="0" u="none" strike="noStrike" kern="1200" cap="none" spc="0" normalizeH="0" baseline="0" noProof="0" dirty="0">
                <a:ln>
                  <a:noFill/>
                </a:ln>
                <a:solidFill>
                  <a:prstClr val="black"/>
                </a:solidFill>
                <a:effectLst/>
                <a:uLnTx/>
                <a:uFillTx/>
                <a:latin typeface="+mn-lt"/>
                <a:ea typeface="+mn-ea"/>
                <a:cs typeface="+mn-cs"/>
              </a:rPr>
              <a:t> : https://drive.google.com/file/d/0B-I5D9zVEge0X0p2Qkp6Q3hsakk/view?usp=sharing&gt; </a:t>
            </a:r>
            <a:r>
              <a:rPr kumimoji="0" lang="en-US" sz="1200" b="1" i="0" u="sng" strike="noStrike" kern="1200" cap="none" spc="0" normalizeH="0" baseline="0" noProof="0" dirty="0">
                <a:ln>
                  <a:noFill/>
                </a:ln>
                <a:solidFill>
                  <a:srgbClr val="FF0000"/>
                </a:solidFill>
                <a:effectLst/>
                <a:uLnTx/>
                <a:uFillTx/>
                <a:latin typeface="+mn-lt"/>
                <a:ea typeface="+mn-ea"/>
                <a:cs typeface="+mn-cs"/>
              </a:rPr>
              <a:t>(THIS LINK GOES TO MOUSE BUMP)</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113</a:t>
            </a:fld>
            <a:endParaRPr lang="en-US"/>
          </a:p>
        </p:txBody>
      </p:sp>
    </p:spTree>
    <p:extLst>
      <p:ext uri="{BB962C8B-B14F-4D97-AF65-F5344CB8AC3E}">
        <p14:creationId xmlns:p14="http://schemas.microsoft.com/office/powerpoint/2010/main" val="18117002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Option 2 :</a:t>
            </a:r>
          </a:p>
          <a:p>
            <a:r>
              <a:rPr lang="en-US" baseline="0" dirty="0" err="1"/>
              <a:t>Jouez</a:t>
            </a:r>
            <a:r>
              <a:rPr lang="en-US" baseline="0" dirty="0"/>
              <a:t> à « Mouse Bump – </a:t>
            </a:r>
            <a:r>
              <a:rPr lang="en-US" baseline="0" dirty="0" err="1"/>
              <a:t>additionner</a:t>
            </a:r>
            <a:r>
              <a:rPr lang="en-US" baseline="0" dirty="0"/>
              <a:t> des </a:t>
            </a:r>
            <a:r>
              <a:rPr lang="en-US" baseline="0" dirty="0" err="1"/>
              <a:t>nombres</a:t>
            </a:r>
            <a:r>
              <a:rPr lang="en-US" baseline="0" dirty="0"/>
              <a:t> à 2 </a:t>
            </a:r>
            <a:r>
              <a:rPr lang="en-US" baseline="0" dirty="0" err="1"/>
              <a:t>chiffres</a:t>
            </a:r>
            <a:r>
              <a:rPr lang="en-US" baseline="0" dirty="0"/>
              <a:t> qui se </a:t>
            </a:r>
            <a:r>
              <a:rPr lang="en-US" baseline="0" dirty="0" err="1"/>
              <a:t>terminent</a:t>
            </a:r>
            <a:r>
              <a:rPr lang="en-US" baseline="0" dirty="0"/>
              <a:t> par 8 </a:t>
            </a:r>
            <a:r>
              <a:rPr lang="en-US" baseline="0" dirty="0" err="1"/>
              <a:t>ou</a:t>
            </a:r>
            <a:r>
              <a:rPr lang="en-US" baseline="0" dirty="0"/>
              <a:t> 9 »</a:t>
            </a:r>
          </a:p>
          <a:p>
            <a:r>
              <a:rPr lang="en-US" baseline="0" dirty="0"/>
              <a:t>&lt;Lien du document du </a:t>
            </a:r>
            <a:r>
              <a:rPr lang="en-US" baseline="0" dirty="0" err="1"/>
              <a:t>présentateur</a:t>
            </a:r>
            <a:r>
              <a:rPr lang="en-US" baseline="0" dirty="0"/>
              <a:t> à </a:t>
            </a:r>
            <a:r>
              <a:rPr lang="en-US" baseline="0" dirty="0" err="1"/>
              <a:t>télécharger</a:t>
            </a:r>
            <a:r>
              <a:rPr lang="en-US" baseline="0" dirty="0"/>
              <a:t> : </a:t>
            </a:r>
            <a:r>
              <a:rPr kumimoji="0" lang="en-US" sz="1200" b="0" i="0" u="none" strike="noStrike" kern="1200" cap="none" spc="0" normalizeH="0" baseline="0" noProof="0" dirty="0">
                <a:ln>
                  <a:noFill/>
                </a:ln>
                <a:solidFill>
                  <a:prstClr val="black"/>
                </a:solidFill>
                <a:effectLst/>
                <a:uLnTx/>
                <a:uFillTx/>
                <a:latin typeface="+mn-lt"/>
                <a:ea typeface="+mn-ea"/>
                <a:cs typeface="+mn-cs"/>
              </a:rPr>
              <a:t>https://drive.google.com/file/d/0B-I5D9zVEge0X0p2Qkp6Q3hsakk/view?usp=sharing&gt;</a:t>
            </a:r>
            <a:endParaRPr lang="en-US" baseline="0" dirty="0"/>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114</a:t>
            </a:fld>
            <a:endParaRPr lang="en-US"/>
          </a:p>
        </p:txBody>
      </p:sp>
    </p:spTree>
    <p:extLst>
      <p:ext uri="{BB962C8B-B14F-4D97-AF65-F5344CB8AC3E}">
        <p14:creationId xmlns:p14="http://schemas.microsoft.com/office/powerpoint/2010/main" val="181170027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115</a:t>
            </a:fld>
            <a:endParaRPr lang="en-US"/>
          </a:p>
        </p:txBody>
      </p:sp>
    </p:spTree>
    <p:extLst>
      <p:ext uri="{BB962C8B-B14F-4D97-AF65-F5344CB8AC3E}">
        <p14:creationId xmlns:p14="http://schemas.microsoft.com/office/powerpoint/2010/main" val="167804306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spcAft>
                <a:spcPts val="0"/>
              </a:spcAft>
            </a:pPr>
            <a:endParaRPr lang="en-US" sz="1400" b="1" dirty="0">
              <a:solidFill>
                <a:srgbClr val="000000"/>
              </a:solidFill>
              <a:effectLst/>
              <a:latin typeface="Arial" panose="020B0604020202020204" pitchFamily="34" charset="0"/>
              <a:ea typeface="Times New Roman" panose="02020603050405020304" pitchFamily="18" charset="0"/>
            </a:endParaRPr>
          </a:p>
          <a:p>
            <a:pPr algn="ctr">
              <a:spcAft>
                <a:spcPts val="0"/>
              </a:spcAft>
            </a:pPr>
            <a:r>
              <a:rPr lang="en-US" sz="1400" b="1" dirty="0">
                <a:solidFill>
                  <a:srgbClr val="000000"/>
                </a:solidFill>
                <a:effectLst/>
                <a:latin typeface="Arial" panose="020B0604020202020204" pitchFamily="34" charset="0"/>
                <a:ea typeface="Times New Roman" panose="02020603050405020304" pitchFamily="18" charset="0"/>
              </a:rPr>
              <a:t>La chasse aux </a:t>
            </a:r>
            <a:r>
              <a:rPr lang="en-US" sz="1400" b="1" dirty="0" err="1">
                <a:solidFill>
                  <a:srgbClr val="000000"/>
                </a:solidFill>
                <a:effectLst/>
                <a:latin typeface="Arial" panose="020B0604020202020204" pitchFamily="34" charset="0"/>
                <a:ea typeface="Times New Roman" panose="02020603050405020304" pitchFamily="18" charset="0"/>
              </a:rPr>
              <a:t>œufs</a:t>
            </a:r>
            <a:r>
              <a:rPr lang="en-US" sz="1400" b="1" dirty="0">
                <a:solidFill>
                  <a:srgbClr val="000000"/>
                </a:solidFill>
                <a:effectLst/>
                <a:latin typeface="Arial" panose="020B0604020202020204" pitchFamily="34" charset="0"/>
                <a:ea typeface="Times New Roman" panose="02020603050405020304" pitchFamily="18" charset="0"/>
              </a:rPr>
              <a:t> de </a:t>
            </a:r>
            <a:r>
              <a:rPr lang="en-US" sz="1400" b="1" dirty="0" err="1">
                <a:solidFill>
                  <a:srgbClr val="000000"/>
                </a:solidFill>
                <a:effectLst/>
                <a:latin typeface="Arial" panose="020B0604020202020204" pitchFamily="34" charset="0"/>
                <a:ea typeface="Times New Roman" panose="02020603050405020304" pitchFamily="18" charset="0"/>
              </a:rPr>
              <a:t>Pâques</a:t>
            </a:r>
            <a:endParaRPr lang="fr-FR" sz="1050" dirty="0">
              <a:effectLst/>
              <a:latin typeface="Times New Roman" panose="02020603050405020304" pitchFamily="18" charset="0"/>
              <a:ea typeface="Times New Roman" panose="02020603050405020304" pitchFamily="18" charset="0"/>
            </a:endParaRPr>
          </a:p>
          <a:p>
            <a:pPr>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Ton enseignant organise une chasse aux œufs à l’occasion de la fête de Pâques.  Il décide de cacher 51 œufs.  Les élèves ont été capables de trouver 24 œufs.  Combien en reste-t-il à trouver?</a:t>
            </a:r>
            <a:r>
              <a:rPr lang="fr-FR"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Utilise des dessins, des mots, des nombres et/ou des symboles pour montrer comment tu es arrivé à ta réponse.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116</a:t>
            </a:fld>
            <a:endParaRPr lang="en-US"/>
          </a:p>
        </p:txBody>
      </p:sp>
    </p:spTree>
    <p:extLst>
      <p:ext uri="{BB962C8B-B14F-4D97-AF65-F5344CB8AC3E}">
        <p14:creationId xmlns:p14="http://schemas.microsoft.com/office/powerpoint/2010/main" val="366111368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117</a:t>
            </a:fld>
            <a:endParaRPr lang="en-US"/>
          </a:p>
        </p:txBody>
      </p:sp>
    </p:spTree>
    <p:extLst>
      <p:ext uri="{BB962C8B-B14F-4D97-AF65-F5344CB8AC3E}">
        <p14:creationId xmlns:p14="http://schemas.microsoft.com/office/powerpoint/2010/main" val="167804306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1" baseline="0" dirty="0" err="1"/>
              <a:t>Matériel</a:t>
            </a:r>
            <a:r>
              <a:rPr lang="en-US" b="1" baseline="0" dirty="0"/>
              <a:t> :</a:t>
            </a:r>
          </a:p>
          <a:p>
            <a:r>
              <a:rPr lang="en-US" b="0" baseline="0" dirty="0"/>
              <a:t>*</a:t>
            </a:r>
            <a:r>
              <a:rPr lang="en-US" b="0" baseline="0" dirty="0" err="1"/>
              <a:t>Évaluations</a:t>
            </a:r>
            <a:r>
              <a:rPr lang="en-US" b="0" baseline="0" dirty="0"/>
              <a:t> </a:t>
            </a:r>
            <a:r>
              <a:rPr lang="en-US" b="0" baseline="0" dirty="0" err="1"/>
              <a:t>très</a:t>
            </a:r>
            <a:r>
              <a:rPr lang="en-US" b="0" baseline="0" dirty="0"/>
              <a:t> </a:t>
            </a:r>
            <a:r>
              <a:rPr lang="en-US" b="0" baseline="0" dirty="0" err="1"/>
              <a:t>rapides</a:t>
            </a:r>
            <a:endParaRPr lang="en-US" b="0" baseline="0" dirty="0"/>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 </a:t>
            </a:r>
            <a:r>
              <a:rPr kumimoji="0" lang="en-US" sz="1200" b="0" i="0" u="none" strike="noStrike" kern="1200" cap="none" spc="0" normalizeH="0" baseline="0" noProof="0" dirty="0" err="1">
                <a:ln>
                  <a:noFill/>
                </a:ln>
                <a:solidFill>
                  <a:prstClr val="black"/>
                </a:solidFill>
                <a:effectLst/>
                <a:uLnTx/>
                <a:uFillTx/>
                <a:latin typeface="+mn-lt"/>
                <a:ea typeface="+mn-ea"/>
                <a:cs typeface="+mn-cs"/>
              </a:rPr>
              <a:t>vous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avez</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demandé</a:t>
            </a:r>
            <a:r>
              <a:rPr kumimoji="0" lang="en-US" sz="1200" b="0" i="0" u="none" strike="noStrike" kern="1200" cap="none" spc="0" normalizeH="0" baseline="0" noProof="0" dirty="0">
                <a:ln>
                  <a:noFill/>
                </a:ln>
                <a:solidFill>
                  <a:prstClr val="black"/>
                </a:solidFill>
                <a:effectLst/>
                <a:uLnTx/>
                <a:uFillTx/>
                <a:latin typeface="+mn-lt"/>
                <a:ea typeface="+mn-ea"/>
                <a:cs typeface="+mn-cs"/>
              </a:rPr>
              <a:t>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l’avance</a:t>
            </a:r>
            <a:r>
              <a:rPr kumimoji="0" lang="en-US" sz="1200" b="0" i="0" u="none" strike="noStrike" kern="1200" cap="none" spc="0" normalizeH="0" baseline="0" noProof="0" dirty="0">
                <a:ln>
                  <a:noFill/>
                </a:ln>
                <a:solidFill>
                  <a:prstClr val="black"/>
                </a:solidFill>
                <a:effectLst/>
                <a:uLnTx/>
                <a:uFillTx/>
                <a:latin typeface="+mn-lt"/>
                <a:ea typeface="+mn-ea"/>
                <a:cs typeface="+mn-cs"/>
              </a:rPr>
              <a:t> aux participants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télécharger</a:t>
            </a:r>
            <a:r>
              <a:rPr kumimoji="0" lang="en-US" sz="1200" b="0" i="0" u="none" strike="noStrike" kern="1200" cap="none" spc="0" normalizeH="0" baseline="0" noProof="0" dirty="0">
                <a:ln>
                  <a:noFill/>
                </a:ln>
                <a:solidFill>
                  <a:prstClr val="black"/>
                </a:solidFill>
                <a:effectLst/>
                <a:uLnTx/>
                <a:uFillTx/>
                <a:latin typeface="+mn-lt"/>
                <a:ea typeface="+mn-ea"/>
                <a:cs typeface="+mn-cs"/>
              </a:rPr>
              <a:t> et poser (sans </a:t>
            </a:r>
            <a:r>
              <a:rPr kumimoji="0" lang="en-US" sz="1200" b="0" i="0" u="none" strike="noStrike" kern="1200" cap="none" spc="0" normalizeH="0" baseline="0" noProof="0" dirty="0" err="1">
                <a:ln>
                  <a:noFill/>
                </a:ln>
                <a:solidFill>
                  <a:prstClr val="black"/>
                </a:solidFill>
                <a:effectLst/>
                <a:uLnTx/>
                <a:uFillTx/>
                <a:latin typeface="+mn-lt"/>
                <a:ea typeface="+mn-ea"/>
                <a:cs typeface="+mn-cs"/>
              </a:rPr>
              <a:t>évaluer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quelques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unes</a:t>
            </a:r>
            <a:r>
              <a:rPr kumimoji="0" lang="en-US" sz="1200" b="0" i="0" u="none" strike="noStrike" kern="1200" cap="none" spc="0" normalizeH="0" baseline="0" noProof="0" dirty="0">
                <a:ln>
                  <a:noFill/>
                </a:ln>
                <a:solidFill>
                  <a:prstClr val="black"/>
                </a:solidFill>
                <a:effectLst/>
                <a:uLnTx/>
                <a:uFillTx/>
                <a:latin typeface="+mn-lt"/>
                <a:ea typeface="+mn-ea"/>
                <a:cs typeface="+mn-cs"/>
              </a:rPr>
              <a:t> des questions de la section « </a:t>
            </a:r>
            <a:r>
              <a:rPr kumimoji="0" lang="en-US" sz="1200" b="0" i="0" u="none" strike="noStrike" kern="1200" cap="none" spc="0" normalizeH="0" baseline="0" noProof="0" dirty="0" err="1">
                <a:ln>
                  <a:noFill/>
                </a:ln>
                <a:solidFill>
                  <a:prstClr val="black"/>
                </a:solidFill>
                <a:effectLst/>
                <a:uLnTx/>
                <a:uFillTx/>
                <a:latin typeface="+mn-lt"/>
                <a:ea typeface="+mn-ea"/>
                <a:cs typeface="+mn-cs"/>
              </a:rPr>
              <a:t>Essayez</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ceci</a:t>
            </a:r>
            <a:r>
              <a:rPr kumimoji="0" lang="en-US" sz="1200" b="0" i="0" u="none" strike="noStrike" kern="1200" cap="none" spc="0" normalizeH="0" baseline="0" noProof="0" dirty="0">
                <a:ln>
                  <a:noFill/>
                </a:ln>
                <a:solidFill>
                  <a:prstClr val="black"/>
                </a:solidFill>
                <a:effectLst/>
                <a:uLnTx/>
                <a:uFillTx/>
                <a:latin typeface="+mn-lt"/>
                <a:ea typeface="+mn-ea"/>
                <a:cs typeface="+mn-cs"/>
              </a:rPr>
              <a:t> » de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Pensée</a:t>
            </a:r>
            <a:r>
              <a:rPr kumimoji="0" lang="en-US" sz="1200" b="0" i="0" u="none" strike="noStrike" kern="1200" cap="none" spc="0" normalizeH="0" baseline="0" noProof="0" dirty="0">
                <a:ln>
                  <a:noFill/>
                </a:ln>
                <a:solidFill>
                  <a:prstClr val="black"/>
                </a:solidFill>
                <a:effectLst/>
                <a:uLnTx/>
                <a:uFillTx/>
                <a:latin typeface="+mn-lt"/>
                <a:ea typeface="+mn-ea"/>
                <a:cs typeface="+mn-cs"/>
              </a:rPr>
              <a:t> additive sur le site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l’APME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utilisez</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cette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diapo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afin</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leur</a:t>
            </a:r>
            <a:r>
              <a:rPr kumimoji="0" lang="en-US" sz="1200" b="0" i="0" u="none" strike="noStrike" kern="1200" cap="none" spc="0" normalizeH="0" baseline="0" noProof="0" dirty="0">
                <a:ln>
                  <a:noFill/>
                </a:ln>
                <a:solidFill>
                  <a:prstClr val="black"/>
                </a:solidFill>
                <a:effectLst/>
                <a:uLnTx/>
                <a:uFillTx/>
                <a:latin typeface="+mn-lt"/>
                <a:ea typeface="+mn-ea"/>
                <a:cs typeface="+mn-cs"/>
              </a:rPr>
              <a:t> donner le temps </a:t>
            </a:r>
            <a:r>
              <a:rPr kumimoji="0" lang="en-US" sz="1200" b="0" i="0" u="none" strike="noStrike" kern="1200" cap="none" spc="0" normalizeH="0" baseline="0" noProof="0" dirty="0" err="1">
                <a:ln>
                  <a:noFill/>
                </a:ln>
                <a:solidFill>
                  <a:prstClr val="black"/>
                </a:solidFill>
                <a:effectLst/>
                <a:uLnTx/>
                <a:uFillTx/>
                <a:latin typeface="+mn-lt"/>
                <a:ea typeface="+mn-ea"/>
                <a:cs typeface="+mn-cs"/>
              </a:rPr>
              <a:t>d’évaluer</a:t>
            </a:r>
            <a:r>
              <a:rPr kumimoji="0" lang="en-US" sz="1200" b="0" i="0" u="none" strike="noStrike" kern="1200" cap="none" spc="0" normalizeH="0" baseline="0" noProof="0" dirty="0">
                <a:ln>
                  <a:noFill/>
                </a:ln>
                <a:solidFill>
                  <a:prstClr val="black"/>
                </a:solidFill>
                <a:effectLst/>
                <a:uLnTx/>
                <a:uFillTx/>
                <a:latin typeface="+mn-lt"/>
                <a:ea typeface="+mn-ea"/>
                <a:cs typeface="+mn-cs"/>
              </a:rPr>
              <a:t>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travaux</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leurs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élèves</a:t>
            </a:r>
            <a:r>
              <a:rPr kumimoji="0" lang="en-US" sz="1200" b="0" i="0" u="none" strike="noStrike" kern="1200" cap="none" spc="0" normalizeH="0" baseline="0" noProof="0" dirty="0">
                <a:ln>
                  <a:noFill/>
                </a:ln>
                <a:solidFill>
                  <a:prstClr val="black"/>
                </a:solidFill>
                <a:effectLst/>
                <a:uLnTx/>
                <a:uFillTx/>
                <a:latin typeface="+mn-lt"/>
                <a:ea typeface="+mn-ea"/>
                <a:cs typeface="+mn-cs"/>
              </a:rPr>
              <a:t> et de demander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l’aide</a:t>
            </a:r>
            <a:r>
              <a:rPr kumimoji="0" lang="en-US" sz="1200" b="0" i="0" u="none" strike="noStrike" kern="1200" cap="none" spc="0" normalizeH="0" baseline="0" noProof="0" dirty="0">
                <a:ln>
                  <a:noFill/>
                </a:ln>
                <a:solidFill>
                  <a:prstClr val="black"/>
                </a:solidFill>
                <a:effectLst/>
                <a:uLnTx/>
                <a:uFillTx/>
                <a:latin typeface="+mn-lt"/>
                <a:ea typeface="+mn-ea"/>
                <a:cs typeface="+mn-cs"/>
              </a:rPr>
              <a:t> pour les « questions à poser aux </a:t>
            </a:r>
            <a:r>
              <a:rPr kumimoji="0" lang="en-US" sz="1200" b="0" i="0" u="none" strike="noStrike" kern="1200" cap="none" spc="0" normalizeH="0" baseline="0" noProof="0" dirty="0" err="1">
                <a:ln>
                  <a:noFill/>
                </a:ln>
                <a:solidFill>
                  <a:prstClr val="black"/>
                </a:solidFill>
                <a:effectLst/>
                <a:uLnTx/>
                <a:uFillTx/>
                <a:latin typeface="+mn-lt"/>
                <a:ea typeface="+mn-ea"/>
                <a:cs typeface="+mn-cs"/>
              </a:rPr>
              <a:t>élèves</a:t>
            </a:r>
            <a:r>
              <a:rPr kumimoji="0" lang="en-US" sz="1200" b="0" i="0" u="none" strike="noStrike" kern="1200" cap="none" spc="0" normalizeH="0" baseline="0" noProof="0" dirty="0">
                <a:ln>
                  <a:noFill/>
                </a:ln>
                <a:solidFill>
                  <a:prstClr val="black"/>
                </a:solidFill>
                <a:effectLst/>
                <a:uLnTx/>
                <a:uFillTx/>
                <a:latin typeface="+mn-lt"/>
                <a:ea typeface="+mn-ea"/>
                <a:cs typeface="+mn-cs"/>
              </a:rPr>
              <a:t> » et les « </a:t>
            </a:r>
            <a:r>
              <a:rPr kumimoji="0" lang="en-US" sz="1200" b="0" i="0" u="none" strike="noStrike" kern="1200" cap="none" spc="0" normalizeH="0" baseline="0" noProof="0" dirty="0" err="1">
                <a:ln>
                  <a:noFill/>
                </a:ln>
                <a:solidFill>
                  <a:prstClr val="black"/>
                </a:solidFill>
                <a:effectLst/>
                <a:uLnTx/>
                <a:uFillTx/>
                <a:latin typeface="+mn-lt"/>
                <a:ea typeface="+mn-ea"/>
                <a:cs typeface="+mn-cs"/>
              </a:rPr>
              <a:t>prochaines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étapes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p:txBody>
      </p:sp>
      <p:sp>
        <p:nvSpPr>
          <p:cNvPr id="4" name="Slide Number Placeholder 3"/>
          <p:cNvSpPr>
            <a:spLocks noGrp="1"/>
          </p:cNvSpPr>
          <p:nvPr>
            <p:ph type="sldNum" sz="quarter" idx="10"/>
          </p:nvPr>
        </p:nvSpPr>
        <p:spPr/>
        <p:txBody>
          <a:bodyPr/>
          <a:lstStyle/>
          <a:p>
            <a:fld id="{6DE36EF0-7984-4198-B0B0-446744D294F3}" type="slidenum">
              <a:rPr lang="en-US" smtClean="0"/>
              <a:t>118</a:t>
            </a:fld>
            <a:endParaRPr lang="en-US"/>
          </a:p>
        </p:txBody>
      </p:sp>
    </p:spTree>
    <p:extLst>
      <p:ext uri="{BB962C8B-B14F-4D97-AF65-F5344CB8AC3E}">
        <p14:creationId xmlns:p14="http://schemas.microsoft.com/office/powerpoint/2010/main" val="24233389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119</a:t>
            </a:fld>
            <a:endParaRPr lang="en-US"/>
          </a:p>
        </p:txBody>
      </p:sp>
    </p:spTree>
    <p:extLst>
      <p:ext uri="{BB962C8B-B14F-4D97-AF65-F5344CB8AC3E}">
        <p14:creationId xmlns:p14="http://schemas.microsoft.com/office/powerpoint/2010/main" val="48203246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Représentez</a:t>
            </a:r>
            <a:r>
              <a:rPr lang="en-US" baseline="0" dirty="0"/>
              <a:t> 23 et </a:t>
            </a:r>
            <a:r>
              <a:rPr lang="en-US" baseline="0" dirty="0" err="1"/>
              <a:t>ajoutez</a:t>
            </a:r>
            <a:r>
              <a:rPr lang="en-US" baseline="0" dirty="0"/>
              <a:t>-y 41.</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120</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Combien</a:t>
            </a:r>
            <a:r>
              <a:rPr lang="en-US" baseline="0" dirty="0" smtClean="0"/>
              <a:t> </a:t>
            </a:r>
            <a:r>
              <a:rPr lang="en-US" baseline="0" dirty="0"/>
              <a:t>de </a:t>
            </a:r>
            <a:r>
              <a:rPr lang="en-US" baseline="0" dirty="0" err="1"/>
              <a:t>stratégies</a:t>
            </a:r>
            <a:r>
              <a:rPr lang="en-US" baseline="0" dirty="0"/>
              <a:t> </a:t>
            </a:r>
            <a:r>
              <a:rPr lang="en-US" baseline="0" dirty="0" err="1"/>
              <a:t>croyez-vous</a:t>
            </a:r>
            <a:r>
              <a:rPr lang="en-US" baseline="0" dirty="0"/>
              <a:t> que les </a:t>
            </a:r>
            <a:r>
              <a:rPr lang="en-US" baseline="0" dirty="0" err="1"/>
              <a:t>élèves</a:t>
            </a:r>
            <a:r>
              <a:rPr lang="en-US" baseline="0" dirty="0"/>
              <a:t> </a:t>
            </a:r>
            <a:r>
              <a:rPr lang="en-US" baseline="0" dirty="0" err="1"/>
              <a:t>doivent</a:t>
            </a:r>
            <a:r>
              <a:rPr lang="en-US" baseline="0" dirty="0"/>
              <a:t> </a:t>
            </a:r>
            <a:r>
              <a:rPr lang="en-US" baseline="0" dirty="0" err="1"/>
              <a:t>maîtriser</a:t>
            </a:r>
            <a:r>
              <a:rPr lang="en-US" baseline="0" dirty="0"/>
              <a:t> pour un </a:t>
            </a:r>
            <a:r>
              <a:rPr lang="en-US" baseline="0" dirty="0" err="1"/>
              <a:t>résultat</a:t>
            </a:r>
            <a:r>
              <a:rPr lang="en-US" baseline="0" dirty="0"/>
              <a:t> </a:t>
            </a:r>
            <a:r>
              <a:rPr lang="en-US" baseline="0" dirty="0" err="1"/>
              <a:t>d’apprentissage</a:t>
            </a:r>
            <a:r>
              <a:rPr lang="en-US" baseline="0" dirty="0"/>
              <a:t> </a:t>
            </a:r>
            <a:r>
              <a:rPr lang="en-US" baseline="0" dirty="0" err="1"/>
              <a:t>spécifique</a:t>
            </a:r>
            <a:r>
              <a:rPr lang="en-US" baseline="0" dirty="0"/>
              <a:t> ? (</a:t>
            </a:r>
            <a:r>
              <a:rPr lang="en-US" baseline="0" dirty="0" err="1"/>
              <a:t>Discutez</a:t>
            </a:r>
            <a:r>
              <a:rPr lang="en-US" baseline="0" dirty="0"/>
              <a:t> et </a:t>
            </a:r>
            <a:r>
              <a:rPr lang="en-US" baseline="0" dirty="0" err="1"/>
              <a:t>partagez</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a:t>
            </a:r>
          </a:p>
          <a:p>
            <a:endParaRPr lang="en-US" baseline="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La </a:t>
            </a:r>
            <a:r>
              <a:rPr kumimoji="0" lang="en-US" sz="1200" b="0" i="0" u="none" strike="noStrike" kern="1200" cap="none" spc="0" normalizeH="0" baseline="0" noProof="0" dirty="0" err="1">
                <a:ln>
                  <a:noFill/>
                </a:ln>
                <a:solidFill>
                  <a:prstClr val="black"/>
                </a:solidFill>
                <a:effectLst/>
                <a:uLnTx/>
                <a:uFillTx/>
                <a:latin typeface="+mn-lt"/>
                <a:ea typeface="+mn-ea"/>
                <a:cs typeface="+mn-cs"/>
              </a:rPr>
              <a:t>responsabilité</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l’enseignant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est</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permettre</a:t>
            </a:r>
            <a:r>
              <a:rPr kumimoji="0" lang="en-US" sz="1200" b="0" i="0" u="none" strike="noStrike" kern="1200" cap="none" spc="0" normalizeH="0" baseline="0" noProof="0" dirty="0">
                <a:ln>
                  <a:noFill/>
                </a:ln>
                <a:solidFill>
                  <a:prstClr val="black"/>
                </a:solidFill>
                <a:effectLst/>
                <a:uLnTx/>
                <a:uFillTx/>
                <a:latin typeface="+mn-lt"/>
                <a:ea typeface="+mn-ea"/>
                <a:cs typeface="+mn-cs"/>
              </a:rPr>
              <a:t> aux </a:t>
            </a:r>
            <a:r>
              <a:rPr kumimoji="0" lang="en-US" sz="1200" b="0" i="0" u="none" strike="noStrike" kern="1200" cap="none" spc="0" normalizeH="0" baseline="0" noProof="0" dirty="0" err="1">
                <a:ln>
                  <a:noFill/>
                </a:ln>
                <a:solidFill>
                  <a:prstClr val="black"/>
                </a:solidFill>
                <a:effectLst/>
                <a:uLnTx/>
                <a:uFillTx/>
                <a:latin typeface="+mn-lt"/>
                <a:ea typeface="+mn-ea"/>
                <a:cs typeface="+mn-cs"/>
              </a:rPr>
              <a:t>élèves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d’explorer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diverses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stratégies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afin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d’encourager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pensée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mathématique</a:t>
            </a:r>
            <a:r>
              <a:rPr kumimoji="0" lang="en-US" sz="1200" b="0" i="0" u="none" strike="noStrike" kern="1200" cap="none" spc="0" normalizeH="0" baseline="0" noProof="0" dirty="0">
                <a:ln>
                  <a:noFill/>
                </a:ln>
                <a:solidFill>
                  <a:prstClr val="black"/>
                </a:solidFill>
                <a:effectLst/>
                <a:uLnTx/>
                <a:uFillTx/>
                <a:latin typeface="+mn-lt"/>
                <a:ea typeface="+mn-ea"/>
                <a:cs typeface="+mn-cs"/>
              </a:rPr>
              <a:t> flexible.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élèves</a:t>
            </a:r>
            <a:r>
              <a:rPr kumimoji="0" lang="en-US" sz="1200" b="0" i="0" u="none" strike="noStrike" kern="1200" cap="none" spc="0" normalizeH="0" baseline="0" noProof="0" dirty="0">
                <a:ln>
                  <a:noFill/>
                </a:ln>
                <a:solidFill>
                  <a:prstClr val="black"/>
                </a:solidFill>
                <a:effectLst/>
                <a:uLnTx/>
                <a:uFillTx/>
                <a:latin typeface="+mn-lt"/>
                <a:ea typeface="+mn-ea"/>
                <a:cs typeface="+mn-cs"/>
              </a:rPr>
              <a:t> ne </a:t>
            </a:r>
            <a:r>
              <a:rPr kumimoji="0" lang="en-US" sz="1200" b="0" i="0" u="none" strike="noStrike" kern="1200" cap="none" spc="0" normalizeH="0" baseline="0" noProof="0" dirty="0" err="1">
                <a:ln>
                  <a:noFill/>
                </a:ln>
                <a:solidFill>
                  <a:prstClr val="black"/>
                </a:solidFill>
                <a:effectLst/>
                <a:uLnTx/>
                <a:uFillTx/>
                <a:latin typeface="+mn-lt"/>
                <a:ea typeface="+mn-ea"/>
                <a:cs typeface="+mn-cs"/>
              </a:rPr>
              <a:t>sont</a:t>
            </a:r>
            <a:r>
              <a:rPr kumimoji="0" lang="en-US" sz="1200" b="0" i="0" u="none" strike="noStrike" kern="1200" cap="none" spc="0" normalizeH="0" baseline="0" noProof="0" dirty="0">
                <a:ln>
                  <a:noFill/>
                </a:ln>
                <a:solidFill>
                  <a:prstClr val="black"/>
                </a:solidFill>
                <a:effectLst/>
                <a:uLnTx/>
                <a:uFillTx/>
                <a:latin typeface="+mn-lt"/>
                <a:ea typeface="+mn-ea"/>
                <a:cs typeface="+mn-cs"/>
              </a:rPr>
              <a:t> pas </a:t>
            </a:r>
            <a:r>
              <a:rPr kumimoji="0" lang="en-US" sz="1200" b="0" i="0" u="none" strike="noStrike" kern="1200" cap="none" spc="0" normalizeH="0" baseline="0" noProof="0" dirty="0" err="1">
                <a:ln>
                  <a:noFill/>
                </a:ln>
                <a:solidFill>
                  <a:prstClr val="black"/>
                </a:solidFill>
                <a:effectLst/>
                <a:uLnTx/>
                <a:uFillTx/>
                <a:latin typeface="+mn-lt"/>
                <a:ea typeface="+mn-ea"/>
                <a:cs typeface="+mn-cs"/>
              </a:rPr>
              <a:t>obligés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d’utiliser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stratégie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spécifique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afin</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démontrer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leur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compréhension</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endParaRPr lang="en-US" dirty="0"/>
          </a:p>
          <a:p>
            <a:r>
              <a:rPr lang="en-US" dirty="0" err="1"/>
              <a:t>Qu’est</a:t>
            </a:r>
            <a:r>
              <a:rPr lang="en-US" dirty="0"/>
              <a:t> </a:t>
            </a:r>
            <a:r>
              <a:rPr lang="en-US" dirty="0" err="1"/>
              <a:t>qu’un</a:t>
            </a:r>
            <a:r>
              <a:rPr lang="en-US" dirty="0"/>
              <a:t> </a:t>
            </a:r>
            <a:r>
              <a:rPr lang="en-US" dirty="0" err="1"/>
              <a:t>algorithme</a:t>
            </a:r>
            <a:r>
              <a:rPr lang="en-US" dirty="0"/>
              <a:t> standard</a:t>
            </a:r>
            <a:r>
              <a:rPr lang="en-US" baseline="0" dirty="0"/>
              <a:t> ? </a:t>
            </a:r>
            <a:r>
              <a:rPr lang="en-US" baseline="0" dirty="0" err="1"/>
              <a:t>Qu’est-ce</a:t>
            </a:r>
            <a:r>
              <a:rPr lang="en-US" baseline="0" dirty="0"/>
              <a:t> </a:t>
            </a:r>
            <a:r>
              <a:rPr lang="en-US" baseline="0" dirty="0" err="1"/>
              <a:t>qu’un</a:t>
            </a:r>
            <a:r>
              <a:rPr lang="en-US" baseline="0" dirty="0"/>
              <a:t> </a:t>
            </a:r>
            <a:r>
              <a:rPr lang="en-US" baseline="0" dirty="0" err="1"/>
              <a:t>algorithme</a:t>
            </a:r>
            <a:r>
              <a:rPr lang="en-US" baseline="0" dirty="0"/>
              <a:t> </a:t>
            </a:r>
            <a:r>
              <a:rPr lang="en-US" baseline="0" dirty="0" err="1"/>
              <a:t>traditionnel</a:t>
            </a:r>
            <a:r>
              <a:rPr lang="en-US" baseline="0" dirty="0"/>
              <a:t> ?</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12</a:t>
            </a:fld>
            <a:endParaRPr lang="en-US"/>
          </a:p>
        </p:txBody>
      </p:sp>
    </p:spTree>
    <p:extLst>
      <p:ext uri="{BB962C8B-B14F-4D97-AF65-F5344CB8AC3E}">
        <p14:creationId xmlns:p14="http://schemas.microsoft.com/office/powerpoint/2010/main" val="21247034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&lt;Some students may start with</a:t>
            </a:r>
            <a:r>
              <a:rPr lang="en-US" baseline="0" dirty="0" smtClean="0"/>
              <a:t> &gt; </a:t>
            </a:r>
            <a:r>
              <a:rPr lang="en-US" dirty="0" err="1" smtClean="0"/>
              <a:t>Représentez</a:t>
            </a:r>
            <a:r>
              <a:rPr lang="en-US" baseline="0" dirty="0" smtClean="0"/>
              <a:t> </a:t>
            </a:r>
            <a:r>
              <a:rPr lang="en-US" baseline="0" dirty="0"/>
              <a:t>41 et </a:t>
            </a:r>
            <a:r>
              <a:rPr lang="en-US" b="0" u="none" baseline="0" dirty="0" err="1"/>
              <a:t>ajoutez</a:t>
            </a:r>
            <a:r>
              <a:rPr lang="en-US" b="0" u="none" baseline="0" dirty="0"/>
              <a:t>-y 23</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121</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122</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123</a:t>
            </a:fld>
            <a:endParaRPr lang="en-US"/>
          </a:p>
        </p:txBody>
      </p:sp>
    </p:spTree>
    <p:extLst>
      <p:ext uri="{BB962C8B-B14F-4D97-AF65-F5344CB8AC3E}">
        <p14:creationId xmlns:p14="http://schemas.microsoft.com/office/powerpoint/2010/main" val="48203246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baseline="0" dirty="0"/>
          </a:p>
          <a:p>
            <a:r>
              <a:rPr lang="en-US" b="1" u="sng" baseline="0" dirty="0"/>
              <a:t>Document à </a:t>
            </a:r>
            <a:r>
              <a:rPr lang="en-US" b="1" u="sng" baseline="0" dirty="0" err="1"/>
              <a:t>distribuer</a:t>
            </a:r>
            <a:endParaRPr lang="en-US" b="1" u="sng" baseline="0" dirty="0"/>
          </a:p>
          <a:p>
            <a:pPr marL="171450" indent="-171450">
              <a:buFont typeface="Arial" panose="020B0604020202020204" pitchFamily="34" charset="0"/>
              <a:buChar char="•"/>
            </a:pPr>
            <a:r>
              <a:rPr lang="en-US" b="0" baseline="0" dirty="0" err="1"/>
              <a:t>Activité</a:t>
            </a:r>
            <a:r>
              <a:rPr lang="en-US" b="0" baseline="0" dirty="0"/>
              <a:t> avec des </a:t>
            </a:r>
            <a:r>
              <a:rPr lang="en-US" b="0" baseline="0" dirty="0" err="1"/>
              <a:t>tuiles</a:t>
            </a:r>
            <a:r>
              <a:rPr lang="en-US" b="0" baseline="0" dirty="0"/>
              <a:t> </a:t>
            </a:r>
            <a:r>
              <a:rPr lang="en-US" b="0" u="none" baseline="0" dirty="0" err="1"/>
              <a:t>numérotées</a:t>
            </a:r>
            <a:endParaRPr lang="en-US" b="0" u="none" baseline="0" dirty="0"/>
          </a:p>
          <a:p>
            <a:pPr marL="171450" indent="-171450">
              <a:buFont typeface="Arial" panose="020B0604020202020204" pitchFamily="34" charset="0"/>
              <a:buChar char="•"/>
            </a:pPr>
            <a:r>
              <a:rPr lang="en-US" b="0" baseline="0" dirty="0" err="1"/>
              <a:t>Facultatif</a:t>
            </a:r>
            <a:r>
              <a:rPr lang="en-US" b="0" baseline="0" dirty="0"/>
              <a:t> : </a:t>
            </a:r>
            <a:r>
              <a:rPr lang="en-US" b="0" baseline="0" dirty="0" err="1"/>
              <a:t>ciseaux</a:t>
            </a:r>
            <a:endParaRPr lang="en-US" b="0" baseline="0" dirty="0"/>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u="none" baseline="0" dirty="0"/>
              <a:t>&lt;</a:t>
            </a:r>
            <a:r>
              <a:rPr lang="en-US" b="0" u="none" baseline="0" dirty="0" err="1"/>
              <a:t>Présentateur</a:t>
            </a:r>
            <a:r>
              <a:rPr lang="en-US" b="0" u="none" baseline="0" dirty="0"/>
              <a:t>: </a:t>
            </a:r>
            <a:r>
              <a:rPr lang="en-US" b="0" u="none" baseline="0" dirty="0" err="1"/>
              <a:t>photocopiez</a:t>
            </a:r>
            <a:r>
              <a:rPr lang="en-US" b="0" u="none" baseline="0" dirty="0"/>
              <a:t> un document par </a:t>
            </a:r>
            <a:r>
              <a:rPr lang="en-US" b="0" u="none" baseline="0" dirty="0" err="1"/>
              <a:t>groupe</a:t>
            </a:r>
            <a:r>
              <a:rPr lang="en-US" b="0" u="none" baseline="0" dirty="0"/>
              <a:t>. </a:t>
            </a:r>
            <a:r>
              <a:rPr lang="en-US" b="0" u="none" baseline="0" dirty="0" err="1"/>
              <a:t>Ensuite</a:t>
            </a:r>
            <a:r>
              <a:rPr lang="en-US" b="0" u="none" baseline="0" dirty="0"/>
              <a:t>, </a:t>
            </a:r>
            <a:r>
              <a:rPr lang="en-US" b="0" u="none" baseline="0" dirty="0" err="1"/>
              <a:t>soit</a:t>
            </a:r>
            <a:r>
              <a:rPr lang="en-US" b="0" u="none" baseline="0" dirty="0"/>
              <a:t> </a:t>
            </a:r>
            <a:r>
              <a:rPr lang="en-US" b="0" u="none" baseline="0" dirty="0" err="1"/>
              <a:t>vous</a:t>
            </a:r>
            <a:r>
              <a:rPr lang="en-US" b="0" u="none" baseline="0" dirty="0"/>
              <a:t> </a:t>
            </a:r>
            <a:r>
              <a:rPr lang="en-US" b="0" u="none" baseline="0" dirty="0" err="1"/>
              <a:t>fournissez</a:t>
            </a:r>
            <a:r>
              <a:rPr lang="en-US" b="0" u="none" baseline="0" dirty="0"/>
              <a:t> un lot de </a:t>
            </a:r>
            <a:r>
              <a:rPr lang="en-US" b="0" u="none" baseline="0" dirty="0" err="1"/>
              <a:t>tuiles</a:t>
            </a:r>
            <a:r>
              <a:rPr lang="en-US" b="0" u="none" baseline="0" dirty="0"/>
              <a:t> </a:t>
            </a:r>
            <a:r>
              <a:rPr lang="en-US" b="0" u="none" baseline="0" dirty="0" err="1"/>
              <a:t>numérotées</a:t>
            </a:r>
            <a:r>
              <a:rPr lang="en-US" b="0" u="none" baseline="0" dirty="0"/>
              <a:t> « 0-9 », </a:t>
            </a:r>
            <a:r>
              <a:rPr lang="en-US" b="0" u="none" baseline="0" dirty="0" err="1"/>
              <a:t>soit</a:t>
            </a:r>
            <a:r>
              <a:rPr lang="en-US" b="0" u="none" baseline="0" dirty="0"/>
              <a:t> </a:t>
            </a:r>
            <a:r>
              <a:rPr lang="en-US" b="0" u="none" baseline="0" dirty="0" err="1"/>
              <a:t>vous</a:t>
            </a:r>
            <a:r>
              <a:rPr lang="en-US" b="0" u="none" baseline="0" dirty="0"/>
              <a:t> </a:t>
            </a:r>
            <a:r>
              <a:rPr lang="en-US" b="0" u="none" baseline="0" dirty="0" err="1"/>
              <a:t>photocopiez</a:t>
            </a:r>
            <a:r>
              <a:rPr lang="en-US" b="0" u="none" baseline="0" dirty="0"/>
              <a:t> et </a:t>
            </a:r>
            <a:r>
              <a:rPr lang="en-US" b="0" u="none" baseline="0" dirty="0" err="1"/>
              <a:t>découpez</a:t>
            </a:r>
            <a:r>
              <a:rPr lang="en-US" b="0" u="none" baseline="0" dirty="0"/>
              <a:t> des </a:t>
            </a:r>
            <a:r>
              <a:rPr lang="en-US" b="0" u="none" baseline="0" dirty="0" err="1"/>
              <a:t>tuiles</a:t>
            </a:r>
            <a:r>
              <a:rPr lang="en-US" b="0" u="none" baseline="0" dirty="0"/>
              <a:t> </a:t>
            </a:r>
            <a:r>
              <a:rPr lang="en-US" b="0" u="none" baseline="0" dirty="0" err="1"/>
              <a:t>numérotées</a:t>
            </a:r>
            <a:r>
              <a:rPr lang="en-US" b="0" u="none" baseline="0" dirty="0"/>
              <a:t> « 0-9 »&gt;</a:t>
            </a:r>
          </a:p>
          <a:p>
            <a:pPr marL="0" indent="0">
              <a:buFont typeface="Arial" panose="020B0604020202020204" pitchFamily="34" charset="0"/>
              <a:buNone/>
            </a:pPr>
            <a:r>
              <a:rPr lang="en-US" b="0" u="none" baseline="0" dirty="0"/>
              <a:t>Après </a:t>
            </a:r>
            <a:r>
              <a:rPr lang="en-US" b="0" u="none" baseline="0" dirty="0" err="1"/>
              <a:t>l’activité</a:t>
            </a:r>
            <a:r>
              <a:rPr lang="en-US" b="0" u="none" baseline="0" dirty="0"/>
              <a:t>, </a:t>
            </a:r>
            <a:r>
              <a:rPr lang="en-US" b="0" u="none" baseline="0" dirty="0" err="1"/>
              <a:t>posez</a:t>
            </a:r>
            <a:r>
              <a:rPr lang="en-US" b="0" u="none" baseline="0" dirty="0"/>
              <a:t> la question « Comment </a:t>
            </a:r>
            <a:r>
              <a:rPr lang="en-US" b="0" u="none" baseline="0" dirty="0" err="1"/>
              <a:t>cela</a:t>
            </a:r>
            <a:r>
              <a:rPr lang="en-US" b="0" u="none" baseline="0" dirty="0"/>
              <a:t> aide-</a:t>
            </a:r>
            <a:r>
              <a:rPr lang="en-US" b="0" u="none" baseline="0" dirty="0" err="1"/>
              <a:t>il</a:t>
            </a:r>
            <a:r>
              <a:rPr lang="en-US" b="0" u="none" baseline="0" dirty="0"/>
              <a:t> les </a:t>
            </a:r>
            <a:r>
              <a:rPr lang="en-US" b="0" u="none" baseline="0" dirty="0" err="1"/>
              <a:t>élèves</a:t>
            </a:r>
            <a:r>
              <a:rPr lang="en-US" b="0" u="none" baseline="0" dirty="0"/>
              <a:t> à </a:t>
            </a:r>
            <a:r>
              <a:rPr lang="en-US" b="0" u="none" baseline="0" dirty="0" err="1"/>
              <a:t>développer</a:t>
            </a:r>
            <a:r>
              <a:rPr lang="en-US" b="0" u="none" baseline="0" dirty="0"/>
              <a:t> </a:t>
            </a:r>
            <a:r>
              <a:rPr lang="en-US" b="0" u="none" baseline="0" dirty="0" err="1"/>
              <a:t>cette</a:t>
            </a:r>
            <a:r>
              <a:rPr lang="en-US" b="0" u="none" baseline="0" dirty="0"/>
              <a:t> </a:t>
            </a:r>
            <a:r>
              <a:rPr lang="en-US" b="0" u="none" baseline="0" dirty="0" err="1"/>
              <a:t>grande</a:t>
            </a:r>
            <a:r>
              <a:rPr lang="en-US" b="0" u="none" baseline="0" dirty="0"/>
              <a:t> idée ? »</a:t>
            </a:r>
          </a:p>
          <a:p>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124</a:t>
            </a:fld>
            <a:endParaRPr lang="en-US"/>
          </a:p>
        </p:txBody>
      </p:sp>
    </p:spTree>
    <p:extLst>
      <p:ext uri="{BB962C8B-B14F-4D97-AF65-F5344CB8AC3E}">
        <p14:creationId xmlns:p14="http://schemas.microsoft.com/office/powerpoint/2010/main" val="164441346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125</a:t>
            </a:fld>
            <a:endParaRPr lang="en-US"/>
          </a:p>
        </p:txBody>
      </p:sp>
    </p:spTree>
    <p:extLst>
      <p:ext uri="{BB962C8B-B14F-4D97-AF65-F5344CB8AC3E}">
        <p14:creationId xmlns:p14="http://schemas.microsoft.com/office/powerpoint/2010/main" val="96770339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Suggérez</a:t>
            </a:r>
            <a:r>
              <a:rPr lang="en-US" dirty="0"/>
              <a:t> que les </a:t>
            </a:r>
            <a:r>
              <a:rPr lang="en-US" dirty="0" err="1"/>
              <a:t>élèves</a:t>
            </a:r>
            <a:r>
              <a:rPr lang="en-US" dirty="0"/>
              <a:t> </a:t>
            </a:r>
            <a:r>
              <a:rPr lang="en-US" dirty="0" err="1"/>
              <a:t>pourraient</a:t>
            </a:r>
            <a:r>
              <a:rPr lang="en-US" baseline="0" dirty="0"/>
              <a:t> </a:t>
            </a:r>
            <a:r>
              <a:rPr lang="en-US" baseline="0" dirty="0" err="1"/>
              <a:t>aussi</a:t>
            </a:r>
            <a:r>
              <a:rPr lang="en-US" baseline="0" dirty="0"/>
              <a:t> </a:t>
            </a:r>
            <a:r>
              <a:rPr lang="en-US" baseline="0" dirty="0" err="1"/>
              <a:t>créer</a:t>
            </a:r>
            <a:r>
              <a:rPr lang="en-US" baseline="0" dirty="0"/>
              <a:t> </a:t>
            </a:r>
            <a:r>
              <a:rPr lang="en-US" baseline="0" dirty="0" err="1"/>
              <a:t>ces</a:t>
            </a:r>
            <a:r>
              <a:rPr lang="en-US" baseline="0" dirty="0"/>
              <a:t> </a:t>
            </a:r>
            <a:r>
              <a:rPr lang="en-US" baseline="0" dirty="0" err="1"/>
              <a:t>activités</a:t>
            </a:r>
            <a:r>
              <a:rPr lang="en-US" baseline="0" dirty="0"/>
              <a: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126</a:t>
            </a:fld>
            <a:endParaRPr lang="en-US"/>
          </a:p>
        </p:txBody>
      </p:sp>
    </p:spTree>
    <p:extLst>
      <p:ext uri="{BB962C8B-B14F-4D97-AF65-F5344CB8AC3E}">
        <p14:creationId xmlns:p14="http://schemas.microsoft.com/office/powerpoint/2010/main" val="295495048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127</a:t>
            </a:fld>
            <a:endParaRPr lang="en-US"/>
          </a:p>
        </p:txBody>
      </p:sp>
    </p:spTree>
    <p:extLst>
      <p:ext uri="{BB962C8B-B14F-4D97-AF65-F5344CB8AC3E}">
        <p14:creationId xmlns:p14="http://schemas.microsoft.com/office/powerpoint/2010/main" val="96770339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128</a:t>
            </a:fld>
            <a:endParaRPr lang="en-US"/>
          </a:p>
        </p:txBody>
      </p:sp>
    </p:spTree>
    <p:extLst>
      <p:ext uri="{BB962C8B-B14F-4D97-AF65-F5344CB8AC3E}">
        <p14:creationId xmlns:p14="http://schemas.microsoft.com/office/powerpoint/2010/main" val="208678769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129</a:t>
            </a:fld>
            <a:endParaRPr lang="en-US"/>
          </a:p>
        </p:txBody>
      </p:sp>
    </p:spTree>
    <p:extLst>
      <p:ext uri="{BB962C8B-B14F-4D97-AF65-F5344CB8AC3E}">
        <p14:creationId xmlns:p14="http://schemas.microsoft.com/office/powerpoint/2010/main" val="30410963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err="1"/>
              <a:t>Compréhension</a:t>
            </a:r>
            <a:r>
              <a:rPr lang="en-US" baseline="0" dirty="0"/>
              <a:t> de base : </a:t>
            </a:r>
            <a:r>
              <a:rPr lang="en-US" baseline="0" dirty="0" err="1"/>
              <a:t>compter</a:t>
            </a:r>
            <a:r>
              <a:rPr lang="en-US" baseline="0" dirty="0"/>
              <a:t> les </a:t>
            </a:r>
            <a:r>
              <a:rPr lang="en-US" baseline="0" dirty="0" err="1"/>
              <a:t>objets</a:t>
            </a:r>
            <a:r>
              <a:rPr lang="en-US" baseline="0" dirty="0"/>
              <a:t> un par un</a:t>
            </a:r>
          </a:p>
          <a:p>
            <a:r>
              <a:rPr lang="en-US" baseline="0" dirty="0"/>
              <a:t>Prochain </a:t>
            </a:r>
            <a:r>
              <a:rPr lang="en-US" baseline="0" dirty="0" err="1"/>
              <a:t>niveau</a:t>
            </a:r>
            <a:r>
              <a:rPr lang="en-US" baseline="0" dirty="0"/>
              <a:t> : (</a:t>
            </a:r>
            <a:r>
              <a:rPr lang="en-US" baseline="0" dirty="0" err="1"/>
              <a:t>pourrait</a:t>
            </a:r>
            <a:r>
              <a:rPr lang="en-US" baseline="0" dirty="0"/>
              <a:t> </a:t>
            </a:r>
            <a:r>
              <a:rPr lang="en-US" baseline="0" dirty="0" err="1"/>
              <a:t>même</a:t>
            </a:r>
            <a:r>
              <a:rPr lang="en-US" baseline="0" dirty="0"/>
              <a:t> </a:t>
            </a:r>
            <a:r>
              <a:rPr lang="en-US" baseline="0" dirty="0" err="1"/>
              <a:t>s’appeler</a:t>
            </a:r>
            <a:r>
              <a:rPr lang="en-US" baseline="0" dirty="0"/>
              <a:t> </a:t>
            </a:r>
            <a:r>
              <a:rPr lang="en-US" baseline="0" dirty="0" err="1"/>
              <a:t>correspondance</a:t>
            </a:r>
            <a:r>
              <a:rPr lang="en-US" baseline="0" dirty="0"/>
              <a:t> </a:t>
            </a:r>
            <a:r>
              <a:rPr lang="en-US" baseline="0" dirty="0" err="1"/>
              <a:t>biunivoque</a:t>
            </a:r>
            <a:r>
              <a:rPr lang="en-US" baseline="0" dirty="0"/>
              <a:t>) Comparer 2 piles </a:t>
            </a:r>
            <a:r>
              <a:rPr lang="en-US" baseline="0" dirty="0" err="1"/>
              <a:t>d’objets</a:t>
            </a:r>
            <a:r>
              <a:rPr lang="en-US" baseline="0" dirty="0"/>
              <a:t>, </a:t>
            </a:r>
            <a:r>
              <a:rPr lang="en-US" baseline="0" dirty="0" err="1"/>
              <a:t>enlever</a:t>
            </a:r>
            <a:r>
              <a:rPr lang="en-US" baseline="0" dirty="0"/>
              <a:t> un </a:t>
            </a:r>
            <a:r>
              <a:rPr lang="en-US" baseline="0" dirty="0" err="1"/>
              <a:t>seul</a:t>
            </a:r>
            <a:r>
              <a:rPr lang="en-US" baseline="0" dirty="0"/>
              <a:t> objet à la </a:t>
            </a:r>
            <a:r>
              <a:rPr lang="en-US" baseline="0" dirty="0" err="1"/>
              <a:t>fois</a:t>
            </a:r>
            <a:r>
              <a:rPr lang="en-US" baseline="0" dirty="0"/>
              <a:t> de </a:t>
            </a:r>
            <a:r>
              <a:rPr lang="en-US" baseline="0" dirty="0" err="1"/>
              <a:t>chaque</a:t>
            </a:r>
            <a:r>
              <a:rPr lang="en-US" baseline="0" dirty="0"/>
              <a:t> pile </a:t>
            </a:r>
            <a:r>
              <a:rPr lang="en-US" baseline="0" dirty="0" err="1"/>
              <a:t>jusqu’à</a:t>
            </a:r>
            <a:r>
              <a:rPr lang="en-US" baseline="0" dirty="0"/>
              <a:t> </a:t>
            </a:r>
            <a:r>
              <a:rPr lang="en-US" baseline="0" dirty="0" err="1"/>
              <a:t>ce</a:t>
            </a:r>
            <a:r>
              <a:rPr lang="en-US" baseline="0" dirty="0"/>
              <a:t> </a:t>
            </a:r>
            <a:r>
              <a:rPr lang="en-US" baseline="0" dirty="0" err="1"/>
              <a:t>qu’il</a:t>
            </a:r>
            <a:r>
              <a:rPr lang="en-US" baseline="0" dirty="0"/>
              <a:t> ne </a:t>
            </a:r>
            <a:r>
              <a:rPr lang="en-US" baseline="0" dirty="0" err="1"/>
              <a:t>reste</a:t>
            </a:r>
            <a:r>
              <a:rPr lang="en-US" baseline="0" dirty="0"/>
              <a:t> </a:t>
            </a:r>
            <a:r>
              <a:rPr lang="en-US" baseline="0" dirty="0" err="1"/>
              <a:t>aucune</a:t>
            </a:r>
            <a:r>
              <a:rPr lang="en-US" baseline="0" dirty="0"/>
              <a:t> </a:t>
            </a:r>
            <a:r>
              <a:rPr lang="en-US" baseline="0" dirty="0" err="1"/>
              <a:t>paire</a:t>
            </a:r>
            <a:r>
              <a:rPr lang="en-US" baseline="0" dirty="0"/>
              <a:t>, </a:t>
            </a:r>
            <a:r>
              <a:rPr lang="en-US" baseline="0" dirty="0" err="1"/>
              <a:t>afin</a:t>
            </a:r>
            <a:r>
              <a:rPr lang="en-US" baseline="0" dirty="0"/>
              <a:t> de </a:t>
            </a:r>
            <a:r>
              <a:rPr lang="en-US" baseline="0" dirty="0" err="1"/>
              <a:t>déterminer</a:t>
            </a:r>
            <a:r>
              <a:rPr lang="en-US" baseline="0" dirty="0"/>
              <a:t> </a:t>
            </a:r>
            <a:r>
              <a:rPr lang="en-US" baseline="0" dirty="0" err="1"/>
              <a:t>quelle</a:t>
            </a:r>
            <a:r>
              <a:rPr lang="en-US" baseline="0" dirty="0"/>
              <a:t> pile </a:t>
            </a:r>
            <a:r>
              <a:rPr lang="en-US" baseline="0" dirty="0" err="1"/>
              <a:t>contient</a:t>
            </a:r>
            <a:r>
              <a:rPr lang="en-US" baseline="0" dirty="0"/>
              <a:t> le plus </a:t>
            </a:r>
            <a:r>
              <a:rPr lang="en-US" baseline="0" dirty="0" err="1"/>
              <a:t>d’objets</a:t>
            </a:r>
            <a:r>
              <a:rPr lang="en-US" baseline="0" dirty="0"/>
              <a: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130</a:t>
            </a:fld>
            <a:endParaRPr lang="en-US"/>
          </a:p>
        </p:txBody>
      </p:sp>
    </p:spTree>
    <p:extLst>
      <p:ext uri="{BB962C8B-B14F-4D97-AF65-F5344CB8AC3E}">
        <p14:creationId xmlns:p14="http://schemas.microsoft.com/office/powerpoint/2010/main" val="2077880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stratégies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doivent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être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Efficientes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kumimoji="0" lang="en-US" sz="1200" b="0" i="0" u="none" strike="noStrike" kern="1200" cap="none" spc="0" normalizeH="0" baseline="0" noProof="0" dirty="0" err="1">
                <a:ln>
                  <a:noFill/>
                </a:ln>
                <a:solidFill>
                  <a:prstClr val="black"/>
                </a:solidFill>
                <a:effectLst/>
                <a:uLnTx/>
                <a:uFillTx/>
                <a:latin typeface="+mn-lt"/>
                <a:ea typeface="+mn-ea"/>
                <a:cs typeface="+mn-cs"/>
              </a:rPr>
              <a:t>Elles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vous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permettent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d’obtenir</a:t>
            </a:r>
            <a:r>
              <a:rPr kumimoji="0" lang="en-US" sz="1200" b="0" i="0" u="none" strike="noStrike" kern="1200" cap="none" spc="0" normalizeH="0" baseline="0" noProof="0" dirty="0">
                <a:ln>
                  <a:noFill/>
                </a:ln>
                <a:solidFill>
                  <a:prstClr val="black"/>
                </a:solidFill>
                <a:effectLst/>
                <a:uLnTx/>
                <a:uFillTx/>
                <a:latin typeface="+mn-lt"/>
                <a:ea typeface="+mn-ea"/>
                <a:cs typeface="+mn-cs"/>
              </a:rPr>
              <a:t> la bonne </a:t>
            </a:r>
            <a:r>
              <a:rPr kumimoji="0" lang="en-US" sz="1200" b="0" i="0" u="none" strike="noStrike" kern="1200" cap="none" spc="0" normalizeH="0" baseline="0" noProof="0" dirty="0" err="1">
                <a:ln>
                  <a:noFill/>
                </a:ln>
                <a:solidFill>
                  <a:prstClr val="black"/>
                </a:solidFill>
                <a:effectLst/>
                <a:uLnTx/>
                <a:uFillTx/>
                <a:latin typeface="+mn-lt"/>
                <a:ea typeface="+mn-ea"/>
                <a:cs typeface="+mn-cs"/>
              </a:rPr>
              <a:t>réponse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dans</a:t>
            </a:r>
            <a:r>
              <a:rPr kumimoji="0" lang="en-US" sz="1200" b="0" i="0" u="none" strike="noStrike" kern="1200" cap="none" spc="0" normalizeH="0" baseline="0" noProof="0" dirty="0">
                <a:ln>
                  <a:noFill/>
                </a:ln>
                <a:solidFill>
                  <a:prstClr val="black"/>
                </a:solidFill>
                <a:effectLst/>
                <a:uLnTx/>
                <a:uFillTx/>
                <a:latin typeface="+mn-lt"/>
                <a:ea typeface="+mn-ea"/>
                <a:cs typeface="+mn-cs"/>
              </a:rPr>
              <a:t> un </a:t>
            </a:r>
            <a:r>
              <a:rPr kumimoji="0" lang="en-US" sz="1200" b="0" i="0" u="none" strike="noStrike" kern="1200" cap="none" spc="0" normalizeH="0" baseline="0" noProof="0" dirty="0" err="1">
                <a:ln>
                  <a:noFill/>
                </a:ln>
                <a:solidFill>
                  <a:prstClr val="black"/>
                </a:solidFill>
                <a:effectLst/>
                <a:uLnTx/>
                <a:uFillTx/>
                <a:latin typeface="+mn-lt"/>
                <a:ea typeface="+mn-ea"/>
                <a:cs typeface="+mn-cs"/>
              </a:rPr>
              <a:t>délai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raisonnable</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Efficaces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kumimoji="0" lang="en-US" sz="1200" b="0" i="0" u="none" strike="noStrike" kern="1200" cap="none" spc="0" normalizeH="0" baseline="0" noProof="0" dirty="0" err="1">
                <a:ln>
                  <a:noFill/>
                </a:ln>
                <a:solidFill>
                  <a:prstClr val="black"/>
                </a:solidFill>
                <a:effectLst/>
                <a:uLnTx/>
                <a:uFillTx/>
                <a:latin typeface="+mn-lt"/>
                <a:ea typeface="+mn-ea"/>
                <a:cs typeface="+mn-cs"/>
              </a:rPr>
              <a:t>Elles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vous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permettent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d’obtenir</a:t>
            </a:r>
            <a:r>
              <a:rPr kumimoji="0" lang="en-US" sz="1200" b="0" i="0" u="none" strike="noStrike" kern="1200" cap="none" spc="0" normalizeH="0" baseline="0" noProof="0" dirty="0">
                <a:ln>
                  <a:noFill/>
                </a:ln>
                <a:solidFill>
                  <a:prstClr val="black"/>
                </a:solidFill>
                <a:effectLst/>
                <a:uLnTx/>
                <a:uFillTx/>
                <a:latin typeface="+mn-lt"/>
                <a:ea typeface="+mn-ea"/>
                <a:cs typeface="+mn-cs"/>
              </a:rPr>
              <a:t> la bonne </a:t>
            </a:r>
            <a:r>
              <a:rPr kumimoji="0" lang="en-US" sz="1200" b="0" i="0" u="none" strike="noStrike" kern="1200" cap="none" spc="0" normalizeH="0" baseline="0" noProof="0" dirty="0" err="1">
                <a:ln>
                  <a:noFill/>
                </a:ln>
                <a:solidFill>
                  <a:prstClr val="black"/>
                </a:solidFill>
                <a:effectLst/>
                <a:uLnTx/>
                <a:uFillTx/>
                <a:latin typeface="+mn-lt"/>
                <a:ea typeface="+mn-ea"/>
                <a:cs typeface="+mn-cs"/>
              </a:rPr>
              <a:t>réponse</a:t>
            </a:r>
            <a:r>
              <a:rPr kumimoji="0" lang="en-US" sz="1200" b="0" i="0" u="none" strike="noStrike" kern="1200" cap="none" spc="0" normalizeH="0" baseline="0" noProof="0" dirty="0">
                <a:ln>
                  <a:noFill/>
                </a:ln>
                <a:solidFill>
                  <a:prstClr val="black"/>
                </a:solidFill>
                <a:effectLst/>
                <a:uLnTx/>
                <a:uFillTx/>
                <a:latin typeface="+mn-lt"/>
                <a:ea typeface="+mn-ea"/>
                <a:cs typeface="+mn-cs"/>
              </a:rPr>
              <a:t>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chaque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fois</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Explicables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kumimoji="0" lang="en-US" sz="1200" b="0" i="0" u="none" strike="noStrike" kern="1200" cap="none" spc="0" normalizeH="0" baseline="0" noProof="0" dirty="0" err="1">
                <a:ln>
                  <a:noFill/>
                </a:ln>
                <a:solidFill>
                  <a:prstClr val="black"/>
                </a:solidFill>
                <a:effectLst/>
                <a:uLnTx/>
                <a:uFillTx/>
                <a:latin typeface="+mn-lt"/>
                <a:ea typeface="+mn-ea"/>
                <a:cs typeface="+mn-cs"/>
              </a:rPr>
              <a:t>Vous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pouvez</a:t>
            </a:r>
            <a:r>
              <a:rPr kumimoji="0" lang="en-US" sz="1200" b="0" i="0" u="none" strike="noStrike" kern="1200" cap="none" spc="0" normalizeH="0" baseline="0" noProof="0" dirty="0">
                <a:ln>
                  <a:noFill/>
                </a:ln>
                <a:solidFill>
                  <a:prstClr val="black"/>
                </a:solidFill>
                <a:effectLst/>
                <a:uLnTx/>
                <a:uFillTx/>
                <a:latin typeface="+mn-lt"/>
                <a:ea typeface="+mn-ea"/>
                <a:cs typeface="+mn-cs"/>
              </a:rPr>
              <a:t>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expliquer</a:t>
            </a:r>
            <a:r>
              <a:rPr kumimoji="0" lang="en-US" sz="1200" b="0" i="0" u="none" strike="noStrike" kern="1200" cap="none" spc="0" normalizeH="0" baseline="0" noProof="0" dirty="0">
                <a:ln>
                  <a:noFill/>
                </a:ln>
                <a:solidFill>
                  <a:prstClr val="black"/>
                </a:solidFill>
                <a:effectLst/>
                <a:uLnTx/>
                <a:uFillTx/>
                <a:latin typeface="+mn-lt"/>
                <a:ea typeface="+mn-ea"/>
                <a:cs typeface="+mn-cs"/>
              </a:rPr>
              <a:t>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autre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personne</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p:txBody>
      </p:sp>
      <p:sp>
        <p:nvSpPr>
          <p:cNvPr id="4" name="Slide Number Placeholder 3"/>
          <p:cNvSpPr>
            <a:spLocks noGrp="1"/>
          </p:cNvSpPr>
          <p:nvPr>
            <p:ph type="sldNum" sz="quarter" idx="10"/>
          </p:nvPr>
        </p:nvSpPr>
        <p:spPr/>
        <p:txBody>
          <a:bodyPr/>
          <a:lstStyle/>
          <a:p>
            <a:fld id="{6DE36EF0-7984-4198-B0B0-446744D294F3}" type="slidenum">
              <a:rPr lang="en-US" smtClean="0"/>
              <a:t>13</a:t>
            </a:fld>
            <a:endParaRPr lang="en-US"/>
          </a:p>
        </p:txBody>
      </p:sp>
    </p:spTree>
    <p:extLst>
      <p:ext uri="{BB962C8B-B14F-4D97-AF65-F5344CB8AC3E}">
        <p14:creationId xmlns:p14="http://schemas.microsoft.com/office/powerpoint/2010/main" val="346681347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131</a:t>
            </a:fld>
            <a:endParaRPr lang="en-US"/>
          </a:p>
        </p:txBody>
      </p:sp>
    </p:spTree>
    <p:extLst>
      <p:ext uri="{BB962C8B-B14F-4D97-AF65-F5344CB8AC3E}">
        <p14:creationId xmlns:p14="http://schemas.microsoft.com/office/powerpoint/2010/main" val="200748246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132</a:t>
            </a:fld>
            <a:endParaRPr lang="en-US"/>
          </a:p>
        </p:txBody>
      </p:sp>
    </p:spTree>
    <p:extLst>
      <p:ext uri="{BB962C8B-B14F-4D97-AF65-F5344CB8AC3E}">
        <p14:creationId xmlns:p14="http://schemas.microsoft.com/office/powerpoint/2010/main" val="222319153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r>
              <a:rPr lang="en-US" baseline="0" dirty="0"/>
              <a:t>Si nous </a:t>
            </a:r>
            <a:r>
              <a:rPr lang="en-US" baseline="0" dirty="0" err="1"/>
              <a:t>supprimons</a:t>
            </a:r>
            <a:r>
              <a:rPr lang="en-US" baseline="0" dirty="0"/>
              <a:t> les </a:t>
            </a:r>
            <a:r>
              <a:rPr lang="en-US" baseline="0" dirty="0" err="1"/>
              <a:t>nombres</a:t>
            </a:r>
            <a:r>
              <a:rPr lang="en-US" baseline="0" dirty="0"/>
              <a:t> pour examiner </a:t>
            </a:r>
            <a:r>
              <a:rPr lang="en-US" baseline="0" dirty="0" err="1"/>
              <a:t>seulement</a:t>
            </a:r>
            <a:r>
              <a:rPr lang="en-US" baseline="0" dirty="0"/>
              <a:t> les « </a:t>
            </a:r>
            <a:r>
              <a:rPr lang="en-US" baseline="0" dirty="0" err="1"/>
              <a:t>quantités</a:t>
            </a:r>
            <a:r>
              <a:rPr lang="en-US" baseline="0" dirty="0"/>
              <a:t> » </a:t>
            </a:r>
            <a:r>
              <a:rPr lang="en-US" baseline="0" dirty="0" err="1"/>
              <a:t>génériques</a:t>
            </a:r>
            <a:r>
              <a:rPr lang="en-US" baseline="0" dirty="0"/>
              <a:t>, nous </a:t>
            </a:r>
            <a:r>
              <a:rPr lang="en-US" baseline="0" dirty="0" err="1"/>
              <a:t>pouvons</a:t>
            </a:r>
            <a:r>
              <a:rPr lang="en-US" baseline="0" dirty="0"/>
              <a:t> </a:t>
            </a:r>
            <a:r>
              <a:rPr lang="en-US" baseline="0" dirty="0" err="1"/>
              <a:t>aller</a:t>
            </a:r>
            <a:r>
              <a:rPr lang="en-US" baseline="0" dirty="0"/>
              <a:t> au-</a:t>
            </a:r>
            <a:r>
              <a:rPr lang="en-US" baseline="0" dirty="0" err="1"/>
              <a:t>delà</a:t>
            </a:r>
            <a:r>
              <a:rPr lang="en-US" baseline="0" dirty="0"/>
              <a:t> des </a:t>
            </a:r>
            <a:r>
              <a:rPr lang="en-US" baseline="0" dirty="0" err="1"/>
              <a:t>nombres</a:t>
            </a:r>
            <a:r>
              <a:rPr lang="en-US" baseline="0" dirty="0"/>
              <a:t> simples et </a:t>
            </a:r>
            <a:r>
              <a:rPr lang="en-US" baseline="0" dirty="0" err="1"/>
              <a:t>résoudre</a:t>
            </a:r>
            <a:r>
              <a:rPr lang="en-US" baseline="0" dirty="0"/>
              <a:t> des questions beaucoup plus complexes, </a:t>
            </a:r>
            <a:r>
              <a:rPr lang="en-US" baseline="0" dirty="0" err="1"/>
              <a:t>notamment</a:t>
            </a:r>
            <a:r>
              <a:rPr lang="en-US" baseline="0" dirty="0"/>
              <a:t> </a:t>
            </a:r>
            <a:r>
              <a:rPr lang="en-US" baseline="0" dirty="0" err="1"/>
              <a:t>en</a:t>
            </a:r>
            <a:r>
              <a:rPr lang="en-US" baseline="0" dirty="0"/>
              <a:t> </a:t>
            </a:r>
            <a:r>
              <a:rPr lang="en-US" baseline="0" dirty="0" err="1"/>
              <a:t>algèbre</a:t>
            </a:r>
            <a:r>
              <a:rPr lang="en-US" baseline="0" dirty="0"/>
              <a:t>. </a:t>
            </a:r>
            <a:r>
              <a:rPr lang="en-US" baseline="0" dirty="0" err="1"/>
              <a:t>Pouvez-vous</a:t>
            </a:r>
            <a:r>
              <a:rPr lang="en-US" baseline="0" dirty="0"/>
              <a:t> </a:t>
            </a:r>
            <a:r>
              <a:rPr lang="en-US" baseline="0" dirty="0" err="1"/>
              <a:t>représenter</a:t>
            </a:r>
            <a:r>
              <a:rPr lang="en-US" baseline="0" dirty="0"/>
              <a:t> la relation entre la </a:t>
            </a:r>
            <a:r>
              <a:rPr lang="en-US" baseline="0" dirty="0" err="1"/>
              <a:t>grande</a:t>
            </a:r>
            <a:r>
              <a:rPr lang="en-US" baseline="0" dirty="0"/>
              <a:t> </a:t>
            </a:r>
            <a:r>
              <a:rPr lang="en-US" baseline="0" dirty="0" err="1"/>
              <a:t>quantité</a:t>
            </a:r>
            <a:r>
              <a:rPr lang="en-US" baseline="0" dirty="0"/>
              <a:t>, la petite </a:t>
            </a:r>
            <a:r>
              <a:rPr lang="en-US" baseline="0" dirty="0" err="1"/>
              <a:t>quantité</a:t>
            </a:r>
            <a:r>
              <a:rPr lang="en-US" baseline="0" dirty="0"/>
              <a:t> et la </a:t>
            </a:r>
            <a:r>
              <a:rPr lang="en-US" baseline="0" dirty="0" err="1"/>
              <a:t>différence</a:t>
            </a:r>
            <a:r>
              <a:rPr lang="en-US" baseline="0" dirty="0"/>
              <a:t> sous </a:t>
            </a:r>
            <a:r>
              <a:rPr lang="en-US" baseline="0" dirty="0" err="1"/>
              <a:t>forme</a:t>
            </a:r>
            <a:r>
              <a:rPr lang="en-US" baseline="0" dirty="0"/>
              <a:t> </a:t>
            </a:r>
            <a:r>
              <a:rPr lang="en-US" baseline="0" dirty="0" err="1"/>
              <a:t>d’équations</a:t>
            </a:r>
            <a:r>
              <a:rPr lang="en-US" baseline="0" dirty="0"/>
              <a:t> </a:t>
            </a:r>
            <a:r>
              <a:rPr lang="en-US" baseline="0" dirty="0" err="1"/>
              <a:t>mathématiques</a:t>
            </a:r>
            <a:r>
              <a:rPr lang="en-US" baseline="0" dirty="0"/>
              <a:t>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133</a:t>
            </a:fld>
            <a:endParaRPr lang="en-US"/>
          </a:p>
        </p:txBody>
      </p:sp>
    </p:spTree>
    <p:extLst>
      <p:ext uri="{BB962C8B-B14F-4D97-AF65-F5344CB8AC3E}">
        <p14:creationId xmlns:p14="http://schemas.microsoft.com/office/powerpoint/2010/main" val="224566963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134</a:t>
            </a:fld>
            <a:endParaRPr lang="en-US"/>
          </a:p>
        </p:txBody>
      </p:sp>
    </p:spTree>
    <p:extLst>
      <p:ext uri="{BB962C8B-B14F-4D97-AF65-F5344CB8AC3E}">
        <p14:creationId xmlns:p14="http://schemas.microsoft.com/office/powerpoint/2010/main" val="2245669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pPr algn="ctr"/>
            <a:r>
              <a:rPr lang="en-CA" dirty="0" err="1"/>
              <a:t>Concret</a:t>
            </a:r>
            <a:endParaRPr lang="en-CA" dirty="0"/>
          </a:p>
          <a:p>
            <a:pPr algn="l"/>
            <a:r>
              <a:rPr lang="en-CA" baseline="0" dirty="0"/>
              <a:t>                                                                                                       </a:t>
            </a:r>
            <a:r>
              <a:rPr lang="en-CA" baseline="0" dirty="0" err="1"/>
              <a:t>Symbolique</a:t>
            </a:r>
            <a:r>
              <a:rPr lang="en-CA" baseline="0" dirty="0"/>
              <a:t>                          </a:t>
            </a:r>
            <a:r>
              <a:rPr lang="en-CA" baseline="0" dirty="0" err="1"/>
              <a:t>Imagé</a:t>
            </a:r>
            <a:endParaRPr lang="en-CA" dirty="0"/>
          </a:p>
          <a:p>
            <a:endParaRPr lang="en-CA" dirty="0"/>
          </a:p>
          <a:p>
            <a:endParaRPr lang="en-CA" dirty="0"/>
          </a:p>
          <a:p>
            <a:endParaRPr lang="en-CA" baseline="0" dirty="0"/>
          </a:p>
          <a:p>
            <a:r>
              <a:rPr lang="en-CA" baseline="0" dirty="0" err="1"/>
              <a:t>Lorsque</a:t>
            </a:r>
            <a:r>
              <a:rPr lang="en-CA" baseline="0" dirty="0"/>
              <a:t> </a:t>
            </a:r>
            <a:r>
              <a:rPr lang="en-CA" baseline="0" dirty="0" err="1"/>
              <a:t>mes</a:t>
            </a:r>
            <a:r>
              <a:rPr lang="en-CA" baseline="0" dirty="0"/>
              <a:t> </a:t>
            </a:r>
            <a:r>
              <a:rPr lang="en-CA" baseline="0" dirty="0" err="1"/>
              <a:t>élèves</a:t>
            </a:r>
            <a:r>
              <a:rPr lang="en-CA" baseline="0" dirty="0"/>
              <a:t> </a:t>
            </a:r>
            <a:r>
              <a:rPr lang="en-CA" baseline="0" dirty="0" err="1"/>
              <a:t>utilisent</a:t>
            </a:r>
            <a:r>
              <a:rPr lang="en-CA" baseline="0" dirty="0"/>
              <a:t> du </a:t>
            </a:r>
            <a:r>
              <a:rPr lang="en-CA" baseline="0" dirty="0" err="1"/>
              <a:t>matériel</a:t>
            </a:r>
            <a:r>
              <a:rPr lang="en-CA" baseline="0" dirty="0"/>
              <a:t> de manipulation </a:t>
            </a:r>
            <a:r>
              <a:rPr lang="en-CA" baseline="0" dirty="0" err="1"/>
              <a:t>comme</a:t>
            </a:r>
            <a:r>
              <a:rPr lang="en-CA" baseline="0" dirty="0"/>
              <a:t> </a:t>
            </a:r>
            <a:r>
              <a:rPr lang="en-CA" baseline="0" dirty="0" err="1"/>
              <a:t>stratégie</a:t>
            </a:r>
            <a:r>
              <a:rPr lang="en-CA" baseline="0" dirty="0"/>
              <a:t> </a:t>
            </a:r>
            <a:r>
              <a:rPr lang="en-CA" baseline="0" dirty="0" err="1"/>
              <a:t>pédagogique</a:t>
            </a:r>
            <a:r>
              <a:rPr lang="en-CA" baseline="0" dirty="0"/>
              <a:t>, </a:t>
            </a:r>
            <a:r>
              <a:rPr lang="en-CA" baseline="0" dirty="0" err="1"/>
              <a:t>ils</a:t>
            </a:r>
            <a:r>
              <a:rPr lang="en-CA" baseline="0" dirty="0"/>
              <a:t> </a:t>
            </a:r>
            <a:r>
              <a:rPr lang="en-CA" baseline="0" dirty="0" err="1"/>
              <a:t>doivent</a:t>
            </a:r>
            <a:r>
              <a:rPr lang="en-CA" baseline="0" dirty="0"/>
              <a:t> </a:t>
            </a:r>
            <a:r>
              <a:rPr lang="en-CA" baseline="0" dirty="0" err="1"/>
              <a:t>être</a:t>
            </a:r>
            <a:r>
              <a:rPr lang="en-CA" baseline="0" dirty="0"/>
              <a:t> capable </a:t>
            </a:r>
            <a:r>
              <a:rPr lang="en-CA" baseline="0" dirty="0" err="1"/>
              <a:t>d’établir</a:t>
            </a:r>
            <a:r>
              <a:rPr lang="en-CA" baseline="0" dirty="0"/>
              <a:t> des liens entre les </a:t>
            </a:r>
            <a:r>
              <a:rPr lang="en-CA" baseline="0" dirty="0" err="1"/>
              <a:t>représentations</a:t>
            </a:r>
            <a:r>
              <a:rPr lang="en-CA" baseline="0" dirty="0"/>
              <a:t> </a:t>
            </a:r>
            <a:r>
              <a:rPr lang="en-CA" baseline="0" dirty="0" err="1"/>
              <a:t>concrètes</a:t>
            </a:r>
            <a:r>
              <a:rPr lang="en-CA" baseline="0" dirty="0"/>
              <a:t>, </a:t>
            </a:r>
            <a:r>
              <a:rPr lang="en-CA" baseline="0" dirty="0" err="1"/>
              <a:t>imagées</a:t>
            </a:r>
            <a:r>
              <a:rPr lang="en-CA" baseline="0" dirty="0"/>
              <a:t> et </a:t>
            </a:r>
            <a:r>
              <a:rPr lang="en-CA" baseline="0" dirty="0" err="1"/>
              <a:t>symboliques</a:t>
            </a:r>
            <a:r>
              <a:rPr lang="en-CA" baseline="0" dirty="0"/>
              <a:t>.</a:t>
            </a:r>
          </a:p>
          <a:p>
            <a:endParaRPr lang="en-CA" baseline="0" dirty="0"/>
          </a:p>
          <a:p>
            <a:r>
              <a:rPr lang="en-CA" baseline="0" dirty="0" err="1"/>
              <a:t>L’étape</a:t>
            </a:r>
            <a:r>
              <a:rPr lang="en-CA" baseline="0" dirty="0"/>
              <a:t> </a:t>
            </a:r>
            <a:r>
              <a:rPr lang="en-CA" baseline="0" dirty="0" err="1"/>
              <a:t>concrète</a:t>
            </a:r>
            <a:r>
              <a:rPr lang="en-CA" baseline="0" dirty="0"/>
              <a:t> met </a:t>
            </a:r>
            <a:r>
              <a:rPr lang="en-CA" baseline="0" dirty="0" err="1"/>
              <a:t>l’accent</a:t>
            </a:r>
            <a:r>
              <a:rPr lang="en-CA" baseline="0" dirty="0"/>
              <a:t> sur…</a:t>
            </a:r>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14</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err="1">
                <a:solidFill>
                  <a:schemeClr val="tx1"/>
                </a:solidFill>
                <a:effectLst/>
                <a:latin typeface="+mn-lt"/>
                <a:ea typeface="+mn-ea"/>
                <a:cs typeface="+mn-cs"/>
              </a:rPr>
              <a:t>Symbolique</a:t>
            </a:r>
            <a:r>
              <a:rPr lang="en-US" sz="1200" b="0" i="0" u="none" strike="noStrike" kern="1200" baseline="0" dirty="0">
                <a:solidFill>
                  <a:schemeClr val="tx1"/>
                </a:solidFill>
                <a:effectLst/>
                <a:latin typeface="+mn-lt"/>
                <a:ea typeface="+mn-ea"/>
                <a:cs typeface="+mn-cs"/>
              </a:rPr>
              <a:t> – </a:t>
            </a:r>
            <a:r>
              <a:rPr lang="en-US" sz="1200" b="0" i="0" u="none" strike="noStrike" kern="1200" baseline="0" dirty="0" err="1">
                <a:solidFill>
                  <a:schemeClr val="tx1"/>
                </a:solidFill>
                <a:effectLst/>
                <a:latin typeface="+mn-lt"/>
                <a:ea typeface="+mn-ea"/>
                <a:cs typeface="+mn-cs"/>
              </a:rPr>
              <a:t>Imagé</a:t>
            </a:r>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err="1">
                <a:solidFill>
                  <a:schemeClr val="tx1"/>
                </a:solidFill>
                <a:effectLst/>
                <a:latin typeface="+mn-lt"/>
                <a:ea typeface="+mn-ea"/>
                <a:cs typeface="+mn-cs"/>
              </a:rPr>
              <a:t>L’utilisation</a:t>
            </a:r>
            <a:r>
              <a:rPr lang="en-US" sz="1200" b="0" i="0" u="none" strike="noStrike" kern="1200" baseline="0" dirty="0">
                <a:solidFill>
                  <a:schemeClr val="tx1"/>
                </a:solidFill>
                <a:effectLst/>
                <a:latin typeface="+mn-lt"/>
                <a:ea typeface="+mn-ea"/>
                <a:cs typeface="+mn-cs"/>
              </a:rPr>
              <a:t> de </a:t>
            </a:r>
            <a:r>
              <a:rPr lang="en-US" sz="1200" b="0" i="0" u="none" strike="noStrike" kern="1200" baseline="0" dirty="0" err="1">
                <a:solidFill>
                  <a:schemeClr val="tx1"/>
                </a:solidFill>
                <a:effectLst/>
                <a:latin typeface="+mn-lt"/>
                <a:ea typeface="+mn-ea"/>
                <a:cs typeface="+mn-cs"/>
              </a:rPr>
              <a:t>modèles</a:t>
            </a:r>
            <a:r>
              <a:rPr lang="en-US" sz="1200" b="0" i="0" u="none" strike="noStrike" kern="1200" baseline="0" dirty="0">
                <a:solidFill>
                  <a:schemeClr val="tx1"/>
                </a:solidFill>
                <a:effectLst/>
                <a:latin typeface="+mn-lt"/>
                <a:ea typeface="+mn-ea"/>
                <a:cs typeface="+mn-cs"/>
              </a:rPr>
              <a:t> physiques pour </a:t>
            </a:r>
            <a:r>
              <a:rPr lang="en-US" sz="1200" b="0" i="0" u="none" strike="noStrike" kern="1200" baseline="0" dirty="0" err="1">
                <a:solidFill>
                  <a:schemeClr val="tx1"/>
                </a:solidFill>
                <a:effectLst/>
                <a:latin typeface="+mn-lt"/>
                <a:ea typeface="+mn-ea"/>
                <a:cs typeface="+mn-cs"/>
              </a:rPr>
              <a:t>représenter</a:t>
            </a:r>
            <a:r>
              <a:rPr lang="en-US" sz="1200" b="0" i="0" u="none" strike="noStrike" kern="1200" baseline="0" dirty="0">
                <a:solidFill>
                  <a:schemeClr val="tx1"/>
                </a:solidFill>
                <a:effectLst/>
                <a:latin typeface="+mn-lt"/>
                <a:ea typeface="+mn-ea"/>
                <a:cs typeface="+mn-cs"/>
              </a:rPr>
              <a:t> la </a:t>
            </a:r>
            <a:r>
              <a:rPr lang="en-US" sz="1200" b="0" i="0" u="none" strike="noStrike" kern="1200" baseline="0" dirty="0" err="1">
                <a:solidFill>
                  <a:schemeClr val="tx1"/>
                </a:solidFill>
                <a:effectLst/>
                <a:latin typeface="+mn-lt"/>
                <a:ea typeface="+mn-ea"/>
                <a:cs typeface="+mn-cs"/>
              </a:rPr>
              <a:t>pensée</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mathématique</a:t>
            </a:r>
            <a:r>
              <a:rPr lang="en-US" sz="1200" b="0" i="0" u="none" strike="noStrike" kern="1200" baseline="0" dirty="0">
                <a:solidFill>
                  <a:schemeClr val="tx1"/>
                </a:solidFill>
                <a:effectLst/>
                <a:latin typeface="+mn-lt"/>
                <a:ea typeface="+mn-ea"/>
                <a:cs typeface="+mn-cs"/>
              </a:rPr>
              <a:t>. Les </a:t>
            </a:r>
            <a:r>
              <a:rPr lang="en-US" sz="1200" b="0" i="0" u="none" strike="noStrike" kern="1200" baseline="0" dirty="0" err="1">
                <a:solidFill>
                  <a:schemeClr val="tx1"/>
                </a:solidFill>
                <a:effectLst/>
                <a:latin typeface="+mn-lt"/>
                <a:ea typeface="+mn-ea"/>
                <a:cs typeface="+mn-cs"/>
              </a:rPr>
              <a:t>modèles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sont</a:t>
            </a:r>
            <a:r>
              <a:rPr lang="en-US" sz="1200" b="0" i="0" u="none" strike="noStrike" kern="1200" baseline="0" dirty="0">
                <a:solidFill>
                  <a:schemeClr val="tx1"/>
                </a:solidFill>
                <a:effectLst/>
                <a:latin typeface="+mn-lt"/>
                <a:ea typeface="+mn-ea"/>
                <a:cs typeface="+mn-cs"/>
              </a:rPr>
              <a:t> des </a:t>
            </a:r>
            <a:r>
              <a:rPr lang="en-US" sz="1200" b="0" i="0" u="none" strike="noStrike" kern="1200" baseline="0" dirty="0" err="1">
                <a:solidFill>
                  <a:schemeClr val="tx1"/>
                </a:solidFill>
                <a:effectLst/>
                <a:latin typeface="+mn-lt"/>
                <a:ea typeface="+mn-ea"/>
                <a:cs typeface="+mn-cs"/>
              </a:rPr>
              <a:t>outils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pouvant</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être</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manipulés</a:t>
            </a:r>
            <a:r>
              <a:rPr lang="en-US" sz="1200" b="0" i="0" u="none" strike="noStrike" kern="1200" baseline="0" dirty="0">
                <a:solidFill>
                  <a:schemeClr val="tx1"/>
                </a:solidFill>
                <a:effectLst/>
                <a:latin typeface="+mn-lt"/>
                <a:ea typeface="+mn-ea"/>
                <a:cs typeface="+mn-cs"/>
              </a:rPr>
              <a:t> et </a:t>
            </a:r>
            <a:r>
              <a:rPr lang="en-US" sz="1200" b="0" i="0" u="none" strike="noStrike" kern="1200" baseline="0" dirty="0" err="1">
                <a:solidFill>
                  <a:schemeClr val="tx1"/>
                </a:solidFill>
                <a:effectLst/>
                <a:latin typeface="+mn-lt"/>
                <a:ea typeface="+mn-ea"/>
                <a:cs typeface="+mn-cs"/>
              </a:rPr>
              <a:t>adaptés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afin</a:t>
            </a:r>
            <a:r>
              <a:rPr lang="en-US" sz="1200" b="0" i="0" u="none" strike="noStrike" kern="1200" baseline="0" dirty="0">
                <a:solidFill>
                  <a:schemeClr val="tx1"/>
                </a:solidFill>
                <a:effectLst/>
                <a:latin typeface="+mn-lt"/>
                <a:ea typeface="+mn-ea"/>
                <a:cs typeface="+mn-cs"/>
              </a:rPr>
              <a:t> de </a:t>
            </a:r>
            <a:r>
              <a:rPr lang="en-US" sz="1200" b="0" i="0" u="none" strike="noStrike" kern="1200" baseline="0" dirty="0" err="1">
                <a:solidFill>
                  <a:schemeClr val="tx1"/>
                </a:solidFill>
                <a:effectLst/>
                <a:latin typeface="+mn-lt"/>
                <a:ea typeface="+mn-ea"/>
                <a:cs typeface="+mn-cs"/>
              </a:rPr>
              <a:t>trouver</a:t>
            </a:r>
            <a:r>
              <a:rPr lang="en-US" sz="1200" b="0" i="0" u="none" strike="noStrike" kern="1200" baseline="0" dirty="0">
                <a:solidFill>
                  <a:schemeClr val="tx1"/>
                </a:solidFill>
                <a:effectLst/>
                <a:latin typeface="+mn-lt"/>
                <a:ea typeface="+mn-ea"/>
                <a:cs typeface="+mn-cs"/>
              </a:rPr>
              <a:t> des solutions </a:t>
            </a:r>
            <a:r>
              <a:rPr lang="en-US" sz="1200" b="0" i="0" u="none" strike="noStrike" kern="1200" baseline="0" dirty="0" err="1">
                <a:solidFill>
                  <a:schemeClr val="tx1"/>
                </a:solidFill>
                <a:effectLst/>
                <a:latin typeface="+mn-lt"/>
                <a:ea typeface="+mn-ea"/>
                <a:cs typeface="+mn-cs"/>
              </a:rPr>
              <a:t>possibles</a:t>
            </a:r>
            <a:r>
              <a:rPr lang="en-US" sz="1200" b="0" i="0" u="none" strike="noStrike" kern="1200" baseline="0" dirty="0">
                <a:solidFill>
                  <a:schemeClr val="tx1"/>
                </a:solidFill>
                <a:effectLst/>
                <a:latin typeface="+mn-lt"/>
                <a:ea typeface="+mn-ea"/>
                <a:cs typeface="+mn-cs"/>
              </a:rPr>
              <a:t> aux </a:t>
            </a:r>
            <a:r>
              <a:rPr lang="en-US" sz="1200" b="0" i="0" u="none" strike="noStrike" kern="1200" baseline="0" dirty="0" err="1">
                <a:solidFill>
                  <a:schemeClr val="tx1"/>
                </a:solidFill>
                <a:effectLst/>
                <a:latin typeface="+mn-lt"/>
                <a:ea typeface="+mn-ea"/>
                <a:cs typeface="+mn-cs"/>
              </a:rPr>
              <a:t>problèmes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Cette</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étape</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permet</a:t>
            </a:r>
            <a:r>
              <a:rPr lang="en-US" sz="1200" b="0" i="0" u="none" strike="noStrike" kern="1200" baseline="0" dirty="0">
                <a:solidFill>
                  <a:schemeClr val="tx1"/>
                </a:solidFill>
                <a:effectLst/>
                <a:latin typeface="+mn-lt"/>
                <a:ea typeface="+mn-ea"/>
                <a:cs typeface="+mn-cs"/>
              </a:rPr>
              <a:t> aux </a:t>
            </a:r>
            <a:r>
              <a:rPr lang="en-US" sz="1200" b="0" i="0" u="none" strike="noStrike" kern="1200" baseline="0" dirty="0" err="1">
                <a:solidFill>
                  <a:schemeClr val="tx1"/>
                </a:solidFill>
                <a:effectLst/>
                <a:latin typeface="+mn-lt"/>
                <a:ea typeface="+mn-ea"/>
                <a:cs typeface="+mn-cs"/>
              </a:rPr>
              <a:t>élèves</a:t>
            </a:r>
            <a:r>
              <a:rPr lang="en-US" sz="1200" b="0" i="0" u="none" strike="noStrike" kern="1200" baseline="0" dirty="0">
                <a:solidFill>
                  <a:schemeClr val="tx1"/>
                </a:solidFill>
                <a:effectLst/>
                <a:latin typeface="+mn-lt"/>
                <a:ea typeface="+mn-ea"/>
                <a:cs typeface="+mn-cs"/>
              </a:rPr>
              <a:t> de </a:t>
            </a:r>
            <a:r>
              <a:rPr lang="en-US" sz="1200" b="0" i="0" u="none" strike="noStrike" kern="1200" baseline="0" dirty="0" err="1">
                <a:solidFill>
                  <a:schemeClr val="tx1"/>
                </a:solidFill>
                <a:effectLst/>
                <a:latin typeface="+mn-lt"/>
                <a:ea typeface="+mn-ea"/>
                <a:cs typeface="+mn-cs"/>
              </a:rPr>
              <a:t>développer</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leurs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habiletés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visuelles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d’utiliser</a:t>
            </a:r>
            <a:r>
              <a:rPr lang="en-US" sz="1200" b="0" i="0" u="none" strike="noStrike" kern="1200" baseline="0" dirty="0">
                <a:solidFill>
                  <a:schemeClr val="tx1"/>
                </a:solidFill>
                <a:effectLst/>
                <a:latin typeface="+mn-lt"/>
                <a:ea typeface="+mn-ea"/>
                <a:cs typeface="+mn-cs"/>
              </a:rPr>
              <a:t> des </a:t>
            </a:r>
            <a:r>
              <a:rPr lang="en-US" sz="1200" b="0" i="0" u="none" strike="noStrike" kern="1200" baseline="0" dirty="0" err="1">
                <a:solidFill>
                  <a:schemeClr val="tx1"/>
                </a:solidFill>
                <a:effectLst/>
                <a:latin typeface="+mn-lt"/>
                <a:ea typeface="+mn-ea"/>
                <a:cs typeface="+mn-cs"/>
              </a:rPr>
              <a:t>moyens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concrets</a:t>
            </a:r>
            <a:r>
              <a:rPr lang="en-US" sz="1200" b="0" i="0" u="none" strike="noStrike" kern="1200" baseline="0" dirty="0">
                <a:solidFill>
                  <a:schemeClr val="tx1"/>
                </a:solidFill>
                <a:effectLst/>
                <a:latin typeface="+mn-lt"/>
                <a:ea typeface="+mn-ea"/>
                <a:cs typeface="+mn-cs"/>
              </a:rPr>
              <a:t> pour composer avec des concepts </a:t>
            </a:r>
            <a:r>
              <a:rPr lang="en-US" sz="1200" b="0" i="0" u="none" strike="noStrike" kern="1200" baseline="0" dirty="0" err="1">
                <a:solidFill>
                  <a:schemeClr val="tx1"/>
                </a:solidFill>
                <a:effectLst/>
                <a:latin typeface="+mn-lt"/>
                <a:ea typeface="+mn-ea"/>
                <a:cs typeface="+mn-cs"/>
              </a:rPr>
              <a:t>abstraits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Prenez</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votre</a:t>
            </a:r>
            <a:r>
              <a:rPr lang="en-US" sz="1200" b="0" i="0" u="none" strike="noStrike" kern="1200" baseline="0" dirty="0">
                <a:solidFill>
                  <a:schemeClr val="tx1"/>
                </a:solidFill>
                <a:effectLst/>
                <a:latin typeface="+mn-lt"/>
                <a:ea typeface="+mn-ea"/>
                <a:cs typeface="+mn-cs"/>
              </a:rPr>
              <a:t> temps </a:t>
            </a:r>
            <a:r>
              <a:rPr lang="en-US" sz="1200" b="0" i="0" u="none" strike="noStrike" kern="1200" baseline="0" dirty="0" err="1">
                <a:solidFill>
                  <a:schemeClr val="tx1"/>
                </a:solidFill>
                <a:effectLst/>
                <a:latin typeface="+mn-lt"/>
                <a:ea typeface="+mn-ea"/>
                <a:cs typeface="+mn-cs"/>
              </a:rPr>
              <a:t>lorsque</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vous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expliquez</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l’utilisation</a:t>
            </a:r>
            <a:r>
              <a:rPr lang="en-US" sz="1200" b="0" i="0" u="none" strike="noStrike" kern="1200" baseline="0" dirty="0">
                <a:solidFill>
                  <a:schemeClr val="tx1"/>
                </a:solidFill>
                <a:effectLst/>
                <a:latin typeface="+mn-lt"/>
                <a:ea typeface="+mn-ea"/>
                <a:cs typeface="+mn-cs"/>
              </a:rPr>
              <a:t> du </a:t>
            </a:r>
            <a:r>
              <a:rPr lang="en-US" sz="1200" b="0" i="0" u="none" strike="noStrike" kern="1200" baseline="0" dirty="0" err="1">
                <a:solidFill>
                  <a:schemeClr val="tx1"/>
                </a:solidFill>
                <a:effectLst/>
                <a:latin typeface="+mn-lt"/>
                <a:ea typeface="+mn-ea"/>
                <a:cs typeface="+mn-cs"/>
              </a:rPr>
              <a:t>matériel</a:t>
            </a:r>
            <a:r>
              <a:rPr lang="en-US" sz="1200" b="0" i="0" u="none" strike="noStrike" kern="1200" baseline="0" dirty="0">
                <a:solidFill>
                  <a:schemeClr val="tx1"/>
                </a:solidFill>
                <a:effectLst/>
                <a:latin typeface="+mn-lt"/>
                <a:ea typeface="+mn-ea"/>
                <a:cs typeface="+mn-cs"/>
              </a:rPr>
              <a:t> de manipulation. Les </a:t>
            </a:r>
            <a:r>
              <a:rPr lang="en-US" sz="1200" b="0" i="0" u="none" strike="noStrike" kern="1200" baseline="0" dirty="0" err="1">
                <a:solidFill>
                  <a:schemeClr val="tx1"/>
                </a:solidFill>
                <a:effectLst/>
                <a:latin typeface="+mn-lt"/>
                <a:ea typeface="+mn-ea"/>
                <a:cs typeface="+mn-cs"/>
              </a:rPr>
              <a:t>élèves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ont</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besoin</a:t>
            </a:r>
            <a:r>
              <a:rPr lang="en-US" sz="1200" b="0" i="0" u="none" strike="noStrike" kern="1200" baseline="0" dirty="0">
                <a:solidFill>
                  <a:schemeClr val="tx1"/>
                </a:solidFill>
                <a:effectLst/>
                <a:latin typeface="+mn-lt"/>
                <a:ea typeface="+mn-ea"/>
                <a:cs typeface="+mn-cs"/>
              </a:rPr>
              <a:t> de temps pour </a:t>
            </a:r>
            <a:r>
              <a:rPr lang="en-US" sz="1200" b="0" i="0" u="none" strike="noStrike" kern="1200" baseline="0" dirty="0" err="1">
                <a:solidFill>
                  <a:schemeClr val="tx1"/>
                </a:solidFill>
                <a:effectLst/>
                <a:latin typeface="+mn-lt"/>
                <a:ea typeface="+mn-ea"/>
                <a:cs typeface="+mn-cs"/>
              </a:rPr>
              <a:t>développer</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une</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compréhension</a:t>
            </a:r>
            <a:r>
              <a:rPr lang="en-US" sz="1200" b="0" i="0" u="none" strike="noStrike" kern="1200" baseline="0" dirty="0">
                <a:solidFill>
                  <a:schemeClr val="tx1"/>
                </a:solidFill>
                <a:effectLst/>
                <a:latin typeface="+mn-lt"/>
                <a:ea typeface="+mn-ea"/>
                <a:cs typeface="+mn-cs"/>
              </a:rPr>
              <a:t>. </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15</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r>
              <a:rPr lang="en-CA" baseline="0" dirty="0" err="1"/>
              <a:t>Symbolique</a:t>
            </a:r>
            <a:endParaRPr lang="en-CA" baseline="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Le </a:t>
            </a:r>
            <a:r>
              <a:rPr kumimoji="0" lang="en-CA" sz="1200" b="0" i="0" u="none" strike="noStrike" kern="1200" cap="none" spc="0" normalizeH="0" baseline="0" noProof="0" dirty="0" err="1">
                <a:ln>
                  <a:noFill/>
                </a:ln>
                <a:solidFill>
                  <a:prstClr val="black"/>
                </a:solidFill>
                <a:effectLst/>
                <a:uLnTx/>
                <a:uFillTx/>
                <a:latin typeface="+mn-lt"/>
                <a:ea typeface="+mn-ea"/>
                <a:cs typeface="+mn-cs"/>
              </a:rPr>
              <a:t>visuel</a:t>
            </a:r>
            <a:r>
              <a:rPr kumimoji="0" lang="en-CA" sz="1200" b="0" i="0" u="none" strike="noStrike" kern="1200" cap="none" spc="0" normalizeH="0" baseline="0" noProof="0" dirty="0">
                <a:ln>
                  <a:noFill/>
                </a:ln>
                <a:solidFill>
                  <a:prstClr val="black"/>
                </a:solidFill>
                <a:effectLst/>
                <a:uLnTx/>
                <a:uFillTx/>
                <a:latin typeface="+mn-lt"/>
                <a:ea typeface="+mn-ea"/>
                <a:cs typeface="+mn-cs"/>
              </a:rPr>
              <a:t> d</a:t>
            </a:r>
            <a:r>
              <a:rPr kumimoji="0" lang="fr-FR" sz="1200" b="0" i="0" u="none" strike="noStrike" kern="1200" cap="none" spc="0" normalizeH="0" baseline="0" noProof="0" dirty="0" err="1">
                <a:ln>
                  <a:noFill/>
                </a:ln>
                <a:solidFill>
                  <a:prstClr val="black"/>
                </a:solidFill>
                <a:effectLst/>
                <a:uLnTx/>
                <a:uFillTx/>
                <a:latin typeface="+mn-lt"/>
                <a:ea typeface="+mn-ea"/>
                <a:cs typeface="+mn-cs"/>
              </a:rPr>
              <a:t>ésigne</a:t>
            </a:r>
            <a:r>
              <a:rPr kumimoji="0" lang="fr-FR"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l’utilisation</a:t>
            </a:r>
            <a:r>
              <a:rPr kumimoji="0" lang="en-CA" sz="1200" b="0" i="0" u="none" strike="noStrike" kern="1200" cap="none" spc="0" normalizeH="0" baseline="0" noProof="0" dirty="0">
                <a:ln>
                  <a:noFill/>
                </a:ln>
                <a:solidFill>
                  <a:prstClr val="black"/>
                </a:solidFill>
                <a:effectLst/>
                <a:uLnTx/>
                <a:uFillTx/>
                <a:latin typeface="+mn-lt"/>
                <a:ea typeface="+mn-ea"/>
                <a:cs typeface="+mn-cs"/>
              </a:rPr>
              <a:t> de photos du </a:t>
            </a:r>
            <a:r>
              <a:rPr kumimoji="0" lang="en-CA" sz="1200" b="0" i="0" u="none" strike="noStrike" kern="1200" cap="none" spc="0" normalizeH="0" baseline="0" noProof="0" dirty="0" err="1">
                <a:ln>
                  <a:noFill/>
                </a:ln>
                <a:solidFill>
                  <a:prstClr val="black"/>
                </a:solidFill>
                <a:effectLst/>
                <a:uLnTx/>
                <a:uFillTx/>
                <a:latin typeface="+mn-lt"/>
                <a:ea typeface="+mn-ea"/>
                <a:cs typeface="+mn-cs"/>
              </a:rPr>
              <a:t>matériel</a:t>
            </a:r>
            <a:r>
              <a:rPr kumimoji="0" lang="en-CA" sz="1200" b="0" i="0" u="none" strike="noStrike" kern="1200" cap="none" spc="0" normalizeH="0" baseline="0" noProof="0" dirty="0">
                <a:ln>
                  <a:noFill/>
                </a:ln>
                <a:solidFill>
                  <a:prstClr val="black"/>
                </a:solidFill>
                <a:effectLst/>
                <a:uLnTx/>
                <a:uFillTx/>
                <a:latin typeface="+mn-lt"/>
                <a:ea typeface="+mn-ea"/>
                <a:cs typeface="+mn-cs"/>
              </a:rPr>
              <a:t> de manipulation, de </a:t>
            </a:r>
            <a:r>
              <a:rPr kumimoji="0" lang="en-CA" sz="1200" b="0" i="0" u="none" strike="noStrike" kern="1200" cap="none" spc="0" normalizeH="0" baseline="0" noProof="0" dirty="0" err="1">
                <a:ln>
                  <a:noFill/>
                </a:ln>
                <a:solidFill>
                  <a:prstClr val="black"/>
                </a:solidFill>
                <a:effectLst/>
                <a:uLnTx/>
                <a:uFillTx/>
                <a:latin typeface="+mn-lt"/>
                <a:ea typeface="+mn-ea"/>
                <a:cs typeface="+mn-cs"/>
              </a:rPr>
              <a:t>diagrammes</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ou</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d’images</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Dans</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mes</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cours</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lorsque</a:t>
            </a:r>
            <a:r>
              <a:rPr kumimoji="0" lang="en-CA" sz="1200" b="0" i="0" u="none" strike="noStrike" kern="1200" cap="none" spc="0" normalizeH="0" baseline="0" noProof="0" dirty="0">
                <a:ln>
                  <a:noFill/>
                </a:ln>
                <a:solidFill>
                  <a:prstClr val="black"/>
                </a:solidFill>
                <a:effectLst/>
                <a:uLnTx/>
                <a:uFillTx/>
                <a:latin typeface="+mn-lt"/>
                <a:ea typeface="+mn-ea"/>
                <a:cs typeface="+mn-cs"/>
              </a:rPr>
              <a:t> les </a:t>
            </a:r>
            <a:r>
              <a:rPr kumimoji="0" lang="en-CA" sz="1200" b="0" i="0" u="none" strike="noStrike" kern="1200" cap="none" spc="0" normalizeH="0" baseline="0" noProof="0" dirty="0" err="1">
                <a:ln>
                  <a:noFill/>
                </a:ln>
                <a:solidFill>
                  <a:prstClr val="black"/>
                </a:solidFill>
                <a:effectLst/>
                <a:uLnTx/>
                <a:uFillTx/>
                <a:latin typeface="+mn-lt"/>
                <a:ea typeface="+mn-ea"/>
                <a:cs typeface="+mn-cs"/>
              </a:rPr>
              <a:t>élèves</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utilisent</a:t>
            </a:r>
            <a:r>
              <a:rPr kumimoji="0" lang="en-CA" sz="1200" b="0" i="0" u="none" strike="noStrike" kern="1200" cap="none" spc="0" normalizeH="0" baseline="0" noProof="0" dirty="0">
                <a:ln>
                  <a:noFill/>
                </a:ln>
                <a:solidFill>
                  <a:prstClr val="black"/>
                </a:solidFill>
                <a:effectLst/>
                <a:uLnTx/>
                <a:uFillTx/>
                <a:latin typeface="+mn-lt"/>
                <a:ea typeface="+mn-ea"/>
                <a:cs typeface="+mn-cs"/>
              </a:rPr>
              <a:t> des blocs de base dix, </a:t>
            </a:r>
            <a:r>
              <a:rPr kumimoji="0" lang="en-CA" sz="1200" b="0" i="0" u="none" strike="noStrike" kern="1200" cap="none" spc="0" normalizeH="0" baseline="0" noProof="0" dirty="0" err="1">
                <a:ln>
                  <a:noFill/>
                </a:ln>
                <a:solidFill>
                  <a:prstClr val="black"/>
                </a:solidFill>
                <a:effectLst/>
                <a:uLnTx/>
                <a:uFillTx/>
                <a:latin typeface="+mn-lt"/>
                <a:ea typeface="+mn-ea"/>
                <a:cs typeface="+mn-cs"/>
              </a:rPr>
              <a:t>j’ai</a:t>
            </a:r>
            <a:r>
              <a:rPr kumimoji="0" lang="en-CA" sz="1200" b="0" i="0" u="none" strike="noStrike" kern="1200" cap="none" spc="0" normalizeH="0" baseline="0" noProof="0" dirty="0">
                <a:ln>
                  <a:noFill/>
                </a:ln>
                <a:solidFill>
                  <a:prstClr val="black"/>
                </a:solidFill>
                <a:effectLst/>
                <a:uLnTx/>
                <a:uFillTx/>
                <a:latin typeface="+mn-lt"/>
                <a:ea typeface="+mn-ea"/>
                <a:cs typeface="+mn-cs"/>
              </a:rPr>
              <a:t> un </a:t>
            </a:r>
            <a:r>
              <a:rPr kumimoji="0" lang="en-CA" sz="1200" b="0" i="0" u="none" strike="noStrike" kern="1200" cap="none" spc="0" normalizeH="0" baseline="0" noProof="0" dirty="0" err="1">
                <a:ln>
                  <a:noFill/>
                </a:ln>
                <a:solidFill>
                  <a:prstClr val="black"/>
                </a:solidFill>
                <a:effectLst/>
                <a:uLnTx/>
                <a:uFillTx/>
                <a:latin typeface="+mn-lt"/>
                <a:ea typeface="+mn-ea"/>
                <a:cs typeface="+mn-cs"/>
              </a:rPr>
              <a:t>fichier</a:t>
            </a:r>
            <a:r>
              <a:rPr kumimoji="0" lang="en-CA" sz="1200" b="0" i="0" u="none" strike="noStrike" kern="1200" cap="none" spc="0" normalizeH="0" baseline="0" noProof="0" dirty="0">
                <a:ln>
                  <a:noFill/>
                </a:ln>
                <a:solidFill>
                  <a:prstClr val="black"/>
                </a:solidFill>
                <a:effectLst/>
                <a:uLnTx/>
                <a:uFillTx/>
                <a:latin typeface="+mn-lt"/>
                <a:ea typeface="+mn-ea"/>
                <a:cs typeface="+mn-cs"/>
              </a:rPr>
              <a:t> notebook </a:t>
            </a:r>
            <a:r>
              <a:rPr kumimoji="0" lang="en-CA" sz="1200" b="0" i="0" u="none" strike="noStrike" kern="1200" cap="none" spc="0" normalizeH="0" baseline="0" noProof="0" dirty="0" err="1">
                <a:ln>
                  <a:noFill/>
                </a:ln>
                <a:solidFill>
                  <a:prstClr val="black"/>
                </a:solidFill>
                <a:effectLst/>
                <a:uLnTx/>
                <a:uFillTx/>
                <a:latin typeface="+mn-lt"/>
                <a:ea typeface="+mn-ea"/>
                <a:cs typeface="+mn-cs"/>
              </a:rPr>
              <a:t>ouvert</a:t>
            </a:r>
            <a:r>
              <a:rPr kumimoji="0" lang="en-CA" sz="1200" b="0" i="0" u="none" strike="noStrike" kern="1200" cap="none" spc="0" normalizeH="0" baseline="0" noProof="0" dirty="0">
                <a:ln>
                  <a:noFill/>
                </a:ln>
                <a:solidFill>
                  <a:prstClr val="black"/>
                </a:solidFill>
                <a:effectLst/>
                <a:uLnTx/>
                <a:uFillTx/>
                <a:latin typeface="+mn-lt"/>
                <a:ea typeface="+mn-ea"/>
                <a:cs typeface="+mn-cs"/>
              </a:rPr>
              <a:t> sur </a:t>
            </a:r>
            <a:r>
              <a:rPr kumimoji="0" lang="en-CA" sz="1200" b="0" i="0" u="none" strike="noStrike" kern="1200" cap="none" spc="0" normalizeH="0" baseline="0" noProof="0" dirty="0" err="1">
                <a:ln>
                  <a:noFill/>
                </a:ln>
                <a:solidFill>
                  <a:prstClr val="black"/>
                </a:solidFill>
                <a:effectLst/>
                <a:uLnTx/>
                <a:uFillTx/>
                <a:latin typeface="+mn-lt"/>
                <a:ea typeface="+mn-ea"/>
                <a:cs typeface="+mn-cs"/>
              </a:rPr>
              <a:t>l’écran</a:t>
            </a:r>
            <a:r>
              <a:rPr kumimoji="0" lang="en-CA" sz="1200" b="0" i="0" u="none" strike="noStrike" kern="1200" cap="none" spc="0" normalizeH="0" baseline="0" noProof="0" dirty="0">
                <a:ln>
                  <a:noFill/>
                </a:ln>
                <a:solidFill>
                  <a:prstClr val="black"/>
                </a:solidFill>
                <a:effectLst/>
                <a:uLnTx/>
                <a:uFillTx/>
                <a:latin typeface="+mn-lt"/>
                <a:ea typeface="+mn-ea"/>
                <a:cs typeface="+mn-cs"/>
              </a:rPr>
              <a:t> avec des blocs de base dix </a:t>
            </a:r>
            <a:r>
              <a:rPr kumimoji="0" lang="en-CA" sz="1200" b="0" i="0" u="none" strike="noStrike" kern="1200" cap="none" spc="0" normalizeH="0" baseline="0" noProof="0" dirty="0" err="1">
                <a:ln>
                  <a:noFill/>
                </a:ln>
                <a:solidFill>
                  <a:prstClr val="black"/>
                </a:solidFill>
                <a:effectLst/>
                <a:uLnTx/>
                <a:uFillTx/>
                <a:latin typeface="+mn-lt"/>
                <a:ea typeface="+mn-ea"/>
                <a:cs typeface="+mn-cs"/>
              </a:rPr>
              <a:t>pouvant</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être</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manipulés</a:t>
            </a:r>
            <a:r>
              <a:rPr kumimoji="0" lang="en-CA" sz="1200" b="0" i="0" u="none" strike="noStrike" kern="1200" cap="none" spc="0" normalizeH="0" baseline="0" noProof="0" dirty="0">
                <a:ln>
                  <a:noFill/>
                </a:ln>
                <a:solidFill>
                  <a:prstClr val="black"/>
                </a:solidFill>
                <a:effectLst/>
                <a:uLnTx/>
                <a:uFillTx/>
                <a:latin typeface="+mn-lt"/>
                <a:ea typeface="+mn-ea"/>
                <a:cs typeface="+mn-cs"/>
              </a:rPr>
              <a:t>. Le </a:t>
            </a:r>
            <a:r>
              <a:rPr kumimoji="0" lang="en-CA" sz="1200" b="0" i="0" u="none" strike="noStrike" kern="1200" cap="none" spc="0" normalizeH="0" baseline="0" noProof="0" dirty="0" err="1">
                <a:ln>
                  <a:noFill/>
                </a:ln>
                <a:solidFill>
                  <a:prstClr val="black"/>
                </a:solidFill>
                <a:effectLst/>
                <a:uLnTx/>
                <a:uFillTx/>
                <a:latin typeface="+mn-lt"/>
                <a:ea typeface="+mn-ea"/>
                <a:cs typeface="+mn-cs"/>
              </a:rPr>
              <a:t>matériel</a:t>
            </a:r>
            <a:r>
              <a:rPr kumimoji="0" lang="en-CA" sz="1200" b="0" i="0" u="none" strike="noStrike" kern="1200" cap="none" spc="0" normalizeH="0" baseline="0" noProof="0" dirty="0">
                <a:ln>
                  <a:noFill/>
                </a:ln>
                <a:solidFill>
                  <a:prstClr val="black"/>
                </a:solidFill>
                <a:effectLst/>
                <a:uLnTx/>
                <a:uFillTx/>
                <a:latin typeface="+mn-lt"/>
                <a:ea typeface="+mn-ea"/>
                <a:cs typeface="+mn-cs"/>
              </a:rPr>
              <a:t> de manipulation </a:t>
            </a:r>
            <a:r>
              <a:rPr kumimoji="0" lang="en-CA" sz="1200" b="0" i="0" u="none" strike="noStrike" kern="1200" cap="none" spc="0" normalizeH="0" baseline="0" noProof="0" dirty="0" err="1">
                <a:ln>
                  <a:noFill/>
                </a:ln>
                <a:solidFill>
                  <a:prstClr val="black"/>
                </a:solidFill>
                <a:effectLst/>
                <a:uLnTx/>
                <a:uFillTx/>
                <a:latin typeface="+mn-lt"/>
                <a:ea typeface="+mn-ea"/>
                <a:cs typeface="+mn-cs"/>
              </a:rPr>
              <a:t>virtuel</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peut</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aussi</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être</a:t>
            </a:r>
            <a:r>
              <a:rPr kumimoji="0" lang="en-CA" sz="1200" b="1"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imagé</a:t>
            </a:r>
            <a:r>
              <a:rPr kumimoji="0" lang="en-CA"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représentations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concrètes</a:t>
            </a:r>
            <a:r>
              <a:rPr kumimoji="0" lang="en-US" sz="1200" b="0" i="0" u="none" strike="noStrike" kern="1200" cap="none" spc="0" normalizeH="0" baseline="0" noProof="0" dirty="0">
                <a:ln>
                  <a:noFill/>
                </a:ln>
                <a:solidFill>
                  <a:prstClr val="black"/>
                </a:solidFill>
                <a:effectLst/>
                <a:uLnTx/>
                <a:uFillTx/>
                <a:latin typeface="+mn-lt"/>
                <a:ea typeface="+mn-ea"/>
                <a:cs typeface="+mn-cs"/>
              </a:rPr>
              <a:t> et </a:t>
            </a:r>
            <a:r>
              <a:rPr kumimoji="0" lang="en-US" sz="1200" b="0" i="0" u="none" strike="noStrike" kern="1200" cap="none" spc="0" normalizeH="0" baseline="0" noProof="0" dirty="0" err="1">
                <a:ln>
                  <a:noFill/>
                </a:ln>
                <a:solidFill>
                  <a:prstClr val="black"/>
                </a:solidFill>
                <a:effectLst/>
                <a:uLnTx/>
                <a:uFillTx/>
                <a:latin typeface="+mn-lt"/>
                <a:ea typeface="+mn-ea"/>
                <a:cs typeface="+mn-cs"/>
              </a:rPr>
              <a:t>imagées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rendent</a:t>
            </a:r>
            <a:r>
              <a:rPr kumimoji="0" lang="en-US" sz="1200" b="0" i="0" u="none" strike="noStrike" kern="1200" cap="none" spc="0" normalizeH="0" baseline="0" noProof="0" dirty="0">
                <a:ln>
                  <a:noFill/>
                </a:ln>
                <a:solidFill>
                  <a:prstClr val="black"/>
                </a:solidFill>
                <a:effectLst/>
                <a:uLnTx/>
                <a:uFillTx/>
                <a:latin typeface="+mn-lt"/>
                <a:ea typeface="+mn-ea"/>
                <a:cs typeface="+mn-cs"/>
              </a:rPr>
              <a:t>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mathématiques</a:t>
            </a:r>
            <a:r>
              <a:rPr kumimoji="0" lang="en-US" sz="1200" b="0" i="0" u="none" strike="noStrike" kern="1200" cap="none" spc="0" normalizeH="0" baseline="0" noProof="0" dirty="0">
                <a:ln>
                  <a:noFill/>
                </a:ln>
                <a:solidFill>
                  <a:prstClr val="black"/>
                </a:solidFill>
                <a:effectLst/>
                <a:uLnTx/>
                <a:uFillTx/>
                <a:latin typeface="+mn-lt"/>
                <a:ea typeface="+mn-ea"/>
                <a:cs typeface="+mn-cs"/>
              </a:rPr>
              <a:t> plus </a:t>
            </a:r>
            <a:r>
              <a:rPr kumimoji="0" lang="en-US" sz="1200" b="0" i="0" u="none" strike="noStrike" kern="1200" cap="none" spc="0" normalizeH="0" baseline="0" noProof="0" dirty="0" err="1">
                <a:ln>
                  <a:noFill/>
                </a:ln>
                <a:solidFill>
                  <a:prstClr val="black"/>
                </a:solidFill>
                <a:effectLst/>
                <a:uLnTx/>
                <a:uFillTx/>
                <a:latin typeface="+mn-lt"/>
                <a:ea typeface="+mn-ea"/>
                <a:cs typeface="+mn-cs"/>
              </a:rPr>
              <a:t>visibles</a:t>
            </a:r>
            <a:r>
              <a:rPr kumimoji="0" lang="en-US" sz="1200" b="0" i="0" u="none" strike="noStrike" kern="1200" cap="none" spc="0" normalizeH="0" baseline="0" noProof="0" dirty="0">
                <a:ln>
                  <a:noFill/>
                </a:ln>
                <a:solidFill>
                  <a:prstClr val="black"/>
                </a:solidFill>
                <a:effectLst/>
                <a:uLnTx/>
                <a:uFillTx/>
                <a:latin typeface="+mn-lt"/>
                <a:ea typeface="+mn-ea"/>
                <a:cs typeface="+mn-cs"/>
              </a:rPr>
              <a:t> et </a:t>
            </a:r>
            <a:r>
              <a:rPr kumimoji="0" lang="en-US" sz="1200" b="0" i="0" u="none" strike="noStrike" kern="1200" cap="none" spc="0" normalizeH="0" baseline="0" noProof="0" dirty="0" err="1">
                <a:ln>
                  <a:noFill/>
                </a:ln>
                <a:solidFill>
                  <a:prstClr val="black"/>
                </a:solidFill>
                <a:effectLst/>
                <a:uLnTx/>
                <a:uFillTx/>
                <a:latin typeface="+mn-lt"/>
                <a:ea typeface="+mn-ea"/>
                <a:cs typeface="+mn-cs"/>
              </a:rPr>
              <a:t>significatives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lorsqu’elles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évoluent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vers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1" i="0" u="sng"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représentation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symbolique</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Cela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signifie</a:t>
            </a:r>
            <a:r>
              <a:rPr kumimoji="0" lang="en-US" sz="1200" b="0" i="0" u="none" strike="noStrike" kern="1200" cap="none" spc="0" normalizeH="0" baseline="0" noProof="0" dirty="0">
                <a:ln>
                  <a:noFill/>
                </a:ln>
                <a:solidFill>
                  <a:prstClr val="black"/>
                </a:solidFill>
                <a:effectLst/>
                <a:uLnTx/>
                <a:uFillTx/>
                <a:latin typeface="+mn-lt"/>
                <a:ea typeface="+mn-ea"/>
                <a:cs typeface="+mn-cs"/>
              </a:rPr>
              <a:t> que nous </a:t>
            </a:r>
            <a:r>
              <a:rPr kumimoji="0" lang="en-US" sz="1200" b="0" i="0" u="none" strike="noStrike" kern="1200" cap="none" spc="0" normalizeH="0" baseline="0" noProof="0" dirty="0" err="1">
                <a:ln>
                  <a:noFill/>
                </a:ln>
                <a:solidFill>
                  <a:prstClr val="black"/>
                </a:solidFill>
                <a:effectLst/>
                <a:uLnTx/>
                <a:uFillTx/>
                <a:latin typeface="+mn-lt"/>
                <a:ea typeface="+mn-ea"/>
                <a:cs typeface="+mn-cs"/>
              </a:rPr>
              <a:t>devons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relier</a:t>
            </a:r>
            <a:r>
              <a:rPr kumimoji="0" lang="en-US" sz="1200" b="0" i="0" u="none" strike="noStrike" kern="1200" cap="none" spc="0" normalizeH="0" baseline="0" noProof="0" dirty="0">
                <a:ln>
                  <a:noFill/>
                </a:ln>
                <a:solidFill>
                  <a:prstClr val="black"/>
                </a:solidFill>
                <a:effectLst/>
                <a:uLnTx/>
                <a:uFillTx/>
                <a:latin typeface="+mn-lt"/>
                <a:ea typeface="+mn-ea"/>
                <a:cs typeface="+mn-cs"/>
              </a:rPr>
              <a:t> le </a:t>
            </a:r>
            <a:r>
              <a:rPr kumimoji="0" lang="en-US" sz="1200" b="0" i="0" u="none" strike="noStrike" kern="1200" cap="none" spc="0" normalizeH="0" baseline="0" noProof="0" dirty="0" err="1">
                <a:ln>
                  <a:noFill/>
                </a:ln>
                <a:solidFill>
                  <a:prstClr val="black"/>
                </a:solidFill>
                <a:effectLst/>
                <a:uLnTx/>
                <a:uFillTx/>
                <a:latin typeface="+mn-lt"/>
                <a:ea typeface="+mn-ea"/>
                <a:cs typeface="+mn-cs"/>
              </a:rPr>
              <a:t>concret</a:t>
            </a:r>
            <a:r>
              <a:rPr kumimoji="0" lang="en-US" sz="1200" b="0" i="0" u="none" strike="noStrike" kern="1200" cap="none" spc="0" normalizeH="0" baseline="0" noProof="0" dirty="0">
                <a:ln>
                  <a:noFill/>
                </a:ln>
                <a:solidFill>
                  <a:prstClr val="black"/>
                </a:solidFill>
                <a:effectLst/>
                <a:uLnTx/>
                <a:uFillTx/>
                <a:latin typeface="+mn-lt"/>
                <a:ea typeface="+mn-ea"/>
                <a:cs typeface="+mn-cs"/>
              </a:rPr>
              <a:t>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l’imagé</a:t>
            </a:r>
            <a:r>
              <a:rPr kumimoji="0" lang="en-US" sz="1200" b="0" i="0" u="none" strike="noStrike" kern="1200" cap="none" spc="0" normalizeH="0" baseline="0" noProof="0" dirty="0">
                <a:ln>
                  <a:noFill/>
                </a:ln>
                <a:solidFill>
                  <a:prstClr val="black"/>
                </a:solidFill>
                <a:effectLst/>
                <a:uLnTx/>
                <a:uFillTx/>
                <a:latin typeface="+mn-lt"/>
                <a:ea typeface="+mn-ea"/>
                <a:cs typeface="+mn-cs"/>
              </a:rPr>
              <a:t> pour </a:t>
            </a:r>
            <a:r>
              <a:rPr kumimoji="0" lang="en-US" sz="1200" b="0" i="0" u="none" strike="noStrike" kern="1200" cap="none" spc="0" normalizeH="0" baseline="0" noProof="0" dirty="0" err="1">
                <a:ln>
                  <a:noFill/>
                </a:ln>
                <a:solidFill>
                  <a:prstClr val="black"/>
                </a:solidFill>
                <a:effectLst/>
                <a:uLnTx/>
                <a:uFillTx/>
                <a:latin typeface="+mn-lt"/>
                <a:ea typeface="+mn-ea"/>
                <a:cs typeface="+mn-cs"/>
              </a:rPr>
              <a:t>éviter</a:t>
            </a:r>
            <a:r>
              <a:rPr kumimoji="0" lang="en-US" sz="1200" b="0" i="0" u="none" strike="noStrike" kern="1200" cap="none" spc="0" normalizeH="0" baseline="0" noProof="0" dirty="0">
                <a:ln>
                  <a:noFill/>
                </a:ln>
                <a:solidFill>
                  <a:prstClr val="black"/>
                </a:solidFill>
                <a:effectLst/>
                <a:uLnTx/>
                <a:uFillTx/>
                <a:latin typeface="+mn-lt"/>
                <a:ea typeface="+mn-ea"/>
                <a:cs typeface="+mn-cs"/>
              </a:rPr>
              <a:t> de se limiter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représentation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concrète</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Et </a:t>
            </a:r>
            <a:r>
              <a:rPr kumimoji="0" lang="en-US" sz="1200" b="0" i="0" u="none" strike="noStrike" kern="1200" cap="none" spc="0" normalizeH="0" baseline="0" noProof="0" dirty="0" err="1">
                <a:ln>
                  <a:noFill/>
                </a:ln>
                <a:solidFill>
                  <a:prstClr val="black"/>
                </a:solidFill>
                <a:effectLst/>
                <a:uLnTx/>
                <a:uFillTx/>
                <a:latin typeface="+mn-lt"/>
                <a:ea typeface="+mn-ea"/>
                <a:cs typeface="+mn-cs"/>
              </a:rPr>
              <a:t>l’imagé</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doit</a:t>
            </a:r>
            <a:r>
              <a:rPr kumimoji="0" lang="en-US" sz="1200" b="0" i="0" u="none" strike="noStrike" kern="1200" cap="none" spc="0" normalizeH="0" baseline="0" noProof="0" dirty="0">
                <a:ln>
                  <a:noFill/>
                </a:ln>
                <a:solidFill>
                  <a:prstClr val="black"/>
                </a:solidFill>
                <a:effectLst/>
                <a:uLnTx/>
                <a:uFillTx/>
                <a:latin typeface="+mn-lt"/>
                <a:ea typeface="+mn-ea"/>
                <a:cs typeface="+mn-cs"/>
              </a:rPr>
              <a:t> MONTRER et APPUYER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idées</a:t>
            </a:r>
            <a:r>
              <a:rPr kumimoji="0" lang="en-US" sz="1200" b="0" i="0" u="none" strike="noStrike" kern="1200" cap="none" spc="0" normalizeH="0" baseline="0" noProof="0" dirty="0">
                <a:ln>
                  <a:noFill/>
                </a:ln>
                <a:solidFill>
                  <a:prstClr val="black"/>
                </a:solidFill>
                <a:effectLst/>
                <a:uLnTx/>
                <a:uFillTx/>
                <a:latin typeface="+mn-lt"/>
                <a:ea typeface="+mn-ea"/>
                <a:cs typeface="+mn-cs"/>
              </a:rPr>
              <a:t> derrière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représentation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symbolique</a:t>
            </a:r>
            <a:r>
              <a:rPr kumimoji="0" lang="en-US" sz="1200" b="0" i="0" u="none" strike="noStrike" kern="1200" cap="none" spc="0" normalizeH="0" baseline="0" noProof="0" dirty="0">
                <a:ln>
                  <a:noFill/>
                </a:ln>
                <a:solidFill>
                  <a:prstClr val="black"/>
                </a:solidFill>
                <a:effectLst/>
                <a:uLnTx/>
                <a:uFillTx/>
                <a:latin typeface="+mn-lt"/>
                <a:ea typeface="+mn-ea"/>
                <a:cs typeface="+mn-cs"/>
              </a:rPr>
              <a:t> et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réponse</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16</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Les</a:t>
            </a:r>
            <a:r>
              <a:rPr lang="en-CA" baseline="0" dirty="0"/>
              <a:t> </a:t>
            </a:r>
            <a:r>
              <a:rPr lang="en-CA" baseline="0" dirty="0" err="1"/>
              <a:t>représentations</a:t>
            </a:r>
            <a:r>
              <a:rPr lang="en-CA" baseline="0" dirty="0"/>
              <a:t> </a:t>
            </a:r>
            <a:r>
              <a:rPr lang="en-CA" baseline="0" dirty="0" err="1"/>
              <a:t>symboliques</a:t>
            </a:r>
            <a:r>
              <a:rPr lang="en-CA" baseline="0" dirty="0"/>
              <a:t> </a:t>
            </a:r>
            <a:r>
              <a:rPr lang="en-CA" baseline="0" dirty="0" err="1"/>
              <a:t>incluent</a:t>
            </a:r>
            <a:r>
              <a:rPr lang="en-CA" baseline="0" dirty="0"/>
              <a:t> les </a:t>
            </a:r>
            <a:r>
              <a:rPr lang="en-CA" baseline="0" dirty="0" err="1"/>
              <a:t>nombres</a:t>
            </a:r>
            <a:r>
              <a:rPr lang="en-CA" baseline="0" dirty="0"/>
              <a:t> et les </a:t>
            </a:r>
            <a:r>
              <a:rPr lang="en-CA" baseline="0" dirty="0" err="1"/>
              <a:t>symboles</a:t>
            </a:r>
            <a:r>
              <a:rPr lang="en-CA" baseline="0" dirty="0"/>
              <a:t>. </a:t>
            </a:r>
            <a:endParaRPr lang="en-CA" dirty="0"/>
          </a:p>
          <a:p>
            <a:pPr defTabSz="931774">
              <a:defRPr/>
            </a:pPr>
            <a:endParaRPr lang="en-CA" dirty="0"/>
          </a:p>
          <a:p>
            <a:pPr defTabSz="931774">
              <a:defRPr/>
            </a:pPr>
            <a:r>
              <a:rPr lang="en-CA" baseline="0" dirty="0"/>
              <a:t>Il </a:t>
            </a:r>
            <a:r>
              <a:rPr lang="en-CA" baseline="0" dirty="0" err="1"/>
              <a:t>est</a:t>
            </a:r>
            <a:r>
              <a:rPr lang="en-CA" baseline="0" dirty="0"/>
              <a:t> important de se </a:t>
            </a:r>
            <a:r>
              <a:rPr lang="en-CA" baseline="0" dirty="0" err="1"/>
              <a:t>rappeler</a:t>
            </a:r>
            <a:r>
              <a:rPr lang="en-CA" baseline="0" dirty="0"/>
              <a:t> que les </a:t>
            </a:r>
            <a:r>
              <a:rPr lang="en-CA" baseline="0" dirty="0" err="1"/>
              <a:t>représentations</a:t>
            </a:r>
            <a:r>
              <a:rPr lang="en-CA" baseline="0" dirty="0"/>
              <a:t> </a:t>
            </a:r>
            <a:r>
              <a:rPr lang="en-CA" baseline="0" dirty="0" err="1"/>
              <a:t>symboliques</a:t>
            </a:r>
            <a:r>
              <a:rPr lang="en-CA" baseline="0" dirty="0"/>
              <a:t> </a:t>
            </a:r>
            <a:r>
              <a:rPr lang="en-CA" baseline="0" dirty="0" err="1"/>
              <a:t>viennent</a:t>
            </a:r>
            <a:r>
              <a:rPr lang="en-CA" baseline="0" dirty="0"/>
              <a:t> d’un </a:t>
            </a:r>
            <a:r>
              <a:rPr lang="en-CA" baseline="0" dirty="0" err="1"/>
              <a:t>besoin</a:t>
            </a:r>
            <a:r>
              <a:rPr lang="en-CA" baseline="0" dirty="0"/>
              <a:t> </a:t>
            </a:r>
            <a:r>
              <a:rPr kumimoji="0" lang="en-CA" sz="1200" b="0" i="0" u="none" strike="noStrike" kern="1200" cap="none" spc="0" normalizeH="0" baseline="0" noProof="0" dirty="0">
                <a:ln>
                  <a:noFill/>
                </a:ln>
                <a:solidFill>
                  <a:prstClr val="black"/>
                </a:solidFill>
                <a:effectLst/>
                <a:uLnTx/>
                <a:uFillTx/>
                <a:latin typeface="+mn-lt"/>
                <a:ea typeface="+mn-ea"/>
                <a:cs typeface="+mn-cs"/>
              </a:rPr>
              <a:t>des </a:t>
            </a:r>
            <a:r>
              <a:rPr kumimoji="0" lang="en-CA" sz="1200" b="0" i="0" u="none" strike="noStrike" kern="1200" cap="none" spc="0" normalizeH="0" baseline="0" noProof="0" dirty="0" err="1">
                <a:ln>
                  <a:noFill/>
                </a:ln>
                <a:solidFill>
                  <a:prstClr val="black"/>
                </a:solidFill>
                <a:effectLst/>
                <a:uLnTx/>
                <a:uFillTx/>
                <a:latin typeface="+mn-lt"/>
                <a:ea typeface="+mn-ea"/>
                <a:cs typeface="+mn-cs"/>
              </a:rPr>
              <a:t>représentations</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kumimoji="0" lang="en-CA" sz="1200" b="0" i="0" u="none" strike="noStrike" kern="1200" cap="none" spc="0" normalizeH="0" baseline="0" noProof="0" dirty="0" err="1">
                <a:ln>
                  <a:noFill/>
                </a:ln>
                <a:solidFill>
                  <a:prstClr val="black"/>
                </a:solidFill>
                <a:effectLst/>
                <a:uLnTx/>
                <a:uFillTx/>
                <a:latin typeface="+mn-lt"/>
                <a:ea typeface="+mn-ea"/>
                <a:cs typeface="+mn-cs"/>
              </a:rPr>
              <a:t>concrètes</a:t>
            </a:r>
            <a:r>
              <a:rPr kumimoji="0" lang="en-CA" sz="1200" b="0" i="0" u="none" strike="noStrike" kern="1200" cap="none" spc="0" normalizeH="0" baseline="0" noProof="0" dirty="0">
                <a:ln>
                  <a:noFill/>
                </a:ln>
                <a:solidFill>
                  <a:prstClr val="black"/>
                </a:solidFill>
                <a:effectLst/>
                <a:uLnTx/>
                <a:uFillTx/>
                <a:latin typeface="+mn-lt"/>
                <a:ea typeface="+mn-ea"/>
                <a:cs typeface="+mn-cs"/>
              </a:rPr>
              <a:t> et </a:t>
            </a:r>
            <a:r>
              <a:rPr kumimoji="0" lang="en-CA" sz="1200" b="0" i="0" u="none" strike="noStrike" kern="1200" cap="none" spc="0" normalizeH="0" baseline="0" noProof="0" dirty="0" err="1">
                <a:ln>
                  <a:noFill/>
                </a:ln>
                <a:solidFill>
                  <a:prstClr val="black"/>
                </a:solidFill>
                <a:effectLst/>
                <a:uLnTx/>
                <a:uFillTx/>
                <a:latin typeface="+mn-lt"/>
                <a:ea typeface="+mn-ea"/>
                <a:cs typeface="+mn-cs"/>
              </a:rPr>
              <a:t>imagées</a:t>
            </a:r>
            <a:r>
              <a:rPr kumimoji="0" lang="en-CA" sz="1200" b="0" i="0" u="none" strike="noStrike" kern="1200" cap="none" spc="0" normalizeH="0" baseline="0" noProof="0" dirty="0">
                <a:ln>
                  <a:noFill/>
                </a:ln>
                <a:solidFill>
                  <a:prstClr val="black"/>
                </a:solidFill>
                <a:effectLst/>
                <a:uLnTx/>
                <a:uFillTx/>
                <a:latin typeface="+mn-lt"/>
                <a:ea typeface="+mn-ea"/>
                <a:cs typeface="+mn-cs"/>
              </a:rPr>
              <a:t> </a:t>
            </a:r>
            <a:r>
              <a:rPr lang="en-CA" baseline="0" dirty="0"/>
              <a:t>d’être plus </a:t>
            </a:r>
            <a:r>
              <a:rPr lang="en-CA" baseline="0" dirty="0" err="1"/>
              <a:t>efficientes</a:t>
            </a:r>
            <a:r>
              <a:rPr lang="en-CA" baseline="0" dirty="0"/>
              <a:t> et </a:t>
            </a:r>
            <a:r>
              <a:rPr lang="en-CA" baseline="0" dirty="0" err="1"/>
              <a:t>efficaces</a:t>
            </a:r>
            <a:r>
              <a:rPr lang="en-CA" baseline="0" dirty="0"/>
              <a:t>.</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À tout moment, un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élève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doit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pouvoir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aisément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alterner</a:t>
            </a:r>
            <a:r>
              <a:rPr lang="en-US" sz="1200" b="0" i="0" kern="1200" baseline="0" dirty="0">
                <a:solidFill>
                  <a:schemeClr val="tx1"/>
                </a:solidFill>
                <a:effectLst/>
                <a:latin typeface="+mn-lt"/>
                <a:ea typeface="+mn-ea"/>
                <a:cs typeface="+mn-cs"/>
              </a:rPr>
              <a:t> entre </a:t>
            </a:r>
            <a:r>
              <a:rPr lang="en-US" sz="1200" b="0" i="0" kern="1200" baseline="0" dirty="0" err="1">
                <a:solidFill>
                  <a:schemeClr val="tx1"/>
                </a:solidFill>
                <a:effectLst/>
                <a:latin typeface="+mn-lt"/>
                <a:ea typeface="+mn-ea"/>
                <a:cs typeface="+mn-cs"/>
              </a:rPr>
              <a:t>ces</a:t>
            </a:r>
            <a:r>
              <a:rPr lang="en-US" sz="1200" b="0" i="0" kern="1200" baseline="0" dirty="0">
                <a:solidFill>
                  <a:schemeClr val="tx1"/>
                </a:solidFill>
                <a:effectLst/>
                <a:latin typeface="+mn-lt"/>
                <a:ea typeface="+mn-ea"/>
                <a:cs typeface="+mn-cs"/>
              </a:rPr>
              <a:t> trois </a:t>
            </a:r>
            <a:r>
              <a:rPr lang="en-US" sz="1200" b="0" i="0" kern="1200" baseline="0" dirty="0" err="1">
                <a:solidFill>
                  <a:schemeClr val="tx1"/>
                </a:solidFill>
                <a:effectLst/>
                <a:latin typeface="+mn-lt"/>
                <a:ea typeface="+mn-ea"/>
                <a:cs typeface="+mn-cs"/>
              </a:rPr>
              <a:t>représentations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lorsque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nécessaire</a:t>
            </a:r>
            <a:r>
              <a:rPr lang="en-US" sz="1200" b="0" i="0" kern="1200" baseline="0" dirty="0">
                <a:solidFill>
                  <a:schemeClr val="tx1"/>
                </a:solidFill>
                <a:effectLst/>
                <a:latin typeface="+mn-lt"/>
                <a:ea typeface="+mn-ea"/>
                <a:cs typeface="+mn-cs"/>
              </a:rPr>
              <a:t> pour </a:t>
            </a:r>
            <a:r>
              <a:rPr lang="en-US" sz="1200" b="0" i="0" kern="1200" baseline="0" dirty="0" err="1">
                <a:solidFill>
                  <a:schemeClr val="tx1"/>
                </a:solidFill>
                <a:effectLst/>
                <a:latin typeface="+mn-lt"/>
                <a:ea typeface="+mn-ea"/>
                <a:cs typeface="+mn-cs"/>
              </a:rPr>
              <a:t>obtenir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une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meilleure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compréhension</a:t>
            </a:r>
            <a:r>
              <a:rPr lang="en-US" sz="1200" b="0" i="0" kern="1200" baseline="0" dirty="0">
                <a:solidFill>
                  <a:schemeClr val="tx1"/>
                </a:solidFill>
                <a:effectLst/>
                <a:latin typeface="+mn-lt"/>
                <a:ea typeface="+mn-ea"/>
                <a:cs typeface="+mn-cs"/>
              </a:rPr>
              <a:t>. Par </a:t>
            </a:r>
            <a:r>
              <a:rPr lang="en-US" sz="1200" b="0" i="0" kern="1200" baseline="0" dirty="0" err="1">
                <a:solidFill>
                  <a:schemeClr val="tx1"/>
                </a:solidFill>
                <a:effectLst/>
                <a:latin typeface="+mn-lt"/>
                <a:ea typeface="+mn-ea"/>
                <a:cs typeface="+mn-cs"/>
              </a:rPr>
              <a:t>exemple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il</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peut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revenir</a:t>
            </a:r>
            <a:r>
              <a:rPr lang="en-US" sz="1200" b="0" i="0" kern="1200" baseline="0" dirty="0">
                <a:solidFill>
                  <a:schemeClr val="tx1"/>
                </a:solidFill>
                <a:effectLst/>
                <a:latin typeface="+mn-lt"/>
                <a:ea typeface="+mn-ea"/>
                <a:cs typeface="+mn-cs"/>
              </a:rPr>
              <a:t> à un </a:t>
            </a:r>
            <a:r>
              <a:rPr lang="en-US" sz="1200" b="0" i="0" kern="1200" baseline="0" dirty="0" err="1">
                <a:solidFill>
                  <a:schemeClr val="tx1"/>
                </a:solidFill>
                <a:effectLst/>
                <a:latin typeface="+mn-lt"/>
                <a:ea typeface="+mn-ea"/>
                <a:cs typeface="+mn-cs"/>
              </a:rPr>
              <a:t>modèle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imagé</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avant</a:t>
            </a:r>
            <a:r>
              <a:rPr lang="en-US" sz="1200" b="0" i="0" kern="1200" baseline="0" dirty="0">
                <a:solidFill>
                  <a:schemeClr val="tx1"/>
                </a:solidFill>
                <a:effectLst/>
                <a:latin typeface="+mn-lt"/>
                <a:ea typeface="+mn-ea"/>
                <a:cs typeface="+mn-cs"/>
              </a:rPr>
              <a:t> de le </a:t>
            </a:r>
            <a:r>
              <a:rPr lang="en-US" sz="1200" b="0" i="0" kern="1200" baseline="0" dirty="0" err="1">
                <a:solidFill>
                  <a:schemeClr val="tx1"/>
                </a:solidFill>
                <a:effectLst/>
                <a:latin typeface="+mn-lt"/>
                <a:ea typeface="+mn-ea"/>
                <a:cs typeface="+mn-cs"/>
              </a:rPr>
              <a:t>résoudre</a:t>
            </a:r>
            <a:r>
              <a:rPr lang="en-US" sz="1200" b="0" i="0" kern="1200" baseline="0" dirty="0">
                <a:solidFill>
                  <a:schemeClr val="tx1"/>
                </a:solidFill>
                <a:effectLst/>
                <a:latin typeface="+mn-lt"/>
                <a:ea typeface="+mn-ea"/>
                <a:cs typeface="+mn-cs"/>
              </a:rPr>
              <a:t> de </a:t>
            </a:r>
            <a:r>
              <a:rPr lang="en-US" sz="1200" b="0" i="0" kern="1200" baseline="0" dirty="0" err="1">
                <a:solidFill>
                  <a:schemeClr val="tx1"/>
                </a:solidFill>
                <a:effectLst/>
                <a:latin typeface="+mn-lt"/>
                <a:ea typeface="+mn-ea"/>
                <a:cs typeface="+mn-cs"/>
              </a:rPr>
              <a:t>manière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symbolique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Certains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devront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peut-être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revenir</a:t>
            </a:r>
            <a:r>
              <a:rPr lang="en-US" sz="1200" b="0" i="0" kern="1200" baseline="0" dirty="0">
                <a:solidFill>
                  <a:schemeClr val="tx1"/>
                </a:solidFill>
                <a:effectLst/>
                <a:latin typeface="+mn-lt"/>
                <a:ea typeface="+mn-ea"/>
                <a:cs typeface="+mn-cs"/>
              </a:rPr>
              <a:t> au </a:t>
            </a:r>
            <a:r>
              <a:rPr lang="en-US" sz="1200" b="0" i="0" kern="1200" baseline="0" dirty="0" err="1">
                <a:solidFill>
                  <a:schemeClr val="tx1"/>
                </a:solidFill>
                <a:effectLst/>
                <a:latin typeface="+mn-lt"/>
                <a:ea typeface="+mn-ea"/>
                <a:cs typeface="+mn-cs"/>
              </a:rPr>
              <a:t>modèle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concret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afin</a:t>
            </a:r>
            <a:r>
              <a:rPr lang="en-US" sz="1200" b="0" i="0" kern="1200" baseline="0" dirty="0">
                <a:solidFill>
                  <a:schemeClr val="tx1"/>
                </a:solidFill>
                <a:effectLst/>
                <a:latin typeface="+mn-lt"/>
                <a:ea typeface="+mn-ea"/>
                <a:cs typeface="+mn-cs"/>
              </a:rPr>
              <a:t> d’être </a:t>
            </a:r>
            <a:r>
              <a:rPr lang="en-US" sz="1200" b="0" i="0" kern="1200" baseline="0" dirty="0" err="1">
                <a:solidFill>
                  <a:schemeClr val="tx1"/>
                </a:solidFill>
                <a:effectLst/>
                <a:latin typeface="+mn-lt"/>
                <a:ea typeface="+mn-ea"/>
                <a:cs typeface="+mn-cs"/>
              </a:rPr>
              <a:t>convaincu</a:t>
            </a:r>
            <a:r>
              <a:rPr lang="en-US" sz="1200" b="0" i="0" kern="1200" baseline="0" dirty="0">
                <a:solidFill>
                  <a:schemeClr val="tx1"/>
                </a:solidFill>
                <a:effectLst/>
                <a:latin typeface="+mn-lt"/>
                <a:ea typeface="+mn-ea"/>
                <a:cs typeface="+mn-cs"/>
              </a:rPr>
              <a:t> que la </a:t>
            </a:r>
            <a:r>
              <a:rPr lang="en-US" sz="1200" b="0" i="0" kern="1200" baseline="0" dirty="0" err="1">
                <a:solidFill>
                  <a:schemeClr val="tx1"/>
                </a:solidFill>
                <a:effectLst/>
                <a:latin typeface="+mn-lt"/>
                <a:ea typeface="+mn-ea"/>
                <a:cs typeface="+mn-cs"/>
              </a:rPr>
              <a:t>représentation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imagée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mènera</a:t>
            </a:r>
            <a:r>
              <a:rPr lang="en-US" sz="1200" b="0" i="0" kern="1200" baseline="0" dirty="0">
                <a:solidFill>
                  <a:schemeClr val="tx1"/>
                </a:solidFill>
                <a:effectLst/>
                <a:latin typeface="+mn-lt"/>
                <a:ea typeface="+mn-ea"/>
                <a:cs typeface="+mn-cs"/>
              </a:rPr>
              <a:t> à la bonne </a:t>
            </a:r>
            <a:r>
              <a:rPr lang="en-US" sz="1200" b="0" i="0" kern="1200" baseline="0" dirty="0" err="1">
                <a:solidFill>
                  <a:schemeClr val="tx1"/>
                </a:solidFill>
                <a:effectLst/>
                <a:latin typeface="+mn-lt"/>
                <a:ea typeface="+mn-ea"/>
                <a:cs typeface="+mn-cs"/>
              </a:rPr>
              <a:t>réponse</a:t>
            </a:r>
            <a:r>
              <a:rPr lang="en-US"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Au final, </a:t>
            </a:r>
            <a:r>
              <a:rPr lang="en-US" sz="1200" b="0" i="0" kern="1200" dirty="0" err="1">
                <a:solidFill>
                  <a:schemeClr val="tx1"/>
                </a:solidFill>
                <a:effectLst/>
                <a:latin typeface="+mn-lt"/>
                <a:ea typeface="+mn-ea"/>
                <a:cs typeface="+mn-cs"/>
              </a:rPr>
              <a:t>l’opération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mathématique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peut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engendrer</a:t>
            </a:r>
            <a:r>
              <a:rPr lang="en-US" sz="1200" b="0" i="0" kern="1200" baseline="0" dirty="0">
                <a:solidFill>
                  <a:schemeClr val="tx1"/>
                </a:solidFill>
                <a:effectLst/>
                <a:latin typeface="+mn-lt"/>
                <a:ea typeface="+mn-ea"/>
                <a:cs typeface="+mn-cs"/>
              </a:rPr>
              <a:t> des images </a:t>
            </a:r>
            <a:r>
              <a:rPr lang="en-US" sz="1200" b="0" i="0" kern="1200" baseline="0" dirty="0" err="1">
                <a:solidFill>
                  <a:schemeClr val="tx1"/>
                </a:solidFill>
                <a:effectLst/>
                <a:latin typeface="+mn-lt"/>
                <a:ea typeface="+mn-ea"/>
                <a:cs typeface="+mn-cs"/>
              </a:rPr>
              <a:t>ou</a:t>
            </a:r>
            <a:r>
              <a:rPr lang="en-US" sz="1200" b="0" i="0" kern="1200" baseline="0" dirty="0">
                <a:solidFill>
                  <a:schemeClr val="tx1"/>
                </a:solidFill>
                <a:effectLst/>
                <a:latin typeface="+mn-lt"/>
                <a:ea typeface="+mn-ea"/>
                <a:cs typeface="+mn-cs"/>
              </a:rPr>
              <a:t> un </a:t>
            </a:r>
            <a:r>
              <a:rPr lang="en-US" sz="1200" b="0" i="0" kern="1200" baseline="0" dirty="0" err="1">
                <a:solidFill>
                  <a:schemeClr val="tx1"/>
                </a:solidFill>
                <a:effectLst/>
                <a:latin typeface="+mn-lt"/>
                <a:ea typeface="+mn-ea"/>
                <a:cs typeface="+mn-cs"/>
              </a:rPr>
              <a:t>modèle</a:t>
            </a:r>
            <a:r>
              <a:rPr lang="en-US" sz="1200" b="0" i="0" kern="1200" baseline="0" dirty="0">
                <a:solidFill>
                  <a:schemeClr val="tx1"/>
                </a:solidFill>
                <a:effectLst/>
                <a:latin typeface="+mn-lt"/>
                <a:ea typeface="+mn-ea"/>
                <a:cs typeface="+mn-cs"/>
              </a:rPr>
              <a:t>, et le </a:t>
            </a:r>
            <a:r>
              <a:rPr lang="en-US" sz="1200" b="0" i="0" kern="1200" baseline="0" dirty="0" err="1">
                <a:solidFill>
                  <a:schemeClr val="tx1"/>
                </a:solidFill>
                <a:effectLst/>
                <a:latin typeface="+mn-lt"/>
                <a:ea typeface="+mn-ea"/>
                <a:cs typeface="+mn-cs"/>
              </a:rPr>
              <a:t>modèle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peut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représenter</a:t>
            </a:r>
            <a:r>
              <a:rPr lang="en-US" sz="1200" b="0" i="0" kern="1200" baseline="0" dirty="0">
                <a:solidFill>
                  <a:schemeClr val="tx1"/>
                </a:solidFill>
                <a:effectLst/>
                <a:latin typeface="+mn-lt"/>
                <a:ea typeface="+mn-ea"/>
                <a:cs typeface="+mn-cs"/>
              </a:rPr>
              <a:t> et </a:t>
            </a:r>
            <a:r>
              <a:rPr lang="en-US" sz="1200" b="0" i="0" kern="1200" baseline="0" dirty="0" err="1">
                <a:solidFill>
                  <a:schemeClr val="tx1"/>
                </a:solidFill>
                <a:effectLst/>
                <a:latin typeface="+mn-lt"/>
                <a:ea typeface="+mn-ea"/>
                <a:cs typeface="+mn-cs"/>
              </a:rPr>
              <a:t>appuyer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l’opération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mathématique</a:t>
            </a:r>
            <a:r>
              <a:rPr lang="en-US"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defTabSz="931774">
              <a:defRPr/>
            </a:pPr>
            <a:endParaRPr lang="en-CA" baseline="0" dirty="0"/>
          </a:p>
        </p:txBody>
      </p:sp>
      <p:sp>
        <p:nvSpPr>
          <p:cNvPr id="4" name="Slide Number Placeholder 3"/>
          <p:cNvSpPr>
            <a:spLocks noGrp="1"/>
          </p:cNvSpPr>
          <p:nvPr>
            <p:ph type="sldNum" sz="quarter" idx="10"/>
          </p:nvPr>
        </p:nvSpPr>
        <p:spPr/>
        <p:txBody>
          <a:bodyPr/>
          <a:lstStyle/>
          <a:p>
            <a:fld id="{32DE6493-302A-4A5B-B747-5227DD610099}" type="slidenum">
              <a:rPr lang="en-US" smtClean="0"/>
              <a:t>17</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 </a:t>
            </a:r>
            <a:r>
              <a:rPr lang="en-US" baseline="0" dirty="0" err="1"/>
              <a:t>côté</a:t>
            </a:r>
            <a:r>
              <a:rPr lang="en-US" baseline="0" dirty="0"/>
              <a:t> gauche du </a:t>
            </a:r>
            <a:r>
              <a:rPr lang="en-US" baseline="0" dirty="0" err="1"/>
              <a:t>cerveau</a:t>
            </a:r>
            <a:r>
              <a:rPr lang="en-US" baseline="0" dirty="0"/>
              <a:t> </a:t>
            </a:r>
            <a:r>
              <a:rPr lang="en-US" baseline="0" dirty="0" err="1"/>
              <a:t>gère</a:t>
            </a:r>
            <a:r>
              <a:rPr lang="en-US" baseline="0" dirty="0"/>
              <a:t> </a:t>
            </a:r>
            <a:r>
              <a:rPr lang="en-US" baseline="0" dirty="0" err="1"/>
              <a:t>l’information</a:t>
            </a:r>
            <a:r>
              <a:rPr lang="en-US" baseline="0" dirty="0"/>
              <a:t> </a:t>
            </a:r>
            <a:r>
              <a:rPr lang="en-US" baseline="0" dirty="0" err="1"/>
              <a:t>factuelle</a:t>
            </a:r>
            <a:r>
              <a:rPr lang="en-US" baseline="0" dirty="0"/>
              <a:t> et </a:t>
            </a:r>
            <a:r>
              <a:rPr lang="en-US" baseline="0" dirty="0" err="1"/>
              <a:t>symbolique</a:t>
            </a:r>
            <a:r>
              <a:rPr lang="en-US" baseline="0" dirty="0"/>
              <a:t> ; le </a:t>
            </a:r>
            <a:r>
              <a:rPr lang="en-US" baseline="0" dirty="0" err="1"/>
              <a:t>côté</a:t>
            </a:r>
            <a:r>
              <a:rPr lang="en-US" baseline="0" dirty="0"/>
              <a:t> droit </a:t>
            </a:r>
            <a:r>
              <a:rPr lang="en-US" baseline="0" dirty="0" err="1"/>
              <a:t>concerne</a:t>
            </a:r>
            <a:r>
              <a:rPr lang="en-US" baseline="0" dirty="0"/>
              <a:t> </a:t>
            </a:r>
            <a:r>
              <a:rPr lang="en-US" baseline="0" dirty="0" err="1"/>
              <a:t>l’information</a:t>
            </a:r>
            <a:r>
              <a:rPr lang="en-US" baseline="0" dirty="0"/>
              <a:t> </a:t>
            </a:r>
            <a:r>
              <a:rPr lang="en-US" baseline="0" dirty="0" err="1"/>
              <a:t>visuelle</a:t>
            </a:r>
            <a:r>
              <a:rPr lang="en-US" baseline="0" dirty="0"/>
              <a:t> et </a:t>
            </a:r>
            <a:r>
              <a:rPr lang="en-US" baseline="0" dirty="0" err="1"/>
              <a:t>spatiale</a:t>
            </a:r>
            <a:r>
              <a:rPr lang="en-US" baseline="0" dirty="0"/>
              <a:t>. Les </a:t>
            </a:r>
            <a:r>
              <a:rPr lang="en-US" baseline="0" dirty="0" err="1"/>
              <a:t>chercheurs</a:t>
            </a:r>
            <a:r>
              <a:rPr lang="en-US" baseline="0" dirty="0"/>
              <a:t> </a:t>
            </a:r>
            <a:r>
              <a:rPr lang="en-US" baseline="0" dirty="0" err="1"/>
              <a:t>ont</a:t>
            </a:r>
            <a:r>
              <a:rPr lang="en-US" baseline="0" dirty="0"/>
              <a:t> </a:t>
            </a:r>
            <a:r>
              <a:rPr lang="en-US" baseline="0" dirty="0" err="1"/>
              <a:t>découvert</a:t>
            </a:r>
            <a:r>
              <a:rPr lang="en-US" baseline="0" dirty="0"/>
              <a:t> que </a:t>
            </a:r>
            <a:r>
              <a:rPr lang="en-US" baseline="0" dirty="0" err="1"/>
              <a:t>l’apprentissage</a:t>
            </a:r>
            <a:r>
              <a:rPr lang="en-US" baseline="0" dirty="0"/>
              <a:t> des </a:t>
            </a:r>
            <a:r>
              <a:rPr lang="en-US" baseline="0" dirty="0" err="1"/>
              <a:t>mathématiques</a:t>
            </a:r>
            <a:r>
              <a:rPr lang="en-US" baseline="0" dirty="0"/>
              <a:t> et la performance </a:t>
            </a:r>
            <a:r>
              <a:rPr lang="en-US" baseline="0" dirty="0" err="1"/>
              <a:t>sont</a:t>
            </a:r>
            <a:r>
              <a:rPr lang="en-US" baseline="0" dirty="0"/>
              <a:t> </a:t>
            </a:r>
            <a:r>
              <a:rPr lang="en-US" baseline="0" dirty="0" err="1"/>
              <a:t>optimisés</a:t>
            </a:r>
            <a:r>
              <a:rPr lang="en-US" baseline="0" dirty="0"/>
              <a:t> </a:t>
            </a:r>
            <a:r>
              <a:rPr lang="en-US" baseline="0" dirty="0" err="1"/>
              <a:t>lorsque</a:t>
            </a:r>
            <a:r>
              <a:rPr lang="en-US" baseline="0" dirty="0"/>
              <a:t> les </a:t>
            </a:r>
            <a:r>
              <a:rPr lang="en-US" baseline="0" dirty="0" err="1"/>
              <a:t>deux</a:t>
            </a:r>
            <a:r>
              <a:rPr lang="en-US" baseline="0" dirty="0"/>
              <a:t> </a:t>
            </a:r>
            <a:r>
              <a:rPr lang="en-US" baseline="0" dirty="0" err="1"/>
              <a:t>côtés</a:t>
            </a:r>
            <a:r>
              <a:rPr lang="en-US" baseline="0" dirty="0"/>
              <a:t> du </a:t>
            </a:r>
            <a:r>
              <a:rPr lang="en-US" baseline="0" dirty="0" err="1"/>
              <a:t>cerveau</a:t>
            </a:r>
            <a:r>
              <a:rPr lang="en-US" baseline="0" dirty="0"/>
              <a:t> </a:t>
            </a:r>
            <a:r>
              <a:rPr lang="en-US" baseline="0" dirty="0" err="1"/>
              <a:t>communiquent</a:t>
            </a:r>
            <a:r>
              <a:rPr lang="en-US" baseline="0" dirty="0"/>
              <a:t>. On </a:t>
            </a:r>
            <a:r>
              <a:rPr lang="en-US" baseline="0" dirty="0" err="1"/>
              <a:t>pourrait</a:t>
            </a:r>
            <a:r>
              <a:rPr lang="en-US" baseline="0" dirty="0"/>
              <a:t> </a:t>
            </a:r>
            <a:r>
              <a:rPr lang="en-US" baseline="0" dirty="0" err="1"/>
              <a:t>appeler</a:t>
            </a:r>
            <a:r>
              <a:rPr lang="en-US" baseline="0" dirty="0"/>
              <a:t> </a:t>
            </a:r>
            <a:r>
              <a:rPr lang="en-US" baseline="0" dirty="0" err="1"/>
              <a:t>cela</a:t>
            </a:r>
            <a:r>
              <a:rPr lang="en-US" baseline="0" dirty="0"/>
              <a:t> le « brain crossing » (Park et Brannon, 2013). Par </a:t>
            </a:r>
            <a:r>
              <a:rPr lang="en-US" baseline="0" dirty="0" err="1"/>
              <a:t>ailleurs</a:t>
            </a:r>
            <a:r>
              <a:rPr lang="en-US" baseline="0" dirty="0"/>
              <a:t>, </a:t>
            </a:r>
            <a:r>
              <a:rPr lang="en-US" baseline="0" dirty="0" err="1"/>
              <a:t>ils</a:t>
            </a:r>
            <a:r>
              <a:rPr lang="en-US" baseline="0" dirty="0"/>
              <a:t> </a:t>
            </a:r>
            <a:r>
              <a:rPr lang="en-US" baseline="0" dirty="0" err="1"/>
              <a:t>ont</a:t>
            </a:r>
            <a:r>
              <a:rPr lang="en-US" baseline="0" dirty="0"/>
              <a:t> </a:t>
            </a:r>
            <a:r>
              <a:rPr lang="en-US" baseline="0" dirty="0" err="1"/>
              <a:t>découvert</a:t>
            </a:r>
            <a:r>
              <a:rPr lang="en-US" baseline="0" dirty="0"/>
              <a:t> </a:t>
            </a:r>
            <a:r>
              <a:rPr lang="en-US" baseline="0" dirty="0" err="1"/>
              <a:t>qu’entraîner</a:t>
            </a:r>
            <a:r>
              <a:rPr lang="en-US" baseline="0" dirty="0"/>
              <a:t> les </a:t>
            </a:r>
            <a:r>
              <a:rPr lang="en-US" baseline="0" dirty="0" err="1"/>
              <a:t>élèves</a:t>
            </a:r>
            <a:r>
              <a:rPr lang="en-US" baseline="0" dirty="0"/>
              <a:t> avec des </a:t>
            </a:r>
            <a:r>
              <a:rPr lang="en-US" baseline="0" dirty="0" err="1"/>
              <a:t>représentations</a:t>
            </a:r>
            <a:r>
              <a:rPr lang="en-US" baseline="0" dirty="0"/>
              <a:t> </a:t>
            </a:r>
            <a:r>
              <a:rPr lang="en-US" baseline="0" dirty="0" err="1"/>
              <a:t>visuelles</a:t>
            </a:r>
            <a:r>
              <a:rPr lang="en-US" baseline="0" dirty="0"/>
              <a:t> </a:t>
            </a:r>
            <a:r>
              <a:rPr lang="en-US" baseline="0" dirty="0" err="1"/>
              <a:t>améliorait</a:t>
            </a:r>
            <a:r>
              <a:rPr lang="en-US" baseline="0" dirty="0"/>
              <a:t> </a:t>
            </a:r>
            <a:r>
              <a:rPr lang="en-US" baseline="0" dirty="0" err="1"/>
              <a:t>leur</a:t>
            </a:r>
            <a:r>
              <a:rPr lang="en-US" baseline="0" dirty="0"/>
              <a:t> performance </a:t>
            </a:r>
            <a:r>
              <a:rPr lang="en-US" baseline="0" dirty="0" err="1"/>
              <a:t>en</a:t>
            </a:r>
            <a:r>
              <a:rPr lang="en-US" baseline="0" dirty="0"/>
              <a:t> </a:t>
            </a:r>
            <a:r>
              <a:rPr lang="en-US" baseline="0" dirty="0" err="1"/>
              <a:t>mathématiques</a:t>
            </a:r>
            <a:r>
              <a:rPr lang="en-US" baseline="0" dirty="0"/>
              <a:t> , </a:t>
            </a:r>
            <a:r>
              <a:rPr lang="en-US" baseline="0" dirty="0" err="1"/>
              <a:t>même</a:t>
            </a:r>
            <a:r>
              <a:rPr lang="en-US" baseline="0" dirty="0"/>
              <a:t> pour les </a:t>
            </a:r>
            <a:r>
              <a:rPr lang="en-US" baseline="0" dirty="0" err="1"/>
              <a:t>tâches</a:t>
            </a:r>
            <a:r>
              <a:rPr lang="en-US" baseline="0" dirty="0"/>
              <a:t> </a:t>
            </a:r>
            <a:r>
              <a:rPr lang="en-US" baseline="0" dirty="0" err="1"/>
              <a:t>numériques</a:t>
            </a:r>
            <a:r>
              <a:rPr lang="en-US" baseline="0" dirty="0"/>
              <a:t>, et que </a:t>
            </a:r>
            <a:r>
              <a:rPr lang="en-US" baseline="0" dirty="0" err="1"/>
              <a:t>l’entraînement</a:t>
            </a:r>
            <a:r>
              <a:rPr lang="en-US" baseline="0" dirty="0"/>
              <a:t> </a:t>
            </a:r>
            <a:r>
              <a:rPr lang="en-US" baseline="0" dirty="0" err="1"/>
              <a:t>visuel</a:t>
            </a:r>
            <a:r>
              <a:rPr lang="en-US" baseline="0" dirty="0"/>
              <a:t> </a:t>
            </a:r>
            <a:r>
              <a:rPr lang="en-US" baseline="0" dirty="0" err="1"/>
              <a:t>était</a:t>
            </a:r>
            <a:r>
              <a:rPr lang="en-US" baseline="0" dirty="0"/>
              <a:t> plus utile aux </a:t>
            </a:r>
            <a:r>
              <a:rPr lang="en-US" baseline="0" dirty="0" err="1"/>
              <a:t>élèves</a:t>
            </a:r>
            <a:r>
              <a:rPr lang="en-US" baseline="0" dirty="0"/>
              <a:t> que </a:t>
            </a:r>
            <a:r>
              <a:rPr lang="en-US" baseline="0" dirty="0" err="1"/>
              <a:t>l’entraînement</a:t>
            </a:r>
            <a:r>
              <a:rPr lang="en-US" baseline="0" dirty="0"/>
              <a:t> </a:t>
            </a:r>
            <a:r>
              <a:rPr lang="en-US" baseline="0" dirty="0" err="1"/>
              <a:t>numérique</a:t>
            </a:r>
            <a:r>
              <a:rPr lang="en-US" baseline="0" dirty="0"/>
              <a:t>.</a:t>
            </a:r>
          </a:p>
        </p:txBody>
      </p:sp>
      <p:sp>
        <p:nvSpPr>
          <p:cNvPr id="4" name="Slide Number Placeholder 3"/>
          <p:cNvSpPr>
            <a:spLocks noGrp="1"/>
          </p:cNvSpPr>
          <p:nvPr>
            <p:ph type="sldNum" sz="quarter" idx="10"/>
          </p:nvPr>
        </p:nvSpPr>
        <p:spPr/>
        <p:txBody>
          <a:bodyPr/>
          <a:lstStyle/>
          <a:p>
            <a:fld id="{32DE6493-302A-4A5B-B747-5227DD610099}" type="slidenum">
              <a:rPr lang="en-US" smtClean="0"/>
              <a:t>18</a:t>
            </a:fld>
            <a:endParaRPr lang="en-US"/>
          </a:p>
        </p:txBody>
      </p:sp>
    </p:spTree>
    <p:extLst>
      <p:ext uri="{BB962C8B-B14F-4D97-AF65-F5344CB8AC3E}">
        <p14:creationId xmlns:p14="http://schemas.microsoft.com/office/powerpoint/2010/main" val="3028863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19</a:t>
            </a:fld>
            <a:endParaRPr lang="en-US"/>
          </a:p>
        </p:txBody>
      </p:sp>
    </p:spTree>
    <p:extLst>
      <p:ext uri="{BB962C8B-B14F-4D97-AF65-F5344CB8AC3E}">
        <p14:creationId xmlns:p14="http://schemas.microsoft.com/office/powerpoint/2010/main" val="2744830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dirty="0"/>
              <a:t>EMPL</a:t>
            </a:r>
            <a:r>
              <a:rPr lang="fr-FR" baseline="0" dirty="0"/>
              <a:t> = APME</a:t>
            </a:r>
            <a:endParaRPr lang="fr-FR" dirty="0"/>
          </a:p>
          <a:p>
            <a:pPr marL="171450" indent="-171450">
              <a:buFont typeface="Arial" panose="020B0604020202020204" pitchFamily="34" charset="0"/>
              <a:buChar char="•"/>
            </a:pPr>
            <a:r>
              <a:rPr lang="fr-FR" dirty="0"/>
              <a:t>Qu’est-ce</a:t>
            </a:r>
            <a:r>
              <a:rPr lang="fr-FR" baseline="0" dirty="0"/>
              <a:t> que la pensée additive ?</a:t>
            </a:r>
          </a:p>
          <a:p>
            <a:pPr marL="171450" indent="-171450">
              <a:buFont typeface="Arial" panose="020B0604020202020204" pitchFamily="34" charset="0"/>
              <a:buChar char="•"/>
            </a:pPr>
            <a:r>
              <a:rPr lang="fr-FR" baseline="0" dirty="0"/>
              <a:t>Pourquoi la pensée additive est-elle importante ?</a:t>
            </a:r>
          </a:p>
          <a:p>
            <a:pPr marL="171450" indent="-171450">
              <a:buFont typeface="Arial" panose="020B0604020202020204" pitchFamily="34" charset="0"/>
              <a:buChar char="•"/>
            </a:pPr>
            <a:r>
              <a:rPr lang="fr-FR" baseline="0" dirty="0"/>
              <a:t>Quelles sont les grandes idées ?</a:t>
            </a:r>
          </a:p>
          <a:p>
            <a:pPr marL="171450" indent="-171450">
              <a:buFont typeface="Arial" panose="020B0604020202020204" pitchFamily="34" charset="0"/>
              <a:buChar char="•"/>
            </a:pPr>
            <a:r>
              <a:rPr lang="fr-FR" baseline="0" dirty="0"/>
              <a:t>Exemples</a:t>
            </a:r>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2</a:t>
            </a:fld>
            <a:endParaRPr lang="en-US"/>
          </a:p>
        </p:txBody>
      </p:sp>
    </p:spTree>
    <p:extLst>
      <p:ext uri="{BB962C8B-B14F-4D97-AF65-F5344CB8AC3E}">
        <p14:creationId xmlns:p14="http://schemas.microsoft.com/office/powerpoint/2010/main" val="78078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Écrivez</a:t>
            </a:r>
            <a:r>
              <a:rPr lang="en-US" baseline="0" dirty="0" smtClean="0"/>
              <a:t> </a:t>
            </a:r>
            <a:r>
              <a:rPr lang="en-US" baseline="0" dirty="0" err="1"/>
              <a:t>une</a:t>
            </a:r>
            <a:r>
              <a:rPr lang="en-US" baseline="0" dirty="0"/>
              <a:t> </a:t>
            </a:r>
            <a:r>
              <a:rPr lang="en-US" baseline="0" dirty="0" err="1"/>
              <a:t>grande</a:t>
            </a:r>
            <a:r>
              <a:rPr lang="en-US" baseline="0" dirty="0"/>
              <a:t> idée et </a:t>
            </a:r>
            <a:r>
              <a:rPr lang="en-US" baseline="0" dirty="0" err="1"/>
              <a:t>expliquez</a:t>
            </a:r>
            <a:r>
              <a:rPr lang="en-US" baseline="0" dirty="0"/>
              <a:t> </a:t>
            </a:r>
            <a:r>
              <a:rPr lang="en-US" baseline="0" dirty="0" err="1"/>
              <a:t>pourquoi</a:t>
            </a:r>
            <a:r>
              <a:rPr lang="en-US" baseline="0" dirty="0"/>
              <a:t> </a:t>
            </a:r>
            <a:r>
              <a:rPr lang="en-US" baseline="0" dirty="0" err="1"/>
              <a:t>c’est</a:t>
            </a:r>
            <a:r>
              <a:rPr lang="en-US" baseline="0" dirty="0"/>
              <a:t> </a:t>
            </a:r>
            <a:r>
              <a:rPr lang="en-US" baseline="0" dirty="0" err="1"/>
              <a:t>une</a:t>
            </a:r>
            <a:r>
              <a:rPr lang="en-US" baseline="0" dirty="0"/>
              <a:t> </a:t>
            </a:r>
            <a:r>
              <a:rPr lang="en-US" baseline="0" dirty="0" err="1"/>
              <a:t>grande</a:t>
            </a:r>
            <a:r>
              <a:rPr lang="en-US" baseline="0" dirty="0"/>
              <a:t> idée.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20</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Documents </a:t>
            </a:r>
            <a:r>
              <a:rPr lang="en-US" b="1" dirty="0"/>
              <a:t>à </a:t>
            </a:r>
            <a:r>
              <a:rPr lang="en-US" b="1" dirty="0" err="1"/>
              <a:t>distribuer</a:t>
            </a:r>
            <a:endParaRPr lang="en-US" b="1" dirty="0"/>
          </a:p>
          <a:p>
            <a:pPr marL="171450" indent="-171450">
              <a:buFont typeface="Arial" charset="0"/>
              <a:buChar char="•"/>
            </a:pPr>
            <a:r>
              <a:rPr lang="en-US" b="0" baseline="0" dirty="0"/>
              <a:t>Le </a:t>
            </a:r>
            <a:r>
              <a:rPr lang="en-US" b="0" baseline="0" dirty="0" err="1"/>
              <a:t>cas</a:t>
            </a:r>
            <a:r>
              <a:rPr lang="en-US" b="0" baseline="0" dirty="0"/>
              <a:t> des hotdogs – </a:t>
            </a:r>
            <a:r>
              <a:rPr lang="en-US" b="0" baseline="0" dirty="0" err="1"/>
              <a:t>plusieurs</a:t>
            </a:r>
            <a:r>
              <a:rPr lang="en-US" b="0" baseline="0" dirty="0"/>
              <a:t> </a:t>
            </a:r>
            <a:r>
              <a:rPr lang="en-US" b="0" baseline="0" dirty="0" err="1"/>
              <a:t>façons</a:t>
            </a:r>
            <a:r>
              <a:rPr lang="en-US" b="0" baseline="0" dirty="0"/>
              <a:t> – </a:t>
            </a:r>
            <a:r>
              <a:rPr lang="en-US" b="0" baseline="0" dirty="0" err="1"/>
              <a:t>plusieurs</a:t>
            </a:r>
            <a:r>
              <a:rPr lang="en-US" b="0" baseline="0" dirty="0"/>
              <a:t> </a:t>
            </a:r>
            <a:r>
              <a:rPr lang="en-US" b="0" baseline="0" dirty="0" err="1"/>
              <a:t>niveaux</a:t>
            </a:r>
            <a:r>
              <a:rPr lang="en-US" b="0" baseline="0" dirty="0"/>
              <a:t> </a:t>
            </a:r>
            <a:r>
              <a:rPr lang="en-US" b="0" baseline="0" dirty="0" err="1"/>
              <a:t>scolaires</a:t>
            </a:r>
            <a:r>
              <a:rPr lang="en-US" b="0" baseline="0" dirty="0"/>
              <a:t> (</a:t>
            </a:r>
            <a:r>
              <a:rPr lang="en-US" b="0" baseline="0" dirty="0" err="1"/>
              <a:t>imprimez</a:t>
            </a:r>
            <a:r>
              <a:rPr lang="en-US" b="0" baseline="0" dirty="0"/>
              <a:t> </a:t>
            </a:r>
            <a:r>
              <a:rPr lang="en-US" b="0" baseline="0" dirty="0" err="1"/>
              <a:t>seulement</a:t>
            </a:r>
            <a:r>
              <a:rPr lang="en-US" b="0" baseline="0" dirty="0"/>
              <a:t> les fiches pour les </a:t>
            </a:r>
            <a:r>
              <a:rPr lang="en-US" b="0" baseline="0" dirty="0" err="1"/>
              <a:t>niveaux</a:t>
            </a:r>
            <a:r>
              <a:rPr lang="en-US" b="0" baseline="0" dirty="0"/>
              <a:t> </a:t>
            </a:r>
            <a:r>
              <a:rPr lang="en-US" b="0" baseline="0" dirty="0" err="1"/>
              <a:t>scolaires</a:t>
            </a:r>
            <a:r>
              <a:rPr lang="en-US" b="0" baseline="0" dirty="0"/>
              <a:t> </a:t>
            </a:r>
            <a:r>
              <a:rPr lang="en-US" b="0" baseline="0" dirty="0" err="1"/>
              <a:t>dont</a:t>
            </a:r>
            <a:r>
              <a:rPr lang="en-US" b="0" baseline="0" dirty="0"/>
              <a:t> </a:t>
            </a:r>
            <a:r>
              <a:rPr lang="en-US" b="0" baseline="0" dirty="0" err="1"/>
              <a:t>vous</a:t>
            </a:r>
            <a:r>
              <a:rPr lang="en-US" b="0" baseline="0" dirty="0"/>
              <a:t> </a:t>
            </a:r>
            <a:r>
              <a:rPr lang="en-US" b="0" baseline="0" dirty="0" err="1"/>
              <a:t>avez</a:t>
            </a:r>
            <a:r>
              <a:rPr lang="en-US" b="0" baseline="0" dirty="0"/>
              <a:t> </a:t>
            </a:r>
            <a:r>
              <a:rPr lang="en-US" b="0" baseline="0" dirty="0" err="1"/>
              <a:t>besoin</a:t>
            </a:r>
            <a:r>
              <a:rPr lang="en-US" b="0" baseline="0" dirty="0"/>
              <a:t>)</a:t>
            </a:r>
          </a:p>
          <a:p>
            <a:endParaRPr lang="en-US" baseline="0" dirty="0"/>
          </a:p>
          <a:p>
            <a:r>
              <a:rPr lang="en-US" baseline="0" dirty="0" err="1"/>
              <a:t>Distribuez</a:t>
            </a:r>
            <a:r>
              <a:rPr lang="en-US" baseline="0" dirty="0"/>
              <a:t> la page « </a:t>
            </a:r>
            <a:r>
              <a:rPr lang="en-US" baseline="0" dirty="0" err="1"/>
              <a:t>Activité</a:t>
            </a:r>
            <a:r>
              <a:rPr lang="en-US" baseline="0" dirty="0"/>
              <a:t> – Le </a:t>
            </a:r>
            <a:r>
              <a:rPr lang="en-US" baseline="0" dirty="0" err="1"/>
              <a:t>cas</a:t>
            </a:r>
            <a:r>
              <a:rPr lang="en-US" baseline="0" dirty="0"/>
              <a:t> des hotdogs » qui correspond au </a:t>
            </a:r>
            <a:r>
              <a:rPr lang="en-US" baseline="0" dirty="0" err="1"/>
              <a:t>niveau</a:t>
            </a:r>
            <a:r>
              <a:rPr lang="en-US" baseline="0" dirty="0"/>
              <a:t> </a:t>
            </a:r>
            <a:r>
              <a:rPr lang="en-US" baseline="0" dirty="0" err="1"/>
              <a:t>scolaire</a:t>
            </a:r>
            <a:r>
              <a:rPr lang="en-US" baseline="0" dirty="0"/>
              <a:t> de </a:t>
            </a:r>
            <a:r>
              <a:rPr lang="en-US" baseline="0" dirty="0" err="1"/>
              <a:t>chaque</a:t>
            </a:r>
            <a:r>
              <a:rPr lang="en-US" baseline="0" dirty="0"/>
              <a:t> participant. </a:t>
            </a:r>
            <a:r>
              <a:rPr lang="en-US" baseline="0" dirty="0" err="1"/>
              <a:t>Expliquez</a:t>
            </a:r>
            <a:r>
              <a:rPr lang="en-US" baseline="0" dirty="0"/>
              <a:t> que </a:t>
            </a:r>
            <a:r>
              <a:rPr lang="en-US" baseline="0" dirty="0" err="1"/>
              <a:t>chaque</a:t>
            </a:r>
            <a:r>
              <a:rPr lang="en-US" baseline="0" dirty="0"/>
              <a:t> </a:t>
            </a:r>
            <a:r>
              <a:rPr lang="en-US" baseline="0" dirty="0" err="1"/>
              <a:t>personne</a:t>
            </a:r>
            <a:r>
              <a:rPr lang="en-US" baseline="0" dirty="0"/>
              <a:t> a </a:t>
            </a:r>
            <a:r>
              <a:rPr lang="en-US" baseline="0" dirty="0" err="1"/>
              <a:t>reçu</a:t>
            </a:r>
            <a:r>
              <a:rPr lang="en-US" baseline="0" dirty="0"/>
              <a:t> </a:t>
            </a:r>
            <a:r>
              <a:rPr lang="en-US" baseline="0" dirty="0" err="1"/>
              <a:t>une</a:t>
            </a:r>
            <a:r>
              <a:rPr lang="en-US" baseline="0" dirty="0"/>
              <a:t> question </a:t>
            </a:r>
            <a:r>
              <a:rPr lang="en-US" baseline="0" dirty="0" err="1"/>
              <a:t>adaptée</a:t>
            </a:r>
            <a:r>
              <a:rPr lang="en-US" baseline="0" dirty="0"/>
              <a:t> à son </a:t>
            </a:r>
            <a:r>
              <a:rPr lang="en-US" baseline="0" dirty="0" err="1"/>
              <a:t>niveau</a:t>
            </a:r>
            <a:r>
              <a:rPr lang="en-US" baseline="0" dirty="0"/>
              <a:t> </a:t>
            </a:r>
            <a:r>
              <a:rPr lang="en-US" baseline="0" dirty="0" err="1"/>
              <a:t>scolaire</a:t>
            </a:r>
            <a:r>
              <a:rPr lang="en-US" baseline="0" dirty="0"/>
              <a:t>. </a:t>
            </a:r>
            <a:r>
              <a:rPr lang="en-US" baseline="0" dirty="0" err="1"/>
              <a:t>Toutefois</a:t>
            </a:r>
            <a:r>
              <a:rPr lang="en-US" baseline="0" dirty="0"/>
              <a:t>, </a:t>
            </a:r>
            <a:r>
              <a:rPr lang="en-US" baseline="0" dirty="0" err="1"/>
              <a:t>elles</a:t>
            </a:r>
            <a:r>
              <a:rPr lang="en-US" baseline="0" dirty="0"/>
              <a:t> </a:t>
            </a:r>
            <a:r>
              <a:rPr lang="en-US" baseline="0" dirty="0" err="1"/>
              <a:t>sont</a:t>
            </a:r>
            <a:r>
              <a:rPr lang="en-US" baseline="0" dirty="0"/>
              <a:t> </a:t>
            </a:r>
            <a:r>
              <a:rPr lang="en-US" baseline="0" dirty="0" err="1"/>
              <a:t>toutes</a:t>
            </a:r>
            <a:r>
              <a:rPr lang="en-US" baseline="0" dirty="0"/>
              <a:t> </a:t>
            </a:r>
            <a:r>
              <a:rPr lang="en-US" baseline="0" dirty="0" err="1"/>
              <a:t>reliées</a:t>
            </a:r>
            <a:r>
              <a:rPr lang="en-US" baseline="0" dirty="0"/>
              <a:t> les </a:t>
            </a:r>
            <a:r>
              <a:rPr lang="en-US" baseline="0" dirty="0" err="1"/>
              <a:t>unes</a:t>
            </a:r>
            <a:r>
              <a:rPr lang="en-US" baseline="0" dirty="0"/>
              <a:t> aux </a:t>
            </a:r>
            <a:r>
              <a:rPr lang="en-US" baseline="0" dirty="0" err="1"/>
              <a:t>autres</a:t>
            </a:r>
            <a:r>
              <a:rPr lang="en-US" baseline="0" dirty="0"/>
              <a:t> et </a:t>
            </a:r>
            <a:r>
              <a:rPr lang="en-US" baseline="0" dirty="0" err="1"/>
              <a:t>suivent</a:t>
            </a:r>
            <a:r>
              <a:rPr lang="en-US" baseline="0" dirty="0"/>
              <a:t> le </a:t>
            </a:r>
            <a:r>
              <a:rPr lang="en-US" baseline="0" dirty="0" err="1"/>
              <a:t>même</a:t>
            </a:r>
            <a:r>
              <a:rPr lang="en-US" baseline="0" dirty="0"/>
              <a:t> format. Il </a:t>
            </a:r>
            <a:r>
              <a:rPr lang="en-US" baseline="0" dirty="0" err="1"/>
              <a:t>n’y</a:t>
            </a:r>
            <a:r>
              <a:rPr lang="en-US" baseline="0" dirty="0"/>
              <a:t> a que les </a:t>
            </a:r>
            <a:r>
              <a:rPr lang="en-US" baseline="0" dirty="0" err="1"/>
              <a:t>nombres</a:t>
            </a:r>
            <a:r>
              <a:rPr lang="en-US" baseline="0" dirty="0"/>
              <a:t> qui </a:t>
            </a:r>
            <a:r>
              <a:rPr lang="en-US" baseline="0" dirty="0" err="1"/>
              <a:t>diffèrent</a:t>
            </a:r>
            <a:r>
              <a:rPr lang="en-US" baseline="0" dirty="0"/>
              <a:t>.</a:t>
            </a:r>
          </a:p>
          <a:p>
            <a:r>
              <a:rPr lang="en-US" baseline="0" dirty="0"/>
              <a:t>Les participants </a:t>
            </a:r>
            <a:r>
              <a:rPr lang="en-US" baseline="0" dirty="0" err="1"/>
              <a:t>lisent</a:t>
            </a:r>
            <a:r>
              <a:rPr lang="en-US" baseline="0" dirty="0"/>
              <a:t> </a:t>
            </a:r>
            <a:r>
              <a:rPr lang="en-US" baseline="0" dirty="0" err="1"/>
              <a:t>leur</a:t>
            </a:r>
            <a:r>
              <a:rPr lang="en-US" baseline="0" dirty="0"/>
              <a:t> </a:t>
            </a:r>
            <a:r>
              <a:rPr lang="en-US" baseline="0" dirty="0" err="1"/>
              <a:t>problème</a:t>
            </a:r>
            <a:r>
              <a:rPr lang="en-US" baseline="0" dirty="0"/>
              <a:t> sous </a:t>
            </a:r>
            <a:r>
              <a:rPr lang="en-US" baseline="0" dirty="0" err="1"/>
              <a:t>forme</a:t>
            </a:r>
            <a:r>
              <a:rPr lang="en-US" baseline="0" dirty="0"/>
              <a:t> </a:t>
            </a:r>
            <a:r>
              <a:rPr lang="en-US" baseline="0" dirty="0" err="1"/>
              <a:t>d’énoncés</a:t>
            </a:r>
            <a:r>
              <a:rPr lang="en-US" baseline="0" dirty="0"/>
              <a:t> et le </a:t>
            </a:r>
            <a:r>
              <a:rPr lang="en-US" baseline="0" dirty="0" err="1"/>
              <a:t>résolvent</a:t>
            </a:r>
            <a:r>
              <a:rPr lang="en-US" baseline="0" dirty="0"/>
              <a:t> </a:t>
            </a:r>
            <a:r>
              <a:rPr lang="en-US" baseline="0" dirty="0" err="1"/>
              <a:t>dans</a:t>
            </a:r>
            <a:r>
              <a:rPr lang="en-US" baseline="0" dirty="0"/>
              <a:t> la PREMIÈRE case (</a:t>
            </a:r>
            <a:r>
              <a:rPr lang="en-US" baseline="0" dirty="0" err="1"/>
              <a:t>voir</a:t>
            </a:r>
            <a:r>
              <a:rPr lang="en-US" baseline="0" dirty="0"/>
              <a:t> la </a:t>
            </a:r>
            <a:r>
              <a:rPr lang="en-US" baseline="0" dirty="0" err="1"/>
              <a:t>flèche</a:t>
            </a:r>
            <a:r>
              <a:rPr lang="en-US" baseline="0" dirty="0"/>
              <a:t>), de la </a:t>
            </a:r>
            <a:r>
              <a:rPr lang="en-US" baseline="0" dirty="0" err="1"/>
              <a:t>façon</a:t>
            </a:r>
            <a:r>
              <a:rPr lang="en-US" baseline="0" dirty="0"/>
              <a:t> </a:t>
            </a:r>
            <a:r>
              <a:rPr lang="en-US" baseline="0" dirty="0" err="1"/>
              <a:t>qu’ils</a:t>
            </a:r>
            <a:r>
              <a:rPr lang="en-US" baseline="0" dirty="0"/>
              <a:t> </a:t>
            </a:r>
            <a:r>
              <a:rPr lang="en-US" baseline="0" dirty="0" err="1"/>
              <a:t>veulent</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&lt;Lien pour le </a:t>
            </a:r>
            <a:r>
              <a:rPr kumimoji="0" lang="en-US" sz="1200" b="0" i="0" u="none" strike="noStrike" kern="1200" cap="none" spc="0" normalizeH="0" baseline="0" noProof="0" dirty="0" err="1">
                <a:ln>
                  <a:noFill/>
                </a:ln>
                <a:solidFill>
                  <a:prstClr val="black"/>
                </a:solidFill>
                <a:effectLst/>
                <a:uLnTx/>
                <a:uFillTx/>
                <a:latin typeface="+mn-lt"/>
                <a:ea typeface="+mn-ea"/>
                <a:cs typeface="+mn-cs"/>
              </a:rPr>
              <a:t>présentateur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vers</a:t>
            </a:r>
            <a:r>
              <a:rPr kumimoji="0" lang="en-US" sz="1200" b="0" i="0" u="none" strike="noStrike" kern="1200" cap="none" spc="0" normalizeH="0" baseline="0" noProof="0" dirty="0">
                <a:ln>
                  <a:noFill/>
                </a:ln>
                <a:solidFill>
                  <a:prstClr val="black"/>
                </a:solidFill>
                <a:effectLst/>
                <a:uLnTx/>
                <a:uFillTx/>
                <a:latin typeface="+mn-lt"/>
                <a:ea typeface="+mn-ea"/>
                <a:cs typeface="+mn-cs"/>
              </a:rPr>
              <a:t> le document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télécharger</a:t>
            </a:r>
            <a:r>
              <a:rPr kumimoji="0" lang="en-US" sz="1200" b="0" i="0" u="none" strike="noStrike" kern="1200" cap="none" spc="0" normalizeH="0" baseline="0" noProof="0" dirty="0">
                <a:ln>
                  <a:noFill/>
                </a:ln>
                <a:solidFill>
                  <a:prstClr val="black"/>
                </a:solidFill>
                <a:effectLst/>
                <a:uLnTx/>
                <a:uFillTx/>
                <a:latin typeface="+mn-lt"/>
                <a:ea typeface="+mn-ea"/>
                <a:cs typeface="+mn-cs"/>
              </a:rPr>
              <a:t> :  https://docs.google.com/document/d/1DYc5HqsqD-MzoK8BXsxES7ym_ccyQexjAxmcxuRVLa4/edit?usp=sharing &gt;</a:t>
            </a:r>
          </a:p>
          <a:p>
            <a:endParaRPr lang="en-US" baseline="0" dirty="0"/>
          </a:p>
          <a:p>
            <a:r>
              <a:rPr lang="en-US" baseline="0" dirty="0"/>
              <a:t>Nous </a:t>
            </a:r>
            <a:r>
              <a:rPr lang="en-US" baseline="0" dirty="0" err="1"/>
              <a:t>allons</a:t>
            </a:r>
            <a:r>
              <a:rPr lang="en-US" baseline="0" dirty="0"/>
              <a:t> explorer trois </a:t>
            </a:r>
            <a:r>
              <a:rPr lang="en-US" baseline="0" dirty="0" err="1"/>
              <a:t>stratégies</a:t>
            </a:r>
            <a:r>
              <a:rPr lang="en-US" baseline="0" dirty="0"/>
              <a:t> de la </a:t>
            </a:r>
            <a:r>
              <a:rPr lang="en-US" baseline="0" dirty="0" err="1"/>
              <a:t>pensée</a:t>
            </a:r>
            <a:r>
              <a:rPr lang="en-US" baseline="0" dirty="0"/>
              <a:t> additive qui </a:t>
            </a:r>
            <a:r>
              <a:rPr lang="en-US" baseline="0" dirty="0" err="1"/>
              <a:t>encouragent</a:t>
            </a:r>
            <a:r>
              <a:rPr lang="en-US" baseline="0" dirty="0"/>
              <a:t> la </a:t>
            </a:r>
            <a:r>
              <a:rPr lang="en-US" baseline="0" dirty="0" err="1"/>
              <a:t>pensée</a:t>
            </a:r>
            <a:r>
              <a:rPr lang="en-US" baseline="0" dirty="0"/>
              <a:t> </a:t>
            </a:r>
            <a:r>
              <a:rPr lang="en-US" baseline="0" dirty="0" err="1"/>
              <a:t>mathématique</a:t>
            </a:r>
            <a:r>
              <a:rPr lang="en-US" baseline="0" dirty="0"/>
              <a:t> flexible. Il se </a:t>
            </a:r>
            <a:r>
              <a:rPr lang="en-US" baseline="0" dirty="0" err="1"/>
              <a:t>peut</a:t>
            </a:r>
            <a:r>
              <a:rPr lang="en-US" baseline="0" dirty="0"/>
              <a:t> que </a:t>
            </a:r>
            <a:r>
              <a:rPr lang="en-US" baseline="0" dirty="0" err="1"/>
              <a:t>vous</a:t>
            </a:r>
            <a:r>
              <a:rPr lang="en-US" baseline="0" dirty="0"/>
              <a:t> </a:t>
            </a:r>
            <a:r>
              <a:rPr lang="en-US" baseline="0" dirty="0" err="1"/>
              <a:t>en</a:t>
            </a:r>
            <a:r>
              <a:rPr lang="en-US" baseline="0" dirty="0"/>
              <a:t> </a:t>
            </a:r>
            <a:r>
              <a:rPr lang="en-US" baseline="0" dirty="0" err="1"/>
              <a:t>connaissiez</a:t>
            </a:r>
            <a:r>
              <a:rPr lang="en-US" baseline="0" dirty="0"/>
              <a:t> déjà </a:t>
            </a:r>
            <a:r>
              <a:rPr lang="en-US" baseline="0" dirty="0" err="1"/>
              <a:t>certaines</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err="1"/>
              <a:t>En</a:t>
            </a:r>
            <a:r>
              <a:rPr lang="en-US" b="0" u="none" baseline="0" dirty="0"/>
              <a:t> </a:t>
            </a:r>
            <a:r>
              <a:rPr lang="en-US" b="0" u="none" baseline="0" dirty="0" err="1"/>
              <a:t>mathématiques</a:t>
            </a:r>
            <a:r>
              <a:rPr lang="en-US" b="0" u="none" baseline="0" dirty="0"/>
              <a:t>, </a:t>
            </a:r>
            <a:r>
              <a:rPr lang="en-US" b="0" u="none" baseline="0" dirty="0" err="1"/>
              <a:t>il</a:t>
            </a:r>
            <a:r>
              <a:rPr lang="en-US" b="0" u="none" baseline="0" dirty="0"/>
              <a:t> </a:t>
            </a:r>
            <a:r>
              <a:rPr lang="en-US" b="0" u="none" baseline="0" dirty="0" err="1"/>
              <a:t>est</a:t>
            </a:r>
            <a:r>
              <a:rPr lang="en-US" b="0" u="none" baseline="0" dirty="0"/>
              <a:t> </a:t>
            </a:r>
            <a:r>
              <a:rPr lang="en-US" b="0" u="none" baseline="0" dirty="0" err="1"/>
              <a:t>très</a:t>
            </a:r>
            <a:r>
              <a:rPr lang="en-US" b="0" u="none" baseline="0" dirty="0"/>
              <a:t> important de passer par les </a:t>
            </a:r>
            <a:r>
              <a:rPr lang="en-US" b="0" u="none" baseline="0" dirty="0" err="1"/>
              <a:t>étapes</a:t>
            </a:r>
            <a:r>
              <a:rPr lang="en-US" b="0" u="none" baseline="0" dirty="0"/>
              <a:t> du </a:t>
            </a:r>
            <a:r>
              <a:rPr lang="en-US" b="0" u="none" baseline="0" dirty="0" err="1"/>
              <a:t>concret</a:t>
            </a:r>
            <a:r>
              <a:rPr lang="en-US" b="0" u="none" baseline="0" dirty="0"/>
              <a:t>, de </a:t>
            </a:r>
            <a:r>
              <a:rPr lang="en-US" b="0" u="none" baseline="0" dirty="0" err="1"/>
              <a:t>l’imagé</a:t>
            </a:r>
            <a:r>
              <a:rPr lang="en-US" b="0" u="none" baseline="0" dirty="0"/>
              <a:t> et du </a:t>
            </a:r>
            <a:r>
              <a:rPr lang="en-US" b="0" u="none" baseline="0" dirty="0" err="1"/>
              <a:t>symbolique</a:t>
            </a:r>
            <a:r>
              <a:rPr lang="en-US" b="0" u="none" baseline="0" dirty="0"/>
              <a:t>. </a:t>
            </a:r>
            <a:r>
              <a:rPr lang="en-US" b="0" u="none" baseline="0" dirty="0">
                <a:solidFill>
                  <a:srgbClr val="FF0000"/>
                </a:solidFill>
              </a:rPr>
              <a:t>Nous le </a:t>
            </a:r>
            <a:r>
              <a:rPr lang="en-US" b="0" u="none" baseline="0" dirty="0" err="1">
                <a:solidFill>
                  <a:srgbClr val="FF0000"/>
                </a:solidFill>
              </a:rPr>
              <a:t>représentons</a:t>
            </a:r>
            <a:r>
              <a:rPr lang="en-US" b="0" u="none" baseline="0" dirty="0">
                <a:solidFill>
                  <a:srgbClr val="FF0000"/>
                </a:solidFill>
              </a:rPr>
              <a:t> sans </a:t>
            </a:r>
            <a:r>
              <a:rPr lang="en-US" b="0" u="none" baseline="0" dirty="0" err="1">
                <a:solidFill>
                  <a:srgbClr val="FF0000"/>
                </a:solidFill>
              </a:rPr>
              <a:t>rien</a:t>
            </a:r>
            <a:r>
              <a:rPr lang="en-US" b="0" u="none" baseline="0" dirty="0">
                <a:solidFill>
                  <a:srgbClr val="FF0000"/>
                </a:solidFill>
              </a:rPr>
              <a:t> </a:t>
            </a:r>
            <a:r>
              <a:rPr lang="en-US" b="0" u="none" baseline="0" dirty="0" err="1">
                <a:solidFill>
                  <a:srgbClr val="FF0000"/>
                </a:solidFill>
              </a:rPr>
              <a:t>écrire</a:t>
            </a:r>
            <a:r>
              <a:rPr lang="en-US" b="0" u="none" baseline="0" dirty="0">
                <a:solidFill>
                  <a:srgbClr val="FF0000"/>
                </a:solidFill>
              </a:rPr>
              <a:t> </a:t>
            </a:r>
            <a:r>
              <a:rPr lang="en-US" b="0" u="none" baseline="0" dirty="0" err="1">
                <a:solidFill>
                  <a:srgbClr val="FF0000"/>
                </a:solidFill>
              </a:rPr>
              <a:t>jusqu’à</a:t>
            </a:r>
            <a:r>
              <a:rPr lang="en-US" b="0" u="none" baseline="0" dirty="0">
                <a:solidFill>
                  <a:srgbClr val="FF0000"/>
                </a:solidFill>
              </a:rPr>
              <a:t> </a:t>
            </a:r>
            <a:r>
              <a:rPr lang="en-US" b="0" u="none" baseline="0" dirty="0" err="1">
                <a:solidFill>
                  <a:srgbClr val="FF0000"/>
                </a:solidFill>
              </a:rPr>
              <a:t>ce</a:t>
            </a:r>
            <a:r>
              <a:rPr lang="en-US" b="0" u="none" baseline="0" dirty="0">
                <a:solidFill>
                  <a:srgbClr val="FF0000"/>
                </a:solidFill>
              </a:rPr>
              <a:t> que nous </a:t>
            </a:r>
            <a:r>
              <a:rPr lang="en-US" b="0" u="none" baseline="0" dirty="0" err="1">
                <a:solidFill>
                  <a:srgbClr val="FF0000"/>
                </a:solidFill>
              </a:rPr>
              <a:t>puissions</a:t>
            </a:r>
            <a:r>
              <a:rPr lang="en-US" b="0" u="none" baseline="0" dirty="0">
                <a:solidFill>
                  <a:srgbClr val="FF0000"/>
                </a:solidFill>
              </a:rPr>
              <a:t> le faire de </a:t>
            </a:r>
            <a:r>
              <a:rPr lang="en-US" b="0" u="none" baseline="0" dirty="0" err="1">
                <a:solidFill>
                  <a:srgbClr val="FF0000"/>
                </a:solidFill>
              </a:rPr>
              <a:t>façon</a:t>
            </a:r>
            <a:r>
              <a:rPr lang="en-US" b="0" u="none" baseline="0" dirty="0">
                <a:solidFill>
                  <a:srgbClr val="FF0000"/>
                </a:solidFill>
              </a:rPr>
              <a:t> </a:t>
            </a:r>
            <a:r>
              <a:rPr lang="en-US" b="0" u="none" baseline="0" dirty="0" err="1">
                <a:solidFill>
                  <a:srgbClr val="FF0000"/>
                </a:solidFill>
              </a:rPr>
              <a:t>concrète</a:t>
            </a:r>
            <a:r>
              <a:rPr lang="en-US" b="0" u="none" baseline="0" dirty="0">
                <a:solidFill>
                  <a:srgbClr val="FF0000"/>
                </a:solidFill>
              </a:rPr>
              <a:t> sans support.</a:t>
            </a:r>
            <a:r>
              <a:rPr lang="en-US" b="0" u="none" baseline="0" dirty="0"/>
              <a:t> </a:t>
            </a:r>
            <a:r>
              <a:rPr lang="en-US" b="0" u="none" baseline="0" dirty="0" err="1"/>
              <a:t>J’utilise</a:t>
            </a:r>
            <a:r>
              <a:rPr lang="en-US" b="0" u="none" baseline="0" dirty="0"/>
              <a:t> </a:t>
            </a:r>
            <a:r>
              <a:rPr lang="en-US" b="0" u="none" baseline="0" dirty="0" err="1"/>
              <a:t>presque</a:t>
            </a:r>
            <a:r>
              <a:rPr lang="en-US" b="0" u="none" baseline="0" dirty="0"/>
              <a:t> </a:t>
            </a:r>
            <a:r>
              <a:rPr lang="en-US" b="0" u="none" baseline="0" dirty="0" err="1"/>
              <a:t>toujours</a:t>
            </a:r>
            <a:r>
              <a:rPr lang="en-US" b="0" u="none" baseline="0" dirty="0"/>
              <a:t> </a:t>
            </a:r>
            <a:r>
              <a:rPr lang="en-US" b="0" u="none" baseline="0" dirty="0" err="1"/>
              <a:t>l’image</a:t>
            </a:r>
            <a:r>
              <a:rPr lang="en-US" b="0" u="none" baseline="0" dirty="0"/>
              <a:t> </a:t>
            </a:r>
            <a:r>
              <a:rPr lang="en-US" b="0" u="none" baseline="0" dirty="0" err="1"/>
              <a:t>en</a:t>
            </a:r>
            <a:r>
              <a:rPr lang="en-US" b="0" u="none" baseline="0" dirty="0"/>
              <a:t> </a:t>
            </a:r>
            <a:r>
              <a:rPr lang="en-US" b="0" u="none" baseline="0" dirty="0" err="1"/>
              <a:t>même</a:t>
            </a:r>
            <a:r>
              <a:rPr lang="en-US" b="0" u="none" baseline="0" dirty="0"/>
              <a:t> temps, car </a:t>
            </a:r>
            <a:r>
              <a:rPr lang="en-US" b="0" u="none" baseline="0" dirty="0" err="1"/>
              <a:t>j’ai</a:t>
            </a:r>
            <a:r>
              <a:rPr lang="en-US" b="0" u="none" baseline="0" dirty="0"/>
              <a:t> des </a:t>
            </a:r>
            <a:r>
              <a:rPr lang="en-US" b="0" u="none" baseline="0" dirty="0" err="1"/>
              <a:t>fichiers</a:t>
            </a:r>
            <a:r>
              <a:rPr lang="en-US" b="0" u="none" baseline="0" dirty="0"/>
              <a:t> de </a:t>
            </a:r>
            <a:r>
              <a:rPr lang="en-US" b="0" u="none" baseline="0" dirty="0" err="1"/>
              <a:t>matériel</a:t>
            </a:r>
            <a:r>
              <a:rPr lang="en-US" b="0" u="none" baseline="0" dirty="0"/>
              <a:t> de manipulation pour tableau </a:t>
            </a:r>
            <a:r>
              <a:rPr lang="en-US" b="0" u="none" baseline="0" dirty="0" err="1"/>
              <a:t>interactif</a:t>
            </a:r>
            <a:r>
              <a:rPr lang="en-US" b="0" u="none" baseline="0" dirty="0"/>
              <a:t>. </a:t>
            </a:r>
            <a:r>
              <a:rPr lang="en-US" b="0" u="none" baseline="0" dirty="0" err="1"/>
              <a:t>Ils</a:t>
            </a:r>
            <a:r>
              <a:rPr lang="en-US" b="0" u="none" baseline="0" dirty="0"/>
              <a:t> </a:t>
            </a:r>
            <a:r>
              <a:rPr lang="en-US" b="0" u="none" baseline="0" dirty="0" err="1"/>
              <a:t>voient</a:t>
            </a:r>
            <a:r>
              <a:rPr lang="en-US" b="0" u="none" baseline="0" dirty="0"/>
              <a:t> </a:t>
            </a:r>
            <a:r>
              <a:rPr lang="en-US" b="0" u="none" baseline="0" dirty="0" err="1"/>
              <a:t>donc</a:t>
            </a:r>
            <a:r>
              <a:rPr lang="en-US" b="0" u="none" baseline="0" dirty="0"/>
              <a:t> </a:t>
            </a:r>
            <a:r>
              <a:rPr lang="en-US" b="0" u="none" baseline="0" dirty="0" err="1"/>
              <a:t>directement</a:t>
            </a:r>
            <a:r>
              <a:rPr lang="en-US" b="0" u="none" baseline="0" dirty="0"/>
              <a:t> </a:t>
            </a:r>
            <a:r>
              <a:rPr lang="en-US" b="0" u="none" baseline="0" dirty="0" err="1"/>
              <a:t>l’image</a:t>
            </a:r>
            <a:r>
              <a:rPr lang="en-US" b="0" u="none" baseline="0" dirty="0"/>
              <a:t>. </a:t>
            </a:r>
            <a:r>
              <a:rPr lang="en-US" b="0" u="none" baseline="0" dirty="0" err="1"/>
              <a:t>Une</a:t>
            </a:r>
            <a:r>
              <a:rPr lang="en-US" b="0" u="none" baseline="0" dirty="0"/>
              <a:t> </a:t>
            </a:r>
            <a:r>
              <a:rPr lang="en-US" b="0" u="none" baseline="0" dirty="0" err="1"/>
              <a:t>fois</a:t>
            </a:r>
            <a:r>
              <a:rPr lang="en-US" b="0" u="none" baseline="0" dirty="0"/>
              <a:t> que les </a:t>
            </a:r>
            <a:r>
              <a:rPr lang="en-US" b="0" u="none" baseline="0" dirty="0" err="1"/>
              <a:t>élèves</a:t>
            </a:r>
            <a:r>
              <a:rPr lang="en-US" b="0" u="none" baseline="0" dirty="0"/>
              <a:t> </a:t>
            </a:r>
            <a:r>
              <a:rPr lang="en-US" b="0" u="none" baseline="0" dirty="0" err="1"/>
              <a:t>maîtrisent</a:t>
            </a:r>
            <a:r>
              <a:rPr lang="en-US" b="0" u="none" baseline="0" dirty="0"/>
              <a:t> le concept </a:t>
            </a:r>
            <a:r>
              <a:rPr lang="en-US" b="0" u="none" baseline="0" dirty="0" err="1"/>
              <a:t>visuel</a:t>
            </a:r>
            <a:r>
              <a:rPr lang="en-US" b="0" u="none" baseline="0" dirty="0"/>
              <a:t>, nous </a:t>
            </a:r>
            <a:r>
              <a:rPr lang="en-US" b="0" u="none" baseline="0" dirty="0" err="1"/>
              <a:t>passons</a:t>
            </a:r>
            <a:r>
              <a:rPr lang="en-US" b="0" u="none" baseline="0" dirty="0"/>
              <a:t> au </a:t>
            </a:r>
            <a:r>
              <a:rPr lang="en-US" b="0" u="none" baseline="0" dirty="0" err="1"/>
              <a:t>symbolique</a:t>
            </a:r>
            <a:r>
              <a:rPr lang="en-US" b="0" u="none" baseline="0" dirty="0"/>
              <a:t>. Les </a:t>
            </a:r>
            <a:r>
              <a:rPr lang="en-US" b="0" u="none" baseline="0" dirty="0" err="1"/>
              <a:t>recherches</a:t>
            </a:r>
            <a:r>
              <a:rPr lang="en-US" b="0" u="none" baseline="0" dirty="0"/>
              <a:t> </a:t>
            </a:r>
            <a:r>
              <a:rPr lang="en-US" b="0" u="none" baseline="0" dirty="0" err="1"/>
              <a:t>montrent</a:t>
            </a:r>
            <a:r>
              <a:rPr lang="en-US" b="0" u="none" baseline="0" dirty="0"/>
              <a:t> que </a:t>
            </a:r>
            <a:r>
              <a:rPr lang="en-US" b="0" u="none" baseline="0" dirty="0" err="1"/>
              <a:t>lorsqu’un</a:t>
            </a:r>
            <a:r>
              <a:rPr lang="en-US" b="0" u="none" baseline="0" dirty="0"/>
              <a:t> </a:t>
            </a:r>
            <a:r>
              <a:rPr lang="en-US" b="0" u="none" baseline="0" dirty="0" err="1"/>
              <a:t>élève</a:t>
            </a:r>
            <a:r>
              <a:rPr lang="en-US" b="0" u="none" baseline="0" dirty="0"/>
              <a:t> pose le </a:t>
            </a:r>
            <a:r>
              <a:rPr lang="en-US" b="0" u="none" baseline="0" dirty="0" err="1"/>
              <a:t>stylo</a:t>
            </a:r>
            <a:r>
              <a:rPr lang="en-US" b="0" u="none" baseline="0" dirty="0"/>
              <a:t> sur le papier, son </a:t>
            </a:r>
            <a:r>
              <a:rPr lang="en-US" b="0" u="none" baseline="0" dirty="0" err="1"/>
              <a:t>niveau</a:t>
            </a:r>
            <a:r>
              <a:rPr lang="en-US" b="0" u="none" baseline="0" dirty="0"/>
              <a:t> de stress </a:t>
            </a:r>
            <a:r>
              <a:rPr lang="en-US" b="0" u="none" baseline="0" dirty="0" err="1"/>
              <a:t>augmente</a:t>
            </a:r>
            <a:r>
              <a:rPr lang="en-US" b="0" u="none" baseline="0" dirty="0"/>
              <a:t> et </a:t>
            </a:r>
            <a:r>
              <a:rPr lang="en-US" b="0" u="none" baseline="0" dirty="0" err="1"/>
              <a:t>complique</a:t>
            </a:r>
            <a:r>
              <a:rPr lang="en-US" b="0" u="none" baseline="0" dirty="0"/>
              <a:t> </a:t>
            </a:r>
            <a:r>
              <a:rPr lang="en-US" b="0" u="none" baseline="0" dirty="0" err="1"/>
              <a:t>ainsi</a:t>
            </a:r>
            <a:r>
              <a:rPr lang="en-US" b="0" u="none" baseline="0" dirty="0"/>
              <a:t> </a:t>
            </a:r>
            <a:r>
              <a:rPr lang="en-US" b="0" u="none" baseline="0" dirty="0" err="1"/>
              <a:t>sa</a:t>
            </a:r>
            <a:r>
              <a:rPr lang="en-US" b="0" u="none" baseline="0" dirty="0"/>
              <a:t> </a:t>
            </a:r>
            <a:r>
              <a:rPr lang="en-US" b="0" u="none" baseline="0" dirty="0" err="1"/>
              <a:t>compréhension</a:t>
            </a:r>
            <a:r>
              <a:rPr lang="en-US" b="0" u="none" baseline="0" dirty="0"/>
              <a:t> des </a:t>
            </a:r>
            <a:r>
              <a:rPr lang="en-US" b="0" u="none" baseline="0" dirty="0" err="1"/>
              <a:t>mathématiques</a:t>
            </a:r>
            <a:r>
              <a:rPr lang="en-US" b="0" u="none" baseline="0" dirty="0"/>
              <a:t>.</a:t>
            </a:r>
            <a:endParaRPr lang="en-US" b="0" u="none"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21</a:t>
            </a:fld>
            <a:endParaRPr lang="en-US"/>
          </a:p>
        </p:txBody>
      </p:sp>
    </p:spTree>
    <p:extLst>
      <p:ext uri="{BB962C8B-B14F-4D97-AF65-F5344CB8AC3E}">
        <p14:creationId xmlns:p14="http://schemas.microsoft.com/office/powerpoint/2010/main" val="4195145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Déposez vos crayons. Je vais cliquer sur la boite et deux ensembles de points apparaitront rapidement à l’</a:t>
            </a:r>
            <a:r>
              <a:rPr lang="fr-FR" sz="1200" b="0" i="0" u="none" strike="noStrike" kern="1200" dirty="0" err="1" smtClean="0">
                <a:solidFill>
                  <a:schemeClr val="tx1"/>
                </a:solidFill>
                <a:effectLst/>
                <a:latin typeface="+mn-lt"/>
                <a:ea typeface="+mn-ea"/>
                <a:cs typeface="+mn-cs"/>
              </a:rPr>
              <a:t>écran.Vous</a:t>
            </a:r>
            <a:r>
              <a:rPr lang="fr-FR" sz="1200" b="0" i="0" u="none" strike="noStrike" kern="1200" dirty="0" smtClean="0">
                <a:solidFill>
                  <a:schemeClr val="tx1"/>
                </a:solidFill>
                <a:effectLst/>
                <a:latin typeface="+mn-lt"/>
                <a:ea typeface="+mn-ea"/>
                <a:cs typeface="+mn-cs"/>
              </a:rPr>
              <a:t> devrez trouver combien de points il y a en tout. Vous êtes prêts? (cliquez sur la boite)</a:t>
            </a:r>
            <a:endParaRPr lang="fr-FR" b="0" dirty="0" smtClean="0">
              <a:effectLst/>
            </a:endParaRPr>
          </a:p>
          <a:p>
            <a:pPr rtl="0"/>
            <a:r>
              <a:rPr lang="fr-FR" sz="1200" b="0" i="0" u="none" strike="noStrike" kern="1200" dirty="0" smtClean="0">
                <a:solidFill>
                  <a:schemeClr val="tx1"/>
                </a:solidFill>
                <a:effectLst/>
                <a:latin typeface="+mn-lt"/>
                <a:ea typeface="+mn-ea"/>
                <a:cs typeface="+mn-cs"/>
              </a:rPr>
              <a:t>Prenez un moment pour y penser. Combien y en avait-il? Je vais cliquer à nouveau pour vous permettre de vérifier une autre fois. (cliquez sur la boite)</a:t>
            </a:r>
            <a:endParaRPr lang="fr-FR" b="0" dirty="0" smtClean="0">
              <a:effectLst/>
            </a:endParaRPr>
          </a:p>
          <a:p>
            <a:pPr rtl="0"/>
            <a:r>
              <a:rPr lang="fr-FR" sz="1200" b="0" i="0" u="none" strike="noStrike" kern="1200" dirty="0" smtClean="0">
                <a:solidFill>
                  <a:schemeClr val="tx1"/>
                </a:solidFill>
                <a:effectLst/>
                <a:latin typeface="+mn-lt"/>
                <a:ea typeface="+mn-ea"/>
                <a:cs typeface="+mn-cs"/>
              </a:rPr>
              <a:t>Est-ce que quelqu’un a besoin de revoir une autre fois?</a:t>
            </a:r>
            <a:endParaRPr lang="fr-FR" b="0" dirty="0" smtClean="0">
              <a:effectLst/>
            </a:endParaRPr>
          </a:p>
          <a:p>
            <a:pPr rtl="0"/>
            <a:r>
              <a:rPr lang="fr-FR" sz="1200" b="0" i="0" u="none" strike="noStrike" kern="1200" dirty="0" smtClean="0">
                <a:solidFill>
                  <a:schemeClr val="tx1"/>
                </a:solidFill>
                <a:effectLst/>
                <a:latin typeface="+mn-lt"/>
                <a:ea typeface="+mn-ea"/>
                <a:cs typeface="+mn-cs"/>
              </a:rPr>
              <a:t>(cliquez sur la boite)</a:t>
            </a:r>
            <a:endParaRPr lang="fr-FR" b="0" dirty="0" smtClean="0">
              <a:effectLst/>
            </a:endParaRPr>
          </a:p>
          <a:p>
            <a:pPr rtl="0"/>
            <a:r>
              <a:rPr lang="fr-FR" sz="1200" b="0" i="0" u="none" strike="noStrike" kern="1200" dirty="0" smtClean="0">
                <a:solidFill>
                  <a:schemeClr val="tx1"/>
                </a:solidFill>
                <a:effectLst/>
                <a:latin typeface="+mn-lt"/>
                <a:ea typeface="+mn-ea"/>
                <a:cs typeface="+mn-cs"/>
              </a:rPr>
              <a:t>Dites à votre partenaire combien de points il y avait et comment vous vous êtes pris pour les compter. </a:t>
            </a:r>
            <a:endParaRPr lang="fr-FR" b="0" dirty="0" smtClean="0">
              <a:effectLst/>
            </a:endParaRPr>
          </a:p>
          <a:p>
            <a:pPr rtl="0"/>
            <a:r>
              <a:rPr lang="fr-FR" sz="1200" b="0" i="0" u="none" strike="noStrike" kern="1200" dirty="0" smtClean="0">
                <a:solidFill>
                  <a:schemeClr val="tx1"/>
                </a:solidFill>
                <a:effectLst/>
                <a:latin typeface="+mn-lt"/>
                <a:ea typeface="+mn-ea"/>
                <a:cs typeface="+mn-cs"/>
              </a:rPr>
              <a:t>(Laisser du temps pour le partage de stratégies)</a:t>
            </a:r>
            <a:endParaRPr lang="fr-FR" b="0" dirty="0" smtClean="0">
              <a:effectLst/>
            </a:endParaRPr>
          </a:p>
          <a:p>
            <a:pPr rtl="0"/>
            <a:r>
              <a:rPr lang="fr-FR" sz="1200" b="0" i="0" u="none" strike="noStrike" kern="1200" dirty="0" smtClean="0">
                <a:solidFill>
                  <a:schemeClr val="tx1"/>
                </a:solidFill>
                <a:effectLst/>
                <a:latin typeface="+mn-lt"/>
                <a:ea typeface="+mn-ea"/>
                <a:cs typeface="+mn-cs"/>
              </a:rPr>
              <a:t>(Quelqu’un devrait dire qu’il a vu un 10. Sinon, dites-leur : “ Et si l’on déplaçait ce point rouge pour faire 10. </a:t>
            </a:r>
            <a:r>
              <a:rPr lang="fr-FR" sz="1200" b="0" i="0" u="none" strike="noStrike" kern="1200" dirty="0" err="1" smtClean="0">
                <a:solidFill>
                  <a:schemeClr val="tx1"/>
                </a:solidFill>
                <a:effectLst/>
                <a:latin typeface="+mn-lt"/>
                <a:ea typeface="+mn-ea"/>
                <a:cs typeface="+mn-cs"/>
              </a:rPr>
              <a:t>Onse</a:t>
            </a:r>
            <a:r>
              <a:rPr lang="fr-FR" sz="1200" b="0" i="0" u="none" strike="noStrike" kern="1200" dirty="0" smtClean="0">
                <a:solidFill>
                  <a:schemeClr val="tx1"/>
                </a:solidFill>
                <a:effectLst/>
                <a:latin typeface="+mn-lt"/>
                <a:ea typeface="+mn-ea"/>
                <a:cs typeface="+mn-cs"/>
              </a:rPr>
              <a:t> retrouverait alors avec 10 et 3.”</a:t>
            </a:r>
            <a:endParaRPr lang="fr-FR" b="0" dirty="0" smtClean="0">
              <a:effectLst/>
            </a:endParaRPr>
          </a:p>
          <a:p>
            <a:pPr rtl="0"/>
            <a:r>
              <a:rPr lang="fr-FR" sz="1200" b="0" i="0" u="none" strike="noStrike" kern="1200" dirty="0" smtClean="0">
                <a:solidFill>
                  <a:schemeClr val="tx1"/>
                </a:solidFill>
                <a:effectLst/>
                <a:latin typeface="+mn-lt"/>
                <a:ea typeface="+mn-ea"/>
                <a:cs typeface="+mn-cs"/>
              </a:rPr>
              <a:t>Obtenir 10 est une stratégie très puissante lorsqu’on parle de pensée additive. Cette activité est simple et vous pourriez la refaire avec vos élèves afin de leur permettre de découvrir la stratégie Obtenir 10. Mais que faire si vos élèves ne comprennent pas cette stratégie? Utilisez du matériel de manipulation! La prochaine activité aidera les élèves à découvrir concrètement la stratégie Obtenir 10.</a:t>
            </a:r>
            <a:endParaRPr lang="fr-FR" b="0" dirty="0" smtClean="0">
              <a:effectLst/>
            </a:endParaRPr>
          </a:p>
          <a:p>
            <a:r>
              <a:rPr lang="fr-FR" sz="1200" b="0" i="0" u="none" strike="noStrike" kern="1200" dirty="0" smtClean="0">
                <a:solidFill>
                  <a:schemeClr val="tx1"/>
                </a:solidFill>
                <a:effectLst/>
                <a:latin typeface="+mn-lt"/>
                <a:ea typeface="+mn-ea"/>
                <a:cs typeface="+mn-cs"/>
              </a:rPr>
              <a:t>Cliquez pour afficher l’activité.</a:t>
            </a:r>
            <a:endParaRPr lang="en-US" baseline="0" dirty="0" smtClean="0"/>
          </a:p>
        </p:txBody>
      </p:sp>
      <p:sp>
        <p:nvSpPr>
          <p:cNvPr id="4" name="Slide Number Placeholder 3"/>
          <p:cNvSpPr>
            <a:spLocks noGrp="1"/>
          </p:cNvSpPr>
          <p:nvPr>
            <p:ph type="sldNum" sz="quarter" idx="10"/>
          </p:nvPr>
        </p:nvSpPr>
        <p:spPr/>
        <p:txBody>
          <a:bodyPr/>
          <a:lstStyle/>
          <a:p>
            <a:fld id="{300A2B48-FB63-4825-A2AF-639E1601C3CE}" type="slidenum">
              <a:rPr lang="en-US" smtClean="0"/>
              <a:t>22</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aseline="0" dirty="0"/>
          </a:p>
          <a:p>
            <a:pPr>
              <a:lnSpc>
                <a:spcPct val="107000"/>
              </a:lnSpc>
              <a:spcAft>
                <a:spcPts val="800"/>
              </a:spcAft>
            </a:pPr>
            <a:r>
              <a:rPr lang="en-CA" sz="1200" b="1" dirty="0" err="1">
                <a:effectLst/>
                <a:latin typeface="Calibri" panose="020F0502020204030204" pitchFamily="34" charset="0"/>
                <a:ea typeface="Calibri" panose="020F0502020204030204" pitchFamily="34" charset="0"/>
                <a:cs typeface="Times New Roman" panose="02020603050405020304" pitchFamily="18" charset="0"/>
              </a:rPr>
              <a:t>Matériel</a:t>
            </a:r>
            <a:r>
              <a:rPr lang="en-CA"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fr-FR" sz="1400" dirty="0">
                <a:effectLst/>
                <a:latin typeface="Times New Roman" panose="02020603050405020304" pitchFamily="18" charset="0"/>
                <a:ea typeface="Times New Roman" panose="02020603050405020304" pitchFamily="18" charset="0"/>
              </a:rPr>
              <a:t>15-20 tuiles carrées ou rondes d’environ 1 po par personne (ou un autre type similaire de matériel de manipulation)</a:t>
            </a:r>
          </a:p>
          <a:p>
            <a:pPr marL="342900" lvl="0" indent="-342900">
              <a:spcAft>
                <a:spcPts val="0"/>
              </a:spcAft>
              <a:buFont typeface="Symbol" panose="05050102010706020507" pitchFamily="18" charset="2"/>
              <a:buChar char=""/>
            </a:pPr>
            <a:r>
              <a:rPr lang="fr-FR" sz="1400" dirty="0">
                <a:effectLst/>
                <a:latin typeface="Times New Roman" panose="02020603050405020304" pitchFamily="18" charset="0"/>
                <a:ea typeface="Times New Roman" panose="02020603050405020304" pitchFamily="18" charset="0"/>
              </a:rPr>
              <a:t>Polycopié Obtenir dix – Deux grilles de dix</a:t>
            </a:r>
          </a:p>
          <a:p>
            <a:pPr marL="0" lvl="0" indent="0">
              <a:spcAft>
                <a:spcPts val="0"/>
              </a:spcAft>
              <a:buFont typeface="Symbol" panose="05050102010706020507" pitchFamily="18" charset="2"/>
              <a:buNone/>
            </a:pPr>
            <a:endParaRPr lang="fr-FR" sz="14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La première stratégie que nous allons examiner est « </a:t>
            </a:r>
            <a:r>
              <a:rPr lang="en-US" dirty="0" smtClean="0"/>
              <a:t>Faire des 10</a:t>
            </a:r>
            <a:r>
              <a:rPr lang="fr-FR" sz="1200" dirty="0">
                <a:effectLst/>
                <a:latin typeface="Calibri" panose="020F0502020204030204" pitchFamily="34" charset="0"/>
                <a:ea typeface="Calibri" panose="020F0502020204030204" pitchFamily="34" charset="0"/>
                <a:cs typeface="Times New Roman" panose="02020603050405020304" pitchFamily="18" charset="0"/>
              </a:rPr>
              <a:t> ». Combien d’entre vous ont déjà vu les images sur l’écran ?</a:t>
            </a:r>
          </a:p>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grilles de dix sont un outil parmi d’autres que vous pouvez utiliser pour aider les élèves à développer leur compréhension du dix. Vous connaissez sans doute aussi Power of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Ten</a:t>
            </a:r>
            <a:r>
              <a:rPr lang="fr-FR" sz="1200" dirty="0">
                <a:effectLst/>
                <a:latin typeface="Calibri" panose="020F0502020204030204" pitchFamily="34" charset="0"/>
                <a:ea typeface="Calibri" panose="020F0502020204030204" pitchFamily="34" charset="0"/>
                <a:cs typeface="Times New Roman" panose="02020603050405020304" pitchFamily="18" charset="0"/>
              </a:rPr>
              <a:t> qui est une excellente ressource, mais vous n’avez pas à dépenser de l’argent pour</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Calibri" panose="020F0502020204030204" pitchFamily="34" charset="0"/>
                <a:ea typeface="Calibri" panose="020F0502020204030204" pitchFamily="34" charset="0"/>
                <a:cs typeface="Times New Roman" panose="02020603050405020304" pitchFamily="18" charset="0"/>
              </a:rPr>
              <a:t>acheter le programme. Recherchez simplement des activités sur les grilles de dix.</a:t>
            </a:r>
          </a:p>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&lt;cliquez&gt;</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Représentez 9 dans la première grille de dix et 4 dans la seconde.</a:t>
            </a:r>
          </a:p>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Matériel requis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 grilles de dix vierges &lt;Lien pour télécharger le</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document du présentateur </a:t>
            </a:r>
            <a:r>
              <a:rPr lang="fr-FR" sz="1200" dirty="0">
                <a:effectLst/>
                <a:latin typeface="Calibri" panose="020F0502020204030204" pitchFamily="34" charset="0"/>
                <a:ea typeface="Calibri" panose="020F0502020204030204" pitchFamily="34" charset="0"/>
                <a:cs typeface="Times New Roman" panose="02020603050405020304" pitchFamily="18" charset="0"/>
              </a:rPr>
              <a:t>:  https://docs.google.com/document/d/1xlqHIfj4wmSBjQ3LMyol2earrh6a7GC8LvT-55SrzdY/edit?usp=sharing &gt;</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Environ 20 tuiles de nombres entiers (ou d’autre matériel de manipulation qui remplit presque tout le carré)</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23</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Les </a:t>
            </a:r>
            <a:r>
              <a:rPr lang="en-US" baseline="0" dirty="0" err="1"/>
              <a:t>mathématiciens</a:t>
            </a:r>
            <a:r>
              <a:rPr lang="en-US" baseline="0" dirty="0"/>
              <a:t> </a:t>
            </a:r>
            <a:r>
              <a:rPr lang="en-US" baseline="0" dirty="0" err="1"/>
              <a:t>ont</a:t>
            </a:r>
            <a:r>
              <a:rPr lang="en-US" baseline="0" dirty="0"/>
              <a:t> un </a:t>
            </a:r>
            <a:r>
              <a:rPr lang="en-US" baseline="0" dirty="0" err="1"/>
              <a:t>léger</a:t>
            </a:r>
            <a:r>
              <a:rPr lang="en-US" baseline="0" dirty="0"/>
              <a:t> trouble </a:t>
            </a:r>
            <a:r>
              <a:rPr lang="en-US" baseline="0" dirty="0" err="1"/>
              <a:t>obsessionnel</a:t>
            </a:r>
            <a:r>
              <a:rPr lang="en-US" baseline="0" dirty="0"/>
              <a:t> </a:t>
            </a:r>
            <a:r>
              <a:rPr lang="en-US" baseline="0" dirty="0" err="1"/>
              <a:t>compulsif</a:t>
            </a:r>
            <a:r>
              <a:rPr lang="en-US" baseline="0" dirty="0"/>
              <a:t>. </a:t>
            </a:r>
            <a:r>
              <a:rPr lang="en-US" baseline="0" dirty="0" err="1"/>
              <a:t>Lorsqu’ils</a:t>
            </a:r>
            <a:r>
              <a:rPr lang="en-US" baseline="0" dirty="0"/>
              <a:t> </a:t>
            </a:r>
            <a:r>
              <a:rPr lang="en-US" baseline="0" dirty="0" err="1"/>
              <a:t>voient</a:t>
            </a:r>
            <a:r>
              <a:rPr lang="en-US" baseline="0" dirty="0"/>
              <a:t> </a:t>
            </a:r>
            <a:r>
              <a:rPr lang="en-US" baseline="0" dirty="0" err="1"/>
              <a:t>une</a:t>
            </a:r>
            <a:r>
              <a:rPr lang="en-US" baseline="0" dirty="0"/>
              <a:t> grille de dix qui </a:t>
            </a:r>
            <a:r>
              <a:rPr lang="en-US" baseline="0" dirty="0" err="1"/>
              <a:t>n’est</a:t>
            </a:r>
            <a:r>
              <a:rPr lang="en-US" baseline="0" dirty="0"/>
              <a:t> pas </a:t>
            </a:r>
            <a:r>
              <a:rPr lang="en-US" baseline="0" dirty="0" err="1"/>
              <a:t>pleine</a:t>
            </a:r>
            <a:r>
              <a:rPr lang="en-US" baseline="0" dirty="0"/>
              <a:t> </a:t>
            </a:r>
            <a:r>
              <a:rPr lang="en-US" baseline="0" dirty="0" err="1"/>
              <a:t>mais</a:t>
            </a:r>
            <a:r>
              <a:rPr lang="en-US" baseline="0" dirty="0"/>
              <a:t> qui </a:t>
            </a:r>
            <a:r>
              <a:rPr lang="en-US" baseline="0" dirty="0" err="1"/>
              <a:t>pourrait</a:t>
            </a:r>
            <a:r>
              <a:rPr lang="en-US" baseline="0" dirty="0"/>
              <a:t> </a:t>
            </a:r>
            <a:r>
              <a:rPr lang="en-US" baseline="0" dirty="0" err="1"/>
              <a:t>l’être</a:t>
            </a:r>
            <a:r>
              <a:rPr lang="en-US" baseline="0" dirty="0"/>
              <a:t>, </a:t>
            </a:r>
            <a:r>
              <a:rPr lang="en-US" baseline="0" dirty="0" err="1"/>
              <a:t>cela</a:t>
            </a:r>
            <a:r>
              <a:rPr lang="en-US" baseline="0" dirty="0"/>
              <a:t> les </a:t>
            </a:r>
            <a:r>
              <a:rPr lang="en-US" baseline="0" dirty="0" err="1"/>
              <a:t>agace</a:t>
            </a:r>
            <a:r>
              <a:rPr lang="en-US" baseline="0" dirty="0"/>
              <a:t> </a:t>
            </a:r>
            <a:r>
              <a:rPr lang="en-US" baseline="0" dirty="0" err="1"/>
              <a:t>tellement</a:t>
            </a:r>
            <a:r>
              <a:rPr lang="en-US" baseline="0" dirty="0"/>
              <a:t> </a:t>
            </a:r>
            <a:r>
              <a:rPr lang="en-US" baseline="0" dirty="0" err="1"/>
              <a:t>qu’ils</a:t>
            </a:r>
            <a:r>
              <a:rPr lang="en-US" baseline="0" dirty="0"/>
              <a:t> font tout </a:t>
            </a:r>
            <a:r>
              <a:rPr lang="en-US" baseline="0" dirty="0" err="1"/>
              <a:t>ce</a:t>
            </a:r>
            <a:r>
              <a:rPr lang="en-US" baseline="0" dirty="0"/>
              <a:t> </a:t>
            </a:r>
            <a:r>
              <a:rPr lang="en-US" baseline="0" dirty="0" err="1"/>
              <a:t>qu’ils</a:t>
            </a:r>
            <a:r>
              <a:rPr lang="en-US" baseline="0" dirty="0"/>
              <a:t> </a:t>
            </a:r>
            <a:r>
              <a:rPr lang="en-US" baseline="0" dirty="0" err="1"/>
              <a:t>peuvent</a:t>
            </a:r>
            <a:r>
              <a:rPr lang="en-US" baseline="0" dirty="0"/>
              <a:t> pour la </a:t>
            </a:r>
            <a:r>
              <a:rPr lang="en-US" baseline="0" dirty="0" err="1"/>
              <a:t>remplir</a:t>
            </a:r>
            <a:r>
              <a:rPr lang="en-US" baseline="0" dirty="0"/>
              <a:t> sans changer la </a:t>
            </a:r>
            <a:r>
              <a:rPr lang="en-US" baseline="0" dirty="0" err="1"/>
              <a:t>valeur</a:t>
            </a:r>
            <a:r>
              <a:rPr lang="en-US" baseline="0" dirty="0"/>
              <a:t> </a:t>
            </a:r>
            <a:r>
              <a:rPr lang="en-US" baseline="0" dirty="0" err="1"/>
              <a:t>totale</a:t>
            </a:r>
            <a:r>
              <a:rPr lang="en-US" baseline="0" dirty="0"/>
              <a:t>. </a:t>
            </a:r>
            <a:r>
              <a:rPr lang="en-US" baseline="0" dirty="0" err="1"/>
              <a:t>Remplissez</a:t>
            </a:r>
            <a:r>
              <a:rPr lang="en-US" baseline="0" dirty="0"/>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grille de dix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partir</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l’autre</a:t>
            </a:r>
            <a:r>
              <a:rPr kumimoji="0" lang="en-US" sz="1200" b="0" i="0" u="none" strike="noStrike" kern="1200" cap="none" spc="0" normalizeH="0" baseline="0" noProof="0" dirty="0">
                <a:ln>
                  <a:noFill/>
                </a:ln>
                <a:solidFill>
                  <a:prstClr val="black"/>
                </a:solidFill>
                <a:effectLst/>
                <a:uLnTx/>
                <a:uFillTx/>
                <a:latin typeface="+mn-lt"/>
                <a:ea typeface="+mn-ea"/>
                <a:cs typeface="+mn-cs"/>
              </a:rPr>
              <a:t> grille</a:t>
            </a:r>
            <a:r>
              <a:rPr lang="en-US" baseline="0"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patientez</a:t>
            </a:r>
            <a:r>
              <a:rPr kumimoji="0" lang="en-US" sz="1200" b="0" i="0" u="none" strike="noStrike" kern="1200" cap="none" spc="0" normalizeH="0" baseline="0" noProof="0" dirty="0">
                <a:ln>
                  <a:noFill/>
                </a:ln>
                <a:solidFill>
                  <a:prstClr val="black"/>
                </a:solidFill>
                <a:effectLst/>
                <a:uLnTx/>
                <a:uFillTx/>
                <a:latin typeface="+mn-lt"/>
                <a:ea typeface="+mn-ea"/>
                <a:cs typeface="+mn-cs"/>
              </a:rPr>
              <a:t> pendant </a:t>
            </a:r>
            <a:r>
              <a:rPr kumimoji="0" lang="en-US" sz="1200" b="0" i="0" u="none" strike="noStrike" kern="1200" cap="none" spc="0" normalizeH="0" baseline="0" noProof="0" dirty="0" err="1">
                <a:ln>
                  <a:noFill/>
                </a:ln>
                <a:solidFill>
                  <a:prstClr val="black"/>
                </a:solidFill>
                <a:effectLst/>
                <a:uLnTx/>
                <a:uFillTx/>
                <a:latin typeface="+mn-lt"/>
                <a:ea typeface="+mn-ea"/>
                <a:cs typeface="+mn-cs"/>
              </a:rPr>
              <a:t>qu’ils</a:t>
            </a:r>
            <a:r>
              <a:rPr kumimoji="0" lang="en-US" sz="1200" b="0" i="0" u="none" strike="noStrike" kern="1200" cap="none" spc="0" normalizeH="0" baseline="0" noProof="0" dirty="0">
                <a:ln>
                  <a:noFill/>
                </a:ln>
                <a:solidFill>
                  <a:prstClr val="black"/>
                </a:solidFill>
                <a:effectLst/>
                <a:uLnTx/>
                <a:uFillTx/>
                <a:latin typeface="+mn-lt"/>
                <a:ea typeface="+mn-ea"/>
                <a:cs typeface="+mn-cs"/>
              </a:rPr>
              <a:t> font </a:t>
            </a:r>
            <a:r>
              <a:rPr kumimoji="0" lang="en-US" sz="1200" b="0" i="0" u="none" strike="noStrike" kern="1200" cap="none" spc="0" normalizeH="0" baseline="0" noProof="0" dirty="0" err="1">
                <a:ln>
                  <a:noFill/>
                </a:ln>
                <a:solidFill>
                  <a:prstClr val="black"/>
                </a:solidFill>
                <a:effectLst/>
                <a:uLnTx/>
                <a:uFillTx/>
                <a:latin typeface="+mn-lt"/>
                <a:ea typeface="+mn-ea"/>
                <a:cs typeface="+mn-cs"/>
              </a:rPr>
              <a:t>cela</a:t>
            </a:r>
            <a:r>
              <a:rPr kumimoji="0" lang="en-US" sz="1200" b="0" i="0" u="none" strike="noStrike" kern="1200" cap="none" spc="0" normalizeH="0" baseline="0" noProof="0" dirty="0">
                <a:ln>
                  <a:noFill/>
                </a:ln>
                <a:solidFill>
                  <a:prstClr val="black"/>
                </a:solidFill>
                <a:effectLst/>
                <a:uLnTx/>
                <a:uFillTx/>
                <a:latin typeface="+mn-lt"/>
                <a:ea typeface="+mn-ea"/>
                <a:cs typeface="+mn-cs"/>
              </a:rPr>
              <a:t>&gt;</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24</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Combien</a:t>
            </a:r>
            <a:r>
              <a:rPr lang="en-US" baseline="0" dirty="0"/>
              <a:t> </a:t>
            </a:r>
            <a:r>
              <a:rPr lang="en-US" baseline="0" dirty="0" err="1"/>
              <a:t>d’entre</a:t>
            </a:r>
            <a:r>
              <a:rPr lang="en-US" baseline="0" dirty="0"/>
              <a:t> </a:t>
            </a:r>
            <a:r>
              <a:rPr lang="en-US" baseline="0" dirty="0" err="1"/>
              <a:t>vous</a:t>
            </a:r>
            <a:r>
              <a:rPr lang="en-US" baseline="0" dirty="0"/>
              <a:t> </a:t>
            </a:r>
            <a:r>
              <a:rPr lang="en-US" baseline="0" dirty="0" err="1"/>
              <a:t>ont</a:t>
            </a:r>
            <a:r>
              <a:rPr lang="en-US" baseline="0" dirty="0"/>
              <a:t> </a:t>
            </a:r>
            <a:r>
              <a:rPr lang="en-US" baseline="0" dirty="0" err="1"/>
              <a:t>enlevé</a:t>
            </a:r>
            <a:r>
              <a:rPr lang="en-US" baseline="0" dirty="0"/>
              <a:t> </a:t>
            </a:r>
            <a:r>
              <a:rPr lang="en-US" baseline="0" dirty="0" err="1"/>
              <a:t>une</a:t>
            </a:r>
            <a:r>
              <a:rPr lang="en-US" baseline="0" dirty="0"/>
              <a:t> </a:t>
            </a:r>
            <a:r>
              <a:rPr lang="en-US" baseline="0" dirty="0" err="1"/>
              <a:t>unité</a:t>
            </a:r>
            <a:r>
              <a:rPr lang="en-US" baseline="0" dirty="0"/>
              <a:t> du 4 pour </a:t>
            </a:r>
            <a:r>
              <a:rPr lang="en-US" baseline="0" dirty="0" err="1"/>
              <a:t>compléter</a:t>
            </a:r>
            <a:r>
              <a:rPr lang="en-US" baseline="0" dirty="0"/>
              <a:t> le 9 ?</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25</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err="1"/>
              <a:t>Combien</a:t>
            </a:r>
            <a:r>
              <a:rPr lang="en-US" baseline="0" dirty="0"/>
              <a:t> </a:t>
            </a:r>
            <a:r>
              <a:rPr lang="en-US" baseline="0" dirty="0" err="1"/>
              <a:t>d’entre</a:t>
            </a:r>
            <a:r>
              <a:rPr lang="en-US" baseline="0" dirty="0"/>
              <a:t> </a:t>
            </a:r>
            <a:r>
              <a:rPr lang="en-US" baseline="0" dirty="0" err="1"/>
              <a:t>vous</a:t>
            </a:r>
            <a:r>
              <a:rPr lang="en-US" baseline="0" dirty="0"/>
              <a:t> </a:t>
            </a:r>
            <a:r>
              <a:rPr lang="en-US" baseline="0" dirty="0" err="1"/>
              <a:t>ont</a:t>
            </a:r>
            <a:r>
              <a:rPr lang="en-US" baseline="0" dirty="0"/>
              <a:t> </a:t>
            </a:r>
            <a:r>
              <a:rPr lang="en-US" baseline="0" dirty="0" err="1"/>
              <a:t>enlevé</a:t>
            </a:r>
            <a:r>
              <a:rPr lang="en-US" baseline="0" dirty="0"/>
              <a:t> des </a:t>
            </a:r>
            <a:r>
              <a:rPr lang="en-US" baseline="0" dirty="0" err="1"/>
              <a:t>unités</a:t>
            </a:r>
            <a:r>
              <a:rPr lang="en-US" baseline="0" dirty="0"/>
              <a:t> au 9 pour </a:t>
            </a:r>
            <a:r>
              <a:rPr lang="en-US" baseline="0" dirty="0" err="1"/>
              <a:t>compléter</a:t>
            </a:r>
            <a:r>
              <a:rPr lang="en-US" baseline="0" dirty="0"/>
              <a:t> le 4 ? </a:t>
            </a:r>
            <a:r>
              <a:rPr lang="en-US" baseline="0" dirty="0" err="1"/>
              <a:t>Vous</a:t>
            </a:r>
            <a:r>
              <a:rPr lang="en-US" baseline="0" dirty="0"/>
              <a:t> </a:t>
            </a:r>
            <a:r>
              <a:rPr lang="en-US" baseline="0" dirty="0" err="1"/>
              <a:t>aurez</a:t>
            </a:r>
            <a:r>
              <a:rPr lang="en-US" baseline="0" dirty="0"/>
              <a:t> des </a:t>
            </a:r>
            <a:r>
              <a:rPr lang="en-US" baseline="0" dirty="0" err="1"/>
              <a:t>enfants</a:t>
            </a:r>
            <a:r>
              <a:rPr lang="en-US" baseline="0" dirty="0"/>
              <a:t> qui le font … et </a:t>
            </a:r>
            <a:r>
              <a:rPr lang="en-US" baseline="0" dirty="0" err="1"/>
              <a:t>alors</a:t>
            </a:r>
            <a:r>
              <a:rPr lang="en-US" baseline="0" dirty="0"/>
              <a:t> ? </a:t>
            </a:r>
            <a:r>
              <a:rPr lang="en-US" baseline="0" dirty="0" err="1"/>
              <a:t>Ils</a:t>
            </a:r>
            <a:r>
              <a:rPr lang="en-US" baseline="0" dirty="0"/>
              <a:t> </a:t>
            </a:r>
            <a:r>
              <a:rPr lang="en-US" baseline="0" dirty="0" err="1"/>
              <a:t>obtiennent</a:t>
            </a:r>
            <a:r>
              <a:rPr lang="en-US" baseline="0" dirty="0"/>
              <a:t> </a:t>
            </a:r>
            <a:r>
              <a:rPr lang="en-US" baseline="0" dirty="0" err="1"/>
              <a:t>quand</a:t>
            </a:r>
            <a:r>
              <a:rPr lang="en-US" baseline="0" dirty="0"/>
              <a:t> </a:t>
            </a:r>
            <a:r>
              <a:rPr lang="en-US" baseline="0" dirty="0" err="1"/>
              <a:t>même</a:t>
            </a:r>
            <a:r>
              <a:rPr lang="en-US" baseline="0" dirty="0"/>
              <a:t> la bonne </a:t>
            </a:r>
            <a:r>
              <a:rPr lang="en-US" baseline="0" dirty="0" err="1"/>
              <a:t>réponse</a:t>
            </a:r>
            <a:r>
              <a:rPr lang="en-US" baseline="0" dirty="0"/>
              <a:t>. </a:t>
            </a:r>
            <a:r>
              <a:rPr lang="en-US" baseline="0" dirty="0" err="1"/>
              <a:t>Vous</a:t>
            </a:r>
            <a:r>
              <a:rPr lang="en-US" baseline="0" dirty="0"/>
              <a:t> </a:t>
            </a:r>
            <a:r>
              <a:rPr lang="en-US" baseline="0" dirty="0" err="1"/>
              <a:t>pouvez</a:t>
            </a:r>
            <a:r>
              <a:rPr lang="en-US" baseline="0" dirty="0"/>
              <a:t> </a:t>
            </a:r>
            <a:r>
              <a:rPr lang="en-US" baseline="0" dirty="0" err="1"/>
              <a:t>justement</a:t>
            </a:r>
            <a:r>
              <a:rPr lang="en-US" baseline="0" dirty="0"/>
              <a:t> </a:t>
            </a:r>
            <a:r>
              <a:rPr lang="en-US" baseline="0" dirty="0" err="1"/>
              <a:t>expliquer</a:t>
            </a:r>
            <a:r>
              <a:rPr lang="en-US" baseline="0" dirty="0"/>
              <a:t> que </a:t>
            </a:r>
            <a:r>
              <a:rPr lang="en-US" baseline="0" dirty="0" err="1"/>
              <a:t>l’on</a:t>
            </a:r>
            <a:r>
              <a:rPr lang="en-US" baseline="0" dirty="0"/>
              <a:t> </a:t>
            </a:r>
            <a:r>
              <a:rPr lang="en-US" baseline="0" dirty="0" err="1"/>
              <a:t>peut</a:t>
            </a:r>
            <a:r>
              <a:rPr lang="en-US" baseline="0" dirty="0"/>
              <a:t> </a:t>
            </a:r>
            <a:r>
              <a:rPr lang="en-US" baseline="0" dirty="0" err="1"/>
              <a:t>enlever</a:t>
            </a:r>
            <a:r>
              <a:rPr lang="en-US" baseline="0" dirty="0"/>
              <a:t> des </a:t>
            </a:r>
            <a:r>
              <a:rPr lang="en-US" baseline="0" dirty="0" err="1"/>
              <a:t>unités</a:t>
            </a:r>
            <a:r>
              <a:rPr lang="en-US" baseline="0" dirty="0"/>
              <a:t> à </a:t>
            </a:r>
            <a:r>
              <a:rPr lang="en-US" baseline="0" dirty="0" err="1"/>
              <a:t>n’importe</a:t>
            </a:r>
            <a:r>
              <a:rPr lang="en-US" baseline="0" dirty="0"/>
              <a:t> </a:t>
            </a:r>
            <a:r>
              <a:rPr lang="en-US" baseline="0" dirty="0" err="1"/>
              <a:t>quel</a:t>
            </a:r>
            <a:r>
              <a:rPr lang="en-US" baseline="0" dirty="0"/>
              <a:t> </a:t>
            </a:r>
            <a:r>
              <a:rPr lang="en-US" baseline="0" dirty="0" err="1"/>
              <a:t>nombre</a:t>
            </a:r>
            <a:r>
              <a:rPr lang="en-US" baseline="0" dirty="0"/>
              <a:t>. </a:t>
            </a:r>
            <a:r>
              <a:rPr lang="en-US" baseline="0" dirty="0" err="1"/>
              <a:t>Cependant</a:t>
            </a:r>
            <a:r>
              <a:rPr lang="en-US" baseline="0" dirty="0"/>
              <a:t>, un </a:t>
            </a:r>
            <a:r>
              <a:rPr lang="en-US" baseline="0" dirty="0" err="1"/>
              <a:t>mathématicien</a:t>
            </a:r>
            <a:r>
              <a:rPr lang="en-US" baseline="0" dirty="0"/>
              <a:t> </a:t>
            </a:r>
            <a:r>
              <a:rPr lang="en-US" baseline="0" dirty="0" err="1"/>
              <a:t>cherchera</a:t>
            </a:r>
            <a:r>
              <a:rPr lang="en-US" baseline="0" dirty="0"/>
              <a:t> </a:t>
            </a:r>
            <a:r>
              <a:rPr lang="en-US" baseline="0" dirty="0" err="1"/>
              <a:t>habituellement</a:t>
            </a:r>
            <a:r>
              <a:rPr lang="en-US" baseline="0" dirty="0"/>
              <a:t> à </a:t>
            </a:r>
            <a:r>
              <a:rPr lang="en-US" baseline="0" dirty="0" err="1"/>
              <a:t>déplacer</a:t>
            </a:r>
            <a:r>
              <a:rPr lang="en-US" baseline="0" dirty="0"/>
              <a:t> le </a:t>
            </a:r>
            <a:r>
              <a:rPr lang="en-US" baseline="0" dirty="0" err="1"/>
              <a:t>moins</a:t>
            </a:r>
            <a:r>
              <a:rPr lang="en-US" baseline="0" dirty="0"/>
              <a:t> de </a:t>
            </a:r>
            <a:r>
              <a:rPr lang="en-US" baseline="0" dirty="0" err="1"/>
              <a:t>tuiles</a:t>
            </a:r>
            <a:r>
              <a:rPr lang="en-US" baseline="0" dirty="0"/>
              <a:t> possible. </a:t>
            </a:r>
            <a:r>
              <a:rPr lang="en-US" baseline="0" dirty="0" err="1"/>
              <a:t>Cela</a:t>
            </a:r>
            <a:r>
              <a:rPr lang="en-US" baseline="0" dirty="0"/>
              <a:t> fait </a:t>
            </a:r>
            <a:r>
              <a:rPr lang="en-US" baseline="0" dirty="0" err="1"/>
              <a:t>moins</a:t>
            </a:r>
            <a:r>
              <a:rPr lang="en-US" baseline="0" dirty="0"/>
              <a:t> de travail.</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26</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err="1"/>
              <a:t>Lorsque</a:t>
            </a:r>
            <a:r>
              <a:rPr lang="en-US" baseline="0" dirty="0"/>
              <a:t> </a:t>
            </a:r>
            <a:r>
              <a:rPr lang="en-US" baseline="0" dirty="0" err="1"/>
              <a:t>vous</a:t>
            </a:r>
            <a:r>
              <a:rPr lang="en-US" baseline="0" dirty="0"/>
              <a:t> </a:t>
            </a:r>
            <a:r>
              <a:rPr lang="en-US" baseline="0" dirty="0" err="1"/>
              <a:t>écrivez</a:t>
            </a:r>
            <a:r>
              <a:rPr lang="en-US" baseline="0" dirty="0"/>
              <a:t> </a:t>
            </a:r>
            <a:r>
              <a:rPr lang="en-US" baseline="0" dirty="0" err="1"/>
              <a:t>votre</a:t>
            </a:r>
            <a:r>
              <a:rPr lang="en-US" baseline="0" dirty="0"/>
              <a:t> nouvelle </a:t>
            </a:r>
            <a:r>
              <a:rPr lang="en-US" baseline="0" dirty="0" err="1"/>
              <a:t>équation</a:t>
            </a:r>
            <a:r>
              <a:rPr lang="en-US" baseline="0" dirty="0"/>
              <a:t>, </a:t>
            </a:r>
            <a:r>
              <a:rPr lang="en-US" baseline="0" dirty="0" err="1"/>
              <a:t>assurez-vous</a:t>
            </a:r>
            <a:r>
              <a:rPr lang="en-US" baseline="0" dirty="0"/>
              <a:t> </a:t>
            </a:r>
            <a:r>
              <a:rPr lang="en-US" baseline="0" dirty="0" err="1"/>
              <a:t>d’utiliser</a:t>
            </a:r>
            <a:r>
              <a:rPr lang="en-US" baseline="0" dirty="0"/>
              <a:t> </a:t>
            </a:r>
            <a:r>
              <a:rPr lang="en-US" baseline="0" dirty="0" err="1"/>
              <a:t>ce</a:t>
            </a:r>
            <a:r>
              <a:rPr lang="en-US" baseline="0" dirty="0"/>
              <a:t> format… 9 + 4 </a:t>
            </a:r>
            <a:r>
              <a:rPr lang="en-US" baseline="0" dirty="0" err="1"/>
              <a:t>est</a:t>
            </a:r>
            <a:r>
              <a:rPr lang="en-US" baseline="0" dirty="0"/>
              <a:t> </a:t>
            </a:r>
            <a:r>
              <a:rPr lang="en-US" baseline="0" dirty="0" err="1"/>
              <a:t>pareil</a:t>
            </a:r>
            <a:r>
              <a:rPr lang="en-US" baseline="0" dirty="0"/>
              <a:t> que 10 + 3. Nous </a:t>
            </a:r>
            <a:r>
              <a:rPr lang="en-US" baseline="0" dirty="0" err="1"/>
              <a:t>devons</a:t>
            </a:r>
            <a:r>
              <a:rPr lang="en-US" baseline="0" dirty="0"/>
              <a:t> faire </a:t>
            </a:r>
            <a:r>
              <a:rPr lang="en-US" baseline="0" dirty="0" err="1"/>
              <a:t>en</a:t>
            </a:r>
            <a:r>
              <a:rPr lang="en-US" baseline="0" dirty="0"/>
              <a:t> </a:t>
            </a:r>
            <a:r>
              <a:rPr lang="en-US" baseline="0" dirty="0" err="1"/>
              <a:t>sorte</a:t>
            </a:r>
            <a:r>
              <a:rPr lang="en-US" baseline="0" dirty="0"/>
              <a:t> </a:t>
            </a:r>
            <a:r>
              <a:rPr lang="en-US" baseline="0" dirty="0" err="1"/>
              <a:t>d’utiliser</a:t>
            </a:r>
            <a:r>
              <a:rPr lang="en-US" baseline="0" dirty="0"/>
              <a:t> </a:t>
            </a:r>
            <a:r>
              <a:rPr lang="en-US" baseline="0" dirty="0" err="1"/>
              <a:t>l’expression</a:t>
            </a:r>
            <a:r>
              <a:rPr lang="en-US" baseline="0" dirty="0"/>
              <a:t> « </a:t>
            </a:r>
            <a:r>
              <a:rPr lang="en-US" baseline="0" dirty="0" err="1"/>
              <a:t>est</a:t>
            </a:r>
            <a:r>
              <a:rPr lang="en-US" baseline="0" dirty="0"/>
              <a:t> </a:t>
            </a:r>
            <a:r>
              <a:rPr lang="en-US" baseline="0" dirty="0" err="1"/>
              <a:t>pareil</a:t>
            </a:r>
            <a:r>
              <a:rPr lang="en-US" baseline="0" dirty="0"/>
              <a:t> que » </a:t>
            </a:r>
            <a:r>
              <a:rPr lang="en-US" baseline="0" dirty="0" err="1"/>
              <a:t>aussi</a:t>
            </a:r>
            <a:r>
              <a:rPr lang="en-US" baseline="0" dirty="0"/>
              <a:t> </a:t>
            </a:r>
            <a:r>
              <a:rPr lang="en-US" baseline="0" dirty="0" err="1"/>
              <a:t>souvent</a:t>
            </a:r>
            <a:r>
              <a:rPr lang="en-US" baseline="0" dirty="0"/>
              <a:t> que </a:t>
            </a:r>
            <a:r>
              <a:rPr lang="en-US" baseline="0" dirty="0" err="1"/>
              <a:t>l’expression</a:t>
            </a:r>
            <a:r>
              <a:rPr lang="en-US" baseline="0" dirty="0"/>
              <a:t> « </a:t>
            </a:r>
            <a:r>
              <a:rPr lang="en-US" baseline="0" dirty="0" err="1"/>
              <a:t>est</a:t>
            </a:r>
            <a:r>
              <a:rPr lang="en-US" baseline="0" dirty="0"/>
              <a:t> </a:t>
            </a:r>
            <a:r>
              <a:rPr lang="en-US" baseline="0" dirty="0" err="1"/>
              <a:t>égal</a:t>
            </a:r>
            <a:r>
              <a:rPr lang="en-US" baseline="0" dirty="0"/>
              <a:t> à ». </a:t>
            </a:r>
            <a:r>
              <a:rPr lang="en-US" baseline="0" dirty="0" err="1"/>
              <a:t>Cela</a:t>
            </a:r>
            <a:r>
              <a:rPr lang="en-US" baseline="0" dirty="0"/>
              <a:t> les </a:t>
            </a:r>
            <a:r>
              <a:rPr lang="en-US" baseline="0" dirty="0" err="1"/>
              <a:t>aidera</a:t>
            </a:r>
            <a:r>
              <a:rPr lang="en-US" baseline="0" dirty="0"/>
              <a:t> à </a:t>
            </a:r>
            <a:r>
              <a:rPr lang="en-US" baseline="0" dirty="0" err="1"/>
              <a:t>obtenir</a:t>
            </a:r>
            <a:r>
              <a:rPr lang="en-US" baseline="0" dirty="0"/>
              <a:t> </a:t>
            </a:r>
            <a:r>
              <a:rPr lang="en-US" baseline="0" dirty="0" err="1"/>
              <a:t>une</a:t>
            </a:r>
            <a:r>
              <a:rPr lang="en-US" baseline="0" dirty="0"/>
              <a:t> </a:t>
            </a:r>
            <a:r>
              <a:rPr lang="en-US" baseline="0" dirty="0" err="1"/>
              <a:t>meilleure</a:t>
            </a:r>
            <a:r>
              <a:rPr lang="en-US" baseline="0" dirty="0"/>
              <a:t> </a:t>
            </a:r>
            <a:r>
              <a:rPr lang="en-US" baseline="0" dirty="0" err="1"/>
              <a:t>compréhension</a:t>
            </a:r>
            <a:r>
              <a:rPr lang="en-US" baseline="0" dirty="0"/>
              <a:t> du </a:t>
            </a:r>
            <a:r>
              <a:rPr lang="en-US" baseline="0" dirty="0" err="1"/>
              <a:t>signe</a:t>
            </a:r>
            <a:r>
              <a:rPr lang="en-US" baseline="0" dirty="0"/>
              <a:t> </a:t>
            </a:r>
            <a:r>
              <a:rPr lang="en-US" baseline="0" dirty="0" err="1"/>
              <a:t>égal</a:t>
            </a:r>
            <a:r>
              <a:rPr lang="en-US" baseline="0" dirty="0"/>
              <a:t>.</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27</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À </a:t>
            </a:r>
            <a:r>
              <a:rPr lang="en-US" dirty="0" err="1"/>
              <a:t>présent</a:t>
            </a:r>
            <a:r>
              <a:rPr lang="en-US" dirty="0"/>
              <a:t>,</a:t>
            </a:r>
            <a:r>
              <a:rPr lang="en-US" baseline="0" dirty="0"/>
              <a:t> les participants </a:t>
            </a:r>
            <a:r>
              <a:rPr lang="en-US" baseline="0" dirty="0" err="1"/>
              <a:t>essaient</a:t>
            </a:r>
            <a:r>
              <a:rPr lang="en-US" baseline="0" dirty="0"/>
              <a:t> avec 8 + 7</a:t>
            </a:r>
            <a:endParaRPr lang="en-US" dirty="0"/>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28</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Pouvez-vous utiliser la stratégie « </a:t>
            </a:r>
            <a:r>
              <a:rPr lang="en-US" dirty="0" smtClean="0"/>
              <a:t>Faire des 10</a:t>
            </a:r>
            <a:r>
              <a:rPr lang="fr-FR" sz="1200" dirty="0">
                <a:effectLst/>
                <a:latin typeface="Calibri" panose="020F0502020204030204" pitchFamily="34" charset="0"/>
                <a:ea typeface="Calibri" panose="020F0502020204030204" pitchFamily="34" charset="0"/>
                <a:cs typeface="Times New Roman" panose="02020603050405020304" pitchFamily="18" charset="0"/>
              </a:rPr>
              <a:t> » pour résoudre cette opération de tête ? Expliquez à votre partenaire ce que vous avez fait. &lt;donnez du temps&gt;</a:t>
            </a:r>
          </a:p>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Demander aux élèves d’expliquer leur processus ou leur stratégie à leur partenaire est un aspect important en mathématiques. Les élèves doivent être capables de communiquer leur stratégie. Vous souvenez-vous du troisième E ? Explicable ? Cela aide les élèves à mettre en pratique leurs habiletés en communication et en raisonnement. En tant qu’enseignant, lorsque les élèves partagent leur stratégie avec l’ensemble de la classe, je la note sur le tableau pour qu’ils puissent la voir sous forme écrite. Après s’être beaucoup entraînés à expliquer verbalement leur stratégie, ils peuvent écrire ce qu’ils viennent de dire à leur partenaire. Cela aidera à améliorer leur communication écrite.</a:t>
            </a:r>
          </a:p>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Si un élève vous dit qu’il connaissait tout simplement la réponse, c’est possible. Si vous demandez à un élève de première année d’additionner des nombres à un seul chiffre, il se peut qu’il ait maîtrisé ce fait. Je lui réponds simplement : « Je suis désolée. Je t’ai donné une question pour laquelle tu n’as pas eu à réfléchir… tu la connaissais déjà. Essaie ce problème… » Cependant, si c’est un problème pour lequel les élèves ne peuvent énumérer</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les étapes</a:t>
            </a:r>
            <a:r>
              <a:rPr lang="fr-FR" sz="1200" dirty="0">
                <a:effectLst/>
                <a:latin typeface="Calibri" panose="020F0502020204030204" pitchFamily="34" charset="0"/>
                <a:ea typeface="Calibri" panose="020F0502020204030204" pitchFamily="34" charset="0"/>
                <a:cs typeface="Times New Roman" panose="02020603050405020304" pitchFamily="18" charset="0"/>
              </a:rPr>
              <a:t>, vous devrez les guider à travers le processus explicatif. Par exemple, ne demandez pas « qu’as-tu fait pour obtenir la réponse ? » Demandez plutôt « qu’as-tu fait en premier ? »</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29</a:t>
            </a:fld>
            <a:endParaRPr lang="en-US"/>
          </a:p>
        </p:txBody>
      </p:sp>
    </p:spTree>
    <p:extLst>
      <p:ext uri="{BB962C8B-B14F-4D97-AF65-F5344CB8AC3E}">
        <p14:creationId xmlns:p14="http://schemas.microsoft.com/office/powerpoint/2010/main" val="251382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Donnez</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des </a:t>
            </a:r>
            <a:r>
              <a:rPr kumimoji="0" lang="en-US" sz="1200" b="0" i="0" u="none" strike="noStrike" kern="1200" cap="none" spc="0" normalizeH="0" baseline="0" noProof="0" dirty="0" err="1">
                <a:ln>
                  <a:noFill/>
                </a:ln>
                <a:solidFill>
                  <a:prstClr val="black"/>
                </a:solidFill>
                <a:effectLst/>
                <a:uLnTx/>
                <a:uFillTx/>
                <a:latin typeface="+mn-lt"/>
                <a:ea typeface="+mn-ea"/>
                <a:cs typeface="+mn-cs"/>
              </a:rPr>
              <a:t>papillons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adhésifs</a:t>
            </a:r>
            <a:r>
              <a:rPr kumimoji="0" lang="en-US" sz="1200" b="0" i="0" u="none" strike="noStrike" kern="1200" cap="none" spc="0" normalizeH="0" baseline="0" noProof="0" dirty="0">
                <a:ln>
                  <a:noFill/>
                </a:ln>
                <a:solidFill>
                  <a:prstClr val="black"/>
                </a:solidFill>
                <a:effectLst/>
                <a:uLnTx/>
                <a:uFillTx/>
                <a:latin typeface="+mn-lt"/>
                <a:ea typeface="+mn-ea"/>
                <a:cs typeface="+mn-cs"/>
              </a:rPr>
              <a:t> aux participants. </a:t>
            </a:r>
            <a:r>
              <a:rPr kumimoji="0" lang="en-US" sz="1200" b="0" i="0" u="none" strike="noStrike" kern="1200" cap="none" spc="0" normalizeH="0" baseline="0" noProof="0" dirty="0" err="1">
                <a:ln>
                  <a:noFill/>
                </a:ln>
                <a:solidFill>
                  <a:prstClr val="black"/>
                </a:solidFill>
                <a:effectLst/>
                <a:uLnTx/>
                <a:uFillTx/>
                <a:latin typeface="+mn-lt"/>
                <a:ea typeface="+mn-ea"/>
                <a:cs typeface="+mn-cs"/>
              </a:rPr>
              <a:t>Générez</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liste</a:t>
            </a:r>
            <a:r>
              <a:rPr kumimoji="0" lang="en-US" sz="1200" b="0" i="0" u="none" strike="noStrike" kern="1200" cap="none" spc="0" normalizeH="0" baseline="0" noProof="0" dirty="0">
                <a:ln>
                  <a:noFill/>
                </a:ln>
                <a:solidFill>
                  <a:prstClr val="black"/>
                </a:solidFill>
                <a:effectLst/>
                <a:uLnTx/>
                <a:uFillTx/>
                <a:latin typeface="+mn-lt"/>
                <a:ea typeface="+mn-ea"/>
                <a:cs typeface="+mn-cs"/>
              </a:rPr>
              <a:t> de mots </a:t>
            </a:r>
            <a:r>
              <a:rPr kumimoji="0" lang="en-US" sz="1200" b="0" i="0" u="none" strike="noStrike" kern="1200" cap="none" spc="0" normalizeH="0" baseline="0" noProof="0" dirty="0" err="1">
                <a:ln>
                  <a:noFill/>
                </a:ln>
                <a:solidFill>
                  <a:prstClr val="black"/>
                </a:solidFill>
                <a:effectLst/>
                <a:uLnTx/>
                <a:uFillTx/>
                <a:latin typeface="+mn-lt"/>
                <a:ea typeface="+mn-ea"/>
                <a:cs typeface="+mn-cs"/>
              </a:rPr>
              <a:t>clés</a:t>
            </a:r>
            <a:r>
              <a:rPr kumimoji="0" lang="en-US" sz="1200" b="0" i="0" u="none" strike="noStrike" kern="1200" cap="none" spc="0" normalizeH="0" baseline="0" noProof="0" dirty="0">
                <a:ln>
                  <a:noFill/>
                </a:ln>
                <a:solidFill>
                  <a:prstClr val="black"/>
                </a:solidFill>
                <a:effectLst/>
                <a:uLnTx/>
                <a:uFillTx/>
                <a:latin typeface="+mn-lt"/>
                <a:ea typeface="+mn-ea"/>
                <a:cs typeface="+mn-cs"/>
              </a:rPr>
              <a:t> qui </a:t>
            </a:r>
            <a:r>
              <a:rPr kumimoji="0" lang="en-US" sz="1200" b="0" i="0" u="none" strike="noStrike" kern="1200" cap="none" spc="0" normalizeH="0" baseline="0" noProof="0" dirty="0" err="1">
                <a:ln>
                  <a:noFill/>
                </a:ln>
                <a:solidFill>
                  <a:prstClr val="black"/>
                </a:solidFill>
                <a:effectLst/>
                <a:uLnTx/>
                <a:uFillTx/>
                <a:latin typeface="+mn-lt"/>
                <a:ea typeface="+mn-ea"/>
                <a:cs typeface="+mn-cs"/>
              </a:rPr>
              <a:t>sont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selon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vous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directement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liés</a:t>
            </a:r>
            <a:r>
              <a:rPr kumimoji="0" lang="en-US" sz="1200" b="0" i="0" u="none" strike="noStrike" kern="1200" cap="none" spc="0" normalizeH="0" baseline="0" noProof="0" dirty="0">
                <a:ln>
                  <a:noFill/>
                </a:ln>
                <a:solidFill>
                  <a:prstClr val="black"/>
                </a:solidFill>
                <a:effectLst/>
                <a:uLnTx/>
                <a:uFillTx/>
                <a:latin typeface="+mn-lt"/>
                <a:ea typeface="+mn-ea"/>
                <a:cs typeface="+mn-cs"/>
              </a:rPr>
              <a:t> à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pensée</a:t>
            </a:r>
            <a:r>
              <a:rPr kumimoji="0" lang="en-US" sz="1200" b="0" i="0" u="none" strike="noStrike" kern="1200" cap="none" spc="0" normalizeH="0" baseline="0" noProof="0" dirty="0">
                <a:ln>
                  <a:noFill/>
                </a:ln>
                <a:solidFill>
                  <a:prstClr val="black"/>
                </a:solidFill>
                <a:effectLst/>
                <a:uLnTx/>
                <a:uFillTx/>
                <a:latin typeface="+mn-lt"/>
                <a:ea typeface="+mn-ea"/>
                <a:cs typeface="+mn-cs"/>
              </a:rPr>
              <a:t> additive.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petits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groupes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ils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rassemblent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leurs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réponses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associant</a:t>
            </a:r>
            <a:r>
              <a:rPr kumimoji="0" lang="en-US" sz="1200" b="0" i="0" u="none" strike="noStrike" kern="1200" cap="none" spc="0" normalizeH="0" baseline="0" noProof="0" dirty="0">
                <a:ln>
                  <a:noFill/>
                </a:ln>
                <a:solidFill>
                  <a:prstClr val="black"/>
                </a:solidFill>
                <a:effectLst/>
                <a:uLnTx/>
                <a:uFillTx/>
                <a:latin typeface="+mn-lt"/>
                <a:ea typeface="+mn-ea"/>
                <a:cs typeface="+mn-cs"/>
              </a:rPr>
              <a:t> les notes </a:t>
            </a:r>
            <a:r>
              <a:rPr kumimoji="0" lang="en-US" sz="1200" b="0" i="0" u="none" strike="noStrike" kern="1200" cap="none" spc="0" normalizeH="0" baseline="0" noProof="0" dirty="0" err="1">
                <a:ln>
                  <a:noFill/>
                </a:ln>
                <a:solidFill>
                  <a:prstClr val="black"/>
                </a:solidFill>
                <a:effectLst/>
                <a:uLnTx/>
                <a:uFillTx/>
                <a:latin typeface="+mn-lt"/>
                <a:ea typeface="+mn-ea"/>
                <a:cs typeface="+mn-cs"/>
              </a:rPr>
              <a:t>adhésives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équivalentes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collant</a:t>
            </a:r>
            <a:r>
              <a:rPr kumimoji="0" lang="en-US" sz="1200" b="0" i="0" u="none" strike="noStrike" kern="1200" cap="none" spc="0" normalizeH="0" baseline="0" noProof="0" dirty="0">
                <a:ln>
                  <a:noFill/>
                </a:ln>
                <a:solidFill>
                  <a:prstClr val="black"/>
                </a:solidFill>
                <a:effectLst/>
                <a:uLnTx/>
                <a:uFillTx/>
                <a:latin typeface="+mn-lt"/>
                <a:ea typeface="+mn-ea"/>
                <a:cs typeface="+mn-cs"/>
              </a:rPr>
              <a:t> ensemble. Ne </a:t>
            </a:r>
            <a:r>
              <a:rPr kumimoji="0" lang="en-US" sz="1200" b="0" i="0" u="none" strike="noStrike" kern="1200" cap="none" spc="0" normalizeH="0" baseline="0" noProof="0" dirty="0" err="1">
                <a:ln>
                  <a:noFill/>
                </a:ln>
                <a:solidFill>
                  <a:prstClr val="black"/>
                </a:solidFill>
                <a:effectLst/>
                <a:uLnTx/>
                <a:uFillTx/>
                <a:latin typeface="+mn-lt"/>
                <a:ea typeface="+mn-ea"/>
                <a:cs typeface="+mn-cs"/>
              </a:rPr>
              <a:t>gardez</a:t>
            </a:r>
            <a:r>
              <a:rPr kumimoji="0" lang="en-US" sz="1200" b="0" i="0" u="none" strike="noStrike" kern="1200" cap="none" spc="0" normalizeH="0" baseline="0" noProof="0" dirty="0">
                <a:ln>
                  <a:noFill/>
                </a:ln>
                <a:solidFill>
                  <a:prstClr val="black"/>
                </a:solidFill>
                <a:effectLst/>
                <a:uLnTx/>
                <a:uFillTx/>
                <a:latin typeface="+mn-lt"/>
                <a:ea typeface="+mn-ea"/>
                <a:cs typeface="+mn-cs"/>
              </a:rPr>
              <a:t> pas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note </a:t>
            </a:r>
            <a:r>
              <a:rPr kumimoji="0" lang="en-US" sz="1200" b="0" i="0" u="none" strike="noStrike" kern="1200" cap="none" spc="0" normalizeH="0" baseline="0" noProof="0" dirty="0" err="1">
                <a:ln>
                  <a:noFill/>
                </a:ln>
                <a:solidFill>
                  <a:prstClr val="black"/>
                </a:solidFill>
                <a:effectLst/>
                <a:uLnTx/>
                <a:uFillTx/>
                <a:latin typeface="+mn-lt"/>
                <a:ea typeface="+mn-ea"/>
                <a:cs typeface="+mn-cs"/>
              </a:rPr>
              <a:t>isolée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Ils</a:t>
            </a:r>
            <a:r>
              <a:rPr kumimoji="0" lang="en-US" sz="1200" b="0" i="0" u="none" strike="noStrike" kern="1200" cap="none" spc="0" normalizeH="0" baseline="0" noProof="0" dirty="0">
                <a:ln>
                  <a:noFill/>
                </a:ln>
                <a:solidFill>
                  <a:prstClr val="black"/>
                </a:solidFill>
                <a:effectLst/>
                <a:uLnTx/>
                <a:uFillTx/>
                <a:latin typeface="+mn-lt"/>
                <a:ea typeface="+mn-ea"/>
                <a:cs typeface="+mn-cs"/>
              </a:rPr>
              <a:t>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mettent</a:t>
            </a:r>
            <a:r>
              <a:rPr kumimoji="0" lang="en-US" sz="1200" b="0" i="0" u="none" strike="noStrike" kern="1200" cap="none" spc="0" normalizeH="0" baseline="0" noProof="0" dirty="0">
                <a:ln>
                  <a:noFill/>
                </a:ln>
                <a:solidFill>
                  <a:prstClr val="black"/>
                </a:solidFill>
                <a:effectLst/>
                <a:uLnTx/>
                <a:uFillTx/>
                <a:latin typeface="+mn-lt"/>
                <a:ea typeface="+mn-ea"/>
                <a:cs typeface="+mn-cs"/>
              </a:rPr>
              <a:t> sur le tableau,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rassemblant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nouvelle </a:t>
            </a:r>
            <a:r>
              <a:rPr kumimoji="0" lang="en-US" sz="1200" b="0" i="0" u="none" strike="noStrike" kern="1200" cap="none" spc="0" normalizeH="0" baseline="0" noProof="0" dirty="0" err="1">
                <a:ln>
                  <a:noFill/>
                </a:ln>
                <a:solidFill>
                  <a:prstClr val="black"/>
                </a:solidFill>
                <a:effectLst/>
                <a:uLnTx/>
                <a:uFillTx/>
                <a:latin typeface="+mn-lt"/>
                <a:ea typeface="+mn-ea"/>
                <a:cs typeface="+mn-cs"/>
              </a:rPr>
              <a:t>fois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nécessaire</a:t>
            </a:r>
            <a:r>
              <a:rPr kumimoji="0" lang="en-US" sz="1200" b="0" i="0" u="none" strike="noStrike" kern="1200" cap="none" spc="0" normalizeH="0" baseline="0" noProof="0" dirty="0">
                <a:ln>
                  <a:noFill/>
                </a:ln>
                <a:solidFill>
                  <a:prstClr val="black"/>
                </a:solidFill>
                <a:effectLst/>
                <a:uLnTx/>
                <a:uFillTx/>
                <a:latin typeface="+mn-lt"/>
                <a:ea typeface="+mn-ea"/>
                <a:cs typeface="+mn-cs"/>
              </a:rPr>
              <a:t>. Le </a:t>
            </a:r>
            <a:r>
              <a:rPr kumimoji="0" lang="en-US" sz="1200" b="0" i="0" u="none" strike="noStrike" kern="1200" cap="none" spc="0" normalizeH="0" baseline="0" noProof="0" dirty="0" err="1">
                <a:ln>
                  <a:noFill/>
                </a:ln>
                <a:solidFill>
                  <a:prstClr val="black"/>
                </a:solidFill>
                <a:effectLst/>
                <a:uLnTx/>
                <a:uFillTx/>
                <a:latin typeface="+mn-lt"/>
                <a:ea typeface="+mn-ea"/>
                <a:cs typeface="+mn-cs"/>
              </a:rPr>
              <a:t>présentateur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prend</a:t>
            </a:r>
            <a:r>
              <a:rPr kumimoji="0" lang="en-US" sz="1200" b="0" i="0" u="none" strike="noStrike" kern="1200" cap="none" spc="0" normalizeH="0" baseline="0" noProof="0" dirty="0">
                <a:ln>
                  <a:noFill/>
                </a:ln>
                <a:solidFill>
                  <a:prstClr val="black"/>
                </a:solidFill>
                <a:effectLst/>
                <a:uLnTx/>
                <a:uFillTx/>
                <a:latin typeface="+mn-lt"/>
                <a:ea typeface="+mn-ea"/>
                <a:cs typeface="+mn-cs"/>
              </a:rPr>
              <a:t> les plus grosses piles et les lit au </a:t>
            </a:r>
            <a:r>
              <a:rPr kumimoji="0" lang="en-US" sz="1200" b="0" i="0" u="none" strike="noStrike" kern="1200" cap="none" spc="0" normalizeH="0" baseline="0" noProof="0" dirty="0" err="1">
                <a:ln>
                  <a:noFill/>
                </a:ln>
                <a:solidFill>
                  <a:prstClr val="black"/>
                </a:solidFill>
                <a:effectLst/>
                <a:uLnTx/>
                <a:uFillTx/>
                <a:latin typeface="+mn-lt"/>
                <a:ea typeface="+mn-ea"/>
                <a:cs typeface="+mn-cs"/>
              </a:rPr>
              <a:t>groupe</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Alternative : on </a:t>
            </a:r>
            <a:r>
              <a:rPr kumimoji="0" lang="en-US" sz="1200" b="0" i="0" u="none" strike="noStrike" kern="1200" cap="none" spc="0" normalizeH="0" baseline="0" noProof="0" dirty="0" err="1">
                <a:ln>
                  <a:noFill/>
                </a:ln>
                <a:solidFill>
                  <a:prstClr val="black"/>
                </a:solidFill>
                <a:effectLst/>
                <a:uLnTx/>
                <a:uFillTx/>
                <a:latin typeface="+mn-lt"/>
                <a:ea typeface="+mn-ea"/>
                <a:cs typeface="+mn-cs"/>
              </a:rPr>
              <a:t>demande</a:t>
            </a:r>
            <a:r>
              <a:rPr kumimoji="0" lang="en-US" sz="1200" b="0" i="0" u="none" strike="noStrike" kern="1200" cap="none" spc="0" normalizeH="0" baseline="0" noProof="0" dirty="0">
                <a:ln>
                  <a:noFill/>
                </a:ln>
                <a:solidFill>
                  <a:prstClr val="black"/>
                </a:solidFill>
                <a:effectLst/>
                <a:uLnTx/>
                <a:uFillTx/>
                <a:latin typeface="+mn-lt"/>
                <a:ea typeface="+mn-ea"/>
                <a:cs typeface="+mn-cs"/>
              </a:rPr>
              <a:t> aux participants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réfléchir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individuellement</a:t>
            </a:r>
            <a:r>
              <a:rPr kumimoji="0" lang="en-US" sz="1200" b="0" i="0" u="none" strike="noStrike" kern="1200" cap="none" spc="0" normalizeH="0" baseline="0" noProof="0" dirty="0">
                <a:ln>
                  <a:noFill/>
                </a:ln>
                <a:solidFill>
                  <a:prstClr val="black"/>
                </a:solidFill>
                <a:effectLst/>
                <a:uLnTx/>
                <a:uFillTx/>
                <a:latin typeface="+mn-lt"/>
                <a:ea typeface="+mn-ea"/>
                <a:cs typeface="+mn-cs"/>
              </a:rPr>
              <a:t> pendant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minute. </a:t>
            </a:r>
            <a:r>
              <a:rPr kumimoji="0" lang="en-US" sz="1200" b="0" i="0" u="none" strike="noStrike" kern="1200" cap="none" spc="0" normalizeH="0" baseline="0" noProof="0" dirty="0" err="1">
                <a:ln>
                  <a:noFill/>
                </a:ln>
                <a:solidFill>
                  <a:prstClr val="black"/>
                </a:solidFill>
                <a:effectLst/>
                <a:uLnTx/>
                <a:uFillTx/>
                <a:latin typeface="+mn-lt"/>
                <a:ea typeface="+mn-ea"/>
                <a:cs typeface="+mn-cs"/>
              </a:rPr>
              <a:t>Ensuite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ils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partagent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leurs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idées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groupes</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deux</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puis</a:t>
            </a:r>
            <a:r>
              <a:rPr kumimoji="0" lang="en-US" sz="1200" b="0" i="0" u="none" strike="noStrike" kern="1200" cap="none" spc="0" normalizeH="0" baseline="0" noProof="0" dirty="0">
                <a:ln>
                  <a:noFill/>
                </a:ln>
                <a:solidFill>
                  <a:prstClr val="black"/>
                </a:solidFill>
                <a:effectLst/>
                <a:uLnTx/>
                <a:uFillTx/>
                <a:latin typeface="+mn-lt"/>
                <a:ea typeface="+mn-ea"/>
                <a:cs typeface="+mn-cs"/>
              </a:rPr>
              <a:t> avec le </a:t>
            </a:r>
            <a:r>
              <a:rPr kumimoji="0" lang="en-US" sz="1200" b="0" i="0" u="none" strike="noStrike" kern="1200" cap="none" spc="0" normalizeH="0" baseline="0" noProof="0" dirty="0" err="1">
                <a:ln>
                  <a:noFill/>
                </a:ln>
                <a:solidFill>
                  <a:prstClr val="black"/>
                </a:solidFill>
                <a:effectLst/>
                <a:uLnTx/>
                <a:uFillTx/>
                <a:latin typeface="+mn-lt"/>
                <a:ea typeface="+mn-ea"/>
                <a:cs typeface="+mn-cs"/>
              </a:rPr>
              <a:t>groupe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dans</a:t>
            </a:r>
            <a:r>
              <a:rPr kumimoji="0" lang="en-US" sz="1200" b="0" i="0" u="none" strike="noStrike" kern="1200" cap="none" spc="0" normalizeH="0" baseline="0" noProof="0" dirty="0">
                <a:ln>
                  <a:noFill/>
                </a:ln>
                <a:solidFill>
                  <a:prstClr val="black"/>
                </a:solidFill>
                <a:effectLst/>
                <a:uLnTx/>
                <a:uFillTx/>
                <a:latin typeface="+mn-lt"/>
                <a:ea typeface="+mn-ea"/>
                <a:cs typeface="+mn-cs"/>
              </a:rPr>
              <a:t> son ensemble.</a:t>
            </a:r>
          </a:p>
          <a:p>
            <a:endParaRPr lang="en-US" baseline="0"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3</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&lt;Notes pour le </a:t>
            </a:r>
            <a:r>
              <a:rPr kumimoji="0" lang="en-US" sz="1200" b="1" i="0" u="none" strike="noStrike" kern="1200" cap="none" spc="0" normalizeH="0" baseline="0" noProof="0" dirty="0" err="1">
                <a:ln>
                  <a:noFill/>
                </a:ln>
                <a:solidFill>
                  <a:srgbClr val="FF0000"/>
                </a:solidFill>
                <a:effectLst/>
                <a:uLnTx/>
                <a:uFillTx/>
                <a:latin typeface="+mn-lt"/>
                <a:ea typeface="+mn-ea"/>
                <a:cs typeface="+mn-cs"/>
              </a:rPr>
              <a:t>présentateur</a:t>
            </a:r>
            <a:r>
              <a:rPr kumimoji="0" lang="en-US" sz="1200" b="1" i="0" u="none" strike="noStrike" kern="1200" cap="none" spc="0" normalizeH="0" baseline="0" noProof="0" dirty="0">
                <a:ln>
                  <a:noFill/>
                </a:ln>
                <a:solidFill>
                  <a:srgbClr val="FF0000"/>
                </a:solidFill>
                <a:effectLst/>
                <a:uLnTx/>
                <a:uFillTx/>
                <a:latin typeface="+mn-lt"/>
                <a:ea typeface="+mn-ea"/>
                <a:cs typeface="+mn-cs"/>
              </a:rPr>
              <a:t>&gt;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0000"/>
                </a:solidFill>
                <a:effectLst/>
                <a:uLnTx/>
                <a:uFillTx/>
                <a:latin typeface="+mn-lt"/>
                <a:ea typeface="+mn-ea"/>
                <a:cs typeface="+mn-cs"/>
              </a:rPr>
              <a:t>C’est</a:t>
            </a:r>
            <a:r>
              <a:rPr kumimoji="0" lang="en-US" sz="1200" b="0" i="0" u="none" strike="noStrike" kern="1200" cap="none" spc="0" normalizeH="0" baseline="0" noProof="0" dirty="0">
                <a:ln>
                  <a:noFill/>
                </a:ln>
                <a:solidFill>
                  <a:srgbClr val="FF0000"/>
                </a:solidFill>
                <a:effectLst/>
                <a:uLnTx/>
                <a:uFillTx/>
                <a:latin typeface="+mn-lt"/>
                <a:ea typeface="+mn-ea"/>
                <a:cs typeface="+mn-cs"/>
              </a:rPr>
              <a:t> à </a:t>
            </a:r>
            <a:r>
              <a:rPr kumimoji="0" lang="en-US" sz="1200" b="0" i="0" u="none" strike="noStrike" kern="1200" cap="none" spc="0" normalizeH="0" baseline="0" noProof="0" dirty="0" err="1">
                <a:ln>
                  <a:noFill/>
                </a:ln>
                <a:solidFill>
                  <a:srgbClr val="FF0000"/>
                </a:solidFill>
                <a:effectLst/>
                <a:uLnTx/>
                <a:uFillTx/>
                <a:latin typeface="+mn-lt"/>
                <a:ea typeface="+mn-ea"/>
                <a:cs typeface="+mn-cs"/>
              </a:rPr>
              <a:t>présent</a:t>
            </a:r>
            <a:r>
              <a:rPr kumimoji="0" lang="en-US" sz="1200" b="0" i="0" u="none" strike="noStrike" kern="1200" cap="none" spc="0" normalizeH="0" baseline="0" noProof="0" dirty="0">
                <a:ln>
                  <a:noFill/>
                </a:ln>
                <a:solidFill>
                  <a:srgbClr val="FF0000"/>
                </a:solidFill>
                <a:effectLst/>
                <a:uLnTx/>
                <a:uFillTx/>
                <a:latin typeface="+mn-lt"/>
                <a:ea typeface="+mn-ea"/>
                <a:cs typeface="+mn-cs"/>
              </a:rPr>
              <a:t> le moment de faire un </a:t>
            </a:r>
            <a:r>
              <a:rPr kumimoji="0" lang="en-US" sz="1200" b="0" i="0" u="none" strike="noStrike" kern="1200" cap="none" spc="0" normalizeH="0" baseline="0" noProof="0" dirty="0" err="1">
                <a:ln>
                  <a:noFill/>
                </a:ln>
                <a:solidFill>
                  <a:srgbClr val="FF0000"/>
                </a:solidFill>
                <a:effectLst/>
                <a:uLnTx/>
                <a:uFillTx/>
                <a:latin typeface="+mn-lt"/>
                <a:ea typeface="+mn-ea"/>
                <a:cs typeface="+mn-cs"/>
              </a:rPr>
              <a:t>jeu</a:t>
            </a:r>
            <a:r>
              <a:rPr kumimoji="0" lang="en-US" sz="1200" b="0" i="0" u="none" strike="noStrike" kern="1200" cap="none" spc="0" normalizeH="0" baseline="0" noProof="0" dirty="0">
                <a:ln>
                  <a:noFill/>
                </a:ln>
                <a:solidFill>
                  <a:srgbClr val="FF0000"/>
                </a:solidFill>
                <a:effectLst/>
                <a:uLnTx/>
                <a:uFillTx/>
                <a:latin typeface="+mn-lt"/>
                <a:ea typeface="+mn-ea"/>
                <a:cs typeface="+mn-cs"/>
              </a:rPr>
              <a:t> pour </a:t>
            </a:r>
            <a:r>
              <a:rPr kumimoji="0" lang="en-US" sz="1200" b="0" i="0" u="none" strike="noStrike" kern="1200" cap="none" spc="0" normalizeH="0" baseline="0" noProof="0" dirty="0" err="1">
                <a:ln>
                  <a:noFill/>
                </a:ln>
                <a:solidFill>
                  <a:srgbClr val="FF0000"/>
                </a:solidFill>
                <a:effectLst/>
                <a:uLnTx/>
                <a:uFillTx/>
                <a:latin typeface="+mn-lt"/>
                <a:ea typeface="+mn-ea"/>
                <a:cs typeface="+mn-cs"/>
              </a:rPr>
              <a:t>travailler</a:t>
            </a:r>
            <a:r>
              <a:rPr kumimoji="0" lang="en-US" sz="1200" b="0" i="0" u="none" strike="noStrike" kern="1200" cap="none" spc="0" normalizeH="0" baseline="0" noProof="0" dirty="0">
                <a:ln>
                  <a:noFill/>
                </a:ln>
                <a:solidFill>
                  <a:srgbClr val="FF0000"/>
                </a:solidFill>
                <a:effectLst/>
                <a:uLnTx/>
                <a:uFillTx/>
                <a:latin typeface="+mn-lt"/>
                <a:ea typeface="+mn-ea"/>
                <a:cs typeface="+mn-cs"/>
              </a:rPr>
              <a:t> sur </a:t>
            </a:r>
            <a:r>
              <a:rPr kumimoji="0" lang="en-US" sz="1200" b="0" i="0" u="none" strike="noStrike" kern="1200" cap="none" spc="0" normalizeH="0" baseline="0" noProof="0" dirty="0" err="1">
                <a:ln>
                  <a:noFill/>
                </a:ln>
                <a:solidFill>
                  <a:srgbClr val="FF0000"/>
                </a:solidFill>
                <a:effectLst/>
                <a:uLnTx/>
                <a:uFillTx/>
                <a:latin typeface="+mn-lt"/>
                <a:ea typeface="+mn-ea"/>
                <a:cs typeface="+mn-cs"/>
              </a:rPr>
              <a:t>ce</a:t>
            </a:r>
            <a:r>
              <a:rPr kumimoji="0" lang="en-US" sz="1200" b="0" i="0" u="none" strike="noStrike" kern="1200" cap="none" spc="0" normalizeH="0" baseline="0" noProof="0" dirty="0">
                <a:ln>
                  <a:noFill/>
                </a:ln>
                <a:solidFill>
                  <a:srgbClr val="FF0000"/>
                </a:solidFill>
                <a:effectLst/>
                <a:uLnTx/>
                <a:uFillTx/>
                <a:latin typeface="+mn-lt"/>
                <a:ea typeface="+mn-ea"/>
                <a:cs typeface="+mn-cs"/>
              </a:rPr>
              <a:t> concept ! </a:t>
            </a:r>
            <a:r>
              <a:rPr kumimoji="0" lang="en-US" sz="1200" b="0" i="0" u="none" strike="noStrike" kern="1200" cap="none" spc="0" normalizeH="0" baseline="0" noProof="0" dirty="0" err="1">
                <a:ln>
                  <a:noFill/>
                </a:ln>
                <a:solidFill>
                  <a:srgbClr val="FF0000"/>
                </a:solidFill>
                <a:effectLst/>
                <a:uLnTx/>
                <a:uFillTx/>
                <a:latin typeface="+mn-lt"/>
                <a:ea typeface="+mn-ea"/>
                <a:cs typeface="+mn-cs"/>
              </a:rPr>
              <a:t>Allez</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choisir</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votre</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jeu</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0000"/>
                </a:solidFill>
                <a:effectLst/>
                <a:uLnTx/>
                <a:uFillTx/>
                <a:latin typeface="+mn-lt"/>
                <a:ea typeface="+mn-ea"/>
                <a:cs typeface="+mn-cs"/>
              </a:rPr>
              <a:t>Ouvrez</a:t>
            </a:r>
            <a:r>
              <a:rPr kumimoji="0" lang="en-US" sz="1200" b="0" i="0" u="none" strike="noStrike" kern="1200" cap="none" spc="0" normalizeH="0" baseline="0" noProof="0" dirty="0">
                <a:ln>
                  <a:noFill/>
                </a:ln>
                <a:solidFill>
                  <a:srgbClr val="FF0000"/>
                </a:solidFill>
                <a:effectLst/>
                <a:uLnTx/>
                <a:uFillTx/>
                <a:latin typeface="+mn-lt"/>
                <a:ea typeface="+mn-ea"/>
                <a:cs typeface="+mn-cs"/>
              </a:rPr>
              <a:t> la section des </a:t>
            </a:r>
            <a:r>
              <a:rPr kumimoji="0" lang="en-US" sz="1200" b="0" i="0" u="none" strike="noStrike" kern="1200" cap="none" spc="0" normalizeH="0" baseline="0" noProof="0" dirty="0" err="1">
                <a:ln>
                  <a:noFill/>
                </a:ln>
                <a:solidFill>
                  <a:srgbClr val="FF0000"/>
                </a:solidFill>
                <a:effectLst/>
                <a:uLnTx/>
                <a:uFillTx/>
                <a:latin typeface="+mn-lt"/>
                <a:ea typeface="+mn-ea"/>
                <a:cs typeface="+mn-cs"/>
              </a:rPr>
              <a:t>jeux</a:t>
            </a:r>
            <a:r>
              <a:rPr kumimoji="0" lang="en-US" sz="1200" b="0" i="0" u="none" strike="noStrike" kern="1200" cap="none" spc="0" normalizeH="0" baseline="0" noProof="0" dirty="0">
                <a:ln>
                  <a:noFill/>
                </a:ln>
                <a:solidFill>
                  <a:srgbClr val="FF0000"/>
                </a:solidFill>
                <a:effectLst/>
                <a:uLnTx/>
                <a:uFillTx/>
                <a:latin typeface="+mn-lt"/>
                <a:ea typeface="+mn-ea"/>
                <a:cs typeface="+mn-cs"/>
              </a:rPr>
              <a:t> qui </a:t>
            </a:r>
            <a:r>
              <a:rPr kumimoji="0" lang="en-US" sz="1200" b="0" i="0" u="none" strike="noStrike" kern="1200" cap="none" spc="0" normalizeH="0" baseline="0" noProof="0" dirty="0" err="1">
                <a:ln>
                  <a:noFill/>
                </a:ln>
                <a:solidFill>
                  <a:srgbClr val="FF0000"/>
                </a:solidFill>
                <a:effectLst/>
                <a:uLnTx/>
                <a:uFillTx/>
                <a:latin typeface="+mn-lt"/>
                <a:ea typeface="+mn-ea"/>
                <a:cs typeface="+mn-cs"/>
              </a:rPr>
              <a:t>s’intitule</a:t>
            </a:r>
            <a:r>
              <a:rPr kumimoji="0" lang="en-US" sz="1200" b="0" i="0" u="none" strike="noStrike" kern="1200" cap="none" spc="0" normalizeH="0" baseline="0" noProof="0" dirty="0">
                <a:ln>
                  <a:noFill/>
                </a:ln>
                <a:solidFill>
                  <a:srgbClr val="FF0000"/>
                </a:solidFill>
                <a:effectLst/>
                <a:uLnTx/>
                <a:uFillTx/>
                <a:latin typeface="+mn-lt"/>
                <a:ea typeface="+mn-ea"/>
                <a:cs typeface="+mn-cs"/>
              </a:rPr>
              <a:t> « </a:t>
            </a:r>
            <a:r>
              <a:rPr kumimoji="0" lang="en-US" sz="1200" b="0" i="0" u="none" strike="noStrike" kern="1200" cap="none" spc="0" normalizeH="0" baseline="0" noProof="0" dirty="0" err="1">
                <a:ln>
                  <a:noFill/>
                </a:ln>
                <a:solidFill>
                  <a:srgbClr val="FF0000"/>
                </a:solidFill>
                <a:effectLst/>
                <a:uLnTx/>
                <a:uFillTx/>
                <a:latin typeface="+mn-lt"/>
                <a:ea typeface="+mn-ea"/>
                <a:cs typeface="+mn-cs"/>
              </a:rPr>
              <a:t>Obtenir</a:t>
            </a:r>
            <a:r>
              <a:rPr kumimoji="0" lang="en-US" sz="1200" b="0" i="0" u="none" strike="noStrike" kern="1200" cap="none" spc="0" normalizeH="0" baseline="0" noProof="0" dirty="0">
                <a:ln>
                  <a:noFill/>
                </a:ln>
                <a:solidFill>
                  <a:srgbClr val="FF0000"/>
                </a:solidFill>
                <a:effectLst/>
                <a:uLnTx/>
                <a:uFillTx/>
                <a:latin typeface="+mn-lt"/>
                <a:ea typeface="+mn-ea"/>
                <a:cs typeface="+mn-cs"/>
              </a:rPr>
              <a:t> dix».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0000"/>
                </a:solidFill>
                <a:effectLst/>
                <a:uLnTx/>
                <a:uFillTx/>
                <a:latin typeface="+mn-lt"/>
                <a:ea typeface="+mn-ea"/>
                <a:cs typeface="+mn-cs"/>
              </a:rPr>
              <a:t>Choisissez</a:t>
            </a:r>
            <a:r>
              <a:rPr kumimoji="0" lang="en-US" sz="1200" b="0" i="0" u="none" strike="noStrike" kern="1200" cap="none" spc="0" normalizeH="0" baseline="0" noProof="0" dirty="0">
                <a:ln>
                  <a:noFill/>
                </a:ln>
                <a:solidFill>
                  <a:srgbClr val="FF0000"/>
                </a:solidFill>
                <a:effectLst/>
                <a:uLnTx/>
                <a:uFillTx/>
                <a:latin typeface="+mn-lt"/>
                <a:ea typeface="+mn-ea"/>
                <a:cs typeface="+mn-cs"/>
              </a:rPr>
              <a:t> un </a:t>
            </a:r>
            <a:r>
              <a:rPr kumimoji="0" lang="en-US" sz="1200" b="0" i="0" u="none" strike="noStrike" kern="1200" cap="none" spc="0" normalizeH="0" baseline="0" noProof="0" dirty="0" err="1">
                <a:ln>
                  <a:noFill/>
                </a:ln>
                <a:solidFill>
                  <a:srgbClr val="FF0000"/>
                </a:solidFill>
                <a:effectLst/>
                <a:uLnTx/>
                <a:uFillTx/>
                <a:latin typeface="+mn-lt"/>
                <a:ea typeface="+mn-ea"/>
                <a:cs typeface="+mn-cs"/>
              </a:rPr>
              <a:t>jeu</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adapté</a:t>
            </a:r>
            <a:r>
              <a:rPr kumimoji="0" lang="en-US" sz="1200" b="0" i="0" u="none" strike="noStrike" kern="1200" cap="none" spc="0" normalizeH="0" baseline="0" noProof="0" dirty="0">
                <a:ln>
                  <a:noFill/>
                </a:ln>
                <a:solidFill>
                  <a:srgbClr val="FF0000"/>
                </a:solidFill>
                <a:effectLst/>
                <a:uLnTx/>
                <a:uFillTx/>
                <a:latin typeface="+mn-lt"/>
                <a:ea typeface="+mn-ea"/>
                <a:cs typeface="+mn-cs"/>
              </a:rPr>
              <a:t> au </a:t>
            </a:r>
            <a:r>
              <a:rPr kumimoji="0" lang="en-US" sz="1200" b="0" i="0" u="none" strike="noStrike" kern="1200" cap="none" spc="0" normalizeH="0" baseline="0" noProof="0" dirty="0" err="1">
                <a:ln>
                  <a:noFill/>
                </a:ln>
                <a:solidFill>
                  <a:srgbClr val="FF0000"/>
                </a:solidFill>
                <a:effectLst/>
                <a:uLnTx/>
                <a:uFillTx/>
                <a:latin typeface="+mn-lt"/>
                <a:ea typeface="+mn-ea"/>
                <a:cs typeface="+mn-cs"/>
              </a:rPr>
              <a:t>niveau</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scolaire</a:t>
            </a:r>
            <a:r>
              <a:rPr kumimoji="0" lang="en-US" sz="1200" b="0" i="0" u="none" strike="noStrike" kern="1200" cap="none" spc="0" normalizeH="0" baseline="0" noProof="0" dirty="0">
                <a:ln>
                  <a:noFill/>
                </a:ln>
                <a:solidFill>
                  <a:srgbClr val="FF0000"/>
                </a:solidFill>
                <a:effectLst/>
                <a:uLnTx/>
                <a:uFillTx/>
                <a:latin typeface="+mn-lt"/>
                <a:ea typeface="+mn-ea"/>
                <a:cs typeface="+mn-cs"/>
              </a:rPr>
              <a:t> de </a:t>
            </a:r>
            <a:r>
              <a:rPr kumimoji="0" lang="en-US" sz="1200" b="0" i="0" u="none" strike="noStrike" kern="1200" cap="none" spc="0" normalizeH="0" baseline="0" noProof="0" dirty="0" err="1">
                <a:ln>
                  <a:noFill/>
                </a:ln>
                <a:solidFill>
                  <a:srgbClr val="FF0000"/>
                </a:solidFill>
                <a:effectLst/>
                <a:uLnTx/>
                <a:uFillTx/>
                <a:latin typeface="+mn-lt"/>
                <a:ea typeface="+mn-ea"/>
                <a:cs typeface="+mn-cs"/>
              </a:rPr>
              <a:t>vos</a:t>
            </a:r>
            <a:r>
              <a:rPr kumimoji="0" lang="en-US" sz="1200" b="0" i="0" u="none" strike="noStrike" kern="1200" cap="none" spc="0" normalizeH="0" baseline="0" noProof="0" dirty="0">
                <a:ln>
                  <a:noFill/>
                </a:ln>
                <a:solidFill>
                  <a:srgbClr val="FF0000"/>
                </a:solidFill>
                <a:effectLst/>
                <a:uLnTx/>
                <a:uFillTx/>
                <a:latin typeface="+mn-lt"/>
                <a:ea typeface="+mn-ea"/>
                <a:cs typeface="+mn-cs"/>
              </a:rPr>
              <a:t>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0000"/>
                </a:solidFill>
                <a:effectLst/>
                <a:uLnTx/>
                <a:uFillTx/>
                <a:latin typeface="+mn-lt"/>
                <a:ea typeface="+mn-ea"/>
                <a:cs typeface="+mn-cs"/>
              </a:rPr>
              <a:t>Remplacez</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cette</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diapo</a:t>
            </a:r>
            <a:r>
              <a:rPr kumimoji="0" lang="en-US" sz="1200" b="0" i="0" u="none" strike="noStrike" kern="1200" cap="none" spc="0" normalizeH="0" baseline="0" noProof="0" dirty="0">
                <a:ln>
                  <a:noFill/>
                </a:ln>
                <a:solidFill>
                  <a:srgbClr val="FF0000"/>
                </a:solidFill>
                <a:effectLst/>
                <a:uLnTx/>
                <a:uFillTx/>
                <a:latin typeface="+mn-lt"/>
                <a:ea typeface="+mn-ea"/>
                <a:cs typeface="+mn-cs"/>
              </a:rPr>
              <a:t> par les </a:t>
            </a:r>
            <a:r>
              <a:rPr kumimoji="0" lang="en-US" sz="1200" b="0" i="0" u="none" strike="noStrike" kern="1200" cap="none" spc="0" normalizeH="0" baseline="0" noProof="0" dirty="0" err="1">
                <a:ln>
                  <a:noFill/>
                </a:ln>
                <a:solidFill>
                  <a:srgbClr val="FF0000"/>
                </a:solidFill>
                <a:effectLst/>
                <a:uLnTx/>
                <a:uFillTx/>
                <a:latin typeface="+mn-lt"/>
                <a:ea typeface="+mn-ea"/>
                <a:cs typeface="+mn-cs"/>
              </a:rPr>
              <a:t>nouvelles</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diapos</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fournies</a:t>
            </a:r>
            <a:r>
              <a:rPr kumimoji="0" lang="en-US" sz="1200" b="0" i="0" u="none" strike="noStrike" kern="1200" cap="none" spc="0" normalizeH="0" baseline="0" noProof="0" dirty="0">
                <a:ln>
                  <a:noFill/>
                </a:ln>
                <a:solidFill>
                  <a:srgbClr val="FF0000"/>
                </a:solidFill>
                <a:effectLst/>
                <a:uLnTx/>
                <a:uFillTx/>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30</a:t>
            </a:fld>
            <a:endParaRPr lang="en-US"/>
          </a:p>
        </p:txBody>
      </p:sp>
    </p:spTree>
    <p:extLst>
      <p:ext uri="{BB962C8B-B14F-4D97-AF65-F5344CB8AC3E}">
        <p14:creationId xmlns:p14="http://schemas.microsoft.com/office/powerpoint/2010/main" val="1652739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Aft>
                <a:spcPts val="0"/>
              </a:spcAft>
            </a:pPr>
            <a:r>
              <a:rPr lang="fr-FR"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a:t>
            </a: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cas des hotdogs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Lundi, on a passé une commande de 18 hotdogs pour la levée de fonds de vendredi.  Mardi, on a commandé 37 hotdogs pour la levée de fonds de vendredi.  Combien de hotdogs avons-nous commandé lundi et mardi?  Utilise des images, des mots, des nombres et/ou des symboles pour montrer comment tu es arrivé à ta réponse.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Utilise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cet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espace</a:t>
            </a:r>
            <a:r>
              <a:rPr kumimoji="0" lang="en-US" sz="1200" b="0" i="0" u="none" strike="noStrike" kern="1200" cap="none" spc="0" normalizeH="0" baseline="0" noProof="0" dirty="0">
                <a:ln>
                  <a:noFill/>
                </a:ln>
                <a:solidFill>
                  <a:prstClr val="black"/>
                </a:solidFill>
                <a:effectLst/>
                <a:uLnTx/>
                <a:uFillTx/>
                <a:latin typeface="+mn-lt"/>
                <a:ea typeface="+mn-ea"/>
                <a:cs typeface="+mn-cs"/>
              </a:rPr>
              <a:t> pour </a:t>
            </a:r>
            <a:r>
              <a:rPr kumimoji="0" lang="en-US" sz="1200" b="0" i="0" u="none" strike="noStrike" kern="1200" cap="none" spc="0" normalizeH="0" baseline="0" noProof="0" dirty="0" err="1">
                <a:ln>
                  <a:noFill/>
                </a:ln>
                <a:solidFill>
                  <a:prstClr val="black"/>
                </a:solidFill>
                <a:effectLst/>
                <a:uLnTx/>
                <a:uFillTx/>
                <a:latin typeface="+mn-lt"/>
                <a:ea typeface="+mn-ea"/>
                <a:cs typeface="+mn-cs"/>
              </a:rPr>
              <a:t>résoudre</a:t>
            </a:r>
            <a:r>
              <a:rPr kumimoji="0" lang="en-US" sz="1200" b="0" i="0" u="none" strike="noStrike" kern="1200" cap="none" spc="0" normalizeH="0" baseline="0" noProof="0" dirty="0">
                <a:ln>
                  <a:noFill/>
                </a:ln>
                <a:solidFill>
                  <a:prstClr val="black"/>
                </a:solidFill>
                <a:effectLst/>
                <a:uLnTx/>
                <a:uFillTx/>
                <a:latin typeface="+mn-lt"/>
                <a:ea typeface="+mn-ea"/>
                <a:cs typeface="+mn-cs"/>
              </a:rPr>
              <a:t> le </a:t>
            </a:r>
            <a:r>
              <a:rPr kumimoji="0" lang="en-US" sz="1200" b="0" i="0" u="none" strike="noStrike" kern="1200" cap="none" spc="0" normalizeH="0" baseline="0" noProof="0" dirty="0" err="1">
                <a:ln>
                  <a:noFill/>
                </a:ln>
                <a:solidFill>
                  <a:prstClr val="black"/>
                </a:solidFill>
                <a:effectLst/>
                <a:uLnTx/>
                <a:uFillTx/>
                <a:latin typeface="+mn-lt"/>
                <a:ea typeface="+mn-ea"/>
                <a:cs typeface="+mn-cs"/>
              </a:rPr>
              <a:t>problème</a:t>
            </a:r>
            <a:r>
              <a:rPr kumimoji="0" lang="en-US" sz="1200" b="0" i="0" u="none" strike="noStrike" kern="1200" cap="none" spc="0" normalizeH="0" baseline="0" noProof="0" dirty="0">
                <a:ln>
                  <a:noFill/>
                </a:ln>
                <a:solidFill>
                  <a:prstClr val="black"/>
                </a:solidFill>
                <a:effectLst/>
                <a:uLnTx/>
                <a:uFillTx/>
                <a:latin typeface="+mn-lt"/>
                <a:ea typeface="+mn-ea"/>
                <a:cs typeface="+mn-cs"/>
              </a:rPr>
              <a:t> à ta </a:t>
            </a:r>
            <a:r>
              <a:rPr kumimoji="0" lang="en-US" sz="1200" b="0" i="0" u="none" strike="noStrike" kern="1200" cap="none" spc="0" normalizeH="0" baseline="0" noProof="0" dirty="0" err="1">
                <a:ln>
                  <a:noFill/>
                </a:ln>
                <a:solidFill>
                  <a:prstClr val="black"/>
                </a:solidFill>
                <a:effectLst/>
                <a:uLnTx/>
                <a:uFillTx/>
                <a:latin typeface="+mn-lt"/>
                <a:ea typeface="+mn-ea"/>
                <a:cs typeface="+mn-cs"/>
              </a:rPr>
              <a:t>façon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Stratégie</a:t>
            </a:r>
            <a:r>
              <a:rPr kumimoji="0" lang="en-US" sz="1200" b="0" i="0" u="none" strike="noStrike" kern="1200" cap="none" spc="0" normalizeH="0" baseline="0" noProof="0" dirty="0">
                <a:ln>
                  <a:noFill/>
                </a:ln>
                <a:solidFill>
                  <a:prstClr val="black"/>
                </a:solidFill>
                <a:effectLst/>
                <a:uLnTx/>
                <a:uFillTx/>
                <a:latin typeface="+mn-lt"/>
                <a:ea typeface="+mn-ea"/>
                <a:cs typeface="+mn-cs"/>
              </a:rPr>
              <a:t> 1 :</a:t>
            </a:r>
          </a:p>
          <a:p>
            <a:endParaRPr lang="en-US" dirty="0"/>
          </a:p>
          <a:p>
            <a:r>
              <a:rPr lang="en-US" dirty="0"/>
              <a:t>Les</a:t>
            </a:r>
            <a:r>
              <a:rPr lang="en-US" baseline="0" dirty="0"/>
              <a:t> participants </a:t>
            </a:r>
            <a:r>
              <a:rPr lang="en-US" baseline="0" dirty="0" err="1"/>
              <a:t>écrivent</a:t>
            </a:r>
            <a:r>
              <a:rPr lang="en-US" baseline="0" dirty="0"/>
              <a:t> « </a:t>
            </a:r>
            <a:r>
              <a:rPr lang="en-US" baseline="0" dirty="0" err="1"/>
              <a:t>Obtenir</a:t>
            </a:r>
            <a:r>
              <a:rPr lang="en-US" baseline="0" dirty="0"/>
              <a:t> dix » à </a:t>
            </a:r>
            <a:r>
              <a:rPr lang="en-US" baseline="0" dirty="0" err="1"/>
              <a:t>côté</a:t>
            </a:r>
            <a:r>
              <a:rPr lang="en-US" baseline="0" dirty="0"/>
              <a:t> de « </a:t>
            </a:r>
            <a:r>
              <a:rPr lang="en-US" baseline="0" dirty="0" err="1"/>
              <a:t>Stratégie</a:t>
            </a:r>
            <a:r>
              <a:rPr lang="en-US" baseline="0" dirty="0"/>
              <a:t> 1 » et </a:t>
            </a:r>
            <a:r>
              <a:rPr lang="en-US" baseline="0" dirty="0" err="1"/>
              <a:t>utilisent</a:t>
            </a:r>
            <a:r>
              <a:rPr lang="en-US" baseline="0" dirty="0"/>
              <a:t> la </a:t>
            </a:r>
            <a:r>
              <a:rPr lang="en-US" baseline="0" dirty="0" err="1"/>
              <a:t>stratégie</a:t>
            </a:r>
            <a:r>
              <a:rPr lang="en-US" baseline="0" dirty="0"/>
              <a:t> </a:t>
            </a:r>
            <a:r>
              <a:rPr lang="en-US" baseline="0" dirty="0" err="1"/>
              <a:t>Obtenir</a:t>
            </a:r>
            <a:r>
              <a:rPr lang="en-US" baseline="0" dirty="0"/>
              <a:t> dix pour </a:t>
            </a:r>
            <a:r>
              <a:rPr lang="en-US" baseline="0" dirty="0" err="1"/>
              <a:t>résoudre</a:t>
            </a:r>
            <a:r>
              <a:rPr lang="en-US" baseline="0" dirty="0"/>
              <a:t> le </a:t>
            </a:r>
            <a:r>
              <a:rPr lang="en-US" baseline="0" dirty="0" err="1"/>
              <a:t>problème</a:t>
            </a:r>
            <a:r>
              <a:rPr lang="en-US" baseline="0" dirty="0"/>
              <a:t> du « </a:t>
            </a:r>
            <a:r>
              <a:rPr lang="en-US" baseline="0" dirty="0" err="1"/>
              <a:t>cas</a:t>
            </a:r>
            <a:r>
              <a:rPr lang="en-US" baseline="0" dirty="0"/>
              <a:t> des hot dogs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31</a:t>
            </a:fld>
            <a:endParaRPr lang="en-US"/>
          </a:p>
        </p:txBody>
      </p:sp>
    </p:spTree>
    <p:extLst>
      <p:ext uri="{BB962C8B-B14F-4D97-AF65-F5344CB8AC3E}">
        <p14:creationId xmlns:p14="http://schemas.microsoft.com/office/powerpoint/2010/main" val="2766929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Explorons</a:t>
            </a:r>
            <a:r>
              <a:rPr lang="en-US" baseline="0" dirty="0"/>
              <a:t> </a:t>
            </a:r>
            <a:r>
              <a:rPr lang="en-US" baseline="0" dirty="0" err="1"/>
              <a:t>une</a:t>
            </a:r>
            <a:r>
              <a:rPr lang="en-US" baseline="0" dirty="0"/>
              <a:t> </a:t>
            </a:r>
            <a:r>
              <a:rPr lang="en-US" baseline="0" dirty="0" err="1"/>
              <a:t>deuxième</a:t>
            </a:r>
            <a:r>
              <a:rPr lang="en-US" baseline="0" dirty="0"/>
              <a:t> </a:t>
            </a:r>
            <a:r>
              <a:rPr lang="en-US" baseline="0" dirty="0" err="1"/>
              <a:t>stratégie</a:t>
            </a:r>
            <a:r>
              <a:rPr lang="en-US" baseline="0" dirty="0"/>
              <a:t> : </a:t>
            </a:r>
            <a:r>
              <a:rPr lang="en-US" baseline="0" dirty="0" err="1"/>
              <a:t>partitionner</a:t>
            </a:r>
            <a:r>
              <a:rPr lang="en-US" baseline="0" dirty="0"/>
              <a:t> par </a:t>
            </a:r>
            <a:r>
              <a:rPr lang="en-US" baseline="0" dirty="0" err="1"/>
              <a:t>valeurs</a:t>
            </a:r>
            <a:r>
              <a:rPr lang="en-US" baseline="0" dirty="0"/>
              <a:t> de position.</a:t>
            </a:r>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32</a:t>
            </a:fld>
            <a:endParaRPr lang="en-US"/>
          </a:p>
        </p:txBody>
      </p:sp>
    </p:spTree>
    <p:extLst>
      <p:ext uri="{BB962C8B-B14F-4D97-AF65-F5344CB8AC3E}">
        <p14:creationId xmlns:p14="http://schemas.microsoft.com/office/powerpoint/2010/main" val="1587795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1" baseline="0" dirty="0" err="1"/>
              <a:t>Matériel</a:t>
            </a:r>
            <a:r>
              <a:rPr lang="en-US" b="1" baseline="0" dirty="0"/>
              <a:t> : </a:t>
            </a:r>
          </a:p>
          <a:p>
            <a:pPr marL="171450" indent="-171450">
              <a:buFont typeface="Arial" panose="020B0604020202020204" pitchFamily="34" charset="0"/>
              <a:buChar char="•"/>
            </a:pPr>
            <a:r>
              <a:rPr lang="en-US" b="0" baseline="0" dirty="0"/>
              <a:t>Blocs de base dix – environ 15-20 </a:t>
            </a:r>
            <a:r>
              <a:rPr lang="en-US" b="0" baseline="0" dirty="0" err="1"/>
              <a:t>unités</a:t>
            </a:r>
            <a:r>
              <a:rPr lang="en-US" b="0" baseline="0" dirty="0"/>
              <a:t>, </a:t>
            </a:r>
            <a:r>
              <a:rPr lang="en-US" b="0" baseline="0" dirty="0" err="1"/>
              <a:t>dizaines</a:t>
            </a:r>
            <a:r>
              <a:rPr lang="en-US" b="0" baseline="0" dirty="0"/>
              <a:t> et </a:t>
            </a:r>
            <a:r>
              <a:rPr lang="en-US" b="0" baseline="0" dirty="0" err="1"/>
              <a:t>vous</a:t>
            </a:r>
            <a:r>
              <a:rPr lang="en-US" b="0" baseline="0" dirty="0"/>
              <a:t> </a:t>
            </a:r>
            <a:r>
              <a:rPr lang="en-US" b="0" baseline="0" dirty="0" err="1"/>
              <a:t>pouvez</a:t>
            </a:r>
            <a:r>
              <a:rPr lang="en-US" b="0" baseline="0" dirty="0"/>
              <a:t> </a:t>
            </a:r>
            <a:r>
              <a:rPr lang="en-US" b="0" baseline="0" dirty="0" err="1"/>
              <a:t>même</a:t>
            </a:r>
            <a:r>
              <a:rPr lang="en-US" b="0" baseline="0" dirty="0"/>
              <a:t> </a:t>
            </a:r>
            <a:r>
              <a:rPr lang="en-US" b="0" baseline="0" dirty="0" err="1"/>
              <a:t>inclure</a:t>
            </a:r>
            <a:r>
              <a:rPr lang="en-US" b="0" baseline="0" dirty="0"/>
              <a:t> des </a:t>
            </a:r>
            <a:r>
              <a:rPr lang="en-US" b="0" baseline="0" dirty="0" err="1"/>
              <a:t>centaines</a:t>
            </a:r>
            <a:r>
              <a:rPr lang="en-US" b="0" baseline="0" dirty="0"/>
              <a:t> </a:t>
            </a:r>
            <a:r>
              <a:rPr lang="en-US" b="0" baseline="0" dirty="0" err="1"/>
              <a:t>si</a:t>
            </a:r>
            <a:r>
              <a:rPr lang="en-US" b="0" baseline="0" dirty="0"/>
              <a:t> </a:t>
            </a:r>
            <a:r>
              <a:rPr lang="en-US" b="0" baseline="0" dirty="0" err="1"/>
              <a:t>vous</a:t>
            </a:r>
            <a:r>
              <a:rPr lang="en-US" b="0" baseline="0" dirty="0"/>
              <a:t> </a:t>
            </a:r>
            <a:r>
              <a:rPr lang="en-US" b="0" baseline="0" dirty="0" err="1"/>
              <a:t>souhaitez</a:t>
            </a:r>
            <a:r>
              <a:rPr lang="en-US" b="0" baseline="0" dirty="0"/>
              <a:t> </a:t>
            </a:r>
            <a:r>
              <a:rPr lang="en-US" b="0" baseline="0" dirty="0" err="1"/>
              <a:t>ajouter</a:t>
            </a:r>
            <a:r>
              <a:rPr lang="en-US" b="0" baseline="0" dirty="0"/>
              <a:t> un </a:t>
            </a:r>
            <a:r>
              <a:rPr lang="en-US" b="0" baseline="0" dirty="0" err="1"/>
              <a:t>exemple</a:t>
            </a:r>
            <a:r>
              <a:rPr lang="en-US" b="0" baseline="0" dirty="0"/>
              <a:t> à 3 </a:t>
            </a:r>
            <a:r>
              <a:rPr lang="en-US" b="0" baseline="0" dirty="0" err="1"/>
              <a:t>chiffres</a:t>
            </a:r>
            <a:r>
              <a:rPr lang="en-US" b="0" baseline="0" dirty="0"/>
              <a:t> par la suite</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err="1"/>
              <a:t>Représentons</a:t>
            </a:r>
            <a:r>
              <a:rPr lang="en-US" b="0" baseline="0" dirty="0"/>
              <a:t>  le </a:t>
            </a:r>
            <a:r>
              <a:rPr lang="en-US" b="0" baseline="0" dirty="0" err="1"/>
              <a:t>nombre</a:t>
            </a:r>
            <a:r>
              <a:rPr lang="en-US" b="0" baseline="0" dirty="0"/>
              <a:t> 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Puis</a:t>
            </a:r>
            <a:r>
              <a:rPr kumimoji="0" lang="en-US" sz="1200" b="0" i="0" u="none" strike="noStrike" kern="1200" cap="none" spc="0" normalizeH="0" baseline="0" noProof="0" dirty="0">
                <a:ln>
                  <a:noFill/>
                </a:ln>
                <a:solidFill>
                  <a:prstClr val="black"/>
                </a:solidFill>
                <a:effectLst/>
                <a:uLnTx/>
                <a:uFillTx/>
                <a:latin typeface="+mn-lt"/>
                <a:ea typeface="+mn-ea"/>
                <a:cs typeface="+mn-cs"/>
              </a:rPr>
              <a:t> le </a:t>
            </a:r>
            <a:r>
              <a:rPr kumimoji="0" lang="en-US" sz="1200" b="0" i="0" u="none" strike="noStrike" kern="1200" cap="none" spc="0" normalizeH="0" baseline="0" noProof="0" dirty="0" err="1">
                <a:ln>
                  <a:noFill/>
                </a:ln>
                <a:solidFill>
                  <a:prstClr val="black"/>
                </a:solidFill>
                <a:effectLst/>
                <a:uLnTx/>
                <a:uFillTx/>
                <a:latin typeface="+mn-lt"/>
                <a:ea typeface="+mn-ea"/>
                <a:cs typeface="+mn-cs"/>
              </a:rPr>
              <a:t>nombre</a:t>
            </a:r>
            <a:r>
              <a:rPr kumimoji="0" lang="en-US" sz="1200" b="0" i="0" u="none" strike="noStrike" kern="1200" cap="none" spc="0" normalizeH="0" baseline="0" noProof="0" dirty="0">
                <a:ln>
                  <a:noFill/>
                </a:ln>
                <a:solidFill>
                  <a:prstClr val="black"/>
                </a:solidFill>
                <a:effectLst/>
                <a:uLnTx/>
                <a:uFillTx/>
                <a:latin typeface="+mn-lt"/>
                <a:ea typeface="+mn-ea"/>
                <a:cs typeface="+mn-cs"/>
              </a:rPr>
              <a:t> 41.</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6DE36EF0-7984-4198-B0B0-446744D294F3}" type="slidenum">
              <a:rPr lang="en-US" smtClean="0"/>
              <a:t>33</a:t>
            </a:fld>
            <a:endParaRPr lang="en-US"/>
          </a:p>
        </p:txBody>
      </p:sp>
    </p:spTree>
    <p:extLst>
      <p:ext uri="{BB962C8B-B14F-4D97-AF65-F5344CB8AC3E}">
        <p14:creationId xmlns:p14="http://schemas.microsoft.com/office/powerpoint/2010/main" val="1298005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err="1"/>
              <a:t>Ils</a:t>
            </a:r>
            <a:r>
              <a:rPr lang="en-US" baseline="0" dirty="0"/>
              <a:t> </a:t>
            </a:r>
            <a:r>
              <a:rPr lang="en-US" baseline="0" dirty="0" err="1"/>
              <a:t>peuvent</a:t>
            </a:r>
            <a:r>
              <a:rPr lang="en-US" baseline="0" dirty="0"/>
              <a:t> dire 20 + 40 = 60</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34</a:t>
            </a:fld>
            <a:endParaRPr lang="en-US"/>
          </a:p>
        </p:txBody>
      </p:sp>
    </p:spTree>
    <p:extLst>
      <p:ext uri="{BB962C8B-B14F-4D97-AF65-F5344CB8AC3E}">
        <p14:creationId xmlns:p14="http://schemas.microsoft.com/office/powerpoint/2010/main" val="2708811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3 + 1 = 4</a:t>
            </a:r>
          </a:p>
        </p:txBody>
      </p:sp>
      <p:sp>
        <p:nvSpPr>
          <p:cNvPr id="4" name="Slide Number Placeholder 3"/>
          <p:cNvSpPr>
            <a:spLocks noGrp="1"/>
          </p:cNvSpPr>
          <p:nvPr>
            <p:ph type="sldNum" sz="quarter" idx="10"/>
          </p:nvPr>
        </p:nvSpPr>
        <p:spPr/>
        <p:txBody>
          <a:bodyPr/>
          <a:lstStyle/>
          <a:p>
            <a:fld id="{6DE36EF0-7984-4198-B0B0-446744D294F3}" type="slidenum">
              <a:rPr lang="en-US" smtClean="0"/>
              <a:t>35</a:t>
            </a:fld>
            <a:endParaRPr lang="en-US"/>
          </a:p>
        </p:txBody>
      </p:sp>
    </p:spTree>
    <p:extLst>
      <p:ext uri="{BB962C8B-B14F-4D97-AF65-F5344CB8AC3E}">
        <p14:creationId xmlns:p14="http://schemas.microsoft.com/office/powerpoint/2010/main" val="3705168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60 + 4 = 64</a:t>
            </a:r>
          </a:p>
        </p:txBody>
      </p:sp>
      <p:sp>
        <p:nvSpPr>
          <p:cNvPr id="4" name="Slide Number Placeholder 3"/>
          <p:cNvSpPr>
            <a:spLocks noGrp="1"/>
          </p:cNvSpPr>
          <p:nvPr>
            <p:ph type="sldNum" sz="quarter" idx="10"/>
          </p:nvPr>
        </p:nvSpPr>
        <p:spPr/>
        <p:txBody>
          <a:bodyPr/>
          <a:lstStyle/>
          <a:p>
            <a:fld id="{6DE36EF0-7984-4198-B0B0-446744D294F3}" type="slidenum">
              <a:rPr lang="en-US" smtClean="0"/>
              <a:t>36</a:t>
            </a:fld>
            <a:endParaRPr lang="en-US"/>
          </a:p>
        </p:txBody>
      </p:sp>
    </p:spTree>
    <p:extLst>
      <p:ext uri="{BB962C8B-B14F-4D97-AF65-F5344CB8AC3E}">
        <p14:creationId xmlns:p14="http://schemas.microsoft.com/office/powerpoint/2010/main" val="524924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 </a:t>
            </a:r>
            <a:r>
              <a:rPr lang="en-US" dirty="0" err="1"/>
              <a:t>ils</a:t>
            </a:r>
            <a:r>
              <a:rPr lang="en-US" dirty="0"/>
              <a:t> </a:t>
            </a:r>
            <a:r>
              <a:rPr lang="en-US" dirty="0" err="1"/>
              <a:t>peuvent</a:t>
            </a:r>
            <a:r>
              <a:rPr lang="en-US" dirty="0"/>
              <a:t> commencer par</a:t>
            </a:r>
          </a:p>
        </p:txBody>
      </p:sp>
      <p:sp>
        <p:nvSpPr>
          <p:cNvPr id="4" name="Slide Number Placeholder 3"/>
          <p:cNvSpPr>
            <a:spLocks noGrp="1"/>
          </p:cNvSpPr>
          <p:nvPr>
            <p:ph type="sldNum" sz="quarter" idx="10"/>
          </p:nvPr>
        </p:nvSpPr>
        <p:spPr/>
        <p:txBody>
          <a:bodyPr/>
          <a:lstStyle/>
          <a:p>
            <a:fld id="{6DE36EF0-7984-4198-B0B0-446744D294F3}" type="slidenum">
              <a:rPr lang="en-US" smtClean="0"/>
              <a:t>37</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3 + 1 = 4</a:t>
            </a:r>
          </a:p>
        </p:txBody>
      </p:sp>
      <p:sp>
        <p:nvSpPr>
          <p:cNvPr id="4" name="Slide Number Placeholder 3"/>
          <p:cNvSpPr>
            <a:spLocks noGrp="1"/>
          </p:cNvSpPr>
          <p:nvPr>
            <p:ph type="sldNum" sz="quarter" idx="10"/>
          </p:nvPr>
        </p:nvSpPr>
        <p:spPr/>
        <p:txBody>
          <a:bodyPr/>
          <a:lstStyle/>
          <a:p>
            <a:fld id="{6DE36EF0-7984-4198-B0B0-446744D294F3}" type="slidenum">
              <a:rPr lang="en-US" smtClean="0"/>
              <a:t>38</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20 + 40 = 60</a:t>
            </a:r>
          </a:p>
        </p:txBody>
      </p:sp>
      <p:sp>
        <p:nvSpPr>
          <p:cNvPr id="4" name="Slide Number Placeholder 3"/>
          <p:cNvSpPr>
            <a:spLocks noGrp="1"/>
          </p:cNvSpPr>
          <p:nvPr>
            <p:ph type="sldNum" sz="quarter" idx="10"/>
          </p:nvPr>
        </p:nvSpPr>
        <p:spPr/>
        <p:txBody>
          <a:bodyPr/>
          <a:lstStyle/>
          <a:p>
            <a:fld id="{6DE36EF0-7984-4198-B0B0-446744D294F3}" type="slidenum">
              <a:rPr lang="en-US" smtClean="0"/>
              <a:t>39</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Selon</a:t>
            </a:r>
            <a:r>
              <a:rPr lang="en-US" baseline="0" dirty="0" smtClean="0"/>
              <a:t> </a:t>
            </a:r>
            <a:r>
              <a:rPr lang="en-US" baseline="0" dirty="0" err="1"/>
              <a:t>vous</a:t>
            </a:r>
            <a:r>
              <a:rPr lang="en-US" baseline="0" dirty="0"/>
              <a:t>, </a:t>
            </a:r>
            <a:r>
              <a:rPr lang="en-US" baseline="0" dirty="0" err="1"/>
              <a:t>quels</a:t>
            </a:r>
            <a:r>
              <a:rPr lang="en-US" baseline="0" dirty="0"/>
              <a:t> mots de la </a:t>
            </a:r>
            <a:r>
              <a:rPr lang="en-US" baseline="0" dirty="0" err="1"/>
              <a:t>définition</a:t>
            </a:r>
            <a:r>
              <a:rPr lang="en-US" baseline="0" dirty="0"/>
              <a:t> </a:t>
            </a:r>
            <a:r>
              <a:rPr lang="en-US" baseline="0" dirty="0" err="1"/>
              <a:t>surligneriez-vous</a:t>
            </a:r>
            <a:r>
              <a:rPr lang="en-US" baseline="0" dirty="0"/>
              <a:t> pour faire </a:t>
            </a:r>
            <a:r>
              <a:rPr lang="en-US" baseline="0" dirty="0" err="1"/>
              <a:t>ressortir</a:t>
            </a:r>
            <a:r>
              <a:rPr lang="en-US" baseline="0" dirty="0"/>
              <a:t> les </a:t>
            </a:r>
            <a:r>
              <a:rPr lang="en-US" baseline="0" dirty="0" err="1"/>
              <a:t>idées</a:t>
            </a:r>
            <a:r>
              <a:rPr lang="en-US" baseline="0" dirty="0"/>
              <a:t> </a:t>
            </a:r>
            <a:r>
              <a:rPr lang="en-US" baseline="0" dirty="0" err="1"/>
              <a:t>clés</a:t>
            </a:r>
            <a:r>
              <a:rPr lang="en-US" baseline="0" dirty="0"/>
              <a:t> ? </a:t>
            </a:r>
            <a:r>
              <a:rPr lang="en-US" baseline="0" dirty="0" err="1"/>
              <a:t>Où</a:t>
            </a:r>
            <a:r>
              <a:rPr lang="en-US" baseline="0" dirty="0"/>
              <a:t> </a:t>
            </a:r>
            <a:r>
              <a:rPr lang="en-US" baseline="0" dirty="0" err="1"/>
              <a:t>s’inscrivent</a:t>
            </a:r>
            <a:r>
              <a:rPr lang="en-US" baseline="0" dirty="0"/>
              <a:t> les </a:t>
            </a:r>
            <a:r>
              <a:rPr lang="en-US" baseline="0" dirty="0" err="1"/>
              <a:t>idées</a:t>
            </a:r>
            <a:r>
              <a:rPr lang="en-US" baseline="0" dirty="0"/>
              <a:t> de </a:t>
            </a:r>
            <a:r>
              <a:rPr lang="en-US" baseline="0" dirty="0" err="1"/>
              <a:t>nos</a:t>
            </a:r>
            <a:r>
              <a:rPr lang="en-US" baseline="0" dirty="0"/>
              <a:t> notes </a:t>
            </a:r>
            <a:r>
              <a:rPr lang="en-US" baseline="0" dirty="0" err="1"/>
              <a:t>adhésives</a:t>
            </a:r>
            <a:r>
              <a:rPr lang="en-US" baseline="0" dirty="0"/>
              <a:t> et de </a:t>
            </a:r>
            <a:r>
              <a:rPr lang="en-US" baseline="0" dirty="0" err="1"/>
              <a:t>notre</a:t>
            </a:r>
            <a:r>
              <a:rPr lang="en-US" baseline="0" dirty="0"/>
              <a:t> discussion </a:t>
            </a:r>
            <a:r>
              <a:rPr lang="en-US" baseline="0" dirty="0" err="1"/>
              <a:t>dans</a:t>
            </a:r>
            <a:r>
              <a:rPr lang="en-US" baseline="0" dirty="0"/>
              <a:t> </a:t>
            </a:r>
            <a:r>
              <a:rPr lang="en-US" baseline="0" dirty="0" err="1"/>
              <a:t>cette</a:t>
            </a:r>
            <a:r>
              <a:rPr lang="en-US" baseline="0" dirty="0"/>
              <a:t> </a:t>
            </a:r>
            <a:r>
              <a:rPr lang="en-US" baseline="0" dirty="0" err="1"/>
              <a:t>définition</a:t>
            </a:r>
            <a:r>
              <a:rPr lang="en-US" baseline="0" dirty="0"/>
              <a:t>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4 + 60 = 64</a:t>
            </a:r>
          </a:p>
        </p:txBody>
      </p:sp>
      <p:sp>
        <p:nvSpPr>
          <p:cNvPr id="4" name="Slide Number Placeholder 3"/>
          <p:cNvSpPr>
            <a:spLocks noGrp="1"/>
          </p:cNvSpPr>
          <p:nvPr>
            <p:ph type="sldNum" sz="quarter" idx="10"/>
          </p:nvPr>
        </p:nvSpPr>
        <p:spPr/>
        <p:txBody>
          <a:bodyPr/>
          <a:lstStyle/>
          <a:p>
            <a:fld id="{6DE36EF0-7984-4198-B0B0-446744D294F3}" type="slidenum">
              <a:rPr lang="en-US" smtClean="0"/>
              <a:t>40</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err="1"/>
              <a:t>Cela</a:t>
            </a:r>
            <a:r>
              <a:rPr lang="en-US" baseline="0" dirty="0"/>
              <a:t> </a:t>
            </a:r>
            <a:r>
              <a:rPr lang="en-US" baseline="0" dirty="0" err="1"/>
              <a:t>peut</a:t>
            </a:r>
            <a:r>
              <a:rPr lang="en-US" baseline="0" dirty="0"/>
              <a:t> </a:t>
            </a:r>
            <a:r>
              <a:rPr lang="en-US" baseline="0" dirty="0" err="1"/>
              <a:t>s’écrire</a:t>
            </a:r>
            <a:r>
              <a:rPr lang="en-US" baseline="0" dirty="0"/>
              <a:t> </a:t>
            </a:r>
            <a:r>
              <a:rPr lang="en-US" baseline="0" dirty="0" err="1"/>
              <a:t>comme</a:t>
            </a:r>
            <a:r>
              <a:rPr lang="en-US" baseline="0" dirty="0"/>
              <a:t> </a:t>
            </a:r>
            <a:r>
              <a:rPr lang="en-US" baseline="0" dirty="0" err="1"/>
              <a:t>ceci</a:t>
            </a:r>
            <a:r>
              <a:rPr lang="en-US" baseline="0" dirty="0"/>
              <a:t> : </a:t>
            </a:r>
            <a:r>
              <a:rPr lang="en-US" baseline="0" dirty="0" err="1"/>
              <a:t>en</a:t>
            </a:r>
            <a:r>
              <a:rPr lang="en-US" baseline="0" dirty="0"/>
              <a:t> </a:t>
            </a:r>
            <a:r>
              <a:rPr lang="en-US" baseline="0" dirty="0" err="1"/>
              <a:t>commençant</a:t>
            </a:r>
            <a:r>
              <a:rPr lang="en-US" baseline="0" dirty="0"/>
              <a:t> avec 3 + 1 = </a:t>
            </a:r>
            <a:r>
              <a:rPr lang="en-US" baseline="0" dirty="0" smtClean="0"/>
              <a:t>&lt;</a:t>
            </a:r>
            <a:r>
              <a:rPr lang="en-US" baseline="0" dirty="0" err="1" smtClean="0"/>
              <a:t>cliquez</a:t>
            </a:r>
            <a:r>
              <a:rPr lang="en-US" baseline="0" dirty="0" smtClean="0"/>
              <a:t>&gt; 4</a:t>
            </a:r>
            <a:r>
              <a:rPr lang="en-US" baseline="0" dirty="0"/>
              <a:t>, </a:t>
            </a:r>
            <a:r>
              <a:rPr lang="en-US" baseline="0" dirty="0" smtClean="0"/>
              <a:t>20 </a:t>
            </a:r>
            <a:r>
              <a:rPr lang="en-US" baseline="0" dirty="0"/>
              <a:t>+ 40 = </a:t>
            </a:r>
            <a:r>
              <a:rPr lang="en-US" baseline="0" dirty="0" smtClean="0"/>
              <a:t>&lt;</a:t>
            </a:r>
            <a:r>
              <a:rPr lang="en-US" baseline="0" dirty="0" err="1" smtClean="0"/>
              <a:t>cliquez</a:t>
            </a:r>
            <a:r>
              <a:rPr lang="en-US" baseline="0" dirty="0" smtClean="0"/>
              <a:t>&gt; 60, 4 </a:t>
            </a:r>
            <a:r>
              <a:rPr lang="en-US" baseline="0" dirty="0"/>
              <a:t>+ 60 = </a:t>
            </a:r>
            <a:r>
              <a:rPr lang="en-US" baseline="0" dirty="0" smtClean="0"/>
              <a:t>&lt;</a:t>
            </a:r>
            <a:r>
              <a:rPr lang="en-US" baseline="0" dirty="0" err="1" smtClean="0"/>
              <a:t>cliquez</a:t>
            </a:r>
            <a:r>
              <a:rPr lang="en-US" baseline="0" dirty="0" smtClean="0"/>
              <a:t>&gt; 64</a:t>
            </a:r>
            <a:endParaRPr lang="en-US" baseline="0" dirty="0"/>
          </a:p>
          <a:p>
            <a:r>
              <a:rPr lang="en-US" baseline="0" dirty="0" err="1"/>
              <a:t>Notez</a:t>
            </a:r>
            <a:r>
              <a:rPr lang="en-US" baseline="0" dirty="0"/>
              <a:t> que </a:t>
            </a:r>
            <a:r>
              <a:rPr lang="en-US" baseline="0" dirty="0" err="1"/>
              <a:t>j’ai</a:t>
            </a:r>
            <a:r>
              <a:rPr lang="en-US" baseline="0" dirty="0"/>
              <a:t> </a:t>
            </a:r>
            <a:r>
              <a:rPr lang="en-US" baseline="0" dirty="0" err="1"/>
              <a:t>dit</a:t>
            </a:r>
            <a:r>
              <a:rPr lang="en-US" baseline="0" dirty="0"/>
              <a:t> 20 + 40 et PAS 2 + 4. Ce </a:t>
            </a:r>
            <a:r>
              <a:rPr lang="en-US" baseline="0" dirty="0" err="1"/>
              <a:t>n’est</a:t>
            </a:r>
            <a:r>
              <a:rPr lang="en-US" baseline="0" dirty="0"/>
              <a:t> pas un 2. Ce </a:t>
            </a:r>
            <a:r>
              <a:rPr lang="en-US" baseline="0" dirty="0" err="1"/>
              <a:t>sont</a:t>
            </a:r>
            <a:r>
              <a:rPr lang="en-US" baseline="0" dirty="0"/>
              <a:t> 2 </a:t>
            </a:r>
            <a:r>
              <a:rPr lang="en-US" baseline="0" dirty="0" err="1"/>
              <a:t>dizaines</a:t>
            </a:r>
            <a:r>
              <a:rPr lang="en-US" baseline="0" dirty="0"/>
              <a:t> qui font 20.</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41</a:t>
            </a:fld>
            <a:endParaRPr lang="en-US"/>
          </a:p>
        </p:txBody>
      </p:sp>
    </p:spTree>
    <p:extLst>
      <p:ext uri="{BB962C8B-B14F-4D97-AF65-F5344CB8AC3E}">
        <p14:creationId xmlns:p14="http://schemas.microsoft.com/office/powerpoint/2010/main" val="4151153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err="1"/>
              <a:t>Ils</a:t>
            </a:r>
            <a:r>
              <a:rPr lang="en-US" baseline="0" dirty="0"/>
              <a:t> </a:t>
            </a:r>
            <a:r>
              <a:rPr lang="en-US" baseline="0" dirty="0" err="1"/>
              <a:t>peuvent</a:t>
            </a:r>
            <a:r>
              <a:rPr lang="en-US" baseline="0" dirty="0"/>
              <a:t> </a:t>
            </a:r>
            <a:r>
              <a:rPr lang="en-US" baseline="0" dirty="0" err="1"/>
              <a:t>aussi</a:t>
            </a:r>
            <a:r>
              <a:rPr lang="en-US" baseline="0" dirty="0"/>
              <a:t> commencer par </a:t>
            </a:r>
            <a:r>
              <a:rPr lang="en-US" baseline="0" dirty="0" smtClean="0"/>
              <a:t>20 </a:t>
            </a:r>
            <a:r>
              <a:rPr lang="en-US" baseline="0" dirty="0"/>
              <a:t>+ 40 = </a:t>
            </a:r>
            <a:r>
              <a:rPr lang="en-US" baseline="0" dirty="0" smtClean="0"/>
              <a:t>&lt;</a:t>
            </a:r>
            <a:r>
              <a:rPr lang="en-US" baseline="0" dirty="0" err="1" smtClean="0"/>
              <a:t>cliquez</a:t>
            </a:r>
            <a:r>
              <a:rPr lang="en-US" baseline="0" dirty="0" smtClean="0"/>
              <a:t>&gt;60</a:t>
            </a:r>
            <a:r>
              <a:rPr lang="en-US" baseline="0" dirty="0"/>
              <a:t>, </a:t>
            </a:r>
            <a:r>
              <a:rPr lang="en-US" baseline="0" dirty="0" smtClean="0"/>
              <a:t>3 </a:t>
            </a:r>
            <a:r>
              <a:rPr lang="en-US" baseline="0" dirty="0"/>
              <a:t>+ 1 = </a:t>
            </a:r>
            <a:r>
              <a:rPr lang="en-US" baseline="0" dirty="0" smtClean="0"/>
              <a:t>&lt;</a:t>
            </a:r>
            <a:r>
              <a:rPr lang="en-US" baseline="0" dirty="0" err="1" smtClean="0"/>
              <a:t>cliquez</a:t>
            </a:r>
            <a:r>
              <a:rPr lang="en-US" baseline="0" dirty="0" smtClean="0"/>
              <a:t>&gt;4</a:t>
            </a:r>
            <a:r>
              <a:rPr lang="en-US" baseline="0" dirty="0"/>
              <a:t>, </a:t>
            </a:r>
            <a:r>
              <a:rPr lang="en-US" baseline="0" dirty="0" smtClean="0"/>
              <a:t>60 </a:t>
            </a:r>
            <a:r>
              <a:rPr lang="en-US" baseline="0" dirty="0"/>
              <a:t>+ 4 = </a:t>
            </a:r>
            <a:r>
              <a:rPr lang="en-US" baseline="0" dirty="0" smtClean="0"/>
              <a:t>&lt;</a:t>
            </a:r>
            <a:r>
              <a:rPr lang="en-US" baseline="0" dirty="0" err="1" smtClean="0"/>
              <a:t>cliquez</a:t>
            </a:r>
            <a:r>
              <a:rPr lang="en-US" baseline="0" dirty="0" smtClean="0"/>
              <a:t>&gt;64</a:t>
            </a:r>
            <a:r>
              <a:rPr lang="en-US" baseline="0" dirty="0"/>
              <a:t>. </a:t>
            </a:r>
            <a:r>
              <a:rPr lang="en-US" baseline="0" dirty="0" err="1"/>
              <a:t>Cette</a:t>
            </a:r>
            <a:r>
              <a:rPr lang="en-US" baseline="0" dirty="0"/>
              <a:t> </a:t>
            </a:r>
            <a:r>
              <a:rPr lang="en-US" baseline="0" dirty="0" err="1"/>
              <a:t>façon</a:t>
            </a:r>
            <a:r>
              <a:rPr lang="en-US" baseline="0" dirty="0"/>
              <a:t> </a:t>
            </a:r>
            <a:r>
              <a:rPr lang="en-US" baseline="0" dirty="0" err="1"/>
              <a:t>est</a:t>
            </a:r>
            <a:r>
              <a:rPr lang="en-US" baseline="0" dirty="0"/>
              <a:t> </a:t>
            </a:r>
            <a:r>
              <a:rPr lang="en-US" baseline="0" dirty="0" err="1"/>
              <a:t>aussi</a:t>
            </a:r>
            <a:r>
              <a:rPr lang="en-US" baseline="0" dirty="0"/>
              <a:t> </a:t>
            </a:r>
            <a:r>
              <a:rPr lang="en-US" baseline="0" dirty="0" err="1"/>
              <a:t>correcte</a:t>
            </a:r>
            <a:r>
              <a:rPr lang="en-US" baseline="0" dirty="0"/>
              <a: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42</a:t>
            </a:fld>
            <a:endParaRPr lang="en-US"/>
          </a:p>
        </p:txBody>
      </p:sp>
    </p:spTree>
    <p:extLst>
      <p:ext uri="{BB962C8B-B14F-4D97-AF65-F5344CB8AC3E}">
        <p14:creationId xmlns:p14="http://schemas.microsoft.com/office/powerpoint/2010/main" val="39059654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err="1"/>
              <a:t>Essayez</a:t>
            </a:r>
            <a:r>
              <a:rPr lang="en-US" baseline="0" dirty="0"/>
              <a:t> de </a:t>
            </a:r>
            <a:r>
              <a:rPr lang="en-US" baseline="0" dirty="0" err="1"/>
              <a:t>partitionner</a:t>
            </a:r>
            <a:r>
              <a:rPr lang="en-US" baseline="0" dirty="0"/>
              <a:t> par </a:t>
            </a:r>
            <a:r>
              <a:rPr lang="en-US" baseline="0" dirty="0" err="1"/>
              <a:t>valeurs</a:t>
            </a:r>
            <a:r>
              <a:rPr lang="en-US" baseline="0" dirty="0"/>
              <a:t> de position pour </a:t>
            </a:r>
            <a:r>
              <a:rPr lang="en-US" baseline="0" dirty="0" err="1"/>
              <a:t>résoudre</a:t>
            </a:r>
            <a:r>
              <a:rPr lang="en-US" baseline="0" dirty="0"/>
              <a:t> </a:t>
            </a:r>
            <a:r>
              <a:rPr lang="en-US" baseline="0" dirty="0" err="1"/>
              <a:t>ce</a:t>
            </a:r>
            <a:r>
              <a:rPr lang="en-US" baseline="0" dirty="0"/>
              <a:t> </a:t>
            </a:r>
            <a:r>
              <a:rPr lang="en-US" baseline="0" dirty="0" err="1"/>
              <a:t>problème</a:t>
            </a:r>
            <a:r>
              <a:rPr lang="en-US" baseline="0" dirty="0"/>
              <a: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43</a:t>
            </a:fld>
            <a:endParaRPr lang="en-US"/>
          </a:p>
        </p:txBody>
      </p:sp>
    </p:spTree>
    <p:extLst>
      <p:ext uri="{BB962C8B-B14F-4D97-AF65-F5344CB8AC3E}">
        <p14:creationId xmlns:p14="http://schemas.microsoft.com/office/powerpoint/2010/main" val="3213140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err="1"/>
              <a:t>Allez</a:t>
            </a:r>
            <a:r>
              <a:rPr lang="en-US" baseline="0" dirty="0"/>
              <a:t> à la case </a:t>
            </a:r>
            <a:r>
              <a:rPr lang="en-US" baseline="0" dirty="0" err="1"/>
              <a:t>étiquetée</a:t>
            </a:r>
            <a:r>
              <a:rPr lang="en-US" baseline="0" dirty="0"/>
              <a:t> </a:t>
            </a:r>
            <a:r>
              <a:rPr lang="en-US" baseline="0" dirty="0" err="1"/>
              <a:t>Stratégie</a:t>
            </a:r>
            <a:r>
              <a:rPr lang="en-US" baseline="0" dirty="0"/>
              <a:t> 2.</a:t>
            </a:r>
          </a:p>
          <a:p>
            <a:r>
              <a:rPr lang="en-US" baseline="0" dirty="0" err="1"/>
              <a:t>Écrivez</a:t>
            </a:r>
            <a:r>
              <a:rPr lang="en-US" baseline="0" dirty="0"/>
              <a:t> le nom de la </a:t>
            </a:r>
            <a:r>
              <a:rPr lang="en-US" baseline="0" dirty="0" err="1"/>
              <a:t>stratégie</a:t>
            </a:r>
            <a:r>
              <a:rPr lang="en-US" baseline="0" dirty="0"/>
              <a:t> : </a:t>
            </a:r>
            <a:r>
              <a:rPr lang="en-US" baseline="0" dirty="0" err="1"/>
              <a:t>partitionner</a:t>
            </a:r>
            <a:r>
              <a:rPr lang="en-US" baseline="0" dirty="0"/>
              <a:t> par </a:t>
            </a:r>
            <a:r>
              <a:rPr lang="en-US" baseline="0" dirty="0" err="1"/>
              <a:t>valeurs</a:t>
            </a:r>
            <a:r>
              <a:rPr lang="en-US" baseline="0" dirty="0"/>
              <a:t> de position</a:t>
            </a:r>
          </a:p>
          <a:p>
            <a:r>
              <a:rPr lang="en-US" baseline="0" dirty="0" err="1"/>
              <a:t>Résolvez</a:t>
            </a:r>
            <a:r>
              <a:rPr lang="en-US" baseline="0" dirty="0"/>
              <a:t> le </a:t>
            </a:r>
            <a:r>
              <a:rPr lang="en-US" baseline="0" dirty="0" err="1"/>
              <a:t>problème</a:t>
            </a:r>
            <a:r>
              <a:rPr lang="en-US" baseline="0" dirty="0"/>
              <a:t> sur les hotdogs </a:t>
            </a:r>
            <a:r>
              <a:rPr lang="en-US" baseline="0" dirty="0" err="1"/>
              <a:t>en</a:t>
            </a:r>
            <a:r>
              <a:rPr lang="en-US" baseline="0" dirty="0"/>
              <a:t> </a:t>
            </a:r>
            <a:r>
              <a:rPr lang="en-US" baseline="0" dirty="0" err="1"/>
              <a:t>partitionnant</a:t>
            </a:r>
            <a:r>
              <a:rPr lang="en-US" baseline="0" dirty="0"/>
              <a:t> par </a:t>
            </a:r>
            <a:r>
              <a:rPr lang="en-US" baseline="0" dirty="0" err="1"/>
              <a:t>valeurs</a:t>
            </a:r>
            <a:r>
              <a:rPr lang="en-US" baseline="0" dirty="0"/>
              <a:t> de position.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44</a:t>
            </a:fld>
            <a:endParaRPr lang="en-US"/>
          </a:p>
        </p:txBody>
      </p:sp>
    </p:spTree>
    <p:extLst>
      <p:ext uri="{BB962C8B-B14F-4D97-AF65-F5344CB8AC3E}">
        <p14:creationId xmlns:p14="http://schemas.microsoft.com/office/powerpoint/2010/main" val="3898973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La troisième stratégie est la droite numérique ouverte.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Commencez par inscrire 23 sur une ligne droite en utilisant des blocs de base dix.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&lt;cliquez&gt; puis ajoutez 41. Maintenant, trouvez combien vous avez en tout. Lorsque les élèves répondent, représentez leurs explications sur le tableau. Par exemple, </a:t>
            </a:r>
            <a:endParaRPr lang="en-US" dirty="0"/>
          </a:p>
          <a:p>
            <a:endParaRPr lang="en-US" baseline="0" dirty="0"/>
          </a:p>
          <a:p>
            <a:pPr>
              <a:spcAft>
                <a:spcPts val="0"/>
              </a:spcAft>
            </a:pPr>
            <a:r>
              <a:rPr lang="fr-FR" sz="1200" dirty="0">
                <a:effectLst/>
                <a:latin typeface="Times New Roman" panose="02020603050405020304" pitchFamily="18" charset="0"/>
                <a:ea typeface="Times New Roman" panose="02020603050405020304" pitchFamily="18" charset="0"/>
              </a:rPr>
              <a:t>Commencez par tracer une droite. N’inscrivez pas 0 ou tout autre nombre sur la droite. De nombreux élèves vous diront « Je savais que c’était 23 et donc je n’ai pas recompté. »</a:t>
            </a:r>
          </a:p>
          <a:p>
            <a:pPr>
              <a:spcAft>
                <a:spcPts val="0"/>
              </a:spcAft>
            </a:pPr>
            <a:r>
              <a:rPr lang="fr-FR" sz="1200" dirty="0">
                <a:effectLst/>
                <a:latin typeface="Times New Roman" panose="02020603050405020304" pitchFamily="18" charset="0"/>
                <a:ea typeface="Times New Roman" panose="02020603050405020304" pitchFamily="18" charset="0"/>
              </a:rPr>
              <a:t>&lt;cliquez&gt; vous tracez donc la ligne et vous inscrivez 23. Ensuite, ils peuvent dire, « puis j’ai compté de 10 en 10 ». Demandez-leur de vous guider à travers chaque comptage par dix.</a:t>
            </a:r>
          </a:p>
          <a:p>
            <a:pPr>
              <a:spcAft>
                <a:spcPts val="0"/>
              </a:spcAft>
            </a:pPr>
            <a:r>
              <a:rPr lang="fr-FR" sz="1200" dirty="0">
                <a:effectLst/>
                <a:latin typeface="Times New Roman" panose="02020603050405020304" pitchFamily="18" charset="0"/>
                <a:ea typeface="Times New Roman" panose="02020603050405020304" pitchFamily="18" charset="0"/>
              </a:rPr>
              <a:t>&lt;cliquez&gt; Un dix de plus, ça fait</a:t>
            </a:r>
          </a:p>
          <a:p>
            <a:pPr>
              <a:spcAft>
                <a:spcPts val="0"/>
              </a:spcAft>
            </a:pPr>
            <a:r>
              <a:rPr lang="fr-FR" sz="1200" dirty="0">
                <a:effectLst/>
                <a:latin typeface="Times New Roman" panose="02020603050405020304" pitchFamily="18" charset="0"/>
                <a:ea typeface="Times New Roman" panose="02020603050405020304" pitchFamily="18" charset="0"/>
              </a:rPr>
              <a:t>&lt;cliquez&gt;33</a:t>
            </a:r>
          </a:p>
          <a:p>
            <a:pPr>
              <a:spcAft>
                <a:spcPts val="0"/>
              </a:spcAft>
            </a:pPr>
            <a:r>
              <a:rPr lang="fr-FR" sz="1200" dirty="0">
                <a:effectLst/>
                <a:latin typeface="Times New Roman" panose="02020603050405020304" pitchFamily="18" charset="0"/>
                <a:ea typeface="Times New Roman" panose="02020603050405020304" pitchFamily="18" charset="0"/>
              </a:rPr>
              <a:t>&lt;cliquez&gt; un dix de plus, ça fait</a:t>
            </a:r>
          </a:p>
          <a:p>
            <a:pPr>
              <a:spcAft>
                <a:spcPts val="0"/>
              </a:spcAft>
            </a:pPr>
            <a:r>
              <a:rPr lang="fr-FR" sz="1200" dirty="0">
                <a:effectLst/>
                <a:latin typeface="Times New Roman" panose="02020603050405020304" pitchFamily="18" charset="0"/>
                <a:ea typeface="Times New Roman" panose="02020603050405020304" pitchFamily="18" charset="0"/>
              </a:rPr>
              <a:t>&lt;cliquez&gt;43</a:t>
            </a:r>
          </a:p>
          <a:p>
            <a:pPr>
              <a:spcAft>
                <a:spcPts val="0"/>
              </a:spcAft>
            </a:pPr>
            <a:r>
              <a:rPr lang="fr-FR" sz="1200" dirty="0">
                <a:effectLst/>
                <a:latin typeface="Times New Roman" panose="02020603050405020304" pitchFamily="18" charset="0"/>
                <a:ea typeface="Times New Roman" panose="02020603050405020304" pitchFamily="18" charset="0"/>
              </a:rPr>
              <a:t>&lt;cliquez&gt; un dix de plus, ça fait</a:t>
            </a:r>
          </a:p>
          <a:p>
            <a:pPr>
              <a:spcAft>
                <a:spcPts val="0"/>
              </a:spcAft>
            </a:pPr>
            <a:r>
              <a:rPr lang="en-US" sz="1200" dirty="0">
                <a:effectLst/>
                <a:latin typeface="Times New Roman" panose="02020603050405020304" pitchFamily="18" charset="0"/>
                <a:ea typeface="Times New Roman" panose="02020603050405020304" pitchFamily="18" charset="0"/>
              </a:rPr>
              <a:t>&lt;</a:t>
            </a:r>
            <a:r>
              <a:rPr lang="en-US" sz="1200" dirty="0" err="1">
                <a:effectLst/>
                <a:latin typeface="Times New Roman" panose="02020603050405020304" pitchFamily="18" charset="0"/>
                <a:ea typeface="Times New Roman" panose="02020603050405020304" pitchFamily="18" charset="0"/>
              </a:rPr>
              <a:t>cliquez</a:t>
            </a:r>
            <a:r>
              <a:rPr lang="en-US" sz="1200" dirty="0">
                <a:effectLst/>
                <a:latin typeface="Times New Roman" panose="02020603050405020304" pitchFamily="18" charset="0"/>
                <a:ea typeface="Times New Roman" panose="02020603050405020304" pitchFamily="18" charset="0"/>
              </a:rPr>
              <a:t>&gt;53</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&lt;cliquez&gt;un dix de plus, ça fait 63</a:t>
            </a:r>
          </a:p>
          <a:p>
            <a:pPr>
              <a:spcAft>
                <a:spcPts val="0"/>
              </a:spcAft>
            </a:pPr>
            <a:r>
              <a:rPr lang="fr-FR" sz="1200" dirty="0">
                <a:effectLst/>
                <a:latin typeface="Times New Roman" panose="02020603050405020304" pitchFamily="18" charset="0"/>
                <a:ea typeface="Times New Roman" panose="02020603050405020304" pitchFamily="18" charset="0"/>
              </a:rPr>
              <a:t>&lt;cliquez&gt;j’ai compté les 4 dix. À présent, il me reste une unité.</a:t>
            </a:r>
          </a:p>
          <a:p>
            <a:pPr>
              <a:spcAft>
                <a:spcPts val="0"/>
              </a:spcAft>
            </a:pPr>
            <a:r>
              <a:rPr lang="fr-FR" sz="1200" dirty="0">
                <a:effectLst/>
                <a:latin typeface="Times New Roman" panose="02020603050405020304" pitchFamily="18" charset="0"/>
                <a:ea typeface="Times New Roman" panose="02020603050405020304" pitchFamily="18" charset="0"/>
              </a:rPr>
              <a:t>&lt;cliquez&gt; et j’arrive à 64. Demandez si quelqu’un d’autre a compté de dix en dix avant d’ajouter une unité. </a:t>
            </a:r>
            <a:r>
              <a:rPr lang="fr-FR" sz="1400" kern="1200" dirty="0">
                <a:solidFill>
                  <a:srgbClr val="000000"/>
                </a:solidFill>
                <a:effectLst/>
                <a:latin typeface="Calibri" panose="020F0502020204030204" pitchFamily="34" charset="0"/>
                <a:ea typeface="+mn-ea"/>
                <a:cs typeface="+mn-cs"/>
              </a:rPr>
              <a:t>Demandez-leur de partager d’autres stratégies. Est-ce que quelqu’un a remplacé 10 par un autre chiffre ?</a:t>
            </a:r>
            <a:endParaRPr lang="fr-FR" sz="1400" dirty="0">
              <a:effectLst/>
              <a:latin typeface="Times New Roman" panose="02020603050405020304" pitchFamily="18" charset="0"/>
              <a:ea typeface="Times New Roman" panose="02020603050405020304" pitchFamily="18" charset="0"/>
            </a:endParaRPr>
          </a:p>
          <a:p>
            <a:pPr>
              <a:spcAft>
                <a:spcPts val="0"/>
              </a:spcAft>
            </a:pPr>
            <a:r>
              <a:rPr lang="fr-FR" sz="1400" kern="1200" dirty="0">
                <a:solidFill>
                  <a:srgbClr val="000000"/>
                </a:solidFill>
                <a:effectLst/>
                <a:latin typeface="Calibri" panose="020F0502020204030204" pitchFamily="34" charset="0"/>
                <a:ea typeface="+mn-ea"/>
                <a:cs typeface="+mn-cs"/>
              </a:rPr>
              <a:t>&lt;cliquez&gt;Un autre élève peut dire,</a:t>
            </a:r>
            <a:endParaRPr lang="fr-FR" sz="1400" dirty="0">
              <a:effectLst/>
              <a:latin typeface="Times New Roman" panose="02020603050405020304" pitchFamily="18" charset="0"/>
              <a:ea typeface="Times New Roman" panose="02020603050405020304" pitchFamily="18" charset="0"/>
            </a:endParaRPr>
          </a:p>
          <a:p>
            <a:pPr>
              <a:spcAft>
                <a:spcPts val="0"/>
              </a:spcAft>
            </a:pPr>
            <a:r>
              <a:rPr lang="fr-FR" sz="1400" kern="1200" dirty="0">
                <a:solidFill>
                  <a:srgbClr val="000000"/>
                </a:solidFill>
                <a:effectLst/>
                <a:latin typeface="Calibri" panose="020F0502020204030204" pitchFamily="34" charset="0"/>
                <a:ea typeface="+mn-ea"/>
                <a:cs typeface="+mn-cs"/>
              </a:rPr>
              <a:t>&lt;cliquez&gt;Je sais que 23 + 40 font</a:t>
            </a:r>
            <a:endParaRPr lang="fr-FR" sz="1400" dirty="0">
              <a:effectLst/>
              <a:latin typeface="Times New Roman" panose="02020603050405020304" pitchFamily="18" charset="0"/>
              <a:ea typeface="Times New Roman" panose="02020603050405020304" pitchFamily="18" charset="0"/>
            </a:endParaRPr>
          </a:p>
          <a:p>
            <a:pPr>
              <a:spcAft>
                <a:spcPts val="0"/>
              </a:spcAft>
            </a:pPr>
            <a:r>
              <a:rPr lang="fr-FR" sz="1400" kern="1200" dirty="0">
                <a:solidFill>
                  <a:srgbClr val="000000"/>
                </a:solidFill>
                <a:effectLst/>
                <a:latin typeface="Calibri" panose="020F0502020204030204" pitchFamily="34" charset="0"/>
                <a:ea typeface="+mn-ea"/>
                <a:cs typeface="+mn-cs"/>
              </a:rPr>
              <a:t>&lt;cliquez&gt;63</a:t>
            </a:r>
            <a:endParaRPr lang="fr-FR" sz="1400" dirty="0">
              <a:effectLst/>
              <a:latin typeface="Times New Roman" panose="02020603050405020304" pitchFamily="18" charset="0"/>
              <a:ea typeface="Times New Roman" panose="02020603050405020304" pitchFamily="18" charset="0"/>
            </a:endParaRPr>
          </a:p>
          <a:p>
            <a:pPr>
              <a:spcAft>
                <a:spcPts val="0"/>
              </a:spcAft>
            </a:pPr>
            <a:r>
              <a:rPr lang="fr-FR" sz="1400" kern="1200" dirty="0">
                <a:solidFill>
                  <a:srgbClr val="000000"/>
                </a:solidFill>
                <a:effectLst/>
                <a:latin typeface="Calibri" panose="020F0502020204030204" pitchFamily="34" charset="0"/>
                <a:ea typeface="+mn-ea"/>
                <a:cs typeface="+mn-cs"/>
              </a:rPr>
              <a:t>&lt;cliquez&gt; plus une unité</a:t>
            </a:r>
            <a:endParaRPr lang="fr-FR" sz="1400" dirty="0">
              <a:effectLst/>
              <a:latin typeface="Times New Roman" panose="02020603050405020304" pitchFamily="18" charset="0"/>
              <a:ea typeface="Times New Roman" panose="02020603050405020304" pitchFamily="18" charset="0"/>
            </a:endParaRPr>
          </a:p>
          <a:p>
            <a:pPr>
              <a:spcAft>
                <a:spcPts val="0"/>
              </a:spcAft>
            </a:pPr>
            <a:r>
              <a:rPr lang="fr-FR" sz="1400" kern="1200" dirty="0">
                <a:solidFill>
                  <a:srgbClr val="000000"/>
                </a:solidFill>
                <a:effectLst/>
                <a:latin typeface="Calibri" panose="020F0502020204030204" pitchFamily="34" charset="0"/>
                <a:ea typeface="+mn-ea"/>
                <a:cs typeface="+mn-cs"/>
              </a:rPr>
              <a:t>&lt;cliquez&gt;ça fait 64. Demandez à nouveau si d’autres personnes ont compté de la même façon.</a:t>
            </a:r>
            <a:endParaRPr lang="fr-FR" sz="1400" dirty="0">
              <a:effectLst/>
              <a:latin typeface="Times New Roman" panose="02020603050405020304" pitchFamily="18" charset="0"/>
              <a:ea typeface="Times New Roman" panose="02020603050405020304" pitchFamily="18" charset="0"/>
            </a:endParaRPr>
          </a:p>
          <a:p>
            <a:r>
              <a:rPr lang="fr-FR" sz="1200" kern="1200" dirty="0">
                <a:solidFill>
                  <a:srgbClr val="000000"/>
                </a:solidFill>
                <a:effectLst/>
                <a:latin typeface="Calibri" panose="020F0502020204030204" pitchFamily="34" charset="0"/>
                <a:ea typeface="+mn-ea"/>
                <a:cs typeface="+mn-cs"/>
              </a:rPr>
              <a:t>Si d’autres élèves ont compté différemment, par </a:t>
            </a:r>
            <a:r>
              <a:rPr lang="fr-FR" sz="1200" b="0" u="none" kern="1200" dirty="0">
                <a:solidFill>
                  <a:srgbClr val="000000"/>
                </a:solidFill>
                <a:effectLst/>
                <a:latin typeface="Calibri" panose="020F0502020204030204" pitchFamily="34" charset="0"/>
                <a:ea typeface="+mn-ea"/>
                <a:cs typeface="+mn-cs"/>
              </a:rPr>
              <a:t>exemple, de 20 en 20, 20 et 1, montrez cette façon. Vous devez montrer toutes les façons des élèves. Cela les aide à voir qu’il existe de nombreuses façons d’arriver au résultat. Certaines seront plus faciles pour eux,</a:t>
            </a:r>
            <a:r>
              <a:rPr lang="fr-FR" sz="1200" b="0" u="none" kern="1200" baseline="0" dirty="0">
                <a:solidFill>
                  <a:srgbClr val="000000"/>
                </a:solidFill>
                <a:effectLst/>
                <a:latin typeface="Calibri" panose="020F0502020204030204" pitchFamily="34" charset="0"/>
                <a:ea typeface="+mn-ea"/>
                <a:cs typeface="+mn-cs"/>
              </a:rPr>
              <a:t> d</a:t>
            </a:r>
            <a:r>
              <a:rPr lang="fr-FR" sz="1200" b="0" u="none" kern="1200" dirty="0">
                <a:solidFill>
                  <a:srgbClr val="000000"/>
                </a:solidFill>
                <a:effectLst/>
                <a:latin typeface="Calibri" panose="020F0502020204030204" pitchFamily="34" charset="0"/>
                <a:ea typeface="+mn-ea"/>
                <a:cs typeface="+mn-cs"/>
              </a:rPr>
              <a:t>’autres plus difficiles. C’est normal. Ils doivent juste trouver la façon qui fonctionne le mieux pour eux. Peut-être qu’ils essaieront une façon différente, plus difficile, plus tard.</a:t>
            </a:r>
            <a:endParaRPr lang="fr-FR" sz="1200" b="0" u="none" dirty="0">
              <a:effectLst/>
              <a:latin typeface="Times New Roman" panose="02020603050405020304" pitchFamily="18" charset="0"/>
              <a:ea typeface="Times New Roman" panose="02020603050405020304" pitchFamily="18" charset="0"/>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00A2B48-FB63-4825-A2AF-639E1601C3CE}" type="slidenum">
              <a:rPr lang="en-US" smtClean="0"/>
              <a:t>45</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Lorsque les élèves sont sûrs d’eux, vous pouvez leur donner le problème en disant qu’ils peuvent d’abord le représenter avec les blocs et ensuite tracer la droite numérique ouverte, ou bien ils peuvent directement passer à la droite numérique ouverte.</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Vous devriez vous attendre à les voir &lt;cliquez&gt;représenter 41 et puis ajouter 23 &lt;cliquez 4 fois&gt; à la fin s’ils maîtrisent bien la propriété de la commutativité. Si ce n’est pas le cas, vous pouvez leur donner 41 + 23, leur demander de prédire ou d’estimer la réponse, de résoudre l’opération et de discuter de leur résultat. Est-ce que cela arrivera à chaque fois ou bien est-ce un coup de chance ? Ensuite, vous pouvez demander à la moitié de la classe de commencer toujours</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Calibri" panose="020F0502020204030204" pitchFamily="34" charset="0"/>
                <a:ea typeface="Calibri" panose="020F0502020204030204" pitchFamily="34" charset="0"/>
                <a:cs typeface="Times New Roman" panose="02020603050405020304" pitchFamily="18" charset="0"/>
              </a:rPr>
              <a:t>par le plus petit nombre et d’y ajouter le plus grand. L’autre moitié fera</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l’inverse</a:t>
            </a:r>
            <a:r>
              <a:rPr lang="fr-FR" sz="1200" dirty="0">
                <a:effectLst/>
                <a:latin typeface="Calibri" panose="020F0502020204030204" pitchFamily="34" charset="0"/>
                <a:ea typeface="Calibri" panose="020F0502020204030204" pitchFamily="34" charset="0"/>
                <a:cs typeface="Times New Roman" panose="02020603050405020304" pitchFamily="18" charset="0"/>
              </a:rPr>
              <a:t>. Demandez-leur pourquoi cela fonctionnera dans les deux</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cas</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46</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Utilisez</a:t>
            </a:r>
            <a:r>
              <a:rPr lang="en-US" baseline="0" dirty="0"/>
              <a:t> </a:t>
            </a:r>
            <a:r>
              <a:rPr lang="en-US" baseline="0" dirty="0" err="1"/>
              <a:t>une</a:t>
            </a:r>
            <a:r>
              <a:rPr lang="en-US" baseline="0" dirty="0"/>
              <a:t> </a:t>
            </a:r>
            <a:r>
              <a:rPr lang="en-US" baseline="0" dirty="0" err="1"/>
              <a:t>droite</a:t>
            </a:r>
            <a:r>
              <a:rPr lang="en-US" baseline="0" dirty="0"/>
              <a:t> </a:t>
            </a:r>
            <a:r>
              <a:rPr lang="en-US" baseline="0" dirty="0" err="1"/>
              <a:t>numérique</a:t>
            </a:r>
            <a:r>
              <a:rPr lang="en-US" baseline="0" dirty="0"/>
              <a:t> </a:t>
            </a:r>
            <a:r>
              <a:rPr lang="en-US" baseline="0" dirty="0" err="1"/>
              <a:t>ouverte</a:t>
            </a:r>
            <a:r>
              <a:rPr lang="en-US" baseline="0" dirty="0"/>
              <a:t> pour </a:t>
            </a:r>
            <a:r>
              <a:rPr lang="en-US" baseline="0" dirty="0" err="1"/>
              <a:t>résoudre</a:t>
            </a:r>
            <a:r>
              <a:rPr lang="en-US" baseline="0" dirty="0"/>
              <a:t> </a:t>
            </a:r>
            <a:r>
              <a:rPr lang="en-US" baseline="0" dirty="0" err="1"/>
              <a:t>cette</a:t>
            </a:r>
            <a:r>
              <a:rPr lang="en-US" baseline="0" dirty="0"/>
              <a:t> question.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47</a:t>
            </a:fld>
            <a:endParaRPr lang="en-US"/>
          </a:p>
        </p:txBody>
      </p:sp>
    </p:spTree>
    <p:extLst>
      <p:ext uri="{BB962C8B-B14F-4D97-AF65-F5344CB8AC3E}">
        <p14:creationId xmlns:p14="http://schemas.microsoft.com/office/powerpoint/2010/main" val="3148623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Sur le document des hotdogs, </a:t>
            </a:r>
            <a:r>
              <a:rPr lang="en-US" baseline="0" dirty="0" err="1"/>
              <a:t>écrivez</a:t>
            </a:r>
            <a:r>
              <a:rPr lang="en-US" baseline="0" dirty="0"/>
              <a:t> « </a:t>
            </a:r>
            <a:r>
              <a:rPr lang="en-US" baseline="0" dirty="0" err="1"/>
              <a:t>Droite</a:t>
            </a:r>
            <a:r>
              <a:rPr lang="en-US" baseline="0" dirty="0"/>
              <a:t> </a:t>
            </a:r>
            <a:r>
              <a:rPr lang="en-US" baseline="0" dirty="0" err="1"/>
              <a:t>numérique</a:t>
            </a:r>
            <a:r>
              <a:rPr lang="en-US" baseline="0" dirty="0"/>
              <a:t> </a:t>
            </a:r>
            <a:r>
              <a:rPr lang="en-US" baseline="0" dirty="0" err="1"/>
              <a:t>ouverte</a:t>
            </a:r>
            <a:r>
              <a:rPr lang="en-US" baseline="0" dirty="0"/>
              <a:t> » </a:t>
            </a:r>
            <a:r>
              <a:rPr lang="en-US" baseline="0" dirty="0" err="1"/>
              <a:t>dans</a:t>
            </a:r>
            <a:r>
              <a:rPr lang="en-US" baseline="0" dirty="0"/>
              <a:t> la case </a:t>
            </a:r>
            <a:r>
              <a:rPr lang="en-US" baseline="0" dirty="0" err="1"/>
              <a:t>Stratégie</a:t>
            </a:r>
            <a:r>
              <a:rPr lang="en-US" baseline="0" dirty="0"/>
              <a:t> 3. </a:t>
            </a:r>
            <a:r>
              <a:rPr lang="en-US" baseline="0" dirty="0" err="1"/>
              <a:t>Résolvez</a:t>
            </a:r>
            <a:r>
              <a:rPr lang="en-US" baseline="0" dirty="0"/>
              <a:t> la question sur les hotdogs </a:t>
            </a:r>
            <a:r>
              <a:rPr lang="en-US" baseline="0" dirty="0" err="1"/>
              <a:t>en</a:t>
            </a:r>
            <a:r>
              <a:rPr lang="en-US" baseline="0" dirty="0"/>
              <a:t> </a:t>
            </a:r>
            <a:r>
              <a:rPr lang="en-US" baseline="0" dirty="0" err="1"/>
              <a:t>utilisant</a:t>
            </a:r>
            <a:r>
              <a:rPr lang="en-US" baseline="0" dirty="0"/>
              <a:t> </a:t>
            </a:r>
            <a:r>
              <a:rPr lang="en-US" baseline="0" dirty="0" err="1"/>
              <a:t>une</a:t>
            </a:r>
            <a:r>
              <a:rPr lang="en-US" baseline="0" dirty="0"/>
              <a:t> </a:t>
            </a:r>
            <a:r>
              <a:rPr lang="en-US" baseline="0" dirty="0" err="1"/>
              <a:t>droite</a:t>
            </a:r>
            <a:r>
              <a:rPr lang="en-US" baseline="0" dirty="0"/>
              <a:t> </a:t>
            </a:r>
            <a:r>
              <a:rPr lang="en-US" baseline="0" dirty="0" err="1"/>
              <a:t>numérique</a:t>
            </a:r>
            <a:r>
              <a:rPr lang="en-US" baseline="0" dirty="0"/>
              <a:t> </a:t>
            </a:r>
            <a:r>
              <a:rPr lang="en-US" baseline="0" dirty="0" err="1"/>
              <a:t>ouverte</a:t>
            </a:r>
            <a:r>
              <a:rPr lang="en-US" baseline="0" dirty="0"/>
              <a:t>.</a:t>
            </a:r>
          </a:p>
        </p:txBody>
      </p:sp>
      <p:sp>
        <p:nvSpPr>
          <p:cNvPr id="4" name="Slide Number Placeholder 3"/>
          <p:cNvSpPr>
            <a:spLocks noGrp="1"/>
          </p:cNvSpPr>
          <p:nvPr>
            <p:ph type="sldNum" sz="quarter" idx="10"/>
          </p:nvPr>
        </p:nvSpPr>
        <p:spPr/>
        <p:txBody>
          <a:bodyPr/>
          <a:lstStyle/>
          <a:p>
            <a:fld id="{6DE36EF0-7984-4198-B0B0-446744D294F3}" type="slidenum">
              <a:rPr lang="en-US" smtClean="0"/>
              <a:t>48</a:t>
            </a:fld>
            <a:endParaRPr lang="en-US"/>
          </a:p>
        </p:txBody>
      </p:sp>
    </p:spTree>
    <p:extLst>
      <p:ext uri="{BB962C8B-B14F-4D97-AF65-F5344CB8AC3E}">
        <p14:creationId xmlns:p14="http://schemas.microsoft.com/office/powerpoint/2010/main" val="2720560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0" baseline="0" dirty="0">
              <a:sym typeface="Wingdings" panose="05000000000000000000" pitchFamily="2" charset="2"/>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Examinons une dernière stratégie</a:t>
            </a:r>
          </a:p>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(Note : lorsque vous êtes en mode présentation, vous devrez cliquer sur l’image du garçon et un bouton « Lecture » apparaîtra en bas de l’image. Cliquez dessus)</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(Après avoir regardé la vidéo) Discutez de la façon dont l’enseignant aide cet élève à utiliser ses connaissances afin de résoudre cette question. Demandez « Comment s’appelle cette stratégie ? » Effectuer des compensations – vous augmentez un nombre pour qu’il soit plus facile à utiliser – par exemple : 9 devient 10. Ensuite vous résolvez la question – par exemple : 12 + 10. Puis vous enlevez le surplus – par exemple 22 – 1.</a:t>
            </a:r>
          </a:p>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Si vous avez un problème avec la vidéo : </a:t>
            </a:r>
            <a:r>
              <a:rPr lang="fr-FR" sz="1200" dirty="0">
                <a:effectLst/>
                <a:latin typeface="Calibri" panose="020F0502020204030204" pitchFamily="34" charset="0"/>
                <a:ea typeface="Calibri" panose="020F0502020204030204" pitchFamily="34" charset="0"/>
                <a:cs typeface="Times New Roman" panose="02020603050405020304" pitchFamily="18" charset="0"/>
              </a:rPr>
              <a:t>la vidéo est incluse dans « Tous les fichiers pour les présentations » </a:t>
            </a:r>
            <a:r>
              <a:rPr lang="en-US"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GI</a:t>
            </a:r>
            <a:r>
              <a:rPr lang="fr-FR" sz="1200" dirty="0">
                <a:effectLst/>
                <a:latin typeface="Calibri" panose="020F0502020204030204" pitchFamily="34" charset="0"/>
                <a:ea typeface="Calibri" panose="020F0502020204030204" pitchFamily="34" charset="0"/>
                <a:cs typeface="Times New Roman" panose="02020603050405020304" pitchFamily="18" charset="0"/>
              </a:rPr>
              <a:t>1.</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Elle s’intitule « 12 + 9 et 12 + 10, élève B »</a:t>
            </a:r>
          </a:p>
          <a:p>
            <a:endParaRPr lang="en-US" b="1" dirty="0"/>
          </a:p>
        </p:txBody>
      </p:sp>
      <p:sp>
        <p:nvSpPr>
          <p:cNvPr id="4" name="Slide Number Placeholder 3"/>
          <p:cNvSpPr>
            <a:spLocks noGrp="1"/>
          </p:cNvSpPr>
          <p:nvPr>
            <p:ph type="sldNum" sz="quarter" idx="10"/>
          </p:nvPr>
        </p:nvSpPr>
        <p:spPr/>
        <p:txBody>
          <a:bodyPr/>
          <a:lstStyle/>
          <a:p>
            <a:fld id="{6DE36EF0-7984-4198-B0B0-446744D294F3}" type="slidenum">
              <a:rPr lang="en-US" smtClean="0"/>
              <a:t>49</a:t>
            </a:fld>
            <a:endParaRPr lang="en-US"/>
          </a:p>
        </p:txBody>
      </p:sp>
    </p:spTree>
    <p:extLst>
      <p:ext uri="{BB962C8B-B14F-4D97-AF65-F5344CB8AC3E}">
        <p14:creationId xmlns:p14="http://schemas.microsoft.com/office/powerpoint/2010/main" val="107463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 Introduction</a:t>
            </a:r>
          </a:p>
          <a:p>
            <a:r>
              <a:rPr lang="en-US" dirty="0"/>
              <a:t>Additive</a:t>
            </a:r>
            <a:r>
              <a:rPr lang="en-US" baseline="0" dirty="0"/>
              <a:t> thinking : La </a:t>
            </a:r>
            <a:r>
              <a:rPr lang="en-US" baseline="0" dirty="0" err="1"/>
              <a:t>pensée</a:t>
            </a:r>
            <a:r>
              <a:rPr lang="en-US" baseline="0" dirty="0"/>
              <a:t> additive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fr-FR"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smtClean="0"/>
          </a:p>
          <a:p>
            <a:endParaRPr lang="en-US" baseline="0" dirty="0"/>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Documents à distribuer</a:t>
            </a:r>
            <a:r>
              <a:rPr lang="fr-FR" sz="1200" b="1" baseline="0" dirty="0">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*Résultat d’apprentissage du niveau scolaire – plusieurs façons</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participants créent un nouveau problème sous forme d’énoncés qui met l’accent sur les résultats d’apprentissage de leur niveau scolaire. Ils remplissent chacune des cases Stratégies et résolvent la question en utilisant la stratégie qui s’applique. Cela devient essentiellement</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Calibri" panose="020F0502020204030204" pitchFamily="34" charset="0"/>
                <a:ea typeface="Calibri" panose="020F0502020204030204" pitchFamily="34" charset="0"/>
                <a:cs typeface="Times New Roman" panose="02020603050405020304" pitchFamily="18" charset="0"/>
              </a:rPr>
              <a:t>un corrigé lors de l’évaluation du travail des élèves. D’autres stratégies peuvent être incluses en les inscrivant au dos de cette page.</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&lt;Lien pour télécharger le document</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du présentateur :</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&gt;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50</a:t>
            </a:fld>
            <a:endParaRPr lang="en-US"/>
          </a:p>
        </p:txBody>
      </p:sp>
    </p:spTree>
    <p:extLst>
      <p:ext uri="{BB962C8B-B14F-4D97-AF65-F5344CB8AC3E}">
        <p14:creationId xmlns:p14="http://schemas.microsoft.com/office/powerpoint/2010/main" val="179780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fr-CA"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fr-CA" sz="1200" dirty="0">
                <a:effectLst/>
                <a:latin typeface="Arial" panose="020B0604020202020204" pitchFamily="34" charset="0"/>
                <a:ea typeface="Calibri" panose="020F0502020204030204" pitchFamily="34" charset="0"/>
                <a:cs typeface="Times New Roman" panose="02020603050405020304" pitchFamily="18" charset="0"/>
              </a:rPr>
              <a:t> http://learning.arpdc.ab.ca/pluginfile.php/33356/mod_resource/content/1/%C3%89valuation%20rapide%20FRAN%C3%87AIS.pdf (slide</a:t>
            </a:r>
            <a:r>
              <a:rPr lang="fr-CA" sz="1200" baseline="0" dirty="0">
                <a:effectLst/>
                <a:latin typeface="Arial" panose="020B0604020202020204" pitchFamily="34" charset="0"/>
                <a:ea typeface="Calibri" panose="020F0502020204030204" pitchFamily="34" charset="0"/>
                <a:cs typeface="Times New Roman" panose="02020603050405020304" pitchFamily="18" charset="0"/>
              </a:rPr>
              <a:t> content translation)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a:lnSpc>
                <a:spcPct val="107000"/>
              </a:lnSpc>
              <a:spcAft>
                <a:spcPts val="800"/>
              </a:spcAft>
            </a:pPr>
            <a:r>
              <a:rPr lang="fr-FR" sz="1200" b="0" u="none" dirty="0">
                <a:effectLst/>
                <a:latin typeface="Calibri" panose="020F0502020204030204" pitchFamily="34" charset="0"/>
                <a:ea typeface="Calibri" panose="020F0502020204030204" pitchFamily="34" charset="0"/>
                <a:cs typeface="Times New Roman" panose="02020603050405020304" pitchFamily="18" charset="0"/>
              </a:rPr>
              <a:t>Le groupe APME a créé un outil simple d’évaluation rapide pour effectuer un suivi des stratégies des élèves. Il doit être utilisé comme</a:t>
            </a:r>
            <a:r>
              <a:rPr lang="fr-FR" sz="1200" b="0" u="none" baseline="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0" u="none" dirty="0">
                <a:effectLst/>
                <a:latin typeface="Calibri" panose="020F0502020204030204" pitchFamily="34" charset="0"/>
                <a:ea typeface="Calibri" panose="020F0502020204030204" pitchFamily="34" charset="0"/>
                <a:cs typeface="Times New Roman" panose="02020603050405020304" pitchFamily="18" charset="0"/>
              </a:rPr>
              <a:t>outil d’évaluation formative pour guider nos prochaines étapes avec un élève spécifique. Cela peut être téléchargé sur le site de l’APME dans la section Essayez ceci. Examinons de plus près chacune des sections.</a:t>
            </a:r>
          </a:p>
          <a:p>
            <a:pPr>
              <a:lnSpc>
                <a:spcPct val="107000"/>
              </a:lnSpc>
              <a:spcAft>
                <a:spcPts val="800"/>
              </a:spcAft>
            </a:pPr>
            <a:r>
              <a:rPr lang="fr-FR" sz="1200" b="0" u="none" dirty="0">
                <a:effectLst/>
                <a:latin typeface="Calibri" panose="020F0502020204030204" pitchFamily="34" charset="0"/>
                <a:ea typeface="Calibri" panose="020F0502020204030204" pitchFamily="34" charset="0"/>
                <a:cs typeface="Times New Roman" panose="02020603050405020304" pitchFamily="18" charset="0"/>
              </a:rPr>
              <a:t>&lt;Lien pour télécharger le document du</a:t>
            </a:r>
            <a:r>
              <a:rPr lang="fr-FR" sz="1200" b="0" u="none" baseline="0" dirty="0">
                <a:effectLst/>
                <a:latin typeface="Calibri" panose="020F0502020204030204" pitchFamily="34" charset="0"/>
                <a:ea typeface="Calibri" panose="020F0502020204030204" pitchFamily="34" charset="0"/>
                <a:cs typeface="Times New Roman" panose="02020603050405020304" pitchFamily="18" charset="0"/>
              </a:rPr>
              <a:t> présentateur</a:t>
            </a:r>
            <a:r>
              <a:rPr lang="fr-FR" sz="1200" b="0" u="none" dirty="0">
                <a:effectLst/>
                <a:latin typeface="Calibri" panose="020F0502020204030204" pitchFamily="34" charset="0"/>
                <a:ea typeface="Calibri" panose="020F0502020204030204" pitchFamily="34" charset="0"/>
                <a:cs typeface="Times New Roman" panose="02020603050405020304" pitchFamily="18" charset="0"/>
              </a:rPr>
              <a:t> :  https://drive.google.com/open?id=0B-I5D9zVEge0RW1qQXdLa3RNeXM &gt;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51</a:t>
            </a:fld>
            <a:endParaRPr lang="en-US"/>
          </a:p>
        </p:txBody>
      </p:sp>
    </p:spTree>
    <p:extLst>
      <p:ext uri="{BB962C8B-B14F-4D97-AF65-F5344CB8AC3E}">
        <p14:creationId xmlns:p14="http://schemas.microsoft.com/office/powerpoint/2010/main" val="1345079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solidFill>
                <a:schemeClr val="dk1"/>
              </a:solidFill>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Tout d’abord, nous allons examiner la réponse. Est-elle correcte ou incorrecte ? Si la réponse est correcte,</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Calibri" panose="020F0502020204030204" pitchFamily="34" charset="0"/>
                <a:ea typeface="Calibri" panose="020F0502020204030204" pitchFamily="34" charset="0"/>
                <a:cs typeface="Times New Roman" panose="02020603050405020304" pitchFamily="18" charset="0"/>
              </a:rPr>
              <a:t>était-elle évidente</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ou </a:t>
            </a:r>
            <a:r>
              <a:rPr lang="fr-FR" sz="1200" baseline="0" dirty="0" err="1">
                <a:effectLst/>
                <a:latin typeface="Calibri" panose="020F0502020204030204" pitchFamily="34" charset="0"/>
                <a:ea typeface="Calibri" panose="020F0502020204030204" pitchFamily="34" charset="0"/>
                <a:cs typeface="Times New Roman" panose="02020603050405020304" pitchFamily="18" charset="0"/>
              </a:rPr>
              <a:t>a-t-il</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fallu la déduire (un peu, beaucoup) </a:t>
            </a:r>
            <a:r>
              <a:rPr lang="fr-FR" sz="1200" dirty="0">
                <a:effectLst/>
                <a:latin typeface="Calibri" panose="020F0502020204030204" pitchFamily="34" charset="0"/>
                <a:ea typeface="Calibri" panose="020F0502020204030204" pitchFamily="34" charset="0"/>
                <a:cs typeface="Times New Roman" panose="02020603050405020304" pitchFamily="18" charset="0"/>
              </a:rPr>
              <a:t>? Si nous devons la déduire, il faut que nous ayons une conversation avec cet élève sur la communication des réponses. Si elle est incorrecte, était-ce à cause d’une erreur mineure ou d’une fausse idée mathématique ? Cela guidera aussi les prochaines conversations avec cet élève ainsi que la prochaine leçon.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52</a:t>
            </a:fld>
            <a:endParaRPr lang="en-US"/>
          </a:p>
        </p:txBody>
      </p:sp>
    </p:spTree>
    <p:extLst>
      <p:ext uri="{BB962C8B-B14F-4D97-AF65-F5344CB8AC3E}">
        <p14:creationId xmlns:p14="http://schemas.microsoft.com/office/powerpoint/2010/main" val="22891060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 dirty="0"/>
          </a:p>
          <a:p>
            <a:endParaRPr lang="en" dirty="0"/>
          </a:p>
          <a:p>
            <a:r>
              <a:rPr lang="en" dirty="0">
                <a:solidFill>
                  <a:schemeClr val="dk1"/>
                </a:solidFill>
              </a:rPr>
              <a:t>À présent,</a:t>
            </a:r>
            <a:r>
              <a:rPr lang="en" baseline="0" dirty="0">
                <a:solidFill>
                  <a:schemeClr val="dk1"/>
                </a:solidFill>
              </a:rPr>
              <a:t> il faut déterminer quel type de stratégie l’élève utilise – comptage, pensée additive ou pensée multiplicative. Il y a aussi de la place pour ajouter un autre type de stratégie.</a:t>
            </a:r>
            <a:endParaRPr lang="en" dirty="0">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Clr>
                <a:schemeClr val="dk1"/>
              </a:buClr>
              <a:buSzPct val="100000"/>
            </a:pPr>
            <a:endParaRPr lang="en" dirty="0">
              <a:solidFill>
                <a:schemeClr val="dk1"/>
              </a:solidFill>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Il y a aussi de la place pour que nous puissions écrire quelques notes et les prochaines étapes à suivre. Quelles questions de suivi dois-je poser à cet élève pour clarifier sa compréhension ? Quelles sont les prochaines étapes à suivre avec cet élève pour l’aider à développer ses habiletés en pensée additive ? Lorsque nous continuerons à examiner les travaux</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d’élèves, </a:t>
            </a:r>
            <a:r>
              <a:rPr lang="fr-FR" sz="1200" dirty="0">
                <a:effectLst/>
                <a:latin typeface="Calibri" panose="020F0502020204030204" pitchFamily="34" charset="0"/>
                <a:ea typeface="Calibri" panose="020F0502020204030204" pitchFamily="34" charset="0"/>
                <a:cs typeface="Times New Roman" panose="02020603050405020304" pitchFamily="18" charset="0"/>
              </a:rPr>
              <a:t>vous verrez une version de ce document en bas de l’écran. Posez-vous ces questions lorsque vous examinez le travail de l’élève.</a:t>
            </a:r>
          </a:p>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0" u="none" dirty="0">
                <a:effectLst/>
                <a:latin typeface="Calibri" panose="020F0502020204030204" pitchFamily="34" charset="0"/>
                <a:ea typeface="Calibri" panose="020F0502020204030204" pitchFamily="34" charset="0"/>
                <a:cs typeface="Times New Roman" panose="02020603050405020304" pitchFamily="18" charset="0"/>
              </a:rPr>
              <a:t>Vous pouvez télécharger ce document dans la section Essayez ceci de la Pensée additive sur le guide d’apprentissage en ligne de l’APME.</a:t>
            </a:r>
          </a:p>
          <a:p>
            <a:pPr>
              <a:buClr>
                <a:schemeClr val="dk1"/>
              </a:buClr>
              <a:buSzPct val="100000"/>
            </a:pPr>
            <a:endParaRPr lang="en" dirty="0">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Aft>
                <a:spcPts val="0"/>
              </a:spcAft>
            </a:pPr>
            <a:r>
              <a:rPr lang="fr-FR"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a:t>
            </a: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cas des Hotdogs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Lundi, on a passé une commande de 18 hotdogs pour la levée de fonds de vendredi.  Mardi, on a commandé 37 hotdogs pour la levée de fonds de vendredi.  Combien de hotdogs avons-nous commandé lundi et mardi ?  Utilise des images, des mots, des nombres et/ou des symboles pour montrer comment tu es arrivé à ta réponse.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Demandez</a:t>
            </a:r>
            <a:r>
              <a:rPr lang="en-US" baseline="0" dirty="0"/>
              <a:t> « Comment </a:t>
            </a:r>
            <a:r>
              <a:rPr lang="en-US" baseline="0" dirty="0" err="1"/>
              <a:t>utiliseriez-vous</a:t>
            </a:r>
            <a:r>
              <a:rPr lang="en-US" baseline="0" dirty="0"/>
              <a:t> </a:t>
            </a:r>
            <a:r>
              <a:rPr lang="en-US" baseline="0" dirty="0" err="1"/>
              <a:t>l’évaluation</a:t>
            </a:r>
            <a:r>
              <a:rPr lang="en-US" baseline="0" dirty="0"/>
              <a:t> </a:t>
            </a:r>
            <a:r>
              <a:rPr lang="en-US" baseline="0" dirty="0" err="1"/>
              <a:t>rapide</a:t>
            </a:r>
            <a:r>
              <a:rPr lang="en-US" baseline="0" dirty="0"/>
              <a:t> pour </a:t>
            </a:r>
            <a:r>
              <a:rPr lang="en-US" baseline="0" dirty="0" err="1"/>
              <a:t>évaluer</a:t>
            </a:r>
            <a:r>
              <a:rPr lang="en-US" baseline="0" dirty="0"/>
              <a:t> </a:t>
            </a:r>
            <a:r>
              <a:rPr lang="en-US" baseline="0" dirty="0" err="1"/>
              <a:t>cet</a:t>
            </a:r>
            <a:r>
              <a:rPr lang="en-US" baseline="0" dirty="0"/>
              <a:t> </a:t>
            </a:r>
            <a:r>
              <a:rPr lang="en-US" baseline="0" dirty="0" err="1"/>
              <a:t>élève</a:t>
            </a:r>
            <a:r>
              <a:rPr lang="en-US" baseline="0" dirty="0"/>
              <a:t> ? » </a:t>
            </a: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accordez</a:t>
            </a:r>
            <a:r>
              <a:rPr kumimoji="0" lang="en-US" sz="1200" b="0" i="0" u="none" strike="noStrike" kern="1200" cap="none" spc="0" normalizeH="0" baseline="0" noProof="0" dirty="0">
                <a:ln>
                  <a:noFill/>
                </a:ln>
                <a:solidFill>
                  <a:prstClr val="black"/>
                </a:solidFill>
                <a:effectLst/>
                <a:uLnTx/>
                <a:uFillTx/>
                <a:latin typeface="+mn-lt"/>
                <a:ea typeface="+mn-ea"/>
                <a:cs typeface="+mn-cs"/>
              </a:rPr>
              <a:t> du temps&gt;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Demandez</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kumimoji="0" lang="en-US" sz="1200" b="0" i="0" u="none" strike="noStrike" kern="1200" cap="none" spc="0" normalizeH="0" baseline="0" noProof="0" dirty="0" err="1">
                <a:ln>
                  <a:noFill/>
                </a:ln>
                <a:solidFill>
                  <a:prstClr val="black"/>
                </a:solidFill>
                <a:effectLst/>
                <a:uLnTx/>
                <a:uFillTx/>
                <a:latin typeface="+mn-lt"/>
                <a:ea typeface="+mn-ea"/>
                <a:cs typeface="+mn-cs"/>
              </a:rPr>
              <a:t>Avez-vous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remarqué</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quelque</a:t>
            </a:r>
            <a:r>
              <a:rPr kumimoji="0" lang="en-US" sz="1200" b="0" i="0" u="none" strike="noStrike" kern="1200" cap="none" spc="0" normalizeH="0" baseline="0" noProof="0" dirty="0">
                <a:ln>
                  <a:noFill/>
                </a:ln>
                <a:solidFill>
                  <a:prstClr val="black"/>
                </a:solidFill>
                <a:effectLst/>
                <a:uLnTx/>
                <a:uFillTx/>
                <a:latin typeface="+mn-lt"/>
                <a:ea typeface="+mn-ea"/>
                <a:cs typeface="+mn-cs"/>
              </a:rPr>
              <a:t> chose à propos de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réponse</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cet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élève</a:t>
            </a:r>
            <a:r>
              <a:rPr kumimoji="0" lang="en-US" sz="1200" b="0" i="0" u="none" strike="noStrike" kern="1200" cap="none" spc="0" normalizeH="0" baseline="0" noProof="0" dirty="0">
                <a:ln>
                  <a:noFill/>
                </a:ln>
                <a:solidFill>
                  <a:prstClr val="black"/>
                </a:solidFill>
                <a:effectLst/>
                <a:uLnTx/>
                <a:uFillTx/>
                <a:latin typeface="+mn-lt"/>
                <a:ea typeface="+mn-ea"/>
                <a:cs typeface="+mn-cs"/>
              </a:rPr>
              <a:t> ? » &lt;</a:t>
            </a:r>
            <a:r>
              <a:rPr kumimoji="0" lang="en-US" sz="1200" b="0" i="0" u="none" strike="noStrike" kern="1200" cap="none" spc="0" normalizeH="0" baseline="0" noProof="0" dirty="0" err="1">
                <a:ln>
                  <a:noFill/>
                </a:ln>
                <a:solidFill>
                  <a:prstClr val="black"/>
                </a:solidFill>
                <a:effectLst/>
                <a:uLnTx/>
                <a:uFillTx/>
                <a:latin typeface="+mn-lt"/>
                <a:ea typeface="+mn-ea"/>
                <a:cs typeface="+mn-cs"/>
              </a:rPr>
              <a:t>il</a:t>
            </a:r>
            <a:r>
              <a:rPr kumimoji="0" lang="en-US" sz="1200" b="0" i="0" u="none" strike="noStrike" kern="1200" cap="none" spc="0" normalizeH="0" baseline="0" noProof="0" dirty="0">
                <a:ln>
                  <a:noFill/>
                </a:ln>
                <a:solidFill>
                  <a:prstClr val="black"/>
                </a:solidFill>
                <a:effectLst/>
                <a:uLnTx/>
                <a:uFillTx/>
                <a:latin typeface="+mn-lt"/>
                <a:ea typeface="+mn-ea"/>
                <a:cs typeface="+mn-cs"/>
              </a:rPr>
              <a:t> a sauté le 47, </a:t>
            </a:r>
            <a:r>
              <a:rPr kumimoji="0" lang="en-US" sz="1200" b="0" i="0" u="none" strike="noStrike" kern="1200" cap="none" spc="0" normalizeH="0" baseline="0" noProof="0" dirty="0" err="1">
                <a:ln>
                  <a:noFill/>
                </a:ln>
                <a:solidFill>
                  <a:prstClr val="black"/>
                </a:solidFill>
                <a:effectLst/>
                <a:uLnTx/>
                <a:uFillTx/>
                <a:latin typeface="+mn-lt"/>
                <a:ea typeface="+mn-ea"/>
                <a:cs typeface="+mn-cs"/>
              </a:rPr>
              <a:t>il</a:t>
            </a:r>
            <a:r>
              <a:rPr kumimoji="0" lang="en-US" sz="1200" b="0" i="0" u="none" strike="noStrike" kern="1200" cap="none" spc="0" normalizeH="0" baseline="0" noProof="0" dirty="0">
                <a:ln>
                  <a:noFill/>
                </a:ln>
                <a:solidFill>
                  <a:prstClr val="black"/>
                </a:solidFill>
                <a:effectLst/>
                <a:uLnTx/>
                <a:uFillTx/>
                <a:latin typeface="+mn-lt"/>
                <a:ea typeface="+mn-ea"/>
                <a:cs typeface="+mn-cs"/>
              </a:rPr>
              <a:t> a </a:t>
            </a:r>
            <a:r>
              <a:rPr kumimoji="0" lang="en-US" sz="1200" b="0" i="0" u="none" strike="noStrike" kern="1200" cap="none" spc="0" normalizeH="0" baseline="0" noProof="0" dirty="0" err="1">
                <a:ln>
                  <a:noFill/>
                </a:ln>
                <a:solidFill>
                  <a:prstClr val="black"/>
                </a:solidFill>
                <a:effectLst/>
                <a:uLnTx/>
                <a:uFillTx/>
                <a:latin typeface="+mn-lt"/>
                <a:ea typeface="+mn-ea"/>
                <a:cs typeface="+mn-cs"/>
              </a:rPr>
              <a:t>donc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dû</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compter</a:t>
            </a:r>
            <a:r>
              <a:rPr kumimoji="0" lang="en-US" sz="1200" b="0" i="0" u="none" strike="noStrike" kern="1200" cap="none" spc="0" normalizeH="0" baseline="0" noProof="0" dirty="0">
                <a:ln>
                  <a:noFill/>
                </a:ln>
                <a:solidFill>
                  <a:prstClr val="black"/>
                </a:solidFill>
                <a:effectLst/>
                <a:uLnTx/>
                <a:uFillTx/>
                <a:latin typeface="+mn-lt"/>
                <a:ea typeface="+mn-ea"/>
                <a:cs typeface="+mn-cs"/>
              </a:rPr>
              <a:t> le 37 et </a:t>
            </a:r>
            <a:r>
              <a:rPr kumimoji="0" lang="en-US" sz="1200" b="0" i="0" u="none" strike="noStrike" kern="1200" cap="none" spc="0" normalizeH="0" baseline="0" noProof="0" dirty="0" err="1">
                <a:ln>
                  <a:noFill/>
                </a:ln>
                <a:solidFill>
                  <a:prstClr val="black"/>
                </a:solidFill>
                <a:effectLst/>
                <a:uLnTx/>
                <a:uFillTx/>
                <a:latin typeface="+mn-lt"/>
                <a:ea typeface="+mn-ea"/>
                <a:cs typeface="+mn-cs"/>
              </a:rPr>
              <a:t>il</a:t>
            </a:r>
            <a:r>
              <a:rPr kumimoji="0" lang="en-US" sz="1200" b="0" i="0" u="none" strike="noStrike" kern="1200" cap="none" spc="0" normalizeH="0" baseline="0" noProof="0" dirty="0">
                <a:ln>
                  <a:noFill/>
                </a:ln>
                <a:solidFill>
                  <a:prstClr val="black"/>
                </a:solidFill>
                <a:effectLst/>
                <a:uLnTx/>
                <a:uFillTx/>
                <a:latin typeface="+mn-lt"/>
                <a:ea typeface="+mn-ea"/>
                <a:cs typeface="+mn-cs"/>
              </a:rPr>
              <a:t> a </a:t>
            </a:r>
            <a:r>
              <a:rPr kumimoji="0" lang="en-US" sz="1200" b="0" i="0" u="none" strike="noStrike" kern="1200" cap="none" spc="0" normalizeH="0" baseline="0" noProof="0" dirty="0" err="1">
                <a:ln>
                  <a:noFill/>
                </a:ln>
                <a:solidFill>
                  <a:prstClr val="black"/>
                </a:solidFill>
                <a:effectLst/>
                <a:uLnTx/>
                <a:uFillTx/>
                <a:latin typeface="+mn-lt"/>
                <a:ea typeface="+mn-ea"/>
                <a:cs typeface="+mn-cs"/>
              </a:rPr>
              <a:t>obtenu</a:t>
            </a:r>
            <a:r>
              <a:rPr kumimoji="0" lang="en-US" sz="1200" b="0" i="0" u="none" strike="noStrike" kern="1200" cap="none" spc="0" normalizeH="0" baseline="0" noProof="0" dirty="0">
                <a:ln>
                  <a:noFill/>
                </a:ln>
                <a:solidFill>
                  <a:prstClr val="black"/>
                </a:solidFill>
                <a:effectLst/>
                <a:uLnTx/>
                <a:uFillTx/>
                <a:latin typeface="+mn-lt"/>
                <a:ea typeface="+mn-ea"/>
                <a:cs typeface="+mn-cs"/>
              </a:rPr>
              <a:t> la bonne </a:t>
            </a:r>
            <a:r>
              <a:rPr kumimoji="0" lang="en-US" sz="1200" b="0" i="0" u="none" strike="noStrike" kern="1200" cap="none" spc="0" normalizeH="0" baseline="0" noProof="0" dirty="0" err="1">
                <a:ln>
                  <a:noFill/>
                </a:ln>
                <a:solidFill>
                  <a:prstClr val="black"/>
                </a:solidFill>
                <a:effectLst/>
                <a:uLnTx/>
                <a:uFillTx/>
                <a:latin typeface="+mn-lt"/>
                <a:ea typeface="+mn-ea"/>
                <a:cs typeface="+mn-cs"/>
              </a:rPr>
              <a:t>réponse</a:t>
            </a:r>
            <a:r>
              <a:rPr kumimoji="0" lang="en-US" sz="1200" b="0" i="0" u="none" strike="noStrike" kern="1200" cap="none" spc="0" normalizeH="0" baseline="0" noProof="0" dirty="0">
                <a:ln>
                  <a:noFill/>
                </a:ln>
                <a:solidFill>
                  <a:prstClr val="black"/>
                </a:solidFill>
                <a:effectLst/>
                <a:uLnTx/>
                <a:uFillTx/>
                <a:latin typeface="+mn-lt"/>
                <a:ea typeface="+mn-ea"/>
                <a:cs typeface="+mn-cs"/>
              </a:rPr>
              <a:t> grâce à un coup de chance&gt;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55</a:t>
            </a:fld>
            <a:endParaRPr lang="en-US"/>
          </a:p>
        </p:txBody>
      </p:sp>
    </p:spTree>
    <p:extLst>
      <p:ext uri="{BB962C8B-B14F-4D97-AF65-F5344CB8AC3E}">
        <p14:creationId xmlns:p14="http://schemas.microsoft.com/office/powerpoint/2010/main" val="14887753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FF0000"/>
                </a:solidFill>
              </a:rPr>
              <a:t> </a:t>
            </a:r>
            <a:endParaRPr lang="en-US" dirty="0">
              <a:solidFill>
                <a:srgbClr val="FF0000"/>
              </a:solidFill>
            </a:endParaRPr>
          </a:p>
          <a:p>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&lt;Notes pour le </a:t>
            </a:r>
            <a:r>
              <a:rPr kumimoji="0" lang="en-US" sz="1200" b="1" i="0" u="none" strike="noStrike" kern="1200" cap="none" spc="0" normalizeH="0" baseline="0" noProof="0" dirty="0" err="1">
                <a:ln>
                  <a:noFill/>
                </a:ln>
                <a:solidFill>
                  <a:srgbClr val="FF0000"/>
                </a:solidFill>
                <a:effectLst/>
                <a:uLnTx/>
                <a:uFillTx/>
                <a:latin typeface="+mn-lt"/>
                <a:ea typeface="+mn-ea"/>
                <a:cs typeface="+mn-cs"/>
              </a:rPr>
              <a:t>présentateur</a:t>
            </a:r>
            <a:r>
              <a:rPr kumimoji="0" lang="en-US" sz="1200" b="1" i="0" u="none" strike="noStrike" kern="1200" cap="none" spc="0" normalizeH="0" baseline="0" noProof="0" dirty="0">
                <a:ln>
                  <a:noFill/>
                </a:ln>
                <a:solidFill>
                  <a:srgbClr val="FF0000"/>
                </a:solidFill>
                <a:effectLst/>
                <a:uLnTx/>
                <a:uFillTx/>
                <a:latin typeface="+mn-lt"/>
                <a:ea typeface="+mn-ea"/>
                <a:cs typeface="+mn-cs"/>
              </a:rPr>
              <a:t>&gt;</a:t>
            </a:r>
          </a:p>
          <a:p>
            <a:r>
              <a:rPr lang="en-US" b="0" dirty="0">
                <a:solidFill>
                  <a:srgbClr val="FF0000"/>
                </a:solidFill>
              </a:rPr>
              <a:t>Si</a:t>
            </a:r>
            <a:r>
              <a:rPr lang="en-US" b="0" baseline="0" dirty="0">
                <a:solidFill>
                  <a:srgbClr val="FF0000"/>
                </a:solidFill>
              </a:rPr>
              <a:t> </a:t>
            </a:r>
            <a:r>
              <a:rPr lang="en-US" b="0" baseline="0" dirty="0" err="1">
                <a:solidFill>
                  <a:srgbClr val="FF0000"/>
                </a:solidFill>
              </a:rPr>
              <a:t>vous</a:t>
            </a:r>
            <a:r>
              <a:rPr lang="en-US" b="0" baseline="0" dirty="0">
                <a:solidFill>
                  <a:srgbClr val="FF0000"/>
                </a:solidFill>
              </a:rPr>
              <a:t> </a:t>
            </a:r>
            <a:r>
              <a:rPr lang="en-US" b="0" baseline="0" dirty="0" err="1">
                <a:solidFill>
                  <a:srgbClr val="FF0000"/>
                </a:solidFill>
              </a:rPr>
              <a:t>souhaitez</a:t>
            </a:r>
            <a:r>
              <a:rPr lang="en-US" b="0" baseline="0" dirty="0">
                <a:solidFill>
                  <a:srgbClr val="FF0000"/>
                </a:solidFill>
              </a:rPr>
              <a:t> </a:t>
            </a:r>
            <a:r>
              <a:rPr lang="en-US" b="0" baseline="0" dirty="0" err="1">
                <a:solidFill>
                  <a:srgbClr val="FF0000"/>
                </a:solidFill>
              </a:rPr>
              <a:t>ajouter</a:t>
            </a:r>
            <a:r>
              <a:rPr lang="en-US" b="0" baseline="0" dirty="0">
                <a:solidFill>
                  <a:srgbClr val="FF0000"/>
                </a:solidFill>
              </a:rPr>
              <a:t> plus </a:t>
            </a:r>
            <a:r>
              <a:rPr lang="en-US" b="0" baseline="0" dirty="0" err="1">
                <a:solidFill>
                  <a:srgbClr val="FF0000"/>
                </a:solidFill>
              </a:rPr>
              <a:t>d’exemples</a:t>
            </a:r>
            <a:r>
              <a:rPr lang="en-US" b="0" baseline="0" dirty="0">
                <a:solidFill>
                  <a:srgbClr val="FF0000"/>
                </a:solidFill>
              </a:rPr>
              <a:t> </a:t>
            </a:r>
            <a:r>
              <a:rPr lang="en-US" b="0" baseline="0" dirty="0" err="1">
                <a:solidFill>
                  <a:srgbClr val="FF0000"/>
                </a:solidFill>
              </a:rPr>
              <a:t>d’évaluation</a:t>
            </a:r>
            <a:r>
              <a:rPr lang="en-US" b="0" baseline="0" dirty="0">
                <a:solidFill>
                  <a:srgbClr val="FF0000"/>
                </a:solidFill>
              </a:rPr>
              <a:t> :</a:t>
            </a:r>
          </a:p>
          <a:p>
            <a:r>
              <a:rPr lang="en-US" b="0" baseline="0" dirty="0" err="1">
                <a:solidFill>
                  <a:srgbClr val="FF0000"/>
                </a:solidFill>
              </a:rPr>
              <a:t>Ouvrez</a:t>
            </a:r>
            <a:r>
              <a:rPr lang="en-US" b="0" baseline="0" dirty="0">
                <a:solidFill>
                  <a:srgbClr val="FF0000"/>
                </a:solidFill>
              </a:rPr>
              <a:t> la section « GI1 : </a:t>
            </a:r>
            <a:r>
              <a:rPr lang="en-US" b="0" baseline="0" dirty="0" err="1">
                <a:solidFill>
                  <a:srgbClr val="FF0000"/>
                </a:solidFill>
              </a:rPr>
              <a:t>Évaluations</a:t>
            </a:r>
            <a:r>
              <a:rPr lang="en-US" b="0" baseline="0" dirty="0">
                <a:solidFill>
                  <a:srgbClr val="FF0000"/>
                </a:solidFill>
              </a:rPr>
              <a:t> </a:t>
            </a:r>
            <a:r>
              <a:rPr lang="en-US" b="0" baseline="0" dirty="0" err="1">
                <a:solidFill>
                  <a:srgbClr val="FF0000"/>
                </a:solidFill>
              </a:rPr>
              <a:t>supplémentaires</a:t>
            </a:r>
            <a:r>
              <a:rPr lang="en-US" b="0" baseline="0" dirty="0">
                <a:solidFill>
                  <a:srgbClr val="FF0000"/>
                </a:solidFill>
              </a:rPr>
              <a:t> ».</a:t>
            </a:r>
          </a:p>
          <a:p>
            <a:r>
              <a:rPr lang="en-US" b="0" baseline="0" dirty="0" err="1">
                <a:solidFill>
                  <a:srgbClr val="FF0000"/>
                </a:solidFill>
              </a:rPr>
              <a:t>Choisissez</a:t>
            </a:r>
            <a:r>
              <a:rPr lang="en-US" b="0" baseline="0" dirty="0">
                <a:solidFill>
                  <a:srgbClr val="FF0000"/>
                </a:solidFill>
              </a:rPr>
              <a:t> </a:t>
            </a:r>
            <a:r>
              <a:rPr lang="en-US" b="0" baseline="0" dirty="0" err="1">
                <a:solidFill>
                  <a:srgbClr val="FF0000"/>
                </a:solidFill>
              </a:rPr>
              <a:t>une</a:t>
            </a:r>
            <a:r>
              <a:rPr lang="en-US" b="0" baseline="0" dirty="0">
                <a:solidFill>
                  <a:srgbClr val="FF0000"/>
                </a:solidFill>
              </a:rPr>
              <a:t> </a:t>
            </a:r>
            <a:r>
              <a:rPr lang="en-US" b="0" baseline="0" dirty="0" err="1">
                <a:solidFill>
                  <a:srgbClr val="FF0000"/>
                </a:solidFill>
              </a:rPr>
              <a:t>diapo</a:t>
            </a:r>
            <a:r>
              <a:rPr lang="en-US" b="0" baseline="0" dirty="0">
                <a:solidFill>
                  <a:srgbClr val="FF0000"/>
                </a:solidFill>
              </a:rPr>
              <a:t> </a:t>
            </a:r>
            <a:r>
              <a:rPr lang="en-US" b="0" baseline="0" dirty="0" err="1">
                <a:solidFill>
                  <a:srgbClr val="FF0000"/>
                </a:solidFill>
              </a:rPr>
              <a:t>adaptée</a:t>
            </a:r>
            <a:r>
              <a:rPr lang="en-US" b="0" baseline="0" dirty="0">
                <a:solidFill>
                  <a:srgbClr val="FF0000"/>
                </a:solidFill>
              </a:rPr>
              <a:t> à </a:t>
            </a:r>
            <a:r>
              <a:rPr lang="en-US" b="0" baseline="0" dirty="0" err="1">
                <a:solidFill>
                  <a:srgbClr val="FF0000"/>
                </a:solidFill>
              </a:rPr>
              <a:t>vos</a:t>
            </a:r>
            <a:r>
              <a:rPr lang="en-US" b="0" baseline="0" dirty="0">
                <a:solidFill>
                  <a:srgbClr val="FF0000"/>
                </a:solidFill>
              </a:rPr>
              <a:t> participants.</a:t>
            </a:r>
          </a:p>
          <a:p>
            <a:r>
              <a:rPr lang="en-US" b="0" baseline="0" dirty="0" err="1">
                <a:solidFill>
                  <a:srgbClr val="FF0000"/>
                </a:solidFill>
              </a:rPr>
              <a:t>Remplacez</a:t>
            </a:r>
            <a:r>
              <a:rPr lang="en-US" b="0" baseline="0" dirty="0">
                <a:solidFill>
                  <a:srgbClr val="FF0000"/>
                </a:solidFill>
              </a:rPr>
              <a:t> </a:t>
            </a:r>
            <a:r>
              <a:rPr lang="en-US" b="0" baseline="0" dirty="0" err="1">
                <a:solidFill>
                  <a:srgbClr val="FF0000"/>
                </a:solidFill>
              </a:rPr>
              <a:t>cette</a:t>
            </a:r>
            <a:r>
              <a:rPr lang="en-US" b="0" baseline="0" dirty="0">
                <a:solidFill>
                  <a:srgbClr val="FF0000"/>
                </a:solidFill>
              </a:rPr>
              <a:t> </a:t>
            </a:r>
            <a:r>
              <a:rPr lang="en-US" b="0" baseline="0" dirty="0" err="1">
                <a:solidFill>
                  <a:srgbClr val="FF0000"/>
                </a:solidFill>
              </a:rPr>
              <a:t>diapo</a:t>
            </a:r>
            <a:r>
              <a:rPr lang="en-US" b="0" baseline="0" dirty="0">
                <a:solidFill>
                  <a:srgbClr val="FF0000"/>
                </a:solidFill>
              </a:rPr>
              <a:t> par les </a:t>
            </a:r>
            <a:r>
              <a:rPr lang="en-US" b="0" baseline="0" dirty="0" err="1">
                <a:solidFill>
                  <a:srgbClr val="FF0000"/>
                </a:solidFill>
              </a:rPr>
              <a:t>nouvelles</a:t>
            </a:r>
            <a:r>
              <a:rPr lang="en-US" b="0" baseline="0" dirty="0">
                <a:solidFill>
                  <a:srgbClr val="FF0000"/>
                </a:solidFill>
              </a:rPr>
              <a:t> </a:t>
            </a:r>
            <a:r>
              <a:rPr lang="en-US" b="0" baseline="0" dirty="0" err="1">
                <a:solidFill>
                  <a:srgbClr val="FF0000"/>
                </a:solidFill>
              </a:rPr>
              <a:t>diapos</a:t>
            </a:r>
            <a:r>
              <a:rPr lang="en-US" b="0" baseline="0" dirty="0">
                <a:solidFill>
                  <a:srgbClr val="FF0000"/>
                </a:solidFill>
              </a:rPr>
              <a:t> </a:t>
            </a:r>
            <a:r>
              <a:rPr lang="en-US" b="0" baseline="0" dirty="0" err="1">
                <a:solidFill>
                  <a:srgbClr val="FF0000"/>
                </a:solidFill>
              </a:rPr>
              <a:t>fournies</a:t>
            </a:r>
            <a:r>
              <a:rPr lang="en-US" b="0" baseline="0" dirty="0">
                <a:solidFill>
                  <a:srgbClr val="FF0000"/>
                </a:solidFill>
              </a:rPr>
              <a:t>.</a:t>
            </a:r>
            <a:endParaRPr lang="en-US" b="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56</a:t>
            </a:fld>
            <a:endParaRPr lang="en-US"/>
          </a:p>
        </p:txBody>
      </p:sp>
    </p:spTree>
    <p:extLst>
      <p:ext uri="{BB962C8B-B14F-4D97-AF65-F5344CB8AC3E}">
        <p14:creationId xmlns:p14="http://schemas.microsoft.com/office/powerpoint/2010/main" val="16527395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&lt;Notes pour le </a:t>
            </a:r>
            <a:r>
              <a:rPr kumimoji="0" lang="en-US" sz="1200" b="1" i="0" u="none" strike="noStrike" kern="1200" cap="none" spc="0" normalizeH="0" baseline="0" noProof="0" dirty="0" err="1">
                <a:ln>
                  <a:noFill/>
                </a:ln>
                <a:solidFill>
                  <a:srgbClr val="FF0000"/>
                </a:solidFill>
                <a:effectLst/>
                <a:uLnTx/>
                <a:uFillTx/>
                <a:latin typeface="+mn-lt"/>
                <a:ea typeface="+mn-ea"/>
                <a:cs typeface="+mn-cs"/>
              </a:rPr>
              <a:t>présentateur</a:t>
            </a:r>
            <a:r>
              <a:rPr kumimoji="0" lang="en-US" sz="1200" b="1" i="0" u="none" strike="noStrike" kern="1200" cap="none" spc="0" normalizeH="0" baseline="0" noProof="0" dirty="0">
                <a:ln>
                  <a:noFill/>
                </a:ln>
                <a:solidFill>
                  <a:srgbClr val="FF0000"/>
                </a:solidFill>
                <a:effectLst/>
                <a:uLnTx/>
                <a:uFillTx/>
                <a:latin typeface="+mn-lt"/>
                <a:ea typeface="+mn-ea"/>
                <a:cs typeface="+mn-cs"/>
              </a:rPr>
              <a:t>&gt;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0000"/>
                </a:solidFill>
                <a:effectLst/>
                <a:uLnTx/>
                <a:uFillTx/>
                <a:latin typeface="+mn-lt"/>
                <a:ea typeface="+mn-ea"/>
                <a:cs typeface="+mn-cs"/>
              </a:rPr>
              <a:t>Utilisez</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ce</a:t>
            </a:r>
            <a:r>
              <a:rPr kumimoji="0" lang="en-US" sz="1200" b="0" i="0" u="none" strike="noStrike" kern="1200" cap="none" spc="0" normalizeH="0" baseline="0" noProof="0" dirty="0">
                <a:ln>
                  <a:noFill/>
                </a:ln>
                <a:solidFill>
                  <a:srgbClr val="FF0000"/>
                </a:solidFill>
                <a:effectLst/>
                <a:uLnTx/>
                <a:uFillTx/>
                <a:latin typeface="+mn-lt"/>
                <a:ea typeface="+mn-ea"/>
                <a:cs typeface="+mn-cs"/>
              </a:rPr>
              <a:t> module (GI1 : </a:t>
            </a:r>
            <a:r>
              <a:rPr kumimoji="0" lang="en-US" sz="1200" b="0" i="0" u="none" strike="noStrike" kern="1200" cap="none" spc="0" normalizeH="0" baseline="0" noProof="0" dirty="0" err="1">
                <a:ln>
                  <a:noFill/>
                </a:ln>
                <a:solidFill>
                  <a:srgbClr val="FF0000"/>
                </a:solidFill>
                <a:effectLst/>
                <a:uLnTx/>
                <a:uFillTx/>
                <a:latin typeface="+mn-lt"/>
                <a:ea typeface="+mn-ea"/>
                <a:cs typeface="+mn-cs"/>
              </a:rPr>
              <a:t>Évaluez</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vos</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élèves</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s’il</a:t>
            </a:r>
            <a:r>
              <a:rPr kumimoji="0" lang="en-US" sz="1200" b="0" i="0" u="none" strike="noStrike" kern="1200" cap="none" spc="0" normalizeH="0" baseline="0" noProof="0" dirty="0">
                <a:ln>
                  <a:noFill/>
                </a:ln>
                <a:solidFill>
                  <a:srgbClr val="FF0000"/>
                </a:solidFill>
                <a:effectLst/>
                <a:uLnTx/>
                <a:uFillTx/>
                <a:latin typeface="+mn-lt"/>
                <a:ea typeface="+mn-ea"/>
                <a:cs typeface="+mn-cs"/>
              </a:rPr>
              <a:t> y a des </a:t>
            </a:r>
            <a:r>
              <a:rPr kumimoji="0" lang="en-US" sz="1200" b="0" i="0" u="none" strike="noStrike" kern="1200" cap="none" spc="0" normalizeH="0" baseline="0" noProof="0" dirty="0" err="1">
                <a:ln>
                  <a:noFill/>
                </a:ln>
                <a:solidFill>
                  <a:srgbClr val="FF0000"/>
                </a:solidFill>
                <a:effectLst/>
                <a:uLnTx/>
                <a:uFillTx/>
                <a:latin typeface="+mn-lt"/>
                <a:ea typeface="+mn-ea"/>
                <a:cs typeface="+mn-cs"/>
              </a:rPr>
              <a:t>enseignants</a:t>
            </a:r>
            <a:r>
              <a:rPr kumimoji="0" lang="en-US" sz="1200" b="0" i="0" u="none" strike="noStrike" kern="1200" cap="none" spc="0" normalizeH="0" baseline="0" noProof="0" dirty="0">
                <a:ln>
                  <a:noFill/>
                </a:ln>
                <a:solidFill>
                  <a:srgbClr val="FF0000"/>
                </a:solidFill>
                <a:effectLst/>
                <a:uLnTx/>
                <a:uFillTx/>
                <a:latin typeface="+mn-lt"/>
                <a:ea typeface="+mn-ea"/>
                <a:cs typeface="+mn-cs"/>
              </a:rPr>
              <a:t> qui </a:t>
            </a:r>
            <a:r>
              <a:rPr kumimoji="0" lang="en-US" sz="1200" b="0" i="0" u="none" strike="noStrike" kern="1200" cap="none" spc="0" normalizeH="0" baseline="0" noProof="0" dirty="0" err="1">
                <a:ln>
                  <a:noFill/>
                </a:ln>
                <a:solidFill>
                  <a:srgbClr val="FF0000"/>
                </a:solidFill>
                <a:effectLst/>
                <a:uLnTx/>
                <a:uFillTx/>
                <a:latin typeface="+mn-lt"/>
                <a:ea typeface="+mn-ea"/>
                <a:cs typeface="+mn-cs"/>
              </a:rPr>
              <a:t>ont</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téléchargé</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l’un</a:t>
            </a:r>
            <a:r>
              <a:rPr kumimoji="0" lang="en-US" sz="1200" b="0" i="0" u="none" strike="noStrike" kern="1200" cap="none" spc="0" normalizeH="0" baseline="0" noProof="0" dirty="0">
                <a:ln>
                  <a:noFill/>
                </a:ln>
                <a:solidFill>
                  <a:srgbClr val="FF0000"/>
                </a:solidFill>
                <a:effectLst/>
                <a:uLnTx/>
                <a:uFillTx/>
                <a:latin typeface="+mn-lt"/>
                <a:ea typeface="+mn-ea"/>
                <a:cs typeface="+mn-cs"/>
              </a:rPr>
              <a:t> des documents « </a:t>
            </a:r>
            <a:r>
              <a:rPr kumimoji="0" lang="en-US" sz="1200" b="0" i="0" u="none" strike="noStrike" kern="1200" cap="none" spc="0" normalizeH="0" baseline="0" noProof="0" dirty="0" err="1">
                <a:ln>
                  <a:noFill/>
                </a:ln>
                <a:solidFill>
                  <a:srgbClr val="FF0000"/>
                </a:solidFill>
                <a:effectLst/>
                <a:uLnTx/>
                <a:uFillTx/>
                <a:latin typeface="+mn-lt"/>
                <a:ea typeface="+mn-ea"/>
                <a:cs typeface="+mn-cs"/>
              </a:rPr>
              <a:t>Essayez</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ceci</a:t>
            </a:r>
            <a:r>
              <a:rPr kumimoji="0" lang="en-US" sz="1200" b="0" i="0" u="none" strike="noStrike" kern="1200" cap="none" spc="0" normalizeH="0" baseline="0" noProof="0" dirty="0">
                <a:ln>
                  <a:noFill/>
                </a:ln>
                <a:solidFill>
                  <a:srgbClr val="FF0000"/>
                </a:solidFill>
                <a:effectLst/>
                <a:uLnTx/>
                <a:uFillTx/>
                <a:latin typeface="+mn-lt"/>
                <a:ea typeface="+mn-ea"/>
                <a:cs typeface="+mn-cs"/>
              </a:rPr>
              <a:t> » du site Web pour le donner à faire aux </a:t>
            </a:r>
            <a:r>
              <a:rPr kumimoji="0" lang="en-US" sz="1200" b="0" i="0" u="none" strike="noStrike" kern="1200" cap="none" spc="0" normalizeH="0" baseline="0" noProof="0" dirty="0" err="1">
                <a:ln>
                  <a:noFill/>
                </a:ln>
                <a:solidFill>
                  <a:srgbClr val="FF0000"/>
                </a:solidFill>
                <a:effectLst/>
                <a:uLnTx/>
                <a:uFillTx/>
                <a:latin typeface="+mn-lt"/>
                <a:ea typeface="+mn-ea"/>
                <a:cs typeface="+mn-cs"/>
              </a:rPr>
              <a:t>élèves</a:t>
            </a:r>
            <a:r>
              <a:rPr kumimoji="0" lang="en-US" sz="1200" b="0" i="0" u="none" strike="noStrike" kern="1200" cap="none" spc="0" normalizeH="0" baseline="0" noProof="0" dirty="0">
                <a:ln>
                  <a:noFill/>
                </a:ln>
                <a:solidFill>
                  <a:srgbClr val="FF0000"/>
                </a:solidFill>
                <a:effectLst/>
                <a:uLnTx/>
                <a:uFillTx/>
                <a:latin typeface="+mn-lt"/>
                <a:ea typeface="+mn-ea"/>
                <a:cs typeface="+mn-cs"/>
              </a:rPr>
              <a:t> à </a:t>
            </a:r>
            <a:r>
              <a:rPr kumimoji="0" lang="en-US" sz="1200" b="0" i="0" u="none" strike="noStrike" kern="1200" cap="none" spc="0" normalizeH="0" baseline="0" noProof="0" dirty="0" err="1">
                <a:ln>
                  <a:noFill/>
                </a:ln>
                <a:solidFill>
                  <a:srgbClr val="FF0000"/>
                </a:solidFill>
                <a:effectLst/>
                <a:uLnTx/>
                <a:uFillTx/>
                <a:latin typeface="+mn-lt"/>
                <a:ea typeface="+mn-ea"/>
                <a:cs typeface="+mn-cs"/>
              </a:rPr>
              <a:t>l’avance</a:t>
            </a:r>
            <a:r>
              <a:rPr kumimoji="0" lang="en-US" sz="1200" b="0" i="0" u="none" strike="noStrike" kern="1200" cap="none" spc="0" normalizeH="0" baseline="0" noProof="0" dirty="0">
                <a:ln>
                  <a:noFill/>
                </a:ln>
                <a:solidFill>
                  <a:srgbClr val="FF0000"/>
                </a:solidFill>
                <a:effectLst/>
                <a:uLnTx/>
                <a:uFillTx/>
                <a:latin typeface="+mn-lt"/>
                <a:ea typeface="+mn-ea"/>
                <a:cs typeface="+mn-cs"/>
              </a:rPr>
              <a:t>. Pendant </a:t>
            </a:r>
            <a:r>
              <a:rPr kumimoji="0" lang="en-US" sz="1200" b="0" i="0" u="none" strike="noStrike" kern="1200" cap="none" spc="0" normalizeH="0" baseline="0" noProof="0" dirty="0" err="1">
                <a:ln>
                  <a:noFill/>
                </a:ln>
                <a:solidFill>
                  <a:srgbClr val="FF0000"/>
                </a:solidFill>
                <a:effectLst/>
                <a:uLnTx/>
                <a:uFillTx/>
                <a:latin typeface="+mn-lt"/>
                <a:ea typeface="+mn-ea"/>
                <a:cs typeface="+mn-cs"/>
              </a:rPr>
              <a:t>ce</a:t>
            </a:r>
            <a:r>
              <a:rPr kumimoji="0" lang="en-US" sz="1200" b="0" i="0" u="none" strike="noStrike" kern="1200" cap="none" spc="0" normalizeH="0" baseline="0" noProof="0" dirty="0">
                <a:ln>
                  <a:noFill/>
                </a:ln>
                <a:solidFill>
                  <a:srgbClr val="FF0000"/>
                </a:solidFill>
                <a:effectLst/>
                <a:uLnTx/>
                <a:uFillTx/>
                <a:latin typeface="+mn-lt"/>
                <a:ea typeface="+mn-ea"/>
                <a:cs typeface="+mn-cs"/>
              </a:rPr>
              <a:t> temps, </a:t>
            </a:r>
            <a:r>
              <a:rPr kumimoji="0" lang="en-US" sz="1200" b="0" i="0" u="none" strike="noStrike" kern="1200" cap="none" spc="0" normalizeH="0" baseline="0" noProof="0" dirty="0" err="1">
                <a:ln>
                  <a:noFill/>
                </a:ln>
                <a:solidFill>
                  <a:srgbClr val="FF0000"/>
                </a:solidFill>
                <a:effectLst/>
                <a:uLnTx/>
                <a:uFillTx/>
                <a:latin typeface="+mn-lt"/>
                <a:ea typeface="+mn-ea"/>
                <a:cs typeface="+mn-cs"/>
              </a:rPr>
              <a:t>ils</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passeront</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en</a:t>
            </a:r>
            <a:r>
              <a:rPr kumimoji="0" lang="en-US" sz="1200" b="0" i="0" u="none" strike="noStrike" kern="1200" cap="none" spc="0" normalizeH="0" baseline="0" noProof="0" dirty="0">
                <a:ln>
                  <a:noFill/>
                </a:ln>
                <a:solidFill>
                  <a:srgbClr val="FF0000"/>
                </a:solidFill>
                <a:effectLst/>
                <a:uLnTx/>
                <a:uFillTx/>
                <a:latin typeface="+mn-lt"/>
                <a:ea typeface="+mn-ea"/>
                <a:cs typeface="+mn-cs"/>
              </a:rPr>
              <a:t> revue le travail de </a:t>
            </a:r>
            <a:r>
              <a:rPr kumimoji="0" lang="en-US" sz="1200" b="0" i="0" u="none" strike="noStrike" kern="1200" cap="none" spc="0" normalizeH="0" baseline="0" noProof="0" dirty="0" err="1">
                <a:ln>
                  <a:noFill/>
                </a:ln>
                <a:solidFill>
                  <a:srgbClr val="FF0000"/>
                </a:solidFill>
                <a:effectLst/>
                <a:uLnTx/>
                <a:uFillTx/>
                <a:latin typeface="+mn-lt"/>
                <a:ea typeface="+mn-ea"/>
                <a:cs typeface="+mn-cs"/>
              </a:rPr>
              <a:t>leurs</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élèves</a:t>
            </a:r>
            <a:r>
              <a:rPr kumimoji="0" lang="en-US" sz="1200" b="0" i="0" u="none" strike="noStrike" kern="1200" cap="none" spc="0" normalizeH="0" baseline="0" noProof="0" dirty="0">
                <a:ln>
                  <a:noFill/>
                </a:ln>
                <a:solidFill>
                  <a:srgbClr val="FF0000"/>
                </a:solidFill>
                <a:effectLst/>
                <a:uLnTx/>
                <a:uFillTx/>
                <a:latin typeface="+mn-lt"/>
                <a:ea typeface="+mn-ea"/>
                <a:cs typeface="+mn-cs"/>
              </a:rPr>
              <a:t> et </a:t>
            </a:r>
            <a:r>
              <a:rPr kumimoji="0" lang="en-US" sz="1200" b="0" i="0" u="none" strike="noStrike" kern="1200" cap="none" spc="0" normalizeH="0" baseline="0" noProof="0" dirty="0" err="1">
                <a:ln>
                  <a:noFill/>
                </a:ln>
                <a:solidFill>
                  <a:srgbClr val="FF0000"/>
                </a:solidFill>
                <a:effectLst/>
                <a:uLnTx/>
                <a:uFillTx/>
                <a:latin typeface="+mn-lt"/>
                <a:ea typeface="+mn-ea"/>
                <a:cs typeface="+mn-cs"/>
              </a:rPr>
              <a:t>utiliseront</a:t>
            </a:r>
            <a:r>
              <a:rPr kumimoji="0" lang="en-US" sz="1200" b="0" i="0" u="none" strike="noStrike" kern="1200" cap="none" spc="0" normalizeH="0" baseline="0" noProof="0" dirty="0">
                <a:ln>
                  <a:noFill/>
                </a:ln>
                <a:solidFill>
                  <a:srgbClr val="FF0000"/>
                </a:solidFill>
                <a:effectLst/>
                <a:uLnTx/>
                <a:uFillTx/>
                <a:latin typeface="+mn-lt"/>
                <a:ea typeface="+mn-ea"/>
                <a:cs typeface="+mn-cs"/>
              </a:rPr>
              <a:t> les </a:t>
            </a:r>
            <a:r>
              <a:rPr kumimoji="0" lang="en-US" sz="1200" b="0" i="0" u="none" strike="noStrike" kern="1200" cap="none" spc="0" normalizeH="0" baseline="0" noProof="0" dirty="0" err="1">
                <a:ln>
                  <a:noFill/>
                </a:ln>
                <a:solidFill>
                  <a:srgbClr val="FF0000"/>
                </a:solidFill>
                <a:effectLst/>
                <a:uLnTx/>
                <a:uFillTx/>
                <a:latin typeface="+mn-lt"/>
                <a:ea typeface="+mn-ea"/>
                <a:cs typeface="+mn-cs"/>
              </a:rPr>
              <a:t>évaluations</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rapides</a:t>
            </a:r>
            <a:r>
              <a:rPr kumimoji="0" lang="en-US" sz="1200" b="0" i="0" u="none" strike="noStrike" kern="1200" cap="none" spc="0" normalizeH="0" baseline="0" noProof="0" dirty="0">
                <a:ln>
                  <a:noFill/>
                </a:ln>
                <a:solidFill>
                  <a:srgbClr val="FF0000"/>
                </a:solidFill>
                <a:effectLst/>
                <a:uLnTx/>
                <a:uFillTx/>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57</a:t>
            </a:fld>
            <a:endParaRPr lang="en-US"/>
          </a:p>
        </p:txBody>
      </p:sp>
    </p:spTree>
    <p:extLst>
      <p:ext uri="{BB962C8B-B14F-4D97-AF65-F5344CB8AC3E}">
        <p14:creationId xmlns:p14="http://schemas.microsoft.com/office/powerpoint/2010/main" val="42394001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Il y a de </a:t>
            </a:r>
            <a:r>
              <a:rPr lang="en-US" baseline="0" dirty="0" err="1"/>
              <a:t>nombreuses</a:t>
            </a:r>
            <a:r>
              <a:rPr lang="en-US" baseline="0" dirty="0"/>
              <a:t> </a:t>
            </a:r>
            <a:r>
              <a:rPr lang="en-US" baseline="0" dirty="0" err="1"/>
              <a:t>pratiques</a:t>
            </a:r>
            <a:r>
              <a:rPr lang="en-US" baseline="0" dirty="0"/>
              <a:t> </a:t>
            </a:r>
            <a:r>
              <a:rPr lang="en-US" baseline="0" dirty="0" err="1"/>
              <a:t>pédagogiques</a:t>
            </a:r>
            <a:r>
              <a:rPr lang="en-US" baseline="0" dirty="0"/>
              <a:t> que </a:t>
            </a:r>
            <a:r>
              <a:rPr lang="en-US" baseline="0" dirty="0" err="1"/>
              <a:t>vous</a:t>
            </a:r>
            <a:r>
              <a:rPr lang="en-US" baseline="0" dirty="0"/>
              <a:t> </a:t>
            </a:r>
            <a:r>
              <a:rPr lang="en-US" baseline="0" dirty="0" err="1"/>
              <a:t>pouvez</a:t>
            </a:r>
            <a:r>
              <a:rPr lang="en-US" baseline="0" dirty="0"/>
              <a:t> et </a:t>
            </a:r>
            <a:r>
              <a:rPr lang="en-US" baseline="0" dirty="0" err="1"/>
              <a:t>devez</a:t>
            </a:r>
            <a:r>
              <a:rPr lang="en-US" baseline="0" dirty="0"/>
              <a:t> </a:t>
            </a:r>
            <a:r>
              <a:rPr lang="en-US" baseline="0" dirty="0" err="1"/>
              <a:t>utiliser</a:t>
            </a:r>
            <a:r>
              <a:rPr lang="en-US" baseline="0" dirty="0"/>
              <a:t> pour aider les </a:t>
            </a:r>
            <a:r>
              <a:rPr lang="en-US" baseline="0" dirty="0" err="1"/>
              <a:t>élèves</a:t>
            </a:r>
            <a:r>
              <a:rPr lang="en-US" baseline="0" dirty="0"/>
              <a:t> à </a:t>
            </a:r>
            <a:r>
              <a:rPr lang="en-US" baseline="0" dirty="0" err="1"/>
              <a:t>développer</a:t>
            </a:r>
            <a:r>
              <a:rPr lang="en-US" baseline="0" dirty="0"/>
              <a:t> </a:t>
            </a:r>
            <a:r>
              <a:rPr lang="en-US" baseline="0" dirty="0" err="1"/>
              <a:t>leur</a:t>
            </a:r>
            <a:r>
              <a:rPr lang="en-US" baseline="0" dirty="0"/>
              <a:t> </a:t>
            </a:r>
            <a:r>
              <a:rPr lang="en-US" baseline="0" dirty="0" err="1"/>
              <a:t>capacité</a:t>
            </a:r>
            <a:r>
              <a:rPr lang="en-US" baseline="0" dirty="0"/>
              <a:t> de se </a:t>
            </a:r>
            <a:r>
              <a:rPr lang="en-US" baseline="0" dirty="0" err="1"/>
              <a:t>livrer</a:t>
            </a:r>
            <a:r>
              <a:rPr lang="en-US" baseline="0" dirty="0"/>
              <a:t> à un </a:t>
            </a:r>
            <a:r>
              <a:rPr lang="en-US" baseline="0" dirty="0" err="1"/>
              <a:t>raisonnement</a:t>
            </a:r>
            <a:r>
              <a:rPr lang="en-US" baseline="0" dirty="0"/>
              <a:t> </a:t>
            </a:r>
            <a:r>
              <a:rPr lang="en-US" baseline="0" dirty="0" err="1"/>
              <a:t>mathématique</a:t>
            </a:r>
            <a:r>
              <a:rPr lang="en-US" baseline="0" dirty="0"/>
              <a:t> flexible.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58</a:t>
            </a:fld>
            <a:endParaRPr lang="en-US"/>
          </a:p>
        </p:txBody>
      </p:sp>
    </p:spTree>
    <p:extLst>
      <p:ext uri="{BB962C8B-B14F-4D97-AF65-F5344CB8AC3E}">
        <p14:creationId xmlns:p14="http://schemas.microsoft.com/office/powerpoint/2010/main" val="11627052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0" baseline="0" dirty="0"/>
          </a:p>
          <a:p>
            <a:pPr>
              <a:spcAft>
                <a:spcPts val="0"/>
              </a:spcAft>
            </a:pPr>
            <a:r>
              <a:rPr lang="fr-CA" sz="1200" b="1" u="sng" kern="1200" dirty="0">
                <a:solidFill>
                  <a:srgbClr val="000000"/>
                </a:solidFill>
                <a:effectLst/>
                <a:latin typeface="Calibri" panose="020F0502020204030204" pitchFamily="34" charset="0"/>
                <a:ea typeface="+mn-ea"/>
                <a:cs typeface="+mn-cs"/>
              </a:rPr>
              <a:t>Document à distribuer</a:t>
            </a:r>
            <a:endParaRPr lang="fr-FR" sz="1200" u="sng"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fr-FR" sz="1200" b="0" u="none" dirty="0">
                <a:effectLst/>
                <a:latin typeface="Times New Roman" panose="02020603050405020304" pitchFamily="18" charset="0"/>
                <a:ea typeface="Times New Roman" panose="02020603050405020304" pitchFamily="18" charset="0"/>
              </a:rPr>
              <a:t>Lettre aux parents – Grande</a:t>
            </a:r>
            <a:r>
              <a:rPr lang="fr-FR" sz="1200" b="0" u="none" baseline="0" dirty="0">
                <a:effectLst/>
                <a:latin typeface="Times New Roman" panose="02020603050405020304" pitchFamily="18" charset="0"/>
                <a:ea typeface="Times New Roman" panose="02020603050405020304" pitchFamily="18" charset="0"/>
              </a:rPr>
              <a:t> idée </a:t>
            </a:r>
            <a:r>
              <a:rPr lang="fr-FR" sz="1200" b="0" u="none" dirty="0">
                <a:effectLst/>
                <a:latin typeface="Times New Roman" panose="02020603050405020304" pitchFamily="18" charset="0"/>
                <a:ea typeface="Times New Roman" panose="02020603050405020304" pitchFamily="18" charset="0"/>
              </a:rPr>
              <a:t>no 1</a:t>
            </a:r>
          </a:p>
          <a:p>
            <a:pPr>
              <a:spcAft>
                <a:spcPts val="0"/>
              </a:spcAft>
            </a:pPr>
            <a:r>
              <a:rPr lang="fr-FR" sz="1200" b="0" u="none" dirty="0">
                <a:effectLst/>
                <a:latin typeface="Times New Roman" panose="02020603050405020304" pitchFamily="18" charset="0"/>
                <a:ea typeface="Times New Roman" panose="02020603050405020304" pitchFamily="18" charset="0"/>
              </a:rPr>
              <a:t>Le groupe APME a rédigé des lettres aux parents pour parler de chacune des grandes idées de l’égalité, la pensée additive et la pensée multiplicative.</a:t>
            </a:r>
          </a:p>
          <a:p>
            <a:pPr>
              <a:spcAft>
                <a:spcPts val="0"/>
              </a:spcAft>
            </a:pPr>
            <a:endParaRPr lang="fr-FR" sz="1200" b="0" u="none" dirty="0">
              <a:effectLst/>
              <a:latin typeface="Times New Roman" panose="02020603050405020304" pitchFamily="18" charset="0"/>
              <a:ea typeface="Times New Roman" panose="02020603050405020304" pitchFamily="18" charset="0"/>
            </a:endParaRPr>
          </a:p>
          <a:p>
            <a:pPr>
              <a:spcAft>
                <a:spcPts val="0"/>
              </a:spcAft>
            </a:pPr>
            <a:r>
              <a:rPr lang="fr-FR" sz="1200" b="0" u="none" dirty="0">
                <a:effectLst/>
                <a:latin typeface="Times New Roman" panose="02020603050405020304" pitchFamily="18" charset="0"/>
                <a:ea typeface="Times New Roman" panose="02020603050405020304" pitchFamily="18" charset="0"/>
              </a:rPr>
              <a:t>Vous pouvez envoyer cette lettre aux parents au début, au milieu ou la fin d’une unité. Toutefois, si vous décidez de l’envoyer au début, vous informerez </a:t>
            </a:r>
            <a:r>
              <a:rPr lang="fr-FR" sz="1200" b="0" u="none" dirty="0" err="1">
                <a:effectLst/>
                <a:latin typeface="Times New Roman" panose="02020603050405020304" pitchFamily="18" charset="0"/>
                <a:ea typeface="Times New Roman" panose="02020603050405020304" pitchFamily="18" charset="0"/>
              </a:rPr>
              <a:t>proactivement</a:t>
            </a:r>
            <a:r>
              <a:rPr lang="fr-FR" sz="1200" b="0" u="none" dirty="0">
                <a:effectLst/>
                <a:latin typeface="Times New Roman" panose="02020603050405020304" pitchFamily="18" charset="0"/>
                <a:ea typeface="Times New Roman" panose="02020603050405020304" pitchFamily="18" charset="0"/>
              </a:rPr>
              <a:t> les parents des activités de leur enfant</a:t>
            </a:r>
            <a:r>
              <a:rPr lang="fr-FR" sz="1200" b="0" u="none" baseline="0" dirty="0">
                <a:effectLst/>
                <a:latin typeface="Times New Roman" panose="02020603050405020304" pitchFamily="18" charset="0"/>
                <a:ea typeface="Times New Roman" panose="02020603050405020304" pitchFamily="18" charset="0"/>
              </a:rPr>
              <a:t> en classe.</a:t>
            </a:r>
            <a:endParaRPr lang="fr-FR" sz="1200" b="0" u="none" dirty="0">
              <a:effectLst/>
              <a:latin typeface="Times New Roman" panose="02020603050405020304" pitchFamily="18" charset="0"/>
              <a:ea typeface="Times New Roman" panose="02020603050405020304" pitchFamily="18" charset="0"/>
            </a:endParaRPr>
          </a:p>
          <a:p>
            <a:pPr>
              <a:spcAft>
                <a:spcPts val="0"/>
              </a:spcAft>
            </a:pPr>
            <a:endParaRPr lang="fr-FR" sz="1200" b="0" u="none" dirty="0">
              <a:effectLst/>
              <a:latin typeface="Times New Roman" panose="02020603050405020304" pitchFamily="18" charset="0"/>
              <a:ea typeface="Times New Roman" panose="02020603050405020304" pitchFamily="18" charset="0"/>
            </a:endParaRPr>
          </a:p>
          <a:p>
            <a:pPr>
              <a:spcAft>
                <a:spcPts val="0"/>
              </a:spcAft>
            </a:pPr>
            <a:r>
              <a:rPr lang="fr-FR" sz="1200" b="0" u="none" dirty="0">
                <a:effectLst/>
                <a:latin typeface="Times New Roman" panose="02020603050405020304" pitchFamily="18" charset="0"/>
                <a:ea typeface="Times New Roman" panose="02020603050405020304" pitchFamily="18" charset="0"/>
              </a:rPr>
              <a:t>Comme c’est en version Word, vous pouvez faire des versions plus courtes et envoyer une seule question du « Quiz surprise » avec la réponse au verso pour ne pas submerger le parent. </a:t>
            </a:r>
          </a:p>
          <a:p>
            <a:pPr>
              <a:spcAft>
                <a:spcPts val="0"/>
              </a:spcAft>
            </a:pPr>
            <a:endParaRPr lang="fr-FR" sz="1200" b="0" u="none" dirty="0">
              <a:effectLst/>
              <a:latin typeface="Times New Roman" panose="02020603050405020304" pitchFamily="18" charset="0"/>
              <a:ea typeface="Times New Roman" panose="02020603050405020304" pitchFamily="18" charset="0"/>
            </a:endParaRPr>
          </a:p>
          <a:p>
            <a:pPr>
              <a:spcAft>
                <a:spcPts val="0"/>
              </a:spcAft>
            </a:pPr>
            <a:r>
              <a:rPr lang="fr-FR" sz="1200" b="0" u="none" dirty="0">
                <a:effectLst/>
                <a:latin typeface="Times New Roman" panose="02020603050405020304" pitchFamily="18" charset="0"/>
                <a:ea typeface="Times New Roman" panose="02020603050405020304" pitchFamily="18" charset="0"/>
              </a:rPr>
              <a:t>Prenez un moment pour lire une question et y répondre, puis lisez la réponse qui correspond au verso.</a:t>
            </a:r>
          </a:p>
          <a:p>
            <a:pPr>
              <a:spcAft>
                <a:spcPts val="0"/>
              </a:spcAft>
            </a:pP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effectLst/>
                <a:latin typeface="Times New Roman" panose="02020603050405020304" pitchFamily="18" charset="0"/>
                <a:ea typeface="Times New Roman" panose="02020603050405020304" pitchFamily="18" charset="0"/>
              </a:rPr>
              <a:t>Discutez.</a:t>
            </a:r>
          </a:p>
          <a:p>
            <a:pPr marL="0" indent="0">
              <a:buFont typeface="Arial" charset="0"/>
              <a:buNone/>
            </a:pPr>
            <a:endParaRPr lang="en-US" b="0"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59</a:t>
            </a:fld>
            <a:endParaRPr lang="en-US"/>
          </a:p>
        </p:txBody>
      </p:sp>
    </p:spTree>
    <p:extLst>
      <p:ext uri="{BB962C8B-B14F-4D97-AF65-F5344CB8AC3E}">
        <p14:creationId xmlns:p14="http://schemas.microsoft.com/office/powerpoint/2010/main" val="165616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Expliquez</a:t>
            </a:r>
            <a:r>
              <a:rPr lang="en-US" baseline="0" dirty="0" smtClean="0"/>
              <a:t> </a:t>
            </a:r>
            <a:r>
              <a:rPr lang="en-US" baseline="0" dirty="0" err="1"/>
              <a:t>pourquoi</a:t>
            </a:r>
            <a:r>
              <a:rPr lang="en-US" baseline="0" dirty="0"/>
              <a:t> </a:t>
            </a:r>
            <a:r>
              <a:rPr lang="en-US" baseline="0" dirty="0" err="1"/>
              <a:t>ce</a:t>
            </a:r>
            <a:r>
              <a:rPr lang="en-US" baseline="0" dirty="0"/>
              <a:t> </a:t>
            </a:r>
            <a:r>
              <a:rPr lang="en-US" baseline="0" dirty="0" err="1"/>
              <a:t>sujet</a:t>
            </a:r>
            <a:r>
              <a:rPr lang="en-US" baseline="0" dirty="0"/>
              <a:t> </a:t>
            </a:r>
            <a:r>
              <a:rPr lang="en-US" baseline="0" dirty="0" err="1"/>
              <a:t>est</a:t>
            </a:r>
            <a:r>
              <a:rPr lang="en-US" baseline="0" dirty="0"/>
              <a:t> important.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60</a:t>
            </a:fld>
            <a:endParaRPr lang="en-US"/>
          </a:p>
        </p:txBody>
      </p:sp>
    </p:spTree>
    <p:extLst>
      <p:ext uri="{BB962C8B-B14F-4D97-AF65-F5344CB8AC3E}">
        <p14:creationId xmlns:p14="http://schemas.microsoft.com/office/powerpoint/2010/main" val="23822950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Écrivez</a:t>
            </a:r>
            <a:r>
              <a:rPr lang="en-US" baseline="0" dirty="0" smtClean="0"/>
              <a:t> </a:t>
            </a:r>
            <a:r>
              <a:rPr lang="en-US" baseline="0" dirty="0" err="1"/>
              <a:t>une</a:t>
            </a:r>
            <a:r>
              <a:rPr lang="en-US" baseline="0" dirty="0"/>
              <a:t> </a:t>
            </a:r>
            <a:r>
              <a:rPr lang="en-US" baseline="0" dirty="0" err="1"/>
              <a:t>grande</a:t>
            </a:r>
            <a:r>
              <a:rPr lang="en-US" baseline="0" dirty="0"/>
              <a:t> idée et </a:t>
            </a:r>
            <a:r>
              <a:rPr lang="en-US" baseline="0" dirty="0" err="1"/>
              <a:t>expliquez</a:t>
            </a:r>
            <a:r>
              <a:rPr lang="en-US" baseline="0" dirty="0"/>
              <a:t> </a:t>
            </a:r>
            <a:r>
              <a:rPr lang="en-US" baseline="0" dirty="0" err="1"/>
              <a:t>pourquoi</a:t>
            </a:r>
            <a:r>
              <a:rPr lang="en-US" baseline="0" dirty="0"/>
              <a:t> </a:t>
            </a:r>
            <a:r>
              <a:rPr lang="en-US" baseline="0" dirty="0" err="1"/>
              <a:t>c’est</a:t>
            </a:r>
            <a:r>
              <a:rPr lang="en-US" baseline="0" dirty="0"/>
              <a:t> </a:t>
            </a:r>
            <a:r>
              <a:rPr lang="en-US" baseline="0" dirty="0" err="1"/>
              <a:t>une</a:t>
            </a:r>
            <a:r>
              <a:rPr lang="en-US" baseline="0" dirty="0"/>
              <a:t> </a:t>
            </a:r>
            <a:r>
              <a:rPr lang="en-US" baseline="0" dirty="0" err="1"/>
              <a:t>grande</a:t>
            </a:r>
            <a:r>
              <a:rPr lang="en-US" baseline="0" dirty="0"/>
              <a:t> idée. </a:t>
            </a:r>
            <a:r>
              <a:rPr lang="en-US" baseline="0" dirty="0" err="1"/>
              <a:t>Insérez</a:t>
            </a:r>
            <a:r>
              <a:rPr lang="en-US" baseline="0" dirty="0"/>
              <a:t> la version </a:t>
            </a:r>
            <a:r>
              <a:rPr lang="en-US" baseline="0" dirty="0" err="1"/>
              <a:t>courte</a:t>
            </a:r>
            <a:r>
              <a:rPr lang="en-US" baseline="0" dirty="0"/>
              <a:t> </a:t>
            </a:r>
            <a:r>
              <a:rPr lang="en-US" baseline="0" dirty="0" err="1"/>
              <a:t>dans</a:t>
            </a:r>
            <a:r>
              <a:rPr lang="en-US" baseline="0" dirty="0"/>
              <a:t> le </a:t>
            </a:r>
            <a:r>
              <a:rPr lang="en-US" baseline="0" dirty="0" err="1"/>
              <a:t>titre</a:t>
            </a:r>
            <a:r>
              <a:rPr lang="en-US" baseline="0" dirty="0"/>
              <a:t> et la version longue </a:t>
            </a:r>
            <a:r>
              <a:rPr lang="en-US" baseline="0" dirty="0" err="1"/>
              <a:t>dans</a:t>
            </a:r>
            <a:r>
              <a:rPr lang="en-US" baseline="0" dirty="0"/>
              <a:t> le corps du </a:t>
            </a:r>
            <a:r>
              <a:rPr lang="en-US" baseline="0" dirty="0" err="1"/>
              <a:t>texte</a:t>
            </a:r>
            <a:r>
              <a:rPr lang="en-US" baseline="0" dirty="0"/>
              <a: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61</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Demandez</a:t>
            </a:r>
            <a:r>
              <a:rPr lang="en-US" baseline="0" dirty="0"/>
              <a:t> aux participants de </a:t>
            </a:r>
            <a:r>
              <a:rPr lang="en-US" baseline="0" dirty="0" err="1"/>
              <a:t>résoudre</a:t>
            </a:r>
            <a:r>
              <a:rPr lang="en-US" baseline="0" dirty="0"/>
              <a:t> </a:t>
            </a:r>
            <a:r>
              <a:rPr lang="en-US" baseline="0" dirty="0" err="1"/>
              <a:t>cette</a:t>
            </a:r>
            <a:r>
              <a:rPr lang="en-US" baseline="0" dirty="0"/>
              <a:t> </a:t>
            </a:r>
            <a:r>
              <a:rPr lang="en-US" baseline="0" dirty="0" err="1"/>
              <a:t>opération</a:t>
            </a:r>
            <a:r>
              <a:rPr lang="en-US" baseline="0" dirty="0"/>
              <a:t> et de </a:t>
            </a:r>
            <a:r>
              <a:rPr lang="en-US" baseline="0" dirty="0" err="1"/>
              <a:t>partager</a:t>
            </a:r>
            <a:r>
              <a:rPr lang="en-US" baseline="0" dirty="0"/>
              <a:t> </a:t>
            </a:r>
            <a:r>
              <a:rPr lang="en-US" baseline="0" dirty="0" err="1"/>
              <a:t>leurs</a:t>
            </a:r>
            <a:r>
              <a:rPr lang="en-US" baseline="0" dirty="0"/>
              <a:t> </a:t>
            </a:r>
            <a:r>
              <a:rPr lang="en-US" baseline="0" dirty="0" err="1"/>
              <a:t>stratégies</a:t>
            </a:r>
            <a:r>
              <a:rPr lang="en-US" baseline="0" dirty="0"/>
              <a: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62</a:t>
            </a:fld>
            <a:endParaRPr lang="en-US"/>
          </a:p>
        </p:txBody>
      </p:sp>
    </p:spTree>
    <p:extLst>
      <p:ext uri="{BB962C8B-B14F-4D97-AF65-F5344CB8AC3E}">
        <p14:creationId xmlns:p14="http://schemas.microsoft.com/office/powerpoint/2010/main" val="33145366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Demandez</a:t>
            </a:r>
            <a:r>
              <a:rPr lang="en-US" dirty="0"/>
              <a:t> aux</a:t>
            </a:r>
            <a:r>
              <a:rPr lang="en-US" baseline="0" dirty="0"/>
              <a:t> participants de </a:t>
            </a:r>
            <a:r>
              <a:rPr lang="en-US" baseline="0" dirty="0" err="1"/>
              <a:t>résoudre</a:t>
            </a:r>
            <a:r>
              <a:rPr lang="en-US" baseline="0" dirty="0"/>
              <a:t> </a:t>
            </a:r>
            <a:r>
              <a:rPr lang="en-US" baseline="0" dirty="0" err="1"/>
              <a:t>cette</a:t>
            </a:r>
            <a:r>
              <a:rPr lang="en-US" baseline="0" dirty="0"/>
              <a:t> </a:t>
            </a:r>
            <a:r>
              <a:rPr lang="en-US" baseline="0" dirty="0" err="1"/>
              <a:t>opération</a:t>
            </a:r>
            <a:r>
              <a:rPr lang="en-US" baseline="0" dirty="0"/>
              <a:t> et de </a:t>
            </a:r>
            <a:r>
              <a:rPr lang="en-US" baseline="0" dirty="0" err="1"/>
              <a:t>partager</a:t>
            </a:r>
            <a:r>
              <a:rPr lang="en-US" baseline="0" dirty="0"/>
              <a:t> </a:t>
            </a:r>
            <a:r>
              <a:rPr lang="en-US" baseline="0" dirty="0" err="1"/>
              <a:t>leurs</a:t>
            </a:r>
            <a:r>
              <a:rPr lang="en-US" baseline="0" dirty="0"/>
              <a:t> </a:t>
            </a:r>
            <a:r>
              <a:rPr lang="en-US" baseline="0" dirty="0" err="1"/>
              <a:t>stratégies</a:t>
            </a:r>
            <a:r>
              <a:rPr lang="en-US" baseline="0" dirty="0"/>
              <a:t>.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63</a:t>
            </a:fld>
            <a:endParaRPr lang="en-US"/>
          </a:p>
        </p:txBody>
      </p:sp>
    </p:spTree>
    <p:extLst>
      <p:ext uri="{BB962C8B-B14F-4D97-AF65-F5344CB8AC3E}">
        <p14:creationId xmlns:p14="http://schemas.microsoft.com/office/powerpoint/2010/main" val="33145366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err="1"/>
              <a:t>Examinons</a:t>
            </a:r>
            <a:r>
              <a:rPr lang="en-US" baseline="0" dirty="0"/>
              <a:t> </a:t>
            </a:r>
            <a:r>
              <a:rPr lang="en-US" baseline="0" dirty="0" err="1"/>
              <a:t>une</a:t>
            </a:r>
            <a:r>
              <a:rPr lang="en-US" baseline="0" dirty="0"/>
              <a:t> question simple que </a:t>
            </a:r>
            <a:r>
              <a:rPr lang="en-US" baseline="0" dirty="0" err="1"/>
              <a:t>vous</a:t>
            </a:r>
            <a:r>
              <a:rPr lang="en-US" baseline="0" dirty="0"/>
              <a:t> </a:t>
            </a:r>
            <a:r>
              <a:rPr lang="en-US" baseline="0" dirty="0" err="1"/>
              <a:t>pouvez</a:t>
            </a:r>
            <a:r>
              <a:rPr lang="en-US" baseline="0" dirty="0"/>
              <a:t> </a:t>
            </a:r>
            <a:r>
              <a:rPr lang="en-US" baseline="0" dirty="0" err="1"/>
              <a:t>utiliser</a:t>
            </a:r>
            <a:r>
              <a:rPr lang="en-US" baseline="0" dirty="0"/>
              <a:t> </a:t>
            </a:r>
            <a:r>
              <a:rPr lang="en-US" baseline="0" dirty="0" err="1"/>
              <a:t>en</a:t>
            </a:r>
            <a:r>
              <a:rPr lang="en-US" baseline="0" dirty="0"/>
              <a:t> première </a:t>
            </a:r>
            <a:r>
              <a:rPr lang="en-US" baseline="0" dirty="0" err="1"/>
              <a:t>année</a:t>
            </a:r>
            <a:r>
              <a:rPr lang="en-US" baseline="0" dirty="0"/>
              <a:t>. </a:t>
            </a:r>
            <a:r>
              <a:rPr lang="en-US" baseline="0" dirty="0" err="1"/>
              <a:t>Discutez</a:t>
            </a:r>
            <a:r>
              <a:rPr lang="en-US" baseline="0" dirty="0"/>
              <a:t> de la </a:t>
            </a:r>
            <a:r>
              <a:rPr lang="en-US" baseline="0" dirty="0" err="1"/>
              <a:t>façon</a:t>
            </a:r>
            <a:r>
              <a:rPr lang="en-US" baseline="0" dirty="0"/>
              <a:t> </a:t>
            </a:r>
            <a:r>
              <a:rPr lang="en-US" baseline="0" dirty="0" err="1"/>
              <a:t>utilisée</a:t>
            </a:r>
            <a:r>
              <a:rPr lang="en-US" baseline="0" dirty="0"/>
              <a:t> par </a:t>
            </a:r>
            <a:r>
              <a:rPr lang="en-US" baseline="0" dirty="0" err="1"/>
              <a:t>vos</a:t>
            </a:r>
            <a:r>
              <a:rPr lang="en-US" baseline="0" dirty="0"/>
              <a:t> </a:t>
            </a:r>
            <a:r>
              <a:rPr lang="en-US" baseline="0" dirty="0" err="1"/>
              <a:t>élèves</a:t>
            </a:r>
            <a:r>
              <a:rPr lang="en-US" baseline="0" dirty="0"/>
              <a:t> pour </a:t>
            </a:r>
            <a:r>
              <a:rPr lang="en-US" baseline="0" dirty="0" err="1"/>
              <a:t>résoudre</a:t>
            </a:r>
            <a:r>
              <a:rPr lang="en-US" baseline="0" dirty="0"/>
              <a:t> </a:t>
            </a:r>
            <a:r>
              <a:rPr lang="en-US" baseline="0" dirty="0" err="1"/>
              <a:t>ce</a:t>
            </a:r>
            <a:r>
              <a:rPr lang="en-US" baseline="0" dirty="0"/>
              <a:t> </a:t>
            </a:r>
            <a:r>
              <a:rPr lang="en-US" baseline="0" dirty="0" err="1"/>
              <a:t>problème</a:t>
            </a:r>
            <a:r>
              <a:rPr lang="en-US" baseline="0" dirty="0"/>
              <a:t>.</a:t>
            </a:r>
          </a:p>
          <a:p>
            <a:r>
              <a:rPr lang="en-US" baseline="0" dirty="0" err="1"/>
              <a:t>Examinons</a:t>
            </a:r>
            <a:r>
              <a:rPr lang="en-US" baseline="0" dirty="0"/>
              <a:t> 2 </a:t>
            </a:r>
            <a:r>
              <a:rPr lang="en-US" baseline="0" dirty="0" err="1"/>
              <a:t>exemples</a:t>
            </a:r>
            <a:r>
              <a:rPr lang="en-US" baseline="0" dirty="0"/>
              <a:t> </a:t>
            </a:r>
            <a:r>
              <a:rPr lang="en-US" baseline="0" dirty="0" err="1"/>
              <a:t>différents</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64</a:t>
            </a:fld>
            <a:endParaRPr lang="en-US"/>
          </a:p>
        </p:txBody>
      </p:sp>
    </p:spTree>
    <p:extLst>
      <p:ext uri="{BB962C8B-B14F-4D97-AF65-F5344CB8AC3E}">
        <p14:creationId xmlns:p14="http://schemas.microsoft.com/office/powerpoint/2010/main" val="10559875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L’élève commence à 7. Il peut dessiner des cercles</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ou </a:t>
            </a:r>
            <a:r>
              <a:rPr lang="fr-FR" sz="1200" dirty="0">
                <a:effectLst/>
                <a:latin typeface="Calibri" panose="020F0502020204030204" pitchFamily="34" charset="0"/>
                <a:ea typeface="Calibri" panose="020F0502020204030204" pitchFamily="34" charset="0"/>
                <a:cs typeface="Times New Roman" panose="02020603050405020304" pitchFamily="18" charset="0"/>
              </a:rPr>
              <a:t>utiliser du matériel de manipulation. &lt;cliquez&gt;Ensuite il ajoute d’autres cercles ou d’autre matériel de manipulation jusqu’à ce qu’il arrive à 15.</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&lt;cliquez&gt;Puis il revient en arrière et compte combien de matériel de manipulation il a ajouté.</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&lt;après avoir passé les animations&gt;</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Vous verrez certains élèves compter sur leurs doigts pour obtenir la réponse. Gardez à l’esprit que compter n’est pas vraiment une stratégie de pensée additive.</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65</a:t>
            </a:fld>
            <a:endParaRPr lang="en-US"/>
          </a:p>
        </p:txBody>
      </p:sp>
    </p:spTree>
    <p:extLst>
      <p:ext uri="{BB962C8B-B14F-4D97-AF65-F5344CB8AC3E}">
        <p14:creationId xmlns:p14="http://schemas.microsoft.com/office/powerpoint/2010/main" val="37935087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Un </a:t>
            </a:r>
            <a:r>
              <a:rPr lang="en-US" baseline="0" dirty="0" err="1"/>
              <a:t>autre</a:t>
            </a:r>
            <a:r>
              <a:rPr lang="en-US" baseline="0" dirty="0"/>
              <a:t> </a:t>
            </a:r>
            <a:r>
              <a:rPr lang="en-US" baseline="0" dirty="0" err="1"/>
              <a:t>élève</a:t>
            </a:r>
            <a:r>
              <a:rPr lang="en-US" baseline="0" dirty="0"/>
              <a:t> </a:t>
            </a:r>
            <a:r>
              <a:rPr lang="en-US" baseline="0" dirty="0" err="1"/>
              <a:t>peut</a:t>
            </a:r>
            <a:r>
              <a:rPr lang="en-US" baseline="0" dirty="0"/>
              <a:t> commencer par </a:t>
            </a:r>
            <a:r>
              <a:rPr lang="en-US" baseline="0" dirty="0" err="1"/>
              <a:t>représenter</a:t>
            </a:r>
            <a:r>
              <a:rPr lang="en-US" baseline="0" dirty="0"/>
              <a:t> 15. </a:t>
            </a: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Ensuite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il</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enlève</a:t>
            </a:r>
            <a:r>
              <a:rPr kumimoji="0" lang="en-US" sz="1200" b="0" i="0" u="none" strike="noStrike" kern="1200" cap="none" spc="0" normalizeH="0" baseline="0" noProof="0" dirty="0">
                <a:ln>
                  <a:noFill/>
                </a:ln>
                <a:solidFill>
                  <a:prstClr val="black"/>
                </a:solidFill>
                <a:effectLst/>
                <a:uLnTx/>
                <a:uFillTx/>
                <a:latin typeface="+mn-lt"/>
                <a:ea typeface="+mn-ea"/>
                <a:cs typeface="+mn-cs"/>
              </a:rPr>
              <a:t> les 7 </a:t>
            </a:r>
            <a:r>
              <a:rPr kumimoji="0" lang="en-US" sz="1200" b="0" i="0" u="none" strike="noStrike" kern="1200" cap="none" spc="0" normalizeH="0" baseline="0" noProof="0" dirty="0" err="1">
                <a:ln>
                  <a:noFill/>
                </a:ln>
                <a:solidFill>
                  <a:prstClr val="black"/>
                </a:solidFill>
                <a:effectLst/>
                <a:uLnTx/>
                <a:uFillTx/>
                <a:latin typeface="+mn-lt"/>
                <a:ea typeface="+mn-ea"/>
                <a:cs typeface="+mn-cs"/>
              </a:rPr>
              <a:t>objets</a:t>
            </a:r>
            <a:r>
              <a:rPr kumimoji="0" lang="en-US" sz="1200" b="0" i="0" u="none" strike="noStrike" kern="1200" cap="none" spc="0" normalizeH="0" baseline="0" noProof="0" dirty="0">
                <a:ln>
                  <a:noFill/>
                </a:ln>
                <a:solidFill>
                  <a:prstClr val="black"/>
                </a:solidFill>
                <a:effectLst/>
                <a:uLnTx/>
                <a:uFillTx/>
                <a:latin typeface="+mn-lt"/>
                <a:ea typeface="+mn-ea"/>
                <a:cs typeface="+mn-cs"/>
              </a:rPr>
              <a:t> qui </a:t>
            </a:r>
            <a:r>
              <a:rPr kumimoji="0" lang="en-US" sz="1200" b="0" i="0" u="none" strike="noStrike" kern="1200" cap="none" spc="0" normalizeH="0" baseline="0" noProof="0" dirty="0" err="1">
                <a:ln>
                  <a:noFill/>
                </a:ln>
                <a:solidFill>
                  <a:prstClr val="black"/>
                </a:solidFill>
                <a:effectLst/>
                <a:uLnTx/>
                <a:uFillTx/>
                <a:latin typeface="+mn-lt"/>
                <a:ea typeface="+mn-ea"/>
                <a:cs typeface="+mn-cs"/>
              </a:rPr>
              <a:t>représentent</a:t>
            </a:r>
            <a:r>
              <a:rPr kumimoji="0" lang="en-US" sz="1200" b="0" i="0" u="none" strike="noStrike" kern="1200" cap="none" spc="0" normalizeH="0" baseline="0" noProof="0" dirty="0">
                <a:ln>
                  <a:noFill/>
                </a:ln>
                <a:solidFill>
                  <a:prstClr val="black"/>
                </a:solidFill>
                <a:effectLst/>
                <a:uLnTx/>
                <a:uFillTx/>
                <a:latin typeface="+mn-lt"/>
                <a:ea typeface="+mn-ea"/>
                <a:cs typeface="+mn-cs"/>
              </a:rPr>
              <a:t>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quantité</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d’origine</a:t>
            </a:r>
            <a:r>
              <a:rPr kumimoji="0" lang="en-US" sz="1200" b="0" i="0" u="none" strike="noStrike" kern="1200" cap="none" spc="0" normalizeH="0" baseline="0" noProof="0" dirty="0">
                <a:ln>
                  <a:noFill/>
                </a:ln>
                <a:solidFill>
                  <a:prstClr val="black"/>
                </a:solidFill>
                <a:effectLst/>
                <a:uLnTx/>
                <a:uFillTx/>
                <a:latin typeface="+mn-lt"/>
                <a:ea typeface="+mn-ea"/>
                <a:cs typeface="+mn-cs"/>
              </a:rPr>
              <a:t>.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présent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il</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compte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ce</a:t>
            </a:r>
            <a:r>
              <a:rPr kumimoji="0" lang="en-US" sz="1200" b="0" i="0" u="none" strike="noStrike" kern="1200" cap="none" spc="0" normalizeH="0" baseline="0" noProof="0" dirty="0">
                <a:ln>
                  <a:noFill/>
                </a:ln>
                <a:solidFill>
                  <a:prstClr val="black"/>
                </a:solidFill>
                <a:effectLst/>
                <a:uLnTx/>
                <a:uFillTx/>
                <a:latin typeface="+mn-lt"/>
                <a:ea typeface="+mn-ea"/>
                <a:cs typeface="+mn-cs"/>
              </a:rPr>
              <a:t> qui </a:t>
            </a:r>
            <a:r>
              <a:rPr kumimoji="0" lang="en-US" sz="1200" b="0" i="0" u="none" strike="noStrike" kern="1200" cap="none" spc="0" normalizeH="0" baseline="0" noProof="0" dirty="0" err="1">
                <a:ln>
                  <a:noFill/>
                </a:ln>
                <a:solidFill>
                  <a:prstClr val="black"/>
                </a:solidFill>
                <a:effectLst/>
                <a:uLnTx/>
                <a:uFillTx/>
                <a:latin typeface="+mn-lt"/>
                <a:ea typeface="+mn-ea"/>
                <a:cs typeface="+mn-cs"/>
              </a:rPr>
              <a:t>reste</a:t>
            </a:r>
            <a:r>
              <a:rPr kumimoji="0" lang="en-US" sz="1200" b="0" i="0" u="none" strike="noStrike" kern="1200" cap="none" spc="0" normalizeH="0" baseline="0" noProof="0" dirty="0">
                <a:ln>
                  <a:noFill/>
                </a:ln>
                <a:solidFill>
                  <a:prstClr val="black"/>
                </a:solidFill>
                <a:effectLst/>
                <a:uLnTx/>
                <a:uFillTx/>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66</a:t>
            </a:fld>
            <a:endParaRPr lang="en-US"/>
          </a:p>
        </p:txBody>
      </p:sp>
    </p:spTree>
    <p:extLst>
      <p:ext uri="{BB962C8B-B14F-4D97-AF65-F5344CB8AC3E}">
        <p14:creationId xmlns:p14="http://schemas.microsoft.com/office/powerpoint/2010/main" val="19891151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67</a:t>
            </a:fld>
            <a:endParaRPr lang="en-US"/>
          </a:p>
        </p:txBody>
      </p:sp>
    </p:spTree>
    <p:extLst>
      <p:ext uri="{BB962C8B-B14F-4D97-AF65-F5344CB8AC3E}">
        <p14:creationId xmlns:p14="http://schemas.microsoft.com/office/powerpoint/2010/main" val="6673593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err="1"/>
              <a:t>Cet</a:t>
            </a:r>
            <a:r>
              <a:rPr lang="en-US" baseline="0" dirty="0"/>
              <a:t> </a:t>
            </a:r>
            <a:r>
              <a:rPr lang="en-US" baseline="0" dirty="0" err="1"/>
              <a:t>élève</a:t>
            </a:r>
            <a:r>
              <a:rPr lang="en-US" baseline="0" dirty="0"/>
              <a:t> commence par </a:t>
            </a:r>
            <a:r>
              <a:rPr lang="en-US" baseline="0" dirty="0" err="1"/>
              <a:t>représenter</a:t>
            </a:r>
            <a:r>
              <a:rPr lang="en-US" baseline="0" dirty="0"/>
              <a:t> 117.</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68</a:t>
            </a:fld>
            <a:endParaRPr lang="en-US"/>
          </a:p>
        </p:txBody>
      </p:sp>
    </p:spTree>
    <p:extLst>
      <p:ext uri="{BB962C8B-B14F-4D97-AF65-F5344CB8AC3E}">
        <p14:creationId xmlns:p14="http://schemas.microsoft.com/office/powerpoint/2010/main" val="41831037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err="1"/>
              <a:t>Ensuite</a:t>
            </a:r>
            <a:r>
              <a:rPr lang="en-US" baseline="0" dirty="0"/>
              <a:t> </a:t>
            </a:r>
            <a:r>
              <a:rPr lang="en-US" baseline="0" dirty="0" err="1"/>
              <a:t>il</a:t>
            </a:r>
            <a:r>
              <a:rPr lang="en-US" baseline="0" dirty="0"/>
              <a:t> </a:t>
            </a:r>
            <a:r>
              <a:rPr lang="en-US" baseline="0" dirty="0" err="1"/>
              <a:t>ajoute</a:t>
            </a:r>
            <a:r>
              <a:rPr lang="en-US" baseline="0" dirty="0"/>
              <a:t> des blocs pour arriver à 135. </a:t>
            </a: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 Il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compte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combien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il</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 </a:t>
            </a:r>
            <a:r>
              <a:rPr kumimoji="0" lang="en-US" sz="1200" b="0" i="0" u="none" strike="noStrike" kern="1200" cap="none" spc="0" normalizeH="0" baseline="0" noProof="0" dirty="0" err="1">
                <a:ln>
                  <a:noFill/>
                </a:ln>
                <a:solidFill>
                  <a:prstClr val="black"/>
                </a:solidFill>
                <a:effectLst/>
                <a:uLnTx/>
                <a:uFillTx/>
                <a:latin typeface="+mn-lt"/>
                <a:ea typeface="+mn-ea"/>
                <a:cs typeface="+mn-cs"/>
              </a:rPr>
              <a:t>ajouté</a:t>
            </a:r>
            <a:r>
              <a:rPr kumimoji="0" lang="en-US" sz="1200" b="0" i="0" u="none" strike="noStrike" kern="1200" cap="none" spc="0" normalizeH="0" baseline="0" noProof="0" dirty="0">
                <a:ln>
                  <a:noFill/>
                </a:ln>
                <a:solidFill>
                  <a:prstClr val="black"/>
                </a:solidFill>
                <a:effectLst/>
                <a:uLnTx/>
                <a:uFillTx/>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69</a:t>
            </a:fld>
            <a:endParaRPr lang="en-US"/>
          </a:p>
        </p:txBody>
      </p:sp>
    </p:spTree>
    <p:extLst>
      <p:ext uri="{BB962C8B-B14F-4D97-AF65-F5344CB8AC3E}">
        <p14:creationId xmlns:p14="http://schemas.microsoft.com/office/powerpoint/2010/main" val="417348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Il </a:t>
            </a:r>
            <a:r>
              <a:rPr lang="en-US" baseline="0" dirty="0" err="1"/>
              <a:t>enlève</a:t>
            </a:r>
            <a:r>
              <a:rPr lang="en-US" baseline="0" dirty="0"/>
              <a:t> des blocs </a:t>
            </a:r>
            <a:r>
              <a:rPr lang="en-US" baseline="0" dirty="0" err="1"/>
              <a:t>jusqu’à</a:t>
            </a:r>
            <a:r>
              <a:rPr lang="en-US" baseline="0" dirty="0"/>
              <a:t> </a:t>
            </a:r>
            <a:r>
              <a:rPr lang="en-US" baseline="0" dirty="0" err="1"/>
              <a:t>ce</a:t>
            </a:r>
            <a:r>
              <a:rPr lang="en-US" baseline="0" dirty="0"/>
              <a:t> </a:t>
            </a:r>
            <a:r>
              <a:rPr lang="en-US" baseline="0" dirty="0" err="1"/>
              <a:t>qu’il</a:t>
            </a:r>
            <a:r>
              <a:rPr lang="en-US" baseline="0" dirty="0"/>
              <a:t> </a:t>
            </a:r>
            <a:r>
              <a:rPr lang="en-US" baseline="0" dirty="0" err="1"/>
              <a:t>lui</a:t>
            </a:r>
            <a:r>
              <a:rPr lang="en-US" baseline="0" dirty="0"/>
              <a:t> </a:t>
            </a:r>
            <a:r>
              <a:rPr lang="en-US" baseline="0" dirty="0" err="1"/>
              <a:t>en</a:t>
            </a:r>
            <a:r>
              <a:rPr lang="en-US" baseline="0" dirty="0"/>
              <a:t> </a:t>
            </a:r>
            <a:r>
              <a:rPr lang="en-US" baseline="0" dirty="0" err="1"/>
              <a:t>reste</a:t>
            </a:r>
            <a:r>
              <a:rPr lang="en-US" baseline="0" dirty="0"/>
              <a:t> 117. </a:t>
            </a: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 Il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compte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combien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il</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 </a:t>
            </a:r>
            <a:r>
              <a:rPr kumimoji="0" lang="en-US" sz="1200" b="0" i="0" u="none" strike="noStrike" kern="1200" cap="none" spc="0" normalizeH="0" baseline="0" noProof="0" dirty="0" err="1">
                <a:ln>
                  <a:noFill/>
                </a:ln>
                <a:solidFill>
                  <a:prstClr val="black"/>
                </a:solidFill>
                <a:effectLst/>
                <a:uLnTx/>
                <a:uFillTx/>
                <a:latin typeface="+mn-lt"/>
                <a:ea typeface="+mn-ea"/>
                <a:cs typeface="+mn-cs"/>
              </a:rPr>
              <a:t>enlevé</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70</a:t>
            </a:fld>
            <a:endParaRPr lang="en-US"/>
          </a:p>
        </p:txBody>
      </p:sp>
    </p:spTree>
    <p:extLst>
      <p:ext uri="{BB962C8B-B14F-4D97-AF65-F5344CB8AC3E}">
        <p14:creationId xmlns:p14="http://schemas.microsoft.com/office/powerpoint/2010/main" val="22142911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mn-lt"/>
                <a:ea typeface="+mn-ea"/>
                <a:cs typeface="+mn-cs"/>
              </a:rPr>
              <a:t>Si </a:t>
            </a:r>
            <a:r>
              <a:rPr kumimoji="0" lang="en-US" sz="1200" b="0" i="0" u="none" strike="noStrike" kern="1200" cap="none" spc="0" normalizeH="0" baseline="0" noProof="0" dirty="0" err="1">
                <a:ln>
                  <a:noFill/>
                </a:ln>
                <a:solidFill>
                  <a:srgbClr val="FF0000"/>
                </a:solidFill>
                <a:effectLst/>
                <a:uLnTx/>
                <a:uFillTx/>
                <a:latin typeface="+mn-lt"/>
                <a:ea typeface="+mn-ea"/>
                <a:cs typeface="+mn-cs"/>
              </a:rPr>
              <a:t>vous</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n’avez</a:t>
            </a:r>
            <a:r>
              <a:rPr kumimoji="0" lang="en-US" sz="1200" b="0" i="0" u="none" strike="noStrike" kern="1200" cap="none" spc="0" normalizeH="0" baseline="0" noProof="0" dirty="0">
                <a:ln>
                  <a:noFill/>
                </a:ln>
                <a:solidFill>
                  <a:srgbClr val="FF0000"/>
                </a:solidFill>
                <a:effectLst/>
                <a:uLnTx/>
                <a:uFillTx/>
                <a:latin typeface="+mn-lt"/>
                <a:ea typeface="+mn-ea"/>
                <a:cs typeface="+mn-cs"/>
              </a:rPr>
              <a:t> PAS </a:t>
            </a:r>
            <a:r>
              <a:rPr kumimoji="0" lang="en-US" sz="1200" b="0" i="0" u="none" strike="noStrike" kern="1200" cap="none" spc="0" normalizeH="0" baseline="0" noProof="0" dirty="0" err="1">
                <a:ln>
                  <a:noFill/>
                </a:ln>
                <a:solidFill>
                  <a:srgbClr val="FF0000"/>
                </a:solidFill>
                <a:effectLst/>
                <a:uLnTx/>
                <a:uFillTx/>
                <a:latin typeface="+mn-lt"/>
                <a:ea typeface="+mn-ea"/>
                <a:cs typeface="+mn-cs"/>
              </a:rPr>
              <a:t>parlé</a:t>
            </a:r>
            <a:r>
              <a:rPr kumimoji="0" lang="en-US" sz="1200" b="0" i="0" u="none" strike="noStrike" kern="1200" cap="none" spc="0" normalizeH="0" baseline="0" noProof="0" dirty="0">
                <a:ln>
                  <a:noFill/>
                </a:ln>
                <a:solidFill>
                  <a:srgbClr val="FF0000"/>
                </a:solidFill>
                <a:effectLst/>
                <a:uLnTx/>
                <a:uFillTx/>
                <a:latin typeface="+mn-lt"/>
                <a:ea typeface="+mn-ea"/>
                <a:cs typeface="+mn-cs"/>
              </a:rPr>
              <a:t> de la </a:t>
            </a:r>
            <a:r>
              <a:rPr kumimoji="0" lang="en-US" sz="1200" b="0" i="0" u="none" strike="noStrike" kern="1200" cap="none" spc="0" normalizeH="0" baseline="0" noProof="0" dirty="0" err="1">
                <a:ln>
                  <a:noFill/>
                </a:ln>
                <a:solidFill>
                  <a:srgbClr val="FF0000"/>
                </a:solidFill>
                <a:effectLst/>
                <a:uLnTx/>
                <a:uFillTx/>
                <a:latin typeface="+mn-lt"/>
                <a:ea typeface="+mn-ea"/>
                <a:cs typeface="+mn-cs"/>
              </a:rPr>
              <a:t>droite</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numérique</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ouverte</a:t>
            </a:r>
            <a:r>
              <a:rPr kumimoji="0" lang="en-US" sz="1200" b="0" i="0" u="none" strike="noStrike" kern="1200" cap="none" spc="0" normalizeH="0" baseline="0" noProof="0" dirty="0">
                <a:ln>
                  <a:noFill/>
                </a:ln>
                <a:solidFill>
                  <a:srgbClr val="FF0000"/>
                </a:solidFill>
                <a:effectLst/>
                <a:uLnTx/>
                <a:uFillTx/>
                <a:latin typeface="+mn-lt"/>
                <a:ea typeface="+mn-ea"/>
                <a:cs typeface="+mn-cs"/>
              </a:rPr>
              <a:t> de la </a:t>
            </a:r>
            <a:r>
              <a:rPr kumimoji="0" lang="en-US" sz="1200" b="0" i="0" u="none" strike="noStrike" kern="1200" cap="none" spc="0" normalizeH="0" baseline="0" noProof="0" dirty="0" err="1">
                <a:ln>
                  <a:noFill/>
                </a:ln>
                <a:solidFill>
                  <a:srgbClr val="FF0000"/>
                </a:solidFill>
                <a:effectLst/>
                <a:uLnTx/>
                <a:uFillTx/>
                <a:latin typeface="+mn-lt"/>
                <a:ea typeface="+mn-ea"/>
                <a:cs typeface="+mn-cs"/>
              </a:rPr>
              <a:t>grande</a:t>
            </a:r>
            <a:r>
              <a:rPr kumimoji="0" lang="en-US" sz="1200" b="0" i="0" u="none" strike="noStrike" kern="1200" cap="none" spc="0" normalizeH="0" baseline="0" noProof="0" dirty="0">
                <a:ln>
                  <a:noFill/>
                </a:ln>
                <a:solidFill>
                  <a:srgbClr val="FF0000"/>
                </a:solidFill>
                <a:effectLst/>
                <a:uLnTx/>
                <a:uFillTx/>
                <a:latin typeface="+mn-lt"/>
                <a:ea typeface="+mn-ea"/>
                <a:cs typeface="+mn-cs"/>
              </a:rPr>
              <a:t> idée no 1, </a:t>
            </a:r>
            <a:r>
              <a:rPr kumimoji="0" lang="en-US" sz="1200" b="0" i="0" u="none" strike="noStrike" kern="1200" cap="none" spc="0" normalizeH="0" baseline="0" noProof="0" dirty="0" err="1">
                <a:ln>
                  <a:noFill/>
                </a:ln>
                <a:solidFill>
                  <a:srgbClr val="FF0000"/>
                </a:solidFill>
                <a:effectLst/>
                <a:uLnTx/>
                <a:uFillTx/>
                <a:latin typeface="+mn-lt"/>
                <a:ea typeface="+mn-ea"/>
                <a:cs typeface="+mn-cs"/>
              </a:rPr>
              <a:t>insérez</a:t>
            </a:r>
            <a:r>
              <a:rPr kumimoji="0" lang="en-US" sz="1200" b="0" i="0" u="none" strike="noStrike" kern="1200" cap="none" spc="0" normalizeH="0" baseline="0" noProof="0" dirty="0">
                <a:ln>
                  <a:noFill/>
                </a:ln>
                <a:solidFill>
                  <a:srgbClr val="FF0000"/>
                </a:solidFill>
                <a:effectLst/>
                <a:uLnTx/>
                <a:uFillTx/>
                <a:latin typeface="+mn-lt"/>
                <a:ea typeface="+mn-ea"/>
                <a:cs typeface="+mn-cs"/>
              </a:rPr>
              <a:t> le module « GI2 : intro sur la </a:t>
            </a:r>
            <a:r>
              <a:rPr kumimoji="0" lang="en-US" sz="1200" b="0" i="0" u="none" strike="noStrike" kern="1200" cap="none" spc="0" normalizeH="0" baseline="0" noProof="0" dirty="0" err="1">
                <a:ln>
                  <a:noFill/>
                </a:ln>
                <a:solidFill>
                  <a:srgbClr val="FF0000"/>
                </a:solidFill>
                <a:effectLst/>
                <a:uLnTx/>
                <a:uFillTx/>
                <a:latin typeface="+mn-lt"/>
                <a:ea typeface="+mn-ea"/>
                <a:cs typeface="+mn-cs"/>
              </a:rPr>
              <a:t>droite</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numérique</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ouverte</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p>
          <a:p>
            <a:endParaRPr lang="en-US" dirty="0">
              <a:solidFill>
                <a:srgbClr val="FF0000"/>
              </a:solidFill>
            </a:endParaRPr>
          </a:p>
          <a:p>
            <a:r>
              <a:rPr lang="en-US" baseline="0" dirty="0">
                <a:solidFill>
                  <a:srgbClr val="FF0000"/>
                </a:solidFill>
              </a:rPr>
              <a:t>Si </a:t>
            </a:r>
            <a:r>
              <a:rPr lang="en-US" baseline="0" dirty="0" err="1">
                <a:solidFill>
                  <a:srgbClr val="FF0000"/>
                </a:solidFill>
              </a:rPr>
              <a:t>vous</a:t>
            </a:r>
            <a:r>
              <a:rPr lang="en-US" baseline="0" dirty="0">
                <a:solidFill>
                  <a:srgbClr val="FF0000"/>
                </a:solidFill>
              </a:rPr>
              <a:t> </a:t>
            </a:r>
            <a:r>
              <a:rPr lang="en-US" baseline="0" dirty="0" err="1">
                <a:solidFill>
                  <a:srgbClr val="FF0000"/>
                </a:solidFill>
              </a:rPr>
              <a:t>en</a:t>
            </a:r>
            <a:r>
              <a:rPr lang="en-US" baseline="0" dirty="0">
                <a:solidFill>
                  <a:srgbClr val="FF0000"/>
                </a:solidFill>
              </a:rPr>
              <a:t> </a:t>
            </a:r>
            <a:r>
              <a:rPr lang="en-US" baseline="0" dirty="0" err="1">
                <a:solidFill>
                  <a:srgbClr val="FF0000"/>
                </a:solidFill>
              </a:rPr>
              <a:t>avez</a:t>
            </a:r>
            <a:r>
              <a:rPr lang="en-US" baseline="0" dirty="0">
                <a:solidFill>
                  <a:srgbClr val="FF0000"/>
                </a:solidFill>
              </a:rPr>
              <a:t> </a:t>
            </a:r>
            <a:r>
              <a:rPr lang="en-US" baseline="0" dirty="0" err="1">
                <a:solidFill>
                  <a:srgbClr val="FF0000"/>
                </a:solidFill>
              </a:rPr>
              <a:t>parlé</a:t>
            </a:r>
            <a:r>
              <a:rPr lang="en-US" baseline="0" dirty="0">
                <a:solidFill>
                  <a:srgbClr val="FF0000"/>
                </a:solidFill>
              </a:rPr>
              <a:t>, </a:t>
            </a:r>
            <a:r>
              <a:rPr lang="en-US" baseline="0" dirty="0" err="1">
                <a:solidFill>
                  <a:srgbClr val="FF0000"/>
                </a:solidFill>
              </a:rPr>
              <a:t>supprimez</a:t>
            </a:r>
            <a:r>
              <a:rPr lang="en-US" baseline="0" dirty="0">
                <a:solidFill>
                  <a:srgbClr val="FF0000"/>
                </a:solidFill>
              </a:rPr>
              <a:t> </a:t>
            </a:r>
            <a:r>
              <a:rPr lang="en-US" baseline="0" dirty="0" err="1">
                <a:solidFill>
                  <a:srgbClr val="FF0000"/>
                </a:solidFill>
              </a:rPr>
              <a:t>l’image</a:t>
            </a:r>
            <a:r>
              <a:rPr lang="en-US" baseline="0" dirty="0">
                <a:solidFill>
                  <a:srgbClr val="FF0000"/>
                </a:solidFill>
              </a:rPr>
              <a:t> du dossier sur </a:t>
            </a:r>
            <a:r>
              <a:rPr lang="en-US" baseline="0" dirty="0" err="1">
                <a:solidFill>
                  <a:srgbClr val="FF0000"/>
                </a:solidFill>
              </a:rPr>
              <a:t>cet</a:t>
            </a:r>
            <a:r>
              <a:rPr lang="en-US" baseline="0" dirty="0">
                <a:solidFill>
                  <a:srgbClr val="FF0000"/>
                </a:solidFill>
              </a:rPr>
              <a:t> </a:t>
            </a:r>
            <a:r>
              <a:rPr lang="en-US" baseline="0" dirty="0" err="1">
                <a:solidFill>
                  <a:srgbClr val="FF0000"/>
                </a:solidFill>
              </a:rPr>
              <a:t>écran</a:t>
            </a:r>
            <a:r>
              <a:rPr lang="en-US" baseline="0" dirty="0">
                <a:solidFill>
                  <a:srgbClr val="FF0000"/>
                </a:solidFill>
              </a:rPr>
              <a:t> et </a:t>
            </a:r>
            <a:r>
              <a:rPr lang="en-US" baseline="0" dirty="0" err="1">
                <a:solidFill>
                  <a:srgbClr val="FF0000"/>
                </a:solidFill>
              </a:rPr>
              <a:t>utilisez</a:t>
            </a:r>
            <a:r>
              <a:rPr lang="en-US" baseline="0" dirty="0">
                <a:solidFill>
                  <a:srgbClr val="FF0000"/>
                </a:solidFill>
              </a:rPr>
              <a:t>-la </a:t>
            </a:r>
            <a:r>
              <a:rPr lang="en-US" baseline="0" dirty="0" err="1">
                <a:solidFill>
                  <a:srgbClr val="FF0000"/>
                </a:solidFill>
              </a:rPr>
              <a:t>comme</a:t>
            </a:r>
            <a:r>
              <a:rPr lang="en-US" baseline="0" dirty="0">
                <a:solidFill>
                  <a:srgbClr val="FF0000"/>
                </a:solidFill>
              </a:rPr>
              <a:t> page </a:t>
            </a:r>
            <a:r>
              <a:rPr lang="en-US" baseline="0" dirty="0" err="1">
                <a:solidFill>
                  <a:srgbClr val="FF0000"/>
                </a:solidFill>
              </a:rPr>
              <a:t>titre</a:t>
            </a:r>
            <a:r>
              <a:rPr lang="en-US" baseline="0" dirty="0">
                <a:solidFill>
                  <a:srgbClr val="FF0000"/>
                </a:solidFill>
              </a:rPr>
              <a:t>.</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71</a:t>
            </a:fld>
            <a:endParaRPr lang="en-US"/>
          </a:p>
        </p:txBody>
      </p:sp>
    </p:spTree>
    <p:extLst>
      <p:ext uri="{BB962C8B-B14F-4D97-AF65-F5344CB8AC3E}">
        <p14:creationId xmlns:p14="http://schemas.microsoft.com/office/powerpoint/2010/main" val="13163660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r>
              <a:rPr lang="en-US" baseline="0" dirty="0"/>
              <a:t>Les participants </a:t>
            </a:r>
            <a:r>
              <a:rPr lang="en-US" baseline="0" dirty="0" err="1"/>
              <a:t>représentent</a:t>
            </a:r>
            <a:r>
              <a:rPr lang="en-US" baseline="0" dirty="0"/>
              <a:t> </a:t>
            </a:r>
            <a:r>
              <a:rPr lang="en-US" baseline="0" dirty="0" err="1"/>
              <a:t>l’addition</a:t>
            </a:r>
            <a:r>
              <a:rPr lang="en-US" baseline="0" dirty="0"/>
              <a:t> de 117 à 135.</a:t>
            </a:r>
          </a:p>
          <a:p>
            <a:r>
              <a:rPr lang="en-US" baseline="0" dirty="0" err="1"/>
              <a:t>Ensuite</a:t>
            </a:r>
            <a:r>
              <a:rPr lang="en-US" baseline="0" dirty="0"/>
              <a:t>, </a:t>
            </a:r>
            <a:r>
              <a:rPr lang="en-US" baseline="0" dirty="0" err="1"/>
              <a:t>ils</a:t>
            </a:r>
            <a:r>
              <a:rPr lang="en-US" baseline="0" dirty="0"/>
              <a:t> </a:t>
            </a:r>
            <a:r>
              <a:rPr lang="en-US" baseline="0" dirty="0" err="1"/>
              <a:t>créent</a:t>
            </a:r>
            <a:r>
              <a:rPr lang="en-US" baseline="0" dirty="0"/>
              <a:t> </a:t>
            </a:r>
            <a:r>
              <a:rPr lang="en-US" baseline="0" dirty="0" err="1"/>
              <a:t>une</a:t>
            </a:r>
            <a:r>
              <a:rPr lang="en-US" baseline="0" dirty="0"/>
              <a:t> </a:t>
            </a:r>
            <a:r>
              <a:rPr lang="en-US" baseline="0" dirty="0" err="1"/>
              <a:t>autre</a:t>
            </a:r>
            <a:r>
              <a:rPr lang="en-US" baseline="0" dirty="0"/>
              <a:t> </a:t>
            </a:r>
            <a:r>
              <a:rPr lang="en-US" baseline="0" dirty="0" err="1"/>
              <a:t>droite</a:t>
            </a:r>
            <a:r>
              <a:rPr lang="en-US" baseline="0" dirty="0"/>
              <a:t> </a:t>
            </a:r>
            <a:r>
              <a:rPr lang="en-US" baseline="0" dirty="0" err="1"/>
              <a:t>numérique</a:t>
            </a:r>
            <a:r>
              <a:rPr lang="en-US" baseline="0" dirty="0"/>
              <a:t> et </a:t>
            </a:r>
            <a:r>
              <a:rPr lang="en-US" baseline="0" dirty="0" err="1"/>
              <a:t>représentent</a:t>
            </a:r>
            <a:r>
              <a:rPr lang="en-US" baseline="0" dirty="0"/>
              <a:t> la </a:t>
            </a:r>
            <a:r>
              <a:rPr lang="en-US" baseline="0" dirty="0" err="1"/>
              <a:t>soustraction</a:t>
            </a:r>
            <a:r>
              <a:rPr lang="en-US" baseline="0" dirty="0"/>
              <a:t> de 135 à 117.</a:t>
            </a:r>
          </a:p>
          <a:p>
            <a:r>
              <a:rPr lang="en-US" baseline="0" dirty="0" err="1"/>
              <a:t>Demandez</a:t>
            </a:r>
            <a:r>
              <a:rPr lang="en-US" baseline="0" dirty="0"/>
              <a:t> « </a:t>
            </a:r>
            <a:r>
              <a:rPr lang="en-US" baseline="0" dirty="0" err="1"/>
              <a:t>Quelle</a:t>
            </a:r>
            <a:r>
              <a:rPr lang="en-US" baseline="0" dirty="0"/>
              <a:t> </a:t>
            </a:r>
            <a:r>
              <a:rPr lang="en-US" baseline="0" dirty="0" err="1"/>
              <a:t>façon</a:t>
            </a:r>
            <a:r>
              <a:rPr lang="en-US" baseline="0" dirty="0"/>
              <a:t> </a:t>
            </a:r>
            <a:r>
              <a:rPr lang="en-US" baseline="0" dirty="0" err="1"/>
              <a:t>avez-vous</a:t>
            </a:r>
            <a:r>
              <a:rPr lang="en-US" baseline="0" dirty="0"/>
              <a:t> </a:t>
            </a:r>
            <a:r>
              <a:rPr lang="en-US" baseline="0" dirty="0" err="1"/>
              <a:t>préférée</a:t>
            </a:r>
            <a:r>
              <a:rPr lang="en-US" baseline="0" dirty="0"/>
              <a:t> ? »</a:t>
            </a:r>
          </a:p>
          <a:p>
            <a:endParaRPr lang="en-US" baseline="0" dirty="0"/>
          </a:p>
          <a:p>
            <a:r>
              <a:rPr lang="en-US" baseline="0" dirty="0"/>
              <a:t>&lt;Notes pour le </a:t>
            </a:r>
            <a:r>
              <a:rPr lang="en-US" baseline="0" dirty="0" err="1"/>
              <a:t>présentateur</a:t>
            </a:r>
            <a:r>
              <a:rPr lang="en-US" baseline="0" dirty="0"/>
              <a:t> : </a:t>
            </a:r>
            <a:r>
              <a:rPr lang="en-US" baseline="0" dirty="0" err="1"/>
              <a:t>vous</a:t>
            </a:r>
            <a:r>
              <a:rPr lang="en-US" baseline="0" dirty="0"/>
              <a:t> </a:t>
            </a:r>
            <a:r>
              <a:rPr lang="en-US" baseline="0" dirty="0" err="1"/>
              <a:t>pouvez</a:t>
            </a:r>
            <a:r>
              <a:rPr lang="en-US" baseline="0" dirty="0"/>
              <a:t> changer les </a:t>
            </a:r>
            <a:r>
              <a:rPr lang="en-US" baseline="0" dirty="0" err="1"/>
              <a:t>nombres</a:t>
            </a:r>
            <a:r>
              <a:rPr lang="en-US" baseline="0" dirty="0"/>
              <a:t> à 1,17 et 1,35 </a:t>
            </a:r>
            <a:r>
              <a:rPr lang="en-US" baseline="0" dirty="0" err="1"/>
              <a:t>lorsque</a:t>
            </a:r>
            <a:r>
              <a:rPr lang="en-US" baseline="0" dirty="0"/>
              <a:t> </a:t>
            </a:r>
            <a:r>
              <a:rPr lang="en-US" baseline="0" dirty="0" err="1"/>
              <a:t>vous</a:t>
            </a:r>
            <a:r>
              <a:rPr lang="en-US" baseline="0" dirty="0"/>
              <a:t> </a:t>
            </a:r>
            <a:r>
              <a:rPr lang="en-US" baseline="0" dirty="0" err="1"/>
              <a:t>travaillez</a:t>
            </a:r>
            <a:r>
              <a:rPr lang="en-US" baseline="0" dirty="0"/>
              <a:t> avec des participants </a:t>
            </a:r>
            <a:r>
              <a:rPr lang="en-US" baseline="0" dirty="0" err="1"/>
              <a:t>en</a:t>
            </a:r>
            <a:r>
              <a:rPr lang="en-US" baseline="0" dirty="0"/>
              <a:t> 4e-6e </a:t>
            </a:r>
            <a:r>
              <a:rPr lang="en-US" baseline="0" dirty="0" err="1"/>
              <a:t>année</a:t>
            </a:r>
            <a:r>
              <a:rPr lang="en-US" baseline="0" dirty="0"/>
              <a:t>&gt;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72</a:t>
            </a:fld>
            <a:endParaRPr lang="en-US"/>
          </a:p>
        </p:txBody>
      </p:sp>
    </p:spTree>
    <p:extLst>
      <p:ext uri="{BB962C8B-B14F-4D97-AF65-F5344CB8AC3E}">
        <p14:creationId xmlns:p14="http://schemas.microsoft.com/office/powerpoint/2010/main" val="37872488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r>
              <a:rPr lang="en-US" baseline="0" dirty="0"/>
              <a:t>« </a:t>
            </a:r>
            <a:r>
              <a:rPr lang="en-US" baseline="0" dirty="0" err="1"/>
              <a:t>Cette</a:t>
            </a:r>
            <a:r>
              <a:rPr lang="en-US" baseline="0" dirty="0"/>
              <a:t> question </a:t>
            </a:r>
            <a:r>
              <a:rPr lang="en-US" baseline="0" dirty="0" err="1"/>
              <a:t>peut</a:t>
            </a:r>
            <a:r>
              <a:rPr lang="en-US" baseline="0" dirty="0"/>
              <a:t> ne pas </a:t>
            </a:r>
            <a:r>
              <a:rPr lang="en-US" baseline="0" dirty="0" err="1"/>
              <a:t>répondre</a:t>
            </a:r>
            <a:r>
              <a:rPr lang="en-US" baseline="0" dirty="0"/>
              <a:t> aux </a:t>
            </a:r>
            <a:r>
              <a:rPr lang="en-US" baseline="0" dirty="0" err="1"/>
              <a:t>besoins</a:t>
            </a:r>
            <a:r>
              <a:rPr lang="en-US" baseline="0" dirty="0"/>
              <a:t> du </a:t>
            </a:r>
            <a:r>
              <a:rPr lang="en-US" baseline="0" dirty="0" err="1"/>
              <a:t>niveau</a:t>
            </a:r>
            <a:r>
              <a:rPr lang="en-US" baseline="0" dirty="0"/>
              <a:t> </a:t>
            </a:r>
            <a:r>
              <a:rPr lang="en-US" baseline="0" dirty="0" err="1"/>
              <a:t>scolaire</a:t>
            </a:r>
            <a:r>
              <a:rPr lang="en-US" baseline="0" dirty="0"/>
              <a:t> (de </a:t>
            </a:r>
            <a:r>
              <a:rPr lang="en-US" baseline="0" dirty="0" err="1"/>
              <a:t>vos</a:t>
            </a:r>
            <a:r>
              <a:rPr lang="en-US" baseline="0" dirty="0"/>
              <a:t> </a:t>
            </a:r>
            <a:r>
              <a:rPr lang="en-US" baseline="0" dirty="0" err="1"/>
              <a:t>partipants</a:t>
            </a:r>
            <a:r>
              <a:rPr lang="en-US" baseline="0" dirty="0"/>
              <a:t>). »</a:t>
            </a:r>
          </a:p>
          <a:p>
            <a:endParaRPr lang="en-US" baseline="0" dirty="0"/>
          </a:p>
          <a:p>
            <a:r>
              <a:rPr lang="en-US" baseline="0" dirty="0"/>
              <a:t>&lt;</a:t>
            </a:r>
            <a:r>
              <a:rPr lang="en-US" baseline="0" dirty="0" err="1"/>
              <a:t>Donnez-leur</a:t>
            </a:r>
            <a:r>
              <a:rPr lang="en-US" baseline="0" dirty="0"/>
              <a:t> le temps </a:t>
            </a:r>
            <a:r>
              <a:rPr lang="en-US" baseline="0" dirty="0" err="1"/>
              <a:t>d’adapter</a:t>
            </a:r>
            <a:r>
              <a:rPr lang="en-US" baseline="0" dirty="0"/>
              <a:t> la question à </a:t>
            </a:r>
            <a:r>
              <a:rPr lang="en-US" baseline="0" dirty="0" err="1"/>
              <a:t>leur</a:t>
            </a:r>
            <a:r>
              <a:rPr lang="en-US" baseline="0" dirty="0"/>
              <a:t> </a:t>
            </a:r>
            <a:r>
              <a:rPr lang="en-US" baseline="0" dirty="0" err="1"/>
              <a:t>niveau</a:t>
            </a:r>
            <a:r>
              <a:rPr lang="en-US" baseline="0" dirty="0"/>
              <a:t> </a:t>
            </a:r>
            <a:r>
              <a:rPr lang="en-US" baseline="0" dirty="0" err="1"/>
              <a:t>scolaire</a:t>
            </a:r>
            <a:r>
              <a:rPr lang="en-US" baseline="0" dirty="0"/>
              <a:t>.&gt;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73</a:t>
            </a:fld>
            <a:endParaRPr lang="en-US"/>
          </a:p>
        </p:txBody>
      </p:sp>
    </p:spTree>
    <p:extLst>
      <p:ext uri="{BB962C8B-B14F-4D97-AF65-F5344CB8AC3E}">
        <p14:creationId xmlns:p14="http://schemas.microsoft.com/office/powerpoint/2010/main" val="33497204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74</a:t>
            </a:fld>
            <a:endParaRPr lang="en-US"/>
          </a:p>
        </p:txBody>
      </p:sp>
    </p:spTree>
    <p:extLst>
      <p:ext uri="{BB962C8B-B14F-4D97-AF65-F5344CB8AC3E}">
        <p14:creationId xmlns:p14="http://schemas.microsoft.com/office/powerpoint/2010/main" val="29461832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75</a:t>
            </a:fld>
            <a:endParaRPr lang="en-US"/>
          </a:p>
        </p:txBody>
      </p:sp>
    </p:spTree>
    <p:extLst>
      <p:ext uri="{BB962C8B-B14F-4D97-AF65-F5344CB8AC3E}">
        <p14:creationId xmlns:p14="http://schemas.microsoft.com/office/powerpoint/2010/main" val="16347890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76</a:t>
            </a:fld>
            <a:endParaRPr lang="en-US"/>
          </a:p>
        </p:txBody>
      </p:sp>
    </p:spTree>
    <p:extLst>
      <p:ext uri="{BB962C8B-B14F-4D97-AF65-F5344CB8AC3E}">
        <p14:creationId xmlns:p14="http://schemas.microsoft.com/office/powerpoint/2010/main" val="18507470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Screenshot</a:t>
            </a:r>
            <a:r>
              <a:rPr lang="fr-FR" baseline="0" dirty="0"/>
              <a:t> : </a:t>
            </a:r>
            <a:r>
              <a:rPr kumimoji="0" lang="fr-FR" sz="1200" b="1" i="0" u="sng" strike="noStrike" kern="1200" cap="none" spc="0" normalizeH="0" baseline="0" noProof="0" dirty="0">
                <a:ln>
                  <a:noFill/>
                </a:ln>
                <a:solidFill>
                  <a:prstClr val="black"/>
                </a:solidFill>
                <a:effectLst/>
                <a:uLnTx/>
                <a:uFillTx/>
                <a:latin typeface="+mn-lt"/>
                <a:ea typeface="+mn-ea"/>
                <a:cs typeface="+mn-cs"/>
              </a:rPr>
              <a:t>https://education.alberta.ca/media/3115213/math_m9.pdf</a:t>
            </a:r>
            <a:r>
              <a:rPr kumimoji="0" lang="fr-FR" sz="1200" b="0" i="0" u="none" strike="noStrike" kern="1200" cap="none" spc="0" normalizeH="0" baseline="0" noProof="0" dirty="0">
                <a:ln>
                  <a:noFill/>
                </a:ln>
                <a:solidFill>
                  <a:prstClr val="black"/>
                </a:solidFill>
                <a:effectLst/>
                <a:uLnTx/>
                <a:uFillTx/>
                <a:latin typeface="+mn-lt"/>
                <a:ea typeface="+mn-ea"/>
                <a:cs typeface="+mn-cs"/>
              </a:rPr>
              <a:t>, p. 17, no 9 </a:t>
            </a:r>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77</a:t>
            </a:fld>
            <a:endParaRPr lang="en-US"/>
          </a:p>
        </p:txBody>
      </p:sp>
    </p:spTree>
    <p:extLst>
      <p:ext uri="{BB962C8B-B14F-4D97-AF65-F5344CB8AC3E}">
        <p14:creationId xmlns:p14="http://schemas.microsoft.com/office/powerpoint/2010/main" val="4988783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err="1" smtClean="0"/>
              <a:t>Screenshot</a:t>
            </a:r>
            <a:r>
              <a:rPr lang="fr-FR" baseline="0" dirty="0" smtClean="0"/>
              <a:t> </a:t>
            </a:r>
            <a:r>
              <a:rPr lang="fr-FR" baseline="0" dirty="0"/>
              <a:t>: </a:t>
            </a:r>
            <a:r>
              <a:rPr kumimoji="0" lang="fr-FR" sz="1200" b="1" i="0" u="sng" strike="noStrike" kern="1200" cap="none" spc="0" normalizeH="0" baseline="0" noProof="0" dirty="0">
                <a:ln>
                  <a:noFill/>
                </a:ln>
                <a:solidFill>
                  <a:prstClr val="black"/>
                </a:solidFill>
                <a:effectLst/>
                <a:uLnTx/>
                <a:uFillTx/>
                <a:latin typeface="+mn-lt"/>
                <a:ea typeface="+mn-ea"/>
                <a:cs typeface="+mn-cs"/>
              </a:rPr>
              <a:t>https://education.alberta.ca/media/3115213/math_m9.pdf, </a:t>
            </a:r>
            <a:r>
              <a:rPr kumimoji="0" lang="fr-FR" sz="1200" b="0" i="0" u="none" strike="noStrike" kern="1200" cap="none" spc="0" normalizeH="0" baseline="0" noProof="0" dirty="0">
                <a:ln>
                  <a:noFill/>
                </a:ln>
                <a:solidFill>
                  <a:prstClr val="black"/>
                </a:solidFill>
                <a:effectLst/>
                <a:uLnTx/>
                <a:uFillTx/>
                <a:latin typeface="+mn-lt"/>
                <a:ea typeface="+mn-ea"/>
                <a:cs typeface="+mn-cs"/>
              </a:rPr>
              <a:t>p. 17, no 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mn-lt"/>
              <a:ea typeface="+mn-ea"/>
              <a:cs typeface="+mn-cs"/>
            </a:endParaRPr>
          </a:p>
          <a:p>
            <a:r>
              <a:rPr lang="fr-FR" baseline="0" dirty="0" err="1"/>
              <a:t>Corresponding</a:t>
            </a:r>
            <a:r>
              <a:rPr lang="fr-FR" baseline="0" dirty="0"/>
              <a:t> </a:t>
            </a:r>
            <a:r>
              <a:rPr lang="fr-FR" baseline="0" dirty="0" err="1"/>
              <a:t>substraction</a:t>
            </a:r>
            <a:r>
              <a:rPr lang="fr-FR" baseline="0" dirty="0"/>
              <a:t> : soustraction correspondante</a:t>
            </a:r>
          </a:p>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78</a:t>
            </a:fld>
            <a:endParaRPr lang="en-US"/>
          </a:p>
        </p:txBody>
      </p:sp>
    </p:spTree>
    <p:extLst>
      <p:ext uri="{BB962C8B-B14F-4D97-AF65-F5344CB8AC3E}">
        <p14:creationId xmlns:p14="http://schemas.microsoft.com/office/powerpoint/2010/main" val="40557456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a:p>
            <a:r>
              <a:rPr lang="fr-FR" dirty="0" err="1"/>
              <a:t>Screenshot</a:t>
            </a:r>
            <a:r>
              <a:rPr lang="fr-FR" baseline="0" dirty="0"/>
              <a:t> : </a:t>
            </a:r>
            <a:r>
              <a:rPr kumimoji="0" lang="fr-FR" sz="1200" b="1" i="0" u="sng" strike="noStrike" kern="1200" cap="none" spc="0" normalizeH="0" baseline="0" noProof="0" dirty="0">
                <a:ln>
                  <a:noFill/>
                </a:ln>
                <a:solidFill>
                  <a:prstClr val="black"/>
                </a:solidFill>
                <a:effectLst/>
                <a:uLnTx/>
                <a:uFillTx/>
                <a:latin typeface="+mn-lt"/>
                <a:ea typeface="+mn-ea"/>
                <a:cs typeface="+mn-cs"/>
              </a:rPr>
              <a:t>https://education.alberta.ca/media/3115213/math_m9.pdf, p. 27</a:t>
            </a:r>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79</a:t>
            </a:fld>
            <a:endParaRPr lang="en-US"/>
          </a:p>
        </p:txBody>
      </p:sp>
    </p:spTree>
    <p:extLst>
      <p:ext uri="{BB962C8B-B14F-4D97-AF65-F5344CB8AC3E}">
        <p14:creationId xmlns:p14="http://schemas.microsoft.com/office/powerpoint/2010/main" val="3143439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Screenshot : </a:t>
            </a:r>
            <a:r>
              <a:rPr kumimoji="0" lang="en-US" sz="1200" b="1" i="0" u="sng" strike="noStrike" kern="1200" cap="none" spc="0" normalizeH="0" baseline="0" noProof="0" dirty="0">
                <a:ln>
                  <a:noFill/>
                </a:ln>
                <a:solidFill>
                  <a:prstClr val="black"/>
                </a:solidFill>
                <a:effectLst/>
                <a:uLnTx/>
                <a:uFillTx/>
                <a:latin typeface="+mn-lt"/>
                <a:ea typeface="+mn-ea"/>
                <a:cs typeface="+mn-cs"/>
              </a:rPr>
              <a:t>https://education.alberta.ca/media/3115213/math_m9.pdf, </a:t>
            </a:r>
            <a:r>
              <a:rPr kumimoji="0" lang="en-US" sz="1200" b="0" i="0" u="none" strike="noStrike" kern="1200" cap="none" spc="0" normalizeH="0" baseline="0" noProof="0" dirty="0">
                <a:ln>
                  <a:noFill/>
                </a:ln>
                <a:solidFill>
                  <a:prstClr val="black"/>
                </a:solidFill>
                <a:effectLst/>
                <a:uLnTx/>
                <a:uFillTx/>
                <a:latin typeface="+mn-lt"/>
                <a:ea typeface="+mn-ea"/>
                <a:cs typeface="+mn-cs"/>
              </a:rPr>
              <a:t>p. 27</a:t>
            </a:r>
          </a:p>
          <a:p>
            <a:r>
              <a:rPr lang="en-US" dirty="0"/>
              <a:t>Addition and </a:t>
            </a:r>
            <a:r>
              <a:rPr lang="en-US" dirty="0" err="1"/>
              <a:t>substraction</a:t>
            </a:r>
            <a:r>
              <a:rPr lang="en-US" baseline="0" dirty="0"/>
              <a:t> : addition et </a:t>
            </a:r>
            <a:r>
              <a:rPr lang="en-US" baseline="0" dirty="0" err="1"/>
              <a:t>soustraction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80</a:t>
            </a:fld>
            <a:endParaRPr lang="en-US"/>
          </a:p>
        </p:txBody>
      </p:sp>
    </p:spTree>
    <p:extLst>
      <p:ext uri="{BB962C8B-B14F-4D97-AF65-F5344CB8AC3E}">
        <p14:creationId xmlns:p14="http://schemas.microsoft.com/office/powerpoint/2010/main" val="34141421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a:p>
          <a:p>
            <a:r>
              <a:rPr lang="en-US" u="none" baseline="0" dirty="0" err="1"/>
              <a:t>Quelles</a:t>
            </a:r>
            <a:r>
              <a:rPr lang="en-US" u="none" baseline="0" dirty="0"/>
              <a:t> </a:t>
            </a:r>
            <a:r>
              <a:rPr lang="en-US" u="none" baseline="0" dirty="0" err="1"/>
              <a:t>autres</a:t>
            </a:r>
            <a:r>
              <a:rPr lang="en-US" u="none" baseline="0" dirty="0"/>
              <a:t> </a:t>
            </a:r>
            <a:r>
              <a:rPr lang="en-US" u="none" baseline="0" dirty="0" err="1"/>
              <a:t>façons</a:t>
            </a:r>
            <a:r>
              <a:rPr lang="en-US" u="none" baseline="0" dirty="0"/>
              <a:t> </a:t>
            </a:r>
            <a:r>
              <a:rPr lang="en-US" u="none" baseline="0" dirty="0" err="1"/>
              <a:t>pouvez-vous</a:t>
            </a:r>
            <a:r>
              <a:rPr lang="en-US" u="none" baseline="0" dirty="0"/>
              <a:t> </a:t>
            </a:r>
            <a:r>
              <a:rPr lang="en-US" u="none" baseline="0" dirty="0" err="1"/>
              <a:t>utiliser</a:t>
            </a:r>
            <a:r>
              <a:rPr lang="en-US" u="none" baseline="0" dirty="0"/>
              <a:t> pour </a:t>
            </a:r>
            <a:r>
              <a:rPr lang="en-US" u="none" baseline="0" dirty="0" err="1"/>
              <a:t>développer</a:t>
            </a:r>
            <a:r>
              <a:rPr lang="en-US" u="none" baseline="0" dirty="0"/>
              <a:t> </a:t>
            </a:r>
            <a:r>
              <a:rPr lang="en-US" u="sng" baseline="0" dirty="0" err="1"/>
              <a:t>ce</a:t>
            </a:r>
            <a:r>
              <a:rPr lang="en-US" u="sng" baseline="0" dirty="0"/>
              <a:t> </a:t>
            </a:r>
            <a:r>
              <a:rPr lang="en-US" u="sng" baseline="0" dirty="0" err="1"/>
              <a:t>sujet</a:t>
            </a:r>
            <a:r>
              <a:rPr lang="en-US" u="sng" baseline="0" dirty="0"/>
              <a:t> </a:t>
            </a:r>
            <a:r>
              <a:rPr lang="en-US" u="none" baseline="0" dirty="0"/>
              <a: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81</a:t>
            </a:fld>
            <a:endParaRPr lang="en-US"/>
          </a:p>
        </p:txBody>
      </p:sp>
    </p:spTree>
    <p:extLst>
      <p:ext uri="{BB962C8B-B14F-4D97-AF65-F5344CB8AC3E}">
        <p14:creationId xmlns:p14="http://schemas.microsoft.com/office/powerpoint/2010/main" val="19817015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mn-lt"/>
                <a:ea typeface="+mn-ea"/>
                <a:cs typeface="+mn-cs"/>
              </a:rPr>
              <a:t>Si </a:t>
            </a:r>
            <a:r>
              <a:rPr kumimoji="0" lang="en-US" sz="1200" b="0" i="0" u="none" strike="noStrike" kern="1200" cap="none" spc="0" normalizeH="0" baseline="0" noProof="0" dirty="0" err="1">
                <a:ln>
                  <a:noFill/>
                </a:ln>
                <a:solidFill>
                  <a:srgbClr val="FF0000"/>
                </a:solidFill>
                <a:effectLst/>
                <a:uLnTx/>
                <a:uFillTx/>
                <a:latin typeface="+mn-lt"/>
                <a:ea typeface="+mn-ea"/>
                <a:cs typeface="+mn-cs"/>
              </a:rPr>
              <a:t>vous</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n’avez</a:t>
            </a:r>
            <a:r>
              <a:rPr kumimoji="0" lang="en-US" sz="1200" b="0" i="0" u="none" strike="noStrike" kern="1200" cap="none" spc="0" normalizeH="0" baseline="0" noProof="0" dirty="0">
                <a:ln>
                  <a:noFill/>
                </a:ln>
                <a:solidFill>
                  <a:srgbClr val="FF0000"/>
                </a:solidFill>
                <a:effectLst/>
                <a:uLnTx/>
                <a:uFillTx/>
                <a:latin typeface="+mn-lt"/>
                <a:ea typeface="+mn-ea"/>
                <a:cs typeface="+mn-cs"/>
              </a:rPr>
              <a:t> PAS </a:t>
            </a:r>
            <a:r>
              <a:rPr kumimoji="0" lang="en-US" sz="1200" b="0" i="0" u="none" strike="noStrike" kern="1200" cap="none" spc="0" normalizeH="0" baseline="0" noProof="0" dirty="0" err="1">
                <a:ln>
                  <a:noFill/>
                </a:ln>
                <a:solidFill>
                  <a:srgbClr val="FF0000"/>
                </a:solidFill>
                <a:effectLst/>
                <a:uLnTx/>
                <a:uFillTx/>
                <a:latin typeface="+mn-lt"/>
                <a:ea typeface="+mn-ea"/>
                <a:cs typeface="+mn-cs"/>
              </a:rPr>
              <a:t>parlé</a:t>
            </a:r>
            <a:r>
              <a:rPr kumimoji="0" lang="en-US" sz="1200" b="0" i="0" u="none" strike="noStrike" kern="1200" cap="none" spc="0" normalizeH="0" baseline="0" noProof="0" dirty="0">
                <a:ln>
                  <a:noFill/>
                </a:ln>
                <a:solidFill>
                  <a:srgbClr val="FF0000"/>
                </a:solidFill>
                <a:effectLst/>
                <a:uLnTx/>
                <a:uFillTx/>
                <a:latin typeface="+mn-lt"/>
                <a:ea typeface="+mn-ea"/>
                <a:cs typeface="+mn-cs"/>
              </a:rPr>
              <a:t> de la </a:t>
            </a:r>
            <a:r>
              <a:rPr kumimoji="0" lang="en-US" sz="1200" b="0" i="0" u="none" strike="noStrike" kern="1200" cap="none" spc="0" normalizeH="0" baseline="0" noProof="0" dirty="0" err="1">
                <a:ln>
                  <a:noFill/>
                </a:ln>
                <a:solidFill>
                  <a:srgbClr val="FF0000"/>
                </a:solidFill>
                <a:effectLst/>
                <a:uLnTx/>
                <a:uFillTx/>
                <a:latin typeface="+mn-lt"/>
                <a:ea typeface="+mn-ea"/>
                <a:cs typeface="+mn-cs"/>
              </a:rPr>
              <a:t>droite</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numérique</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ouverte</a:t>
            </a:r>
            <a:r>
              <a:rPr kumimoji="0" lang="en-US" sz="1200" b="0" i="0" u="none" strike="noStrike" kern="1200" cap="none" spc="0" normalizeH="0" baseline="0" noProof="0" dirty="0">
                <a:ln>
                  <a:noFill/>
                </a:ln>
                <a:solidFill>
                  <a:srgbClr val="FF0000"/>
                </a:solidFill>
                <a:effectLst/>
                <a:uLnTx/>
                <a:uFillTx/>
                <a:latin typeface="+mn-lt"/>
                <a:ea typeface="+mn-ea"/>
                <a:cs typeface="+mn-cs"/>
              </a:rPr>
              <a:t> de la </a:t>
            </a:r>
            <a:r>
              <a:rPr kumimoji="0" lang="en-US" sz="1200" b="0" i="0" u="none" strike="noStrike" kern="1200" cap="none" spc="0" normalizeH="0" baseline="0" noProof="0" dirty="0" err="1">
                <a:ln>
                  <a:noFill/>
                </a:ln>
                <a:solidFill>
                  <a:srgbClr val="FF0000"/>
                </a:solidFill>
                <a:effectLst/>
                <a:uLnTx/>
                <a:uFillTx/>
                <a:latin typeface="+mn-lt"/>
                <a:ea typeface="+mn-ea"/>
                <a:cs typeface="+mn-cs"/>
              </a:rPr>
              <a:t>grande</a:t>
            </a:r>
            <a:r>
              <a:rPr kumimoji="0" lang="en-US" sz="1200" b="0" i="0" u="none" strike="noStrike" kern="1200" cap="none" spc="0" normalizeH="0" baseline="0" noProof="0" dirty="0">
                <a:ln>
                  <a:noFill/>
                </a:ln>
                <a:solidFill>
                  <a:srgbClr val="FF0000"/>
                </a:solidFill>
                <a:effectLst/>
                <a:uLnTx/>
                <a:uFillTx/>
                <a:latin typeface="+mn-lt"/>
                <a:ea typeface="+mn-ea"/>
                <a:cs typeface="+mn-cs"/>
              </a:rPr>
              <a:t> idée no 1, </a:t>
            </a:r>
            <a:r>
              <a:rPr kumimoji="0" lang="en-US" sz="1200" b="0" i="0" u="none" strike="noStrike" kern="1200" cap="none" spc="0" normalizeH="0" baseline="0" noProof="0" dirty="0" err="1">
                <a:ln>
                  <a:noFill/>
                </a:ln>
                <a:solidFill>
                  <a:srgbClr val="FF0000"/>
                </a:solidFill>
                <a:effectLst/>
                <a:uLnTx/>
                <a:uFillTx/>
                <a:latin typeface="+mn-lt"/>
                <a:ea typeface="+mn-ea"/>
                <a:cs typeface="+mn-cs"/>
              </a:rPr>
              <a:t>insérez</a:t>
            </a:r>
            <a:r>
              <a:rPr kumimoji="0" lang="en-US" sz="1200" b="0" i="0" u="none" strike="noStrike" kern="1200" cap="none" spc="0" normalizeH="0" baseline="0" noProof="0" dirty="0">
                <a:ln>
                  <a:noFill/>
                </a:ln>
                <a:solidFill>
                  <a:srgbClr val="FF0000"/>
                </a:solidFill>
                <a:effectLst/>
                <a:uLnTx/>
                <a:uFillTx/>
                <a:latin typeface="+mn-lt"/>
                <a:ea typeface="+mn-ea"/>
                <a:cs typeface="+mn-cs"/>
              </a:rPr>
              <a:t> le module « GI2 : intro sur la </a:t>
            </a:r>
            <a:r>
              <a:rPr kumimoji="0" lang="en-US" sz="1200" b="0" i="0" u="none" strike="noStrike" kern="1200" cap="none" spc="0" normalizeH="0" baseline="0" noProof="0" dirty="0" err="1">
                <a:ln>
                  <a:noFill/>
                </a:ln>
                <a:solidFill>
                  <a:srgbClr val="FF0000"/>
                </a:solidFill>
                <a:effectLst/>
                <a:uLnTx/>
                <a:uFillTx/>
                <a:latin typeface="+mn-lt"/>
                <a:ea typeface="+mn-ea"/>
                <a:cs typeface="+mn-cs"/>
              </a:rPr>
              <a:t>droite</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numérique</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err="1">
                <a:ln>
                  <a:noFill/>
                </a:ln>
                <a:solidFill>
                  <a:srgbClr val="FF0000"/>
                </a:solidFill>
                <a:effectLst/>
                <a:uLnTx/>
                <a:uFillTx/>
                <a:latin typeface="+mn-lt"/>
                <a:ea typeface="+mn-ea"/>
                <a:cs typeface="+mn-cs"/>
              </a:rPr>
              <a:t>ouverte</a:t>
            </a:r>
            <a:r>
              <a:rPr kumimoji="0" lang="en-US" sz="1200" b="0" i="0" u="none" strike="noStrike" kern="1200" cap="none" spc="0" normalizeH="0" baseline="0" noProof="0" dirty="0">
                <a:ln>
                  <a:noFill/>
                </a:ln>
                <a:solidFill>
                  <a:srgbClr val="FF0000"/>
                </a:solidFill>
                <a:effectLst/>
                <a:uLnTx/>
                <a:uFillTx/>
                <a:latin typeface="+mn-lt"/>
                <a:ea typeface="+mn-ea"/>
                <a:cs typeface="+mn-cs"/>
              </a:rPr>
              <a:t> ».</a:t>
            </a:r>
          </a:p>
          <a:p>
            <a:endParaRPr lang="en-US" dirty="0">
              <a:solidFill>
                <a:srgbClr val="FF0000"/>
              </a:solidFill>
            </a:endParaRPr>
          </a:p>
          <a:p>
            <a:r>
              <a:rPr lang="en-US" baseline="0" dirty="0">
                <a:solidFill>
                  <a:srgbClr val="FF0000"/>
                </a:solidFill>
              </a:rPr>
              <a:t>Si </a:t>
            </a:r>
            <a:r>
              <a:rPr lang="en-US" baseline="0" dirty="0" err="1">
                <a:solidFill>
                  <a:srgbClr val="FF0000"/>
                </a:solidFill>
              </a:rPr>
              <a:t>vous</a:t>
            </a:r>
            <a:r>
              <a:rPr lang="en-US" baseline="0" dirty="0">
                <a:solidFill>
                  <a:srgbClr val="FF0000"/>
                </a:solidFill>
              </a:rPr>
              <a:t> </a:t>
            </a:r>
            <a:r>
              <a:rPr lang="en-US" baseline="0" dirty="0" err="1">
                <a:solidFill>
                  <a:srgbClr val="FF0000"/>
                </a:solidFill>
              </a:rPr>
              <a:t>en</a:t>
            </a:r>
            <a:r>
              <a:rPr lang="en-US" baseline="0" dirty="0">
                <a:solidFill>
                  <a:srgbClr val="FF0000"/>
                </a:solidFill>
              </a:rPr>
              <a:t> </a:t>
            </a:r>
            <a:r>
              <a:rPr lang="en-US" baseline="0" dirty="0" err="1">
                <a:solidFill>
                  <a:srgbClr val="FF0000"/>
                </a:solidFill>
              </a:rPr>
              <a:t>avez</a:t>
            </a:r>
            <a:r>
              <a:rPr lang="en-US" baseline="0" dirty="0">
                <a:solidFill>
                  <a:srgbClr val="FF0000"/>
                </a:solidFill>
              </a:rPr>
              <a:t> </a:t>
            </a:r>
            <a:r>
              <a:rPr lang="en-US" baseline="0" dirty="0" err="1">
                <a:solidFill>
                  <a:srgbClr val="FF0000"/>
                </a:solidFill>
              </a:rPr>
              <a:t>parlé</a:t>
            </a:r>
            <a:r>
              <a:rPr lang="en-US" baseline="0" dirty="0">
                <a:solidFill>
                  <a:srgbClr val="FF0000"/>
                </a:solidFill>
              </a:rPr>
              <a:t>, </a:t>
            </a:r>
            <a:r>
              <a:rPr lang="en-US" baseline="0" dirty="0" err="1">
                <a:solidFill>
                  <a:srgbClr val="FF0000"/>
                </a:solidFill>
              </a:rPr>
              <a:t>supprimez</a:t>
            </a:r>
            <a:r>
              <a:rPr lang="en-US" baseline="0" dirty="0">
                <a:solidFill>
                  <a:srgbClr val="FF0000"/>
                </a:solidFill>
              </a:rPr>
              <a:t> </a:t>
            </a:r>
            <a:r>
              <a:rPr lang="en-US" baseline="0" dirty="0" err="1">
                <a:solidFill>
                  <a:srgbClr val="FF0000"/>
                </a:solidFill>
              </a:rPr>
              <a:t>l’image</a:t>
            </a:r>
            <a:r>
              <a:rPr lang="en-US" baseline="0" dirty="0">
                <a:solidFill>
                  <a:srgbClr val="FF0000"/>
                </a:solidFill>
              </a:rPr>
              <a:t> du dossier sur </a:t>
            </a:r>
            <a:r>
              <a:rPr lang="en-US" baseline="0" dirty="0" err="1">
                <a:solidFill>
                  <a:srgbClr val="FF0000"/>
                </a:solidFill>
              </a:rPr>
              <a:t>cet</a:t>
            </a:r>
            <a:r>
              <a:rPr lang="en-US" baseline="0" dirty="0">
                <a:solidFill>
                  <a:srgbClr val="FF0000"/>
                </a:solidFill>
              </a:rPr>
              <a:t> </a:t>
            </a:r>
            <a:r>
              <a:rPr lang="en-US" baseline="0" dirty="0" err="1">
                <a:solidFill>
                  <a:srgbClr val="FF0000"/>
                </a:solidFill>
              </a:rPr>
              <a:t>écran</a:t>
            </a:r>
            <a:r>
              <a:rPr lang="en-US" baseline="0" dirty="0">
                <a:solidFill>
                  <a:srgbClr val="FF0000"/>
                </a:solidFill>
              </a:rPr>
              <a:t> et </a:t>
            </a:r>
            <a:r>
              <a:rPr lang="en-US" baseline="0" dirty="0" err="1">
                <a:solidFill>
                  <a:srgbClr val="FF0000"/>
                </a:solidFill>
              </a:rPr>
              <a:t>utilisez</a:t>
            </a:r>
            <a:r>
              <a:rPr lang="en-US" baseline="0" dirty="0">
                <a:solidFill>
                  <a:srgbClr val="FF0000"/>
                </a:solidFill>
              </a:rPr>
              <a:t>-la </a:t>
            </a:r>
            <a:r>
              <a:rPr lang="en-US" baseline="0" dirty="0" err="1">
                <a:solidFill>
                  <a:srgbClr val="FF0000"/>
                </a:solidFill>
              </a:rPr>
              <a:t>comme</a:t>
            </a:r>
            <a:r>
              <a:rPr lang="en-US" baseline="0" dirty="0">
                <a:solidFill>
                  <a:srgbClr val="FF0000"/>
                </a:solidFill>
              </a:rPr>
              <a:t> page </a:t>
            </a:r>
            <a:r>
              <a:rPr lang="en-US" baseline="0" dirty="0" err="1">
                <a:solidFill>
                  <a:srgbClr val="FF0000"/>
                </a:solidFill>
              </a:rPr>
              <a:t>titre</a:t>
            </a:r>
            <a:r>
              <a:rPr lang="en-US" baseline="0" dirty="0">
                <a:solidFill>
                  <a:srgbClr val="FF0000"/>
                </a:solidFill>
              </a:rPr>
              <a:t>.</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82</a:t>
            </a:fld>
            <a:endParaRPr lang="en-US"/>
          </a:p>
        </p:txBody>
      </p:sp>
    </p:spTree>
    <p:extLst>
      <p:ext uri="{BB962C8B-B14F-4D97-AF65-F5344CB8AC3E}">
        <p14:creationId xmlns:p14="http://schemas.microsoft.com/office/powerpoint/2010/main" val="13163660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indent="0">
              <a:buFont typeface="Arial" charset="0"/>
              <a:buNone/>
            </a:pPr>
            <a:r>
              <a:rPr lang="en-US" b="1" u="sng" baseline="0" dirty="0"/>
              <a:t>Document à </a:t>
            </a:r>
            <a:r>
              <a:rPr lang="en-US" b="1" u="sng" baseline="0" dirty="0" err="1"/>
              <a:t>distribuer</a:t>
            </a:r>
            <a:endParaRPr lang="en-US" b="1" u="sng" baseline="0" dirty="0"/>
          </a:p>
          <a:p>
            <a:pPr marL="0" indent="0">
              <a:buFont typeface="Arial" charset="0"/>
              <a:buNone/>
            </a:pPr>
            <a:endParaRPr lang="en-US" b="1" baseline="0" dirty="0"/>
          </a:p>
          <a:p>
            <a:pPr marL="171450" indent="-171450">
              <a:buFont typeface="Arial" panose="020B0604020202020204" pitchFamily="34" charset="0"/>
              <a:buChar char="•"/>
            </a:pPr>
            <a:r>
              <a:rPr lang="en-US" b="0" u="none" baseline="0" dirty="0" err="1"/>
              <a:t>Lettre</a:t>
            </a:r>
            <a:r>
              <a:rPr lang="en-US" b="0" u="none" baseline="0" dirty="0"/>
              <a:t> aux parents – Grande idée no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Le groupe APME a rédigé des lettres aux parents pour parler de chacune des grandes idées de l’égalité, la pensée additive et la pensée multiplicative.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Vous pouvez envoyer cette lettre aux parents au début, au milieu ou la fin d’une unité. Toutefois, si vous décidez de l’envoyer au début, vous informerez </a:t>
            </a:r>
            <a:r>
              <a:rPr kumimoji="0" lang="fr-FR" sz="1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proactivement</a:t>
            </a: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les parents des activités de leur enfant en classe.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Comme c’est en version Word, vous pouvez faire des versions courtes et envoyer une seule question du « Quiz surprise » avec la réponse au verso pour ne pas submerger le parent.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Prenez un moment pour lire une question et y répondre, ensuite, lisez la réponse qui correspond au verso.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Discutez.</a:t>
            </a:r>
          </a:p>
          <a:p>
            <a:pPr marL="0" indent="0">
              <a:buFont typeface="Arial" charset="0"/>
              <a:buNone/>
            </a:pPr>
            <a:endParaRPr lang="en-US" b="0"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83</a:t>
            </a:fld>
            <a:endParaRPr lang="en-US"/>
          </a:p>
        </p:txBody>
      </p:sp>
    </p:spTree>
    <p:extLst>
      <p:ext uri="{BB962C8B-B14F-4D97-AF65-F5344CB8AC3E}">
        <p14:creationId xmlns:p14="http://schemas.microsoft.com/office/powerpoint/2010/main" val="37925365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84</a:t>
            </a:fld>
            <a:endParaRPr lang="en-US"/>
          </a:p>
        </p:txBody>
      </p:sp>
    </p:spTree>
    <p:extLst>
      <p:ext uri="{BB962C8B-B14F-4D97-AF65-F5344CB8AC3E}">
        <p14:creationId xmlns:p14="http://schemas.microsoft.com/office/powerpoint/2010/main" val="28598918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&lt;Note pour le </a:t>
            </a:r>
            <a:r>
              <a:rPr lang="en-US" baseline="0" dirty="0" err="1"/>
              <a:t>présentateur</a:t>
            </a:r>
            <a:r>
              <a:rPr lang="en-US" baseline="0" dirty="0"/>
              <a:t> : nous </a:t>
            </a:r>
            <a:r>
              <a:rPr lang="en-US" baseline="0" dirty="0" err="1"/>
              <a:t>reviendrons</a:t>
            </a:r>
            <a:r>
              <a:rPr lang="en-US" baseline="0" dirty="0"/>
              <a:t> sur </a:t>
            </a:r>
            <a:r>
              <a:rPr lang="en-US" baseline="0" dirty="0" err="1"/>
              <a:t>ces</a:t>
            </a:r>
            <a:r>
              <a:rPr lang="en-US" baseline="0" dirty="0"/>
              <a:t> questions plus </a:t>
            </a:r>
            <a:r>
              <a:rPr lang="en-US" baseline="0" dirty="0" err="1"/>
              <a:t>tard</a:t>
            </a:r>
            <a:r>
              <a:rPr lang="en-US" baseline="0" dirty="0"/>
              <a:t>&gt;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85</a:t>
            </a:fld>
            <a:endParaRPr lang="en-US"/>
          </a:p>
        </p:txBody>
      </p:sp>
    </p:spTree>
    <p:extLst>
      <p:ext uri="{BB962C8B-B14F-4D97-AF65-F5344CB8AC3E}">
        <p14:creationId xmlns:p14="http://schemas.microsoft.com/office/powerpoint/2010/main" val="16807517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&lt;Note pour le </a:t>
            </a:r>
            <a:r>
              <a:rPr lang="en-US" baseline="0" dirty="0" err="1"/>
              <a:t>présentateur</a:t>
            </a:r>
            <a:r>
              <a:rPr lang="en-US" baseline="0" dirty="0"/>
              <a:t> : </a:t>
            </a:r>
            <a:r>
              <a:rPr lang="en-US" baseline="0" dirty="0" err="1"/>
              <a:t>Préparez</a:t>
            </a:r>
            <a:r>
              <a:rPr lang="en-US" baseline="0" dirty="0"/>
              <a:t> « GI3 : </a:t>
            </a:r>
            <a:r>
              <a:rPr lang="en-US" baseline="0" dirty="0" err="1"/>
              <a:t>activité</a:t>
            </a:r>
            <a:r>
              <a:rPr lang="en-US" baseline="0" dirty="0"/>
              <a:t> de </a:t>
            </a:r>
            <a:r>
              <a:rPr lang="en-US" baseline="0" dirty="0" err="1"/>
              <a:t>classement</a:t>
            </a:r>
            <a:r>
              <a:rPr lang="en-US" baseline="0" dirty="0"/>
              <a:t> - </a:t>
            </a:r>
            <a:r>
              <a:rPr lang="en-US" baseline="0" dirty="0" err="1"/>
              <a:t>joindre</a:t>
            </a:r>
            <a:r>
              <a:rPr lang="en-US" baseline="0" dirty="0"/>
              <a:t>, </a:t>
            </a:r>
            <a:r>
              <a:rPr lang="en-US" baseline="0" dirty="0" err="1"/>
              <a:t>séparer</a:t>
            </a:r>
            <a:r>
              <a:rPr lang="en-US" baseline="0" dirty="0"/>
              <a:t> et comparer ». NE </a:t>
            </a:r>
            <a:r>
              <a:rPr lang="en-US" baseline="0" dirty="0" err="1"/>
              <a:t>mentionnez</a:t>
            </a:r>
            <a:r>
              <a:rPr lang="en-US" baseline="0" dirty="0"/>
              <a:t> PAS le nom </a:t>
            </a:r>
            <a:r>
              <a:rPr lang="en-US" baseline="0" dirty="0" err="1"/>
              <a:t>complet</a:t>
            </a:r>
            <a:r>
              <a:rPr lang="en-US" baseline="0" dirty="0"/>
              <a:t> de </a:t>
            </a:r>
            <a:r>
              <a:rPr lang="en-US" baseline="0" dirty="0" err="1"/>
              <a:t>l’activité</a:t>
            </a:r>
            <a:r>
              <a:rPr lang="en-US" baseline="0" dirty="0"/>
              <a:t> aux participants, car </a:t>
            </a:r>
            <a:r>
              <a:rPr lang="en-US" baseline="0" dirty="0" err="1"/>
              <a:t>cela</a:t>
            </a:r>
            <a:r>
              <a:rPr lang="en-US" baseline="0" dirty="0"/>
              <a:t> </a:t>
            </a:r>
            <a:r>
              <a:rPr lang="en-US" baseline="0" dirty="0" err="1"/>
              <a:t>révélerait</a:t>
            </a:r>
            <a:r>
              <a:rPr lang="en-US" baseline="0" dirty="0"/>
              <a:t> trop </a:t>
            </a:r>
            <a:r>
              <a:rPr lang="en-US" baseline="0" dirty="0" err="1"/>
              <a:t>d’informations</a:t>
            </a:r>
            <a:r>
              <a:rPr lang="en-US" baseline="0" dirty="0"/>
              <a:t>. </a:t>
            </a:r>
            <a:r>
              <a:rPr lang="en-US" baseline="0" dirty="0" err="1"/>
              <a:t>Parlez</a:t>
            </a:r>
            <a:r>
              <a:rPr lang="en-US" baseline="0" dirty="0"/>
              <a:t> </a:t>
            </a:r>
            <a:r>
              <a:rPr lang="en-US" baseline="0" dirty="0" err="1"/>
              <a:t>simplement</a:t>
            </a:r>
            <a:r>
              <a:rPr lang="en-US" baseline="0" dirty="0"/>
              <a:t> </a:t>
            </a:r>
            <a:r>
              <a:rPr lang="en-US" baseline="0" dirty="0" err="1"/>
              <a:t>d’une</a:t>
            </a:r>
            <a:r>
              <a:rPr lang="en-US" baseline="0" dirty="0"/>
              <a:t> </a:t>
            </a:r>
            <a:r>
              <a:rPr lang="en-US" baseline="0" dirty="0" err="1"/>
              <a:t>activité</a:t>
            </a:r>
            <a:r>
              <a:rPr lang="en-US" baseline="0" dirty="0"/>
              <a:t> de </a:t>
            </a:r>
            <a:r>
              <a:rPr lang="en-US" baseline="0" dirty="0" err="1"/>
              <a:t>classement</a:t>
            </a:r>
            <a:r>
              <a:rPr lang="en-US" baseline="0" dirty="0"/>
              <a:t>&gt;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86</a:t>
            </a:fld>
            <a:endParaRPr lang="en-US"/>
          </a:p>
        </p:txBody>
      </p:sp>
    </p:spTree>
    <p:extLst>
      <p:ext uri="{BB962C8B-B14F-4D97-AF65-F5344CB8AC3E}">
        <p14:creationId xmlns:p14="http://schemas.microsoft.com/office/powerpoint/2010/main" val="13520102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SEE ANSWER KEY translation for the slide</a:t>
            </a:r>
          </a:p>
          <a:p>
            <a:endParaRPr lang="en-US" baseline="0" dirty="0"/>
          </a:p>
          <a:p>
            <a:r>
              <a:rPr lang="en-US" b="0" u="none" baseline="0" dirty="0" err="1"/>
              <a:t>Discutez</a:t>
            </a:r>
            <a:r>
              <a:rPr lang="en-US" b="0" u="none" baseline="0" dirty="0"/>
              <a:t> du </a:t>
            </a:r>
            <a:r>
              <a:rPr lang="en-US" b="0" u="none" baseline="0" dirty="0" err="1"/>
              <a:t>corrigé</a:t>
            </a:r>
            <a:r>
              <a:rPr lang="en-US" b="0" u="none" baseline="0" dirty="0"/>
              <a:t>.</a:t>
            </a:r>
          </a:p>
          <a:p>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 </a:t>
            </a:r>
            <a:r>
              <a:rPr kumimoji="0" lang="en-US" sz="1200" b="0" i="0" u="none" strike="noStrike" kern="1200" cap="none" spc="0" normalizeH="0" baseline="0" noProof="0" dirty="0" err="1">
                <a:ln>
                  <a:noFill/>
                </a:ln>
                <a:solidFill>
                  <a:prstClr val="black"/>
                </a:solidFill>
                <a:effectLst/>
                <a:uLnTx/>
                <a:uFillTx/>
                <a:latin typeface="+mn-lt"/>
                <a:ea typeface="+mn-ea"/>
                <a:cs typeface="+mn-cs"/>
              </a:rPr>
              <a:t>Demandez</a:t>
            </a:r>
            <a:r>
              <a:rPr kumimoji="0" lang="en-US" sz="1200" b="0" i="0" u="none" strike="noStrike" kern="1200" cap="none" spc="0" normalizeH="0" baseline="0" noProof="0" dirty="0">
                <a:ln>
                  <a:noFill/>
                </a:ln>
                <a:solidFill>
                  <a:prstClr val="black"/>
                </a:solidFill>
                <a:effectLst/>
                <a:uLnTx/>
                <a:uFillTx/>
                <a:latin typeface="+mn-lt"/>
                <a:ea typeface="+mn-ea"/>
                <a:cs typeface="+mn-cs"/>
              </a:rPr>
              <a:t> aux participants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trouver</a:t>
            </a:r>
            <a:r>
              <a:rPr kumimoji="0" lang="en-US" sz="1200" b="0" i="0" u="none" strike="noStrike" kern="1200" cap="none" spc="0" normalizeH="0" baseline="0" noProof="0" dirty="0">
                <a:ln>
                  <a:noFill/>
                </a:ln>
                <a:solidFill>
                  <a:prstClr val="black"/>
                </a:solidFill>
                <a:effectLst/>
                <a:uLnTx/>
                <a:uFillTx/>
                <a:latin typeface="+mn-lt"/>
                <a:ea typeface="+mn-ea"/>
                <a:cs typeface="+mn-cs"/>
              </a:rPr>
              <a:t> la case qui correspond à la question </a:t>
            </a:r>
            <a:r>
              <a:rPr kumimoji="0" lang="en-US" sz="1200" b="0" i="0" u="none" strike="noStrike" kern="1200" cap="none" spc="0" normalizeH="0" baseline="0" noProof="0" dirty="0" err="1">
                <a:ln>
                  <a:noFill/>
                </a:ln>
                <a:solidFill>
                  <a:prstClr val="black"/>
                </a:solidFill>
                <a:effectLst/>
                <a:uLnTx/>
                <a:uFillTx/>
                <a:latin typeface="+mn-lt"/>
                <a:ea typeface="+mn-ea"/>
                <a:cs typeface="+mn-cs"/>
              </a:rPr>
              <a:t>qu’ils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ont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rédigée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Interrogez</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tous</a:t>
            </a:r>
            <a:r>
              <a:rPr kumimoji="0" lang="en-US" sz="1200" b="0" i="0" u="none" strike="noStrike" kern="1200" cap="none" spc="0" normalizeH="0" baseline="0" noProof="0" dirty="0">
                <a:ln>
                  <a:noFill/>
                </a:ln>
                <a:solidFill>
                  <a:prstClr val="black"/>
                </a:solidFill>
                <a:effectLst/>
                <a:uLnTx/>
                <a:uFillTx/>
                <a:latin typeface="+mn-lt"/>
                <a:ea typeface="+mn-ea"/>
                <a:cs typeface="+mn-cs"/>
              </a:rPr>
              <a:t> les participants </a:t>
            </a:r>
            <a:r>
              <a:rPr kumimoji="0" lang="en-US" sz="1200" b="0" i="0" u="none" strike="noStrike" kern="1200" cap="none" spc="0" normalizeH="0" baseline="0" noProof="0" dirty="0" err="1">
                <a:ln>
                  <a:noFill/>
                </a:ln>
                <a:solidFill>
                  <a:prstClr val="black"/>
                </a:solidFill>
                <a:effectLst/>
                <a:uLnTx/>
                <a:uFillTx/>
                <a:latin typeface="+mn-lt"/>
                <a:ea typeface="+mn-ea"/>
                <a:cs typeface="+mn-cs"/>
              </a:rPr>
              <a:t>afin</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déterminer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s’il</a:t>
            </a:r>
            <a:r>
              <a:rPr kumimoji="0" lang="en-US" sz="1200" b="0" i="0" u="none" strike="noStrike" kern="1200" cap="none" spc="0" normalizeH="0" baseline="0" noProof="0" dirty="0">
                <a:ln>
                  <a:noFill/>
                </a:ln>
                <a:solidFill>
                  <a:prstClr val="black"/>
                </a:solidFill>
                <a:effectLst/>
                <a:uLnTx/>
                <a:uFillTx/>
                <a:latin typeface="+mn-lt"/>
                <a:ea typeface="+mn-ea"/>
                <a:cs typeface="+mn-cs"/>
              </a:rPr>
              <a:t> y a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tendance</a:t>
            </a:r>
            <a:r>
              <a:rPr kumimoji="0" lang="en-US" sz="1200" b="0" i="0" u="none" strike="noStrike" kern="1200" cap="none" spc="0" normalizeH="0" baseline="0" noProof="0" dirty="0">
                <a:ln>
                  <a:noFill/>
                </a:ln>
                <a:solidFill>
                  <a:prstClr val="black"/>
                </a:solidFill>
                <a:effectLst/>
                <a:uLnTx/>
                <a:uFillTx/>
                <a:latin typeface="+mn-lt"/>
                <a:ea typeface="+mn-ea"/>
                <a:cs typeface="+mn-cs"/>
              </a:rPr>
              <a:t>. (Il </a:t>
            </a:r>
            <a:r>
              <a:rPr kumimoji="0" lang="en-US" sz="1200" b="0" i="0" u="none" strike="noStrike" kern="1200" cap="none" spc="0" normalizeH="0" baseline="0" noProof="0" dirty="0" err="1">
                <a:ln>
                  <a:noFill/>
                </a:ln>
                <a:solidFill>
                  <a:prstClr val="black"/>
                </a:solidFill>
                <a:effectLst/>
                <a:uLnTx/>
                <a:uFillTx/>
                <a:latin typeface="+mn-lt"/>
                <a:ea typeface="+mn-ea"/>
                <a:cs typeface="+mn-cs"/>
              </a:rPr>
              <a:t>est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très</a:t>
            </a:r>
            <a:r>
              <a:rPr kumimoji="0" lang="en-US" sz="1200" b="0" i="0" u="none" strike="noStrike" kern="1200" cap="none" spc="0" normalizeH="0" baseline="0" noProof="0" dirty="0">
                <a:ln>
                  <a:noFill/>
                </a:ln>
                <a:solidFill>
                  <a:prstClr val="black"/>
                </a:solidFill>
                <a:effectLst/>
                <a:uLnTx/>
                <a:uFillTx/>
                <a:latin typeface="+mn-lt"/>
                <a:ea typeface="+mn-ea"/>
                <a:cs typeface="+mn-cs"/>
              </a:rPr>
              <a:t> probable que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plupart</a:t>
            </a:r>
            <a:r>
              <a:rPr kumimoji="0" lang="en-US" sz="1200" b="0" i="0" u="none" strike="noStrike" kern="1200" cap="none" spc="0" normalizeH="0" baseline="0" noProof="0" dirty="0">
                <a:ln>
                  <a:noFill/>
                </a:ln>
                <a:solidFill>
                  <a:prstClr val="black"/>
                </a:solidFill>
                <a:effectLst/>
                <a:uLnTx/>
                <a:uFillTx/>
                <a:latin typeface="+mn-lt"/>
                <a:ea typeface="+mn-ea"/>
                <a:cs typeface="+mn-cs"/>
              </a:rPr>
              <a:t> des questions se </a:t>
            </a:r>
            <a:r>
              <a:rPr kumimoji="0" lang="en-US" sz="1200" b="0" i="0" u="none" strike="noStrike" kern="1200" cap="none" spc="0" normalizeH="0" baseline="0" noProof="0" dirty="0" err="1">
                <a:ln>
                  <a:noFill/>
                </a:ln>
                <a:solidFill>
                  <a:prstClr val="black"/>
                </a:solidFill>
                <a:effectLst/>
                <a:uLnTx/>
                <a:uFillTx/>
                <a:latin typeface="+mn-lt"/>
                <a:ea typeface="+mn-ea"/>
                <a:cs typeface="+mn-cs"/>
              </a:rPr>
              <a:t>retrouvent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dans</a:t>
            </a:r>
            <a:r>
              <a:rPr kumimoji="0" lang="en-US" sz="1200" b="0" i="0" u="none" strike="noStrike" kern="1200" cap="none" spc="0" normalizeH="0" baseline="0" noProof="0" dirty="0">
                <a:ln>
                  <a:noFill/>
                </a:ln>
                <a:solidFill>
                  <a:prstClr val="black"/>
                </a:solidFill>
                <a:effectLst/>
                <a:uLnTx/>
                <a:uFillTx/>
                <a:latin typeface="+mn-lt"/>
                <a:ea typeface="+mn-ea"/>
                <a:cs typeface="+mn-cs"/>
              </a:rPr>
              <a:t> la case </a:t>
            </a:r>
            <a:r>
              <a:rPr kumimoji="0" lang="en-US" sz="1200" b="0" i="0" u="none" strike="noStrike" kern="1200" cap="none" spc="0" normalizeH="0" baseline="0" noProof="0" dirty="0" err="1">
                <a:ln>
                  <a:noFill/>
                </a:ln>
                <a:solidFill>
                  <a:prstClr val="black"/>
                </a:solidFill>
                <a:effectLst/>
                <a:uLnTx/>
                <a:uFillTx/>
                <a:latin typeface="+mn-lt"/>
                <a:ea typeface="+mn-ea"/>
                <a:cs typeface="+mn-cs"/>
              </a:rPr>
              <a:t>Joindre</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kumimoji="0" lang="en-US" sz="1200" b="0" i="0" u="none" strike="noStrike" kern="1200" cap="none" spc="0" normalizeH="0" baseline="0" noProof="0" dirty="0" err="1">
                <a:ln>
                  <a:noFill/>
                </a:ln>
                <a:solidFill>
                  <a:prstClr val="black"/>
                </a:solidFill>
                <a:effectLst/>
                <a:uLnTx/>
                <a:uFillTx/>
                <a:latin typeface="+mn-lt"/>
                <a:ea typeface="+mn-ea"/>
                <a:cs typeface="+mn-cs"/>
              </a:rPr>
              <a:t>Résultat</a:t>
            </a:r>
            <a:r>
              <a:rPr kumimoji="0" lang="en-US" sz="1200" b="0" i="0" u="none" strike="noStrike" kern="1200" cap="none" spc="0" normalizeH="0" baseline="0" noProof="0" dirty="0">
                <a:ln>
                  <a:noFill/>
                </a:ln>
                <a:solidFill>
                  <a:prstClr val="black"/>
                </a:solidFill>
                <a:effectLst/>
                <a:uLnTx/>
                <a:uFillTx/>
                <a:latin typeface="+mn-lt"/>
                <a:ea typeface="+mn-ea"/>
                <a:cs typeface="+mn-cs"/>
              </a:rPr>
              <a:t> inconnu) </a:t>
            </a:r>
            <a:endParaRPr lang="en-US" b="0" u="none"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87</a:t>
            </a:fld>
            <a:endParaRPr lang="en-US"/>
          </a:p>
        </p:txBody>
      </p:sp>
    </p:spTree>
    <p:extLst>
      <p:ext uri="{BB962C8B-B14F-4D97-AF65-F5344CB8AC3E}">
        <p14:creationId xmlns:p14="http://schemas.microsoft.com/office/powerpoint/2010/main" val="25300471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enseignants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ont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tendance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instinctivement</a:t>
            </a:r>
            <a:r>
              <a:rPr kumimoji="0" lang="en-US" sz="1200" b="0" i="0" u="none" strike="noStrike" kern="1200" cap="none" spc="0" normalizeH="0" baseline="0" noProof="0" dirty="0">
                <a:ln>
                  <a:noFill/>
                </a:ln>
                <a:solidFill>
                  <a:prstClr val="black"/>
                </a:solidFill>
                <a:effectLst/>
                <a:uLnTx/>
                <a:uFillTx/>
                <a:latin typeface="+mn-lt"/>
                <a:ea typeface="+mn-ea"/>
                <a:cs typeface="+mn-cs"/>
              </a:rPr>
              <a:t> à </a:t>
            </a:r>
            <a:r>
              <a:rPr kumimoji="0" lang="en-US" sz="1200" b="0" i="0" u="none" strike="noStrike" kern="1200" cap="none" spc="0" normalizeH="0" baseline="0" noProof="0" dirty="0" err="1">
                <a:ln>
                  <a:noFill/>
                </a:ln>
                <a:solidFill>
                  <a:prstClr val="black"/>
                </a:solidFill>
                <a:effectLst/>
                <a:uLnTx/>
                <a:uFillTx/>
                <a:latin typeface="+mn-lt"/>
                <a:ea typeface="+mn-ea"/>
                <a:cs typeface="+mn-cs"/>
              </a:rPr>
              <a:t>créer</a:t>
            </a:r>
            <a:r>
              <a:rPr kumimoji="0" lang="en-US" sz="1200" b="0" i="0" u="none" strike="noStrike" kern="1200" cap="none" spc="0" normalizeH="0" baseline="0" noProof="0" dirty="0">
                <a:ln>
                  <a:noFill/>
                </a:ln>
                <a:solidFill>
                  <a:prstClr val="black"/>
                </a:solidFill>
                <a:effectLst/>
                <a:uLnTx/>
                <a:uFillTx/>
                <a:latin typeface="+mn-lt"/>
                <a:ea typeface="+mn-ea"/>
                <a:cs typeface="+mn-cs"/>
              </a:rPr>
              <a:t> des questions qui </a:t>
            </a:r>
            <a:r>
              <a:rPr kumimoji="0" lang="en-US" sz="1200" b="0" i="0" u="none" strike="noStrike" kern="1200" cap="none" spc="0" normalizeH="0" baseline="0" noProof="0" dirty="0" err="1">
                <a:ln>
                  <a:noFill/>
                </a:ln>
                <a:solidFill>
                  <a:prstClr val="black"/>
                </a:solidFill>
                <a:effectLst/>
                <a:uLnTx/>
                <a:uFillTx/>
                <a:latin typeface="+mn-lt"/>
                <a:ea typeface="+mn-ea"/>
                <a:cs typeface="+mn-cs"/>
              </a:rPr>
              <a:t>appartiennent</a:t>
            </a:r>
            <a:r>
              <a:rPr kumimoji="0" lang="en-US" sz="1200" b="0" i="0" u="none" strike="noStrike" kern="1200" cap="none" spc="0" normalizeH="0" baseline="0" noProof="0" dirty="0">
                <a:ln>
                  <a:noFill/>
                </a:ln>
                <a:solidFill>
                  <a:prstClr val="black"/>
                </a:solidFill>
                <a:effectLst/>
                <a:uLnTx/>
                <a:uFillTx/>
                <a:latin typeface="+mn-lt"/>
                <a:ea typeface="+mn-ea"/>
                <a:cs typeface="+mn-cs"/>
              </a:rPr>
              <a:t> au rang du haut </a:t>
            </a:r>
            <a:r>
              <a:rPr kumimoji="0" lang="en-US" sz="1200" b="0" i="0" u="none" strike="noStrike" kern="1200" cap="none" spc="0" normalizeH="0" baseline="0" noProof="0" dirty="0" err="1">
                <a:ln>
                  <a:noFill/>
                </a:ln>
                <a:solidFill>
                  <a:prstClr val="black"/>
                </a:solidFill>
                <a:effectLst/>
                <a:uLnTx/>
                <a:uFillTx/>
                <a:latin typeface="+mn-lt"/>
                <a:ea typeface="+mn-ea"/>
                <a:cs typeface="+mn-cs"/>
              </a:rPr>
              <a:t>dans</a:t>
            </a:r>
            <a:r>
              <a:rPr kumimoji="0" lang="en-US" sz="1200" b="0" i="0" u="none" strike="noStrike" kern="1200" cap="none" spc="0" normalizeH="0" baseline="0" noProof="0" dirty="0">
                <a:ln>
                  <a:noFill/>
                </a:ln>
                <a:solidFill>
                  <a:prstClr val="black"/>
                </a:solidFill>
                <a:effectLst/>
                <a:uLnTx/>
                <a:uFillTx/>
                <a:latin typeface="+mn-lt"/>
                <a:ea typeface="+mn-ea"/>
                <a:cs typeface="+mn-cs"/>
              </a:rPr>
              <a:t>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colonnes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Joindre</a:t>
            </a:r>
            <a:r>
              <a:rPr kumimoji="0" lang="en-US" sz="1200" b="0" i="0" u="none" strike="noStrike" kern="1200" cap="none" spc="0" normalizeH="0" baseline="0" noProof="0" dirty="0">
                <a:ln>
                  <a:noFill/>
                </a:ln>
                <a:solidFill>
                  <a:prstClr val="black"/>
                </a:solidFill>
                <a:effectLst/>
                <a:uLnTx/>
                <a:uFillTx/>
                <a:latin typeface="+mn-lt"/>
                <a:ea typeface="+mn-ea"/>
                <a:cs typeface="+mn-cs"/>
              </a:rPr>
              <a:t> et </a:t>
            </a:r>
            <a:r>
              <a:rPr kumimoji="0" lang="en-US" sz="1200" b="0" i="0" u="none" strike="noStrike" kern="1200" cap="none" spc="0" normalizeH="0" baseline="0" noProof="0" dirty="0" err="1">
                <a:ln>
                  <a:noFill/>
                </a:ln>
                <a:solidFill>
                  <a:prstClr val="black"/>
                </a:solidFill>
                <a:effectLst/>
                <a:uLnTx/>
                <a:uFillTx/>
                <a:latin typeface="+mn-lt"/>
                <a:ea typeface="+mn-ea"/>
                <a:cs typeface="+mn-cs"/>
              </a:rPr>
              <a:t>Séparer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Discutez</a:t>
            </a:r>
            <a:r>
              <a:rPr kumimoji="0" lang="en-US" sz="1200" b="0" i="0" u="none" strike="noStrike" kern="1200" cap="none" spc="0" normalizeH="0" baseline="0" noProof="0" dirty="0">
                <a:ln>
                  <a:noFill/>
                </a:ln>
                <a:solidFill>
                  <a:prstClr val="black"/>
                </a:solidFill>
                <a:effectLst/>
                <a:uLnTx/>
                <a:uFillTx/>
                <a:latin typeface="+mn-lt"/>
                <a:ea typeface="+mn-ea"/>
                <a:cs typeface="+mn-cs"/>
              </a:rPr>
              <a:t> des </a:t>
            </a:r>
            <a:r>
              <a:rPr kumimoji="0" lang="en-US" sz="1200" b="0" i="0" u="none" strike="noStrike" kern="1200" cap="none" spc="0" normalizeH="0" baseline="0" noProof="0" dirty="0" err="1">
                <a:ln>
                  <a:noFill/>
                </a:ln>
                <a:solidFill>
                  <a:prstClr val="black"/>
                </a:solidFill>
                <a:effectLst/>
                <a:uLnTx/>
                <a:uFillTx/>
                <a:latin typeface="+mn-lt"/>
                <a:ea typeface="+mn-ea"/>
                <a:cs typeface="+mn-cs"/>
              </a:rPr>
              <a:t>effets</a:t>
            </a:r>
            <a:r>
              <a:rPr kumimoji="0" lang="en-US" sz="1200" b="0" i="0" u="none" strike="noStrike" kern="1200" cap="none" spc="0" normalizeH="0" baseline="0" noProof="0" dirty="0">
                <a:ln>
                  <a:noFill/>
                </a:ln>
                <a:solidFill>
                  <a:prstClr val="black"/>
                </a:solidFill>
                <a:effectLst/>
                <a:uLnTx/>
                <a:uFillTx/>
                <a:latin typeface="+mn-lt"/>
                <a:ea typeface="+mn-ea"/>
                <a:cs typeface="+mn-cs"/>
              </a:rPr>
              <a:t> que </a:t>
            </a:r>
            <a:r>
              <a:rPr kumimoji="0" lang="en-US" sz="1200" b="0" i="0" u="none" strike="noStrike" kern="1200" cap="none" spc="0" normalizeH="0" baseline="0" noProof="0" dirty="0" err="1">
                <a:ln>
                  <a:noFill/>
                </a:ln>
                <a:solidFill>
                  <a:prstClr val="black"/>
                </a:solidFill>
                <a:effectLst/>
                <a:uLnTx/>
                <a:uFillTx/>
                <a:latin typeface="+mn-lt"/>
                <a:ea typeface="+mn-ea"/>
                <a:cs typeface="+mn-cs"/>
              </a:rPr>
              <a:t>cela</a:t>
            </a:r>
            <a:r>
              <a:rPr kumimoji="0" lang="en-US" sz="1200" b="0" i="0" u="none" strike="noStrike" kern="1200" cap="none" spc="0" normalizeH="0" baseline="0" noProof="0" dirty="0">
                <a:ln>
                  <a:noFill/>
                </a:ln>
                <a:solidFill>
                  <a:prstClr val="black"/>
                </a:solidFill>
                <a:effectLst/>
                <a:uLnTx/>
                <a:uFillTx/>
                <a:latin typeface="+mn-lt"/>
                <a:ea typeface="+mn-ea"/>
                <a:cs typeface="+mn-cs"/>
              </a:rPr>
              <a:t> aura sur </a:t>
            </a:r>
            <a:r>
              <a:rPr kumimoji="0" lang="en-US" sz="1200" b="0" i="0" u="none" strike="noStrike" kern="1200" cap="none" spc="0" normalizeH="0" baseline="0" noProof="0" dirty="0" err="1">
                <a:ln>
                  <a:noFill/>
                </a:ln>
                <a:solidFill>
                  <a:prstClr val="black"/>
                </a:solidFill>
                <a:effectLst/>
                <a:uLnTx/>
                <a:uFillTx/>
                <a:latin typeface="+mn-lt"/>
                <a:ea typeface="+mn-ea"/>
                <a:cs typeface="+mn-cs"/>
              </a:rPr>
              <a:t>leur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manière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d’enseigner</a:t>
            </a:r>
            <a:r>
              <a:rPr kumimoji="0" lang="en-US" sz="1200" b="0" i="0" u="none" strike="noStrike" kern="1200" cap="none" spc="0" normalizeH="0" baseline="0" noProof="0" dirty="0">
                <a:ln>
                  <a:noFill/>
                </a:ln>
                <a:solidFill>
                  <a:prstClr val="black"/>
                </a:solidFill>
                <a:effectLst/>
                <a:uLnTx/>
                <a:uFillTx/>
                <a:latin typeface="+mn-lt"/>
                <a:ea typeface="+mn-ea"/>
                <a:cs typeface="+mn-cs"/>
              </a:rPr>
              <a:t>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problèmes</a:t>
            </a:r>
            <a:r>
              <a:rPr kumimoji="0" lang="en-US" sz="1200" b="0" i="0" u="none" strike="noStrike" kern="1200" cap="none" spc="0" normalizeH="0" baseline="0" noProof="0" dirty="0">
                <a:ln>
                  <a:noFill/>
                </a:ln>
                <a:solidFill>
                  <a:prstClr val="black"/>
                </a:solidFill>
                <a:effectLst/>
                <a:uLnTx/>
                <a:uFillTx/>
                <a:latin typeface="+mn-lt"/>
                <a:ea typeface="+mn-ea"/>
                <a:cs typeface="+mn-cs"/>
              </a:rPr>
              <a:t> sous </a:t>
            </a:r>
            <a:r>
              <a:rPr kumimoji="0" lang="en-US" sz="1200" b="0" i="0" u="none" strike="noStrike" kern="1200" cap="none" spc="0" normalizeH="0" baseline="0" noProof="0" dirty="0" err="1">
                <a:ln>
                  <a:noFill/>
                </a:ln>
                <a:solidFill>
                  <a:prstClr val="black"/>
                </a:solidFill>
                <a:effectLst/>
                <a:uLnTx/>
                <a:uFillTx/>
                <a:latin typeface="+mn-lt"/>
                <a:ea typeface="+mn-ea"/>
                <a:cs typeface="+mn-cs"/>
              </a:rPr>
              <a:t>forme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d’énoncés</a:t>
            </a:r>
            <a:r>
              <a:rPr kumimoji="0" lang="en-US" sz="1200" b="0" i="0" u="none" strike="noStrike" kern="1200" cap="none" spc="0" normalizeH="0" baseline="0" noProof="0" dirty="0">
                <a:ln>
                  <a:noFill/>
                </a:ln>
                <a:solidFill>
                  <a:prstClr val="black"/>
                </a:solidFill>
                <a:effectLst/>
                <a:uLnTx/>
                <a:uFillTx/>
                <a:latin typeface="+mn-lt"/>
                <a:ea typeface="+mn-ea"/>
                <a:cs typeface="+mn-cs"/>
              </a:rPr>
              <a:t>. &lt;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 </a:t>
            </a:r>
            <a:r>
              <a:rPr kumimoji="0" lang="en-US" sz="1200" b="0" i="0" u="none" strike="noStrike" kern="1200" cap="none" spc="0" normalizeH="0" baseline="0" noProof="0" dirty="0" err="1">
                <a:ln>
                  <a:noFill/>
                </a:ln>
                <a:solidFill>
                  <a:prstClr val="black"/>
                </a:solidFill>
                <a:effectLst/>
                <a:uLnTx/>
                <a:uFillTx/>
                <a:latin typeface="+mn-lt"/>
                <a:ea typeface="+mn-ea"/>
                <a:cs typeface="+mn-cs"/>
              </a:rPr>
              <a:t>Donnez</a:t>
            </a:r>
            <a:r>
              <a:rPr kumimoji="0" lang="en-US" sz="1200" b="0" i="0" u="none" strike="noStrike" kern="1200" cap="none" spc="0" normalizeH="0" baseline="0" noProof="0" dirty="0">
                <a:ln>
                  <a:noFill/>
                </a:ln>
                <a:solidFill>
                  <a:prstClr val="black"/>
                </a:solidFill>
                <a:effectLst/>
                <a:uLnTx/>
                <a:uFillTx/>
                <a:latin typeface="+mn-lt"/>
                <a:ea typeface="+mn-ea"/>
                <a:cs typeface="+mn-cs"/>
              </a:rPr>
              <a:t> le temps aux participants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réécrire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leur</a:t>
            </a:r>
            <a:r>
              <a:rPr kumimoji="0" lang="en-US" sz="1200" b="0" i="0" u="none" strike="noStrike" kern="1200" cap="none" spc="0" normalizeH="0" baseline="0" noProof="0" dirty="0">
                <a:ln>
                  <a:noFill/>
                </a:ln>
                <a:solidFill>
                  <a:prstClr val="black"/>
                </a:solidFill>
                <a:effectLst/>
                <a:uLnTx/>
                <a:uFillTx/>
                <a:latin typeface="+mn-lt"/>
                <a:ea typeface="+mn-ea"/>
                <a:cs typeface="+mn-cs"/>
              </a:rPr>
              <a:t> question pour </a:t>
            </a:r>
            <a:r>
              <a:rPr kumimoji="0" lang="en-US" sz="1200" b="0" i="0" u="none" strike="noStrike" kern="1200" cap="none" spc="0" normalizeH="0" baseline="0" noProof="0" dirty="0" err="1">
                <a:ln>
                  <a:noFill/>
                </a:ln>
                <a:solidFill>
                  <a:prstClr val="black"/>
                </a:solidFill>
                <a:effectLst/>
                <a:uLnTx/>
                <a:uFillTx/>
                <a:latin typeface="+mn-lt"/>
                <a:ea typeface="+mn-ea"/>
                <a:cs typeface="+mn-cs"/>
              </a:rPr>
              <a:t>qu’elle</a:t>
            </a:r>
            <a:r>
              <a:rPr kumimoji="0" lang="en-US" sz="1200" b="0" i="0" u="none" strike="noStrike" kern="1200" cap="none" spc="0" normalizeH="0" baseline="0" noProof="0" dirty="0">
                <a:ln>
                  <a:noFill/>
                </a:ln>
                <a:solidFill>
                  <a:prstClr val="black"/>
                </a:solidFill>
                <a:effectLst/>
                <a:uLnTx/>
                <a:uFillTx/>
                <a:latin typeface="+mn-lt"/>
                <a:ea typeface="+mn-ea"/>
                <a:cs typeface="+mn-cs"/>
              </a:rPr>
              <a:t> change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rangée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ou</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colonne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Ils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peuvent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travailler</a:t>
            </a:r>
            <a:r>
              <a:rPr kumimoji="0" lang="en-US" sz="1200" b="0" i="0" u="none" strike="noStrike" kern="1200" cap="none" spc="0" normalizeH="0" baseline="0" noProof="0" dirty="0">
                <a:ln>
                  <a:noFill/>
                </a:ln>
                <a:solidFill>
                  <a:prstClr val="black"/>
                </a:solidFill>
                <a:effectLst/>
                <a:uLnTx/>
                <a:uFillTx/>
                <a:latin typeface="+mn-lt"/>
                <a:ea typeface="+mn-ea"/>
                <a:cs typeface="+mn-cs"/>
              </a:rPr>
              <a:t> avec un </a:t>
            </a:r>
            <a:r>
              <a:rPr kumimoji="0" lang="en-US" sz="1200" b="0" i="0" u="none" strike="noStrike" kern="1200" cap="none" spc="0" normalizeH="0" baseline="0" noProof="0" dirty="0" err="1">
                <a:ln>
                  <a:noFill/>
                </a:ln>
                <a:solidFill>
                  <a:prstClr val="black"/>
                </a:solidFill>
                <a:effectLst/>
                <a:uLnTx/>
                <a:uFillTx/>
                <a:latin typeface="+mn-lt"/>
                <a:ea typeface="+mn-ea"/>
                <a:cs typeface="+mn-cs"/>
              </a:rPr>
              <a:t>partenaire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Lors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d’ateliers</a:t>
            </a:r>
            <a:r>
              <a:rPr kumimoji="0" lang="en-US" sz="1200" b="0" i="0" u="none" strike="noStrike" kern="1200" cap="none" spc="0" normalizeH="0" baseline="0" noProof="0" dirty="0">
                <a:ln>
                  <a:noFill/>
                </a:ln>
                <a:solidFill>
                  <a:prstClr val="black"/>
                </a:solidFill>
                <a:effectLst/>
                <a:uLnTx/>
                <a:uFillTx/>
                <a:latin typeface="+mn-lt"/>
                <a:ea typeface="+mn-ea"/>
                <a:cs typeface="+mn-cs"/>
              </a:rPr>
              <a:t> plus longs, </a:t>
            </a:r>
            <a:r>
              <a:rPr kumimoji="0" lang="en-US" sz="1200" b="0" i="0" u="none" strike="noStrike" kern="1200" cap="none" spc="0" normalizeH="0" baseline="0" noProof="0" dirty="0" err="1">
                <a:ln>
                  <a:noFill/>
                </a:ln>
                <a:solidFill>
                  <a:prstClr val="black"/>
                </a:solidFill>
                <a:effectLst/>
                <a:uLnTx/>
                <a:uFillTx/>
                <a:latin typeface="+mn-lt"/>
                <a:ea typeface="+mn-ea"/>
                <a:cs typeface="+mn-cs"/>
              </a:rPr>
              <a:t>vous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pouvez</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leur</a:t>
            </a:r>
            <a:r>
              <a:rPr kumimoji="0" lang="en-US" sz="1200" b="0" i="0" u="none" strike="noStrike" kern="1200" cap="none" spc="0" normalizeH="0" baseline="0" noProof="0" dirty="0">
                <a:ln>
                  <a:noFill/>
                </a:ln>
                <a:solidFill>
                  <a:prstClr val="black"/>
                </a:solidFill>
                <a:effectLst/>
                <a:uLnTx/>
                <a:uFillTx/>
                <a:latin typeface="+mn-lt"/>
                <a:ea typeface="+mn-ea"/>
                <a:cs typeface="+mn-cs"/>
              </a:rPr>
              <a:t> donner le temps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créer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une</a:t>
            </a:r>
            <a:r>
              <a:rPr kumimoji="0" lang="en-US" sz="1200" b="0" i="0" u="none" strike="noStrike" kern="1200" cap="none" spc="0" normalizeH="0" baseline="0" noProof="0" dirty="0">
                <a:ln>
                  <a:noFill/>
                </a:ln>
                <a:solidFill>
                  <a:prstClr val="black"/>
                </a:solidFill>
                <a:effectLst/>
                <a:uLnTx/>
                <a:uFillTx/>
                <a:latin typeface="+mn-lt"/>
                <a:ea typeface="+mn-ea"/>
                <a:cs typeface="+mn-cs"/>
              </a:rPr>
              <a:t> nouvelle question pour </a:t>
            </a:r>
            <a:r>
              <a:rPr kumimoji="0" lang="en-US" sz="1200" b="0" i="0" u="none" strike="noStrike" kern="1200" cap="none" spc="0" normalizeH="0" baseline="0" noProof="0" dirty="0" err="1">
                <a:ln>
                  <a:noFill/>
                </a:ln>
                <a:solidFill>
                  <a:prstClr val="black"/>
                </a:solidFill>
                <a:effectLst/>
                <a:uLnTx/>
                <a:uFillTx/>
                <a:latin typeface="+mn-lt"/>
                <a:ea typeface="+mn-ea"/>
                <a:cs typeface="+mn-cs"/>
              </a:rPr>
              <a:t>chaque</a:t>
            </a:r>
            <a:r>
              <a:rPr kumimoji="0" lang="en-US" sz="1200" b="0" i="0" u="none" strike="noStrike" kern="1200" cap="none" spc="0" normalizeH="0" baseline="0" noProof="0" dirty="0">
                <a:ln>
                  <a:noFill/>
                </a:ln>
                <a:solidFill>
                  <a:prstClr val="black"/>
                </a:solidFill>
                <a:effectLst/>
                <a:uLnTx/>
                <a:uFillTx/>
                <a:latin typeface="+mn-lt"/>
                <a:ea typeface="+mn-ea"/>
                <a:cs typeface="+mn-cs"/>
              </a:rPr>
              <a:t> case. </a:t>
            </a:r>
            <a:r>
              <a:rPr kumimoji="0" lang="en-US" sz="1200" b="0" i="0" u="none" strike="noStrike" kern="1200" cap="none" spc="0" normalizeH="0" baseline="0" noProof="0" dirty="0" err="1">
                <a:ln>
                  <a:noFill/>
                </a:ln>
                <a:solidFill>
                  <a:prstClr val="black"/>
                </a:solidFill>
                <a:effectLst/>
                <a:uLnTx/>
                <a:uFillTx/>
                <a:latin typeface="+mn-lt"/>
                <a:ea typeface="+mn-ea"/>
                <a:cs typeface="+mn-cs"/>
              </a:rPr>
              <a:t>Vous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pouvez</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leur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fournir</a:t>
            </a:r>
            <a:r>
              <a:rPr kumimoji="0" lang="en-US" sz="1200" b="0" i="0" u="none" strike="noStrike" kern="1200" cap="none" spc="0" normalizeH="0" baseline="0" noProof="0" dirty="0">
                <a:ln>
                  <a:noFill/>
                </a:ln>
                <a:solidFill>
                  <a:prstClr val="black"/>
                </a:solidFill>
                <a:effectLst/>
                <a:uLnTx/>
                <a:uFillTx/>
                <a:latin typeface="+mn-lt"/>
                <a:ea typeface="+mn-ea"/>
                <a:cs typeface="+mn-cs"/>
              </a:rPr>
              <a:t> un </a:t>
            </a:r>
            <a:r>
              <a:rPr kumimoji="0" lang="en-US" sz="1200" b="0" i="0" u="none" strike="noStrike" kern="1200" cap="none" spc="0" normalizeH="0" baseline="0" noProof="0" dirty="0" err="1">
                <a:ln>
                  <a:noFill/>
                </a:ln>
                <a:solidFill>
                  <a:prstClr val="black"/>
                </a:solidFill>
                <a:effectLst/>
                <a:uLnTx/>
                <a:uFillTx/>
                <a:latin typeface="+mn-lt"/>
                <a:ea typeface="+mn-ea"/>
                <a:cs typeface="+mn-cs"/>
              </a:rPr>
              <a:t>modèle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vierge</a:t>
            </a:r>
            <a:r>
              <a:rPr kumimoji="0" lang="en-US" sz="1200" b="0" i="0" u="none" strike="noStrike" kern="1200" cap="none" spc="0" normalizeH="0" baseline="0" noProof="0" dirty="0">
                <a:ln>
                  <a:noFill/>
                </a:ln>
                <a:solidFill>
                  <a:prstClr val="black"/>
                </a:solidFill>
                <a:effectLst/>
                <a:uLnTx/>
                <a:uFillTx/>
                <a:latin typeface="+mn-lt"/>
                <a:ea typeface="+mn-ea"/>
                <a:cs typeface="+mn-cs"/>
              </a:rPr>
              <a:t> avec </a:t>
            </a:r>
            <a:r>
              <a:rPr kumimoji="0" lang="en-US" sz="1200" b="0" i="0" u="none" strike="noStrike" kern="1200" cap="none" spc="0" normalizeH="0" baseline="0" noProof="0" dirty="0" err="1">
                <a:ln>
                  <a:noFill/>
                </a:ln>
                <a:solidFill>
                  <a:prstClr val="black"/>
                </a:solidFill>
                <a:effectLst/>
                <a:uLnTx/>
                <a:uFillTx/>
                <a:latin typeface="+mn-lt"/>
                <a:ea typeface="+mn-ea"/>
                <a:cs typeface="+mn-cs"/>
              </a:rPr>
              <a:t>juste</a:t>
            </a:r>
            <a:r>
              <a:rPr kumimoji="0" lang="en-US" sz="1200" b="0" i="0" u="none" strike="noStrike" kern="1200" cap="none" spc="0" normalizeH="0" baseline="0" noProof="0" dirty="0">
                <a:ln>
                  <a:noFill/>
                </a:ln>
                <a:solidFill>
                  <a:prstClr val="black"/>
                </a:solidFill>
                <a:effectLst/>
                <a:uLnTx/>
                <a:uFillTx/>
                <a:latin typeface="+mn-lt"/>
                <a:ea typeface="+mn-ea"/>
                <a:cs typeface="+mn-cs"/>
              </a:rPr>
              <a:t>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titres</a:t>
            </a:r>
            <a:r>
              <a:rPr kumimoji="0" lang="en-US" sz="1200" b="0" i="0" u="none" strike="noStrike" kern="1200" cap="none" spc="0" normalizeH="0" baseline="0" noProof="0" dirty="0">
                <a:ln>
                  <a:noFill/>
                </a:ln>
                <a:solidFill>
                  <a:prstClr val="black"/>
                </a:solidFill>
                <a:effectLst/>
                <a:uLnTx/>
                <a:uFillTx/>
                <a:latin typeface="+mn-lt"/>
                <a:ea typeface="+mn-ea"/>
                <a:cs typeface="+mn-cs"/>
              </a:rPr>
              <a:t> des </a:t>
            </a:r>
            <a:r>
              <a:rPr kumimoji="0" lang="en-US" sz="1200" b="0" i="0" u="none" strike="noStrike" kern="1200" cap="none" spc="0" normalizeH="0" baseline="0" noProof="0" dirty="0" err="1">
                <a:ln>
                  <a:noFill/>
                </a:ln>
                <a:solidFill>
                  <a:prstClr val="black"/>
                </a:solidFill>
                <a:effectLst/>
                <a:uLnTx/>
                <a:uFillTx/>
                <a:latin typeface="+mn-lt"/>
                <a:ea typeface="+mn-ea"/>
                <a:cs typeface="+mn-cs"/>
              </a:rPr>
              <a:t>rangées</a:t>
            </a:r>
            <a:r>
              <a:rPr kumimoji="0" lang="en-US" sz="1200" b="0" i="0" u="none" strike="noStrike" kern="1200" cap="none" spc="0" normalizeH="0" baseline="0" noProof="0" dirty="0">
                <a:ln>
                  <a:noFill/>
                </a:ln>
                <a:solidFill>
                  <a:prstClr val="black"/>
                </a:solidFill>
                <a:effectLst/>
                <a:uLnTx/>
                <a:uFillTx/>
                <a:latin typeface="+mn-lt"/>
                <a:ea typeface="+mn-ea"/>
                <a:cs typeface="+mn-cs"/>
              </a:rPr>
              <a:t> et des </a:t>
            </a:r>
            <a:r>
              <a:rPr kumimoji="0" lang="en-US" sz="1200" b="0" i="0" u="none" strike="noStrike" kern="1200" cap="none" spc="0" normalizeH="0" baseline="0" noProof="0" dirty="0" err="1">
                <a:ln>
                  <a:noFill/>
                </a:ln>
                <a:solidFill>
                  <a:prstClr val="black"/>
                </a:solidFill>
                <a:effectLst/>
                <a:uLnTx/>
                <a:uFillTx/>
                <a:latin typeface="+mn-lt"/>
                <a:ea typeface="+mn-ea"/>
                <a:cs typeface="+mn-cs"/>
              </a:rPr>
              <a:t>colonnes</a:t>
            </a:r>
            <a:r>
              <a:rPr kumimoji="0" lang="en-US" sz="1200" b="0" i="0" u="none" strike="noStrike" kern="1200" cap="none" spc="0" normalizeH="0" baseline="0" noProof="0" dirty="0">
                <a:ln>
                  <a:noFill/>
                </a:ln>
                <a:solidFill>
                  <a:prstClr val="black"/>
                </a:solidFill>
                <a:effectLst/>
                <a:uLnTx/>
                <a:uFillTx/>
                <a:latin typeface="+mn-lt"/>
                <a:ea typeface="+mn-ea"/>
                <a:cs typeface="+mn-cs"/>
              </a:rPr>
              <a:t> pour </a:t>
            </a:r>
            <a:r>
              <a:rPr kumimoji="0" lang="en-US" sz="1200" b="0" i="0" u="none" strike="noStrike" kern="1200" cap="none" spc="0" normalizeH="0" baseline="0" noProof="0" dirty="0" err="1">
                <a:ln>
                  <a:noFill/>
                </a:ln>
                <a:solidFill>
                  <a:prstClr val="black"/>
                </a:solidFill>
                <a:effectLst/>
                <a:uLnTx/>
                <a:uFillTx/>
                <a:latin typeface="+mn-lt"/>
                <a:ea typeface="+mn-ea"/>
                <a:cs typeface="+mn-cs"/>
              </a:rPr>
              <a:t>qu’ils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aient</a:t>
            </a:r>
            <a:r>
              <a:rPr kumimoji="0" lang="en-US" sz="1200" b="0" i="0" u="none" strike="noStrike" kern="1200" cap="none" spc="0" normalizeH="0" baseline="0" noProof="0" dirty="0">
                <a:ln>
                  <a:noFill/>
                </a:ln>
                <a:solidFill>
                  <a:prstClr val="black"/>
                </a:solidFill>
                <a:effectLst/>
                <a:uLnTx/>
                <a:uFillTx/>
                <a:latin typeface="+mn-lt"/>
                <a:ea typeface="+mn-ea"/>
                <a:cs typeface="+mn-cs"/>
              </a:rPr>
              <a:t> la place </a:t>
            </a:r>
            <a:r>
              <a:rPr kumimoji="0" lang="en-US" sz="1200" b="0" i="0" u="none" strike="noStrike" kern="1200" cap="none" spc="0" normalizeH="0" baseline="0" noProof="0" dirty="0" err="1">
                <a:ln>
                  <a:noFill/>
                </a:ln>
                <a:solidFill>
                  <a:prstClr val="black"/>
                </a:solidFill>
                <a:effectLst/>
                <a:uLnTx/>
                <a:uFillTx/>
                <a:latin typeface="+mn-lt"/>
                <a:ea typeface="+mn-ea"/>
                <a:cs typeface="+mn-cs"/>
              </a:rPr>
              <a:t>d’écrire</a:t>
            </a:r>
            <a:r>
              <a:rPr kumimoji="0" lang="en-US" sz="1200" b="0" i="0" u="none" strike="noStrike" kern="1200" cap="none" spc="0" normalizeH="0" baseline="0" noProof="0" dirty="0">
                <a:ln>
                  <a:noFill/>
                </a:ln>
                <a:solidFill>
                  <a:prstClr val="black"/>
                </a:solidFill>
                <a:effectLst/>
                <a:uLnTx/>
                <a:uFillTx/>
                <a:latin typeface="+mn-lt"/>
                <a:ea typeface="+mn-ea"/>
                <a:cs typeface="+mn-cs"/>
              </a:rPr>
              <a:t> les questions. </a:t>
            </a:r>
          </a:p>
        </p:txBody>
      </p:sp>
      <p:sp>
        <p:nvSpPr>
          <p:cNvPr id="4" name="Slide Number Placeholder 3"/>
          <p:cNvSpPr>
            <a:spLocks noGrp="1"/>
          </p:cNvSpPr>
          <p:nvPr>
            <p:ph type="sldNum" sz="quarter" idx="10"/>
          </p:nvPr>
        </p:nvSpPr>
        <p:spPr/>
        <p:txBody>
          <a:bodyPr/>
          <a:lstStyle/>
          <a:p>
            <a:fld id="{6DE36EF0-7984-4198-B0B0-446744D294F3}" type="slidenum">
              <a:rPr lang="en-US" smtClean="0"/>
              <a:t>88</a:t>
            </a:fld>
            <a:endParaRPr lang="en-US"/>
          </a:p>
        </p:txBody>
      </p:sp>
    </p:spTree>
    <p:extLst>
      <p:ext uri="{BB962C8B-B14F-4D97-AF65-F5344CB8AC3E}">
        <p14:creationId xmlns:p14="http://schemas.microsoft.com/office/powerpoint/2010/main" val="25300471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89</a:t>
            </a:fld>
            <a:endParaRPr lang="en-US"/>
          </a:p>
        </p:txBody>
      </p:sp>
    </p:spTree>
    <p:extLst>
      <p:ext uri="{BB962C8B-B14F-4D97-AF65-F5344CB8AC3E}">
        <p14:creationId xmlns:p14="http://schemas.microsoft.com/office/powerpoint/2010/main" val="441081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90</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91</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92</a:t>
            </a:fld>
            <a:endParaRPr lang="en-US"/>
          </a:p>
        </p:txBody>
      </p:sp>
    </p:spTree>
    <p:extLst>
      <p:ext uri="{BB962C8B-B14F-4D97-AF65-F5344CB8AC3E}">
        <p14:creationId xmlns:p14="http://schemas.microsoft.com/office/powerpoint/2010/main" val="40003846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r>
              <a:rPr lang="en-US" baseline="0" dirty="0" err="1"/>
              <a:t>L’élève</a:t>
            </a:r>
            <a:r>
              <a:rPr lang="en-US" baseline="0" dirty="0"/>
              <a:t> </a:t>
            </a:r>
            <a:r>
              <a:rPr lang="en-US" baseline="0" dirty="0" err="1"/>
              <a:t>utilise</a:t>
            </a:r>
            <a:r>
              <a:rPr lang="en-US" baseline="0" dirty="0"/>
              <a:t> </a:t>
            </a:r>
            <a:r>
              <a:rPr lang="en-US" baseline="0" dirty="0" err="1"/>
              <a:t>une</a:t>
            </a:r>
            <a:r>
              <a:rPr lang="en-US" baseline="0" dirty="0"/>
              <a:t> </a:t>
            </a:r>
            <a:r>
              <a:rPr lang="en-US" baseline="0" dirty="0" err="1"/>
              <a:t>droite</a:t>
            </a:r>
            <a:r>
              <a:rPr lang="en-US" baseline="0" dirty="0"/>
              <a:t> </a:t>
            </a:r>
            <a:r>
              <a:rPr lang="en-US" baseline="0" dirty="0" err="1"/>
              <a:t>numérique</a:t>
            </a:r>
            <a:r>
              <a:rPr lang="en-US" baseline="0" dirty="0"/>
              <a:t> </a:t>
            </a:r>
            <a:r>
              <a:rPr lang="en-US" baseline="0" dirty="0" err="1"/>
              <a:t>ouverte</a:t>
            </a:r>
            <a:r>
              <a:rPr lang="en-US" baseline="0" dirty="0"/>
              <a:t>.</a:t>
            </a:r>
          </a:p>
          <a:p>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&gt;Commence à 64.</a:t>
            </a:r>
          </a:p>
          <a:p>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a:t>
            </a:r>
            <a:r>
              <a:rPr kumimoji="0" lang="en-US" sz="1200" b="0" i="0" u="none" strike="noStrike" kern="1200" cap="none" spc="0" normalizeH="0" baseline="0" noProof="0" dirty="0" err="1">
                <a:ln>
                  <a:noFill/>
                </a:ln>
                <a:solidFill>
                  <a:prstClr val="black"/>
                </a:solidFill>
                <a:effectLst/>
                <a:uLnTx/>
                <a:uFillTx/>
                <a:latin typeface="+mn-lt"/>
                <a:ea typeface="+mn-ea"/>
                <a:cs typeface="+mn-cs"/>
              </a:rPr>
              <a:t>Recule</a:t>
            </a:r>
            <a:r>
              <a:rPr kumimoji="0" lang="en-US" sz="1200" b="0" i="0" u="none" strike="noStrike" kern="1200" cap="none" spc="0" normalizeH="0" baseline="0" noProof="0" dirty="0">
                <a:ln>
                  <a:noFill/>
                </a:ln>
                <a:solidFill>
                  <a:prstClr val="black"/>
                </a:solidFill>
                <a:effectLst/>
                <a:uLnTx/>
                <a:uFillTx/>
                <a:latin typeface="+mn-lt"/>
                <a:ea typeface="+mn-ea"/>
                <a:cs typeface="+mn-cs"/>
              </a:rPr>
              <a:t> de 20 et arrive à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a:t>
            </a:r>
            <a:r>
              <a:rPr kumimoji="0" lang="en-US" sz="1200" b="0" i="0" u="none" strike="noStrike" kern="1200" cap="none" spc="0" normalizeH="0" baseline="0" noProof="0" dirty="0" err="1">
                <a:ln>
                  <a:noFill/>
                </a:ln>
                <a:solidFill>
                  <a:prstClr val="black"/>
                </a:solidFill>
                <a:effectLst/>
                <a:uLnTx/>
                <a:uFillTx/>
                <a:latin typeface="+mn-lt"/>
                <a:ea typeface="+mn-ea"/>
                <a:cs typeface="+mn-cs"/>
              </a:rPr>
              <a:t>Recule</a:t>
            </a:r>
            <a:r>
              <a:rPr kumimoji="0" lang="en-US" sz="1200" b="0" i="0" u="none" strike="noStrike" kern="1200" cap="none" spc="0" normalizeH="0" baseline="0" noProof="0" dirty="0">
                <a:ln>
                  <a:noFill/>
                </a:ln>
                <a:solidFill>
                  <a:prstClr val="black"/>
                </a:solidFill>
                <a:effectLst/>
                <a:uLnTx/>
                <a:uFillTx/>
                <a:latin typeface="+mn-lt"/>
                <a:ea typeface="+mn-ea"/>
                <a:cs typeface="+mn-cs"/>
              </a:rPr>
              <a:t> de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&gt;Arrive à 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&gt;et </a:t>
            </a:r>
            <a:r>
              <a:rPr kumimoji="0" lang="en-US" sz="1200" b="0" i="0" u="none" strike="noStrike" kern="1200" cap="none" spc="0" normalizeH="0" baseline="0" noProof="0" dirty="0" err="1">
                <a:ln>
                  <a:noFill/>
                </a:ln>
                <a:solidFill>
                  <a:prstClr val="black"/>
                </a:solidFill>
                <a:effectLst/>
                <a:uLnTx/>
                <a:uFillTx/>
                <a:latin typeface="+mn-lt"/>
                <a:ea typeface="+mn-ea"/>
                <a:cs typeface="+mn-cs"/>
              </a:rPr>
              <a:t>dit</a:t>
            </a:r>
            <a:r>
              <a:rPr kumimoji="0" lang="en-US" sz="1200" b="0" i="0" u="none" strike="noStrike" kern="1200" cap="none" spc="0" normalizeH="0" baseline="0" noProof="0" dirty="0">
                <a:ln>
                  <a:noFill/>
                </a:ln>
                <a:solidFill>
                  <a:prstClr val="black"/>
                </a:solidFill>
                <a:effectLst/>
                <a:uLnTx/>
                <a:uFillTx/>
                <a:latin typeface="+mn-lt"/>
                <a:ea typeface="+mn-ea"/>
                <a:cs typeface="+mn-cs"/>
              </a:rPr>
              <a:t> que Renée a </a:t>
            </a:r>
            <a:r>
              <a:rPr kumimoji="0" lang="en-US" sz="1200" b="0" i="0" u="none" strike="noStrike" kern="1200" cap="none" spc="0" normalizeH="0" baseline="0" noProof="0" dirty="0" err="1">
                <a:ln>
                  <a:noFill/>
                </a:ln>
                <a:solidFill>
                  <a:prstClr val="black"/>
                </a:solidFill>
                <a:effectLst/>
                <a:uLnTx/>
                <a:uFillTx/>
                <a:latin typeface="+mn-lt"/>
                <a:ea typeface="+mn-ea"/>
                <a:cs typeface="+mn-cs"/>
              </a:rPr>
              <a:t>couru</a:t>
            </a:r>
            <a:r>
              <a:rPr kumimoji="0" lang="en-US" sz="1200" b="0" i="0" u="none" strike="noStrike" kern="1200" cap="none" spc="0" normalizeH="0" baseline="0" noProof="0" dirty="0">
                <a:ln>
                  <a:noFill/>
                </a:ln>
                <a:solidFill>
                  <a:prstClr val="black"/>
                </a:solidFill>
                <a:effectLst/>
                <a:uLnTx/>
                <a:uFillTx/>
                <a:latin typeface="+mn-lt"/>
                <a:ea typeface="+mn-ea"/>
                <a:cs typeface="+mn-cs"/>
              </a:rPr>
              <a:t> 41 km de plus que Sandi.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93</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err="1"/>
              <a:t>Cependant</a:t>
            </a:r>
            <a:r>
              <a:rPr lang="en-US" baseline="0" dirty="0"/>
              <a:t>, nous « </a:t>
            </a:r>
            <a:r>
              <a:rPr lang="en-US" baseline="0" dirty="0" err="1"/>
              <a:t>n’enlevons</a:t>
            </a:r>
            <a:r>
              <a:rPr lang="en-US" baseline="0" dirty="0"/>
              <a:t> » pas les km de Sandi. Nous </a:t>
            </a:r>
            <a:r>
              <a:rPr lang="en-US" baseline="0" dirty="0" err="1"/>
              <a:t>comparons</a:t>
            </a:r>
            <a:r>
              <a:rPr lang="en-US" baseline="0" dirty="0"/>
              <a:t> les </a:t>
            </a:r>
            <a:r>
              <a:rPr lang="en-US" baseline="0" dirty="0" err="1"/>
              <a:t>deux</a:t>
            </a:r>
            <a:r>
              <a:rPr lang="en-US" baseline="0" dirty="0"/>
              <a:t> distances </a:t>
            </a:r>
            <a:r>
              <a:rPr lang="en-US" baseline="0" dirty="0" err="1"/>
              <a:t>parcourues</a:t>
            </a:r>
            <a:r>
              <a:rPr lang="en-US" baseline="0" dirty="0"/>
              <a:t> pour </a:t>
            </a:r>
            <a:r>
              <a:rPr lang="en-US" baseline="0" dirty="0" err="1"/>
              <a:t>trouver</a:t>
            </a:r>
            <a:r>
              <a:rPr lang="en-US" baseline="0" dirty="0"/>
              <a:t> </a:t>
            </a:r>
            <a:r>
              <a:rPr lang="en-US" baseline="0" dirty="0" err="1"/>
              <a:t>combien</a:t>
            </a:r>
            <a:r>
              <a:rPr lang="en-US" baseline="0" dirty="0"/>
              <a:t> de km Renée a </a:t>
            </a:r>
            <a:r>
              <a:rPr lang="en-US" baseline="0" dirty="0" err="1"/>
              <a:t>couru</a:t>
            </a:r>
            <a:r>
              <a:rPr lang="en-US" baseline="0" dirty="0"/>
              <a:t> </a:t>
            </a:r>
            <a:r>
              <a:rPr lang="en-US" baseline="0" dirty="0" err="1"/>
              <a:t>en</a:t>
            </a:r>
            <a:r>
              <a:rPr lang="en-US" baseline="0" dirty="0"/>
              <a:t> plus. Nous </a:t>
            </a:r>
            <a:r>
              <a:rPr lang="en-US" baseline="0" dirty="0" err="1"/>
              <a:t>devons</a:t>
            </a:r>
            <a:r>
              <a:rPr lang="en-US" baseline="0" dirty="0"/>
              <a:t> </a:t>
            </a:r>
            <a:r>
              <a:rPr lang="en-US" baseline="0" dirty="0" err="1"/>
              <a:t>donc</a:t>
            </a:r>
            <a:r>
              <a:rPr lang="en-US" baseline="0" dirty="0"/>
              <a:t> </a:t>
            </a:r>
            <a:r>
              <a:rPr lang="en-US" baseline="0" dirty="0" err="1"/>
              <a:t>analyser</a:t>
            </a:r>
            <a:r>
              <a:rPr lang="en-US" baseline="0" dirty="0"/>
              <a:t> le </a:t>
            </a:r>
            <a:r>
              <a:rPr lang="en-US" baseline="0" dirty="0" err="1"/>
              <a:t>problème</a:t>
            </a:r>
            <a:r>
              <a:rPr lang="en-US" baseline="0" dirty="0"/>
              <a:t> </a:t>
            </a:r>
            <a:r>
              <a:rPr lang="en-US" baseline="0" dirty="0" err="1"/>
              <a:t>comme</a:t>
            </a:r>
            <a:r>
              <a:rPr lang="en-US" baseline="0" dirty="0"/>
              <a:t> suit &lt;</a:t>
            </a:r>
            <a:r>
              <a:rPr lang="en-US" baseline="0" dirty="0" err="1"/>
              <a:t>cliquez</a:t>
            </a:r>
            <a:r>
              <a:rPr lang="en-US" baseline="0" dirty="0"/>
              <a:t>&gt; Les 64 km de Renée </a:t>
            </a:r>
            <a:r>
              <a:rPr lang="en-US" baseline="0" dirty="0" err="1"/>
              <a:t>comparés</a:t>
            </a:r>
            <a:r>
              <a:rPr lang="en-US" baseline="0" dirty="0"/>
              <a:t> aux </a:t>
            </a:r>
            <a:r>
              <a:rPr kumimoji="0" lang="en-US" sz="1200" b="0" i="0" u="none" strike="noStrike" kern="1200" cap="none" spc="0" normalizeH="0" baseline="0" noProof="0" dirty="0">
                <a:ln>
                  <a:noFill/>
                </a:ln>
                <a:solidFill>
                  <a:prstClr val="black"/>
                </a:solidFill>
                <a:effectLst/>
                <a:uLnTx/>
                <a:uFillTx/>
                <a:latin typeface="+mn-lt"/>
                <a:ea typeface="+mn-ea"/>
                <a:cs typeface="+mn-cs"/>
              </a:rPr>
              <a:t>&lt;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  23 km de Sandi. Nous </a:t>
            </a:r>
            <a:r>
              <a:rPr kumimoji="0" lang="en-US" sz="1200" b="0" i="0" u="none" strike="noStrike" kern="1200" cap="none" spc="0" normalizeH="0" baseline="0" noProof="0" dirty="0" err="1">
                <a:ln>
                  <a:noFill/>
                </a:ln>
                <a:solidFill>
                  <a:prstClr val="black"/>
                </a:solidFill>
                <a:effectLst/>
                <a:uLnTx/>
                <a:uFillTx/>
                <a:latin typeface="+mn-lt"/>
                <a:ea typeface="+mn-ea"/>
                <a:cs typeface="+mn-cs"/>
              </a:rPr>
              <a:t>pouvons</a:t>
            </a:r>
            <a:r>
              <a:rPr kumimoji="0" lang="en-US" sz="1200" b="0" i="0" u="none" strike="noStrike" kern="1200" cap="none" spc="0" normalizeH="0" baseline="0" noProof="0" dirty="0">
                <a:ln>
                  <a:noFill/>
                </a:ln>
                <a:solidFill>
                  <a:prstClr val="black"/>
                </a:solidFill>
                <a:effectLst/>
                <a:uLnTx/>
                <a:uFillTx/>
                <a:latin typeface="+mn-lt"/>
                <a:ea typeface="+mn-ea"/>
                <a:cs typeface="+mn-cs"/>
              </a:rPr>
              <a:t> commencer à 64 </a:t>
            </a:r>
            <a:r>
              <a:rPr kumimoji="0" lang="en-US" sz="1200" b="0" i="0" u="none" strike="noStrike" kern="1200" cap="none" spc="0" normalizeH="0" baseline="0" noProof="0" dirty="0" err="1">
                <a:ln>
                  <a:noFill/>
                </a:ln>
                <a:solidFill>
                  <a:prstClr val="black"/>
                </a:solidFill>
                <a:effectLst/>
                <a:uLnTx/>
                <a:uFillTx/>
                <a:latin typeface="+mn-lt"/>
                <a:ea typeface="+mn-ea"/>
                <a:cs typeface="+mn-cs"/>
              </a:rPr>
              <a:t>ou</a:t>
            </a:r>
            <a:r>
              <a:rPr kumimoji="0" lang="en-US" sz="1200" b="0" i="0" u="none" strike="noStrike" kern="1200" cap="none" spc="0" normalizeH="0" baseline="0" noProof="0" dirty="0">
                <a:ln>
                  <a:noFill/>
                </a:ln>
                <a:solidFill>
                  <a:prstClr val="black"/>
                </a:solidFill>
                <a:effectLst/>
                <a:uLnTx/>
                <a:uFillTx/>
                <a:latin typeface="+mn-lt"/>
                <a:ea typeface="+mn-ea"/>
                <a:cs typeface="+mn-cs"/>
              </a:rPr>
              <a:t> 23.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Commençons</a:t>
            </a:r>
            <a:r>
              <a:rPr kumimoji="0" lang="en-US" sz="1200" b="0" i="0" u="none" strike="noStrike" kern="1200" cap="none" spc="0" normalizeH="0" baseline="0" noProof="0" dirty="0">
                <a:ln>
                  <a:noFill/>
                </a:ln>
                <a:solidFill>
                  <a:prstClr val="black"/>
                </a:solidFill>
                <a:effectLst/>
                <a:uLnTx/>
                <a:uFillTx/>
                <a:latin typeface="+mn-lt"/>
                <a:ea typeface="+mn-ea"/>
                <a:cs typeface="+mn-cs"/>
              </a:rPr>
              <a:t> à 23. Nous </a:t>
            </a:r>
            <a:r>
              <a:rPr kumimoji="0" lang="en-US" sz="1200" b="0" i="0" u="none" strike="noStrike" kern="1200" cap="none" spc="0" normalizeH="0" baseline="0" noProof="0" dirty="0" err="1">
                <a:ln>
                  <a:noFill/>
                </a:ln>
                <a:solidFill>
                  <a:prstClr val="black"/>
                </a:solidFill>
                <a:effectLst/>
                <a:uLnTx/>
                <a:uFillTx/>
                <a:latin typeface="+mn-lt"/>
                <a:ea typeface="+mn-ea"/>
                <a:cs typeface="+mn-cs"/>
              </a:rPr>
              <a:t>ajoutons</a:t>
            </a:r>
            <a:r>
              <a:rPr kumimoji="0" lang="en-US" sz="1200" b="0" i="0" u="none" strike="noStrike" kern="1200" cap="none" spc="0" normalizeH="0" baseline="0" noProof="0" dirty="0">
                <a:ln>
                  <a:noFill/>
                </a:ln>
                <a:solidFill>
                  <a:prstClr val="black"/>
                </a:solidFill>
                <a:effectLst/>
                <a:uLnTx/>
                <a:uFillTx/>
                <a:latin typeface="+mn-lt"/>
                <a:ea typeface="+mn-ea"/>
                <a:cs typeface="+mn-cs"/>
              </a:rPr>
              <a:t> &lt;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 40 pour arriver à 63 et </a:t>
            </a:r>
            <a:r>
              <a:rPr kumimoji="0" lang="en-US" sz="1200" b="0" i="0" u="none" strike="noStrike" kern="1200" cap="none" spc="0" normalizeH="0" baseline="0" noProof="0" dirty="0" err="1">
                <a:ln>
                  <a:noFill/>
                </a:ln>
                <a:solidFill>
                  <a:prstClr val="black"/>
                </a:solidFill>
                <a:effectLst/>
                <a:uLnTx/>
                <a:uFillTx/>
                <a:latin typeface="+mn-lt"/>
                <a:ea typeface="+mn-ea"/>
                <a:cs typeface="+mn-cs"/>
              </a:rPr>
              <a:t>puis</a:t>
            </a:r>
            <a:r>
              <a:rPr kumimoji="0" lang="en-US" sz="1200" b="0" i="0" u="none" strike="noStrike" kern="1200" cap="none" spc="0" normalizeH="0" baseline="0" noProof="0" dirty="0">
                <a:ln>
                  <a:noFill/>
                </a:ln>
                <a:solidFill>
                  <a:prstClr val="black"/>
                </a:solidFill>
                <a:effectLst/>
                <a:uLnTx/>
                <a:uFillTx/>
                <a:latin typeface="+mn-lt"/>
                <a:ea typeface="+mn-ea"/>
                <a:cs typeface="+mn-cs"/>
              </a:rPr>
              <a:t> &lt;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 1 de plus pour faire 64. &lt;</a:t>
            </a:r>
            <a:r>
              <a:rPr kumimoji="0" lang="en-US" sz="1200" b="0" i="0" u="none" strike="noStrike" kern="1200" cap="none" spc="0" normalizeH="0" baseline="0" noProof="0" dirty="0" err="1">
                <a:ln>
                  <a:noFill/>
                </a:ln>
                <a:solidFill>
                  <a:prstClr val="black"/>
                </a:solidFill>
                <a:effectLst/>
                <a:uLnTx/>
                <a:uFillTx/>
                <a:latin typeface="+mn-lt"/>
                <a:ea typeface="+mn-ea"/>
                <a:cs typeface="+mn-cs"/>
              </a:rPr>
              <a:t>cliquez</a:t>
            </a:r>
            <a:r>
              <a:rPr kumimoji="0" lang="en-US" sz="1200" b="0" i="0" u="none" strike="noStrike" kern="1200" cap="none" spc="0" normalizeH="0" baseline="0" noProof="0" dirty="0">
                <a:ln>
                  <a:noFill/>
                </a:ln>
                <a:solidFill>
                  <a:prstClr val="black"/>
                </a:solidFill>
                <a:effectLst/>
                <a:uLnTx/>
                <a:uFillTx/>
                <a:latin typeface="+mn-lt"/>
                <a:ea typeface="+mn-ea"/>
                <a:cs typeface="+mn-cs"/>
              </a:rPr>
              <a:t>&gt; Renée a </a:t>
            </a:r>
            <a:r>
              <a:rPr kumimoji="0" lang="en-US" sz="1200" b="0" i="0" u="none" strike="noStrike" kern="1200" cap="none" spc="0" normalizeH="0" baseline="0" noProof="0" dirty="0" err="1">
                <a:ln>
                  <a:noFill/>
                </a:ln>
                <a:solidFill>
                  <a:prstClr val="black"/>
                </a:solidFill>
                <a:effectLst/>
                <a:uLnTx/>
                <a:uFillTx/>
                <a:latin typeface="+mn-lt"/>
                <a:ea typeface="+mn-ea"/>
                <a:cs typeface="+mn-cs"/>
              </a:rPr>
              <a:t>donc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couru</a:t>
            </a:r>
            <a:r>
              <a:rPr kumimoji="0" lang="en-US" sz="1200" b="0" i="0" u="none" strike="noStrike" kern="1200" cap="none" spc="0" normalizeH="0" baseline="0" noProof="0" dirty="0">
                <a:ln>
                  <a:noFill/>
                </a:ln>
                <a:solidFill>
                  <a:prstClr val="black"/>
                </a:solidFill>
                <a:effectLst/>
                <a:uLnTx/>
                <a:uFillTx/>
                <a:latin typeface="+mn-lt"/>
                <a:ea typeface="+mn-ea"/>
                <a:cs typeface="+mn-cs"/>
              </a:rPr>
              <a:t> 41 km de plus que Sandi.</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94</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err="1"/>
              <a:t>Donnez</a:t>
            </a:r>
            <a:r>
              <a:rPr lang="en-US" baseline="0" dirty="0"/>
              <a:t> du temps pour lancer des </a:t>
            </a:r>
            <a:r>
              <a:rPr lang="en-US" baseline="0" dirty="0" err="1"/>
              <a:t>idées</a:t>
            </a:r>
            <a:r>
              <a:rPr lang="en-US" baseline="0" dirty="0"/>
              <a:t> et </a:t>
            </a:r>
            <a:r>
              <a:rPr lang="en-US" baseline="0" dirty="0" err="1"/>
              <a:t>partager</a:t>
            </a:r>
            <a:r>
              <a:rPr lang="en-US" baseline="0" dirty="0"/>
              <a:t>.</a:t>
            </a:r>
          </a:p>
          <a:p>
            <a:endParaRPr lang="en-US" baseline="0" dirty="0"/>
          </a:p>
          <a:p>
            <a:r>
              <a:rPr lang="en-US" baseline="0" dirty="0" err="1"/>
              <a:t>Voici</a:t>
            </a:r>
            <a:r>
              <a:rPr lang="en-US" baseline="0" dirty="0"/>
              <a:t> </a:t>
            </a:r>
            <a:r>
              <a:rPr lang="en-US" baseline="0" dirty="0" err="1"/>
              <a:t>d’autres</a:t>
            </a:r>
            <a:r>
              <a:rPr lang="en-US" baseline="0" dirty="0"/>
              <a:t> </a:t>
            </a:r>
            <a:r>
              <a:rPr lang="en-US" baseline="0" dirty="0" err="1"/>
              <a:t>idées</a:t>
            </a:r>
            <a:r>
              <a:rPr lang="en-US" baseline="0" dirty="0"/>
              <a:t> : comparer des </a:t>
            </a:r>
            <a:r>
              <a:rPr lang="en-US" baseline="0" dirty="0" err="1"/>
              <a:t>salaires</a:t>
            </a:r>
            <a:r>
              <a:rPr lang="en-US" baseline="0" dirty="0"/>
              <a:t>, des </a:t>
            </a:r>
            <a:r>
              <a:rPr lang="en-US" baseline="0" dirty="0" err="1"/>
              <a:t>hauteurs</a:t>
            </a:r>
            <a:r>
              <a:rPr lang="en-US" baseline="0" dirty="0"/>
              <a:t>, des </a:t>
            </a:r>
            <a:r>
              <a:rPr lang="en-US" baseline="0" dirty="0" err="1"/>
              <a:t>poids</a:t>
            </a:r>
            <a:r>
              <a:rPr lang="en-US" baseline="0" dirty="0"/>
              <a:t>, la distance à </a:t>
            </a:r>
            <a:r>
              <a:rPr lang="en-US" baseline="0" dirty="0" err="1"/>
              <a:t>laquelle</a:t>
            </a:r>
            <a:r>
              <a:rPr lang="en-US" baseline="0" dirty="0"/>
              <a:t> </a:t>
            </a:r>
            <a:r>
              <a:rPr lang="en-US" baseline="0" dirty="0" err="1"/>
              <a:t>vous</a:t>
            </a:r>
            <a:r>
              <a:rPr lang="en-US" baseline="0" dirty="0"/>
              <a:t> </a:t>
            </a:r>
            <a:r>
              <a:rPr lang="en-US" baseline="0" dirty="0" err="1"/>
              <a:t>lancez</a:t>
            </a:r>
            <a:r>
              <a:rPr lang="en-US" baseline="0" dirty="0"/>
              <a:t> un </a:t>
            </a:r>
            <a:r>
              <a:rPr lang="en-US" baseline="0" dirty="0" err="1"/>
              <a:t>ballon</a:t>
            </a:r>
            <a:r>
              <a:rPr lang="en-US" baseline="0" dirty="0"/>
              <a:t>, les distances entre des </a:t>
            </a:r>
            <a:r>
              <a:rPr lang="en-US" baseline="0" dirty="0" err="1"/>
              <a:t>villes</a:t>
            </a:r>
            <a:r>
              <a:rPr lang="en-US" baseline="0" dirty="0"/>
              <a:t> (par </a:t>
            </a:r>
            <a:r>
              <a:rPr lang="en-US" baseline="0" dirty="0" err="1"/>
              <a:t>exemple</a:t>
            </a:r>
            <a:r>
              <a:rPr lang="en-US" baseline="0" dirty="0"/>
              <a:t> : Red Deer à Edmonton par rapport à Red Deer à Calgary. </a:t>
            </a:r>
            <a:r>
              <a:rPr lang="en-US" baseline="0" dirty="0" err="1"/>
              <a:t>Quelle</a:t>
            </a:r>
            <a:r>
              <a:rPr lang="en-US" baseline="0" dirty="0"/>
              <a:t> </a:t>
            </a:r>
            <a:r>
              <a:rPr lang="en-US" baseline="0" dirty="0" err="1"/>
              <a:t>est</a:t>
            </a:r>
            <a:r>
              <a:rPr lang="en-US" baseline="0" dirty="0"/>
              <a:t> la plus </a:t>
            </a:r>
            <a:r>
              <a:rPr lang="en-US" baseline="0" dirty="0" err="1"/>
              <a:t>grande</a:t>
            </a:r>
            <a:r>
              <a:rPr lang="en-US" baseline="0" dirty="0"/>
              <a:t> distance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95</a:t>
            </a:fld>
            <a:endParaRPr lang="en-US"/>
          </a:p>
        </p:txBody>
      </p:sp>
    </p:spTree>
    <p:extLst>
      <p:ext uri="{BB962C8B-B14F-4D97-AF65-F5344CB8AC3E}">
        <p14:creationId xmlns:p14="http://schemas.microsoft.com/office/powerpoint/2010/main" val="22603258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Il </a:t>
            </a:r>
            <a:r>
              <a:rPr lang="en-US" baseline="0" dirty="0" err="1"/>
              <a:t>existe</a:t>
            </a:r>
            <a:r>
              <a:rPr lang="en-US" baseline="0" dirty="0"/>
              <a:t> de </a:t>
            </a:r>
            <a:r>
              <a:rPr lang="en-US" baseline="0" dirty="0" err="1"/>
              <a:t>nombreuses</a:t>
            </a:r>
            <a:r>
              <a:rPr lang="en-US" baseline="0" dirty="0"/>
              <a:t> </a:t>
            </a:r>
            <a:r>
              <a:rPr lang="en-US" baseline="0" dirty="0" err="1"/>
              <a:t>pratiques</a:t>
            </a:r>
            <a:r>
              <a:rPr lang="en-US" baseline="0" dirty="0"/>
              <a:t> </a:t>
            </a:r>
            <a:r>
              <a:rPr lang="en-US" baseline="0" dirty="0" err="1"/>
              <a:t>pédagogiques</a:t>
            </a:r>
            <a:r>
              <a:rPr lang="en-US" baseline="0" dirty="0"/>
              <a:t> que </a:t>
            </a:r>
            <a:r>
              <a:rPr lang="en-US" baseline="0" dirty="0" err="1"/>
              <a:t>vous</a:t>
            </a:r>
            <a:r>
              <a:rPr lang="en-US" baseline="0" dirty="0"/>
              <a:t> </a:t>
            </a:r>
            <a:r>
              <a:rPr lang="en-US" baseline="0" dirty="0" err="1"/>
              <a:t>pouvez</a:t>
            </a:r>
            <a:r>
              <a:rPr lang="en-US" baseline="0" dirty="0"/>
              <a:t> et </a:t>
            </a:r>
            <a:r>
              <a:rPr lang="en-US" baseline="0" dirty="0" err="1"/>
              <a:t>devez</a:t>
            </a:r>
            <a:r>
              <a:rPr lang="en-US" baseline="0" dirty="0"/>
              <a:t> </a:t>
            </a:r>
            <a:r>
              <a:rPr lang="en-US" baseline="0" dirty="0" err="1"/>
              <a:t>utiliser</a:t>
            </a:r>
            <a:r>
              <a:rPr lang="en-US" baseline="0" dirty="0"/>
              <a:t> </a:t>
            </a:r>
            <a:r>
              <a:rPr lang="en-US" baseline="0" dirty="0" err="1"/>
              <a:t>afin</a:t>
            </a:r>
            <a:r>
              <a:rPr lang="en-US" baseline="0" dirty="0"/>
              <a:t> </a:t>
            </a:r>
            <a:r>
              <a:rPr lang="en-US" baseline="0" dirty="0" err="1"/>
              <a:t>d’aider</a:t>
            </a:r>
            <a:r>
              <a:rPr lang="en-US" baseline="0" dirty="0"/>
              <a:t> </a:t>
            </a:r>
            <a:r>
              <a:rPr lang="en-US" baseline="0" dirty="0" err="1"/>
              <a:t>vos</a:t>
            </a:r>
            <a:r>
              <a:rPr lang="en-US" baseline="0" dirty="0"/>
              <a:t> </a:t>
            </a:r>
            <a:r>
              <a:rPr lang="en-US" baseline="0" dirty="0" err="1"/>
              <a:t>élèves</a:t>
            </a:r>
            <a:r>
              <a:rPr lang="en-US" baseline="0" dirty="0"/>
              <a:t> à </a:t>
            </a:r>
            <a:r>
              <a:rPr lang="en-US" baseline="0" dirty="0" err="1"/>
              <a:t>développer</a:t>
            </a:r>
            <a:r>
              <a:rPr lang="en-US" baseline="0" dirty="0"/>
              <a:t> </a:t>
            </a:r>
            <a:r>
              <a:rPr lang="en-US" baseline="0" dirty="0" err="1"/>
              <a:t>leur</a:t>
            </a:r>
            <a:r>
              <a:rPr lang="en-US" baseline="0" dirty="0"/>
              <a:t> </a:t>
            </a:r>
            <a:r>
              <a:rPr lang="en-US" baseline="0" dirty="0" err="1"/>
              <a:t>capacité</a:t>
            </a:r>
            <a:r>
              <a:rPr lang="en-US" baseline="0" dirty="0"/>
              <a:t> de </a:t>
            </a:r>
            <a:r>
              <a:rPr lang="en-US" baseline="0" dirty="0" err="1"/>
              <a:t>manipuler</a:t>
            </a:r>
            <a:r>
              <a:rPr lang="en-US" baseline="0" dirty="0"/>
              <a:t> les </a:t>
            </a:r>
            <a:r>
              <a:rPr lang="en-US" baseline="0" dirty="0" err="1"/>
              <a:t>nombres</a:t>
            </a:r>
            <a:r>
              <a:rPr lang="en-US" baseline="0" dirty="0"/>
              <a:t> de </a:t>
            </a:r>
            <a:r>
              <a:rPr lang="en-US" baseline="0" dirty="0" err="1"/>
              <a:t>façon</a:t>
            </a:r>
            <a:r>
              <a:rPr lang="en-US" baseline="0" dirty="0"/>
              <a:t> flexible.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96</a:t>
            </a:fld>
            <a:endParaRPr lang="en-US"/>
          </a:p>
        </p:txBody>
      </p:sp>
    </p:spTree>
    <p:extLst>
      <p:ext uri="{BB962C8B-B14F-4D97-AF65-F5344CB8AC3E}">
        <p14:creationId xmlns:p14="http://schemas.microsoft.com/office/powerpoint/2010/main" val="11627052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Pour </a:t>
            </a:r>
            <a:r>
              <a:rPr kumimoji="0" lang="en-US" sz="1200" b="0" i="0" u="none" strike="noStrike" kern="1200" cap="none" spc="0" normalizeH="0" baseline="0" noProof="0" dirty="0" err="1">
                <a:ln>
                  <a:noFill/>
                </a:ln>
                <a:solidFill>
                  <a:prstClr val="black"/>
                </a:solidFill>
                <a:effectLst/>
                <a:uLnTx/>
                <a:uFillTx/>
                <a:latin typeface="+mn-lt"/>
                <a:ea typeface="+mn-ea"/>
                <a:cs typeface="+mn-cs"/>
              </a:rPr>
              <a:t>inclure</a:t>
            </a:r>
            <a:r>
              <a:rPr kumimoji="0" lang="en-US" sz="1200" b="0" i="0" u="none" strike="noStrike" kern="1200" cap="none" spc="0" normalizeH="0" baseline="0" noProof="0" dirty="0">
                <a:ln>
                  <a:noFill/>
                </a:ln>
                <a:solidFill>
                  <a:prstClr val="black"/>
                </a:solidFill>
                <a:effectLst/>
                <a:uLnTx/>
                <a:uFillTx/>
                <a:latin typeface="+mn-lt"/>
                <a:ea typeface="+mn-ea"/>
                <a:cs typeface="+mn-cs"/>
              </a:rPr>
              <a:t> un </a:t>
            </a:r>
            <a:r>
              <a:rPr kumimoji="0" lang="en-US" sz="1200" b="0" i="0" u="none" strike="noStrike" kern="1200" cap="none" spc="0" normalizeH="0" baseline="0" noProof="0" dirty="0" err="1">
                <a:ln>
                  <a:noFill/>
                </a:ln>
                <a:solidFill>
                  <a:prstClr val="black"/>
                </a:solidFill>
                <a:effectLst/>
                <a:uLnTx/>
                <a:uFillTx/>
                <a:latin typeface="+mn-lt"/>
                <a:ea typeface="+mn-ea"/>
                <a:cs typeface="+mn-cs"/>
              </a:rPr>
              <a:t>processus</a:t>
            </a:r>
            <a:r>
              <a:rPr kumimoji="0" lang="en-US" sz="1200" b="0" i="0" u="none" strike="noStrike" kern="1200" cap="none" spc="0" normalizeH="0" baseline="0" noProof="0" dirty="0">
                <a:ln>
                  <a:noFill/>
                </a:ln>
                <a:solidFill>
                  <a:prstClr val="black"/>
                </a:solidFill>
                <a:effectLst/>
                <a:uLnTx/>
                <a:uFillTx/>
                <a:latin typeface="+mn-lt"/>
                <a:ea typeface="+mn-ea"/>
                <a:cs typeface="+mn-cs"/>
              </a:rPr>
              <a:t> pour </a:t>
            </a:r>
            <a:r>
              <a:rPr kumimoji="0" lang="en-US" sz="1200" b="0" i="0" u="none" strike="noStrike" kern="1200" cap="none" spc="0" normalizeH="0" baseline="0" noProof="0" dirty="0" err="1">
                <a:ln>
                  <a:noFill/>
                </a:ln>
                <a:solidFill>
                  <a:prstClr val="black"/>
                </a:solidFill>
                <a:effectLst/>
                <a:uLnTx/>
                <a:uFillTx/>
                <a:latin typeface="+mn-lt"/>
                <a:ea typeface="+mn-ea"/>
                <a:cs typeface="+mn-cs"/>
              </a:rPr>
              <a:t>enseigner</a:t>
            </a:r>
            <a:r>
              <a:rPr kumimoji="0" lang="en-US" sz="1200" b="0" i="0" u="none" strike="noStrike" kern="1200" cap="none" spc="0" normalizeH="0" baseline="0" noProof="0" dirty="0">
                <a:ln>
                  <a:noFill/>
                </a:ln>
                <a:solidFill>
                  <a:prstClr val="black"/>
                </a:solidFill>
                <a:effectLst/>
                <a:uLnTx/>
                <a:uFillTx/>
                <a:latin typeface="+mn-lt"/>
                <a:ea typeface="+mn-ea"/>
                <a:cs typeface="+mn-cs"/>
              </a:rPr>
              <a:t> «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comparaison</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comme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soustraction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a:t>
            </a:r>
            <a:r>
              <a:rPr kumimoji="0" lang="en-US" sz="1200" b="0" i="0" u="none" strike="noStrike" kern="1200" cap="none" spc="0" normalizeH="0" baseline="0" noProof="0" dirty="0">
                <a:ln>
                  <a:noFill/>
                </a:ln>
                <a:solidFill>
                  <a:prstClr val="black"/>
                </a:solidFill>
                <a:effectLst/>
                <a:uLnTx/>
                <a:uFillTx/>
                <a:latin typeface="+mn-lt"/>
                <a:ea typeface="+mn-ea"/>
                <a:cs typeface="+mn-cs"/>
              </a:rPr>
              <a:t> alternant entre les </a:t>
            </a:r>
            <a:r>
              <a:rPr kumimoji="0" lang="en-US" sz="1200" b="0" i="0" u="none" strike="noStrike" kern="1200" cap="none" spc="0" normalizeH="0" baseline="0" noProof="0" dirty="0" err="1">
                <a:ln>
                  <a:noFill/>
                </a:ln>
                <a:solidFill>
                  <a:prstClr val="black"/>
                </a:solidFill>
                <a:effectLst/>
                <a:uLnTx/>
                <a:uFillTx/>
                <a:latin typeface="+mn-lt"/>
                <a:ea typeface="+mn-ea"/>
                <a:cs typeface="+mn-cs"/>
              </a:rPr>
              <a:t>représentations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concrètes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imagées</a:t>
            </a:r>
            <a:r>
              <a:rPr kumimoji="0" lang="en-US" sz="1200" b="0" i="0" u="none" strike="noStrike" kern="1200" cap="none" spc="0" normalizeH="0" baseline="0" noProof="0" dirty="0">
                <a:ln>
                  <a:noFill/>
                </a:ln>
                <a:solidFill>
                  <a:prstClr val="black"/>
                </a:solidFill>
                <a:effectLst/>
                <a:uLnTx/>
                <a:uFillTx/>
                <a:latin typeface="+mn-lt"/>
                <a:ea typeface="+mn-ea"/>
                <a:cs typeface="+mn-cs"/>
              </a:rPr>
              <a:t> et </a:t>
            </a:r>
            <a:r>
              <a:rPr kumimoji="0" lang="en-US" sz="1200" b="0" i="0" u="none" strike="noStrike" kern="1200" cap="none" spc="0" normalizeH="0" baseline="0" noProof="0" dirty="0" err="1">
                <a:ln>
                  <a:noFill/>
                </a:ln>
                <a:solidFill>
                  <a:prstClr val="black"/>
                </a:solidFill>
                <a:effectLst/>
                <a:uLnTx/>
                <a:uFillTx/>
                <a:latin typeface="+mn-lt"/>
                <a:ea typeface="+mn-ea"/>
                <a:cs typeface="+mn-cs"/>
              </a:rPr>
              <a:t>symboliques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allez</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voir</a:t>
            </a:r>
            <a:r>
              <a:rPr kumimoji="0" lang="en-US" sz="1200" b="0" i="0" u="none" strike="noStrike" kern="1200" cap="none" spc="0" normalizeH="0" baseline="0" noProof="0" dirty="0">
                <a:ln>
                  <a:noFill/>
                </a:ln>
                <a:solidFill>
                  <a:prstClr val="black"/>
                </a:solidFill>
                <a:effectLst/>
                <a:uLnTx/>
                <a:uFillTx/>
                <a:latin typeface="+mn-lt"/>
                <a:ea typeface="+mn-ea"/>
                <a:cs typeface="+mn-cs"/>
              </a:rPr>
              <a:t> le module GI3 : C</a:t>
            </a:r>
            <a:r>
              <a:rPr kumimoji="0" lang="fr-FR" sz="1200" b="0" i="0" u="none" strike="noStrike" kern="1200" cap="none" spc="0" normalizeH="0" baseline="0" noProof="0" dirty="0" err="1">
                <a:ln>
                  <a:noFill/>
                </a:ln>
                <a:solidFill>
                  <a:prstClr val="black"/>
                </a:solidFill>
                <a:effectLst/>
                <a:uLnTx/>
                <a:uFillTx/>
                <a:latin typeface="+mn-lt"/>
                <a:ea typeface="+mn-ea"/>
                <a:cs typeface="+mn-cs"/>
              </a:rPr>
              <a:t>omparaison</a:t>
            </a:r>
            <a:r>
              <a:rPr kumimoji="0" lang="fr-FR" sz="1200" b="0" i="0" u="none" strike="noStrike" kern="1200" cap="none" spc="0" normalizeH="0" baseline="0" noProof="0" dirty="0">
                <a:ln>
                  <a:noFill/>
                </a:ln>
                <a:solidFill>
                  <a:prstClr val="black"/>
                </a:solidFill>
                <a:effectLst/>
                <a:uLnTx/>
                <a:uFillTx/>
                <a:latin typeface="+mn-lt"/>
                <a:ea typeface="+mn-ea"/>
                <a:cs typeface="+mn-cs"/>
              </a:rPr>
              <a:t> CIS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97</a:t>
            </a:fld>
            <a:endParaRPr lang="en-US"/>
          </a:p>
        </p:txBody>
      </p:sp>
    </p:spTree>
    <p:extLst>
      <p:ext uri="{BB962C8B-B14F-4D97-AF65-F5344CB8AC3E}">
        <p14:creationId xmlns:p14="http://schemas.microsoft.com/office/powerpoint/2010/main" val="9999513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Document à </a:t>
            </a:r>
            <a:r>
              <a:rPr kumimoji="0" lang="en-US" sz="1200" b="1" i="0" u="sng" strike="noStrike" kern="1200" cap="none" spc="0" normalizeH="0" baseline="0" noProof="0" dirty="0" err="1">
                <a:ln>
                  <a:noFill/>
                </a:ln>
                <a:solidFill>
                  <a:prstClr val="black"/>
                </a:solidFill>
                <a:effectLst/>
                <a:uLnTx/>
                <a:uFillTx/>
                <a:latin typeface="+mn-lt"/>
                <a:ea typeface="+mn-ea"/>
                <a:cs typeface="+mn-cs"/>
              </a:rPr>
              <a:t>distribuer</a:t>
            </a: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Lettre</a:t>
            </a:r>
            <a:r>
              <a:rPr kumimoji="0" lang="en-US" sz="1200" b="0" i="0" u="none" strike="noStrike" kern="1200" cap="none" spc="0" normalizeH="0" baseline="0" noProof="0" dirty="0">
                <a:ln>
                  <a:noFill/>
                </a:ln>
                <a:solidFill>
                  <a:prstClr val="black"/>
                </a:solidFill>
                <a:effectLst/>
                <a:uLnTx/>
                <a:uFillTx/>
                <a:latin typeface="+mn-lt"/>
                <a:ea typeface="+mn-ea"/>
                <a:cs typeface="+mn-cs"/>
              </a:rPr>
              <a:t> aux parents – Grande idée no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Le groupe APME a rédigé des lettres aux parents pour parler de chacune des grandes idées de l’égalité, la pensée additive et la pensée multiplicative.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Vous pouvez envoyer cette lettre aux parents au début, au milieu ou la fin d’une unité. Toutefois, si vous décidez de l’envoyer au début, vous informerez </a:t>
            </a:r>
            <a:r>
              <a:rPr kumimoji="0" lang="fr-FR" sz="1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proactivement</a:t>
            </a: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les parents des activités de leur enfant en classe.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Comme c’est en version Word, vous pouvez faire des versions courtes et envoyer une seule question du « Quiz surprise » avec la réponse au verso pour ne pas submerger le parent.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Prenez un moment pour lire une question et y répondre, ensuite, lisez la réponse qui correspond au verso.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Discutez.</a:t>
            </a:r>
          </a:p>
          <a:p>
            <a:pPr marL="0" indent="0">
              <a:buFont typeface="Arial" charset="0"/>
              <a:buNone/>
            </a:pPr>
            <a:endParaRPr lang="en-US" b="0"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98</a:t>
            </a:fld>
            <a:endParaRPr lang="en-US"/>
          </a:p>
        </p:txBody>
      </p:sp>
    </p:spTree>
    <p:extLst>
      <p:ext uri="{BB962C8B-B14F-4D97-AF65-F5344CB8AC3E}">
        <p14:creationId xmlns:p14="http://schemas.microsoft.com/office/powerpoint/2010/main" val="1185785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10"/>
          </p:nvPr>
        </p:nvSpPr>
        <p:spPr/>
        <p:txBody>
          <a:bodyPr/>
          <a:lstStyle/>
          <a:p>
            <a:fld id="{6DE36EF0-7984-4198-B0B0-446744D294F3}" type="slidenum">
              <a:rPr lang="en-US" smtClean="0"/>
              <a:t>99</a:t>
            </a:fld>
            <a:endParaRPr lang="en-US"/>
          </a:p>
        </p:txBody>
      </p:sp>
    </p:spTree>
    <p:extLst>
      <p:ext uri="{BB962C8B-B14F-4D97-AF65-F5344CB8AC3E}">
        <p14:creationId xmlns:p14="http://schemas.microsoft.com/office/powerpoint/2010/main" val="1068887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Master" Target="../slideMasters/slideMaster1.xml"/><Relationship Id="rId4" Type="http://schemas.openxmlformats.org/officeDocument/2006/relationships/image" Target="../media/image15.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6.gif"/><Relationship Id="rId1" Type="http://schemas.openxmlformats.org/officeDocument/2006/relationships/slideMaster" Target="../slideMasters/slideMaster1.xml"/><Relationship Id="rId4" Type="http://schemas.openxmlformats.org/officeDocument/2006/relationships/image" Target="../media/image17.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gif"/><Relationship Id="rId1" Type="http://schemas.openxmlformats.org/officeDocument/2006/relationships/slideMaster" Target="../slideMasters/slideMaster1.xml"/><Relationship Id="rId4" Type="http://schemas.openxmlformats.org/officeDocument/2006/relationships/image" Target="../media/image19.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1.png"/><Relationship Id="rId7" Type="http://schemas.openxmlformats.org/officeDocument/2006/relationships/image" Target="../media/image16.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7.gif"/><Relationship Id="rId5" Type="http://schemas.openxmlformats.org/officeDocument/2006/relationships/image" Target="../media/image22.gif"/><Relationship Id="rId10" Type="http://schemas.openxmlformats.org/officeDocument/2006/relationships/image" Target="../media/image26.gif"/><Relationship Id="rId4" Type="http://schemas.openxmlformats.org/officeDocument/2006/relationships/image" Target="../media/image10.gif"/><Relationship Id="rId9" Type="http://schemas.openxmlformats.org/officeDocument/2006/relationships/image" Target="../media/image25.gi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1.png"/><Relationship Id="rId7" Type="http://schemas.openxmlformats.org/officeDocument/2006/relationships/image" Target="../media/image24.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10.gif"/><Relationship Id="rId9" Type="http://schemas.openxmlformats.org/officeDocument/2006/relationships/image" Target="../media/image26.g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gif"/><Relationship Id="rId1" Type="http://schemas.openxmlformats.org/officeDocument/2006/relationships/slideMaster" Target="../slideMasters/slideMaster1.xml"/><Relationship Id="rId4" Type="http://schemas.openxmlformats.org/officeDocument/2006/relationships/image" Target="../media/image7.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gif"/><Relationship Id="rId1" Type="http://schemas.openxmlformats.org/officeDocument/2006/relationships/slideMaster" Target="../slideMasters/slideMaster1.xml"/><Relationship Id="rId4" Type="http://schemas.openxmlformats.org/officeDocument/2006/relationships/image" Target="../media/image9.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Master" Target="../slideMasters/slideMaster1.xml"/><Relationship Id="rId4" Type="http://schemas.openxmlformats.org/officeDocument/2006/relationships/image" Target="../media/image11.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gif"/><Relationship Id="rId1" Type="http://schemas.openxmlformats.org/officeDocument/2006/relationships/slideMaster" Target="../slideMasters/slideMaster1.xml"/><Relationship Id="rId4" Type="http://schemas.openxmlformats.org/officeDocument/2006/relationships/image" Target="../media/image1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66052" y="1600200"/>
            <a:ext cx="3777947" cy="383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209800"/>
            <a:ext cx="4648200" cy="1470025"/>
          </a:xfrm>
        </p:spPr>
        <p:txBody>
          <a:bodyPr/>
          <a:lstStyle>
            <a:lvl1pPr>
              <a:defRPr>
                <a:latin typeface="Segoe Print" panose="02000600000000000000" pitchFamily="2" charset="0"/>
              </a:defRPr>
            </a:lvl1pPr>
          </a:lstStyle>
          <a:p>
            <a:r>
              <a:rPr lang="en-US" dirty="0"/>
              <a:t>Click to edit Master title style</a:t>
            </a:r>
          </a:p>
        </p:txBody>
      </p:sp>
      <p:sp>
        <p:nvSpPr>
          <p:cNvPr id="3" name="Subtitle 2"/>
          <p:cNvSpPr>
            <a:spLocks noGrp="1"/>
          </p:cNvSpPr>
          <p:nvPr>
            <p:ph type="subTitle" idx="1"/>
          </p:nvPr>
        </p:nvSpPr>
        <p:spPr>
          <a:xfrm>
            <a:off x="685800" y="4191000"/>
            <a:ext cx="4648200" cy="1752600"/>
          </a:xfrm>
        </p:spPr>
        <p:txBody>
          <a:bodyPr/>
          <a:lstStyle>
            <a:lvl1pPr marL="0" indent="0" algn="ctr">
              <a:buNone/>
              <a:defRPr>
                <a:solidFill>
                  <a:schemeClr val="tx1"/>
                </a:solidFill>
                <a:latin typeface="Segoe Print" panose="020006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86" t="16667"/>
          <a:stretch/>
        </p:blipFill>
        <p:spPr bwMode="auto">
          <a:xfrm>
            <a:off x="-2630" y="0"/>
            <a:ext cx="82322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Shape 112"/>
          <p:cNvPicPr preferRelativeResize="0"/>
          <p:nvPr userDrawn="1"/>
        </p:nvPicPr>
        <p:blipFill rotWithShape="1">
          <a:blip r:embed="rId4">
            <a:alphaModFix/>
          </a:blip>
          <a:srcRect t="2822" r="1571" b="7895"/>
          <a:stretch/>
        </p:blipFill>
        <p:spPr>
          <a:xfrm>
            <a:off x="76201" y="5996244"/>
            <a:ext cx="9000341" cy="861756"/>
          </a:xfrm>
          <a:prstGeom prst="rect">
            <a:avLst/>
          </a:prstGeom>
          <a:noFill/>
          <a:ln>
            <a:noFill/>
          </a:ln>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7845" y="5954220"/>
            <a:ext cx="9016307" cy="82848"/>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8100" y="1167364"/>
            <a:ext cx="9016307" cy="82848"/>
          </a:xfrm>
          <a:prstGeom prst="rect">
            <a:avLst/>
          </a:prstGeom>
        </p:spPr>
      </p:pic>
      <p:pic>
        <p:nvPicPr>
          <p:cNvPr id="5" name="Picture 2" descr="Image result for twitte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8892"/>
          <a:stretch/>
        </p:blipFill>
        <p:spPr bwMode="auto">
          <a:xfrm>
            <a:off x="8122483" y="5105401"/>
            <a:ext cx="931669" cy="8488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6553408" y="5529811"/>
            <a:ext cx="1290738" cy="369332"/>
          </a:xfrm>
          <a:prstGeom prst="rect">
            <a:avLst/>
          </a:prstGeom>
          <a:noFill/>
        </p:spPr>
        <p:txBody>
          <a:bodyPr wrap="none" rtlCol="0">
            <a:spAutoFit/>
          </a:bodyPr>
          <a:lstStyle/>
          <a:p>
            <a:r>
              <a:rPr lang="en-US" dirty="0"/>
              <a:t>@EMPL_AB</a:t>
            </a:r>
          </a:p>
        </p:txBody>
      </p:sp>
    </p:spTree>
    <p:extLst>
      <p:ext uri="{BB962C8B-B14F-4D97-AF65-F5344CB8AC3E}">
        <p14:creationId xmlns:p14="http://schemas.microsoft.com/office/powerpoint/2010/main" val="178896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baseline="0" dirty="0" smtClean="0"/>
              <a:t>Grande idée no</a:t>
            </a:r>
            <a:r>
              <a:rPr lang="en-US" dirty="0" smtClean="0"/>
              <a:t> 4</a:t>
            </a:r>
            <a:endParaRPr lang="en-US" dirty="0"/>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938992"/>
          </a:xfrm>
          <a:prstGeom prst="rect">
            <a:avLst/>
          </a:prstGeom>
          <a:noFill/>
        </p:spPr>
        <p:txBody>
          <a:bodyPr wrap="square" rtlCol="0">
            <a:spAutoFit/>
          </a:bodyPr>
          <a:lstStyle/>
          <a:p>
            <a:pPr marL="171450" indent="-171450">
              <a:buFont typeface="Arial" panose="020B0604020202020204" pitchFamily="34" charset="0"/>
              <a:buChar char="•"/>
            </a:pPr>
            <a:r>
              <a:rPr lang="fr-FR" sz="2400" dirty="0" smtClean="0">
                <a:latin typeface="Segoe Print" panose="02000600000000000000" pitchFamily="2" charset="0"/>
              </a:rPr>
              <a:t>Activité</a:t>
            </a:r>
          </a:p>
          <a:p>
            <a:pPr marL="171450" indent="-171450">
              <a:buFont typeface="Arial" panose="020B0604020202020204" pitchFamily="34" charset="0"/>
              <a:buChar char="•"/>
            </a:pPr>
            <a:r>
              <a:rPr lang="fr-FR" sz="2400" dirty="0" smtClean="0">
                <a:latin typeface="Segoe Print" panose="02000600000000000000" pitchFamily="2" charset="0"/>
              </a:rPr>
              <a:t>Évaluation</a:t>
            </a:r>
          </a:p>
          <a:p>
            <a:pPr marL="171450" indent="-171450">
              <a:buFont typeface="Arial" panose="020B0604020202020204" pitchFamily="34" charset="0"/>
              <a:buChar char="•"/>
            </a:pPr>
            <a:r>
              <a:rPr lang="fr-FR" sz="2400" dirty="0" smtClean="0">
                <a:latin typeface="Segoe Print" panose="02000600000000000000" pitchFamily="2" charset="0"/>
              </a:rPr>
              <a:t>Pratiques</a:t>
            </a:r>
            <a:r>
              <a:rPr lang="fr-FR" sz="2400" baseline="0" dirty="0" smtClean="0">
                <a:latin typeface="Segoe Print" panose="02000600000000000000" pitchFamily="2" charset="0"/>
              </a:rPr>
              <a:t> pédagogiques</a:t>
            </a:r>
          </a:p>
          <a:p>
            <a:pPr marL="171450" indent="-171450">
              <a:buFont typeface="Arial" panose="020B0604020202020204" pitchFamily="34" charset="0"/>
              <a:buChar char="•"/>
            </a:pPr>
            <a:r>
              <a:rPr lang="fr-FR" sz="2400" baseline="0" dirty="0" smtClean="0">
                <a:latin typeface="Segoe Print" panose="02000600000000000000" pitchFamily="2" charset="0"/>
              </a:rPr>
              <a:t>Communication avec les parents</a:t>
            </a:r>
            <a:endParaRPr lang="fr-FR" sz="2400" dirty="0">
              <a:latin typeface="Segoe Print" panose="02000600000000000000" pitchFamily="2" charset="0"/>
            </a:endParaRPr>
          </a:p>
        </p:txBody>
      </p:sp>
    </p:spTree>
    <p:extLst>
      <p:ext uri="{BB962C8B-B14F-4D97-AF65-F5344CB8AC3E}">
        <p14:creationId xmlns:p14="http://schemas.microsoft.com/office/powerpoint/2010/main" val="54929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593952" y="408801"/>
            <a:ext cx="1542409" cy="276999"/>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latin typeface="Segoe Print" panose="02000600000000000000" pitchFamily="2" charset="0"/>
                <a:ea typeface="Segoe UI Symbol" panose="020B0502040204020203" pitchFamily="34" charset="0"/>
                <a:cs typeface="+mn-cs"/>
              </a:rPr>
              <a:t>Grande idée no </a:t>
            </a:r>
            <a:r>
              <a:rPr lang="en-US" sz="1200" b="1" dirty="0" smtClean="0">
                <a:solidFill>
                  <a:srgbClr val="C00000"/>
                </a:solidFill>
                <a:latin typeface="Segoe Print" panose="02000600000000000000" pitchFamily="2" charset="0"/>
                <a:ea typeface="Segoe UI Symbol" panose="020B0502040204020203" pitchFamily="34" charset="0"/>
              </a:rPr>
              <a:t>4</a:t>
            </a:r>
            <a:endParaRPr lang="en-US" sz="1200" b="1" dirty="0">
              <a:solidFill>
                <a:srgbClr val="C00000"/>
              </a:solidFill>
              <a:latin typeface="Segoe Print" panose="02000600000000000000" pitchFamily="2" charset="0"/>
              <a:ea typeface="Segoe UI Symbol" panose="020B0502040204020203" pitchFamily="34" charset="0"/>
            </a:endParaRPr>
          </a:p>
        </p:txBody>
      </p:sp>
      <p:sp>
        <p:nvSpPr>
          <p:cNvPr id="10" name="TextBox 9"/>
          <p:cNvSpPr txBox="1"/>
          <p:nvPr userDrawn="1"/>
        </p:nvSpPr>
        <p:spPr>
          <a:xfrm>
            <a:off x="1905000" y="1610833"/>
            <a:ext cx="1616148"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C00000"/>
                </a:solidFill>
                <a:latin typeface="Segoe Print" panose="02000600000000000000" pitchFamily="2" charset="0"/>
                <a:ea typeface="Segoe UI Symbol" panose="020B0502040204020203" pitchFamily="34" charset="0"/>
                <a:cs typeface="+mn-cs"/>
              </a:rPr>
              <a:t>La </a:t>
            </a:r>
            <a:r>
              <a:rPr lang="en-US" sz="1200" b="1" kern="1200" dirty="0" err="1" smtClean="0">
                <a:solidFill>
                  <a:srgbClr val="C00000"/>
                </a:solidFill>
                <a:latin typeface="Segoe Print" panose="02000600000000000000" pitchFamily="2" charset="0"/>
                <a:ea typeface="Segoe UI Symbol" panose="020B0502040204020203" pitchFamily="34" charset="0"/>
                <a:cs typeface="+mn-cs"/>
              </a:rPr>
              <a:t>pensée</a:t>
            </a:r>
            <a:r>
              <a:rPr lang="en-US" sz="1200" b="1" kern="1200" dirty="0" smtClean="0">
                <a:solidFill>
                  <a:srgbClr val="C00000"/>
                </a:solidFill>
                <a:latin typeface="Segoe Print" panose="02000600000000000000" pitchFamily="2" charset="0"/>
                <a:ea typeface="Segoe UI Symbol" panose="020B0502040204020203" pitchFamily="34" charset="0"/>
                <a:cs typeface="+mn-cs"/>
              </a:rPr>
              <a:t> additive</a:t>
            </a:r>
          </a:p>
        </p:txBody>
      </p:sp>
    </p:spTree>
    <p:extLst>
      <p:ext uri="{BB962C8B-B14F-4D97-AF65-F5344CB8AC3E}">
        <p14:creationId xmlns:p14="http://schemas.microsoft.com/office/powerpoint/2010/main" val="46686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baseline="0" dirty="0" smtClean="0"/>
              <a:t>Grande idée no</a:t>
            </a:r>
            <a:r>
              <a:rPr lang="en-US" dirty="0" smtClean="0"/>
              <a:t> 5</a:t>
            </a:r>
            <a:endParaRPr lang="en-US" dirty="0"/>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938992"/>
          </a:xfrm>
          <a:prstGeom prst="rect">
            <a:avLst/>
          </a:prstGeom>
          <a:noFill/>
        </p:spPr>
        <p:txBody>
          <a:bodyPr wrap="square" rtlCol="0">
            <a:spAutoFit/>
          </a:bodyPr>
          <a:lstStyle/>
          <a:p>
            <a:pPr marL="171450" indent="-171450">
              <a:buFont typeface="Arial" panose="020B0604020202020204" pitchFamily="34" charset="0"/>
              <a:buChar char="•"/>
            </a:pPr>
            <a:r>
              <a:rPr lang="fr-FR" sz="2400" dirty="0" smtClean="0">
                <a:latin typeface="Segoe Print" panose="02000600000000000000" pitchFamily="2" charset="0"/>
              </a:rPr>
              <a:t>Activité</a:t>
            </a:r>
          </a:p>
          <a:p>
            <a:pPr marL="171450" indent="-171450">
              <a:buFont typeface="Arial" panose="020B0604020202020204" pitchFamily="34" charset="0"/>
              <a:buChar char="•"/>
            </a:pPr>
            <a:r>
              <a:rPr lang="fr-FR" sz="2400" dirty="0" smtClean="0">
                <a:latin typeface="Segoe Print" panose="02000600000000000000" pitchFamily="2" charset="0"/>
              </a:rPr>
              <a:t>Évaluation</a:t>
            </a:r>
          </a:p>
          <a:p>
            <a:pPr marL="171450" indent="-171450">
              <a:buFont typeface="Arial" panose="020B0604020202020204" pitchFamily="34" charset="0"/>
              <a:buChar char="•"/>
            </a:pPr>
            <a:r>
              <a:rPr lang="fr-FR" sz="2400" dirty="0" smtClean="0">
                <a:latin typeface="Segoe Print" panose="02000600000000000000" pitchFamily="2" charset="0"/>
              </a:rPr>
              <a:t>Pratiques</a:t>
            </a:r>
            <a:r>
              <a:rPr lang="fr-FR" sz="2400" baseline="0" dirty="0" smtClean="0">
                <a:latin typeface="Segoe Print" panose="02000600000000000000" pitchFamily="2" charset="0"/>
              </a:rPr>
              <a:t> pédagogiques</a:t>
            </a:r>
          </a:p>
          <a:p>
            <a:pPr marL="171450" indent="-171450">
              <a:buFont typeface="Arial" panose="020B0604020202020204" pitchFamily="34" charset="0"/>
              <a:buChar char="•"/>
            </a:pPr>
            <a:r>
              <a:rPr lang="fr-FR" sz="2400" baseline="0" dirty="0" smtClean="0">
                <a:latin typeface="Segoe Print" panose="02000600000000000000" pitchFamily="2" charset="0"/>
              </a:rPr>
              <a:t>Communication avec les parents</a:t>
            </a:r>
            <a:endParaRPr lang="fr-FR" sz="2400" dirty="0">
              <a:latin typeface="Segoe Print" panose="02000600000000000000" pitchFamily="2" charset="0"/>
            </a:endParaRPr>
          </a:p>
        </p:txBody>
      </p:sp>
    </p:spTree>
    <p:extLst>
      <p:ext uri="{BB962C8B-B14F-4D97-AF65-F5344CB8AC3E}">
        <p14:creationId xmlns:p14="http://schemas.microsoft.com/office/powerpoint/2010/main" val="173908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627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593952" y="408801"/>
            <a:ext cx="1542409" cy="276999"/>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ED8D01"/>
                </a:solidFill>
                <a:latin typeface="Segoe Print" panose="02000600000000000000" pitchFamily="2" charset="0"/>
                <a:ea typeface="Segoe UI Symbol" panose="020B0502040204020203" pitchFamily="34" charset="0"/>
                <a:cs typeface="+mn-cs"/>
              </a:rPr>
              <a:t>Grande idée no </a:t>
            </a:r>
            <a:r>
              <a:rPr lang="en-US" sz="1200" b="1" dirty="0" smtClean="0">
                <a:solidFill>
                  <a:srgbClr val="ED8D01"/>
                </a:solidFill>
                <a:latin typeface="Segoe Print" panose="02000600000000000000" pitchFamily="2" charset="0"/>
                <a:ea typeface="Segoe UI Symbol" panose="020B0502040204020203" pitchFamily="34" charset="0"/>
              </a:rPr>
              <a:t>5</a:t>
            </a:r>
            <a:endParaRPr lang="en-US" sz="1200" b="1" dirty="0">
              <a:solidFill>
                <a:srgbClr val="ED8D01"/>
              </a:solidFill>
              <a:latin typeface="Segoe Print" panose="02000600000000000000" pitchFamily="2" charset="0"/>
              <a:ea typeface="Segoe UI Symbol" panose="020B0502040204020203" pitchFamily="34" charset="0"/>
            </a:endParaRPr>
          </a:p>
        </p:txBody>
      </p:sp>
      <p:sp>
        <p:nvSpPr>
          <p:cNvPr id="10" name="TextBox 9"/>
          <p:cNvSpPr txBox="1"/>
          <p:nvPr userDrawn="1"/>
        </p:nvSpPr>
        <p:spPr>
          <a:xfrm>
            <a:off x="1905000" y="1610833"/>
            <a:ext cx="1616148"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ED8D01"/>
                </a:solidFill>
                <a:latin typeface="Segoe Print" panose="02000600000000000000" pitchFamily="2" charset="0"/>
                <a:ea typeface="Segoe UI Symbol" panose="020B0502040204020203" pitchFamily="34" charset="0"/>
                <a:cs typeface="+mn-cs"/>
              </a:rPr>
              <a:t>La </a:t>
            </a:r>
            <a:r>
              <a:rPr lang="en-US" sz="1200" b="1" kern="1200" dirty="0" err="1" smtClean="0">
                <a:solidFill>
                  <a:srgbClr val="ED8D01"/>
                </a:solidFill>
                <a:latin typeface="Segoe Print" panose="02000600000000000000" pitchFamily="2" charset="0"/>
                <a:ea typeface="Segoe UI Symbol" panose="020B0502040204020203" pitchFamily="34" charset="0"/>
                <a:cs typeface="+mn-cs"/>
              </a:rPr>
              <a:t>pensée</a:t>
            </a:r>
            <a:r>
              <a:rPr lang="en-US" sz="1200" b="1" kern="1200" dirty="0" smtClean="0">
                <a:solidFill>
                  <a:srgbClr val="ED8D01"/>
                </a:solidFill>
                <a:latin typeface="Segoe Print" panose="02000600000000000000" pitchFamily="2" charset="0"/>
                <a:ea typeface="Segoe UI Symbol" panose="020B0502040204020203" pitchFamily="34" charset="0"/>
                <a:cs typeface="+mn-cs"/>
              </a:rPr>
              <a:t> additive</a:t>
            </a:r>
          </a:p>
        </p:txBody>
      </p:sp>
    </p:spTree>
    <p:extLst>
      <p:ext uri="{BB962C8B-B14F-4D97-AF65-F5344CB8AC3E}">
        <p14:creationId xmlns:p14="http://schemas.microsoft.com/office/powerpoint/2010/main" val="224576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Conclusion</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171450" indent="-171450">
              <a:buFont typeface="Arial" panose="020B0604020202020204" pitchFamily="34" charset="0"/>
              <a:buChar char="•"/>
            </a:pPr>
            <a:r>
              <a:rPr lang="fr-FR" sz="2400" dirty="0" smtClean="0">
                <a:latin typeface="Segoe Print" panose="02000600000000000000" pitchFamily="2" charset="0"/>
              </a:rPr>
              <a:t>Exemples</a:t>
            </a:r>
          </a:p>
          <a:p>
            <a:pPr marL="171450" indent="-171450">
              <a:buFont typeface="Arial" panose="020B0604020202020204" pitchFamily="34" charset="0"/>
              <a:buChar char="•"/>
            </a:pPr>
            <a:r>
              <a:rPr lang="fr-FR" sz="2400" dirty="0" smtClean="0">
                <a:latin typeface="Segoe Print" panose="02000600000000000000" pitchFamily="2" charset="0"/>
              </a:rPr>
              <a:t>Le</a:t>
            </a:r>
            <a:r>
              <a:rPr lang="fr-FR" sz="2400" baseline="0" dirty="0" smtClean="0">
                <a:latin typeface="Segoe Print" panose="02000600000000000000" pitchFamily="2" charset="0"/>
              </a:rPr>
              <a:t> site Web APME</a:t>
            </a:r>
          </a:p>
          <a:p>
            <a:pPr marL="171450" indent="-171450">
              <a:buFont typeface="Arial" panose="020B0604020202020204" pitchFamily="34" charset="0"/>
              <a:buChar char="•"/>
            </a:pPr>
            <a:r>
              <a:rPr lang="fr-FR" sz="2400" dirty="0" smtClean="0">
                <a:latin typeface="Segoe Print" panose="02000600000000000000" pitchFamily="2" charset="0"/>
              </a:rPr>
              <a:t>Lancez</a:t>
            </a:r>
            <a:r>
              <a:rPr lang="fr-FR" sz="2400" baseline="0" dirty="0" smtClean="0">
                <a:latin typeface="Segoe Print" panose="02000600000000000000" pitchFamily="2" charset="0"/>
              </a:rPr>
              <a:t>-vous des défis</a:t>
            </a:r>
          </a:p>
          <a:p>
            <a:pPr marL="171450" indent="-171450">
              <a:buFont typeface="Arial" panose="020B0604020202020204" pitchFamily="34" charset="0"/>
              <a:buChar char="•"/>
            </a:pPr>
            <a:r>
              <a:rPr lang="fr-FR" sz="2400" baseline="0" dirty="0" smtClean="0">
                <a:latin typeface="Segoe Print" panose="02000600000000000000" pitchFamily="2" charset="0"/>
              </a:rPr>
              <a:t>Sondage</a:t>
            </a:r>
            <a:endParaRPr lang="fr-FR" sz="2400" dirty="0">
              <a:latin typeface="Segoe Print" panose="02000600000000000000" pitchFamily="2" charset="0"/>
            </a:endParaRPr>
          </a:p>
        </p:txBody>
      </p:sp>
    </p:spTree>
    <p:extLst>
      <p:ext uri="{BB962C8B-B14F-4D97-AF65-F5344CB8AC3E}">
        <p14:creationId xmlns:p14="http://schemas.microsoft.com/office/powerpoint/2010/main" val="279444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45384" y="408801"/>
            <a:ext cx="990977" cy="276999"/>
          </a:xfrm>
          <a:prstGeom prst="rect">
            <a:avLst/>
          </a:prstGeom>
          <a:noFill/>
        </p:spPr>
        <p:txBody>
          <a:bodyPr wrap="none" rtlCol="0">
            <a:spAutoFit/>
          </a:bodyPr>
          <a:lstStyle/>
          <a:p>
            <a:pPr algn="r"/>
            <a:r>
              <a:rPr lang="en-US" sz="1200" b="1" dirty="0">
                <a:solidFill>
                  <a:srgbClr val="AB2FDD"/>
                </a:solidFill>
                <a:latin typeface="Segoe Print" panose="02000600000000000000" pitchFamily="2" charset="0"/>
                <a:ea typeface="Segoe UI Symbol" panose="020B0502040204020203" pitchFamily="34" charset="0"/>
              </a:rPr>
              <a:t>Conclusion</a:t>
            </a:r>
          </a:p>
        </p:txBody>
      </p:sp>
      <p:sp>
        <p:nvSpPr>
          <p:cNvPr id="10" name="TextBox 9"/>
          <p:cNvSpPr txBox="1"/>
          <p:nvPr userDrawn="1"/>
        </p:nvSpPr>
        <p:spPr>
          <a:xfrm>
            <a:off x="1905000" y="1610833"/>
            <a:ext cx="1616148"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AB2FDD"/>
                </a:solidFill>
                <a:latin typeface="Segoe Print" panose="02000600000000000000" pitchFamily="2" charset="0"/>
                <a:ea typeface="Segoe UI Symbol" panose="020B0502040204020203" pitchFamily="34" charset="0"/>
                <a:cs typeface="+mn-cs"/>
              </a:rPr>
              <a:t>La </a:t>
            </a:r>
            <a:r>
              <a:rPr lang="en-US" sz="1200" b="1" kern="1200" dirty="0" err="1" smtClean="0">
                <a:solidFill>
                  <a:srgbClr val="AB2FDD"/>
                </a:solidFill>
                <a:latin typeface="Segoe Print" panose="02000600000000000000" pitchFamily="2" charset="0"/>
                <a:ea typeface="Segoe UI Symbol" panose="020B0502040204020203" pitchFamily="34" charset="0"/>
                <a:cs typeface="+mn-cs"/>
              </a:rPr>
              <a:t>pensée</a:t>
            </a:r>
            <a:r>
              <a:rPr lang="en-US" sz="1200" b="1" kern="1200" dirty="0" smtClean="0">
                <a:solidFill>
                  <a:srgbClr val="AB2FDD"/>
                </a:solidFill>
                <a:latin typeface="Segoe Print" panose="02000600000000000000" pitchFamily="2" charset="0"/>
                <a:ea typeface="Segoe UI Symbol" panose="020B0502040204020203" pitchFamily="34" charset="0"/>
                <a:cs typeface="+mn-cs"/>
              </a:rPr>
              <a:t> additive</a:t>
            </a:r>
          </a:p>
        </p:txBody>
      </p:sp>
    </p:spTree>
    <p:extLst>
      <p:ext uri="{BB962C8B-B14F-4D97-AF65-F5344CB8AC3E}">
        <p14:creationId xmlns:p14="http://schemas.microsoft.com/office/powerpoint/2010/main" val="3664863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88467"/>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1405577"/>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349652"/>
            <a:ext cx="9317819" cy="942975"/>
          </a:xfrm>
          <a:prstGeom prst="rect">
            <a:avLst/>
          </a:prstGeom>
        </p:spPr>
      </p:pic>
      <p:sp>
        <p:nvSpPr>
          <p:cNvPr id="2" name="Title 1"/>
          <p:cNvSpPr>
            <a:spLocks noGrp="1"/>
          </p:cNvSpPr>
          <p:nvPr>
            <p:ph type="title"/>
          </p:nvPr>
        </p:nvSpPr>
        <p:spPr>
          <a:xfrm>
            <a:off x="2273301" y="29115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13649" y="196755"/>
            <a:ext cx="2197289" cy="109864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300" y="2895599"/>
            <a:ext cx="9372600" cy="942975"/>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00" y="5450505"/>
            <a:ext cx="9448800" cy="942975"/>
          </a:xfrm>
          <a:prstGeom prst="rect">
            <a:avLst/>
          </a:prstGeom>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295" y="2271499"/>
            <a:ext cx="2209800" cy="2209800"/>
          </a:xfrm>
          <a:prstGeom prst="rect">
            <a:avLst/>
          </a:prstGeom>
        </p:spPr>
      </p:pic>
      <p:pic>
        <p:nvPicPr>
          <p:cNvPr id="11" name="Picture 10"/>
          <p:cNvPicPr>
            <a:picLocks noChangeAspect="1"/>
          </p:cNvPicPr>
          <p:nvPr userDrawn="1"/>
        </p:nvPicPr>
        <p:blipFill rotWithShape="1">
          <a:blip r:embed="rId9" cstate="print">
            <a:extLst>
              <a:ext uri="{28A0092B-C50C-407E-A947-70E740481C1C}">
                <a14:useLocalDpi xmlns:a14="http://schemas.microsoft.com/office/drawing/2010/main" val="0"/>
              </a:ext>
            </a:extLst>
          </a:blip>
          <a:srcRect t="51495"/>
          <a:stretch/>
        </p:blipFill>
        <p:spPr>
          <a:xfrm>
            <a:off x="-26349" y="1405577"/>
            <a:ext cx="2209800" cy="1071864"/>
          </a:xfrm>
          <a:prstGeom prst="rect">
            <a:avLst/>
          </a:prstGeom>
        </p:spPr>
      </p:pic>
      <p:pic>
        <p:nvPicPr>
          <p:cNvPr id="21" name="Picture 20"/>
          <p:cNvPicPr>
            <a:picLocks noChangeAspect="1"/>
          </p:cNvPicPr>
          <p:nvPr userDrawn="1"/>
        </p:nvPicPr>
        <p:blipFill rotWithShape="1">
          <a:blip r:embed="rId10" cstate="print">
            <a:extLst>
              <a:ext uri="{28A0092B-C50C-407E-A947-70E740481C1C}">
                <a14:useLocalDpi xmlns:a14="http://schemas.microsoft.com/office/drawing/2010/main" val="0"/>
              </a:ext>
            </a:extLst>
          </a:blip>
          <a:srcRect l="3933" b="51785"/>
          <a:stretch/>
        </p:blipFill>
        <p:spPr>
          <a:xfrm>
            <a:off x="80749" y="4279181"/>
            <a:ext cx="2101755" cy="1054819"/>
          </a:xfrm>
          <a:prstGeom prst="rect">
            <a:avLst/>
          </a:prstGeom>
        </p:spPr>
      </p:pic>
      <p:pic>
        <p:nvPicPr>
          <p:cNvPr id="22" name="Picture 21"/>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254"/>
          <a:stretch/>
        </p:blipFill>
        <p:spPr>
          <a:xfrm>
            <a:off x="4550" y="5450505"/>
            <a:ext cx="2193619" cy="1070283"/>
          </a:xfrm>
          <a:prstGeom prst="rect">
            <a:avLst/>
          </a:prstGeom>
        </p:spPr>
      </p:pic>
      <p:sp>
        <p:nvSpPr>
          <p:cNvPr id="23" name="Text Placeholder 3"/>
          <p:cNvSpPr>
            <a:spLocks noGrp="1"/>
          </p:cNvSpPr>
          <p:nvPr>
            <p:ph type="body" sz="quarter" idx="11"/>
          </p:nvPr>
        </p:nvSpPr>
        <p:spPr>
          <a:xfrm>
            <a:off x="2296496" y="1371600"/>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4" name="Text Placeholder 3"/>
          <p:cNvSpPr>
            <a:spLocks noGrp="1"/>
          </p:cNvSpPr>
          <p:nvPr>
            <p:ph type="body" sz="quarter" idx="12"/>
          </p:nvPr>
        </p:nvSpPr>
        <p:spPr>
          <a:xfrm>
            <a:off x="2339549" y="288914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5" name="Text Placeholder 3"/>
          <p:cNvSpPr>
            <a:spLocks noGrp="1"/>
          </p:cNvSpPr>
          <p:nvPr>
            <p:ph type="body" sz="quarter" idx="13"/>
          </p:nvPr>
        </p:nvSpPr>
        <p:spPr>
          <a:xfrm>
            <a:off x="2382602" y="4406694"/>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6" name="Text Placeholder 3"/>
          <p:cNvSpPr>
            <a:spLocks noGrp="1"/>
          </p:cNvSpPr>
          <p:nvPr>
            <p:ph type="body" sz="quarter" idx="14"/>
          </p:nvPr>
        </p:nvSpPr>
        <p:spPr>
          <a:xfrm>
            <a:off x="2349784" y="5435721"/>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19463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52323"/>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2310878"/>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1254953"/>
            <a:ext cx="9317819" cy="942975"/>
          </a:xfrm>
          <a:prstGeom prst="rect">
            <a:avLst/>
          </a:prstGeom>
        </p:spPr>
      </p:pic>
      <p:sp>
        <p:nvSpPr>
          <p:cNvPr id="2" name="Title 1"/>
          <p:cNvSpPr>
            <a:spLocks noGrp="1"/>
          </p:cNvSpPr>
          <p:nvPr>
            <p:ph type="title"/>
          </p:nvPr>
        </p:nvSpPr>
        <p:spPr>
          <a:xfrm>
            <a:off x="2273301" y="1196453"/>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1" b="50127"/>
          <a:stretch/>
        </p:blipFill>
        <p:spPr>
          <a:xfrm>
            <a:off x="-13649" y="1102057"/>
            <a:ext cx="2197289" cy="1095872"/>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 y="3625968"/>
            <a:ext cx="9372600" cy="942975"/>
          </a:xfrm>
          <a:prstGeom prst="rect">
            <a:avLst/>
          </a:prstGeom>
        </p:spPr>
      </p:pic>
      <p:pic>
        <p:nvPicPr>
          <p:cNvPr id="20" name="Picture 19"/>
          <p:cNvPicPr>
            <a:picLocks noChangeAspect="1"/>
          </p:cNvPicPr>
          <p:nvPr userDrawn="1"/>
        </p:nvPicPr>
        <p:blipFill rotWithShape="1">
          <a:blip r:embed="rId7" cstate="print">
            <a:extLst>
              <a:ext uri="{28A0092B-C50C-407E-A947-70E740481C1C}">
                <a14:useLocalDpi xmlns:a14="http://schemas.microsoft.com/office/drawing/2010/main" val="0"/>
              </a:ext>
            </a:extLst>
          </a:blip>
          <a:srcRect b="50421"/>
          <a:stretch/>
        </p:blipFill>
        <p:spPr>
          <a:xfrm>
            <a:off x="-31845" y="3464256"/>
            <a:ext cx="2209800" cy="1095588"/>
          </a:xfrm>
          <a:prstGeom prst="rect">
            <a:avLst/>
          </a:prstGeom>
        </p:spPr>
      </p:pic>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val="0"/>
              </a:ext>
            </a:extLst>
          </a:blip>
          <a:srcRect t="51495"/>
          <a:stretch/>
        </p:blipFill>
        <p:spPr>
          <a:xfrm>
            <a:off x="-26349" y="2310878"/>
            <a:ext cx="2209800" cy="1071864"/>
          </a:xfrm>
          <a:prstGeom prst="rect">
            <a:avLst/>
          </a:prstGeom>
        </p:spPr>
      </p:pic>
      <p:pic>
        <p:nvPicPr>
          <p:cNvPr id="21" name="Picture 20"/>
          <p:cNvPicPr>
            <a:picLocks noChangeAspect="1"/>
          </p:cNvPicPr>
          <p:nvPr userDrawn="1"/>
        </p:nvPicPr>
        <p:blipFill rotWithShape="1">
          <a:blip r:embed="rId9" cstate="print">
            <a:extLst>
              <a:ext uri="{28A0092B-C50C-407E-A947-70E740481C1C}">
                <a14:useLocalDpi xmlns:a14="http://schemas.microsoft.com/office/drawing/2010/main" val="0"/>
              </a:ext>
            </a:extLst>
          </a:blip>
          <a:srcRect l="3933" t="52686" b="4894"/>
          <a:stretch/>
        </p:blipFill>
        <p:spPr>
          <a:xfrm>
            <a:off x="76200" y="4669808"/>
            <a:ext cx="2101755" cy="928048"/>
          </a:xfrm>
          <a:prstGeom prst="rect">
            <a:avLst/>
          </a:prstGeom>
        </p:spPr>
      </p:pic>
      <p:sp>
        <p:nvSpPr>
          <p:cNvPr id="17" name="Text Placeholder 3"/>
          <p:cNvSpPr>
            <a:spLocks noGrp="1"/>
          </p:cNvSpPr>
          <p:nvPr>
            <p:ph type="body" sz="quarter" idx="15"/>
          </p:nvPr>
        </p:nvSpPr>
        <p:spPr>
          <a:xfrm>
            <a:off x="2258326" y="228585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3" name="Text Placeholder 3"/>
          <p:cNvSpPr>
            <a:spLocks noGrp="1"/>
          </p:cNvSpPr>
          <p:nvPr>
            <p:ph type="body" sz="quarter" idx="16"/>
          </p:nvPr>
        </p:nvSpPr>
        <p:spPr>
          <a:xfrm>
            <a:off x="2293202" y="3616869"/>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4" name="Text Placeholder 3"/>
          <p:cNvSpPr>
            <a:spLocks noGrp="1"/>
          </p:cNvSpPr>
          <p:nvPr>
            <p:ph type="body" sz="quarter" idx="17"/>
          </p:nvPr>
        </p:nvSpPr>
        <p:spPr>
          <a:xfrm>
            <a:off x="2254250" y="4652322"/>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418531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0831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793EE-823B-45BD-A4DD-733C88BAA028}"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78455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7425"/>
            <a:ext cx="9143999" cy="155257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Introduction</a:t>
            </a:r>
          </a:p>
        </p:txBody>
      </p:sp>
      <p:grpSp>
        <p:nvGrpSpPr>
          <p:cNvPr id="3" name="Group 2"/>
          <p:cNvGrpSpPr/>
          <p:nvPr userDrawn="1"/>
        </p:nvGrpSpPr>
        <p:grpSpPr>
          <a:xfrm>
            <a:off x="-2755550" y="2133598"/>
            <a:ext cx="11816650" cy="54727"/>
            <a:chOff x="-2755550" y="2133598"/>
            <a:chExt cx="11816650" cy="54727"/>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5" name="Group 14"/>
          <p:cNvGrpSpPr/>
          <p:nvPr userDrawn="1"/>
        </p:nvGrpSpPr>
        <p:grpSpPr>
          <a:xfrm>
            <a:off x="-2748850" y="3886200"/>
            <a:ext cx="11816650" cy="54727"/>
            <a:chOff x="-2755550" y="2133598"/>
            <a:chExt cx="11816650" cy="54727"/>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1" name="TextBox 10"/>
          <p:cNvSpPr txBox="1"/>
          <p:nvPr userDrawn="1"/>
        </p:nvSpPr>
        <p:spPr>
          <a:xfrm>
            <a:off x="3429000" y="4080808"/>
            <a:ext cx="5638800" cy="1569660"/>
          </a:xfrm>
          <a:prstGeom prst="rect">
            <a:avLst/>
          </a:prstGeom>
          <a:noFill/>
        </p:spPr>
        <p:txBody>
          <a:bodyPr wrap="square" rtlCol="0">
            <a:spAutoFit/>
          </a:bodyPr>
          <a:lstStyle/>
          <a:p>
            <a:pPr marL="171450" indent="-171450">
              <a:buFont typeface="Arial" panose="020B0604020202020204" pitchFamily="34" charset="0"/>
              <a:buChar char="•"/>
            </a:pPr>
            <a:r>
              <a:rPr lang="fr-FR" sz="2400" dirty="0" smtClean="0">
                <a:latin typeface="Segoe Print" panose="02000600000000000000" pitchFamily="2" charset="0"/>
              </a:rPr>
              <a:t>Qu’est-ce</a:t>
            </a:r>
            <a:r>
              <a:rPr lang="fr-FR" sz="2400" baseline="0" dirty="0" smtClean="0">
                <a:latin typeface="Segoe Print" panose="02000600000000000000" pitchFamily="2" charset="0"/>
              </a:rPr>
              <a:t> que la pensée additive ?</a:t>
            </a:r>
          </a:p>
          <a:p>
            <a:pPr marL="171450" indent="-171450">
              <a:buFont typeface="Arial" panose="020B0604020202020204" pitchFamily="34" charset="0"/>
              <a:buChar char="•"/>
            </a:pPr>
            <a:r>
              <a:rPr lang="fr-FR" sz="2400" baseline="0" dirty="0" smtClean="0">
                <a:latin typeface="Segoe Print" panose="02000600000000000000" pitchFamily="2" charset="0"/>
              </a:rPr>
              <a:t>Pourquoi la pensée additive est-elle importante ?</a:t>
            </a:r>
          </a:p>
          <a:p>
            <a:pPr marL="171450" indent="-171450">
              <a:buFont typeface="Arial" panose="020B0604020202020204" pitchFamily="34" charset="0"/>
              <a:buChar char="•"/>
            </a:pPr>
            <a:r>
              <a:rPr lang="fr-FR" sz="2400" baseline="0" dirty="0" smtClean="0">
                <a:latin typeface="Segoe Print" panose="02000600000000000000" pitchFamily="2" charset="0"/>
              </a:rPr>
              <a:t>Quelles sont les grandes idées ?</a:t>
            </a:r>
            <a:endParaRPr lang="fr-FR" sz="2400" baseline="0" dirty="0">
              <a:latin typeface="Segoe Print" panose="02000600000000000000" pitchFamily="2" charset="0"/>
            </a:endParaRPr>
          </a:p>
        </p:txBody>
      </p:sp>
    </p:spTree>
    <p:extLst>
      <p:ext uri="{BB962C8B-B14F-4D97-AF65-F5344CB8AC3E}">
        <p14:creationId xmlns:p14="http://schemas.microsoft.com/office/powerpoint/2010/main" val="3126854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B793EE-823B-45BD-A4DD-733C88BAA028}"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165423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B793EE-823B-45BD-A4DD-733C88BAA028}"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9411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793EE-823B-45BD-A4DD-733C88BAA028}"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2524089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441368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379073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134576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4601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solidFill>
                  <a:schemeClr val="tx1"/>
                </a:solidFill>
                <a:latin typeface="Segoe UI Symbol" panose="020B0502040204020203" pitchFamily="34" charset="0"/>
                <a:ea typeface="Segoe UI Symbol" panose="020B0502040204020203" pitchFamily="34" charset="0"/>
              </a:defRPr>
            </a:lvl1pPr>
            <a:lvl2pPr>
              <a:defRPr>
                <a:solidFill>
                  <a:schemeClr val="tx1"/>
                </a:solidFill>
                <a:latin typeface="Segoe UI Symbol" panose="020B0502040204020203" pitchFamily="34" charset="0"/>
                <a:ea typeface="Segoe UI Symbol" panose="020B0502040204020203" pitchFamily="34" charset="0"/>
              </a:defRPr>
            </a:lvl2pPr>
            <a:lvl3pPr>
              <a:defRPr>
                <a:solidFill>
                  <a:schemeClr val="tx1"/>
                </a:solidFill>
                <a:latin typeface="Segoe UI Symbol" panose="020B0502040204020203" pitchFamily="34" charset="0"/>
                <a:ea typeface="Segoe UI Symbol" panose="020B0502040204020203" pitchFamily="34" charset="0"/>
              </a:defRPr>
            </a:lvl3pPr>
            <a:lvl4pPr>
              <a:defRPr>
                <a:solidFill>
                  <a:schemeClr val="tx1"/>
                </a:solidFill>
                <a:latin typeface="Segoe UI Symbol" panose="020B0502040204020203" pitchFamily="34" charset="0"/>
                <a:ea typeface="Segoe UI Symbol" panose="020B0502040204020203" pitchFamily="34" charset="0"/>
              </a:defRPr>
            </a:lvl4pPr>
            <a:lvl5pPr>
              <a:defRPr>
                <a:solidFill>
                  <a:schemeClr val="tx1"/>
                </a:solidFill>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989893" y="408801"/>
            <a:ext cx="1146468" cy="276999"/>
          </a:xfrm>
          <a:prstGeom prst="rect">
            <a:avLst/>
          </a:prstGeom>
          <a:noFill/>
        </p:spPr>
        <p:txBody>
          <a:bodyPr wrap="none" rtlCol="0">
            <a:spAutoFit/>
          </a:bodyPr>
          <a:lstStyle/>
          <a:p>
            <a:pPr algn="r"/>
            <a:r>
              <a:rPr lang="en-US" sz="1200" b="1" dirty="0">
                <a:solidFill>
                  <a:srgbClr val="6A6EBA"/>
                </a:solidFill>
                <a:latin typeface="Segoe Print" panose="02000600000000000000" pitchFamily="2" charset="0"/>
                <a:ea typeface="Segoe UI Symbol" panose="020B0502040204020203" pitchFamily="34" charset="0"/>
              </a:rPr>
              <a:t>Introduction</a:t>
            </a:r>
          </a:p>
        </p:txBody>
      </p:sp>
      <p:sp>
        <p:nvSpPr>
          <p:cNvPr id="10" name="TextBox 9"/>
          <p:cNvSpPr txBox="1"/>
          <p:nvPr userDrawn="1"/>
        </p:nvSpPr>
        <p:spPr>
          <a:xfrm>
            <a:off x="1905000" y="1610833"/>
            <a:ext cx="1678665" cy="276999"/>
          </a:xfrm>
          <a:prstGeom prst="rect">
            <a:avLst/>
          </a:prstGeom>
          <a:noFill/>
        </p:spPr>
        <p:txBody>
          <a:bodyPr wrap="none" rtlCol="0">
            <a:spAutoFit/>
          </a:bodyPr>
          <a:lstStyle/>
          <a:p>
            <a:r>
              <a:rPr lang="en-US" sz="1200" baseline="0" dirty="0" smtClean="0">
                <a:solidFill>
                  <a:srgbClr val="6A6EBA"/>
                </a:solidFill>
                <a:latin typeface="Segoe Print" panose="02000600000000000000" pitchFamily="2" charset="0"/>
              </a:rPr>
              <a:t>La </a:t>
            </a:r>
            <a:r>
              <a:rPr lang="fr-CA" sz="1200" baseline="0" noProof="0" dirty="0" smtClean="0">
                <a:solidFill>
                  <a:srgbClr val="6A6EBA"/>
                </a:solidFill>
                <a:latin typeface="Segoe Print" panose="02000600000000000000" pitchFamily="2" charset="0"/>
              </a:rPr>
              <a:t>pensée</a:t>
            </a:r>
            <a:r>
              <a:rPr lang="en-US" sz="1200" baseline="0" dirty="0" smtClean="0">
                <a:solidFill>
                  <a:srgbClr val="6A6EBA"/>
                </a:solidFill>
                <a:latin typeface="Segoe Print" panose="02000600000000000000" pitchFamily="2" charset="0"/>
              </a:rPr>
              <a:t> additive </a:t>
            </a:r>
            <a:endParaRPr lang="en-US" sz="1200" baseline="0" dirty="0">
              <a:solidFill>
                <a:srgbClr val="6A6EBA"/>
              </a:solidFill>
              <a:latin typeface="Segoe Print" panose="02000600000000000000" pitchFamily="2" charset="0"/>
            </a:endParaRPr>
          </a:p>
        </p:txBody>
      </p:sp>
    </p:spTree>
    <p:extLst>
      <p:ext uri="{BB962C8B-B14F-4D97-AF65-F5344CB8AC3E}">
        <p14:creationId xmlns:p14="http://schemas.microsoft.com/office/powerpoint/2010/main" val="234298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smtClean="0"/>
              <a:t>Grande idée no 1</a:t>
            </a:r>
            <a:endParaRPr lang="en-US" dirty="0"/>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938992"/>
          </a:xfrm>
          <a:prstGeom prst="rect">
            <a:avLst/>
          </a:prstGeom>
          <a:noFill/>
        </p:spPr>
        <p:txBody>
          <a:bodyPr wrap="square" rtlCol="0">
            <a:spAutoFit/>
          </a:bodyPr>
          <a:lstStyle/>
          <a:p>
            <a:pPr marL="171450" indent="-171450">
              <a:buFont typeface="Arial" panose="020B0604020202020204" pitchFamily="34" charset="0"/>
              <a:buChar char="•"/>
            </a:pPr>
            <a:r>
              <a:rPr lang="fr-FR" sz="2400" dirty="0" smtClean="0">
                <a:latin typeface="Segoe Print" panose="02000600000000000000" pitchFamily="2" charset="0"/>
              </a:rPr>
              <a:t>Activité</a:t>
            </a:r>
          </a:p>
          <a:p>
            <a:pPr marL="171450" indent="-171450">
              <a:buFont typeface="Arial" panose="020B0604020202020204" pitchFamily="34" charset="0"/>
              <a:buChar char="•"/>
            </a:pPr>
            <a:r>
              <a:rPr lang="fr-FR" sz="2400" dirty="0" smtClean="0">
                <a:latin typeface="Segoe Print" panose="02000600000000000000" pitchFamily="2" charset="0"/>
              </a:rPr>
              <a:t>Évaluation</a:t>
            </a:r>
          </a:p>
          <a:p>
            <a:pPr marL="171450" indent="-171450">
              <a:buFont typeface="Arial" panose="020B0604020202020204" pitchFamily="34" charset="0"/>
              <a:buChar char="•"/>
            </a:pPr>
            <a:r>
              <a:rPr lang="fr-FR" sz="2400" dirty="0" smtClean="0">
                <a:latin typeface="Segoe Print" panose="02000600000000000000" pitchFamily="2" charset="0"/>
              </a:rPr>
              <a:t>Pratiques</a:t>
            </a:r>
            <a:r>
              <a:rPr lang="fr-FR" sz="2400" baseline="0" dirty="0" smtClean="0">
                <a:latin typeface="Segoe Print" panose="02000600000000000000" pitchFamily="2" charset="0"/>
              </a:rPr>
              <a:t> pédagogiques</a:t>
            </a:r>
          </a:p>
          <a:p>
            <a:pPr marL="171450" indent="-171450">
              <a:buFont typeface="Arial" panose="020B0604020202020204" pitchFamily="34" charset="0"/>
              <a:buChar char="•"/>
            </a:pPr>
            <a:r>
              <a:rPr lang="fr-FR" sz="2400" baseline="0" dirty="0" smtClean="0">
                <a:latin typeface="Segoe Print" panose="02000600000000000000" pitchFamily="2" charset="0"/>
              </a:rPr>
              <a:t>Communication avec les parents</a:t>
            </a:r>
            <a:endParaRPr lang="fr-FR" sz="2400" dirty="0">
              <a:latin typeface="Segoe Print" panose="02000600000000000000" pitchFamily="2" charset="0"/>
            </a:endParaRPr>
          </a:p>
        </p:txBody>
      </p:sp>
    </p:spTree>
    <p:extLst>
      <p:ext uri="{BB962C8B-B14F-4D97-AF65-F5344CB8AC3E}">
        <p14:creationId xmlns:p14="http://schemas.microsoft.com/office/powerpoint/2010/main" val="4415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800" y="557212"/>
            <a:ext cx="6781800"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598384" y="408801"/>
            <a:ext cx="1545616" cy="276999"/>
          </a:xfrm>
          <a:prstGeom prst="rect">
            <a:avLst/>
          </a:prstGeom>
          <a:noFill/>
        </p:spPr>
        <p:txBody>
          <a:bodyPr wrap="none" rtlCol="0">
            <a:spAutoFit/>
          </a:bodyPr>
          <a:lstStyle/>
          <a:p>
            <a:pPr algn="r"/>
            <a:r>
              <a:rPr lang="en-US" sz="1200" dirty="0" smtClean="0">
                <a:solidFill>
                  <a:srgbClr val="6EA92D"/>
                </a:solidFill>
                <a:latin typeface="Segoe Print" panose="02000600000000000000" pitchFamily="2" charset="0"/>
              </a:rPr>
              <a:t>Grande idée no 1</a:t>
            </a:r>
            <a:endParaRPr lang="en-US" sz="1200" b="1" dirty="0">
              <a:solidFill>
                <a:srgbClr val="6EA92D"/>
              </a:solidFill>
              <a:latin typeface="Segoe Print" panose="02000600000000000000" pitchFamily="2" charset="0"/>
              <a:ea typeface="Segoe UI Symbol" panose="020B0502040204020203" pitchFamily="34" charset="0"/>
            </a:endParaRPr>
          </a:p>
        </p:txBody>
      </p:sp>
      <p:sp>
        <p:nvSpPr>
          <p:cNvPr id="10" name="TextBox 9"/>
          <p:cNvSpPr txBox="1"/>
          <p:nvPr userDrawn="1"/>
        </p:nvSpPr>
        <p:spPr>
          <a:xfrm>
            <a:off x="1905000" y="1610833"/>
            <a:ext cx="1617751" cy="276999"/>
          </a:xfrm>
          <a:prstGeom prst="rect">
            <a:avLst/>
          </a:prstGeom>
          <a:noFill/>
        </p:spPr>
        <p:txBody>
          <a:bodyPr wrap="none" rtlCol="0">
            <a:spAutoFit/>
          </a:bodyPr>
          <a:lstStyle/>
          <a:p>
            <a:r>
              <a:rPr lang="en-US" sz="1200" baseline="0" dirty="0" smtClean="0">
                <a:solidFill>
                  <a:srgbClr val="6EA92D"/>
                </a:solidFill>
                <a:latin typeface="Segoe Print" panose="02000600000000000000" pitchFamily="2" charset="0"/>
              </a:rPr>
              <a:t>La </a:t>
            </a:r>
            <a:r>
              <a:rPr lang="en-US" sz="1200" baseline="0" dirty="0" err="1" smtClean="0">
                <a:solidFill>
                  <a:srgbClr val="6EA92D"/>
                </a:solidFill>
                <a:latin typeface="Segoe Print" panose="02000600000000000000" pitchFamily="2" charset="0"/>
              </a:rPr>
              <a:t>pensée</a:t>
            </a:r>
            <a:r>
              <a:rPr lang="en-US" sz="1200" baseline="0" dirty="0" smtClean="0">
                <a:solidFill>
                  <a:srgbClr val="6EA92D"/>
                </a:solidFill>
                <a:latin typeface="Segoe Print" panose="02000600000000000000" pitchFamily="2" charset="0"/>
              </a:rPr>
              <a:t> additive</a:t>
            </a:r>
            <a:endParaRPr lang="en-US" sz="1200" baseline="0" dirty="0">
              <a:solidFill>
                <a:srgbClr val="6EA92D"/>
              </a:solidFill>
              <a:latin typeface="Segoe Print" panose="02000600000000000000" pitchFamily="2" charset="0"/>
            </a:endParaRPr>
          </a:p>
        </p:txBody>
      </p:sp>
    </p:spTree>
    <p:extLst>
      <p:ext uri="{BB962C8B-B14F-4D97-AF65-F5344CB8AC3E}">
        <p14:creationId xmlns:p14="http://schemas.microsoft.com/office/powerpoint/2010/main" val="27950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baseline="0">
                <a:solidFill>
                  <a:schemeClr val="bg1"/>
                </a:solidFill>
                <a:latin typeface="Segoe Print" panose="02000600000000000000" pitchFamily="2" charset="0"/>
              </a:defRPr>
            </a:lvl1pPr>
          </a:lstStyle>
          <a:p>
            <a:r>
              <a:rPr lang="en-US" baseline="0" dirty="0" smtClean="0"/>
              <a:t>Grande idée no 2</a:t>
            </a:r>
            <a:endParaRPr lang="en-US" dirty="0"/>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938992"/>
          </a:xfrm>
          <a:prstGeom prst="rect">
            <a:avLst/>
          </a:prstGeom>
          <a:noFill/>
        </p:spPr>
        <p:txBody>
          <a:bodyPr wrap="square" rtlCol="0">
            <a:spAutoFit/>
          </a:bodyPr>
          <a:lstStyle/>
          <a:p>
            <a:pPr marL="171450" indent="-171450">
              <a:buFont typeface="Arial" panose="020B0604020202020204" pitchFamily="34" charset="0"/>
              <a:buChar char="•"/>
            </a:pPr>
            <a:r>
              <a:rPr lang="fr-FR" sz="2400" dirty="0" smtClean="0">
                <a:latin typeface="Segoe Print" panose="02000600000000000000" pitchFamily="2" charset="0"/>
              </a:rPr>
              <a:t>Activité</a:t>
            </a:r>
          </a:p>
          <a:p>
            <a:pPr marL="171450" indent="-171450">
              <a:buFont typeface="Arial" panose="020B0604020202020204" pitchFamily="34" charset="0"/>
              <a:buChar char="•"/>
            </a:pPr>
            <a:r>
              <a:rPr lang="fr-FR" sz="2400" dirty="0" smtClean="0">
                <a:latin typeface="Segoe Print" panose="02000600000000000000" pitchFamily="2" charset="0"/>
              </a:rPr>
              <a:t>Évaluation</a:t>
            </a:r>
          </a:p>
          <a:p>
            <a:pPr marL="171450" indent="-171450">
              <a:buFont typeface="Arial" panose="020B0604020202020204" pitchFamily="34" charset="0"/>
              <a:buChar char="•"/>
            </a:pPr>
            <a:r>
              <a:rPr lang="fr-FR" sz="2400" dirty="0" smtClean="0">
                <a:latin typeface="Segoe Print" panose="02000600000000000000" pitchFamily="2" charset="0"/>
              </a:rPr>
              <a:t>Pratiques</a:t>
            </a:r>
            <a:r>
              <a:rPr lang="fr-FR" sz="2400" baseline="0" dirty="0" smtClean="0">
                <a:latin typeface="Segoe Print" panose="02000600000000000000" pitchFamily="2" charset="0"/>
              </a:rPr>
              <a:t> pédagogiques</a:t>
            </a:r>
          </a:p>
          <a:p>
            <a:pPr marL="171450" indent="-171450">
              <a:buFont typeface="Arial" panose="020B0604020202020204" pitchFamily="34" charset="0"/>
              <a:buChar char="•"/>
            </a:pPr>
            <a:r>
              <a:rPr lang="fr-FR" sz="2400" baseline="0" dirty="0" smtClean="0">
                <a:latin typeface="Segoe Print" panose="02000600000000000000" pitchFamily="2" charset="0"/>
              </a:rPr>
              <a:t>Communication avec les parents</a:t>
            </a:r>
            <a:endParaRPr lang="fr-FR" sz="2400" dirty="0">
              <a:latin typeface="Segoe Print" panose="02000600000000000000" pitchFamily="2" charset="0"/>
            </a:endParaRPr>
          </a:p>
        </p:txBody>
      </p:sp>
    </p:spTree>
    <p:extLst>
      <p:ext uri="{BB962C8B-B14F-4D97-AF65-F5344CB8AC3E}">
        <p14:creationId xmlns:p14="http://schemas.microsoft.com/office/powerpoint/2010/main" val="273971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209800" y="557212"/>
            <a:ext cx="6934200"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593952" y="408801"/>
            <a:ext cx="1542409" cy="276999"/>
          </a:xfrm>
          <a:prstGeom prst="rect">
            <a:avLst/>
          </a:prstGeom>
          <a:noFill/>
        </p:spPr>
        <p:txBody>
          <a:bodyPr wrap="none" rtlCol="0">
            <a:spAutoFit/>
          </a:bodyPr>
          <a:lstStyle/>
          <a:p>
            <a:pPr algn="r"/>
            <a:r>
              <a:rPr lang="en-US" sz="1200" b="1" kern="1200" dirty="0" smtClean="0">
                <a:solidFill>
                  <a:srgbClr val="D4CB16"/>
                </a:solidFill>
                <a:latin typeface="Segoe Print" panose="02000600000000000000" pitchFamily="2" charset="0"/>
                <a:ea typeface="Segoe UI Symbol" panose="020B0502040204020203" pitchFamily="34" charset="0"/>
                <a:cs typeface="+mn-cs"/>
              </a:rPr>
              <a:t>Grande idée no 2</a:t>
            </a:r>
            <a:endParaRPr lang="en-US" sz="1200" b="1" kern="1200" dirty="0">
              <a:solidFill>
                <a:srgbClr val="D4CB16"/>
              </a:solidFill>
              <a:latin typeface="Segoe Print" panose="02000600000000000000" pitchFamily="2" charset="0"/>
              <a:ea typeface="Segoe UI Symbol" panose="020B0502040204020203" pitchFamily="34" charset="0"/>
              <a:cs typeface="+mn-cs"/>
            </a:endParaRPr>
          </a:p>
        </p:txBody>
      </p:sp>
      <p:sp>
        <p:nvSpPr>
          <p:cNvPr id="10" name="TextBox 9"/>
          <p:cNvSpPr txBox="1"/>
          <p:nvPr userDrawn="1"/>
        </p:nvSpPr>
        <p:spPr>
          <a:xfrm>
            <a:off x="1905000" y="1610833"/>
            <a:ext cx="1677062" cy="276999"/>
          </a:xfrm>
          <a:prstGeom prst="rect">
            <a:avLst/>
          </a:prstGeom>
          <a:noFill/>
        </p:spPr>
        <p:txBody>
          <a:bodyPr wrap="none" rtlCol="0">
            <a:spAutoFit/>
          </a:bodyPr>
          <a:lstStyle/>
          <a:p>
            <a:r>
              <a:rPr lang="en-US" sz="1200" b="1" kern="1200" dirty="0" smtClean="0">
                <a:solidFill>
                  <a:srgbClr val="D4CB16"/>
                </a:solidFill>
                <a:latin typeface="Segoe Print" panose="02000600000000000000" pitchFamily="2" charset="0"/>
                <a:ea typeface="Segoe UI Symbol" panose="020B0502040204020203" pitchFamily="34" charset="0"/>
                <a:cs typeface="+mn-cs"/>
              </a:rPr>
              <a:t>La </a:t>
            </a:r>
            <a:r>
              <a:rPr lang="en-US" sz="1200" b="1" kern="1200" dirty="0" err="1" smtClean="0">
                <a:solidFill>
                  <a:srgbClr val="D4CB16"/>
                </a:solidFill>
                <a:latin typeface="Segoe Print" panose="02000600000000000000" pitchFamily="2" charset="0"/>
                <a:ea typeface="Segoe UI Symbol" panose="020B0502040204020203" pitchFamily="34" charset="0"/>
                <a:cs typeface="+mn-cs"/>
              </a:rPr>
              <a:t>pensée</a:t>
            </a:r>
            <a:r>
              <a:rPr lang="en-US" sz="1200" b="1" kern="1200" dirty="0" smtClean="0">
                <a:solidFill>
                  <a:srgbClr val="D4CB16"/>
                </a:solidFill>
                <a:latin typeface="Segoe Print" panose="02000600000000000000" pitchFamily="2" charset="0"/>
                <a:ea typeface="Segoe UI Symbol" panose="020B0502040204020203" pitchFamily="34" charset="0"/>
                <a:cs typeface="+mn-cs"/>
              </a:rPr>
              <a:t> additive</a:t>
            </a:r>
            <a:endParaRPr lang="en-US" sz="1200" baseline="0" dirty="0">
              <a:solidFill>
                <a:srgbClr val="6EA92D"/>
              </a:solidFill>
              <a:latin typeface="Segoe Print" panose="02000600000000000000" pitchFamily="2" charset="0"/>
            </a:endParaRPr>
          </a:p>
        </p:txBody>
      </p:sp>
    </p:spTree>
    <p:extLst>
      <p:ext uri="{BB962C8B-B14F-4D97-AF65-F5344CB8AC3E}">
        <p14:creationId xmlns:p14="http://schemas.microsoft.com/office/powerpoint/2010/main" val="164416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baseline="0" dirty="0" smtClean="0"/>
              <a:t>Grande idée no</a:t>
            </a:r>
            <a:r>
              <a:rPr lang="en-US" dirty="0" smtClean="0"/>
              <a:t> </a:t>
            </a:r>
            <a:r>
              <a:rPr lang="en-US" dirty="0"/>
              <a:t>3</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938992"/>
          </a:xfrm>
          <a:prstGeom prst="rect">
            <a:avLst/>
          </a:prstGeom>
          <a:noFill/>
        </p:spPr>
        <p:txBody>
          <a:bodyPr wrap="square" rtlCol="0">
            <a:spAutoFit/>
          </a:bodyPr>
          <a:lstStyle/>
          <a:p>
            <a:pPr marL="171450" indent="-171450">
              <a:buFont typeface="Arial" panose="020B0604020202020204" pitchFamily="34" charset="0"/>
              <a:buChar char="•"/>
            </a:pPr>
            <a:r>
              <a:rPr lang="fr-FR" sz="2400" dirty="0" smtClean="0">
                <a:latin typeface="Segoe Print" panose="02000600000000000000" pitchFamily="2" charset="0"/>
              </a:rPr>
              <a:t>Activité</a:t>
            </a:r>
          </a:p>
          <a:p>
            <a:pPr marL="171450" indent="-171450">
              <a:buFont typeface="Arial" panose="020B0604020202020204" pitchFamily="34" charset="0"/>
              <a:buChar char="•"/>
            </a:pPr>
            <a:r>
              <a:rPr lang="fr-FR" sz="2400" dirty="0" smtClean="0">
                <a:latin typeface="Segoe Print" panose="02000600000000000000" pitchFamily="2" charset="0"/>
              </a:rPr>
              <a:t>Évaluation</a:t>
            </a:r>
          </a:p>
          <a:p>
            <a:pPr marL="171450" indent="-171450">
              <a:buFont typeface="Arial" panose="020B0604020202020204" pitchFamily="34" charset="0"/>
              <a:buChar char="•"/>
            </a:pPr>
            <a:r>
              <a:rPr lang="fr-FR" sz="2400" dirty="0" smtClean="0">
                <a:latin typeface="Segoe Print" panose="02000600000000000000" pitchFamily="2" charset="0"/>
              </a:rPr>
              <a:t>Pratiques</a:t>
            </a:r>
            <a:r>
              <a:rPr lang="fr-FR" sz="2400" baseline="0" dirty="0" smtClean="0">
                <a:latin typeface="Segoe Print" panose="02000600000000000000" pitchFamily="2" charset="0"/>
              </a:rPr>
              <a:t> pédagogiques</a:t>
            </a:r>
          </a:p>
          <a:p>
            <a:pPr marL="171450" indent="-171450">
              <a:buFont typeface="Arial" panose="020B0604020202020204" pitchFamily="34" charset="0"/>
              <a:buChar char="•"/>
            </a:pPr>
            <a:r>
              <a:rPr lang="fr-FR" sz="2400" baseline="0" dirty="0" smtClean="0">
                <a:latin typeface="Segoe Print" panose="02000600000000000000" pitchFamily="2" charset="0"/>
              </a:rPr>
              <a:t>Communication avec les parents</a:t>
            </a:r>
            <a:endParaRPr lang="fr-FR" sz="2400" dirty="0">
              <a:latin typeface="Segoe Print" panose="02000600000000000000" pitchFamily="2" charset="0"/>
            </a:endParaRPr>
          </a:p>
        </p:txBody>
      </p:sp>
    </p:spTree>
    <p:extLst>
      <p:ext uri="{BB962C8B-B14F-4D97-AF65-F5344CB8AC3E}">
        <p14:creationId xmlns:p14="http://schemas.microsoft.com/office/powerpoint/2010/main" val="303744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593952" y="408801"/>
            <a:ext cx="1542409" cy="276999"/>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lumMod val="50000"/>
                  </a:schemeClr>
                </a:solidFill>
                <a:latin typeface="Segoe Print" panose="02000600000000000000" pitchFamily="2" charset="0"/>
                <a:ea typeface="Segoe UI Symbol" panose="020B0502040204020203" pitchFamily="34" charset="0"/>
                <a:cs typeface="+mn-cs"/>
              </a:rPr>
              <a:t>Grande idée no </a:t>
            </a:r>
            <a:r>
              <a:rPr lang="en-US" sz="1200" b="1" dirty="0" smtClean="0">
                <a:solidFill>
                  <a:schemeClr val="bg1">
                    <a:lumMod val="50000"/>
                  </a:schemeClr>
                </a:solidFill>
                <a:latin typeface="Segoe Print" panose="02000600000000000000" pitchFamily="2" charset="0"/>
                <a:ea typeface="Segoe UI Symbol" panose="020B0502040204020203" pitchFamily="34" charset="0"/>
              </a:rPr>
              <a:t>3</a:t>
            </a:r>
            <a:endParaRPr lang="en-US" sz="1200" b="1" dirty="0">
              <a:solidFill>
                <a:schemeClr val="bg1">
                  <a:lumMod val="50000"/>
                </a:schemeClr>
              </a:solidFill>
              <a:latin typeface="Segoe Print" panose="02000600000000000000" pitchFamily="2" charset="0"/>
              <a:ea typeface="Segoe UI Symbol" panose="020B0502040204020203" pitchFamily="34" charset="0"/>
            </a:endParaRPr>
          </a:p>
        </p:txBody>
      </p:sp>
      <p:sp>
        <p:nvSpPr>
          <p:cNvPr id="10" name="TextBox 9"/>
          <p:cNvSpPr txBox="1"/>
          <p:nvPr userDrawn="1"/>
        </p:nvSpPr>
        <p:spPr>
          <a:xfrm>
            <a:off x="1905000" y="1610833"/>
            <a:ext cx="1616148"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lumMod val="50000"/>
                  </a:schemeClr>
                </a:solidFill>
                <a:latin typeface="Segoe Print" panose="02000600000000000000" pitchFamily="2" charset="0"/>
                <a:ea typeface="Segoe UI Symbol" panose="020B0502040204020203" pitchFamily="34" charset="0"/>
                <a:cs typeface="+mn-cs"/>
              </a:rPr>
              <a:t>La </a:t>
            </a:r>
            <a:r>
              <a:rPr lang="en-US" sz="1200" b="1" kern="1200" dirty="0" err="1" smtClean="0">
                <a:solidFill>
                  <a:schemeClr val="bg1">
                    <a:lumMod val="50000"/>
                  </a:schemeClr>
                </a:solidFill>
                <a:latin typeface="Segoe Print" panose="02000600000000000000" pitchFamily="2" charset="0"/>
                <a:ea typeface="Segoe UI Symbol" panose="020B0502040204020203" pitchFamily="34" charset="0"/>
                <a:cs typeface="+mn-cs"/>
              </a:rPr>
              <a:t>pensée</a:t>
            </a:r>
            <a:r>
              <a:rPr lang="en-US" sz="1200" b="1" kern="1200" dirty="0" smtClean="0">
                <a:solidFill>
                  <a:schemeClr val="bg1">
                    <a:lumMod val="50000"/>
                  </a:schemeClr>
                </a:solidFill>
                <a:latin typeface="Segoe Print" panose="02000600000000000000" pitchFamily="2" charset="0"/>
                <a:ea typeface="Segoe UI Symbol" panose="020B0502040204020203" pitchFamily="34" charset="0"/>
                <a:cs typeface="+mn-cs"/>
              </a:rPr>
              <a:t> additive</a:t>
            </a:r>
          </a:p>
        </p:txBody>
      </p:sp>
    </p:spTree>
    <p:extLst>
      <p:ext uri="{BB962C8B-B14F-4D97-AF65-F5344CB8AC3E}">
        <p14:creationId xmlns:p14="http://schemas.microsoft.com/office/powerpoint/2010/main" val="282517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793EE-823B-45BD-A4DD-733C88BAA028}" type="datetimeFigureOut">
              <a:rPr lang="en-US" smtClean="0"/>
              <a:t>11/21/2016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8B7DC-AE2E-42CD-AD15-8E4CE40A9145}" type="slidenum">
              <a:rPr lang="en-US" smtClean="0"/>
              <a:t>‹#›</a:t>
            </a:fld>
            <a:endParaRPr lang="en-US"/>
          </a:p>
        </p:txBody>
      </p:sp>
    </p:spTree>
    <p:extLst>
      <p:ext uri="{BB962C8B-B14F-4D97-AF65-F5344CB8AC3E}">
        <p14:creationId xmlns:p14="http://schemas.microsoft.com/office/powerpoint/2010/main" val="261322142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66" r:id="rId4"/>
    <p:sldLayoutId id="2147483661" r:id="rId5"/>
    <p:sldLayoutId id="2147483665" r:id="rId6"/>
    <p:sldLayoutId id="2147483654" r:id="rId7"/>
    <p:sldLayoutId id="2147483667" r:id="rId8"/>
    <p:sldLayoutId id="2147483662" r:id="rId9"/>
    <p:sldLayoutId id="2147483668" r:id="rId10"/>
    <p:sldLayoutId id="2147483663" r:id="rId11"/>
    <p:sldLayoutId id="2147483669" r:id="rId12"/>
    <p:sldLayoutId id="2147483670" r:id="rId13"/>
    <p:sldLayoutId id="2147483671" r:id="rId14"/>
    <p:sldLayoutId id="2147483672" r:id="rId15"/>
    <p:sldLayoutId id="2147483673" r:id="rId16"/>
    <p:sldLayoutId id="2147483674" r:id="rId17"/>
    <p:sldLayoutId id="2147483650" r:id="rId18"/>
    <p:sldLayoutId id="2147483651" r:id="rId19"/>
    <p:sldLayoutId id="2147483652" r:id="rId20"/>
    <p:sldLayoutId id="2147483653" r:id="rId21"/>
    <p:sldLayoutId id="2147483655" r:id="rId22"/>
    <p:sldLayoutId id="2147483656" r:id="rId23"/>
    <p:sldLayoutId id="2147483657" r:id="rId24"/>
    <p:sldLayoutId id="2147483658" r:id="rId25"/>
    <p:sldLayoutId id="2147483659"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hyperlink" Target="http://www.nrlc.net" TargetMode="External"/><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hyperlink" Target="http://www.cpfpp.ab.ca" TargetMode="External"/><Relationship Id="rId2" Type="http://schemas.openxmlformats.org/officeDocument/2006/relationships/notesSlide" Target="../notesSlides/notesSlide101.xml"/><Relationship Id="rId1" Type="http://schemas.openxmlformats.org/officeDocument/2006/relationships/slideLayout" Target="../slideLayouts/slideLayout15.xml"/><Relationship Id="rId6" Type="http://schemas.openxmlformats.org/officeDocument/2006/relationships/image" Target="../media/image70.png"/><Relationship Id="rId11" Type="http://schemas.openxmlformats.org/officeDocument/2006/relationships/hyperlink" Target="http://www.crcpd.ab.ca" TargetMode="External"/><Relationship Id="rId5" Type="http://schemas.openxmlformats.org/officeDocument/2006/relationships/image" Target="../media/image69.png"/><Relationship Id="rId15" Type="http://schemas.openxmlformats.org/officeDocument/2006/relationships/hyperlink" Target="http://www.sapdc.ca" TargetMode="External"/><Relationship Id="rId10" Type="http://schemas.openxmlformats.org/officeDocument/2006/relationships/hyperlink" Target="http://www.carcpd.ab.ca" TargetMode="External"/><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hyperlink" Target="file:///\\localhost\www.%20http\::www.learning-network.org:"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0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110.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5.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1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alberta.ca/media/3115209/strategies_renforcement.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6.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8.xml"/><Relationship Id="rId1" Type="http://schemas.openxmlformats.org/officeDocument/2006/relationships/slideLayout" Target="../slideLayouts/slideLayout9.xml"/><Relationship Id="rId4" Type="http://schemas.openxmlformats.org/officeDocument/2006/relationships/image" Target="../media/image8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5.gif"/></Relationships>
</file>

<file path=ppt/slides/_rels/slide1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6.gif"/><Relationship Id="rId4" Type="http://schemas.openxmlformats.org/officeDocument/2006/relationships/image" Target="../media/image35.gif"/></Relationships>
</file>

<file path=ppt/slides/_rels/slide17.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7.png"/><Relationship Id="rId7" Type="http://schemas.openxmlformats.org/officeDocument/2006/relationships/image" Target="../media/image35.gi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6.pn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notesSlide" Target="../notesSlides/notesSlide97.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9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 </a:t>
            </a:r>
            <a:r>
              <a:rPr lang="en-US" dirty="0" err="1"/>
              <a:t>pensée</a:t>
            </a:r>
            <a:r>
              <a:rPr lang="en-US" dirty="0"/>
              <a:t> additive</a:t>
            </a:r>
          </a:p>
        </p:txBody>
      </p:sp>
      <p:sp>
        <p:nvSpPr>
          <p:cNvPr id="3" name="Subtitle 2"/>
          <p:cNvSpPr>
            <a:spLocks noGrp="1"/>
          </p:cNvSpPr>
          <p:nvPr>
            <p:ph type="subTitle" idx="1"/>
          </p:nvPr>
        </p:nvSpPr>
        <p:spPr/>
        <p:txBody>
          <a:bodyPr/>
          <a:lstStyle/>
          <a:p>
            <a:r>
              <a:rPr lang="en-US" dirty="0" err="1"/>
              <a:t>Informations</a:t>
            </a:r>
            <a:r>
              <a:rPr lang="en-US" dirty="0"/>
              <a:t> du </a:t>
            </a:r>
            <a:r>
              <a:rPr lang="en-US"/>
              <a:t>présentateur</a:t>
            </a:r>
            <a:endParaRPr lang="en-US" dirty="0"/>
          </a:p>
          <a:p>
            <a:endParaRPr lang="en-US" dirty="0"/>
          </a:p>
        </p:txBody>
      </p:sp>
    </p:spTree>
    <p:extLst>
      <p:ext uri="{BB962C8B-B14F-4D97-AF65-F5344CB8AC3E}">
        <p14:creationId xmlns:p14="http://schemas.microsoft.com/office/powerpoint/2010/main" val="177000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 </a:t>
            </a:r>
            <a:r>
              <a:rPr lang="en-US" dirty="0" err="1"/>
              <a:t>en</a:t>
            </a:r>
            <a:r>
              <a:rPr lang="en-US" dirty="0"/>
              <a:t> lien avec le </a:t>
            </a:r>
            <a:r>
              <a:rPr lang="en-US" dirty="0" err="1"/>
              <a:t>programme</a:t>
            </a:r>
            <a:r>
              <a:rPr lang="en-US" dirty="0"/>
              <a:t> </a:t>
            </a:r>
            <a:r>
              <a:rPr lang="en-US" dirty="0" err="1"/>
              <a:t>d’études</a:t>
            </a:r>
            <a:endParaRPr lang="en-US" dirty="0"/>
          </a:p>
        </p:txBody>
      </p:sp>
      <p:sp>
        <p:nvSpPr>
          <p:cNvPr id="4" name="Title 1"/>
          <p:cNvSpPr txBox="1">
            <a:spLocks/>
          </p:cNvSpPr>
          <p:nvPr/>
        </p:nvSpPr>
        <p:spPr>
          <a:xfrm>
            <a:off x="817728" y="2590800"/>
            <a:ext cx="3352800" cy="2819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kern="1200">
                <a:solidFill>
                  <a:schemeClr val="bg1"/>
                </a:solidFill>
                <a:latin typeface="Segoe Print" panose="02000600000000000000" pitchFamily="2" charset="0"/>
                <a:ea typeface="+mj-ea"/>
                <a:cs typeface="+mj-cs"/>
              </a:defRPr>
            </a:lvl1pPr>
          </a:lstStyle>
          <a:p>
            <a:pPr algn="ctr"/>
            <a:r>
              <a:rPr lang="en-US" dirty="0">
                <a:solidFill>
                  <a:schemeClr val="tx1"/>
                </a:solidFill>
                <a:latin typeface="Segoe UI Symbol" panose="020B0502040204020203" pitchFamily="34" charset="0"/>
                <a:ea typeface="Segoe UI Symbol" panose="020B0502040204020203" pitchFamily="34" charset="0"/>
              </a:rPr>
              <a:t>De </a:t>
            </a:r>
            <a:r>
              <a:rPr lang="en-US" dirty="0" err="1">
                <a:solidFill>
                  <a:schemeClr val="tx1"/>
                </a:solidFill>
                <a:latin typeface="Segoe UI Symbol" panose="020B0502040204020203" pitchFamily="34" charset="0"/>
                <a:ea typeface="Segoe UI Symbol" panose="020B0502040204020203" pitchFamily="34" charset="0"/>
              </a:rPr>
              <a:t>quelles</a:t>
            </a:r>
            <a:r>
              <a:rPr lang="en-US" dirty="0">
                <a:solidFill>
                  <a:schemeClr val="tx1"/>
                </a:solidFill>
                <a:latin typeface="Segoe UI Symbol" panose="020B0502040204020203" pitchFamily="34" charset="0"/>
                <a:ea typeface="Segoe UI Symbol" panose="020B0502040204020203" pitchFamily="34" charset="0"/>
              </a:rPr>
              <a:t> </a:t>
            </a:r>
            <a:r>
              <a:rPr lang="en-US" dirty="0" err="1">
                <a:solidFill>
                  <a:schemeClr val="tx1"/>
                </a:solidFill>
                <a:latin typeface="Segoe UI Symbol" panose="020B0502040204020203" pitchFamily="34" charset="0"/>
                <a:ea typeface="Segoe UI Symbol" panose="020B0502040204020203" pitchFamily="34" charset="0"/>
              </a:rPr>
              <a:t>stratégies</a:t>
            </a:r>
            <a:r>
              <a:rPr lang="en-US" dirty="0">
                <a:solidFill>
                  <a:schemeClr val="tx1"/>
                </a:solidFill>
                <a:latin typeface="Segoe UI Symbol" panose="020B0502040204020203" pitchFamily="34" charset="0"/>
                <a:ea typeface="Segoe UI Symbol" panose="020B0502040204020203" pitchFamily="34" charset="0"/>
              </a:rPr>
              <a:t> les </a:t>
            </a:r>
            <a:r>
              <a:rPr lang="en-US" dirty="0" err="1">
                <a:solidFill>
                  <a:schemeClr val="tx1"/>
                </a:solidFill>
                <a:latin typeface="Segoe UI Symbol" panose="020B0502040204020203" pitchFamily="34" charset="0"/>
                <a:ea typeface="Segoe UI Symbol" panose="020B0502040204020203" pitchFamily="34" charset="0"/>
              </a:rPr>
              <a:t>élèves</a:t>
            </a:r>
            <a:r>
              <a:rPr lang="en-US" dirty="0">
                <a:solidFill>
                  <a:schemeClr val="tx1"/>
                </a:solidFill>
                <a:latin typeface="Segoe UI Symbol" panose="020B0502040204020203" pitchFamily="34" charset="0"/>
                <a:ea typeface="Segoe UI Symbol" panose="020B0502040204020203" pitchFamily="34" charset="0"/>
              </a:rPr>
              <a:t> </a:t>
            </a:r>
            <a:r>
              <a:rPr lang="en-US" dirty="0" err="1">
                <a:solidFill>
                  <a:schemeClr val="tx1"/>
                </a:solidFill>
                <a:latin typeface="Segoe UI Symbol" panose="020B0502040204020203" pitchFamily="34" charset="0"/>
                <a:ea typeface="Segoe UI Symbol" panose="020B0502040204020203" pitchFamily="34" charset="0"/>
              </a:rPr>
              <a:t>ont-ils</a:t>
            </a:r>
            <a:r>
              <a:rPr lang="en-US" dirty="0">
                <a:solidFill>
                  <a:schemeClr val="tx1"/>
                </a:solidFill>
                <a:latin typeface="Segoe UI Symbol" panose="020B0502040204020203" pitchFamily="34" charset="0"/>
                <a:ea typeface="Segoe UI Symbol" panose="020B0502040204020203" pitchFamily="34" charset="0"/>
              </a:rPr>
              <a:t> </a:t>
            </a:r>
            <a:r>
              <a:rPr lang="en-US" dirty="0" err="1">
                <a:solidFill>
                  <a:schemeClr val="tx1"/>
                </a:solidFill>
                <a:latin typeface="Segoe UI Symbol" panose="020B0502040204020203" pitchFamily="34" charset="0"/>
                <a:ea typeface="Segoe UI Symbol" panose="020B0502040204020203" pitchFamily="34" charset="0"/>
              </a:rPr>
              <a:t>besoin</a:t>
            </a:r>
            <a:r>
              <a:rPr lang="en-US" dirty="0">
                <a:solidFill>
                  <a:schemeClr val="tx1"/>
                </a:solidFill>
                <a:latin typeface="Segoe UI Symbol" panose="020B0502040204020203" pitchFamily="34" charset="0"/>
                <a:ea typeface="Segoe UI Symbol" panose="020B0502040204020203" pitchFamily="34" charset="0"/>
              </a:rPr>
              <a:t> ?</a:t>
            </a:r>
          </a:p>
        </p:txBody>
      </p:sp>
      <p:grpSp>
        <p:nvGrpSpPr>
          <p:cNvPr id="5" name="Group 4"/>
          <p:cNvGrpSpPr/>
          <p:nvPr/>
        </p:nvGrpSpPr>
        <p:grpSpPr>
          <a:xfrm>
            <a:off x="4267200" y="1752600"/>
            <a:ext cx="4267200" cy="5105400"/>
            <a:chOff x="2667000" y="1447800"/>
            <a:chExt cx="4267200" cy="5105400"/>
          </a:xfrm>
        </p:grpSpPr>
        <p:sp>
          <p:nvSpPr>
            <p:cNvPr id="6" name="Rectangle 5"/>
            <p:cNvSpPr/>
            <p:nvPr/>
          </p:nvSpPr>
          <p:spPr>
            <a:xfrm>
              <a:off x="2667000" y="1447800"/>
              <a:ext cx="4267200" cy="51054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endParaRPr lang="en-US" sz="3000" dirty="0">
                <a:solidFill>
                  <a:schemeClr val="tx1"/>
                </a:solidFill>
              </a:endParaRPr>
            </a:p>
            <a:p>
              <a:pPr>
                <a:tabLst>
                  <a:tab pos="1090613" algn="l"/>
                </a:tabLst>
              </a:pPr>
              <a:r>
                <a:rPr lang="en-US" sz="3000" dirty="0">
                  <a:solidFill>
                    <a:schemeClr val="tx1"/>
                  </a:solidFill>
                </a:rPr>
                <a:t>	MATHÉMATIQUES</a:t>
              </a:r>
            </a:p>
            <a:p>
              <a:pPr>
                <a:tabLst>
                  <a:tab pos="1090613" algn="l"/>
                </a:tabLst>
              </a:pPr>
              <a:r>
                <a:rPr lang="en-US" sz="3000" dirty="0">
                  <a:solidFill>
                    <a:schemeClr val="tx1"/>
                  </a:solidFill>
                </a:rPr>
                <a:t>MATERNELLE À LA 9e ANNÉE</a:t>
              </a:r>
            </a:p>
          </p:txBody>
        </p:sp>
        <p:cxnSp>
          <p:nvCxnSpPr>
            <p:cNvPr id="7" name="Straight Connector 6"/>
            <p:cNvCxnSpPr/>
            <p:nvPr/>
          </p:nvCxnSpPr>
          <p:spPr>
            <a:xfrm>
              <a:off x="3886200" y="1676400"/>
              <a:ext cx="30480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886200" y="1828800"/>
              <a:ext cx="3048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667000" y="3429000"/>
              <a:ext cx="42672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910915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 site Web</a:t>
            </a:r>
          </a:p>
        </p:txBody>
      </p:sp>
      <p:sp>
        <p:nvSpPr>
          <p:cNvPr id="4" name="Content Placeholder 3"/>
          <p:cNvSpPr>
            <a:spLocks noGrp="1"/>
          </p:cNvSpPr>
          <p:nvPr>
            <p:ph idx="1"/>
          </p:nvPr>
        </p:nvSpPr>
        <p:spPr>
          <a:xfrm>
            <a:off x="457200" y="5715000"/>
            <a:ext cx="8229600" cy="914400"/>
          </a:xfrm>
        </p:spPr>
        <p:txBody>
          <a:bodyPr/>
          <a:lstStyle/>
          <a:p>
            <a:pPr marL="0" indent="0" algn="ctr">
              <a:buNone/>
            </a:pPr>
            <a:r>
              <a:rPr lang="en-US" dirty="0"/>
              <a:t>http://learning.arpdc.ab.ca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34359"/>
            <a:ext cx="3777947" cy="383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2734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71600" y="152400"/>
            <a:ext cx="6877050" cy="6086475"/>
            <a:chOff x="1371600" y="152400"/>
            <a:chExt cx="6877050" cy="60864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8770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9" r="1494"/>
            <a:stretch/>
          </p:blipFill>
          <p:spPr bwMode="auto">
            <a:xfrm>
              <a:off x="1371600" y="5105400"/>
              <a:ext cx="68770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ight Arrow 4"/>
          <p:cNvSpPr/>
          <p:nvPr/>
        </p:nvSpPr>
        <p:spPr>
          <a:xfrm>
            <a:off x="1716107" y="4267200"/>
            <a:ext cx="1383957" cy="759125"/>
          </a:xfrm>
          <a:prstGeom prst="rightArrow">
            <a:avLst/>
          </a:prstGeom>
          <a:solidFill>
            <a:srgbClr val="40887F"/>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14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Nos </a:t>
            </a:r>
            <a:r>
              <a:rPr lang="en-US" dirty="0" err="1"/>
              <a:t>partenaires</a:t>
            </a:r>
            <a:endParaRPr lang="en-US" dirty="0"/>
          </a:p>
        </p:txBody>
      </p:sp>
      <p:pic>
        <p:nvPicPr>
          <p:cNvPr id="4" name="Shape 786"/>
          <p:cNvPicPr preferRelativeResize="0"/>
          <p:nvPr/>
        </p:nvPicPr>
        <p:blipFill>
          <a:blip r:embed="rId3">
            <a:alphaModFix/>
          </a:blip>
          <a:stretch>
            <a:fillRect/>
          </a:stretch>
        </p:blipFill>
        <p:spPr>
          <a:xfrm>
            <a:off x="4510847" y="3311012"/>
            <a:ext cx="1095375" cy="457200"/>
          </a:xfrm>
          <a:prstGeom prst="rect">
            <a:avLst/>
          </a:prstGeom>
          <a:noFill/>
          <a:ln>
            <a:noFill/>
          </a:ln>
        </p:spPr>
      </p:pic>
      <p:pic>
        <p:nvPicPr>
          <p:cNvPr id="5" name="Shape 787"/>
          <p:cNvPicPr preferRelativeResize="0"/>
          <p:nvPr/>
        </p:nvPicPr>
        <p:blipFill>
          <a:blip r:embed="rId4">
            <a:alphaModFix/>
          </a:blip>
          <a:stretch>
            <a:fillRect/>
          </a:stretch>
        </p:blipFill>
        <p:spPr>
          <a:xfrm>
            <a:off x="375709" y="4782437"/>
            <a:ext cx="1228725" cy="666750"/>
          </a:xfrm>
          <a:prstGeom prst="rect">
            <a:avLst/>
          </a:prstGeom>
          <a:noFill/>
          <a:ln>
            <a:noFill/>
          </a:ln>
        </p:spPr>
      </p:pic>
      <p:pic>
        <p:nvPicPr>
          <p:cNvPr id="6" name="Shape 788"/>
          <p:cNvPicPr preferRelativeResize="0"/>
          <p:nvPr/>
        </p:nvPicPr>
        <p:blipFill>
          <a:blip r:embed="rId5">
            <a:alphaModFix/>
          </a:blip>
          <a:stretch>
            <a:fillRect/>
          </a:stretch>
        </p:blipFill>
        <p:spPr>
          <a:xfrm>
            <a:off x="4408247" y="2590225"/>
            <a:ext cx="1476375" cy="485775"/>
          </a:xfrm>
          <a:prstGeom prst="rect">
            <a:avLst/>
          </a:prstGeom>
          <a:noFill/>
          <a:ln>
            <a:noFill/>
          </a:ln>
        </p:spPr>
      </p:pic>
      <p:pic>
        <p:nvPicPr>
          <p:cNvPr id="7" name="Shape 789"/>
          <p:cNvPicPr preferRelativeResize="0"/>
          <p:nvPr/>
        </p:nvPicPr>
        <p:blipFill>
          <a:blip r:embed="rId6">
            <a:alphaModFix/>
          </a:blip>
          <a:stretch>
            <a:fillRect/>
          </a:stretch>
        </p:blipFill>
        <p:spPr>
          <a:xfrm>
            <a:off x="361422" y="4041375"/>
            <a:ext cx="1257300" cy="523875"/>
          </a:xfrm>
          <a:prstGeom prst="rect">
            <a:avLst/>
          </a:prstGeom>
          <a:noFill/>
          <a:ln>
            <a:noFill/>
          </a:ln>
        </p:spPr>
      </p:pic>
      <p:pic>
        <p:nvPicPr>
          <p:cNvPr id="8" name="Shape 790"/>
          <p:cNvPicPr preferRelativeResize="0"/>
          <p:nvPr/>
        </p:nvPicPr>
        <p:blipFill>
          <a:blip r:embed="rId7">
            <a:alphaModFix/>
          </a:blip>
          <a:stretch>
            <a:fillRect/>
          </a:stretch>
        </p:blipFill>
        <p:spPr>
          <a:xfrm>
            <a:off x="292547" y="3252075"/>
            <a:ext cx="1247775" cy="571500"/>
          </a:xfrm>
          <a:prstGeom prst="rect">
            <a:avLst/>
          </a:prstGeom>
          <a:noFill/>
          <a:ln>
            <a:noFill/>
          </a:ln>
        </p:spPr>
      </p:pic>
      <p:pic>
        <p:nvPicPr>
          <p:cNvPr id="9" name="Shape 791"/>
          <p:cNvPicPr preferRelativeResize="0"/>
          <p:nvPr/>
        </p:nvPicPr>
        <p:blipFill>
          <a:blip r:embed="rId8">
            <a:alphaModFix/>
          </a:blip>
          <a:stretch>
            <a:fillRect/>
          </a:stretch>
        </p:blipFill>
        <p:spPr>
          <a:xfrm>
            <a:off x="292559" y="2474225"/>
            <a:ext cx="1133475" cy="685800"/>
          </a:xfrm>
          <a:prstGeom prst="rect">
            <a:avLst/>
          </a:prstGeom>
          <a:noFill/>
          <a:ln>
            <a:noFill/>
          </a:ln>
        </p:spPr>
      </p:pic>
      <p:pic>
        <p:nvPicPr>
          <p:cNvPr id="10" name="Shape 792"/>
          <p:cNvPicPr preferRelativeResize="0"/>
          <p:nvPr/>
        </p:nvPicPr>
        <p:blipFill>
          <a:blip r:embed="rId9">
            <a:alphaModFix/>
          </a:blip>
          <a:stretch>
            <a:fillRect/>
          </a:stretch>
        </p:blipFill>
        <p:spPr>
          <a:xfrm>
            <a:off x="4420334" y="3996800"/>
            <a:ext cx="1390650" cy="581025"/>
          </a:xfrm>
          <a:prstGeom prst="rect">
            <a:avLst/>
          </a:prstGeom>
          <a:noFill/>
          <a:ln>
            <a:noFill/>
          </a:ln>
        </p:spPr>
      </p:pic>
      <p:sp>
        <p:nvSpPr>
          <p:cNvPr id="11" name="Shape 796"/>
          <p:cNvSpPr txBox="1"/>
          <p:nvPr/>
        </p:nvSpPr>
        <p:spPr>
          <a:xfrm>
            <a:off x="1702397" y="3227137"/>
            <a:ext cx="3000000" cy="523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0"/>
              </a:rPr>
              <a:t>www. carcpd.ab.ca</a:t>
            </a:r>
          </a:p>
        </p:txBody>
      </p:sp>
      <p:sp>
        <p:nvSpPr>
          <p:cNvPr id="12" name="Shape 797"/>
          <p:cNvSpPr txBox="1"/>
          <p:nvPr/>
        </p:nvSpPr>
        <p:spPr>
          <a:xfrm>
            <a:off x="1702397" y="2474225"/>
            <a:ext cx="3000000" cy="523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1"/>
              </a:rPr>
              <a:t>www.crcpd.ab.ca</a:t>
            </a:r>
          </a:p>
        </p:txBody>
      </p:sp>
      <p:sp>
        <p:nvSpPr>
          <p:cNvPr id="13" name="Shape 798"/>
          <p:cNvSpPr txBox="1"/>
          <p:nvPr/>
        </p:nvSpPr>
        <p:spPr>
          <a:xfrm>
            <a:off x="1702397" y="4056275"/>
            <a:ext cx="3000000" cy="457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2"/>
              </a:rPr>
              <a:t>www.cpfpp.ab.ca</a:t>
            </a:r>
          </a:p>
        </p:txBody>
      </p:sp>
      <p:sp>
        <p:nvSpPr>
          <p:cNvPr id="14" name="Shape 799"/>
          <p:cNvSpPr txBox="1"/>
          <p:nvPr/>
        </p:nvSpPr>
        <p:spPr>
          <a:xfrm>
            <a:off x="1702397" y="4902512"/>
            <a:ext cx="3000000" cy="457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2"/>
              </a:rPr>
              <a:t>www.erlc.ca</a:t>
            </a:r>
          </a:p>
        </p:txBody>
      </p:sp>
      <p:sp>
        <p:nvSpPr>
          <p:cNvPr id="15" name="Shape 793"/>
          <p:cNvSpPr txBox="1"/>
          <p:nvPr/>
        </p:nvSpPr>
        <p:spPr>
          <a:xfrm>
            <a:off x="6054022" y="3126662"/>
            <a:ext cx="3000000" cy="5715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3"/>
              </a:rPr>
              <a:t>www.nrlc.net</a:t>
            </a:r>
          </a:p>
        </p:txBody>
      </p:sp>
      <p:sp>
        <p:nvSpPr>
          <p:cNvPr id="16" name="Shape 794"/>
          <p:cNvSpPr txBox="1"/>
          <p:nvPr/>
        </p:nvSpPr>
        <p:spPr>
          <a:xfrm>
            <a:off x="6054022" y="2476450"/>
            <a:ext cx="3837899" cy="581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4"/>
              </a:rPr>
              <a:t>www.learning-network.org</a:t>
            </a:r>
          </a:p>
        </p:txBody>
      </p:sp>
      <p:sp>
        <p:nvSpPr>
          <p:cNvPr id="17" name="Shape 795"/>
          <p:cNvSpPr txBox="1"/>
          <p:nvPr/>
        </p:nvSpPr>
        <p:spPr>
          <a:xfrm>
            <a:off x="6054009" y="3869575"/>
            <a:ext cx="3000000" cy="581100"/>
          </a:xfrm>
          <a:prstGeom prst="rect">
            <a:avLst/>
          </a:prstGeom>
          <a:noFill/>
          <a:ln>
            <a:noFill/>
          </a:ln>
        </p:spPr>
        <p:txBody>
          <a:bodyPr lIns="91425" tIns="91425" rIns="91425" bIns="91425" anchor="ctr" anchorCtr="0">
            <a:noAutofit/>
          </a:bodyPr>
          <a:lstStyle/>
          <a:p>
            <a:pPr lvl="0" rtl="0">
              <a:lnSpc>
                <a:spcPct val="115000"/>
              </a:lnSpc>
              <a:spcBef>
                <a:spcPts val="0"/>
              </a:spcBef>
              <a:buClr>
                <a:schemeClr val="dk1"/>
              </a:buClr>
              <a:buSzPct val="25000"/>
              <a:buFont typeface="Arial"/>
              <a:buNone/>
            </a:pPr>
            <a:r>
              <a:rPr lang="en" sz="1800" dirty="0">
                <a:solidFill>
                  <a:schemeClr val="dk1"/>
                </a:solidFill>
                <a:latin typeface="Calibri"/>
                <a:ea typeface="Calibri"/>
                <a:cs typeface="Calibri"/>
                <a:sym typeface="Calibri"/>
                <a:hlinkClick r:id="rId15"/>
              </a:rPr>
              <a:t>www.sapdc.ca</a:t>
            </a:r>
          </a:p>
        </p:txBody>
      </p:sp>
    </p:spTree>
    <p:extLst>
      <p:ext uri="{BB962C8B-B14F-4D97-AF65-F5344CB8AC3E}">
        <p14:creationId xmlns:p14="http://schemas.microsoft.com/office/powerpoint/2010/main" val="11425733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Lancez-vous</a:t>
            </a:r>
            <a:r>
              <a:rPr lang="en-US" dirty="0"/>
              <a:t> des </a:t>
            </a:r>
            <a:r>
              <a:rPr lang="en-US" dirty="0" err="1"/>
              <a:t>défis</a:t>
            </a:r>
            <a:endParaRPr lang="en-US" dirty="0"/>
          </a:p>
        </p:txBody>
      </p:sp>
      <p:sp>
        <p:nvSpPr>
          <p:cNvPr id="4" name="Content Placeholder 3"/>
          <p:cNvSpPr>
            <a:spLocks noGrp="1"/>
          </p:cNvSpPr>
          <p:nvPr>
            <p:ph idx="1"/>
          </p:nvPr>
        </p:nvSpPr>
        <p:spPr>
          <a:xfrm>
            <a:off x="457200" y="2103437"/>
            <a:ext cx="8229600" cy="27081163"/>
          </a:xfrm>
        </p:spPr>
        <p:txBody>
          <a:bodyPr>
            <a:normAutofit/>
          </a:bodyPr>
          <a:lstStyle/>
          <a:p>
            <a:pPr marL="0" indent="0" algn="ctr" fontAlgn="base">
              <a:buNone/>
            </a:pPr>
            <a:r>
              <a:rPr lang="en-US" dirty="0" err="1"/>
              <a:t>Téléchargez</a:t>
            </a:r>
            <a:r>
              <a:rPr lang="en-US" dirty="0"/>
              <a:t> </a:t>
            </a:r>
            <a:r>
              <a:rPr lang="en-US" dirty="0" err="1"/>
              <a:t>une</a:t>
            </a:r>
            <a:r>
              <a:rPr lang="en-US" dirty="0"/>
              <a:t> </a:t>
            </a:r>
            <a:r>
              <a:rPr lang="en-US" dirty="0" err="1"/>
              <a:t>activité</a:t>
            </a:r>
            <a:r>
              <a:rPr lang="en-US" dirty="0"/>
              <a:t> de la section </a:t>
            </a:r>
          </a:p>
          <a:p>
            <a:pPr marL="0" indent="0" algn="ctr" fontAlgn="base">
              <a:buNone/>
            </a:pPr>
            <a:r>
              <a:rPr lang="en-US" dirty="0"/>
              <a:t>« </a:t>
            </a:r>
            <a:r>
              <a:rPr lang="en-US" dirty="0" err="1"/>
              <a:t>Essayez</a:t>
            </a:r>
            <a:r>
              <a:rPr lang="en-US" dirty="0"/>
              <a:t> </a:t>
            </a:r>
            <a:r>
              <a:rPr lang="en-US" dirty="0" err="1"/>
              <a:t>ceci</a:t>
            </a:r>
            <a:r>
              <a:rPr lang="en-US" dirty="0"/>
              <a:t> » et </a:t>
            </a:r>
            <a:r>
              <a:rPr lang="en-US" dirty="0" err="1"/>
              <a:t>mettez</a:t>
            </a:r>
            <a:r>
              <a:rPr lang="en-US" dirty="0"/>
              <a:t>-la </a:t>
            </a:r>
            <a:r>
              <a:rPr lang="en-US" dirty="0" err="1"/>
              <a:t>en</a:t>
            </a:r>
            <a:r>
              <a:rPr lang="en-US" dirty="0"/>
              <a:t> </a:t>
            </a:r>
            <a:r>
              <a:rPr lang="en-US" dirty="0" err="1"/>
              <a:t>œuvre</a:t>
            </a:r>
            <a:r>
              <a:rPr lang="en-US" dirty="0"/>
              <a:t> </a:t>
            </a:r>
            <a:r>
              <a:rPr lang="en-US" dirty="0" err="1"/>
              <a:t>en</a:t>
            </a:r>
            <a:r>
              <a:rPr lang="en-US" dirty="0"/>
              <a:t> </a:t>
            </a:r>
            <a:r>
              <a:rPr lang="en-US" dirty="0" err="1"/>
              <a:t>classe</a:t>
            </a:r>
            <a:endParaRPr lang="en-US" dirty="0"/>
          </a:p>
        </p:txBody>
      </p:sp>
    </p:spTree>
    <p:extLst>
      <p:ext uri="{BB962C8B-B14F-4D97-AF65-F5344CB8AC3E}">
        <p14:creationId xmlns:p14="http://schemas.microsoft.com/office/powerpoint/2010/main" val="40821041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Lancez-vous</a:t>
            </a:r>
            <a:r>
              <a:rPr lang="en-US" dirty="0"/>
              <a:t> des </a:t>
            </a:r>
            <a:r>
              <a:rPr lang="en-US" dirty="0" err="1"/>
              <a:t>défis</a:t>
            </a:r>
            <a:endParaRPr lang="en-US" dirty="0"/>
          </a:p>
        </p:txBody>
      </p:sp>
      <p:sp>
        <p:nvSpPr>
          <p:cNvPr id="4" name="Content Placeholder 3"/>
          <p:cNvSpPr>
            <a:spLocks noGrp="1"/>
          </p:cNvSpPr>
          <p:nvPr>
            <p:ph idx="1"/>
          </p:nvPr>
        </p:nvSpPr>
        <p:spPr/>
        <p:txBody>
          <a:bodyPr>
            <a:normAutofit/>
          </a:bodyPr>
          <a:lstStyle/>
          <a:p>
            <a:pPr marL="0" indent="0" algn="ctr" fontAlgn="base">
              <a:buNone/>
            </a:pPr>
            <a:r>
              <a:rPr lang="en-US" dirty="0" err="1"/>
              <a:t>Utilisez</a:t>
            </a:r>
            <a:r>
              <a:rPr lang="en-US" dirty="0"/>
              <a:t> </a:t>
            </a:r>
            <a:r>
              <a:rPr lang="en-US" dirty="0" err="1"/>
              <a:t>l’outil</a:t>
            </a:r>
            <a:r>
              <a:rPr lang="en-US" dirty="0"/>
              <a:t> « </a:t>
            </a:r>
            <a:r>
              <a:rPr lang="en-US" dirty="0" err="1"/>
              <a:t>Évaluation</a:t>
            </a:r>
            <a:r>
              <a:rPr lang="en-US" dirty="0"/>
              <a:t> </a:t>
            </a:r>
            <a:r>
              <a:rPr lang="en-US" dirty="0" err="1"/>
              <a:t>rapide</a:t>
            </a:r>
            <a:r>
              <a:rPr lang="en-US" dirty="0"/>
              <a:t> » du site de </a:t>
            </a:r>
            <a:r>
              <a:rPr lang="en-US" dirty="0" err="1"/>
              <a:t>l’APME</a:t>
            </a:r>
            <a:r>
              <a:rPr lang="en-US" dirty="0">
                <a:solidFill>
                  <a:srgbClr val="FF0000"/>
                </a:solidFill>
              </a:rPr>
              <a:t> </a:t>
            </a:r>
            <a:r>
              <a:rPr lang="en-US" dirty="0"/>
              <a:t>pour </a:t>
            </a:r>
            <a:r>
              <a:rPr lang="en-US" dirty="0" err="1"/>
              <a:t>évaluer</a:t>
            </a:r>
            <a:r>
              <a:rPr lang="en-US" dirty="0"/>
              <a:t> les </a:t>
            </a:r>
            <a:r>
              <a:rPr lang="en-US" dirty="0" err="1"/>
              <a:t>travaux</a:t>
            </a:r>
            <a:r>
              <a:rPr lang="en-US" dirty="0"/>
              <a:t> de </a:t>
            </a:r>
            <a:r>
              <a:rPr lang="en-US" dirty="0" err="1"/>
              <a:t>vos</a:t>
            </a:r>
            <a:r>
              <a:rPr lang="en-US" dirty="0"/>
              <a:t> </a:t>
            </a:r>
            <a:r>
              <a:rPr lang="en-US" dirty="0" err="1"/>
              <a:t>élèves</a:t>
            </a:r>
            <a:r>
              <a:rPr lang="en-US" dirty="0"/>
              <a:t>.</a:t>
            </a:r>
          </a:p>
        </p:txBody>
      </p:sp>
    </p:spTree>
    <p:extLst>
      <p:ext uri="{BB962C8B-B14F-4D97-AF65-F5344CB8AC3E}">
        <p14:creationId xmlns:p14="http://schemas.microsoft.com/office/powerpoint/2010/main" val="29903544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Lancez-vous</a:t>
            </a:r>
            <a:r>
              <a:rPr lang="en-US" dirty="0"/>
              <a:t> des </a:t>
            </a:r>
            <a:r>
              <a:rPr lang="en-US" dirty="0" err="1"/>
              <a:t>défis</a:t>
            </a:r>
            <a:endParaRPr lang="en-US" dirty="0"/>
          </a:p>
        </p:txBody>
      </p:sp>
      <p:sp>
        <p:nvSpPr>
          <p:cNvPr id="4" name="Content Placeholder 3"/>
          <p:cNvSpPr>
            <a:spLocks noGrp="1"/>
          </p:cNvSpPr>
          <p:nvPr>
            <p:ph idx="1"/>
          </p:nvPr>
        </p:nvSpPr>
        <p:spPr/>
        <p:txBody>
          <a:bodyPr>
            <a:normAutofit/>
          </a:bodyPr>
          <a:lstStyle/>
          <a:p>
            <a:pPr marL="0" indent="0" algn="ctr" fontAlgn="base">
              <a:buNone/>
            </a:pPr>
            <a:r>
              <a:rPr lang="en-US" sz="3600" dirty="0" err="1"/>
              <a:t>En</a:t>
            </a:r>
            <a:r>
              <a:rPr lang="en-US" sz="3600" dirty="0"/>
              <a:t> se servant du </a:t>
            </a:r>
            <a:r>
              <a:rPr lang="en-US" sz="3600" dirty="0" err="1"/>
              <a:t>formulaire</a:t>
            </a:r>
            <a:r>
              <a:rPr lang="en-US" sz="3600" dirty="0"/>
              <a:t>, les </a:t>
            </a:r>
            <a:r>
              <a:rPr lang="en-US" sz="3600" dirty="0" err="1"/>
              <a:t>enseignants</a:t>
            </a:r>
            <a:r>
              <a:rPr lang="en-US" sz="3600" dirty="0"/>
              <a:t> </a:t>
            </a:r>
            <a:r>
              <a:rPr lang="en-US" sz="3600" dirty="0" err="1"/>
              <a:t>incluent</a:t>
            </a:r>
            <a:r>
              <a:rPr lang="en-US" sz="3600" dirty="0"/>
              <a:t> </a:t>
            </a:r>
          </a:p>
          <a:p>
            <a:pPr lvl="1" fontAlgn="base"/>
            <a:r>
              <a:rPr lang="en-US" sz="3200" dirty="0"/>
              <a:t>10 </a:t>
            </a:r>
            <a:r>
              <a:rPr lang="en-US" sz="3200" dirty="0" err="1"/>
              <a:t>exemples</a:t>
            </a:r>
            <a:r>
              <a:rPr lang="en-US" sz="3200" dirty="0"/>
              <a:t> (</a:t>
            </a:r>
            <a:r>
              <a:rPr lang="en-US" sz="3200" dirty="0" err="1"/>
              <a:t>ou</a:t>
            </a:r>
            <a:r>
              <a:rPr lang="en-US" sz="3200" dirty="0"/>
              <a:t> plus)</a:t>
            </a:r>
            <a:r>
              <a:rPr lang="en-US" sz="3200" b="1" u="sng" dirty="0">
                <a:solidFill>
                  <a:srgbClr val="FF0000"/>
                </a:solidFill>
              </a:rPr>
              <a:t> </a:t>
            </a:r>
            <a:r>
              <a:rPr lang="en-US" sz="3200" dirty="0"/>
              <a:t>de </a:t>
            </a:r>
            <a:r>
              <a:rPr lang="en-US" sz="3200" dirty="0" err="1"/>
              <a:t>travaux</a:t>
            </a:r>
            <a:r>
              <a:rPr lang="en-US" sz="3200" dirty="0"/>
              <a:t> </a:t>
            </a:r>
            <a:r>
              <a:rPr lang="en-US" sz="3200" dirty="0" err="1"/>
              <a:t>d’élèves</a:t>
            </a:r>
            <a:endParaRPr lang="en-US" sz="3200" dirty="0"/>
          </a:p>
          <a:p>
            <a:pPr lvl="1" fontAlgn="base"/>
            <a:r>
              <a:rPr lang="en-US" sz="3200" dirty="0"/>
              <a:t>les « </a:t>
            </a:r>
            <a:r>
              <a:rPr lang="en-US" sz="3200" dirty="0" err="1"/>
              <a:t>Évaluations</a:t>
            </a:r>
            <a:r>
              <a:rPr lang="en-US" sz="3200" dirty="0"/>
              <a:t> </a:t>
            </a:r>
            <a:r>
              <a:rPr lang="en-US" sz="3200" dirty="0" err="1"/>
              <a:t>rapides</a:t>
            </a:r>
            <a:r>
              <a:rPr lang="en-US" sz="3200" dirty="0"/>
              <a:t> » </a:t>
            </a:r>
            <a:r>
              <a:rPr lang="en-US" sz="3200" dirty="0" err="1"/>
              <a:t>complétées</a:t>
            </a:r>
            <a:r>
              <a:rPr lang="en-US" sz="3200" dirty="0"/>
              <a:t> pour les </a:t>
            </a:r>
            <a:r>
              <a:rPr lang="en-US" sz="3200" dirty="0" err="1"/>
              <a:t>travaux</a:t>
            </a:r>
            <a:r>
              <a:rPr lang="en-US" sz="3200" dirty="0"/>
              <a:t> ci-</a:t>
            </a:r>
            <a:r>
              <a:rPr lang="en-US" sz="3200" dirty="0" err="1"/>
              <a:t>dessus</a:t>
            </a:r>
            <a:r>
              <a:rPr lang="en-US" sz="3200" dirty="0"/>
              <a:t>.</a:t>
            </a:r>
          </a:p>
        </p:txBody>
      </p:sp>
    </p:spTree>
    <p:extLst>
      <p:ext uri="{BB962C8B-B14F-4D97-AF65-F5344CB8AC3E}">
        <p14:creationId xmlns:p14="http://schemas.microsoft.com/office/powerpoint/2010/main" val="32993894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Lancez-vous</a:t>
            </a:r>
            <a:r>
              <a:rPr lang="en-US" dirty="0"/>
              <a:t> des </a:t>
            </a:r>
            <a:r>
              <a:rPr lang="en-US" dirty="0" err="1"/>
              <a:t>défis</a:t>
            </a:r>
            <a:endParaRPr lang="en-US" dirty="0"/>
          </a:p>
        </p:txBody>
      </p:sp>
      <p:sp>
        <p:nvSpPr>
          <p:cNvPr id="4" name="Content Placeholder 3"/>
          <p:cNvSpPr>
            <a:spLocks noGrp="1"/>
          </p:cNvSpPr>
          <p:nvPr>
            <p:ph idx="1"/>
          </p:nvPr>
        </p:nvSpPr>
        <p:spPr/>
        <p:txBody>
          <a:bodyPr>
            <a:normAutofit/>
          </a:bodyPr>
          <a:lstStyle/>
          <a:p>
            <a:pPr marL="0" indent="0" algn="ctr" fontAlgn="base">
              <a:buNone/>
            </a:pPr>
            <a:r>
              <a:rPr lang="en-US" sz="3600" dirty="0" err="1"/>
              <a:t>Vous</a:t>
            </a:r>
            <a:r>
              <a:rPr lang="en-US" sz="3600" dirty="0"/>
              <a:t> </a:t>
            </a:r>
            <a:r>
              <a:rPr lang="en-US" sz="3600" dirty="0" err="1"/>
              <a:t>pourrez</a:t>
            </a:r>
            <a:r>
              <a:rPr lang="en-US" sz="3600" dirty="0"/>
              <a:t> </a:t>
            </a:r>
            <a:r>
              <a:rPr lang="en-US" sz="3600" dirty="0" err="1"/>
              <a:t>ensuite</a:t>
            </a:r>
            <a:r>
              <a:rPr lang="en-US" sz="3600" dirty="0"/>
              <a:t> </a:t>
            </a:r>
            <a:r>
              <a:rPr lang="en-US" sz="3600" dirty="0" err="1"/>
              <a:t>participer</a:t>
            </a:r>
            <a:r>
              <a:rPr lang="en-US" sz="3600" dirty="0"/>
              <a:t> à un </a:t>
            </a:r>
            <a:r>
              <a:rPr lang="en-US" sz="3600" dirty="0" err="1"/>
              <a:t>tirage</a:t>
            </a:r>
            <a:r>
              <a:rPr lang="en-US" sz="3600" dirty="0"/>
              <a:t> </a:t>
            </a:r>
            <a:r>
              <a:rPr lang="en-US" sz="3600" dirty="0" err="1"/>
              <a:t>mensuel</a:t>
            </a:r>
            <a:r>
              <a:rPr lang="en-US" sz="3600" dirty="0"/>
              <a:t> pour </a:t>
            </a:r>
            <a:r>
              <a:rPr lang="en-US" sz="3600" dirty="0" err="1"/>
              <a:t>remporter</a:t>
            </a:r>
            <a:r>
              <a:rPr lang="en-US" sz="3600" dirty="0"/>
              <a:t> un </a:t>
            </a:r>
            <a:r>
              <a:rPr lang="en-US" sz="3600" dirty="0" err="1"/>
              <a:t>certificat-cadeau</a:t>
            </a:r>
            <a:r>
              <a:rPr lang="en-US" sz="3600" dirty="0"/>
              <a:t> </a:t>
            </a:r>
            <a:r>
              <a:rPr lang="en-US" sz="3600" dirty="0" err="1"/>
              <a:t>électronique</a:t>
            </a:r>
            <a:r>
              <a:rPr lang="en-US" sz="3600" dirty="0"/>
              <a:t> </a:t>
            </a:r>
            <a:r>
              <a:rPr lang="en-US" sz="3600" dirty="0" err="1"/>
              <a:t>d’une</a:t>
            </a:r>
            <a:r>
              <a:rPr lang="en-US" sz="3600" dirty="0"/>
              <a:t> </a:t>
            </a:r>
            <a:r>
              <a:rPr lang="en-US" sz="3600" dirty="0" err="1"/>
              <a:t>valeur</a:t>
            </a:r>
            <a:r>
              <a:rPr lang="en-US" sz="3600" dirty="0"/>
              <a:t> de 50 $ à </a:t>
            </a:r>
            <a:r>
              <a:rPr lang="en-US" sz="3600" dirty="0" err="1"/>
              <a:t>utiliser</a:t>
            </a:r>
            <a:r>
              <a:rPr lang="en-US" sz="3600" dirty="0"/>
              <a:t> chez Tim Hortons, Starbucks </a:t>
            </a:r>
            <a:r>
              <a:rPr lang="en-US" sz="3600" dirty="0" err="1"/>
              <a:t>ou</a:t>
            </a:r>
            <a:r>
              <a:rPr lang="en-US" sz="3600" dirty="0"/>
              <a:t> sur Amazon.ca.</a:t>
            </a:r>
          </a:p>
        </p:txBody>
      </p:sp>
    </p:spTree>
    <p:extLst>
      <p:ext uri="{BB962C8B-B14F-4D97-AF65-F5344CB8AC3E}">
        <p14:creationId xmlns:p14="http://schemas.microsoft.com/office/powerpoint/2010/main" val="30033334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Lancez-vous</a:t>
            </a:r>
            <a:r>
              <a:rPr lang="en-US" dirty="0"/>
              <a:t> des </a:t>
            </a:r>
            <a:r>
              <a:rPr lang="en-US" dirty="0" err="1"/>
              <a:t>défis</a:t>
            </a:r>
            <a:endParaRPr lang="en-US" dirty="0"/>
          </a:p>
        </p:txBody>
      </p:sp>
      <p:sp>
        <p:nvSpPr>
          <p:cNvPr id="4" name="Content Placeholder 3"/>
          <p:cNvSpPr>
            <a:spLocks noGrp="1"/>
          </p:cNvSpPr>
          <p:nvPr>
            <p:ph idx="1"/>
          </p:nvPr>
        </p:nvSpPr>
        <p:spPr/>
        <p:txBody>
          <a:bodyPr>
            <a:normAutofit fontScale="92500" lnSpcReduction="10000"/>
          </a:bodyPr>
          <a:lstStyle/>
          <a:p>
            <a:pPr marL="0" indent="0" algn="ctr" fontAlgn="base">
              <a:buNone/>
            </a:pPr>
            <a:r>
              <a:rPr lang="en-US" sz="3600" dirty="0" err="1"/>
              <a:t>Vous</a:t>
            </a:r>
            <a:r>
              <a:rPr lang="en-US" sz="3600" dirty="0"/>
              <a:t> </a:t>
            </a:r>
            <a:r>
              <a:rPr lang="en-US" sz="3600" dirty="0" err="1"/>
              <a:t>pouvez</a:t>
            </a:r>
            <a:r>
              <a:rPr lang="en-US" sz="3600" dirty="0"/>
              <a:t> </a:t>
            </a:r>
            <a:r>
              <a:rPr lang="en-US" sz="3600" dirty="0" err="1"/>
              <a:t>compléter</a:t>
            </a:r>
            <a:r>
              <a:rPr lang="en-US" sz="3600" dirty="0"/>
              <a:t> </a:t>
            </a:r>
            <a:r>
              <a:rPr lang="en-US" sz="3600" dirty="0" err="1"/>
              <a:t>une</a:t>
            </a:r>
            <a:r>
              <a:rPr lang="en-US" sz="3600" dirty="0"/>
              <a:t> </a:t>
            </a:r>
            <a:r>
              <a:rPr lang="en-US" sz="3600" u="sng" dirty="0" err="1"/>
              <a:t>autre</a:t>
            </a:r>
            <a:r>
              <a:rPr lang="en-US" sz="3600" u="sng" dirty="0"/>
              <a:t> </a:t>
            </a:r>
            <a:r>
              <a:rPr lang="en-US" sz="3600" dirty="0" err="1"/>
              <a:t>activité</a:t>
            </a:r>
            <a:r>
              <a:rPr lang="en-US" sz="3600" dirty="0"/>
              <a:t> de la section « </a:t>
            </a:r>
            <a:r>
              <a:rPr lang="en-US" sz="3600" dirty="0" err="1"/>
              <a:t>Essayez</a:t>
            </a:r>
            <a:r>
              <a:rPr lang="en-US" sz="3600" dirty="0"/>
              <a:t> </a:t>
            </a:r>
            <a:r>
              <a:rPr lang="en-US" sz="3600" dirty="0" err="1"/>
              <a:t>ceci</a:t>
            </a:r>
            <a:r>
              <a:rPr lang="en-US" sz="3600" dirty="0"/>
              <a:t> » pour </a:t>
            </a:r>
            <a:r>
              <a:rPr lang="en-US" sz="3600" dirty="0" err="1"/>
              <a:t>une</a:t>
            </a:r>
            <a:r>
              <a:rPr lang="en-US" sz="3600" dirty="0"/>
              <a:t> </a:t>
            </a:r>
            <a:r>
              <a:rPr lang="en-US" sz="3600" dirty="0" err="1"/>
              <a:t>deuxième</a:t>
            </a:r>
            <a:r>
              <a:rPr lang="en-US" sz="3600" dirty="0"/>
              <a:t> participation </a:t>
            </a:r>
            <a:r>
              <a:rPr lang="en-US" sz="3600" dirty="0" err="1"/>
              <a:t>mensuelle</a:t>
            </a:r>
            <a:r>
              <a:rPr lang="en-US" sz="3600" dirty="0"/>
              <a:t>.</a:t>
            </a:r>
          </a:p>
          <a:p>
            <a:pPr marL="0" indent="0" fontAlgn="base">
              <a:buNone/>
            </a:pPr>
            <a:endParaRPr lang="en-US" sz="3600" dirty="0"/>
          </a:p>
          <a:p>
            <a:pPr marL="0" indent="0" fontAlgn="base">
              <a:buNone/>
            </a:pPr>
            <a:endParaRPr lang="en-US" sz="3600" dirty="0"/>
          </a:p>
          <a:p>
            <a:pPr marL="0" indent="0" fontAlgn="base">
              <a:buNone/>
            </a:pPr>
            <a:endParaRPr lang="en-US" sz="3600" dirty="0"/>
          </a:p>
          <a:p>
            <a:pPr marL="0" indent="0" fontAlgn="base">
              <a:buNone/>
            </a:pPr>
            <a:endParaRPr lang="en-US" sz="3600" dirty="0"/>
          </a:p>
          <a:p>
            <a:pPr marL="0" indent="0" algn="ctr" fontAlgn="base">
              <a:buNone/>
            </a:pPr>
            <a:r>
              <a:rPr lang="en-US" sz="2400" dirty="0"/>
              <a:t>Les participations </a:t>
            </a:r>
            <a:r>
              <a:rPr lang="en-US" sz="2400" dirty="0" err="1"/>
              <a:t>sont</a:t>
            </a:r>
            <a:r>
              <a:rPr lang="en-US" sz="2400" dirty="0"/>
              <a:t> </a:t>
            </a:r>
            <a:r>
              <a:rPr lang="en-US" sz="2400" dirty="0" err="1"/>
              <a:t>valides</a:t>
            </a:r>
            <a:r>
              <a:rPr lang="en-US" sz="2400" dirty="0"/>
              <a:t> </a:t>
            </a:r>
            <a:r>
              <a:rPr lang="en-US" sz="2400" dirty="0" err="1"/>
              <a:t>uniquement</a:t>
            </a:r>
            <a:r>
              <a:rPr lang="en-US" sz="2400" dirty="0"/>
              <a:t> pour le </a:t>
            </a:r>
            <a:r>
              <a:rPr lang="en-US" sz="2400" dirty="0" err="1"/>
              <a:t>mois</a:t>
            </a:r>
            <a:r>
              <a:rPr lang="en-US" sz="2400" dirty="0"/>
              <a:t> </a:t>
            </a:r>
            <a:r>
              <a:rPr lang="en-US" sz="2400" dirty="0" err="1"/>
              <a:t>où</a:t>
            </a:r>
            <a:r>
              <a:rPr lang="en-US" sz="2400" dirty="0"/>
              <a:t> </a:t>
            </a:r>
            <a:r>
              <a:rPr lang="en-US" sz="2400" dirty="0" err="1"/>
              <a:t>elles</a:t>
            </a:r>
            <a:r>
              <a:rPr lang="en-US" sz="2400" dirty="0"/>
              <a:t> </a:t>
            </a:r>
            <a:r>
              <a:rPr lang="en-US" sz="2400" dirty="0" err="1"/>
              <a:t>ont</a:t>
            </a:r>
            <a:r>
              <a:rPr lang="en-US" sz="2400" dirty="0"/>
              <a:t> </a:t>
            </a:r>
            <a:r>
              <a:rPr lang="en-US" sz="2400" dirty="0" err="1"/>
              <a:t>été</a:t>
            </a:r>
            <a:r>
              <a:rPr lang="en-US" sz="2400" dirty="0"/>
              <a:t> </a:t>
            </a:r>
            <a:r>
              <a:rPr lang="en-US" sz="2400" dirty="0" err="1"/>
              <a:t>soumises</a:t>
            </a:r>
            <a:r>
              <a:rPr lang="en-US" sz="2400" dirty="0"/>
              <a:t>.</a:t>
            </a:r>
          </a:p>
        </p:txBody>
      </p:sp>
    </p:spTree>
    <p:extLst>
      <p:ext uri="{BB962C8B-B14F-4D97-AF65-F5344CB8AC3E}">
        <p14:creationId xmlns:p14="http://schemas.microsoft.com/office/powerpoint/2010/main" val="10639854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Lancez-vous</a:t>
            </a:r>
            <a:r>
              <a:rPr lang="en-US" dirty="0"/>
              <a:t> des </a:t>
            </a:r>
            <a:r>
              <a:rPr lang="en-US" dirty="0" err="1"/>
              <a:t>défis</a:t>
            </a:r>
            <a:endParaRPr lang="en-US" dirty="0"/>
          </a:p>
        </p:txBody>
      </p:sp>
      <p:sp>
        <p:nvSpPr>
          <p:cNvPr id="4" name="Content Placeholder 3"/>
          <p:cNvSpPr>
            <a:spLocks noGrp="1"/>
          </p:cNvSpPr>
          <p:nvPr>
            <p:ph idx="1"/>
          </p:nvPr>
        </p:nvSpPr>
        <p:spPr/>
        <p:txBody>
          <a:bodyPr>
            <a:normAutofit fontScale="85000" lnSpcReduction="10000"/>
          </a:bodyPr>
          <a:lstStyle/>
          <a:p>
            <a:pPr fontAlgn="base"/>
            <a:r>
              <a:rPr lang="en-US" sz="2400" dirty="0"/>
              <a:t>Les participants </a:t>
            </a:r>
            <a:r>
              <a:rPr lang="en-US" sz="2400" dirty="0" err="1"/>
              <a:t>téléchargent</a:t>
            </a:r>
            <a:r>
              <a:rPr lang="en-US" sz="2400" dirty="0"/>
              <a:t> </a:t>
            </a:r>
            <a:r>
              <a:rPr lang="en-US" sz="2400" dirty="0" err="1"/>
              <a:t>une</a:t>
            </a:r>
            <a:r>
              <a:rPr lang="en-US" sz="2400" dirty="0"/>
              <a:t> </a:t>
            </a:r>
            <a:r>
              <a:rPr lang="en-US" sz="2400" dirty="0" err="1"/>
              <a:t>activité</a:t>
            </a:r>
            <a:r>
              <a:rPr lang="en-US" sz="2400" dirty="0"/>
              <a:t> de la section « </a:t>
            </a:r>
            <a:r>
              <a:rPr lang="en-US" sz="2400" dirty="0" err="1"/>
              <a:t>Essayez</a:t>
            </a:r>
            <a:r>
              <a:rPr lang="en-US" sz="2400" dirty="0"/>
              <a:t>  </a:t>
            </a:r>
            <a:r>
              <a:rPr lang="en-US" sz="2400" dirty="0" err="1"/>
              <a:t>ceci</a:t>
            </a:r>
            <a:r>
              <a:rPr lang="en-US" sz="2400" dirty="0"/>
              <a:t> » et la </a:t>
            </a:r>
            <a:r>
              <a:rPr lang="en-US" sz="2400" dirty="0" err="1"/>
              <a:t>mettent</a:t>
            </a:r>
            <a:r>
              <a:rPr lang="en-US" sz="2400" dirty="0"/>
              <a:t> </a:t>
            </a:r>
            <a:r>
              <a:rPr lang="en-US" sz="2400" dirty="0" err="1"/>
              <a:t>en</a:t>
            </a:r>
            <a:r>
              <a:rPr lang="en-US" sz="2400" dirty="0"/>
              <a:t> </a:t>
            </a:r>
            <a:r>
              <a:rPr lang="en-US" sz="2400" dirty="0" err="1"/>
              <a:t>œuvre</a:t>
            </a:r>
            <a:r>
              <a:rPr lang="en-US" sz="2400" dirty="0"/>
              <a:t> </a:t>
            </a:r>
            <a:r>
              <a:rPr lang="en-US" sz="2400" dirty="0" err="1"/>
              <a:t>en</a:t>
            </a:r>
            <a:r>
              <a:rPr lang="en-US" sz="2400" dirty="0"/>
              <a:t> </a:t>
            </a:r>
            <a:r>
              <a:rPr lang="en-US" sz="2400" dirty="0" err="1"/>
              <a:t>classe</a:t>
            </a:r>
            <a:r>
              <a:rPr lang="en-US" sz="2400" dirty="0"/>
              <a:t>.</a:t>
            </a:r>
          </a:p>
          <a:p>
            <a:pPr fontAlgn="base"/>
            <a:r>
              <a:rPr lang="en-US" sz="2400" dirty="0" err="1"/>
              <a:t>Ils</a:t>
            </a:r>
            <a:r>
              <a:rPr lang="en-US" sz="2400" dirty="0"/>
              <a:t> </a:t>
            </a:r>
            <a:r>
              <a:rPr lang="en-US" sz="2400" dirty="0" err="1"/>
              <a:t>utilisent</a:t>
            </a:r>
            <a:r>
              <a:rPr lang="en-US" sz="2400" dirty="0"/>
              <a:t> </a:t>
            </a:r>
            <a:r>
              <a:rPr lang="en-US" sz="2400" dirty="0" err="1"/>
              <a:t>l’outil</a:t>
            </a:r>
            <a:r>
              <a:rPr lang="en-US" sz="2400" dirty="0"/>
              <a:t> « </a:t>
            </a:r>
            <a:r>
              <a:rPr lang="en-US" sz="2400" dirty="0" err="1"/>
              <a:t>Évaluation</a:t>
            </a:r>
            <a:r>
              <a:rPr lang="en-US" sz="2400" dirty="0"/>
              <a:t> </a:t>
            </a:r>
            <a:r>
              <a:rPr lang="en-US" sz="2400" dirty="0" err="1"/>
              <a:t>rapide</a:t>
            </a:r>
            <a:r>
              <a:rPr lang="en-US" sz="2400" dirty="0"/>
              <a:t> » du site de </a:t>
            </a:r>
            <a:r>
              <a:rPr lang="en-US" sz="2400" dirty="0" err="1"/>
              <a:t>l’APME</a:t>
            </a:r>
            <a:r>
              <a:rPr lang="en-US" sz="2400" dirty="0"/>
              <a:t> pour </a:t>
            </a:r>
            <a:r>
              <a:rPr lang="en-US" sz="2400" dirty="0" err="1"/>
              <a:t>évaluer</a:t>
            </a:r>
            <a:r>
              <a:rPr lang="en-US" sz="2400" dirty="0"/>
              <a:t> les </a:t>
            </a:r>
            <a:r>
              <a:rPr lang="en-US" sz="2400" dirty="0" err="1"/>
              <a:t>travaux</a:t>
            </a:r>
            <a:r>
              <a:rPr lang="en-US" sz="2400" dirty="0"/>
              <a:t> de </a:t>
            </a:r>
            <a:r>
              <a:rPr lang="en-US" sz="2400" dirty="0" err="1"/>
              <a:t>leurs</a:t>
            </a:r>
            <a:r>
              <a:rPr lang="en-US" sz="2400" dirty="0"/>
              <a:t> </a:t>
            </a:r>
            <a:r>
              <a:rPr lang="en-US" sz="2400" dirty="0" err="1"/>
              <a:t>élèves</a:t>
            </a:r>
            <a:r>
              <a:rPr lang="en-US" sz="2400" dirty="0"/>
              <a:t>.</a:t>
            </a:r>
          </a:p>
          <a:p>
            <a:pPr fontAlgn="base"/>
            <a:r>
              <a:rPr lang="en-US" sz="2400" dirty="0" err="1"/>
              <a:t>En</a:t>
            </a:r>
            <a:r>
              <a:rPr lang="en-US" sz="2400" dirty="0"/>
              <a:t> se servant du </a:t>
            </a:r>
            <a:r>
              <a:rPr lang="en-US" sz="2400" dirty="0" err="1"/>
              <a:t>formulaire</a:t>
            </a:r>
            <a:r>
              <a:rPr lang="en-US" sz="2400" dirty="0"/>
              <a:t>, les </a:t>
            </a:r>
            <a:r>
              <a:rPr lang="en-US" sz="2400" dirty="0" err="1"/>
              <a:t>enseignants</a:t>
            </a:r>
            <a:r>
              <a:rPr lang="en-US" sz="2400" dirty="0"/>
              <a:t> </a:t>
            </a:r>
            <a:r>
              <a:rPr lang="en-US" sz="2400" dirty="0" err="1"/>
              <a:t>incluent</a:t>
            </a:r>
            <a:r>
              <a:rPr lang="en-US" sz="2400" dirty="0"/>
              <a:t> </a:t>
            </a:r>
          </a:p>
          <a:p>
            <a:pPr marL="0" indent="0" fontAlgn="base">
              <a:buNone/>
            </a:pPr>
            <a:r>
              <a:rPr lang="en-US" sz="2400" dirty="0"/>
              <a:t>       - 10 </a:t>
            </a:r>
            <a:r>
              <a:rPr lang="en-US" sz="2000" dirty="0" err="1"/>
              <a:t>exemples</a:t>
            </a:r>
            <a:r>
              <a:rPr lang="en-US" sz="2000" dirty="0"/>
              <a:t> (</a:t>
            </a:r>
            <a:r>
              <a:rPr lang="en-US" sz="2000" dirty="0" err="1"/>
              <a:t>ou</a:t>
            </a:r>
            <a:r>
              <a:rPr lang="en-US" sz="2000" dirty="0"/>
              <a:t> plus) de </a:t>
            </a:r>
            <a:r>
              <a:rPr lang="en-US" sz="2000" dirty="0" err="1"/>
              <a:t>travaux</a:t>
            </a:r>
            <a:r>
              <a:rPr lang="en-US" sz="2000" dirty="0"/>
              <a:t> </a:t>
            </a:r>
            <a:r>
              <a:rPr lang="en-US" sz="2000" dirty="0" err="1"/>
              <a:t>d’élèves</a:t>
            </a:r>
            <a:endParaRPr lang="en-US" sz="2000" dirty="0"/>
          </a:p>
          <a:p>
            <a:pPr marL="0" indent="0" fontAlgn="base">
              <a:buNone/>
            </a:pPr>
            <a:r>
              <a:rPr lang="en-US" sz="2000" dirty="0"/>
              <a:t>         - Les « </a:t>
            </a:r>
            <a:r>
              <a:rPr lang="en-US" sz="2000" dirty="0" err="1"/>
              <a:t>évaluations</a:t>
            </a:r>
            <a:r>
              <a:rPr lang="en-US" sz="2000" dirty="0"/>
              <a:t> </a:t>
            </a:r>
            <a:r>
              <a:rPr lang="en-US" sz="2000" dirty="0" err="1"/>
              <a:t>rapides</a:t>
            </a:r>
            <a:r>
              <a:rPr lang="en-US" sz="2000" dirty="0"/>
              <a:t> » </a:t>
            </a:r>
            <a:r>
              <a:rPr lang="en-US" sz="2000" dirty="0" err="1"/>
              <a:t>complétées</a:t>
            </a:r>
            <a:r>
              <a:rPr lang="en-US" sz="2000" dirty="0"/>
              <a:t> pour les </a:t>
            </a:r>
            <a:r>
              <a:rPr lang="en-US" sz="2000" dirty="0" err="1"/>
              <a:t>travaux</a:t>
            </a:r>
            <a:r>
              <a:rPr lang="en-US" sz="2000" dirty="0"/>
              <a:t> ci-</a:t>
            </a:r>
            <a:r>
              <a:rPr lang="en-US" sz="2000" dirty="0" err="1"/>
              <a:t>dessus</a:t>
            </a:r>
            <a:r>
              <a:rPr lang="en-US" sz="2000" dirty="0"/>
              <a:t>.</a:t>
            </a:r>
          </a:p>
          <a:p>
            <a:pPr fontAlgn="base"/>
            <a:r>
              <a:rPr lang="en-US" sz="2400" dirty="0"/>
              <a:t>Les participants </a:t>
            </a:r>
            <a:r>
              <a:rPr lang="en-US" sz="2400" dirty="0" err="1"/>
              <a:t>pourront</a:t>
            </a:r>
            <a:r>
              <a:rPr lang="en-US" sz="2400" dirty="0"/>
              <a:t> </a:t>
            </a:r>
            <a:r>
              <a:rPr lang="en-US" sz="2400" dirty="0" err="1"/>
              <a:t>ensuite</a:t>
            </a:r>
            <a:r>
              <a:rPr lang="en-US" sz="2400" dirty="0"/>
              <a:t> </a:t>
            </a:r>
            <a:r>
              <a:rPr lang="en-US" sz="2400" dirty="0" err="1"/>
              <a:t>participer</a:t>
            </a:r>
            <a:r>
              <a:rPr lang="en-US" sz="2400" dirty="0"/>
              <a:t> à un </a:t>
            </a:r>
            <a:r>
              <a:rPr lang="en-US" sz="2400" dirty="0" err="1"/>
              <a:t>tirage</a:t>
            </a:r>
            <a:r>
              <a:rPr lang="en-US" sz="2400" dirty="0"/>
              <a:t> </a:t>
            </a:r>
            <a:r>
              <a:rPr lang="en-US" sz="2400" dirty="0" err="1"/>
              <a:t>mensuel</a:t>
            </a:r>
            <a:r>
              <a:rPr lang="en-US" sz="2400" dirty="0"/>
              <a:t> pour </a:t>
            </a:r>
            <a:r>
              <a:rPr lang="en-US" sz="2400" dirty="0" err="1"/>
              <a:t>remporter</a:t>
            </a:r>
            <a:r>
              <a:rPr lang="en-US" sz="2400" dirty="0"/>
              <a:t> un </a:t>
            </a:r>
            <a:r>
              <a:rPr lang="en-US" sz="2400" dirty="0" err="1"/>
              <a:t>certificat-cadeau</a:t>
            </a:r>
            <a:r>
              <a:rPr lang="en-US" sz="2400" dirty="0"/>
              <a:t> </a:t>
            </a:r>
            <a:r>
              <a:rPr lang="en-US" sz="2400" dirty="0" err="1"/>
              <a:t>électronique</a:t>
            </a:r>
            <a:r>
              <a:rPr lang="en-US" sz="2400" dirty="0"/>
              <a:t> </a:t>
            </a:r>
            <a:r>
              <a:rPr lang="en-US" sz="2400" dirty="0" err="1"/>
              <a:t>d’une</a:t>
            </a:r>
            <a:r>
              <a:rPr lang="en-US" sz="2400" dirty="0"/>
              <a:t> </a:t>
            </a:r>
            <a:r>
              <a:rPr lang="en-US" sz="2400" dirty="0" err="1"/>
              <a:t>valeur</a:t>
            </a:r>
            <a:r>
              <a:rPr lang="en-US" sz="2400" dirty="0"/>
              <a:t> de  50 $ à </a:t>
            </a:r>
            <a:r>
              <a:rPr lang="en-US" sz="2400" dirty="0" err="1"/>
              <a:t>utiliser</a:t>
            </a:r>
            <a:r>
              <a:rPr lang="en-US" sz="2400" dirty="0"/>
              <a:t> chez Tim Hortons, Starbucks </a:t>
            </a:r>
            <a:r>
              <a:rPr lang="en-US" sz="2400" dirty="0" err="1"/>
              <a:t>ou</a:t>
            </a:r>
            <a:r>
              <a:rPr lang="en-US" sz="2400" dirty="0"/>
              <a:t> sur Amazon.ca.</a:t>
            </a:r>
          </a:p>
          <a:p>
            <a:pPr fontAlgn="base"/>
            <a:r>
              <a:rPr lang="en-US" sz="2400" dirty="0"/>
              <a:t>Les participants </a:t>
            </a:r>
            <a:r>
              <a:rPr lang="en-US" sz="2400" dirty="0" err="1"/>
              <a:t>peuvent</a:t>
            </a:r>
            <a:r>
              <a:rPr lang="en-US" sz="2400" dirty="0"/>
              <a:t> </a:t>
            </a:r>
            <a:r>
              <a:rPr lang="en-US" sz="2400" dirty="0" err="1"/>
              <a:t>compléter</a:t>
            </a:r>
            <a:r>
              <a:rPr lang="en-US" sz="2400" dirty="0"/>
              <a:t> </a:t>
            </a:r>
            <a:r>
              <a:rPr lang="en-US" sz="2400" dirty="0" err="1"/>
              <a:t>une</a:t>
            </a:r>
            <a:r>
              <a:rPr lang="en-US" sz="2400" dirty="0"/>
              <a:t> </a:t>
            </a:r>
            <a:r>
              <a:rPr lang="en-US" sz="2400" dirty="0" err="1"/>
              <a:t>autre</a:t>
            </a:r>
            <a:r>
              <a:rPr lang="en-US" sz="2400" dirty="0"/>
              <a:t> </a:t>
            </a:r>
            <a:r>
              <a:rPr lang="en-US" sz="2400" dirty="0" err="1"/>
              <a:t>activité</a:t>
            </a:r>
            <a:r>
              <a:rPr lang="en-US" sz="2400" dirty="0"/>
              <a:t> de la section   « </a:t>
            </a:r>
            <a:r>
              <a:rPr lang="en-US" sz="2400" dirty="0" err="1"/>
              <a:t>Essayez</a:t>
            </a:r>
            <a:r>
              <a:rPr lang="en-US" sz="2400" dirty="0"/>
              <a:t> </a:t>
            </a:r>
            <a:r>
              <a:rPr lang="en-US" sz="2400" dirty="0" err="1"/>
              <a:t>ceci</a:t>
            </a:r>
            <a:r>
              <a:rPr lang="en-US" sz="2400" dirty="0"/>
              <a:t> » pour </a:t>
            </a:r>
            <a:r>
              <a:rPr lang="en-US" sz="2400" dirty="0" err="1"/>
              <a:t>une</a:t>
            </a:r>
            <a:r>
              <a:rPr lang="en-US" sz="2400" dirty="0"/>
              <a:t> </a:t>
            </a:r>
            <a:r>
              <a:rPr lang="en-US" sz="2400" dirty="0" err="1"/>
              <a:t>deuxième</a:t>
            </a:r>
            <a:r>
              <a:rPr lang="en-US" sz="2400" dirty="0"/>
              <a:t> participation </a:t>
            </a:r>
            <a:r>
              <a:rPr lang="en-US" sz="2400" dirty="0" err="1"/>
              <a:t>mensuelle</a:t>
            </a:r>
            <a:r>
              <a:rPr lang="en-US" sz="2400" dirty="0"/>
              <a:t>.</a:t>
            </a:r>
          </a:p>
          <a:p>
            <a:pPr fontAlgn="base"/>
            <a:r>
              <a:rPr lang="en-US" sz="2400" dirty="0"/>
              <a:t>Les participations </a:t>
            </a:r>
            <a:r>
              <a:rPr lang="en-US" sz="2400" dirty="0" err="1"/>
              <a:t>sont</a:t>
            </a:r>
            <a:r>
              <a:rPr lang="en-US" sz="2400" dirty="0"/>
              <a:t> </a:t>
            </a:r>
            <a:r>
              <a:rPr lang="en-US" sz="2400" dirty="0" err="1"/>
              <a:t>valables</a:t>
            </a:r>
            <a:r>
              <a:rPr lang="en-US" sz="2400" dirty="0"/>
              <a:t> </a:t>
            </a:r>
            <a:r>
              <a:rPr lang="en-US" sz="2400" dirty="0" err="1"/>
              <a:t>uniquement</a:t>
            </a:r>
            <a:r>
              <a:rPr lang="en-US" sz="2400" dirty="0"/>
              <a:t> pour le </a:t>
            </a:r>
            <a:r>
              <a:rPr lang="en-US" sz="2400" dirty="0" err="1"/>
              <a:t>mois</a:t>
            </a:r>
            <a:r>
              <a:rPr lang="en-US" sz="2400" dirty="0"/>
              <a:t> </a:t>
            </a:r>
            <a:r>
              <a:rPr lang="en-US" sz="2400" dirty="0" err="1"/>
              <a:t>où</a:t>
            </a:r>
            <a:r>
              <a:rPr lang="en-US" sz="2400" dirty="0"/>
              <a:t> </a:t>
            </a:r>
            <a:r>
              <a:rPr lang="en-US" sz="2400" dirty="0" err="1"/>
              <a:t>elles</a:t>
            </a:r>
            <a:r>
              <a:rPr lang="en-US" sz="2400" dirty="0"/>
              <a:t> </a:t>
            </a:r>
            <a:r>
              <a:rPr lang="en-US" sz="2400" dirty="0" err="1"/>
              <a:t>ont</a:t>
            </a:r>
            <a:r>
              <a:rPr lang="en-US" sz="2400" dirty="0"/>
              <a:t> </a:t>
            </a:r>
            <a:r>
              <a:rPr lang="en-US" sz="2400" dirty="0" err="1"/>
              <a:t>été</a:t>
            </a:r>
            <a:r>
              <a:rPr lang="en-US" sz="2400" dirty="0"/>
              <a:t> </a:t>
            </a:r>
            <a:r>
              <a:rPr lang="en-US" sz="2400" dirty="0" err="1"/>
              <a:t>soumises</a:t>
            </a:r>
            <a:r>
              <a:rPr lang="en-US" sz="2400" dirty="0"/>
              <a:t>.</a:t>
            </a:r>
          </a:p>
        </p:txBody>
      </p:sp>
    </p:spTree>
    <p:extLst>
      <p:ext uri="{BB962C8B-B14F-4D97-AF65-F5344CB8AC3E}">
        <p14:creationId xmlns:p14="http://schemas.microsoft.com/office/powerpoint/2010/main" val="33949919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Concours</a:t>
            </a:r>
            <a:r>
              <a:rPr lang="en-US" dirty="0"/>
              <a:t> </a:t>
            </a:r>
            <a:r>
              <a:rPr lang="en-US" dirty="0" err="1"/>
              <a:t>mensuels</a:t>
            </a:r>
            <a:r>
              <a:rPr lang="en-US" dirty="0"/>
              <a:t> sur Twitter</a:t>
            </a:r>
          </a:p>
        </p:txBody>
      </p:sp>
      <p:sp>
        <p:nvSpPr>
          <p:cNvPr id="3" name="Content Placeholder 2"/>
          <p:cNvSpPr>
            <a:spLocks noGrp="1"/>
          </p:cNvSpPr>
          <p:nvPr>
            <p:ph idx="1"/>
          </p:nvPr>
        </p:nvSpPr>
        <p:spPr/>
        <p:txBody>
          <a:bodyPr>
            <a:normAutofit/>
          </a:bodyPr>
          <a:lstStyle/>
          <a:p>
            <a:r>
              <a:rPr lang="en-US" sz="2800" dirty="0" err="1"/>
              <a:t>Abonnez-vous</a:t>
            </a:r>
            <a:r>
              <a:rPr lang="en-US" sz="2800" dirty="0"/>
              <a:t> à @EMPL_AB sur twitter</a:t>
            </a:r>
          </a:p>
          <a:p>
            <a:r>
              <a:rPr lang="en-US" sz="2800" dirty="0" err="1"/>
              <a:t>Découvrez</a:t>
            </a:r>
            <a:r>
              <a:rPr lang="en-US" sz="2800" dirty="0"/>
              <a:t> </a:t>
            </a:r>
            <a:r>
              <a:rPr lang="en-US" sz="2800" dirty="0" err="1"/>
              <a:t>une</a:t>
            </a:r>
            <a:r>
              <a:rPr lang="en-US" sz="2800" dirty="0"/>
              <a:t> nouvelle question </a:t>
            </a:r>
            <a:r>
              <a:rPr lang="en-US" sz="2800" dirty="0" err="1"/>
              <a:t>chaque</a:t>
            </a:r>
            <a:r>
              <a:rPr lang="en-US" sz="2800" dirty="0"/>
              <a:t> </a:t>
            </a:r>
            <a:r>
              <a:rPr lang="en-US" sz="2800" dirty="0" err="1"/>
              <a:t>mois</a:t>
            </a:r>
            <a:endParaRPr lang="en-US" sz="2800" dirty="0"/>
          </a:p>
          <a:p>
            <a:r>
              <a:rPr lang="en-US" sz="2800" dirty="0" err="1"/>
              <a:t>Répondez</a:t>
            </a:r>
            <a:r>
              <a:rPr lang="en-US" sz="2800" dirty="0"/>
              <a:t> sur le site Web</a:t>
            </a:r>
          </a:p>
          <a:p>
            <a:r>
              <a:rPr lang="en-US" sz="2800" dirty="0" err="1"/>
              <a:t>Participez</a:t>
            </a:r>
            <a:r>
              <a:rPr lang="en-US" sz="2800" dirty="0"/>
              <a:t> au </a:t>
            </a:r>
            <a:r>
              <a:rPr lang="en-US" sz="2800" dirty="0" err="1"/>
              <a:t>tirage</a:t>
            </a:r>
            <a:r>
              <a:rPr lang="en-US" sz="2800" dirty="0"/>
              <a:t> pour </a:t>
            </a:r>
            <a:r>
              <a:rPr lang="en-US" sz="2800" dirty="0" err="1"/>
              <a:t>remporter</a:t>
            </a:r>
            <a:r>
              <a:rPr lang="en-US" sz="2800" dirty="0"/>
              <a:t> un </a:t>
            </a:r>
            <a:r>
              <a:rPr lang="en-US" sz="2800" dirty="0" err="1"/>
              <a:t>certificat-cadeau</a:t>
            </a:r>
            <a:r>
              <a:rPr lang="en-US" sz="2800" dirty="0"/>
              <a:t> </a:t>
            </a:r>
            <a:r>
              <a:rPr lang="en-US" sz="2800" dirty="0" err="1"/>
              <a:t>électronique</a:t>
            </a:r>
            <a:r>
              <a:rPr lang="en-US" sz="2800" dirty="0"/>
              <a:t> de 10 $ à </a:t>
            </a:r>
            <a:r>
              <a:rPr lang="en-US" sz="2800" dirty="0" err="1"/>
              <a:t>utiliser</a:t>
            </a:r>
            <a:r>
              <a:rPr lang="en-US" sz="2800" dirty="0"/>
              <a:t> chez : Tim Hortons, Starbucks </a:t>
            </a:r>
            <a:r>
              <a:rPr lang="en-US" sz="2800" dirty="0" err="1"/>
              <a:t>ou</a:t>
            </a:r>
            <a:r>
              <a:rPr lang="en-US" sz="2800" dirty="0"/>
              <a:t> sur Amazon.ca</a:t>
            </a:r>
          </a:p>
        </p:txBody>
      </p:sp>
      <p:pic>
        <p:nvPicPr>
          <p:cNvPr id="2050" name="Picture 2" descr="Image result for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036" y="5105400"/>
            <a:ext cx="1810512"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2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 </a:t>
            </a:r>
            <a:r>
              <a:rPr lang="en-US" dirty="0" err="1"/>
              <a:t>stratégies</a:t>
            </a:r>
            <a:r>
              <a:rPr lang="en-US" dirty="0"/>
              <a:t> </a:t>
            </a:r>
            <a:r>
              <a:rPr lang="en-US" dirty="0" err="1"/>
              <a:t>suggérées</a:t>
            </a:r>
            <a:endParaRPr lang="en-US" dirty="0"/>
          </a:p>
        </p:txBody>
      </p:sp>
      <p:sp>
        <p:nvSpPr>
          <p:cNvPr id="9" name="Rounded Rectangle 8"/>
          <p:cNvSpPr/>
          <p:nvPr/>
        </p:nvSpPr>
        <p:spPr>
          <a:xfrm>
            <a:off x="5334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Algoritme</a:t>
            </a:r>
            <a:r>
              <a:rPr lang="en-US" dirty="0">
                <a:solidFill>
                  <a:schemeClr val="bg1"/>
                </a:solidFill>
              </a:rPr>
              <a:t> </a:t>
            </a:r>
            <a:r>
              <a:rPr lang="en-US" dirty="0" err="1" smtClean="0">
                <a:solidFill>
                  <a:schemeClr val="bg1"/>
                </a:solidFill>
              </a:rPr>
              <a:t>traditionnel</a:t>
            </a:r>
            <a:r>
              <a:rPr lang="en-US" dirty="0" smtClean="0">
                <a:solidFill>
                  <a:schemeClr val="bg1"/>
                </a:solidFill>
              </a:rPr>
              <a:t> / standard</a:t>
            </a:r>
            <a:endParaRPr lang="en-US" dirty="0">
              <a:solidFill>
                <a:schemeClr val="bg1"/>
              </a:solidFill>
            </a:endParaRPr>
          </a:p>
        </p:txBody>
      </p:sp>
      <p:sp>
        <p:nvSpPr>
          <p:cNvPr id="10" name="Rounded Rectangle 9"/>
          <p:cNvSpPr/>
          <p:nvPr/>
        </p:nvSpPr>
        <p:spPr>
          <a:xfrm>
            <a:off x="5334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Faire des 10</a:t>
            </a:r>
            <a:endParaRPr lang="en-US" dirty="0">
              <a:solidFill>
                <a:schemeClr val="bg1"/>
              </a:solidFill>
            </a:endParaRPr>
          </a:p>
        </p:txBody>
      </p:sp>
      <p:sp>
        <p:nvSpPr>
          <p:cNvPr id="11" name="Rounded Rectangle 10"/>
          <p:cNvSpPr/>
          <p:nvPr/>
        </p:nvSpPr>
        <p:spPr>
          <a:xfrm>
            <a:off x="5334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Compenser</a:t>
            </a:r>
            <a:endParaRPr lang="en-US" dirty="0">
              <a:solidFill>
                <a:schemeClr val="bg1"/>
              </a:solidFill>
            </a:endParaRPr>
          </a:p>
        </p:txBody>
      </p:sp>
      <p:sp>
        <p:nvSpPr>
          <p:cNvPr id="12" name="Rounded Rectangle 11"/>
          <p:cNvSpPr/>
          <p:nvPr/>
        </p:nvSpPr>
        <p:spPr>
          <a:xfrm>
            <a:off x="3467098"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Utiliser</a:t>
            </a:r>
            <a:r>
              <a:rPr lang="en-US" dirty="0">
                <a:solidFill>
                  <a:schemeClr val="bg1"/>
                </a:solidFill>
              </a:rPr>
              <a:t> des doubles</a:t>
            </a:r>
          </a:p>
        </p:txBody>
      </p:sp>
      <p:sp>
        <p:nvSpPr>
          <p:cNvPr id="13" name="Rounded Rectangle 12"/>
          <p:cNvSpPr/>
          <p:nvPr/>
        </p:nvSpPr>
        <p:spPr>
          <a:xfrm>
            <a:off x="35052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Réordonner</a:t>
            </a:r>
            <a:endParaRPr lang="en-US" dirty="0">
              <a:solidFill>
                <a:schemeClr val="bg1"/>
              </a:solidFill>
            </a:endParaRPr>
          </a:p>
        </p:txBody>
      </p:sp>
      <p:sp>
        <p:nvSpPr>
          <p:cNvPr id="14" name="Rounded Rectangle 13"/>
          <p:cNvSpPr/>
          <p:nvPr/>
        </p:nvSpPr>
        <p:spPr>
          <a:xfrm>
            <a:off x="35052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 </a:t>
            </a:r>
            <a:r>
              <a:rPr lang="en-US" dirty="0" err="1">
                <a:solidFill>
                  <a:schemeClr val="bg1"/>
                </a:solidFill>
              </a:rPr>
              <a:t>servir</a:t>
            </a:r>
            <a:r>
              <a:rPr lang="en-US" dirty="0">
                <a:solidFill>
                  <a:schemeClr val="bg1"/>
                </a:solidFill>
              </a:rPr>
              <a:t> de </a:t>
            </a:r>
            <a:r>
              <a:rPr lang="en-US" dirty="0" err="1">
                <a:solidFill>
                  <a:schemeClr val="bg1"/>
                </a:solidFill>
              </a:rPr>
              <a:t>l’addition</a:t>
            </a:r>
            <a:r>
              <a:rPr lang="en-US" dirty="0">
                <a:solidFill>
                  <a:schemeClr val="bg1"/>
                </a:solidFill>
              </a:rPr>
              <a:t> pour </a:t>
            </a:r>
            <a:r>
              <a:rPr lang="en-US" dirty="0" err="1">
                <a:solidFill>
                  <a:schemeClr val="bg1"/>
                </a:solidFill>
              </a:rPr>
              <a:t>soustraire</a:t>
            </a: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15" name="Rounded Rectangle 14"/>
          <p:cNvSpPr/>
          <p:nvPr/>
        </p:nvSpPr>
        <p:spPr>
          <a:xfrm>
            <a:off x="6390286"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Faits</a:t>
            </a:r>
            <a:r>
              <a:rPr lang="en-US" dirty="0">
                <a:solidFill>
                  <a:schemeClr val="bg1"/>
                </a:solidFill>
              </a:rPr>
              <a:t> de dix</a:t>
            </a:r>
          </a:p>
        </p:txBody>
      </p:sp>
      <p:sp>
        <p:nvSpPr>
          <p:cNvPr id="16" name="Rounded Rectangle 15"/>
          <p:cNvSpPr/>
          <p:nvPr/>
        </p:nvSpPr>
        <p:spPr>
          <a:xfrm>
            <a:off x="64770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Partitionner</a:t>
            </a:r>
            <a:r>
              <a:rPr lang="en-US" dirty="0">
                <a:solidFill>
                  <a:schemeClr val="bg1"/>
                </a:solidFill>
              </a:rPr>
              <a:t> par </a:t>
            </a:r>
            <a:r>
              <a:rPr lang="en-US" dirty="0" err="1">
                <a:solidFill>
                  <a:schemeClr val="bg1"/>
                </a:solidFill>
              </a:rPr>
              <a:t>valeurs</a:t>
            </a:r>
            <a:r>
              <a:rPr lang="en-US" dirty="0">
                <a:solidFill>
                  <a:schemeClr val="bg1"/>
                </a:solidFill>
              </a:rPr>
              <a:t> de position</a:t>
            </a:r>
          </a:p>
          <a:p>
            <a:pPr algn="ctr"/>
            <a:endParaRPr lang="en-US" dirty="0">
              <a:solidFill>
                <a:schemeClr val="bg1"/>
              </a:solidFill>
            </a:endParaRPr>
          </a:p>
        </p:txBody>
      </p:sp>
      <p:sp>
        <p:nvSpPr>
          <p:cNvPr id="17" name="Rounded Rectangle 16"/>
          <p:cNvSpPr/>
          <p:nvPr/>
        </p:nvSpPr>
        <p:spPr>
          <a:xfrm>
            <a:off x="64770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Utiliser</a:t>
            </a:r>
            <a:r>
              <a:rPr lang="en-US" dirty="0">
                <a:solidFill>
                  <a:schemeClr val="bg1"/>
                </a:solidFill>
              </a:rPr>
              <a:t> </a:t>
            </a:r>
            <a:r>
              <a:rPr lang="en-US" dirty="0" err="1">
                <a:solidFill>
                  <a:schemeClr val="bg1"/>
                </a:solidFill>
              </a:rPr>
              <a:t>une</a:t>
            </a:r>
            <a:r>
              <a:rPr lang="en-US" dirty="0">
                <a:solidFill>
                  <a:schemeClr val="bg1"/>
                </a:solidFill>
              </a:rPr>
              <a:t> </a:t>
            </a:r>
            <a:r>
              <a:rPr lang="en-US" dirty="0" err="1">
                <a:solidFill>
                  <a:schemeClr val="bg1"/>
                </a:solidFill>
              </a:rPr>
              <a:t>différence</a:t>
            </a:r>
            <a:r>
              <a:rPr lang="en-US" dirty="0">
                <a:solidFill>
                  <a:schemeClr val="bg1"/>
                </a:solidFill>
              </a:rPr>
              <a:t> </a:t>
            </a:r>
            <a:r>
              <a:rPr lang="en-US" dirty="0" err="1">
                <a:solidFill>
                  <a:schemeClr val="bg1"/>
                </a:solidFill>
              </a:rPr>
              <a:t>constante</a:t>
            </a:r>
            <a:endParaRPr lang="en-US" dirty="0">
              <a:solidFill>
                <a:schemeClr val="bg1"/>
              </a:solidFill>
            </a:endParaRPr>
          </a:p>
        </p:txBody>
      </p:sp>
    </p:spTree>
    <p:extLst>
      <p:ext uri="{BB962C8B-B14F-4D97-AF65-F5344CB8AC3E}">
        <p14:creationId xmlns:p14="http://schemas.microsoft.com/office/powerpoint/2010/main" val="9485301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Évaluation</a:t>
            </a:r>
            <a:r>
              <a:rPr lang="en-US" dirty="0"/>
              <a:t> de la session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079" y="2103438"/>
            <a:ext cx="3627841" cy="4525962"/>
          </a:xfrm>
        </p:spPr>
      </p:pic>
    </p:spTree>
    <p:extLst>
      <p:ext uri="{BB962C8B-B14F-4D97-AF65-F5344CB8AC3E}">
        <p14:creationId xmlns:p14="http://schemas.microsoft.com/office/powerpoint/2010/main" val="27790710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42" y="2133601"/>
            <a:ext cx="8644158" cy="4724400"/>
          </a:xfrm>
          <a:prstGeom prst="rect">
            <a:avLst/>
          </a:prstGeom>
        </p:spPr>
      </p:pic>
    </p:spTree>
    <p:extLst>
      <p:ext uri="{BB962C8B-B14F-4D97-AF65-F5344CB8AC3E}">
        <p14:creationId xmlns:p14="http://schemas.microsoft.com/office/powerpoint/2010/main" val="2525361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ALERTE MODULE </a:t>
            </a:r>
            <a:r>
              <a:rPr lang="fr-FR" dirty="0" smtClean="0"/>
              <a:t/>
            </a:r>
            <a:br>
              <a:rPr lang="fr-FR" dirty="0" smtClean="0"/>
            </a:br>
            <a:r>
              <a:rPr lang="en-US" dirty="0" err="1" smtClean="0"/>
              <a:t>Jeux</a:t>
            </a:r>
            <a:r>
              <a:rPr lang="en-US" dirty="0" smtClean="0"/>
              <a:t> </a:t>
            </a:r>
            <a:r>
              <a:rPr lang="en-US" dirty="0"/>
              <a:t>: Faire des 10</a:t>
            </a:r>
          </a:p>
        </p:txBody>
      </p:sp>
      <p:sp>
        <p:nvSpPr>
          <p:cNvPr id="3" name="Content Placeholder 2"/>
          <p:cNvSpPr>
            <a:spLocks noGrp="1"/>
          </p:cNvSpPr>
          <p:nvPr>
            <p:ph idx="1"/>
          </p:nvPr>
        </p:nvSpPr>
        <p:spPr/>
        <p:txBody>
          <a:bodyPr>
            <a:normAutofit/>
          </a:bodyPr>
          <a:lstStyle/>
          <a:p>
            <a:r>
              <a:rPr lang="en-US" dirty="0" err="1"/>
              <a:t>Vous</a:t>
            </a:r>
            <a:r>
              <a:rPr lang="en-US" dirty="0"/>
              <a:t> </a:t>
            </a:r>
            <a:r>
              <a:rPr lang="en-US" dirty="0" err="1"/>
              <a:t>pouvez</a:t>
            </a:r>
            <a:r>
              <a:rPr lang="en-US" dirty="0"/>
              <a:t> </a:t>
            </a:r>
            <a:r>
              <a:rPr lang="en-US" dirty="0" err="1"/>
              <a:t>trouver</a:t>
            </a:r>
            <a:r>
              <a:rPr lang="en-US" dirty="0"/>
              <a:t> </a:t>
            </a:r>
            <a:r>
              <a:rPr lang="en-US" dirty="0" err="1"/>
              <a:t>quelques</a:t>
            </a:r>
            <a:r>
              <a:rPr lang="en-US" dirty="0"/>
              <a:t> </a:t>
            </a:r>
            <a:r>
              <a:rPr lang="en-US" dirty="0" err="1"/>
              <a:t>jeux</a:t>
            </a:r>
            <a:r>
              <a:rPr lang="en-US" dirty="0"/>
              <a:t> </a:t>
            </a:r>
            <a:r>
              <a:rPr lang="en-US" dirty="0" err="1"/>
              <a:t>dans</a:t>
            </a:r>
            <a:r>
              <a:rPr lang="en-US" dirty="0"/>
              <a:t> </a:t>
            </a:r>
            <a:r>
              <a:rPr lang="en-US" dirty="0" err="1"/>
              <a:t>cette</a:t>
            </a:r>
            <a:r>
              <a:rPr lang="en-US" dirty="0"/>
              <a:t> section </a:t>
            </a:r>
            <a:r>
              <a:rPr lang="en-US" dirty="0" err="1"/>
              <a:t>reliés</a:t>
            </a:r>
            <a:r>
              <a:rPr lang="en-US" dirty="0"/>
              <a:t> à la Grande idée no 1 : </a:t>
            </a:r>
            <a:r>
              <a:rPr lang="en-US" dirty="0" err="1"/>
              <a:t>Obtenir</a:t>
            </a:r>
            <a:r>
              <a:rPr lang="en-US" dirty="0"/>
              <a:t> dix</a:t>
            </a:r>
          </a:p>
          <a:p>
            <a:r>
              <a:rPr lang="en-US" dirty="0"/>
              <a:t>Si </a:t>
            </a:r>
            <a:r>
              <a:rPr lang="en-US" dirty="0" err="1"/>
              <a:t>vous</a:t>
            </a:r>
            <a:r>
              <a:rPr lang="en-US" dirty="0"/>
              <a:t> </a:t>
            </a:r>
            <a:r>
              <a:rPr lang="en-US" dirty="0" err="1"/>
              <a:t>avez</a:t>
            </a:r>
            <a:r>
              <a:rPr lang="en-US" dirty="0"/>
              <a:t> le temps, </a:t>
            </a:r>
            <a:r>
              <a:rPr lang="en-US" dirty="0" err="1"/>
              <a:t>choisissez</a:t>
            </a:r>
            <a:r>
              <a:rPr lang="en-US" dirty="0"/>
              <a:t> un </a:t>
            </a:r>
            <a:r>
              <a:rPr lang="en-US" dirty="0" err="1"/>
              <a:t>ou</a:t>
            </a:r>
            <a:r>
              <a:rPr lang="en-US" dirty="0"/>
              <a:t> </a:t>
            </a:r>
            <a:r>
              <a:rPr lang="en-US" dirty="0" err="1"/>
              <a:t>plusieurs</a:t>
            </a:r>
            <a:r>
              <a:rPr lang="en-US" dirty="0"/>
              <a:t> </a:t>
            </a:r>
            <a:r>
              <a:rPr lang="en-US" dirty="0" err="1"/>
              <a:t>jeux</a:t>
            </a:r>
            <a:r>
              <a:rPr lang="en-US" dirty="0"/>
              <a:t> </a:t>
            </a:r>
            <a:r>
              <a:rPr lang="en-US" dirty="0" err="1"/>
              <a:t>adaptés</a:t>
            </a:r>
            <a:r>
              <a:rPr lang="en-US" dirty="0"/>
              <a:t> au </a:t>
            </a:r>
            <a:r>
              <a:rPr lang="en-US" dirty="0" err="1"/>
              <a:t>niveau</a:t>
            </a:r>
            <a:r>
              <a:rPr lang="en-US" dirty="0"/>
              <a:t> </a:t>
            </a:r>
            <a:r>
              <a:rPr lang="en-US" dirty="0" err="1"/>
              <a:t>scolaire</a:t>
            </a:r>
            <a:r>
              <a:rPr lang="en-US" dirty="0"/>
              <a:t>.</a:t>
            </a:r>
          </a:p>
          <a:p>
            <a:r>
              <a:rPr lang="en-US" dirty="0" err="1"/>
              <a:t>Déplacez</a:t>
            </a:r>
            <a:r>
              <a:rPr lang="en-US" dirty="0"/>
              <a:t>-les à </a:t>
            </a:r>
            <a:r>
              <a:rPr lang="en-US" dirty="0" err="1"/>
              <a:t>l’endroit</a:t>
            </a:r>
            <a:r>
              <a:rPr lang="en-US" dirty="0"/>
              <a:t> </a:t>
            </a:r>
            <a:r>
              <a:rPr lang="en-US" dirty="0" err="1"/>
              <a:t>adéquat</a:t>
            </a:r>
            <a:r>
              <a:rPr lang="en-US" dirty="0"/>
              <a:t> </a:t>
            </a:r>
            <a:r>
              <a:rPr lang="en-US" dirty="0" err="1"/>
              <a:t>dans</a:t>
            </a:r>
            <a:r>
              <a:rPr lang="en-US" dirty="0"/>
              <a:t> le PowerPoint et </a:t>
            </a:r>
            <a:r>
              <a:rPr lang="en-US" dirty="0" err="1"/>
              <a:t>supprimez</a:t>
            </a:r>
            <a:r>
              <a:rPr lang="en-US" dirty="0"/>
              <a:t> la </a:t>
            </a:r>
            <a:r>
              <a:rPr lang="en-US" dirty="0" err="1"/>
              <a:t>diapo</a:t>
            </a:r>
            <a:r>
              <a:rPr lang="en-US" dirty="0"/>
              <a:t> </a:t>
            </a:r>
            <a:r>
              <a:rPr lang="en-US" dirty="0" err="1"/>
              <a:t>générique</a:t>
            </a:r>
            <a:r>
              <a:rPr lang="en-US"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867400"/>
            <a:ext cx="1295570" cy="904875"/>
          </a:xfrm>
          <a:prstGeom prst="rect">
            <a:avLst/>
          </a:prstGeom>
        </p:spPr>
      </p:pic>
    </p:spTree>
    <p:extLst>
      <p:ext uri="{BB962C8B-B14F-4D97-AF65-F5344CB8AC3E}">
        <p14:creationId xmlns:p14="http://schemas.microsoft.com/office/powerpoint/2010/main" val="390881890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Pratique</a:t>
            </a:r>
            <a:r>
              <a:rPr lang="en-US" dirty="0"/>
              <a:t> : Faire des 10</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65151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68200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Pratique</a:t>
            </a:r>
            <a:r>
              <a:rPr lang="en-US" dirty="0"/>
              <a:t> : Faire des 10</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46894"/>
            <a:ext cx="6467475" cy="468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9232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ALERTE MODULE </a:t>
            </a:r>
            <a:r>
              <a:rPr lang="fr-FR" dirty="0" smtClean="0"/>
              <a:t/>
            </a:r>
            <a:br>
              <a:rPr lang="fr-FR" dirty="0" smtClean="0"/>
            </a:br>
            <a:r>
              <a:rPr lang="en-US" dirty="0" err="1" smtClean="0"/>
              <a:t>Évaluations</a:t>
            </a:r>
            <a:r>
              <a:rPr lang="en-US" dirty="0" smtClean="0"/>
              <a:t> </a:t>
            </a:r>
            <a:r>
              <a:rPr lang="en-US" dirty="0" err="1"/>
              <a:t>supplémentaires</a:t>
            </a:r>
            <a:endParaRPr lang="en-US" dirty="0"/>
          </a:p>
        </p:txBody>
      </p:sp>
      <p:sp>
        <p:nvSpPr>
          <p:cNvPr id="3" name="Content Placeholder 2"/>
          <p:cNvSpPr>
            <a:spLocks noGrp="1"/>
          </p:cNvSpPr>
          <p:nvPr>
            <p:ph idx="1"/>
          </p:nvPr>
        </p:nvSpPr>
        <p:spPr/>
        <p:txBody>
          <a:bodyPr>
            <a:normAutofit fontScale="92500"/>
          </a:bodyPr>
          <a:lstStyle/>
          <a:p>
            <a:r>
              <a:rPr lang="en-US" dirty="0" err="1"/>
              <a:t>Vous</a:t>
            </a:r>
            <a:r>
              <a:rPr lang="en-US" dirty="0"/>
              <a:t> </a:t>
            </a:r>
            <a:r>
              <a:rPr lang="en-US" dirty="0" err="1"/>
              <a:t>pouvez</a:t>
            </a:r>
            <a:r>
              <a:rPr lang="en-US" dirty="0"/>
              <a:t> </a:t>
            </a:r>
            <a:r>
              <a:rPr lang="en-US" dirty="0" err="1"/>
              <a:t>trouver</a:t>
            </a:r>
            <a:r>
              <a:rPr lang="en-US" dirty="0"/>
              <a:t> </a:t>
            </a:r>
            <a:r>
              <a:rPr lang="en-US" dirty="0" err="1"/>
              <a:t>d’autres</a:t>
            </a:r>
            <a:r>
              <a:rPr lang="en-US" dirty="0"/>
              <a:t> </a:t>
            </a:r>
            <a:r>
              <a:rPr lang="en-US" dirty="0" err="1"/>
              <a:t>évaluations</a:t>
            </a:r>
            <a:r>
              <a:rPr lang="en-US" dirty="0"/>
              <a:t> pour que les participants </a:t>
            </a:r>
            <a:r>
              <a:rPr lang="en-US" dirty="0" err="1"/>
              <a:t>s’entraînent</a:t>
            </a:r>
            <a:r>
              <a:rPr lang="en-US" dirty="0"/>
              <a:t> à </a:t>
            </a:r>
            <a:r>
              <a:rPr lang="en-US" dirty="0" err="1"/>
              <a:t>utiliser</a:t>
            </a:r>
            <a:r>
              <a:rPr lang="en-US" dirty="0"/>
              <a:t> « </a:t>
            </a:r>
            <a:r>
              <a:rPr lang="en-US" dirty="0" err="1"/>
              <a:t>l’évaluation</a:t>
            </a:r>
            <a:r>
              <a:rPr lang="en-US" dirty="0"/>
              <a:t> </a:t>
            </a:r>
            <a:r>
              <a:rPr lang="en-US" dirty="0" err="1"/>
              <a:t>rapide</a:t>
            </a:r>
            <a:r>
              <a:rPr lang="en-US" dirty="0"/>
              <a:t> » </a:t>
            </a:r>
            <a:r>
              <a:rPr lang="en-US" dirty="0" err="1"/>
              <a:t>reliée</a:t>
            </a:r>
            <a:r>
              <a:rPr lang="en-US" dirty="0"/>
              <a:t> à la Grande idée no 1.</a:t>
            </a:r>
          </a:p>
          <a:p>
            <a:r>
              <a:rPr lang="en-US" dirty="0"/>
              <a:t>Si </a:t>
            </a:r>
            <a:r>
              <a:rPr lang="en-US" dirty="0" err="1"/>
              <a:t>vous</a:t>
            </a:r>
            <a:r>
              <a:rPr lang="en-US" dirty="0"/>
              <a:t> </a:t>
            </a:r>
            <a:r>
              <a:rPr lang="en-US" dirty="0" err="1"/>
              <a:t>avez</a:t>
            </a:r>
            <a:r>
              <a:rPr lang="en-US" dirty="0"/>
              <a:t> le temps, </a:t>
            </a:r>
            <a:r>
              <a:rPr lang="en-US" dirty="0" err="1"/>
              <a:t>choisissez</a:t>
            </a:r>
            <a:r>
              <a:rPr lang="en-US" dirty="0"/>
              <a:t> un </a:t>
            </a:r>
            <a:r>
              <a:rPr lang="en-US" dirty="0" err="1"/>
              <a:t>ou</a:t>
            </a:r>
            <a:r>
              <a:rPr lang="en-US" dirty="0"/>
              <a:t> </a:t>
            </a:r>
            <a:r>
              <a:rPr lang="en-US" dirty="0" err="1"/>
              <a:t>plusieurs</a:t>
            </a:r>
            <a:r>
              <a:rPr lang="en-US" dirty="0"/>
              <a:t> </a:t>
            </a:r>
            <a:r>
              <a:rPr lang="en-US" dirty="0" err="1"/>
              <a:t>exemples</a:t>
            </a:r>
            <a:r>
              <a:rPr lang="en-US" dirty="0"/>
              <a:t> </a:t>
            </a:r>
            <a:r>
              <a:rPr lang="en-US" dirty="0" err="1"/>
              <a:t>adaptés</a:t>
            </a:r>
            <a:r>
              <a:rPr lang="en-US" dirty="0"/>
              <a:t> aux </a:t>
            </a:r>
            <a:r>
              <a:rPr lang="en-US" dirty="0" err="1"/>
              <a:t>niveau</a:t>
            </a:r>
            <a:r>
              <a:rPr lang="en-US" dirty="0"/>
              <a:t> </a:t>
            </a:r>
            <a:r>
              <a:rPr lang="en-US" dirty="0" err="1"/>
              <a:t>scolaire</a:t>
            </a:r>
            <a:r>
              <a:rPr lang="en-US" dirty="0"/>
              <a:t>.</a:t>
            </a:r>
          </a:p>
          <a:p>
            <a:r>
              <a:rPr lang="en-US" dirty="0" err="1"/>
              <a:t>Déplacez</a:t>
            </a:r>
            <a:r>
              <a:rPr lang="en-US" dirty="0"/>
              <a:t>-les à </a:t>
            </a:r>
            <a:r>
              <a:rPr lang="en-US" dirty="0" err="1"/>
              <a:t>l’endroit</a:t>
            </a:r>
            <a:r>
              <a:rPr lang="en-US" dirty="0"/>
              <a:t> </a:t>
            </a:r>
            <a:r>
              <a:rPr lang="en-US" dirty="0" err="1"/>
              <a:t>adéquat</a:t>
            </a:r>
            <a:r>
              <a:rPr lang="en-US" dirty="0"/>
              <a:t> </a:t>
            </a:r>
            <a:r>
              <a:rPr lang="en-US" dirty="0" err="1"/>
              <a:t>dans</a:t>
            </a:r>
            <a:r>
              <a:rPr lang="en-US" dirty="0"/>
              <a:t> le PowerPoint et </a:t>
            </a:r>
            <a:r>
              <a:rPr lang="en-US" dirty="0" err="1"/>
              <a:t>supprimez</a:t>
            </a:r>
            <a:r>
              <a:rPr lang="en-US" dirty="0"/>
              <a:t> la </a:t>
            </a:r>
            <a:r>
              <a:rPr lang="en-US" dirty="0" err="1"/>
              <a:t>diapo</a:t>
            </a:r>
            <a:r>
              <a:rPr lang="en-US" dirty="0"/>
              <a:t> </a:t>
            </a:r>
            <a:r>
              <a:rPr lang="en-US" dirty="0" err="1"/>
              <a:t>générique</a:t>
            </a:r>
            <a:r>
              <a:rPr lang="en-US"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962525"/>
            <a:ext cx="1295570" cy="904875"/>
          </a:xfrm>
          <a:prstGeom prst="rect">
            <a:avLst/>
          </a:prstGeom>
        </p:spPr>
      </p:pic>
    </p:spTree>
    <p:extLst>
      <p:ext uri="{BB962C8B-B14F-4D97-AF65-F5344CB8AC3E}">
        <p14:creationId xmlns:p14="http://schemas.microsoft.com/office/powerpoint/2010/main" val="163102582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INSÉREZ CECI DANS LE MODULE </a:t>
            </a:r>
            <a:r>
              <a:rPr lang="en-US" dirty="0" err="1"/>
              <a:t>Évaluation</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4" y="2607382"/>
            <a:ext cx="6172201" cy="453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918826"/>
            <a:ext cx="89725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4296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ALERTE MODULE </a:t>
            </a:r>
            <a:r>
              <a:rPr lang="fr-FR" dirty="0" smtClean="0"/>
              <a:t/>
            </a:r>
            <a:br>
              <a:rPr lang="fr-FR" dirty="0" smtClean="0"/>
            </a:br>
            <a:r>
              <a:rPr lang="en-US" dirty="0" err="1"/>
              <a:t>Évaluez</a:t>
            </a:r>
            <a:r>
              <a:rPr lang="en-US" dirty="0"/>
              <a:t> </a:t>
            </a:r>
            <a:r>
              <a:rPr lang="en-US" dirty="0" err="1"/>
              <a:t>vos</a:t>
            </a:r>
            <a:r>
              <a:rPr lang="en-US" dirty="0"/>
              <a:t> </a:t>
            </a:r>
            <a:r>
              <a:rPr lang="en-US" dirty="0" err="1"/>
              <a:t>élèves</a:t>
            </a:r>
            <a:endParaRPr lang="en-US" dirty="0"/>
          </a:p>
        </p:txBody>
      </p:sp>
      <p:sp>
        <p:nvSpPr>
          <p:cNvPr id="3" name="Content Placeholder 2"/>
          <p:cNvSpPr>
            <a:spLocks noGrp="1"/>
          </p:cNvSpPr>
          <p:nvPr>
            <p:ph idx="1"/>
          </p:nvPr>
        </p:nvSpPr>
        <p:spPr/>
        <p:txBody>
          <a:bodyPr>
            <a:normAutofit fontScale="92500"/>
          </a:bodyPr>
          <a:lstStyle/>
          <a:p>
            <a:r>
              <a:rPr lang="en-US" dirty="0"/>
              <a:t>If you asked your participants to complete a “Try This” activity with their students prior to this session, you can use the next slide to provide them with time to use the “Quick Assessment”  to assess their student work and to provide time for discussion.</a:t>
            </a:r>
          </a:p>
          <a:p>
            <a:r>
              <a:rPr lang="en-US" dirty="0"/>
              <a:t>Move the next slide to the appropriate location in the </a:t>
            </a:r>
            <a:r>
              <a:rPr lang="en-US" dirty="0" err="1"/>
              <a:t>powerpoint</a:t>
            </a:r>
            <a:r>
              <a:rPr lang="en-US" dirty="0"/>
              <a:t> and delete the placeholder slide</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867400"/>
            <a:ext cx="1295570" cy="904875"/>
          </a:xfrm>
          <a:prstGeom prst="rect">
            <a:avLst/>
          </a:prstGeom>
        </p:spPr>
      </p:pic>
    </p:spTree>
    <p:extLst>
      <p:ext uri="{BB962C8B-B14F-4D97-AF65-F5344CB8AC3E}">
        <p14:creationId xmlns:p14="http://schemas.microsoft.com/office/powerpoint/2010/main" val="1197136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GI1 : </a:t>
            </a:r>
            <a:r>
              <a:rPr lang="en-US" dirty="0" err="1"/>
              <a:t>Évaluez</a:t>
            </a:r>
            <a:r>
              <a:rPr lang="en-US" dirty="0"/>
              <a:t> </a:t>
            </a:r>
            <a:r>
              <a:rPr lang="en-US" dirty="0" err="1"/>
              <a:t>vos</a:t>
            </a:r>
            <a:r>
              <a:rPr lang="en-US" dirty="0"/>
              <a:t> </a:t>
            </a:r>
            <a:r>
              <a:rPr lang="en-US" dirty="0" err="1"/>
              <a:t>élèves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err="1"/>
              <a:t>Utilisez</a:t>
            </a:r>
            <a:r>
              <a:rPr lang="en-US" dirty="0"/>
              <a:t> </a:t>
            </a:r>
            <a:r>
              <a:rPr lang="en-US" dirty="0" err="1"/>
              <a:t>l’outil</a:t>
            </a:r>
            <a:r>
              <a:rPr lang="en-US" dirty="0"/>
              <a:t> « </a:t>
            </a:r>
            <a:r>
              <a:rPr lang="en-US" dirty="0" err="1"/>
              <a:t>Évaluation</a:t>
            </a:r>
            <a:r>
              <a:rPr lang="en-US" dirty="0"/>
              <a:t> </a:t>
            </a:r>
            <a:r>
              <a:rPr lang="en-US" dirty="0" err="1"/>
              <a:t>rapide</a:t>
            </a:r>
            <a:r>
              <a:rPr lang="en-US" dirty="0"/>
              <a:t> » pour </a:t>
            </a:r>
            <a:r>
              <a:rPr lang="en-US" dirty="0" err="1"/>
              <a:t>évaluer</a:t>
            </a:r>
            <a:r>
              <a:rPr lang="en-US" dirty="0"/>
              <a:t> les </a:t>
            </a:r>
            <a:r>
              <a:rPr lang="en-US" dirty="0" err="1"/>
              <a:t>travaux</a:t>
            </a:r>
            <a:r>
              <a:rPr lang="en-US" dirty="0"/>
              <a:t> de </a:t>
            </a:r>
            <a:r>
              <a:rPr lang="en-US" dirty="0" err="1"/>
              <a:t>vos</a:t>
            </a:r>
            <a:r>
              <a:rPr lang="en-US" dirty="0"/>
              <a:t> </a:t>
            </a:r>
            <a:r>
              <a:rPr lang="en-US" dirty="0" err="1"/>
              <a:t>élèves</a:t>
            </a:r>
            <a:r>
              <a:rPr lang="en-US" dirty="0"/>
              <a:t>.</a:t>
            </a:r>
          </a:p>
          <a:p>
            <a:endParaRPr lang="en-US" dirty="0"/>
          </a:p>
        </p:txBody>
      </p:sp>
    </p:spTree>
    <p:extLst>
      <p:ext uri="{BB962C8B-B14F-4D97-AF65-F5344CB8AC3E}">
        <p14:creationId xmlns:p14="http://schemas.microsoft.com/office/powerpoint/2010/main" val="5989463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ALERTE MODULE </a:t>
            </a:r>
            <a:r>
              <a:rPr lang="fr-FR" dirty="0" smtClean="0"/>
              <a:t/>
            </a:r>
            <a:br>
              <a:rPr lang="fr-FR" dirty="0" smtClean="0"/>
            </a:br>
            <a:r>
              <a:rPr lang="en-US" dirty="0" err="1"/>
              <a:t>Droites</a:t>
            </a:r>
            <a:r>
              <a:rPr lang="en-US" dirty="0"/>
              <a:t> nu</a:t>
            </a:r>
            <a:r>
              <a:rPr lang="fr-FR" dirty="0" err="1"/>
              <a:t>mériques</a:t>
            </a:r>
            <a:r>
              <a:rPr lang="fr-FR" dirty="0"/>
              <a:t> ouvertes</a:t>
            </a:r>
            <a:endParaRPr lang="en-US" dirty="0"/>
          </a:p>
        </p:txBody>
      </p:sp>
      <p:sp>
        <p:nvSpPr>
          <p:cNvPr id="3" name="Content Placeholder 2"/>
          <p:cNvSpPr>
            <a:spLocks noGrp="1"/>
          </p:cNvSpPr>
          <p:nvPr>
            <p:ph idx="1"/>
          </p:nvPr>
        </p:nvSpPr>
        <p:spPr/>
        <p:txBody>
          <a:bodyPr>
            <a:normAutofit/>
          </a:bodyPr>
          <a:lstStyle/>
          <a:p>
            <a:r>
              <a:rPr lang="en-US" dirty="0"/>
              <a:t>Si </a:t>
            </a:r>
            <a:r>
              <a:rPr lang="en-US" dirty="0" err="1"/>
              <a:t>vous</a:t>
            </a:r>
            <a:r>
              <a:rPr lang="en-US" dirty="0"/>
              <a:t> </a:t>
            </a:r>
            <a:r>
              <a:rPr lang="en-US" dirty="0" err="1"/>
              <a:t>avez</a:t>
            </a:r>
            <a:r>
              <a:rPr lang="en-US" dirty="0"/>
              <a:t> le temps, </a:t>
            </a:r>
            <a:r>
              <a:rPr lang="en-US" dirty="0" err="1"/>
              <a:t>choisissez</a:t>
            </a:r>
            <a:r>
              <a:rPr lang="en-US" dirty="0"/>
              <a:t> </a:t>
            </a:r>
            <a:r>
              <a:rPr lang="en-US" dirty="0" err="1"/>
              <a:t>une</a:t>
            </a:r>
            <a:r>
              <a:rPr lang="en-US" dirty="0"/>
              <a:t> </a:t>
            </a:r>
            <a:r>
              <a:rPr lang="en-US" dirty="0" err="1"/>
              <a:t>ou</a:t>
            </a:r>
            <a:r>
              <a:rPr lang="en-US" dirty="0"/>
              <a:t> </a:t>
            </a:r>
            <a:r>
              <a:rPr lang="en-US" dirty="0" err="1"/>
              <a:t>plusieurs</a:t>
            </a:r>
            <a:r>
              <a:rPr lang="en-US" dirty="0"/>
              <a:t> </a:t>
            </a:r>
            <a:r>
              <a:rPr lang="en-US" dirty="0" err="1"/>
              <a:t>activités</a:t>
            </a:r>
            <a:r>
              <a:rPr lang="en-US" dirty="0"/>
              <a:t> </a:t>
            </a:r>
            <a:r>
              <a:rPr lang="en-US" dirty="0" err="1"/>
              <a:t>adaptées</a:t>
            </a:r>
            <a:r>
              <a:rPr lang="en-US" dirty="0"/>
              <a:t> au </a:t>
            </a:r>
            <a:r>
              <a:rPr lang="en-US" dirty="0" err="1"/>
              <a:t>niveau</a:t>
            </a:r>
            <a:r>
              <a:rPr lang="en-US" dirty="0"/>
              <a:t> </a:t>
            </a:r>
            <a:r>
              <a:rPr lang="en-US" dirty="0" err="1"/>
              <a:t>scolaire</a:t>
            </a:r>
            <a:r>
              <a:rPr lang="en-US" dirty="0"/>
              <a:t>.</a:t>
            </a:r>
          </a:p>
          <a:p>
            <a:r>
              <a:rPr lang="en-US" dirty="0" err="1"/>
              <a:t>Déplacez</a:t>
            </a:r>
            <a:r>
              <a:rPr lang="en-US" dirty="0"/>
              <a:t>-les à </a:t>
            </a:r>
            <a:r>
              <a:rPr lang="en-US" dirty="0" err="1"/>
              <a:t>l’endroit</a:t>
            </a:r>
            <a:r>
              <a:rPr lang="en-US" dirty="0"/>
              <a:t> </a:t>
            </a:r>
            <a:r>
              <a:rPr lang="en-US" dirty="0" err="1"/>
              <a:t>adéquat</a:t>
            </a:r>
            <a:r>
              <a:rPr lang="en-US" dirty="0"/>
              <a:t> </a:t>
            </a:r>
            <a:r>
              <a:rPr lang="en-US" dirty="0" err="1"/>
              <a:t>dans</a:t>
            </a:r>
            <a:r>
              <a:rPr lang="en-US" dirty="0"/>
              <a:t> le PowerPoint et </a:t>
            </a:r>
            <a:r>
              <a:rPr lang="en-US" dirty="0" err="1"/>
              <a:t>supprimez</a:t>
            </a:r>
            <a:r>
              <a:rPr lang="en-US" dirty="0"/>
              <a:t> la </a:t>
            </a:r>
            <a:r>
              <a:rPr lang="en-US" dirty="0" err="1"/>
              <a:t>diapo</a:t>
            </a:r>
            <a:r>
              <a:rPr lang="en-US" dirty="0"/>
              <a:t> </a:t>
            </a:r>
            <a:r>
              <a:rPr lang="en-US" dirty="0" err="1"/>
              <a:t>générique</a:t>
            </a:r>
            <a:r>
              <a:rPr lang="en-US"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867400"/>
            <a:ext cx="1295570" cy="904875"/>
          </a:xfrm>
          <a:prstGeom prst="rect">
            <a:avLst/>
          </a:prstGeom>
        </p:spPr>
      </p:pic>
    </p:spTree>
    <p:extLst>
      <p:ext uri="{BB962C8B-B14F-4D97-AF65-F5344CB8AC3E}">
        <p14:creationId xmlns:p14="http://schemas.microsoft.com/office/powerpoint/2010/main" val="392589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Combien</a:t>
            </a:r>
            <a:r>
              <a:rPr lang="en-US" dirty="0"/>
              <a:t> de </a:t>
            </a:r>
            <a:r>
              <a:rPr lang="en-US" dirty="0" err="1"/>
              <a:t>stratégies</a:t>
            </a:r>
            <a:r>
              <a:rPr lang="en-US" dirty="0"/>
              <a:t> ?</a:t>
            </a:r>
          </a:p>
        </p:txBody>
      </p:sp>
      <p:grpSp>
        <p:nvGrpSpPr>
          <p:cNvPr id="7" name="Group 6"/>
          <p:cNvGrpSpPr/>
          <p:nvPr/>
        </p:nvGrpSpPr>
        <p:grpSpPr>
          <a:xfrm>
            <a:off x="533400" y="1391132"/>
            <a:ext cx="8057554" cy="5466868"/>
            <a:chOff x="350018" y="1434349"/>
            <a:chExt cx="8057554" cy="5466868"/>
          </a:xfrm>
        </p:grpSpPr>
        <p:sp>
          <p:nvSpPr>
            <p:cNvPr id="4" name="TextBox 3"/>
            <p:cNvSpPr txBox="1"/>
            <p:nvPr/>
          </p:nvSpPr>
          <p:spPr>
            <a:xfrm>
              <a:off x="1491808" y="2133600"/>
              <a:ext cx="6268064" cy="584775"/>
            </a:xfrm>
            <a:prstGeom prst="rect">
              <a:avLst/>
            </a:prstGeom>
            <a:noFill/>
          </p:spPr>
          <p:txBody>
            <a:bodyPr wrap="square" rtlCol="0">
              <a:spAutoFit/>
            </a:bodyPr>
            <a:lstStyle/>
            <a:p>
              <a:endParaRPr lang="en-US" sz="3200" dirty="0"/>
            </a:p>
          </p:txBody>
        </p:sp>
        <p:sp>
          <p:nvSpPr>
            <p:cNvPr id="5" name="TextBox 4"/>
            <p:cNvSpPr txBox="1"/>
            <p:nvPr/>
          </p:nvSpPr>
          <p:spPr>
            <a:xfrm>
              <a:off x="350018" y="1434349"/>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sp>
          <p:nvSpPr>
            <p:cNvPr id="6" name="TextBox 5"/>
            <p:cNvSpPr txBox="1"/>
            <p:nvPr/>
          </p:nvSpPr>
          <p:spPr>
            <a:xfrm rot="10800000">
              <a:off x="7112172" y="2961677"/>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grpSp>
      <p:sp>
        <p:nvSpPr>
          <p:cNvPr id="8" name="Rectangle 7"/>
          <p:cNvSpPr/>
          <p:nvPr/>
        </p:nvSpPr>
        <p:spPr>
          <a:xfrm>
            <a:off x="0" y="6209689"/>
            <a:ext cx="9144000" cy="646331"/>
          </a:xfrm>
          <a:prstGeom prst="rect">
            <a:avLst/>
          </a:prstGeom>
        </p:spPr>
        <p:txBody>
          <a:bodyPr wrap="square">
            <a:spAutoFit/>
          </a:bodyPr>
          <a:lstStyle/>
          <a:p>
            <a:pPr lvl="0"/>
            <a:r>
              <a:rPr lang="en-US" dirty="0">
                <a:solidFill>
                  <a:prstClr val="black"/>
                </a:solidFill>
              </a:rPr>
              <a:t>Alberta Education. (2016) </a:t>
            </a:r>
            <a:r>
              <a:rPr lang="en-US" b="1" dirty="0">
                <a:solidFill>
                  <a:prstClr val="black"/>
                </a:solidFill>
                <a:hlinkClick r:id="rId3"/>
              </a:rPr>
              <a:t>Clarification des </a:t>
            </a:r>
            <a:r>
              <a:rPr lang="en-US" b="1" dirty="0" err="1">
                <a:solidFill>
                  <a:prstClr val="black"/>
                </a:solidFill>
                <a:hlinkClick r:id="rId3"/>
              </a:rPr>
              <a:t>attentes</a:t>
            </a:r>
            <a:r>
              <a:rPr lang="en-US" b="1" dirty="0">
                <a:solidFill>
                  <a:prstClr val="black"/>
                </a:solidFill>
                <a:hlinkClick r:id="rId3"/>
              </a:rPr>
              <a:t> relatives aux </a:t>
            </a:r>
            <a:r>
              <a:rPr lang="en-US" b="1" dirty="0" err="1">
                <a:solidFill>
                  <a:prstClr val="black"/>
                </a:solidFill>
                <a:hlinkClick r:id="rId3"/>
              </a:rPr>
              <a:t>stratégies</a:t>
            </a:r>
            <a:r>
              <a:rPr lang="en-US" b="1" dirty="0">
                <a:solidFill>
                  <a:prstClr val="black"/>
                </a:solidFill>
                <a:hlinkClick r:id="rId3"/>
              </a:rPr>
              <a:t> et au </a:t>
            </a:r>
            <a:r>
              <a:rPr lang="en-US" b="1" dirty="0" err="1">
                <a:solidFill>
                  <a:prstClr val="black"/>
                </a:solidFill>
                <a:hlinkClick r:id="rId3"/>
              </a:rPr>
              <a:t>renforcement</a:t>
            </a:r>
            <a:r>
              <a:rPr lang="en-US" b="1" dirty="0">
                <a:solidFill>
                  <a:prstClr val="black"/>
                </a:solidFill>
                <a:hlinkClick r:id="rId3"/>
              </a:rPr>
              <a:t> des </a:t>
            </a:r>
            <a:r>
              <a:rPr lang="en-US" b="1" dirty="0" err="1">
                <a:solidFill>
                  <a:prstClr val="black"/>
                </a:solidFill>
                <a:hlinkClick r:id="rId3"/>
              </a:rPr>
              <a:t>apprentissages</a:t>
            </a:r>
            <a:r>
              <a:rPr lang="en-US" b="1" dirty="0">
                <a:solidFill>
                  <a:prstClr val="black"/>
                </a:solidFill>
                <a:hlinkClick r:id="rId3"/>
              </a:rPr>
              <a:t> </a:t>
            </a:r>
            <a:r>
              <a:rPr lang="en-US" b="1" dirty="0" err="1">
                <a:solidFill>
                  <a:prstClr val="black"/>
                </a:solidFill>
                <a:hlinkClick r:id="rId3"/>
              </a:rPr>
              <a:t>antérieurs</a:t>
            </a:r>
            <a:endParaRPr lang="en-US" b="1" dirty="0">
              <a:solidFill>
                <a:prstClr val="black"/>
              </a:solidFill>
            </a:endParaRPr>
          </a:p>
        </p:txBody>
      </p:sp>
      <p:sp>
        <p:nvSpPr>
          <p:cNvPr id="10" name="TextBox 9"/>
          <p:cNvSpPr txBox="1"/>
          <p:nvPr/>
        </p:nvSpPr>
        <p:spPr>
          <a:xfrm>
            <a:off x="1675190" y="2209800"/>
            <a:ext cx="6554410" cy="3970318"/>
          </a:xfrm>
          <a:prstGeom prst="rect">
            <a:avLst/>
          </a:prstGeom>
          <a:noFill/>
        </p:spPr>
        <p:txBody>
          <a:bodyPr wrap="square" rtlCol="0">
            <a:spAutoFit/>
          </a:bodyPr>
          <a:lstStyle/>
          <a:p>
            <a:r>
              <a:rPr lang="en-US" sz="2800" dirty="0">
                <a:solidFill>
                  <a:prstClr val="black"/>
                </a:solidFill>
                <a:latin typeface="Segoe UI Symbol" panose="020B0502040204020203" pitchFamily="34" charset="0"/>
                <a:ea typeface="Segoe UI Symbol" panose="020B0502040204020203" pitchFamily="34" charset="0"/>
              </a:rPr>
              <a:t>Les </a:t>
            </a:r>
            <a:r>
              <a:rPr lang="en-US" sz="2800" dirty="0" err="1">
                <a:solidFill>
                  <a:prstClr val="black"/>
                </a:solidFill>
                <a:latin typeface="Segoe UI Symbol" panose="020B0502040204020203" pitchFamily="34" charset="0"/>
                <a:ea typeface="Segoe UI Symbol" panose="020B0502040204020203" pitchFamily="34" charset="0"/>
              </a:rPr>
              <a:t>élèves</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explorent</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plusieurs</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stratégies</a:t>
            </a:r>
            <a:r>
              <a:rPr lang="en-US" sz="2800" dirty="0">
                <a:solidFill>
                  <a:prstClr val="black"/>
                </a:solidFill>
                <a:latin typeface="Segoe UI Symbol" panose="020B0502040204020203" pitchFamily="34" charset="0"/>
                <a:ea typeface="Segoe UI Symbol" panose="020B0502040204020203" pitchFamily="34" charset="0"/>
              </a:rPr>
              <a:t> pour les </a:t>
            </a:r>
            <a:r>
              <a:rPr lang="en-US" sz="2800" dirty="0" err="1">
                <a:solidFill>
                  <a:prstClr val="black"/>
                </a:solidFill>
                <a:latin typeface="Segoe UI Symbol" panose="020B0502040204020203" pitchFamily="34" charset="0"/>
                <a:ea typeface="Segoe UI Symbol" panose="020B0502040204020203" pitchFamily="34" charset="0"/>
              </a:rPr>
              <a:t>opérations</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arithmétiques</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dont</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une</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doit</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être</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l’emploi</a:t>
            </a:r>
            <a:r>
              <a:rPr lang="en-US" sz="2800" dirty="0">
                <a:solidFill>
                  <a:prstClr val="black"/>
                </a:solidFill>
                <a:latin typeface="Segoe UI Symbol" panose="020B0502040204020203" pitchFamily="34" charset="0"/>
                <a:ea typeface="Segoe UI Symbol" panose="020B0502040204020203" pitchFamily="34" charset="0"/>
              </a:rPr>
              <a:t> de </a:t>
            </a:r>
            <a:r>
              <a:rPr lang="en-US" sz="2800" dirty="0" err="1">
                <a:solidFill>
                  <a:prstClr val="black"/>
                </a:solidFill>
                <a:latin typeface="Segoe UI Symbol" panose="020B0502040204020203" pitchFamily="34" charset="0"/>
                <a:ea typeface="Segoe UI Symbol" panose="020B0502040204020203" pitchFamily="34" charset="0"/>
              </a:rPr>
              <a:t>l’algorithme</a:t>
            </a:r>
            <a:r>
              <a:rPr lang="en-US" sz="2800" dirty="0">
                <a:solidFill>
                  <a:prstClr val="black"/>
                </a:solidFill>
                <a:latin typeface="Segoe UI Symbol" panose="020B0502040204020203" pitchFamily="34" charset="0"/>
                <a:ea typeface="Segoe UI Symbol" panose="020B0502040204020203" pitchFamily="34" charset="0"/>
              </a:rPr>
              <a:t> standard/</a:t>
            </a:r>
            <a:r>
              <a:rPr lang="en-US" sz="2800" dirty="0" err="1">
                <a:solidFill>
                  <a:prstClr val="black"/>
                </a:solidFill>
                <a:latin typeface="Segoe UI Symbol" panose="020B0502040204020203" pitchFamily="34" charset="0"/>
                <a:ea typeface="Segoe UI Symbol" panose="020B0502040204020203" pitchFamily="34" charset="0"/>
              </a:rPr>
              <a:t>traditionnel</a:t>
            </a:r>
            <a:r>
              <a:rPr lang="en-US" sz="2800" dirty="0">
                <a:solidFill>
                  <a:prstClr val="black"/>
                </a:solidFill>
                <a:latin typeface="Segoe UI Symbol" panose="020B0502040204020203" pitchFamily="34" charset="0"/>
                <a:ea typeface="Segoe UI Symbol" panose="020B0502040204020203" pitchFamily="34" charset="0"/>
              </a:rPr>
              <a:t>. Les </a:t>
            </a:r>
            <a:r>
              <a:rPr lang="en-US" sz="2800" dirty="0" err="1">
                <a:solidFill>
                  <a:prstClr val="black"/>
                </a:solidFill>
                <a:latin typeface="Segoe UI Symbol" panose="020B0502040204020203" pitchFamily="34" charset="0"/>
                <a:ea typeface="Segoe UI Symbol" panose="020B0502040204020203" pitchFamily="34" charset="0"/>
              </a:rPr>
              <a:t>élèves</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doivent</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utiliser</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une</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stratégie</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qu’ils</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comprennent</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Cette</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stratégie</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peut</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évoluer</a:t>
            </a:r>
            <a:r>
              <a:rPr lang="en-US" sz="2800" dirty="0">
                <a:solidFill>
                  <a:prstClr val="black"/>
                </a:solidFill>
                <a:latin typeface="Segoe UI Symbol" panose="020B0502040204020203" pitchFamily="34" charset="0"/>
                <a:ea typeface="Segoe UI Symbol" panose="020B0502040204020203" pitchFamily="34" charset="0"/>
              </a:rPr>
              <a:t> à </a:t>
            </a:r>
            <a:r>
              <a:rPr lang="en-US" sz="2800" dirty="0" err="1">
                <a:solidFill>
                  <a:prstClr val="black"/>
                </a:solidFill>
                <a:latin typeface="Segoe UI Symbol" panose="020B0502040204020203" pitchFamily="34" charset="0"/>
                <a:ea typeface="Segoe UI Symbol" panose="020B0502040204020203" pitchFamily="34" charset="0"/>
              </a:rPr>
              <a:t>mesure</a:t>
            </a:r>
            <a:r>
              <a:rPr lang="en-US" sz="2800" dirty="0">
                <a:solidFill>
                  <a:prstClr val="black"/>
                </a:solidFill>
                <a:latin typeface="Segoe UI Symbol" panose="020B0502040204020203" pitchFamily="34" charset="0"/>
                <a:ea typeface="Segoe UI Symbol" panose="020B0502040204020203" pitchFamily="34" charset="0"/>
              </a:rPr>
              <a:t> que les </a:t>
            </a:r>
            <a:r>
              <a:rPr lang="en-US" sz="2800" dirty="0" err="1">
                <a:solidFill>
                  <a:prstClr val="black"/>
                </a:solidFill>
                <a:latin typeface="Segoe UI Symbol" panose="020B0502040204020203" pitchFamily="34" charset="0"/>
                <a:ea typeface="Segoe UI Symbol" panose="020B0502040204020203" pitchFamily="34" charset="0"/>
              </a:rPr>
              <a:t>élèves</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continuent</a:t>
            </a:r>
            <a:r>
              <a:rPr lang="en-US" sz="2800" dirty="0">
                <a:solidFill>
                  <a:prstClr val="black"/>
                </a:solidFill>
                <a:latin typeface="Segoe UI Symbol" panose="020B0502040204020203" pitchFamily="34" charset="0"/>
                <a:ea typeface="Segoe UI Symbol" panose="020B0502040204020203" pitchFamily="34" charset="0"/>
              </a:rPr>
              <a:t> de</a:t>
            </a:r>
            <a:r>
              <a:rPr lang="en-US" sz="2800" b="1" u="sng"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développer</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leur</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compréhension</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en</a:t>
            </a:r>
            <a:r>
              <a:rPr lang="en-US" sz="2800" dirty="0">
                <a:solidFill>
                  <a:prstClr val="black"/>
                </a:solidFill>
                <a:latin typeface="Segoe UI Symbol" panose="020B0502040204020203" pitchFamily="34" charset="0"/>
                <a:ea typeface="Segoe UI Symbol" panose="020B0502040204020203" pitchFamily="34" charset="0"/>
              </a:rPr>
              <a:t> </a:t>
            </a:r>
            <a:r>
              <a:rPr lang="en-US" sz="2800" dirty="0" err="1">
                <a:solidFill>
                  <a:prstClr val="black"/>
                </a:solidFill>
                <a:latin typeface="Segoe UI Symbol" panose="020B0502040204020203" pitchFamily="34" charset="0"/>
                <a:ea typeface="Segoe UI Symbol" panose="020B0502040204020203" pitchFamily="34" charset="0"/>
              </a:rPr>
              <a:t>mathématiques</a:t>
            </a:r>
            <a:endParaRPr lang="en-US" sz="28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68977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Droites</a:t>
            </a:r>
            <a:r>
              <a:rPr lang="en-US" dirty="0"/>
              <a:t> nu</a:t>
            </a:r>
            <a:r>
              <a:rPr lang="fr-FR" dirty="0" err="1"/>
              <a:t>mériques</a:t>
            </a:r>
            <a:r>
              <a:rPr lang="fr-FR" dirty="0"/>
              <a:t> ouvertes</a:t>
            </a:r>
            <a:endParaRPr lang="en-US" dirty="0"/>
          </a:p>
        </p:txBody>
      </p:sp>
      <p:sp>
        <p:nvSpPr>
          <p:cNvPr id="3" name="Content Placeholder 2"/>
          <p:cNvSpPr>
            <a:spLocks noGrp="1"/>
          </p:cNvSpPr>
          <p:nvPr>
            <p:ph idx="1"/>
          </p:nvPr>
        </p:nvSpPr>
        <p:spPr/>
        <p:txBody>
          <a:bodyPr/>
          <a:lstStyle/>
          <a:p>
            <a:pPr marL="0" indent="0" algn="ctr">
              <a:buNone/>
            </a:pPr>
            <a:r>
              <a:rPr lang="en-US" sz="5400" dirty="0"/>
              <a:t>23 + 41</a:t>
            </a:r>
          </a:p>
          <a:p>
            <a:pPr marL="0" indent="0">
              <a:buNone/>
            </a:pPr>
            <a:endParaRPr lang="en-US" dirty="0"/>
          </a:p>
        </p:txBody>
      </p:sp>
      <p:grpSp>
        <p:nvGrpSpPr>
          <p:cNvPr id="94" name="Group 93"/>
          <p:cNvGrpSpPr/>
          <p:nvPr/>
        </p:nvGrpSpPr>
        <p:grpSpPr>
          <a:xfrm>
            <a:off x="1371600" y="3048000"/>
            <a:ext cx="2569028" cy="154215"/>
            <a:chOff x="1371600" y="3048000"/>
            <a:chExt cx="2569028" cy="154215"/>
          </a:xfrm>
        </p:grpSpPr>
        <p:sp>
          <p:nvSpPr>
            <p:cNvPr id="4" name="Rectangle 3"/>
            <p:cNvSpPr/>
            <p:nvPr/>
          </p:nvSpPr>
          <p:spPr>
            <a:xfrm>
              <a:off x="1371600"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Rectangle 4"/>
            <p:cNvSpPr/>
            <p:nvPr/>
          </p:nvSpPr>
          <p:spPr>
            <a:xfrm>
              <a:off x="3525099"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p:cNvSpPr/>
            <p:nvPr/>
          </p:nvSpPr>
          <p:spPr>
            <a:xfrm>
              <a:off x="244999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Rectangle 7"/>
            <p:cNvSpPr/>
            <p:nvPr/>
          </p:nvSpPr>
          <p:spPr>
            <a:xfrm>
              <a:off x="366360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p:cNvSpPr/>
            <p:nvPr/>
          </p:nvSpPr>
          <p:spPr>
            <a:xfrm>
              <a:off x="380211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95" name="Group 94"/>
          <p:cNvGrpSpPr/>
          <p:nvPr/>
        </p:nvGrpSpPr>
        <p:grpSpPr>
          <a:xfrm>
            <a:off x="3940628" y="3046185"/>
            <a:ext cx="4492677" cy="156030"/>
            <a:chOff x="3940628" y="3046185"/>
            <a:chExt cx="4492677" cy="156030"/>
          </a:xfrm>
        </p:grpSpPr>
        <p:sp>
          <p:nvSpPr>
            <p:cNvPr id="10" name="Rectangle 9"/>
            <p:cNvSpPr/>
            <p:nvPr/>
          </p:nvSpPr>
          <p:spPr>
            <a:xfrm>
              <a:off x="394062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Rectangle 10"/>
            <p:cNvSpPr/>
            <p:nvPr/>
          </p:nvSpPr>
          <p:spPr>
            <a:xfrm>
              <a:off x="5019026"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p:cNvSpPr/>
            <p:nvPr/>
          </p:nvSpPr>
          <p:spPr>
            <a:xfrm>
              <a:off x="6126783"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p:cNvSpPr/>
            <p:nvPr/>
          </p:nvSpPr>
          <p:spPr>
            <a:xfrm>
              <a:off x="7205181"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p:cNvSpPr/>
            <p:nvPr/>
          </p:nvSpPr>
          <p:spPr>
            <a:xfrm>
              <a:off x="8294795" y="3046185"/>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cxnSp>
        <p:nvCxnSpPr>
          <p:cNvPr id="17" name="Straight Connector 16"/>
          <p:cNvCxnSpPr/>
          <p:nvPr/>
        </p:nvCxnSpPr>
        <p:spPr>
          <a:xfrm>
            <a:off x="1371600" y="4394983"/>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733800" y="4090183"/>
            <a:ext cx="418704" cy="782989"/>
            <a:chOff x="3733800" y="4090183"/>
            <a:chExt cx="418704" cy="782989"/>
          </a:xfrm>
        </p:grpSpPr>
        <p:cxnSp>
          <p:nvCxnSpPr>
            <p:cNvPr id="19" name="Straight Connector 18"/>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33800" y="4503840"/>
              <a:ext cx="418704" cy="369332"/>
            </a:xfrm>
            <a:prstGeom prst="rect">
              <a:avLst/>
            </a:prstGeom>
            <a:noFill/>
          </p:spPr>
          <p:txBody>
            <a:bodyPr wrap="none" rtlCol="0">
              <a:spAutoFit/>
            </a:bodyPr>
            <a:lstStyle/>
            <a:p>
              <a:r>
                <a:rPr lang="en-US" dirty="0"/>
                <a:t>23</a:t>
              </a:r>
            </a:p>
          </p:txBody>
        </p:sp>
      </p:grpSp>
      <p:grpSp>
        <p:nvGrpSpPr>
          <p:cNvPr id="53" name="Group 52"/>
          <p:cNvGrpSpPr/>
          <p:nvPr/>
        </p:nvGrpSpPr>
        <p:grpSpPr>
          <a:xfrm>
            <a:off x="4812198" y="4090183"/>
            <a:ext cx="418704" cy="782989"/>
            <a:chOff x="4812198" y="4090183"/>
            <a:chExt cx="418704" cy="782989"/>
          </a:xfrm>
        </p:grpSpPr>
        <p:cxnSp>
          <p:nvCxnSpPr>
            <p:cNvPr id="21" name="Straight Connector 20"/>
            <p:cNvCxnSpPr/>
            <p:nvPr/>
          </p:nvCxnSpPr>
          <p:spPr>
            <a:xfrm>
              <a:off x="5019026"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12198" y="4503840"/>
              <a:ext cx="418704" cy="369332"/>
            </a:xfrm>
            <a:prstGeom prst="rect">
              <a:avLst/>
            </a:prstGeom>
            <a:noFill/>
          </p:spPr>
          <p:txBody>
            <a:bodyPr wrap="none" rtlCol="0">
              <a:spAutoFit/>
            </a:bodyPr>
            <a:lstStyle/>
            <a:p>
              <a:r>
                <a:rPr lang="en-US" dirty="0"/>
                <a:t>33</a:t>
              </a:r>
            </a:p>
          </p:txBody>
        </p:sp>
      </p:grpSp>
      <p:grpSp>
        <p:nvGrpSpPr>
          <p:cNvPr id="54" name="Group 53"/>
          <p:cNvGrpSpPr/>
          <p:nvPr/>
        </p:nvGrpSpPr>
        <p:grpSpPr>
          <a:xfrm>
            <a:off x="5890596" y="4093811"/>
            <a:ext cx="418704" cy="782989"/>
            <a:chOff x="5890596" y="4093811"/>
            <a:chExt cx="418704" cy="782989"/>
          </a:xfrm>
        </p:grpSpPr>
        <p:cxnSp>
          <p:nvCxnSpPr>
            <p:cNvPr id="23" name="Straight Connector 22"/>
            <p:cNvCxnSpPr/>
            <p:nvPr/>
          </p:nvCxnSpPr>
          <p:spPr>
            <a:xfrm>
              <a:off x="6097424"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90596" y="4507468"/>
              <a:ext cx="418704" cy="369332"/>
            </a:xfrm>
            <a:prstGeom prst="rect">
              <a:avLst/>
            </a:prstGeom>
            <a:noFill/>
          </p:spPr>
          <p:txBody>
            <a:bodyPr wrap="none" rtlCol="0">
              <a:spAutoFit/>
            </a:bodyPr>
            <a:lstStyle/>
            <a:p>
              <a:r>
                <a:rPr lang="en-US" dirty="0"/>
                <a:t>43</a:t>
              </a:r>
            </a:p>
          </p:txBody>
        </p:sp>
      </p:grpSp>
      <p:grpSp>
        <p:nvGrpSpPr>
          <p:cNvPr id="55" name="Group 54"/>
          <p:cNvGrpSpPr/>
          <p:nvPr/>
        </p:nvGrpSpPr>
        <p:grpSpPr>
          <a:xfrm>
            <a:off x="6968994" y="4093811"/>
            <a:ext cx="418704" cy="782989"/>
            <a:chOff x="6968994" y="4093811"/>
            <a:chExt cx="418704" cy="782989"/>
          </a:xfrm>
        </p:grpSpPr>
        <p:cxnSp>
          <p:nvCxnSpPr>
            <p:cNvPr id="25" name="Straight Connector 24"/>
            <p:cNvCxnSpPr/>
            <p:nvPr/>
          </p:nvCxnSpPr>
          <p:spPr>
            <a:xfrm>
              <a:off x="7175822"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68994" y="4507468"/>
              <a:ext cx="418704" cy="369332"/>
            </a:xfrm>
            <a:prstGeom prst="rect">
              <a:avLst/>
            </a:prstGeom>
            <a:noFill/>
          </p:spPr>
          <p:txBody>
            <a:bodyPr wrap="none" rtlCol="0">
              <a:spAutoFit/>
            </a:bodyPr>
            <a:lstStyle/>
            <a:p>
              <a:r>
                <a:rPr lang="en-US" dirty="0"/>
                <a:t>53</a:t>
              </a:r>
            </a:p>
          </p:txBody>
        </p:sp>
      </p:grpSp>
      <p:grpSp>
        <p:nvGrpSpPr>
          <p:cNvPr id="56" name="Group 55"/>
          <p:cNvGrpSpPr/>
          <p:nvPr/>
        </p:nvGrpSpPr>
        <p:grpSpPr>
          <a:xfrm>
            <a:off x="8047392" y="4093811"/>
            <a:ext cx="418704" cy="782989"/>
            <a:chOff x="8047392" y="4093811"/>
            <a:chExt cx="418704" cy="782989"/>
          </a:xfrm>
        </p:grpSpPr>
        <p:cxnSp>
          <p:nvCxnSpPr>
            <p:cNvPr id="27" name="Straight Connector 26"/>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47392" y="4507468"/>
              <a:ext cx="418704" cy="369332"/>
            </a:xfrm>
            <a:prstGeom prst="rect">
              <a:avLst/>
            </a:prstGeom>
            <a:noFill/>
          </p:spPr>
          <p:txBody>
            <a:bodyPr wrap="none" rtlCol="0">
              <a:spAutoFit/>
            </a:bodyPr>
            <a:lstStyle/>
            <a:p>
              <a:r>
                <a:rPr lang="en-US" dirty="0"/>
                <a:t>63</a:t>
              </a:r>
            </a:p>
          </p:txBody>
        </p:sp>
      </p:grpSp>
      <p:grpSp>
        <p:nvGrpSpPr>
          <p:cNvPr id="57" name="Group 56"/>
          <p:cNvGrpSpPr/>
          <p:nvPr/>
        </p:nvGrpSpPr>
        <p:grpSpPr>
          <a:xfrm>
            <a:off x="8344296" y="4093811"/>
            <a:ext cx="418704" cy="782989"/>
            <a:chOff x="8344296" y="4093811"/>
            <a:chExt cx="418704" cy="782989"/>
          </a:xfrm>
        </p:grpSpPr>
        <p:cxnSp>
          <p:nvCxnSpPr>
            <p:cNvPr id="29" name="Straight Connector 28"/>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47" name="Group 46"/>
          <p:cNvGrpSpPr/>
          <p:nvPr/>
        </p:nvGrpSpPr>
        <p:grpSpPr>
          <a:xfrm>
            <a:off x="3976914" y="3504559"/>
            <a:ext cx="1072576" cy="779752"/>
            <a:chOff x="3976914" y="3504559"/>
            <a:chExt cx="1072576" cy="779752"/>
          </a:xfrm>
        </p:grpSpPr>
        <p:sp>
          <p:nvSpPr>
            <p:cNvPr id="32" name="Curved Down Arrow 31"/>
            <p:cNvSpPr/>
            <p:nvPr/>
          </p:nvSpPr>
          <p:spPr>
            <a:xfrm>
              <a:off x="3976914" y="3927928"/>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4191000" y="3504559"/>
              <a:ext cx="534121" cy="369332"/>
            </a:xfrm>
            <a:prstGeom prst="rect">
              <a:avLst/>
            </a:prstGeom>
            <a:noFill/>
          </p:spPr>
          <p:txBody>
            <a:bodyPr wrap="none" rtlCol="0">
              <a:spAutoFit/>
            </a:bodyPr>
            <a:lstStyle/>
            <a:p>
              <a:r>
                <a:rPr lang="en-US" dirty="0"/>
                <a:t>+10</a:t>
              </a:r>
            </a:p>
          </p:txBody>
        </p:sp>
      </p:grpSp>
      <p:grpSp>
        <p:nvGrpSpPr>
          <p:cNvPr id="48" name="Group 47"/>
          <p:cNvGrpSpPr/>
          <p:nvPr/>
        </p:nvGrpSpPr>
        <p:grpSpPr>
          <a:xfrm>
            <a:off x="5054207" y="3512598"/>
            <a:ext cx="1072576" cy="779752"/>
            <a:chOff x="5054207" y="3512598"/>
            <a:chExt cx="1072576" cy="779752"/>
          </a:xfrm>
        </p:grpSpPr>
        <p:sp>
          <p:nvSpPr>
            <p:cNvPr id="37" name="Curved Down Arrow 36"/>
            <p:cNvSpPr/>
            <p:nvPr/>
          </p:nvSpPr>
          <p:spPr>
            <a:xfrm>
              <a:off x="5054207"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5268293" y="3512598"/>
              <a:ext cx="534121" cy="369332"/>
            </a:xfrm>
            <a:prstGeom prst="rect">
              <a:avLst/>
            </a:prstGeom>
            <a:noFill/>
          </p:spPr>
          <p:txBody>
            <a:bodyPr wrap="none" rtlCol="0">
              <a:spAutoFit/>
            </a:bodyPr>
            <a:lstStyle/>
            <a:p>
              <a:r>
                <a:rPr lang="en-US" dirty="0"/>
                <a:t>+10</a:t>
              </a:r>
            </a:p>
          </p:txBody>
        </p:sp>
      </p:grpSp>
      <p:grpSp>
        <p:nvGrpSpPr>
          <p:cNvPr id="49" name="Group 48"/>
          <p:cNvGrpSpPr/>
          <p:nvPr/>
        </p:nvGrpSpPr>
        <p:grpSpPr>
          <a:xfrm>
            <a:off x="6132605" y="3512598"/>
            <a:ext cx="1072576" cy="779752"/>
            <a:chOff x="6132605" y="3512598"/>
            <a:chExt cx="1072576" cy="779752"/>
          </a:xfrm>
        </p:grpSpPr>
        <p:sp>
          <p:nvSpPr>
            <p:cNvPr id="41" name="Curved Down Arrow 40"/>
            <p:cNvSpPr/>
            <p:nvPr/>
          </p:nvSpPr>
          <p:spPr>
            <a:xfrm>
              <a:off x="6132605"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6346691" y="3512598"/>
              <a:ext cx="534121" cy="369332"/>
            </a:xfrm>
            <a:prstGeom prst="rect">
              <a:avLst/>
            </a:prstGeom>
            <a:noFill/>
          </p:spPr>
          <p:txBody>
            <a:bodyPr wrap="none" rtlCol="0">
              <a:spAutoFit/>
            </a:bodyPr>
            <a:lstStyle/>
            <a:p>
              <a:r>
                <a:rPr lang="en-US" dirty="0"/>
                <a:t>+10</a:t>
              </a:r>
            </a:p>
          </p:txBody>
        </p:sp>
      </p:grpSp>
      <p:grpSp>
        <p:nvGrpSpPr>
          <p:cNvPr id="50" name="Group 49"/>
          <p:cNvGrpSpPr/>
          <p:nvPr/>
        </p:nvGrpSpPr>
        <p:grpSpPr>
          <a:xfrm>
            <a:off x="7211003" y="3512598"/>
            <a:ext cx="1072576" cy="779752"/>
            <a:chOff x="7211003" y="3512598"/>
            <a:chExt cx="1072576" cy="779752"/>
          </a:xfrm>
        </p:grpSpPr>
        <p:sp>
          <p:nvSpPr>
            <p:cNvPr id="43" name="Curved Down Arrow 42"/>
            <p:cNvSpPr/>
            <p:nvPr/>
          </p:nvSpPr>
          <p:spPr>
            <a:xfrm>
              <a:off x="7211003"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7425089" y="3512598"/>
              <a:ext cx="534121" cy="369332"/>
            </a:xfrm>
            <a:prstGeom prst="rect">
              <a:avLst/>
            </a:prstGeom>
            <a:noFill/>
          </p:spPr>
          <p:txBody>
            <a:bodyPr wrap="none" rtlCol="0">
              <a:spAutoFit/>
            </a:bodyPr>
            <a:lstStyle/>
            <a:p>
              <a:r>
                <a:rPr lang="en-US" dirty="0"/>
                <a:t>+10</a:t>
              </a:r>
            </a:p>
          </p:txBody>
        </p:sp>
      </p:grpSp>
      <p:grpSp>
        <p:nvGrpSpPr>
          <p:cNvPr id="51" name="Group 50"/>
          <p:cNvGrpSpPr/>
          <p:nvPr/>
        </p:nvGrpSpPr>
        <p:grpSpPr>
          <a:xfrm>
            <a:off x="8196705" y="3512598"/>
            <a:ext cx="417102" cy="724290"/>
            <a:chOff x="8196705" y="3512598"/>
            <a:chExt cx="417102" cy="724290"/>
          </a:xfrm>
        </p:grpSpPr>
        <p:sp>
          <p:nvSpPr>
            <p:cNvPr id="45" name="Curved Down Arrow 44"/>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8196705" y="3512598"/>
              <a:ext cx="417102" cy="369332"/>
            </a:xfrm>
            <a:prstGeom prst="rect">
              <a:avLst/>
            </a:prstGeom>
            <a:noFill/>
          </p:spPr>
          <p:txBody>
            <a:bodyPr wrap="none" rtlCol="0">
              <a:spAutoFit/>
            </a:bodyPr>
            <a:lstStyle/>
            <a:p>
              <a:r>
                <a:rPr lang="en-US" dirty="0"/>
                <a:t>+1</a:t>
              </a:r>
            </a:p>
          </p:txBody>
        </p:sp>
      </p:grpSp>
      <p:cxnSp>
        <p:nvCxnSpPr>
          <p:cNvPr id="58" name="Straight Connector 57"/>
          <p:cNvCxnSpPr/>
          <p:nvPr/>
        </p:nvCxnSpPr>
        <p:spPr>
          <a:xfrm>
            <a:off x="1371599" y="5909669"/>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3733799" y="5604869"/>
            <a:ext cx="418704" cy="782989"/>
            <a:chOff x="3733800" y="4090183"/>
            <a:chExt cx="418704" cy="782989"/>
          </a:xfrm>
        </p:grpSpPr>
        <p:cxnSp>
          <p:nvCxnSpPr>
            <p:cNvPr id="60" name="Straight Connector 59"/>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733800" y="4503840"/>
              <a:ext cx="418704" cy="369332"/>
            </a:xfrm>
            <a:prstGeom prst="rect">
              <a:avLst/>
            </a:prstGeom>
            <a:noFill/>
          </p:spPr>
          <p:txBody>
            <a:bodyPr wrap="none" rtlCol="0">
              <a:spAutoFit/>
            </a:bodyPr>
            <a:lstStyle/>
            <a:p>
              <a:r>
                <a:rPr lang="en-US" dirty="0"/>
                <a:t>23</a:t>
              </a:r>
            </a:p>
          </p:txBody>
        </p:sp>
      </p:grpSp>
      <p:grpSp>
        <p:nvGrpSpPr>
          <p:cNvPr id="71" name="Group 70"/>
          <p:cNvGrpSpPr/>
          <p:nvPr/>
        </p:nvGrpSpPr>
        <p:grpSpPr>
          <a:xfrm>
            <a:off x="8047391" y="5608497"/>
            <a:ext cx="418704" cy="782989"/>
            <a:chOff x="8047392" y="4093811"/>
            <a:chExt cx="418704" cy="782989"/>
          </a:xfrm>
        </p:grpSpPr>
        <p:cxnSp>
          <p:nvCxnSpPr>
            <p:cNvPr id="72" name="Straight Connector 71"/>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047392" y="4507468"/>
              <a:ext cx="418704" cy="369332"/>
            </a:xfrm>
            <a:prstGeom prst="rect">
              <a:avLst/>
            </a:prstGeom>
            <a:noFill/>
          </p:spPr>
          <p:txBody>
            <a:bodyPr wrap="none" rtlCol="0">
              <a:spAutoFit/>
            </a:bodyPr>
            <a:lstStyle/>
            <a:p>
              <a:r>
                <a:rPr lang="en-US" dirty="0"/>
                <a:t>63</a:t>
              </a:r>
            </a:p>
          </p:txBody>
        </p:sp>
      </p:grpSp>
      <p:grpSp>
        <p:nvGrpSpPr>
          <p:cNvPr id="74" name="Group 73"/>
          <p:cNvGrpSpPr/>
          <p:nvPr/>
        </p:nvGrpSpPr>
        <p:grpSpPr>
          <a:xfrm>
            <a:off x="8344295" y="5608497"/>
            <a:ext cx="418704" cy="782989"/>
            <a:chOff x="8344296" y="4093811"/>
            <a:chExt cx="418704" cy="782989"/>
          </a:xfrm>
        </p:grpSpPr>
        <p:cxnSp>
          <p:nvCxnSpPr>
            <p:cNvPr id="75" name="Straight Connector 74"/>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93" name="Group 92"/>
          <p:cNvGrpSpPr/>
          <p:nvPr/>
        </p:nvGrpSpPr>
        <p:grpSpPr>
          <a:xfrm>
            <a:off x="3976914" y="5074743"/>
            <a:ext cx="4306664" cy="732293"/>
            <a:chOff x="3976914" y="5074743"/>
            <a:chExt cx="4306664" cy="732293"/>
          </a:xfrm>
        </p:grpSpPr>
        <p:sp>
          <p:nvSpPr>
            <p:cNvPr id="87" name="Curved Down Arrow 86"/>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TextBox 87"/>
            <p:cNvSpPr txBox="1"/>
            <p:nvPr/>
          </p:nvSpPr>
          <p:spPr>
            <a:xfrm>
              <a:off x="5775179" y="5074743"/>
              <a:ext cx="534121" cy="369332"/>
            </a:xfrm>
            <a:prstGeom prst="rect">
              <a:avLst/>
            </a:prstGeom>
            <a:noFill/>
          </p:spPr>
          <p:txBody>
            <a:bodyPr wrap="none" rtlCol="0">
              <a:spAutoFit/>
            </a:bodyPr>
            <a:lstStyle/>
            <a:p>
              <a:r>
                <a:rPr lang="en-US" dirty="0"/>
                <a:t>+40</a:t>
              </a:r>
            </a:p>
          </p:txBody>
        </p:sp>
      </p:grpSp>
      <p:grpSp>
        <p:nvGrpSpPr>
          <p:cNvPr id="89" name="Group 88"/>
          <p:cNvGrpSpPr/>
          <p:nvPr/>
        </p:nvGrpSpPr>
        <p:grpSpPr>
          <a:xfrm>
            <a:off x="8196704" y="5027284"/>
            <a:ext cx="417102" cy="724290"/>
            <a:chOff x="8196705" y="3512598"/>
            <a:chExt cx="417102" cy="724290"/>
          </a:xfrm>
        </p:grpSpPr>
        <p:sp>
          <p:nvSpPr>
            <p:cNvPr id="90" name="Curved Down Arrow 89"/>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TextBox 90"/>
            <p:cNvSpPr txBox="1"/>
            <p:nvPr/>
          </p:nvSpPr>
          <p:spPr>
            <a:xfrm>
              <a:off x="8196705" y="3512598"/>
              <a:ext cx="417102" cy="369332"/>
            </a:xfrm>
            <a:prstGeom prst="rect">
              <a:avLst/>
            </a:prstGeom>
            <a:noFill/>
          </p:spPr>
          <p:txBody>
            <a:bodyPr wrap="none" rtlCol="0">
              <a:spAutoFit/>
            </a:bodyPr>
            <a:lstStyle/>
            <a:p>
              <a:r>
                <a:rPr lang="en-US" dirty="0"/>
                <a:t>+1</a:t>
              </a:r>
            </a:p>
          </p:txBody>
        </p:sp>
      </p:grpSp>
    </p:spTree>
    <p:extLst>
      <p:ext uri="{BB962C8B-B14F-4D97-AF65-F5344CB8AC3E}">
        <p14:creationId xmlns:p14="http://schemas.microsoft.com/office/powerpoint/2010/main" val="32906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Droites</a:t>
            </a:r>
            <a:r>
              <a:rPr lang="en-US" dirty="0"/>
              <a:t> </a:t>
            </a:r>
            <a:r>
              <a:rPr lang="en-US" dirty="0" err="1"/>
              <a:t>numériques</a:t>
            </a:r>
            <a:r>
              <a:rPr lang="en-US" dirty="0"/>
              <a:t> </a:t>
            </a:r>
            <a:r>
              <a:rPr lang="en-US" dirty="0" err="1"/>
              <a:t>ouvertes</a:t>
            </a:r>
            <a:endParaRPr lang="en-US" dirty="0"/>
          </a:p>
        </p:txBody>
      </p:sp>
      <p:sp>
        <p:nvSpPr>
          <p:cNvPr id="3" name="Content Placeholder 2"/>
          <p:cNvSpPr>
            <a:spLocks noGrp="1"/>
          </p:cNvSpPr>
          <p:nvPr>
            <p:ph idx="1"/>
          </p:nvPr>
        </p:nvSpPr>
        <p:spPr/>
        <p:txBody>
          <a:bodyPr/>
          <a:lstStyle/>
          <a:p>
            <a:pPr marL="0" indent="0" algn="ctr">
              <a:buNone/>
            </a:pPr>
            <a:r>
              <a:rPr lang="en-US" sz="5400" dirty="0"/>
              <a:t>23 + 41</a:t>
            </a:r>
          </a:p>
          <a:p>
            <a:pPr marL="0" indent="0">
              <a:buNone/>
            </a:pPr>
            <a:endParaRPr lang="en-US" dirty="0"/>
          </a:p>
        </p:txBody>
      </p:sp>
      <p:cxnSp>
        <p:nvCxnSpPr>
          <p:cNvPr id="15" name="Straight Connector 14"/>
          <p:cNvCxnSpPr/>
          <p:nvPr/>
        </p:nvCxnSpPr>
        <p:spPr>
          <a:xfrm>
            <a:off x="1432316" y="4416326"/>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794516" y="4111526"/>
            <a:ext cx="418704" cy="782989"/>
            <a:chOff x="3733800" y="4090183"/>
            <a:chExt cx="418704" cy="782989"/>
          </a:xfrm>
        </p:grpSpPr>
        <p:cxnSp>
          <p:nvCxnSpPr>
            <p:cNvPr id="17" name="Straight Connector 16"/>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4503840"/>
              <a:ext cx="418704" cy="369332"/>
            </a:xfrm>
            <a:prstGeom prst="rect">
              <a:avLst/>
            </a:prstGeom>
            <a:noFill/>
          </p:spPr>
          <p:txBody>
            <a:bodyPr wrap="none" rtlCol="0">
              <a:spAutoFit/>
            </a:bodyPr>
            <a:lstStyle/>
            <a:p>
              <a:r>
                <a:rPr lang="en-US" dirty="0"/>
                <a:t>41</a:t>
              </a:r>
            </a:p>
          </p:txBody>
        </p:sp>
      </p:grpSp>
      <p:grpSp>
        <p:nvGrpSpPr>
          <p:cNvPr id="19" name="Group 18"/>
          <p:cNvGrpSpPr/>
          <p:nvPr/>
        </p:nvGrpSpPr>
        <p:grpSpPr>
          <a:xfrm>
            <a:off x="6781800" y="4115154"/>
            <a:ext cx="418704" cy="782989"/>
            <a:chOff x="8047392" y="4093811"/>
            <a:chExt cx="418704" cy="782989"/>
          </a:xfrm>
        </p:grpSpPr>
        <p:cxnSp>
          <p:nvCxnSpPr>
            <p:cNvPr id="20" name="Straight Connector 19"/>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47392" y="4507468"/>
              <a:ext cx="418704" cy="369332"/>
            </a:xfrm>
            <a:prstGeom prst="rect">
              <a:avLst/>
            </a:prstGeom>
            <a:noFill/>
          </p:spPr>
          <p:txBody>
            <a:bodyPr wrap="none" rtlCol="0">
              <a:spAutoFit/>
            </a:bodyPr>
            <a:lstStyle/>
            <a:p>
              <a:r>
                <a:rPr lang="en-US" dirty="0"/>
                <a:t>61</a:t>
              </a:r>
            </a:p>
          </p:txBody>
        </p:sp>
      </p:grpSp>
      <p:grpSp>
        <p:nvGrpSpPr>
          <p:cNvPr id="22" name="Group 21"/>
          <p:cNvGrpSpPr/>
          <p:nvPr/>
        </p:nvGrpSpPr>
        <p:grpSpPr>
          <a:xfrm>
            <a:off x="7315200" y="4115154"/>
            <a:ext cx="418704" cy="782989"/>
            <a:chOff x="8344296" y="4093811"/>
            <a:chExt cx="418704" cy="782989"/>
          </a:xfrm>
        </p:grpSpPr>
        <p:cxnSp>
          <p:nvCxnSpPr>
            <p:cNvPr id="23" name="Straight Connector 22"/>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25" name="Group 24"/>
          <p:cNvGrpSpPr/>
          <p:nvPr/>
        </p:nvGrpSpPr>
        <p:grpSpPr>
          <a:xfrm>
            <a:off x="4037631" y="3581400"/>
            <a:ext cx="2972769" cy="732293"/>
            <a:chOff x="3976914" y="5074743"/>
            <a:chExt cx="4306664" cy="732293"/>
          </a:xfrm>
        </p:grpSpPr>
        <p:sp>
          <p:nvSpPr>
            <p:cNvPr id="26" name="Curved Down Arrow 25"/>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75179" y="5074743"/>
              <a:ext cx="534121" cy="369332"/>
            </a:xfrm>
            <a:prstGeom prst="rect">
              <a:avLst/>
            </a:prstGeom>
            <a:noFill/>
          </p:spPr>
          <p:txBody>
            <a:bodyPr wrap="none" rtlCol="0">
              <a:spAutoFit/>
            </a:bodyPr>
            <a:lstStyle/>
            <a:p>
              <a:r>
                <a:rPr lang="en-US" dirty="0"/>
                <a:t>+20</a:t>
              </a:r>
            </a:p>
          </p:txBody>
        </p:sp>
      </p:grpSp>
      <p:grpSp>
        <p:nvGrpSpPr>
          <p:cNvPr id="28" name="Group 27"/>
          <p:cNvGrpSpPr/>
          <p:nvPr/>
        </p:nvGrpSpPr>
        <p:grpSpPr>
          <a:xfrm>
            <a:off x="7010400" y="3595165"/>
            <a:ext cx="417102" cy="724290"/>
            <a:chOff x="8196705" y="3512598"/>
            <a:chExt cx="417102" cy="724290"/>
          </a:xfrm>
        </p:grpSpPr>
        <p:sp>
          <p:nvSpPr>
            <p:cNvPr id="29" name="Curved Down Arrow 28"/>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8196705" y="3512598"/>
              <a:ext cx="417102" cy="369332"/>
            </a:xfrm>
            <a:prstGeom prst="rect">
              <a:avLst/>
            </a:prstGeom>
            <a:noFill/>
          </p:spPr>
          <p:txBody>
            <a:bodyPr wrap="none" rtlCol="0">
              <a:spAutoFit/>
            </a:bodyPr>
            <a:lstStyle/>
            <a:p>
              <a:r>
                <a:rPr lang="en-US" dirty="0"/>
                <a:t>+3</a:t>
              </a:r>
            </a:p>
          </p:txBody>
        </p:sp>
      </p:grpSp>
    </p:spTree>
    <p:extLst>
      <p:ext uri="{BB962C8B-B14F-4D97-AF65-F5344CB8AC3E}">
        <p14:creationId xmlns:p14="http://schemas.microsoft.com/office/powerpoint/2010/main" val="17433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Droites</a:t>
            </a:r>
            <a:r>
              <a:rPr lang="en-US" dirty="0"/>
              <a:t> </a:t>
            </a:r>
            <a:r>
              <a:rPr lang="en-US" dirty="0" err="1"/>
              <a:t>numériques</a:t>
            </a:r>
            <a:r>
              <a:rPr lang="en-US" dirty="0"/>
              <a:t> </a:t>
            </a:r>
            <a:r>
              <a:rPr lang="en-US" dirty="0" err="1"/>
              <a:t>ouvertes</a:t>
            </a:r>
            <a:endParaRPr lang="en-US" dirty="0"/>
          </a:p>
        </p:txBody>
      </p:sp>
      <p:sp>
        <p:nvSpPr>
          <p:cNvPr id="3" name="Content Placeholder 2"/>
          <p:cNvSpPr>
            <a:spLocks noGrp="1"/>
          </p:cNvSpPr>
          <p:nvPr>
            <p:ph idx="1"/>
          </p:nvPr>
        </p:nvSpPr>
        <p:spPr/>
        <p:txBody>
          <a:bodyPr/>
          <a:lstStyle/>
          <a:p>
            <a:pPr marL="0" indent="0" algn="ctr">
              <a:buNone/>
            </a:pPr>
            <a:r>
              <a:rPr lang="en-US" sz="5400" dirty="0"/>
              <a:t>64 - 23</a:t>
            </a:r>
          </a:p>
          <a:p>
            <a:pPr marL="0" indent="0">
              <a:buNone/>
            </a:pPr>
            <a:endParaRPr lang="en-US" dirty="0"/>
          </a:p>
        </p:txBody>
      </p:sp>
      <p:cxnSp>
        <p:nvCxnSpPr>
          <p:cNvPr id="15" name="Straight Connector 14"/>
          <p:cNvCxnSpPr/>
          <p:nvPr/>
        </p:nvCxnSpPr>
        <p:spPr>
          <a:xfrm>
            <a:off x="1432316" y="4416326"/>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794516" y="4111526"/>
            <a:ext cx="418704" cy="782989"/>
            <a:chOff x="3733800" y="4090183"/>
            <a:chExt cx="418704" cy="782989"/>
          </a:xfrm>
        </p:grpSpPr>
        <p:cxnSp>
          <p:nvCxnSpPr>
            <p:cNvPr id="17" name="Straight Connector 16"/>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4503840"/>
              <a:ext cx="418704" cy="369332"/>
            </a:xfrm>
            <a:prstGeom prst="rect">
              <a:avLst/>
            </a:prstGeom>
            <a:noFill/>
          </p:spPr>
          <p:txBody>
            <a:bodyPr wrap="none" rtlCol="0">
              <a:spAutoFit/>
            </a:bodyPr>
            <a:lstStyle/>
            <a:p>
              <a:r>
                <a:rPr lang="en-US" dirty="0"/>
                <a:t>41</a:t>
              </a:r>
            </a:p>
          </p:txBody>
        </p:sp>
      </p:grpSp>
      <p:grpSp>
        <p:nvGrpSpPr>
          <p:cNvPr id="19" name="Group 18"/>
          <p:cNvGrpSpPr/>
          <p:nvPr/>
        </p:nvGrpSpPr>
        <p:grpSpPr>
          <a:xfrm>
            <a:off x="4468264" y="4114800"/>
            <a:ext cx="418704" cy="782989"/>
            <a:chOff x="8047392" y="4093811"/>
            <a:chExt cx="418704" cy="782989"/>
          </a:xfrm>
        </p:grpSpPr>
        <p:cxnSp>
          <p:nvCxnSpPr>
            <p:cNvPr id="20" name="Straight Connector 19"/>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47392" y="4507468"/>
              <a:ext cx="418704" cy="369332"/>
            </a:xfrm>
            <a:prstGeom prst="rect">
              <a:avLst/>
            </a:prstGeom>
            <a:noFill/>
          </p:spPr>
          <p:txBody>
            <a:bodyPr wrap="none" rtlCol="0">
              <a:spAutoFit/>
            </a:bodyPr>
            <a:lstStyle/>
            <a:p>
              <a:r>
                <a:rPr lang="en-US" dirty="0"/>
                <a:t>44</a:t>
              </a:r>
            </a:p>
          </p:txBody>
        </p:sp>
      </p:grpSp>
      <p:grpSp>
        <p:nvGrpSpPr>
          <p:cNvPr id="22" name="Group 21"/>
          <p:cNvGrpSpPr/>
          <p:nvPr/>
        </p:nvGrpSpPr>
        <p:grpSpPr>
          <a:xfrm>
            <a:off x="7315200" y="4115154"/>
            <a:ext cx="418704" cy="782989"/>
            <a:chOff x="8344296" y="4093811"/>
            <a:chExt cx="418704" cy="782989"/>
          </a:xfrm>
        </p:grpSpPr>
        <p:cxnSp>
          <p:nvCxnSpPr>
            <p:cNvPr id="23" name="Straight Connector 22"/>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25" name="Group 24"/>
          <p:cNvGrpSpPr/>
          <p:nvPr/>
        </p:nvGrpSpPr>
        <p:grpSpPr>
          <a:xfrm flipH="1">
            <a:off x="4675091" y="3624476"/>
            <a:ext cx="2747537" cy="732293"/>
            <a:chOff x="3976914" y="5074743"/>
            <a:chExt cx="4306664" cy="732293"/>
          </a:xfrm>
        </p:grpSpPr>
        <p:sp>
          <p:nvSpPr>
            <p:cNvPr id="26" name="Curved Down Arrow 25"/>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604278" y="5074743"/>
              <a:ext cx="705022" cy="369332"/>
            </a:xfrm>
            <a:prstGeom prst="rect">
              <a:avLst/>
            </a:prstGeom>
            <a:noFill/>
          </p:spPr>
          <p:txBody>
            <a:bodyPr wrap="none" rtlCol="0">
              <a:spAutoFit/>
            </a:bodyPr>
            <a:lstStyle/>
            <a:p>
              <a:r>
                <a:rPr lang="en-US" dirty="0"/>
                <a:t>-20</a:t>
              </a:r>
            </a:p>
          </p:txBody>
        </p:sp>
      </p:grpSp>
      <p:grpSp>
        <p:nvGrpSpPr>
          <p:cNvPr id="28" name="Group 27"/>
          <p:cNvGrpSpPr/>
          <p:nvPr/>
        </p:nvGrpSpPr>
        <p:grpSpPr>
          <a:xfrm flipH="1">
            <a:off x="4001344" y="3587512"/>
            <a:ext cx="599764" cy="724290"/>
            <a:chOff x="8229600" y="3512598"/>
            <a:chExt cx="384207" cy="724290"/>
          </a:xfrm>
        </p:grpSpPr>
        <p:sp>
          <p:nvSpPr>
            <p:cNvPr id="29" name="Curved Down Arrow 28"/>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8245121" y="3512598"/>
              <a:ext cx="368686" cy="369332"/>
            </a:xfrm>
            <a:prstGeom prst="rect">
              <a:avLst/>
            </a:prstGeom>
            <a:noFill/>
          </p:spPr>
          <p:txBody>
            <a:bodyPr wrap="none" rtlCol="0">
              <a:spAutoFit/>
            </a:bodyPr>
            <a:lstStyle/>
            <a:p>
              <a:r>
                <a:rPr lang="en-US" dirty="0"/>
                <a:t>-3</a:t>
              </a:r>
            </a:p>
          </p:txBody>
        </p:sp>
      </p:grpSp>
    </p:spTree>
    <p:extLst>
      <p:ext uri="{BB962C8B-B14F-4D97-AF65-F5344CB8AC3E}">
        <p14:creationId xmlns:p14="http://schemas.microsoft.com/office/powerpoint/2010/main" val="371757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ALERTE MODULE </a:t>
            </a:r>
            <a:r>
              <a:rPr lang="fr-FR" dirty="0" smtClean="0"/>
              <a:t/>
            </a:r>
            <a:br>
              <a:rPr lang="fr-FR" dirty="0" smtClean="0"/>
            </a:br>
            <a:r>
              <a:rPr lang="en-US" dirty="0" err="1"/>
              <a:t>Tuiles</a:t>
            </a:r>
            <a:r>
              <a:rPr lang="en-US" dirty="0"/>
              <a:t> </a:t>
            </a:r>
            <a:r>
              <a:rPr lang="en-US" dirty="0" err="1"/>
              <a:t>numérotées</a:t>
            </a:r>
            <a:endParaRPr lang="en-US" dirty="0"/>
          </a:p>
        </p:txBody>
      </p:sp>
      <p:sp>
        <p:nvSpPr>
          <p:cNvPr id="3" name="Content Placeholder 2"/>
          <p:cNvSpPr>
            <a:spLocks noGrp="1"/>
          </p:cNvSpPr>
          <p:nvPr>
            <p:ph idx="1"/>
          </p:nvPr>
        </p:nvSpPr>
        <p:spPr/>
        <p:txBody>
          <a:bodyPr>
            <a:normAutofit/>
          </a:bodyPr>
          <a:lstStyle/>
          <a:p>
            <a:r>
              <a:rPr lang="en-US" dirty="0"/>
              <a:t>Si </a:t>
            </a:r>
            <a:r>
              <a:rPr lang="en-US" dirty="0" err="1"/>
              <a:t>vous</a:t>
            </a:r>
            <a:r>
              <a:rPr lang="en-US" dirty="0"/>
              <a:t> </a:t>
            </a:r>
            <a:r>
              <a:rPr lang="en-US" dirty="0" err="1"/>
              <a:t>avez</a:t>
            </a:r>
            <a:r>
              <a:rPr lang="en-US" dirty="0"/>
              <a:t> le temps, </a:t>
            </a:r>
            <a:r>
              <a:rPr lang="en-US" dirty="0" err="1"/>
              <a:t>choisissez</a:t>
            </a:r>
            <a:r>
              <a:rPr lang="en-US" dirty="0"/>
              <a:t> </a:t>
            </a:r>
            <a:r>
              <a:rPr lang="en-US" dirty="0" err="1"/>
              <a:t>une</a:t>
            </a:r>
            <a:r>
              <a:rPr lang="en-US" dirty="0"/>
              <a:t> </a:t>
            </a:r>
            <a:r>
              <a:rPr lang="en-US" dirty="0" err="1"/>
              <a:t>ou</a:t>
            </a:r>
            <a:r>
              <a:rPr lang="en-US" dirty="0"/>
              <a:t> </a:t>
            </a:r>
            <a:r>
              <a:rPr lang="en-US" dirty="0" err="1"/>
              <a:t>plusieurs</a:t>
            </a:r>
            <a:r>
              <a:rPr lang="en-US" dirty="0"/>
              <a:t> </a:t>
            </a:r>
            <a:r>
              <a:rPr lang="en-US" dirty="0" err="1"/>
              <a:t>activités</a:t>
            </a:r>
            <a:r>
              <a:rPr lang="en-US" dirty="0"/>
              <a:t> </a:t>
            </a:r>
            <a:r>
              <a:rPr lang="en-US" dirty="0" err="1"/>
              <a:t>adaptées</a:t>
            </a:r>
            <a:r>
              <a:rPr lang="en-US" dirty="0"/>
              <a:t> au </a:t>
            </a:r>
            <a:r>
              <a:rPr lang="en-US" dirty="0" err="1"/>
              <a:t>niveau</a:t>
            </a:r>
            <a:r>
              <a:rPr lang="en-US" dirty="0"/>
              <a:t> </a:t>
            </a:r>
            <a:r>
              <a:rPr lang="en-US" dirty="0" err="1"/>
              <a:t>scolaire</a:t>
            </a:r>
            <a:r>
              <a:rPr lang="en-US" dirty="0"/>
              <a:t>.</a:t>
            </a:r>
          </a:p>
          <a:p>
            <a:r>
              <a:rPr lang="en-US" dirty="0" err="1"/>
              <a:t>Déplacez</a:t>
            </a:r>
            <a:r>
              <a:rPr lang="en-US" dirty="0"/>
              <a:t>-les à </a:t>
            </a:r>
            <a:r>
              <a:rPr lang="en-US" dirty="0" err="1"/>
              <a:t>l’endroit</a:t>
            </a:r>
            <a:r>
              <a:rPr lang="en-US" dirty="0"/>
              <a:t> </a:t>
            </a:r>
            <a:r>
              <a:rPr lang="en-US" dirty="0" err="1"/>
              <a:t>adéquat</a:t>
            </a:r>
            <a:r>
              <a:rPr lang="en-US" dirty="0"/>
              <a:t> </a:t>
            </a:r>
            <a:r>
              <a:rPr lang="en-US" dirty="0" err="1"/>
              <a:t>dans</a:t>
            </a:r>
            <a:r>
              <a:rPr lang="en-US" dirty="0"/>
              <a:t> le PowerPoint et </a:t>
            </a:r>
            <a:r>
              <a:rPr lang="en-US" dirty="0" err="1"/>
              <a:t>supprimez</a:t>
            </a:r>
            <a:r>
              <a:rPr lang="en-US" dirty="0"/>
              <a:t> la </a:t>
            </a:r>
            <a:r>
              <a:rPr lang="en-US" dirty="0" err="1"/>
              <a:t>diapo</a:t>
            </a:r>
            <a:r>
              <a:rPr lang="en-US" dirty="0"/>
              <a:t> </a:t>
            </a:r>
            <a:r>
              <a:rPr lang="en-US" dirty="0" err="1"/>
              <a:t>générique</a:t>
            </a:r>
            <a:r>
              <a:rPr lang="en-US"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867400"/>
            <a:ext cx="1295570" cy="904875"/>
          </a:xfrm>
          <a:prstGeom prst="rect">
            <a:avLst/>
          </a:prstGeom>
        </p:spPr>
      </p:pic>
    </p:spTree>
    <p:extLst>
      <p:ext uri="{BB962C8B-B14F-4D97-AF65-F5344CB8AC3E}">
        <p14:creationId xmlns:p14="http://schemas.microsoft.com/office/powerpoint/2010/main" val="28994056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Activité</a:t>
            </a:r>
            <a:r>
              <a:rPr lang="en-US" dirty="0"/>
              <a:t> :  </a:t>
            </a:r>
            <a:r>
              <a:rPr lang="en-US" dirty="0" err="1"/>
              <a:t>Tuiles</a:t>
            </a:r>
            <a:r>
              <a:rPr lang="en-US" dirty="0"/>
              <a:t> </a:t>
            </a:r>
            <a:r>
              <a:rPr lang="en-US" dirty="0" err="1"/>
              <a:t>numérotées</a:t>
            </a:r>
            <a:endParaRPr lang="en-US" dirty="0"/>
          </a:p>
        </p:txBody>
      </p:sp>
      <p:sp>
        <p:nvSpPr>
          <p:cNvPr id="5" name="Content Placeholder 4"/>
          <p:cNvSpPr>
            <a:spLocks noGrp="1"/>
          </p:cNvSpPr>
          <p:nvPr>
            <p:ph idx="1"/>
          </p:nvPr>
        </p:nvSpPr>
        <p:spPr>
          <a:xfrm>
            <a:off x="457200" y="2819400"/>
            <a:ext cx="3733800" cy="3810000"/>
          </a:xfrm>
        </p:spPr>
        <p:txBody>
          <a:bodyPr/>
          <a:lstStyle/>
          <a:p>
            <a:pPr marL="0" indent="0" algn="ctr">
              <a:buNone/>
            </a:pPr>
            <a:r>
              <a:rPr lang="en-US" dirty="0" err="1"/>
              <a:t>Utilisez</a:t>
            </a:r>
            <a:r>
              <a:rPr lang="en-US" dirty="0"/>
              <a:t> les </a:t>
            </a:r>
            <a:r>
              <a:rPr lang="en-US" dirty="0" err="1"/>
              <a:t>nombres</a:t>
            </a:r>
            <a:r>
              <a:rPr lang="en-US" dirty="0"/>
              <a:t> 0-9 pour </a:t>
            </a:r>
            <a:r>
              <a:rPr lang="en-US" dirty="0" err="1"/>
              <a:t>compléter</a:t>
            </a:r>
            <a:r>
              <a:rPr lang="en-US" dirty="0"/>
              <a:t> </a:t>
            </a:r>
            <a:r>
              <a:rPr lang="en-US" dirty="0" err="1"/>
              <a:t>correctement</a:t>
            </a:r>
            <a:r>
              <a:rPr lang="en-US" dirty="0"/>
              <a:t> les </a:t>
            </a:r>
            <a:r>
              <a:rPr lang="en-US" dirty="0" err="1"/>
              <a:t>opérations</a:t>
            </a:r>
            <a:r>
              <a:rPr lang="en-US" dirty="0"/>
              <a:t>.</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28952"/>
            <a:ext cx="39338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7724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ALERTE </a:t>
            </a:r>
            <a:r>
              <a:rPr lang="fr-FR" dirty="0" smtClean="0"/>
              <a:t>MODULE</a:t>
            </a:r>
            <a:br>
              <a:rPr lang="fr-FR" dirty="0" smtClean="0"/>
            </a:br>
            <a:r>
              <a:rPr lang="en-US" dirty="0"/>
              <a:t>Extension </a:t>
            </a:r>
            <a:r>
              <a:rPr lang="en-US" dirty="0" err="1"/>
              <a:t>tuiles</a:t>
            </a:r>
            <a:r>
              <a:rPr lang="en-US" dirty="0"/>
              <a:t> </a:t>
            </a:r>
            <a:r>
              <a:rPr lang="en-US" dirty="0" err="1"/>
              <a:t>numérotées</a:t>
            </a:r>
            <a:endParaRPr lang="en-US" dirty="0"/>
          </a:p>
        </p:txBody>
      </p:sp>
      <p:sp>
        <p:nvSpPr>
          <p:cNvPr id="3" name="Content Placeholder 2"/>
          <p:cNvSpPr>
            <a:spLocks noGrp="1"/>
          </p:cNvSpPr>
          <p:nvPr>
            <p:ph idx="1"/>
          </p:nvPr>
        </p:nvSpPr>
        <p:spPr/>
        <p:txBody>
          <a:bodyPr/>
          <a:lstStyle/>
          <a:p>
            <a:r>
              <a:rPr lang="en-US" dirty="0" err="1"/>
              <a:t>S’il</a:t>
            </a:r>
            <a:r>
              <a:rPr lang="en-US" dirty="0"/>
              <a:t> y a le temps, </a:t>
            </a:r>
            <a:r>
              <a:rPr lang="en-US" dirty="0" err="1"/>
              <a:t>demandez</a:t>
            </a:r>
            <a:r>
              <a:rPr lang="en-US" dirty="0"/>
              <a:t> aux participants de </a:t>
            </a:r>
            <a:r>
              <a:rPr lang="en-US" dirty="0" err="1"/>
              <a:t>créer</a:t>
            </a:r>
            <a:r>
              <a:rPr lang="en-US" dirty="0"/>
              <a:t> </a:t>
            </a:r>
            <a:r>
              <a:rPr lang="en-US" dirty="0" err="1"/>
              <a:t>leur</a:t>
            </a:r>
            <a:r>
              <a:rPr lang="en-US" dirty="0"/>
              <a:t> </a:t>
            </a:r>
            <a:r>
              <a:rPr lang="en-US" dirty="0" err="1"/>
              <a:t>propre</a:t>
            </a:r>
            <a:r>
              <a:rPr lang="en-US" dirty="0"/>
              <a:t> version de </a:t>
            </a:r>
            <a:r>
              <a:rPr lang="en-US" dirty="0" err="1"/>
              <a:t>l’activité</a:t>
            </a:r>
            <a:r>
              <a:rPr lang="en-US" dirty="0"/>
              <a:t> avec les </a:t>
            </a:r>
            <a:r>
              <a:rPr lang="en-US" dirty="0" err="1"/>
              <a:t>tuiles</a:t>
            </a:r>
            <a:r>
              <a:rPr lang="en-US" dirty="0"/>
              <a:t> </a:t>
            </a:r>
            <a:r>
              <a:rPr lang="en-US" dirty="0" err="1"/>
              <a:t>numérotées</a:t>
            </a:r>
            <a:r>
              <a:rPr lang="en-US" dirty="0"/>
              <a:t> </a:t>
            </a:r>
            <a:r>
              <a:rPr lang="en-US" dirty="0" err="1"/>
              <a:t>en</a:t>
            </a:r>
            <a:r>
              <a:rPr lang="en-US" dirty="0"/>
              <a:t> </a:t>
            </a:r>
            <a:r>
              <a:rPr lang="en-US" dirty="0" err="1"/>
              <a:t>utilisant</a:t>
            </a:r>
            <a:r>
              <a:rPr lang="en-US" dirty="0"/>
              <a:t> un </a:t>
            </a:r>
            <a:r>
              <a:rPr lang="en-US" dirty="0" err="1"/>
              <a:t>résultat</a:t>
            </a:r>
            <a:r>
              <a:rPr lang="en-US" dirty="0"/>
              <a:t> </a:t>
            </a:r>
            <a:r>
              <a:rPr lang="en-US" dirty="0" err="1"/>
              <a:t>d’apprentissage</a:t>
            </a:r>
            <a:r>
              <a:rPr lang="en-US" dirty="0"/>
              <a:t> de </a:t>
            </a:r>
            <a:r>
              <a:rPr lang="en-US" dirty="0" err="1"/>
              <a:t>leur</a:t>
            </a:r>
            <a:r>
              <a:rPr lang="en-US" dirty="0"/>
              <a:t> </a:t>
            </a:r>
            <a:r>
              <a:rPr lang="en-US" dirty="0" err="1"/>
              <a:t>niveau</a:t>
            </a:r>
            <a:r>
              <a:rPr lang="en-US" dirty="0"/>
              <a:t> </a:t>
            </a:r>
            <a:r>
              <a:rPr lang="en-US" dirty="0" err="1"/>
              <a:t>scolaire</a:t>
            </a:r>
            <a:r>
              <a:rPr lang="en-US" dirty="0"/>
              <a:t>. </a:t>
            </a:r>
            <a:r>
              <a:rPr lang="en-US" dirty="0" err="1"/>
              <a:t>Vous</a:t>
            </a:r>
            <a:r>
              <a:rPr lang="en-US" dirty="0"/>
              <a:t> </a:t>
            </a:r>
            <a:r>
              <a:rPr lang="en-US" dirty="0" err="1"/>
              <a:t>pouvez</a:t>
            </a:r>
            <a:r>
              <a:rPr lang="en-US" dirty="0"/>
              <a:t> </a:t>
            </a:r>
            <a:r>
              <a:rPr lang="en-US" dirty="0" err="1"/>
              <a:t>trouver</a:t>
            </a:r>
            <a:r>
              <a:rPr lang="en-US" dirty="0"/>
              <a:t> </a:t>
            </a:r>
            <a:r>
              <a:rPr lang="en-US" dirty="0" err="1"/>
              <a:t>une</a:t>
            </a:r>
            <a:r>
              <a:rPr lang="en-US" dirty="0"/>
              <a:t> </a:t>
            </a:r>
            <a:r>
              <a:rPr lang="en-US" dirty="0" err="1"/>
              <a:t>diapo</a:t>
            </a:r>
            <a:r>
              <a:rPr lang="en-US" dirty="0"/>
              <a:t> sur </a:t>
            </a:r>
            <a:r>
              <a:rPr lang="en-US" dirty="0" err="1"/>
              <a:t>cela</a:t>
            </a:r>
            <a:r>
              <a:rPr lang="en-US" dirty="0"/>
              <a:t> </a:t>
            </a:r>
            <a:r>
              <a:rPr lang="en-US" dirty="0" err="1"/>
              <a:t>dans</a:t>
            </a:r>
            <a:r>
              <a:rPr lang="en-US" dirty="0"/>
              <a:t> GI2 : Extension </a:t>
            </a:r>
            <a:r>
              <a:rPr lang="en-US" dirty="0" err="1"/>
              <a:t>Tuiles</a:t>
            </a:r>
            <a:r>
              <a:rPr lang="en-US" dirty="0"/>
              <a:t> </a:t>
            </a:r>
            <a:r>
              <a:rPr lang="en-US" dirty="0" err="1"/>
              <a:t>numérotées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867400"/>
            <a:ext cx="1295570" cy="904875"/>
          </a:xfrm>
          <a:prstGeom prst="rect">
            <a:avLst/>
          </a:prstGeom>
        </p:spPr>
      </p:pic>
    </p:spTree>
    <p:extLst>
      <p:ext uri="{BB962C8B-B14F-4D97-AF65-F5344CB8AC3E}">
        <p14:creationId xmlns:p14="http://schemas.microsoft.com/office/powerpoint/2010/main" val="8206384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 </a:t>
            </a:r>
            <a:r>
              <a:rPr lang="en-US" dirty="0" err="1"/>
              <a:t>tuiles</a:t>
            </a:r>
            <a:r>
              <a:rPr lang="en-US" dirty="0"/>
              <a:t> </a:t>
            </a:r>
            <a:r>
              <a:rPr lang="en-US" dirty="0" err="1"/>
              <a:t>numérotées</a:t>
            </a:r>
            <a:endParaRPr lang="en-US" dirty="0"/>
          </a:p>
        </p:txBody>
      </p:sp>
      <p:sp>
        <p:nvSpPr>
          <p:cNvPr id="3" name="Content Placeholder 2"/>
          <p:cNvSpPr>
            <a:spLocks noGrp="1"/>
          </p:cNvSpPr>
          <p:nvPr>
            <p:ph idx="1"/>
          </p:nvPr>
        </p:nvSpPr>
        <p:spPr/>
        <p:txBody>
          <a:bodyPr/>
          <a:lstStyle/>
          <a:p>
            <a:pPr marL="0" indent="0" algn="ctr">
              <a:buNone/>
            </a:pPr>
            <a:r>
              <a:rPr lang="en-US" dirty="0" err="1"/>
              <a:t>Créez</a:t>
            </a:r>
            <a:r>
              <a:rPr lang="en-US" dirty="0"/>
              <a:t> </a:t>
            </a:r>
            <a:r>
              <a:rPr lang="en-US" dirty="0" err="1"/>
              <a:t>une</a:t>
            </a:r>
            <a:r>
              <a:rPr lang="en-US" dirty="0"/>
              <a:t> </a:t>
            </a:r>
            <a:r>
              <a:rPr lang="en-US" dirty="0" err="1"/>
              <a:t>activité</a:t>
            </a:r>
            <a:r>
              <a:rPr lang="en-US" dirty="0"/>
              <a:t> avec des </a:t>
            </a:r>
            <a:r>
              <a:rPr lang="en-US" dirty="0" err="1"/>
              <a:t>tuiles</a:t>
            </a:r>
            <a:r>
              <a:rPr lang="en-US" dirty="0"/>
              <a:t> </a:t>
            </a:r>
            <a:r>
              <a:rPr lang="en-US" dirty="0" err="1"/>
              <a:t>numérotées</a:t>
            </a:r>
            <a:r>
              <a:rPr lang="en-US" dirty="0"/>
              <a:t> qui </a:t>
            </a:r>
            <a:r>
              <a:rPr lang="en-US" dirty="0" err="1"/>
              <a:t>corresponde</a:t>
            </a:r>
            <a:r>
              <a:rPr lang="en-US" dirty="0"/>
              <a:t> à </a:t>
            </a:r>
            <a:r>
              <a:rPr lang="en-US" dirty="0" err="1"/>
              <a:t>l’un</a:t>
            </a:r>
            <a:r>
              <a:rPr lang="en-US" dirty="0"/>
              <a:t> des </a:t>
            </a:r>
            <a:r>
              <a:rPr lang="en-US" dirty="0" err="1"/>
              <a:t>résultats</a:t>
            </a:r>
            <a:r>
              <a:rPr lang="en-US" dirty="0"/>
              <a:t> </a:t>
            </a:r>
            <a:r>
              <a:rPr lang="en-US" dirty="0" err="1"/>
              <a:t>d’apprentissage</a:t>
            </a:r>
            <a:r>
              <a:rPr lang="en-US" dirty="0"/>
              <a:t> de </a:t>
            </a:r>
            <a:r>
              <a:rPr lang="en-US" dirty="0" err="1"/>
              <a:t>votre</a:t>
            </a:r>
            <a:r>
              <a:rPr lang="en-US" dirty="0"/>
              <a:t> </a:t>
            </a:r>
            <a:r>
              <a:rPr lang="en-US" dirty="0" err="1"/>
              <a:t>niveau</a:t>
            </a:r>
            <a:r>
              <a:rPr lang="en-US" dirty="0"/>
              <a:t> </a:t>
            </a:r>
            <a:r>
              <a:rPr lang="en-US" dirty="0" err="1"/>
              <a:t>scolaire</a:t>
            </a:r>
            <a:r>
              <a:rPr lang="en-US" dirty="0"/>
              <a:t>.</a:t>
            </a:r>
          </a:p>
          <a:p>
            <a:pPr marL="0" indent="0" algn="ctr">
              <a:buNone/>
            </a:pPr>
            <a:endParaRPr lang="en-US" dirty="0"/>
          </a:p>
          <a:p>
            <a:pPr marL="0" indent="0" algn="ctr">
              <a:buNone/>
            </a:pPr>
            <a:r>
              <a:rPr lang="en-US" dirty="0" err="1"/>
              <a:t>Demandez</a:t>
            </a:r>
            <a:r>
              <a:rPr lang="en-US" dirty="0"/>
              <a:t> à un </a:t>
            </a:r>
            <a:r>
              <a:rPr lang="en-US" dirty="0" err="1"/>
              <a:t>partenaire</a:t>
            </a:r>
            <a:r>
              <a:rPr lang="en-US" dirty="0"/>
              <a:t> de </a:t>
            </a:r>
            <a:r>
              <a:rPr lang="en-US" dirty="0" err="1"/>
              <a:t>l’essayer</a:t>
            </a:r>
            <a:r>
              <a:rPr lang="en-US" dirty="0"/>
              <a:t> </a:t>
            </a:r>
            <a:r>
              <a:rPr lang="en-US" dirty="0" err="1"/>
              <a:t>ou</a:t>
            </a:r>
            <a:r>
              <a:rPr lang="en-US" dirty="0"/>
              <a:t> de </a:t>
            </a:r>
            <a:r>
              <a:rPr lang="en-US" dirty="0" err="1"/>
              <a:t>vérifier</a:t>
            </a:r>
            <a:r>
              <a:rPr lang="en-US" dirty="0"/>
              <a:t> </a:t>
            </a:r>
            <a:r>
              <a:rPr lang="en-US" dirty="0" err="1"/>
              <a:t>votre</a:t>
            </a:r>
            <a:r>
              <a:rPr lang="en-US" dirty="0"/>
              <a:t> travail.</a:t>
            </a:r>
          </a:p>
        </p:txBody>
      </p:sp>
    </p:spTree>
    <p:extLst>
      <p:ext uri="{BB962C8B-B14F-4D97-AF65-F5344CB8AC3E}">
        <p14:creationId xmlns:p14="http://schemas.microsoft.com/office/powerpoint/2010/main" val="30671897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ALERTE </a:t>
            </a:r>
            <a:r>
              <a:rPr lang="fr-FR" dirty="0" smtClean="0"/>
              <a:t>MODULE</a:t>
            </a:r>
            <a:br>
              <a:rPr lang="fr-FR" dirty="0" smtClean="0"/>
            </a:br>
            <a:r>
              <a:rPr lang="fr-CA" dirty="0"/>
              <a:t>Enseigner la comparaison</a:t>
            </a:r>
            <a:endParaRPr lang="en-US" dirty="0"/>
          </a:p>
        </p:txBody>
      </p:sp>
      <p:sp>
        <p:nvSpPr>
          <p:cNvPr id="3" name="Content Placeholder 2"/>
          <p:cNvSpPr>
            <a:spLocks noGrp="1"/>
          </p:cNvSpPr>
          <p:nvPr>
            <p:ph idx="1"/>
          </p:nvPr>
        </p:nvSpPr>
        <p:spPr/>
        <p:txBody>
          <a:bodyPr/>
          <a:lstStyle/>
          <a:p>
            <a:r>
              <a:rPr lang="en-US" dirty="0" err="1"/>
              <a:t>S’il</a:t>
            </a:r>
            <a:r>
              <a:rPr lang="en-US" dirty="0"/>
              <a:t> y a le temps, </a:t>
            </a:r>
            <a:r>
              <a:rPr lang="en-US" dirty="0" err="1"/>
              <a:t>demandez</a:t>
            </a:r>
            <a:r>
              <a:rPr lang="en-US" dirty="0"/>
              <a:t> aux participants de </a:t>
            </a:r>
            <a:r>
              <a:rPr lang="en-US" dirty="0" err="1"/>
              <a:t>créer</a:t>
            </a:r>
            <a:r>
              <a:rPr lang="en-US" dirty="0"/>
              <a:t> </a:t>
            </a:r>
            <a:r>
              <a:rPr lang="en-US" dirty="0" err="1"/>
              <a:t>leur</a:t>
            </a:r>
            <a:r>
              <a:rPr lang="en-US" dirty="0"/>
              <a:t> </a:t>
            </a:r>
            <a:r>
              <a:rPr lang="en-US" dirty="0" err="1"/>
              <a:t>propre</a:t>
            </a:r>
            <a:r>
              <a:rPr lang="en-US" dirty="0"/>
              <a:t> version de </a:t>
            </a:r>
            <a:r>
              <a:rPr lang="en-US" dirty="0" err="1"/>
              <a:t>l’activité</a:t>
            </a:r>
            <a:r>
              <a:rPr lang="en-US" dirty="0"/>
              <a:t> avec les </a:t>
            </a:r>
            <a:r>
              <a:rPr lang="en-US" dirty="0" err="1"/>
              <a:t>tuiles</a:t>
            </a:r>
            <a:r>
              <a:rPr lang="en-US" dirty="0"/>
              <a:t> </a:t>
            </a:r>
            <a:r>
              <a:rPr lang="en-US" dirty="0" err="1"/>
              <a:t>numérotées</a:t>
            </a:r>
            <a:r>
              <a:rPr lang="en-US" dirty="0"/>
              <a:t> </a:t>
            </a:r>
            <a:r>
              <a:rPr lang="en-US" dirty="0" err="1"/>
              <a:t>en</a:t>
            </a:r>
            <a:r>
              <a:rPr lang="en-US" dirty="0"/>
              <a:t> </a:t>
            </a:r>
            <a:r>
              <a:rPr lang="en-US" dirty="0" err="1"/>
              <a:t>utilisant</a:t>
            </a:r>
            <a:r>
              <a:rPr lang="en-US" dirty="0"/>
              <a:t> un </a:t>
            </a:r>
            <a:r>
              <a:rPr lang="en-US" dirty="0" err="1"/>
              <a:t>résultat</a:t>
            </a:r>
            <a:r>
              <a:rPr lang="en-US" dirty="0"/>
              <a:t> </a:t>
            </a:r>
            <a:r>
              <a:rPr lang="en-US" dirty="0" err="1"/>
              <a:t>d’apprentissage</a:t>
            </a:r>
            <a:r>
              <a:rPr lang="en-US" dirty="0"/>
              <a:t> de </a:t>
            </a:r>
            <a:r>
              <a:rPr lang="en-US" dirty="0" err="1"/>
              <a:t>leur</a:t>
            </a:r>
            <a:r>
              <a:rPr lang="en-US" dirty="0"/>
              <a:t> </a:t>
            </a:r>
            <a:r>
              <a:rPr lang="en-US" dirty="0" err="1"/>
              <a:t>niveau</a:t>
            </a:r>
            <a:r>
              <a:rPr lang="en-US" dirty="0"/>
              <a:t> </a:t>
            </a:r>
            <a:r>
              <a:rPr lang="en-US" dirty="0" err="1"/>
              <a:t>scolaire</a:t>
            </a:r>
            <a:r>
              <a:rPr lang="en-US" dirty="0"/>
              <a:t>. </a:t>
            </a:r>
            <a:r>
              <a:rPr lang="en-US" dirty="0" err="1"/>
              <a:t>Vous</a:t>
            </a:r>
            <a:r>
              <a:rPr lang="en-US" dirty="0"/>
              <a:t> </a:t>
            </a:r>
            <a:r>
              <a:rPr lang="en-US" dirty="0" err="1"/>
              <a:t>pouvez</a:t>
            </a:r>
            <a:r>
              <a:rPr lang="en-US" dirty="0"/>
              <a:t> </a:t>
            </a:r>
            <a:r>
              <a:rPr lang="en-US" dirty="0" err="1"/>
              <a:t>trouver</a:t>
            </a:r>
            <a:r>
              <a:rPr lang="en-US" dirty="0"/>
              <a:t> </a:t>
            </a:r>
            <a:r>
              <a:rPr lang="en-US" dirty="0" err="1"/>
              <a:t>une</a:t>
            </a:r>
            <a:r>
              <a:rPr lang="en-US" dirty="0"/>
              <a:t> </a:t>
            </a:r>
            <a:r>
              <a:rPr lang="en-US" dirty="0" err="1"/>
              <a:t>diapo</a:t>
            </a:r>
            <a:r>
              <a:rPr lang="en-US" dirty="0"/>
              <a:t> sur </a:t>
            </a:r>
            <a:r>
              <a:rPr lang="en-US" dirty="0" err="1"/>
              <a:t>cela</a:t>
            </a:r>
            <a:r>
              <a:rPr lang="en-US" dirty="0"/>
              <a:t> </a:t>
            </a:r>
            <a:r>
              <a:rPr lang="en-US" dirty="0" err="1"/>
              <a:t>dans</a:t>
            </a:r>
            <a:r>
              <a:rPr lang="en-US" dirty="0"/>
              <a:t> GI2 : Extension </a:t>
            </a:r>
            <a:r>
              <a:rPr lang="en-US" dirty="0" err="1"/>
              <a:t>Tuiles</a:t>
            </a:r>
            <a:r>
              <a:rPr lang="en-US" dirty="0"/>
              <a:t> </a:t>
            </a:r>
            <a:r>
              <a:rPr lang="en-US" dirty="0" err="1"/>
              <a:t>numérotées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867400"/>
            <a:ext cx="1295570" cy="904875"/>
          </a:xfrm>
          <a:prstGeom prst="rect">
            <a:avLst/>
          </a:prstGeom>
        </p:spPr>
      </p:pic>
    </p:spTree>
    <p:extLst>
      <p:ext uri="{BB962C8B-B14F-4D97-AF65-F5344CB8AC3E}">
        <p14:creationId xmlns:p14="http://schemas.microsoft.com/office/powerpoint/2010/main" val="5985213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Enseigner</a:t>
            </a:r>
            <a:r>
              <a:rPr lang="en-US" dirty="0" smtClean="0"/>
              <a:t> </a:t>
            </a:r>
            <a:r>
              <a:rPr lang="en-US" dirty="0"/>
              <a:t>la </a:t>
            </a:r>
            <a:r>
              <a:rPr lang="en-US" dirty="0" err="1"/>
              <a:t>comparaison</a:t>
            </a:r>
            <a:endParaRPr lang="en-US" dirty="0"/>
          </a:p>
        </p:txBody>
      </p:sp>
      <p:sp>
        <p:nvSpPr>
          <p:cNvPr id="5" name="Content Placeholder 4"/>
          <p:cNvSpPr>
            <a:spLocks noGrp="1"/>
          </p:cNvSpPr>
          <p:nvPr>
            <p:ph idx="1"/>
          </p:nvPr>
        </p:nvSpPr>
        <p:spPr/>
        <p:txBody>
          <a:bodyPr/>
          <a:lstStyle/>
          <a:p>
            <a:pPr marL="0" indent="0" algn="ctr">
              <a:buNone/>
            </a:pPr>
            <a:r>
              <a:rPr lang="en-US" dirty="0"/>
              <a:t>Lisa </a:t>
            </a:r>
            <a:r>
              <a:rPr lang="en-US" dirty="0" err="1"/>
              <a:t>va</a:t>
            </a:r>
            <a:r>
              <a:rPr lang="en-US" dirty="0"/>
              <a:t> au zoo et </a:t>
            </a:r>
            <a:r>
              <a:rPr lang="en-US" dirty="0" err="1"/>
              <a:t>voit</a:t>
            </a:r>
            <a:r>
              <a:rPr lang="en-US" dirty="0"/>
              <a:t> 5 singes et 8 </a:t>
            </a:r>
            <a:r>
              <a:rPr lang="en-US" dirty="0" err="1"/>
              <a:t>bananes</a:t>
            </a:r>
            <a:r>
              <a:rPr lang="en-US" dirty="0"/>
              <a:t>.</a:t>
            </a:r>
          </a:p>
        </p:txBody>
      </p:sp>
    </p:spTree>
    <p:extLst>
      <p:ext uri="{BB962C8B-B14F-4D97-AF65-F5344CB8AC3E}">
        <p14:creationId xmlns:p14="http://schemas.microsoft.com/office/powerpoint/2010/main" val="930922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10330" y="3045201"/>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9532"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88734"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7936"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0330"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9532"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734"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7936"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7143"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56345"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45547"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err="1"/>
              <a:t>Enseigner</a:t>
            </a:r>
            <a:r>
              <a:rPr lang="en-US" dirty="0"/>
              <a:t> la </a:t>
            </a:r>
            <a:r>
              <a:rPr lang="en-US" dirty="0" err="1"/>
              <a:t>comparaison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128" y="3189377"/>
            <a:ext cx="989203" cy="9571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09" y="4597492"/>
            <a:ext cx="898041" cy="47839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331" y="3189376"/>
            <a:ext cx="989203" cy="95713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9534" y="3189376"/>
            <a:ext cx="989203" cy="95713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737" y="3189375"/>
            <a:ext cx="989203" cy="95713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940" y="3189374"/>
            <a:ext cx="989203" cy="9571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912" y="4622483"/>
            <a:ext cx="898041" cy="47839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5115" y="4647474"/>
            <a:ext cx="898041" cy="47839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317" y="4672464"/>
            <a:ext cx="898041" cy="47839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520" y="4697455"/>
            <a:ext cx="898041" cy="47839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2723" y="4722446"/>
            <a:ext cx="898041" cy="47839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926" y="4747437"/>
            <a:ext cx="898041" cy="47839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1129" y="4772427"/>
            <a:ext cx="898041" cy="478397"/>
          </a:xfrm>
          <a:prstGeom prst="rect">
            <a:avLst/>
          </a:prstGeom>
        </p:spPr>
      </p:pic>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931345" cy="369332"/>
          </a:xfrm>
          <a:prstGeom prst="rect">
            <a:avLst/>
          </a:prstGeom>
          <a:noFill/>
        </p:spPr>
        <p:txBody>
          <a:bodyPr wrap="none" rtlCol="0">
            <a:spAutoFit/>
          </a:bodyPr>
          <a:lstStyle/>
          <a:p>
            <a:r>
              <a:rPr lang="en-US" dirty="0"/>
              <a:t>5 singes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6468" cy="369332"/>
          </a:xfrm>
          <a:prstGeom prst="rect">
            <a:avLst/>
          </a:prstGeom>
          <a:noFill/>
        </p:spPr>
        <p:txBody>
          <a:bodyPr wrap="none" rtlCol="0">
            <a:spAutoFit/>
          </a:bodyPr>
          <a:lstStyle/>
          <a:p>
            <a:r>
              <a:rPr lang="en-US" dirty="0"/>
              <a:t>8 </a:t>
            </a:r>
            <a:r>
              <a:rPr lang="en-US" dirty="0" err="1"/>
              <a:t>bananes</a:t>
            </a:r>
            <a:endParaRPr lang="en-US" dirty="0"/>
          </a:p>
        </p:txBody>
      </p:sp>
    </p:spTree>
    <p:extLst>
      <p:ext uri="{BB962C8B-B14F-4D97-AF65-F5344CB8AC3E}">
        <p14:creationId xmlns:p14="http://schemas.microsoft.com/office/powerpoint/2010/main" val="4256423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 rappel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399" y="1828800"/>
            <a:ext cx="377909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22030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important</a:t>
            </a:r>
          </a:p>
        </p:txBody>
      </p:sp>
      <p:sp>
        <p:nvSpPr>
          <p:cNvPr id="3" name="Content Placeholder 2"/>
          <p:cNvSpPr>
            <a:spLocks noGrp="1"/>
          </p:cNvSpPr>
          <p:nvPr>
            <p:ph idx="1"/>
          </p:nvPr>
        </p:nvSpPr>
        <p:spPr/>
        <p:txBody>
          <a:bodyPr/>
          <a:lstStyle/>
          <a:p>
            <a:pPr marL="0" indent="0" algn="ctr">
              <a:buNone/>
            </a:pPr>
            <a:r>
              <a:rPr lang="en-US" dirty="0"/>
              <a:t>Les </a:t>
            </a:r>
            <a:r>
              <a:rPr lang="en-US" dirty="0" err="1"/>
              <a:t>élèves</a:t>
            </a:r>
            <a:r>
              <a:rPr lang="en-US" dirty="0"/>
              <a:t> </a:t>
            </a:r>
            <a:r>
              <a:rPr lang="en-US" dirty="0" err="1"/>
              <a:t>doivent</a:t>
            </a:r>
            <a:r>
              <a:rPr lang="en-US" dirty="0"/>
              <a:t> </a:t>
            </a:r>
            <a:r>
              <a:rPr lang="en-US" dirty="0" err="1"/>
              <a:t>maîtriser</a:t>
            </a:r>
            <a:r>
              <a:rPr lang="en-US" dirty="0"/>
              <a:t> les </a:t>
            </a:r>
            <a:r>
              <a:rPr lang="en-US" dirty="0" err="1"/>
              <a:t>correspondances</a:t>
            </a:r>
            <a:r>
              <a:rPr lang="en-US" dirty="0"/>
              <a:t> </a:t>
            </a:r>
            <a:r>
              <a:rPr lang="en-US" dirty="0" err="1"/>
              <a:t>biunivoques</a:t>
            </a:r>
            <a:endParaRPr lang="en-US" dirty="0"/>
          </a:p>
        </p:txBody>
      </p:sp>
    </p:spTree>
    <p:extLst>
      <p:ext uri="{BB962C8B-B14F-4D97-AF65-F5344CB8AC3E}">
        <p14:creationId xmlns:p14="http://schemas.microsoft.com/office/powerpoint/2010/main" val="230259992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10330" y="3045201"/>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9532"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88734"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7936"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0330"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9532"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734"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7936"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7143"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56345"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45547"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err="1"/>
              <a:t>Enseigner</a:t>
            </a:r>
            <a:r>
              <a:rPr lang="en-US" dirty="0"/>
              <a:t> la </a:t>
            </a:r>
            <a:r>
              <a:rPr lang="en-US" dirty="0" err="1"/>
              <a:t>comparaison</a:t>
            </a:r>
            <a:endParaRPr lang="en-US" dirty="0"/>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931345" cy="369332"/>
          </a:xfrm>
          <a:prstGeom prst="rect">
            <a:avLst/>
          </a:prstGeom>
          <a:noFill/>
        </p:spPr>
        <p:txBody>
          <a:bodyPr wrap="none" rtlCol="0">
            <a:spAutoFit/>
          </a:bodyPr>
          <a:lstStyle/>
          <a:p>
            <a:r>
              <a:rPr lang="en-US" dirty="0"/>
              <a:t>5 singes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07106" y="5925439"/>
            <a:ext cx="1146468" cy="369332"/>
          </a:xfrm>
          <a:prstGeom prst="rect">
            <a:avLst/>
          </a:prstGeom>
          <a:noFill/>
        </p:spPr>
        <p:txBody>
          <a:bodyPr wrap="none" rtlCol="0">
            <a:spAutoFit/>
          </a:bodyPr>
          <a:lstStyle/>
          <a:p>
            <a:r>
              <a:rPr lang="en-US" dirty="0"/>
              <a:t>8 </a:t>
            </a:r>
            <a:r>
              <a:rPr lang="en-US" dirty="0" err="1"/>
              <a:t>bananes</a:t>
            </a:r>
            <a:endParaRPr lang="en-US" dirty="0"/>
          </a:p>
        </p:txBody>
      </p:sp>
    </p:spTree>
    <p:extLst>
      <p:ext uri="{BB962C8B-B14F-4D97-AF65-F5344CB8AC3E}">
        <p14:creationId xmlns:p14="http://schemas.microsoft.com/office/powerpoint/2010/main" val="36861697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494147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791362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err="1"/>
              <a:t>Enseigner</a:t>
            </a:r>
            <a:r>
              <a:rPr lang="en-US" dirty="0"/>
              <a:t> la </a:t>
            </a:r>
            <a:r>
              <a:rPr lang="en-US" dirty="0" err="1"/>
              <a:t>comparaison</a:t>
            </a:r>
            <a:endParaRPr lang="en-US" dirty="0"/>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931345" cy="369332"/>
          </a:xfrm>
          <a:prstGeom prst="rect">
            <a:avLst/>
          </a:prstGeom>
          <a:noFill/>
        </p:spPr>
        <p:txBody>
          <a:bodyPr wrap="none" rtlCol="0">
            <a:spAutoFit/>
          </a:bodyPr>
          <a:lstStyle/>
          <a:p>
            <a:r>
              <a:rPr lang="en-US" dirty="0"/>
              <a:t>5 singes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6468" cy="369332"/>
          </a:xfrm>
          <a:prstGeom prst="rect">
            <a:avLst/>
          </a:prstGeom>
          <a:noFill/>
        </p:spPr>
        <p:txBody>
          <a:bodyPr wrap="none" rtlCol="0">
            <a:spAutoFit/>
          </a:bodyPr>
          <a:lstStyle/>
          <a:p>
            <a:r>
              <a:rPr lang="en-US" dirty="0"/>
              <a:t>8 </a:t>
            </a:r>
            <a:r>
              <a:rPr lang="en-US" dirty="0" err="1"/>
              <a:t>bananes</a:t>
            </a:r>
            <a:endParaRPr lang="en-US" dirty="0"/>
          </a:p>
        </p:txBody>
      </p:sp>
    </p:spTree>
    <p:extLst>
      <p:ext uri="{BB962C8B-B14F-4D97-AF65-F5344CB8AC3E}">
        <p14:creationId xmlns:p14="http://schemas.microsoft.com/office/powerpoint/2010/main" val="24120353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494147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791362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err="1"/>
              <a:t>Enseigner</a:t>
            </a:r>
            <a:r>
              <a:rPr lang="en-US" dirty="0"/>
              <a:t> la </a:t>
            </a:r>
            <a:r>
              <a:rPr lang="en-US" dirty="0" err="1"/>
              <a:t>comparaison</a:t>
            </a:r>
            <a:endParaRPr lang="en-US" dirty="0"/>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193037" y="2182870"/>
            <a:ext cx="1579150" cy="369332"/>
          </a:xfrm>
          <a:prstGeom prst="rect">
            <a:avLst/>
          </a:prstGeom>
          <a:noFill/>
        </p:spPr>
        <p:txBody>
          <a:bodyPr wrap="none" rtlCol="0">
            <a:spAutoFit/>
          </a:bodyPr>
          <a:lstStyle/>
          <a:p>
            <a:r>
              <a:rPr lang="en-US" dirty="0"/>
              <a:t>Petite </a:t>
            </a:r>
            <a:r>
              <a:rPr lang="en-US" dirty="0" err="1"/>
              <a:t>quantité</a:t>
            </a:r>
            <a:endParaRPr lang="en-US" dirty="0"/>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84629" y="2171373"/>
            <a:ext cx="1156279" cy="369332"/>
          </a:xfrm>
          <a:prstGeom prst="rect">
            <a:avLst/>
          </a:prstGeom>
          <a:noFill/>
        </p:spPr>
        <p:txBody>
          <a:bodyPr wrap="none" rtlCol="0">
            <a:spAutoFit/>
          </a:bodyPr>
          <a:lstStyle/>
          <a:p>
            <a:r>
              <a:rPr lang="en-US" dirty="0" err="1"/>
              <a:t>Différence</a:t>
            </a:r>
            <a:endParaRPr lang="en-US" dirty="0"/>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815688" y="6042227"/>
            <a:ext cx="1722203" cy="369332"/>
          </a:xfrm>
          <a:prstGeom prst="rect">
            <a:avLst/>
          </a:prstGeom>
          <a:noFill/>
        </p:spPr>
        <p:txBody>
          <a:bodyPr wrap="none" rtlCol="0">
            <a:spAutoFit/>
          </a:bodyPr>
          <a:lstStyle/>
          <a:p>
            <a:r>
              <a:rPr lang="en-US" dirty="0"/>
              <a:t>Grande </a:t>
            </a:r>
            <a:r>
              <a:rPr lang="en-US" dirty="0" err="1"/>
              <a:t>quantité</a:t>
            </a:r>
            <a:endParaRPr lang="en-US" dirty="0"/>
          </a:p>
        </p:txBody>
      </p:sp>
    </p:spTree>
    <p:extLst>
      <p:ext uri="{BB962C8B-B14F-4D97-AF65-F5344CB8AC3E}">
        <p14:creationId xmlns:p14="http://schemas.microsoft.com/office/powerpoint/2010/main" val="4341565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Enseigner</a:t>
            </a:r>
            <a:r>
              <a:rPr lang="en-US" dirty="0"/>
              <a:t> la </a:t>
            </a:r>
            <a:r>
              <a:rPr lang="en-US" dirty="0" err="1"/>
              <a:t>comparaison</a:t>
            </a:r>
            <a:endParaRPr lang="en-US" dirty="0"/>
          </a:p>
        </p:txBody>
      </p:sp>
      <p:sp>
        <p:nvSpPr>
          <p:cNvPr id="2" name="Content Placeholder 1"/>
          <p:cNvSpPr>
            <a:spLocks noGrp="1"/>
          </p:cNvSpPr>
          <p:nvPr>
            <p:ph idx="1"/>
          </p:nvPr>
        </p:nvSpPr>
        <p:spPr/>
        <p:txBody>
          <a:bodyPr>
            <a:normAutofit/>
          </a:bodyPr>
          <a:lstStyle/>
          <a:p>
            <a:r>
              <a:rPr lang="en-US" sz="2800" dirty="0"/>
              <a:t>Grande </a:t>
            </a:r>
            <a:r>
              <a:rPr lang="en-US" sz="2800" dirty="0" err="1"/>
              <a:t>quantité</a:t>
            </a:r>
            <a:r>
              <a:rPr lang="en-US" sz="2800" dirty="0"/>
              <a:t> – Petite </a:t>
            </a:r>
            <a:r>
              <a:rPr lang="en-US" sz="2800" dirty="0" err="1"/>
              <a:t>quantité</a:t>
            </a:r>
            <a:r>
              <a:rPr lang="en-US" sz="2800" dirty="0"/>
              <a:t> = </a:t>
            </a:r>
            <a:r>
              <a:rPr lang="en-US" sz="2800" dirty="0" err="1"/>
              <a:t>Différence</a:t>
            </a:r>
            <a:endParaRPr lang="en-US" sz="2800" dirty="0"/>
          </a:p>
          <a:p>
            <a:r>
              <a:rPr lang="en-US" sz="2800" dirty="0"/>
              <a:t>Petite </a:t>
            </a:r>
            <a:r>
              <a:rPr lang="en-US" sz="2800" dirty="0" err="1"/>
              <a:t>quantité</a:t>
            </a:r>
            <a:r>
              <a:rPr lang="en-US" sz="2800" dirty="0"/>
              <a:t> + </a:t>
            </a:r>
            <a:r>
              <a:rPr lang="en-US" sz="2800" dirty="0" err="1"/>
              <a:t>Différence</a:t>
            </a:r>
            <a:r>
              <a:rPr lang="en-US" sz="2800" dirty="0"/>
              <a:t> = Grande </a:t>
            </a:r>
            <a:r>
              <a:rPr lang="en-US" sz="2800" dirty="0" err="1"/>
              <a:t>quantité</a:t>
            </a:r>
            <a:endParaRPr lang="en-US" sz="2800" dirty="0"/>
          </a:p>
          <a:p>
            <a:r>
              <a:rPr lang="en-US" sz="2800" dirty="0"/>
              <a:t>Grande </a:t>
            </a:r>
            <a:r>
              <a:rPr lang="en-US" sz="2800" dirty="0" err="1"/>
              <a:t>quantité</a:t>
            </a:r>
            <a:r>
              <a:rPr lang="en-US" sz="2800" dirty="0"/>
              <a:t> – </a:t>
            </a:r>
            <a:r>
              <a:rPr lang="en-US" sz="2800" dirty="0" err="1"/>
              <a:t>Différence</a:t>
            </a:r>
            <a:r>
              <a:rPr lang="en-US" sz="2800" dirty="0"/>
              <a:t> = Petite </a:t>
            </a:r>
            <a:r>
              <a:rPr lang="en-US" sz="2800" dirty="0" err="1"/>
              <a:t>quantité</a:t>
            </a:r>
            <a:endParaRPr lang="en-US" sz="2800" dirty="0"/>
          </a:p>
        </p:txBody>
      </p:sp>
    </p:spTree>
    <p:extLst>
      <p:ext uri="{BB962C8B-B14F-4D97-AF65-F5344CB8AC3E}">
        <p14:creationId xmlns:p14="http://schemas.microsoft.com/office/powerpoint/2010/main" val="1416691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err="1"/>
              <a:t>Utiliser</a:t>
            </a:r>
            <a:r>
              <a:rPr lang="en-CA" dirty="0"/>
              <a:t> du </a:t>
            </a:r>
            <a:r>
              <a:rPr lang="en-CA" dirty="0" err="1"/>
              <a:t>matériel</a:t>
            </a:r>
            <a:r>
              <a:rPr lang="en-CA" dirty="0"/>
              <a:t> de manipulation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47421" y="1848900"/>
            <a:ext cx="5396175"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73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47421" y="1848900"/>
            <a:ext cx="5396175"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CA" dirty="0" err="1"/>
              <a:t>Utiliser</a:t>
            </a:r>
            <a:r>
              <a:rPr lang="en-CA" dirty="0"/>
              <a:t> du </a:t>
            </a:r>
            <a:r>
              <a:rPr lang="en-CA" dirty="0" err="1"/>
              <a:t>matériel</a:t>
            </a:r>
            <a:r>
              <a:rPr lang="en-CA" dirty="0"/>
              <a:t> de manipulation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spTree>
    <p:extLst>
      <p:ext uri="{BB962C8B-B14F-4D97-AF65-F5344CB8AC3E}">
        <p14:creationId xmlns:p14="http://schemas.microsoft.com/office/powerpoint/2010/main" val="3068781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47421" y="1848900"/>
            <a:ext cx="5396175"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CA" dirty="0" err="1"/>
              <a:t>Utiliser</a:t>
            </a:r>
            <a:r>
              <a:rPr lang="en-CA" dirty="0"/>
              <a:t> du </a:t>
            </a:r>
            <a:r>
              <a:rPr lang="en-CA" dirty="0" err="1"/>
              <a:t>matériel</a:t>
            </a:r>
            <a:r>
              <a:rPr lang="en-CA" dirty="0"/>
              <a:t> de manipulation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273566" y="4577258"/>
            <a:ext cx="1881782" cy="1856729"/>
          </a:xfrm>
          <a:prstGeom prst="rect">
            <a:avLst/>
          </a:prstGeom>
        </p:spPr>
      </p:pic>
    </p:spTree>
    <p:extLst>
      <p:ext uri="{BB962C8B-B14F-4D97-AF65-F5344CB8AC3E}">
        <p14:creationId xmlns:p14="http://schemas.microsoft.com/office/powerpoint/2010/main" val="20061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err="1"/>
              <a:t>Utiliser</a:t>
            </a:r>
            <a:r>
              <a:rPr lang="en-CA" dirty="0"/>
              <a:t> du </a:t>
            </a:r>
            <a:r>
              <a:rPr lang="en-CA" dirty="0" err="1"/>
              <a:t>matériel</a:t>
            </a:r>
            <a:r>
              <a:rPr lang="en-CA" dirty="0"/>
              <a:t> de manipulation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13" y="1844999"/>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730" y="1724440"/>
            <a:ext cx="5106333" cy="487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1332" y="1844566"/>
            <a:ext cx="5119195" cy="465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5273566" y="4577258"/>
            <a:ext cx="1881782" cy="1856729"/>
          </a:xfrm>
          <a:prstGeom prst="rect">
            <a:avLst/>
          </a:prstGeom>
        </p:spPr>
      </p:pic>
      <p:sp>
        <p:nvSpPr>
          <p:cNvPr id="2" name="TextBox 1"/>
          <p:cNvSpPr txBox="1"/>
          <p:nvPr/>
        </p:nvSpPr>
        <p:spPr>
          <a:xfrm>
            <a:off x="2703722" y="5244012"/>
            <a:ext cx="1258678" cy="523220"/>
          </a:xfrm>
          <a:prstGeom prst="rect">
            <a:avLst/>
          </a:prstGeom>
          <a:noFill/>
        </p:spPr>
        <p:txBody>
          <a:bodyPr wrap="none" rtlCol="0">
            <a:spAutoFit/>
          </a:bodyPr>
          <a:lstStyle/>
          <a:p>
            <a:r>
              <a:rPr lang="en-US" sz="2800" b="1" dirty="0">
                <a:solidFill>
                  <a:schemeClr val="accent1"/>
                </a:solidFill>
              </a:rPr>
              <a:t>26 + 12</a:t>
            </a:r>
          </a:p>
        </p:txBody>
      </p:sp>
    </p:spTree>
    <p:extLst>
      <p:ext uri="{BB962C8B-B14F-4D97-AF65-F5344CB8AC3E}">
        <p14:creationId xmlns:p14="http://schemas.microsoft.com/office/powerpoint/2010/main" val="3733178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err="1"/>
              <a:t>Utiliser</a:t>
            </a:r>
            <a:r>
              <a:rPr lang="en-CA" dirty="0"/>
              <a:t> du </a:t>
            </a:r>
            <a:r>
              <a:rPr lang="en-CA" dirty="0" err="1"/>
              <a:t>matériel</a:t>
            </a:r>
            <a:r>
              <a:rPr lang="en-CA" dirty="0"/>
              <a:t> de manipulation</a:t>
            </a:r>
            <a:endParaRPr lang="en-US" dirty="0"/>
          </a:p>
        </p:txBody>
      </p:sp>
      <p:sp>
        <p:nvSpPr>
          <p:cNvPr id="2" name="Content Placeholder 1"/>
          <p:cNvSpPr>
            <a:spLocks noGrp="1"/>
          </p:cNvSpPr>
          <p:nvPr>
            <p:ph idx="1"/>
          </p:nvPr>
        </p:nvSpPr>
        <p:spPr/>
        <p:txBody>
          <a:bodyPr>
            <a:normAutofit/>
          </a:bodyPr>
          <a:lstStyle/>
          <a:p>
            <a:pPr marL="0" indent="0" algn="ctr">
              <a:buNone/>
            </a:pPr>
            <a:r>
              <a:rPr lang="en-US" dirty="0" err="1"/>
              <a:t>L’apprentissage</a:t>
            </a:r>
            <a:r>
              <a:rPr lang="en-US" dirty="0"/>
              <a:t> et la performance </a:t>
            </a:r>
            <a:r>
              <a:rPr lang="en-US" dirty="0" err="1"/>
              <a:t>en</a:t>
            </a:r>
            <a:r>
              <a:rPr lang="en-US" dirty="0"/>
              <a:t> </a:t>
            </a:r>
            <a:r>
              <a:rPr lang="en-US" dirty="0" err="1"/>
              <a:t>mathématiques</a:t>
            </a:r>
            <a:r>
              <a:rPr lang="en-US" dirty="0"/>
              <a:t> </a:t>
            </a:r>
            <a:r>
              <a:rPr lang="en-US" dirty="0" err="1"/>
              <a:t>sont</a:t>
            </a:r>
            <a:r>
              <a:rPr lang="en-US" dirty="0"/>
              <a:t> </a:t>
            </a:r>
            <a:r>
              <a:rPr lang="en-US" dirty="0" err="1"/>
              <a:t>optimisés</a:t>
            </a:r>
            <a:r>
              <a:rPr lang="en-US" dirty="0"/>
              <a:t> </a:t>
            </a:r>
            <a:r>
              <a:rPr lang="en-US" dirty="0" err="1"/>
              <a:t>lorsque</a:t>
            </a:r>
            <a:r>
              <a:rPr lang="en-US" dirty="0"/>
              <a:t> les </a:t>
            </a:r>
            <a:r>
              <a:rPr lang="en-US" dirty="0" err="1"/>
              <a:t>deux</a:t>
            </a:r>
            <a:r>
              <a:rPr lang="en-US" dirty="0"/>
              <a:t> </a:t>
            </a:r>
            <a:r>
              <a:rPr lang="en-US" dirty="0" err="1"/>
              <a:t>côtés</a:t>
            </a:r>
            <a:r>
              <a:rPr lang="en-US" dirty="0"/>
              <a:t> du </a:t>
            </a:r>
            <a:r>
              <a:rPr lang="en-US" dirty="0" err="1"/>
              <a:t>cerveau</a:t>
            </a:r>
            <a:r>
              <a:rPr lang="en-US" dirty="0"/>
              <a:t> </a:t>
            </a:r>
            <a:r>
              <a:rPr lang="en-US" dirty="0" err="1"/>
              <a:t>communiquent</a:t>
            </a:r>
            <a:r>
              <a:rPr lang="en-US" dirty="0"/>
              <a:t> – « le </a:t>
            </a:r>
            <a:r>
              <a:rPr lang="en-US" dirty="0" err="1"/>
              <a:t>croisement</a:t>
            </a:r>
            <a:r>
              <a:rPr lang="en-US" dirty="0"/>
              <a:t> des </a:t>
            </a:r>
            <a:r>
              <a:rPr lang="en-US" dirty="0" err="1"/>
              <a:t>cerveaux</a:t>
            </a:r>
            <a:r>
              <a:rPr lang="en-US" b="1" u="sng" dirty="0"/>
              <a:t> </a:t>
            </a:r>
            <a:r>
              <a:rPr lang="en-US" dirty="0"/>
              <a:t>»</a:t>
            </a:r>
          </a:p>
        </p:txBody>
      </p:sp>
      <p:sp>
        <p:nvSpPr>
          <p:cNvPr id="10" name="Rectangle 9"/>
          <p:cNvSpPr/>
          <p:nvPr/>
        </p:nvSpPr>
        <p:spPr>
          <a:xfrm>
            <a:off x="6506059" y="6397814"/>
            <a:ext cx="2588016" cy="400110"/>
          </a:xfrm>
          <a:prstGeom prst="rect">
            <a:avLst/>
          </a:prstGeom>
        </p:spPr>
        <p:txBody>
          <a:bodyPr wrap="none">
            <a:spAutoFit/>
          </a:bodyPr>
          <a:lstStyle/>
          <a:p>
            <a:r>
              <a:rPr lang="en-US" sz="2000" dirty="0"/>
              <a:t>~Park &amp; Brannon, 2013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043855"/>
            <a:ext cx="5108028" cy="2554014"/>
          </a:xfrm>
          <a:prstGeom prst="rect">
            <a:avLst/>
          </a:prstGeom>
        </p:spPr>
      </p:pic>
    </p:spTree>
    <p:extLst>
      <p:ext uri="{BB962C8B-B14F-4D97-AF65-F5344CB8AC3E}">
        <p14:creationId xmlns:p14="http://schemas.microsoft.com/office/powerpoint/2010/main" val="3697677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Grande idée no 1</a:t>
            </a:r>
          </a:p>
        </p:txBody>
      </p:sp>
    </p:spTree>
    <p:extLst>
      <p:ext uri="{BB962C8B-B14F-4D97-AF65-F5344CB8AC3E}">
        <p14:creationId xmlns:p14="http://schemas.microsoft.com/office/powerpoint/2010/main" val="271639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1933833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La </a:t>
            </a:r>
            <a:r>
              <a:rPr lang="en-US" dirty="0" err="1"/>
              <a:t>pensée</a:t>
            </a:r>
            <a:r>
              <a:rPr lang="en-US" dirty="0"/>
              <a:t> flexible</a:t>
            </a:r>
          </a:p>
        </p:txBody>
      </p:sp>
      <p:sp>
        <p:nvSpPr>
          <p:cNvPr id="2" name="Content Placeholder 1"/>
          <p:cNvSpPr>
            <a:spLocks noGrp="1"/>
          </p:cNvSpPr>
          <p:nvPr>
            <p:ph idx="1"/>
          </p:nvPr>
        </p:nvSpPr>
        <p:spPr/>
        <p:txBody>
          <a:bodyPr>
            <a:normAutofit lnSpcReduction="10000"/>
          </a:bodyPr>
          <a:lstStyle/>
          <a:p>
            <a:pPr marL="0" indent="0">
              <a:buNone/>
            </a:pPr>
            <a:r>
              <a:rPr lang="fr-FR" dirty="0">
                <a:latin typeface="tahoma" panose="020B0604030504040204" pitchFamily="34" charset="0"/>
              </a:rPr>
              <a:t>Une fois que les élèves sont sûrs du « compte », ils peuvent manipuler les nombres de manière flexible afin de faciliter la résolution de problèmes en</a:t>
            </a:r>
          </a:p>
          <a:p>
            <a:pPr lvl="1"/>
            <a:r>
              <a:rPr lang="fr-FR" dirty="0">
                <a:latin typeface="tahoma" panose="020B0604030504040204" pitchFamily="34" charset="0"/>
              </a:rPr>
              <a:t>utilisant des parties et des touts</a:t>
            </a:r>
            <a:endParaRPr lang="fr-FR" dirty="0"/>
          </a:p>
          <a:p>
            <a:pPr lvl="1"/>
            <a:r>
              <a:rPr lang="fr-FR" dirty="0">
                <a:latin typeface="tahoma" panose="020B0604030504040204" pitchFamily="34" charset="0"/>
              </a:rPr>
              <a:t>décomposant /recomposant</a:t>
            </a:r>
            <a:endParaRPr lang="fr-FR" dirty="0"/>
          </a:p>
          <a:p>
            <a:pPr lvl="1"/>
            <a:r>
              <a:rPr lang="fr-FR" dirty="0">
                <a:latin typeface="tahoma" panose="020B0604030504040204" pitchFamily="34" charset="0"/>
              </a:rPr>
              <a:t>partitionnant</a:t>
            </a:r>
            <a:endParaRPr lang="fr-FR" dirty="0"/>
          </a:p>
          <a:p>
            <a:pPr lvl="1"/>
            <a:r>
              <a:rPr lang="fr-FR" dirty="0">
                <a:latin typeface="tahoma" panose="020B0604030504040204" pitchFamily="34" charset="0"/>
              </a:rPr>
              <a:t>compensant</a:t>
            </a:r>
            <a:endParaRPr lang="fr-FR" dirty="0"/>
          </a:p>
          <a:p>
            <a:pPr lvl="1"/>
            <a:r>
              <a:rPr lang="fr-FR" dirty="0">
                <a:latin typeface="tahoma" panose="020B0604030504040204" pitchFamily="34" charset="0"/>
              </a:rPr>
              <a:t>utilisant une différence constante</a:t>
            </a:r>
            <a:endParaRPr lang="fr-FR" dirty="0">
              <a:effectLst/>
            </a:endParaRPr>
          </a:p>
        </p:txBody>
      </p:sp>
    </p:spTree>
    <p:extLst>
      <p:ext uri="{BB962C8B-B14F-4D97-AF65-F5344CB8AC3E}">
        <p14:creationId xmlns:p14="http://schemas.microsoft.com/office/powerpoint/2010/main" val="235534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 Intro</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33752"/>
            <a:ext cx="6590696" cy="497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0" y="4343400"/>
            <a:ext cx="1981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78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Faire des 10</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47900" y="1905000"/>
            <a:ext cx="48768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to reveal </a:t>
            </a:r>
            <a:endParaRPr lang="en-US" dirty="0"/>
          </a:p>
        </p:txBody>
      </p:sp>
    </p:spTree>
    <p:extLst>
      <p:ext uri="{BB962C8B-B14F-4D97-AF65-F5344CB8AC3E}">
        <p14:creationId xmlns:p14="http://schemas.microsoft.com/office/powerpoint/2010/main" val="1772613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999"/>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smtClean="0"/>
              <a:t>Faire des 10</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Tree>
    <p:extLst>
      <p:ext uri="{BB962C8B-B14F-4D97-AF65-F5344CB8AC3E}">
        <p14:creationId xmlns:p14="http://schemas.microsoft.com/office/powerpoint/2010/main" val="3904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Faire des 10</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293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Faire des 10</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6443" y="2874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52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Faire des 10</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32796" y="516893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43500"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7519"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1345"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57500" y="5181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43600" y="4398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965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Faire des 10</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 = 10 + 3</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6443" y="2874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250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Essayez</a:t>
            </a:r>
            <a:r>
              <a:rPr lang="en-US" dirty="0"/>
              <a:t> </a:t>
            </a:r>
            <a:r>
              <a:rPr lang="en-US" dirty="0" err="1"/>
              <a:t>ceci</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8 + 7</a:t>
            </a:r>
          </a:p>
        </p:txBody>
      </p:sp>
    </p:spTree>
    <p:extLst>
      <p:ext uri="{BB962C8B-B14F-4D97-AF65-F5344CB8AC3E}">
        <p14:creationId xmlns:p14="http://schemas.microsoft.com/office/powerpoint/2010/main" val="2546847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Développement</a:t>
            </a:r>
            <a:r>
              <a:rPr lang="en-US" dirty="0"/>
              <a:t> :  </a:t>
            </a:r>
            <a:r>
              <a:rPr lang="en-US" dirty="0" err="1"/>
              <a:t>Obtenir</a:t>
            </a:r>
            <a:r>
              <a:rPr lang="en-US" dirty="0"/>
              <a:t> dix</a:t>
            </a:r>
          </a:p>
        </p:txBody>
      </p:sp>
      <p:sp>
        <p:nvSpPr>
          <p:cNvPr id="3" name="Content Placeholder 2"/>
          <p:cNvSpPr>
            <a:spLocks noGrp="1"/>
          </p:cNvSpPr>
          <p:nvPr>
            <p:ph idx="1"/>
          </p:nvPr>
        </p:nvSpPr>
        <p:spPr/>
        <p:txBody>
          <a:bodyPr>
            <a:normAutofit/>
          </a:bodyPr>
          <a:lstStyle/>
          <a:p>
            <a:pPr marL="0" indent="0" algn="ctr">
              <a:buNone/>
            </a:pPr>
            <a:r>
              <a:rPr lang="en-US" sz="6000" dirty="0" smtClean="0"/>
              <a:t>29 + 43</a:t>
            </a:r>
          </a:p>
          <a:p>
            <a:pPr marL="0" indent="0" algn="ctr">
              <a:buNone/>
            </a:pPr>
            <a:r>
              <a:rPr lang="en-US" sz="6000" dirty="0" smtClean="0"/>
              <a:t>247 </a:t>
            </a:r>
            <a:r>
              <a:rPr lang="en-US" sz="6000" dirty="0"/>
              <a:t>+ 389</a:t>
            </a:r>
          </a:p>
        </p:txBody>
      </p:sp>
    </p:spTree>
    <p:extLst>
      <p:ext uri="{BB962C8B-B14F-4D97-AF65-F5344CB8AC3E}">
        <p14:creationId xmlns:p14="http://schemas.microsoft.com/office/powerpoint/2010/main" val="2142727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Qu’est-ce</a:t>
            </a:r>
            <a:r>
              <a:rPr lang="en-US" dirty="0"/>
              <a:t> que la </a:t>
            </a:r>
            <a:r>
              <a:rPr lang="en-US" dirty="0" err="1"/>
              <a:t>pensée</a:t>
            </a:r>
            <a:r>
              <a:rPr lang="en-US" dirty="0"/>
              <a:t> additive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328069"/>
            <a:ext cx="6096000" cy="4076700"/>
          </a:xfrm>
        </p:spPr>
      </p:pic>
    </p:spTree>
    <p:extLst>
      <p:ext uri="{BB962C8B-B14F-4D97-AF65-F5344CB8AC3E}">
        <p14:creationId xmlns:p14="http://schemas.microsoft.com/office/powerpoint/2010/main" val="1887890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ALERTE </a:t>
            </a:r>
            <a:r>
              <a:rPr lang="en-US" dirty="0" smtClean="0"/>
              <a:t>MODULE</a:t>
            </a:r>
            <a:br>
              <a:rPr lang="en-US" dirty="0" smtClean="0"/>
            </a:br>
            <a:r>
              <a:rPr lang="en-US" dirty="0" err="1" smtClean="0"/>
              <a:t>Obtenir</a:t>
            </a:r>
            <a:r>
              <a:rPr lang="en-US" dirty="0" smtClean="0"/>
              <a:t> dix</a:t>
            </a:r>
            <a:endParaRPr lang="en-US" dirty="0"/>
          </a:p>
        </p:txBody>
      </p:sp>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2286000"/>
            <a:ext cx="6096000" cy="4257675"/>
          </a:xfrm>
          <a:prstGeom prst="rect">
            <a:avLst/>
          </a:prstGeom>
        </p:spPr>
      </p:pic>
    </p:spTree>
    <p:extLst>
      <p:ext uri="{BB962C8B-B14F-4D97-AF65-F5344CB8AC3E}">
        <p14:creationId xmlns:p14="http://schemas.microsoft.com/office/powerpoint/2010/main" val="3521383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374" y="2057400"/>
            <a:ext cx="6484226" cy="489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a:t>Consolider</a:t>
            </a:r>
            <a:r>
              <a:rPr lang="en-US" dirty="0"/>
              <a:t> </a:t>
            </a:r>
            <a:r>
              <a:rPr lang="en-US" dirty="0" err="1"/>
              <a:t>votre</a:t>
            </a:r>
            <a:r>
              <a:rPr lang="en-US" dirty="0"/>
              <a:t> </a:t>
            </a:r>
            <a:r>
              <a:rPr lang="en-US" dirty="0" err="1"/>
              <a:t>apprentissage</a:t>
            </a:r>
            <a:endParaRPr lang="en-US" dirty="0"/>
          </a:p>
        </p:txBody>
      </p:sp>
      <p:sp>
        <p:nvSpPr>
          <p:cNvPr id="6" name="Right Arrow 5"/>
          <p:cNvSpPr/>
          <p:nvPr/>
        </p:nvSpPr>
        <p:spPr>
          <a:xfrm>
            <a:off x="0" y="4572000"/>
            <a:ext cx="59436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496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Partitionner</a:t>
            </a:r>
            <a:r>
              <a:rPr lang="en-US" dirty="0"/>
              <a:t> par </a:t>
            </a:r>
            <a:r>
              <a:rPr lang="en-US" dirty="0" err="1"/>
              <a:t>valeurs</a:t>
            </a:r>
            <a:r>
              <a:rPr lang="en-US" dirty="0"/>
              <a:t> de position</a:t>
            </a:r>
          </a:p>
        </p:txBody>
      </p:sp>
      <p:sp>
        <p:nvSpPr>
          <p:cNvPr id="5"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Tree>
    <p:extLst>
      <p:ext uri="{BB962C8B-B14F-4D97-AF65-F5344CB8AC3E}">
        <p14:creationId xmlns:p14="http://schemas.microsoft.com/office/powerpoint/2010/main" val="3287154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Partitionner</a:t>
            </a:r>
            <a:r>
              <a:rPr lang="en-US" dirty="0"/>
              <a:t> par </a:t>
            </a:r>
            <a:r>
              <a:rPr lang="en-US" dirty="0" err="1"/>
              <a:t>valeurs</a:t>
            </a:r>
            <a:r>
              <a:rPr lang="en-US" dirty="0"/>
              <a:t> de position</a:t>
            </a:r>
          </a:p>
        </p:txBody>
      </p:sp>
      <p:sp>
        <p:nvSpPr>
          <p:cNvPr id="1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14" name="Rectangle 13"/>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37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Partitionner</a:t>
            </a:r>
            <a:r>
              <a:rPr lang="en-US" dirty="0"/>
              <a:t> par </a:t>
            </a:r>
            <a:r>
              <a:rPr lang="en-US" dirty="0" err="1"/>
              <a:t>valeurs</a:t>
            </a:r>
            <a:r>
              <a:rPr lang="en-US" dirty="0"/>
              <a:t> de position</a:t>
            </a:r>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20</a:t>
            </a:r>
          </a:p>
          <a:p>
            <a:pPr marL="0" indent="0" algn="r">
              <a:buFont typeface="Arial" panose="020B0604020202020204" pitchFamily="34" charset="0"/>
              <a:buNone/>
            </a:pPr>
            <a:r>
              <a:rPr lang="en-US" sz="2800" dirty="0"/>
              <a:t>+ </a:t>
            </a:r>
            <a:r>
              <a:rPr lang="en-US" sz="2800" u="sng" dirty="0"/>
              <a:t>40</a:t>
            </a:r>
            <a:endParaRPr lang="en-US" sz="2800" dirty="0"/>
          </a:p>
          <a:p>
            <a:pPr marL="0" indent="0" algn="r">
              <a:buFont typeface="Arial" panose="020B0604020202020204" pitchFamily="34" charset="0"/>
              <a:buNone/>
            </a:pPr>
            <a:r>
              <a:rPr lang="en-US" sz="2800" dirty="0"/>
              <a:t>60</a:t>
            </a:r>
          </a:p>
          <a:p>
            <a:pPr marL="0" indent="0" algn="r">
              <a:buFont typeface="Arial" panose="020B0604020202020204" pitchFamily="34" charset="0"/>
              <a:buNone/>
            </a:pPr>
            <a:endParaRPr lang="en-US" sz="2800" dirty="0"/>
          </a:p>
          <a:p>
            <a:pPr marL="0" indent="0" algn="r">
              <a:buFont typeface="Arial" panose="020B0604020202020204" pitchFamily="34" charset="0"/>
              <a:buNone/>
            </a:pPr>
            <a:endParaRPr lang="en-US" sz="2800"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880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Partitionner</a:t>
            </a:r>
            <a:r>
              <a:rPr lang="en-US" dirty="0"/>
              <a:t> par </a:t>
            </a:r>
            <a:r>
              <a:rPr lang="en-US" dirty="0" err="1"/>
              <a:t>valeurs</a:t>
            </a:r>
            <a:r>
              <a:rPr lang="en-US" dirty="0"/>
              <a:t> de position</a:t>
            </a:r>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20</a:t>
            </a:r>
          </a:p>
          <a:p>
            <a:pPr marL="0" indent="0" algn="r">
              <a:buFont typeface="Arial" panose="020B0604020202020204" pitchFamily="34" charset="0"/>
              <a:buNone/>
            </a:pPr>
            <a:r>
              <a:rPr lang="en-US" sz="2800" dirty="0"/>
              <a:t>+ </a:t>
            </a:r>
            <a:r>
              <a:rPr lang="en-US" sz="2800" u="sng" dirty="0"/>
              <a:t>40</a:t>
            </a:r>
            <a:endParaRPr lang="en-US" sz="2800" dirty="0"/>
          </a:p>
          <a:p>
            <a:pPr marL="0" indent="0" algn="r">
              <a:buFont typeface="Arial" panose="020B0604020202020204" pitchFamily="34" charset="0"/>
              <a:buNone/>
            </a:pPr>
            <a:r>
              <a:rPr lang="en-US" sz="2800" dirty="0"/>
              <a:t>60</a:t>
            </a:r>
          </a:p>
          <a:p>
            <a:pPr marL="0" indent="0" algn="r">
              <a:buFont typeface="Arial" panose="020B0604020202020204" pitchFamily="34" charset="0"/>
              <a:buNone/>
            </a:pPr>
            <a:endParaRPr lang="en-US" sz="2800" dirty="0"/>
          </a:p>
          <a:p>
            <a:pPr marL="0" indent="0" algn="r">
              <a:buFont typeface="Arial" panose="020B0604020202020204" pitchFamily="34" charset="0"/>
              <a:buNone/>
            </a:pPr>
            <a:endParaRPr lang="en-US" sz="2800" dirty="0"/>
          </a:p>
          <a:p>
            <a:pPr marL="0" indent="0" algn="r">
              <a:buFont typeface="Arial" panose="020B0604020202020204" pitchFamily="34" charset="0"/>
              <a:buNone/>
            </a:pPr>
            <a:r>
              <a:rPr lang="en-US" sz="2800" dirty="0"/>
              <a:t>3</a:t>
            </a:r>
          </a:p>
          <a:p>
            <a:pPr marL="0" indent="0" algn="r">
              <a:buFont typeface="Arial" panose="020B0604020202020204" pitchFamily="34" charset="0"/>
              <a:buNone/>
            </a:pPr>
            <a:r>
              <a:rPr lang="en-US" sz="2800" dirty="0"/>
              <a:t>+ </a:t>
            </a:r>
            <a:r>
              <a:rPr lang="en-US" sz="2800" u="sng" dirty="0"/>
              <a:t>1</a:t>
            </a:r>
            <a:endParaRPr lang="en-US" sz="2800" dirty="0"/>
          </a:p>
          <a:p>
            <a:pPr marL="0" indent="0" algn="r">
              <a:buFont typeface="Arial" panose="020B0604020202020204" pitchFamily="34" charset="0"/>
              <a:buNone/>
            </a:pPr>
            <a:r>
              <a:rPr lang="en-US" sz="2800" dirty="0"/>
              <a:t>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867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Partitionner</a:t>
            </a:r>
            <a:r>
              <a:rPr lang="en-US" dirty="0"/>
              <a:t> par </a:t>
            </a:r>
            <a:r>
              <a:rPr lang="en-US" dirty="0" err="1"/>
              <a:t>valeurs</a:t>
            </a:r>
            <a:r>
              <a:rPr lang="en-US" dirty="0"/>
              <a:t> de position</a:t>
            </a:r>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20</a:t>
            </a:r>
          </a:p>
          <a:p>
            <a:pPr marL="0" indent="0" algn="r">
              <a:buFont typeface="Arial" panose="020B0604020202020204" pitchFamily="34" charset="0"/>
              <a:buNone/>
            </a:pPr>
            <a:r>
              <a:rPr lang="en-US" sz="2800" dirty="0"/>
              <a:t>+ </a:t>
            </a:r>
            <a:r>
              <a:rPr lang="en-US" sz="2800" u="sng" dirty="0"/>
              <a:t>40</a:t>
            </a:r>
            <a:endParaRPr lang="en-US" sz="2800" dirty="0"/>
          </a:p>
          <a:p>
            <a:pPr marL="0" indent="0" algn="r">
              <a:buFont typeface="Arial" panose="020B0604020202020204" pitchFamily="34" charset="0"/>
              <a:buNone/>
            </a:pPr>
            <a:r>
              <a:rPr lang="en-US" sz="2800" dirty="0"/>
              <a:t>60</a:t>
            </a:r>
          </a:p>
          <a:p>
            <a:pPr marL="0" indent="0" algn="r">
              <a:buFont typeface="Arial" panose="020B0604020202020204" pitchFamily="34" charset="0"/>
              <a:buNone/>
            </a:pPr>
            <a:endParaRPr lang="en-US" sz="2800" dirty="0"/>
          </a:p>
          <a:p>
            <a:pPr marL="0" indent="0" algn="r">
              <a:buFont typeface="Arial" panose="020B0604020202020204" pitchFamily="34" charset="0"/>
              <a:buNone/>
            </a:pPr>
            <a:endParaRPr lang="en-US" sz="2800" dirty="0"/>
          </a:p>
          <a:p>
            <a:pPr marL="0" indent="0" algn="r">
              <a:buFont typeface="Arial" panose="020B0604020202020204" pitchFamily="34" charset="0"/>
              <a:buNone/>
            </a:pPr>
            <a:r>
              <a:rPr lang="en-US" sz="2800" dirty="0"/>
              <a:t>3</a:t>
            </a:r>
          </a:p>
          <a:p>
            <a:pPr marL="0" indent="0" algn="r">
              <a:buFont typeface="Arial" panose="020B0604020202020204" pitchFamily="34" charset="0"/>
              <a:buNone/>
            </a:pPr>
            <a:r>
              <a:rPr lang="en-US" sz="2800" dirty="0"/>
              <a:t>+ </a:t>
            </a:r>
            <a:r>
              <a:rPr lang="en-US" sz="2800" u="sng" dirty="0"/>
              <a:t>1</a:t>
            </a:r>
            <a:endParaRPr lang="en-US" sz="2800" dirty="0"/>
          </a:p>
          <a:p>
            <a:pPr marL="0" indent="0" algn="r">
              <a:buFont typeface="Arial" panose="020B0604020202020204" pitchFamily="34" charset="0"/>
              <a:buNone/>
            </a:pPr>
            <a:r>
              <a:rPr lang="en-US" sz="2800" dirty="0"/>
              <a:t>4</a:t>
            </a:r>
          </a:p>
        </p:txBody>
      </p:sp>
      <p:sp>
        <p:nvSpPr>
          <p:cNvPr id="20" name="Content Placeholder 2"/>
          <p:cNvSpPr txBox="1">
            <a:spLocks/>
          </p:cNvSpPr>
          <p:nvPr/>
        </p:nvSpPr>
        <p:spPr>
          <a:xfrm>
            <a:off x="7162800" y="3049815"/>
            <a:ext cx="17526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60</a:t>
            </a:r>
          </a:p>
          <a:p>
            <a:pPr marL="0" indent="0" algn="r">
              <a:buFont typeface="Arial" panose="020B0604020202020204" pitchFamily="34" charset="0"/>
              <a:buNone/>
            </a:pPr>
            <a:r>
              <a:rPr lang="en-US" sz="2800" dirty="0"/>
              <a:t>+ </a:t>
            </a:r>
            <a:r>
              <a:rPr lang="en-US" sz="2800" u="sng" dirty="0"/>
              <a:t>4</a:t>
            </a:r>
            <a:endParaRPr lang="en-US" sz="2800" dirty="0"/>
          </a:p>
          <a:p>
            <a:pPr marL="0" indent="0" algn="r">
              <a:buFont typeface="Arial" panose="020B0604020202020204" pitchFamily="34" charset="0"/>
              <a:buNone/>
            </a:pPr>
            <a:r>
              <a:rPr lang="en-US" sz="2800" dirty="0"/>
              <a:t>64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677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Partitionner</a:t>
            </a:r>
            <a:r>
              <a:rPr lang="en-US" dirty="0"/>
              <a:t> par </a:t>
            </a:r>
            <a:r>
              <a:rPr lang="en-US" dirty="0" err="1"/>
              <a:t>valeurs</a:t>
            </a:r>
            <a:r>
              <a:rPr lang="en-US" dirty="0"/>
              <a:t> de position</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317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Partitionner</a:t>
            </a:r>
            <a:r>
              <a:rPr lang="en-US" dirty="0"/>
              <a:t> par </a:t>
            </a:r>
            <a:r>
              <a:rPr lang="en-US" dirty="0" err="1"/>
              <a:t>valeurs</a:t>
            </a:r>
            <a:r>
              <a:rPr lang="en-US" dirty="0"/>
              <a:t> de position</a:t>
            </a:r>
          </a:p>
        </p:txBody>
      </p:sp>
      <p:sp>
        <p:nvSpPr>
          <p:cNvPr id="18" name="Content Placeholder 2"/>
          <p:cNvSpPr txBox="1">
            <a:spLocks/>
          </p:cNvSpPr>
          <p:nvPr/>
        </p:nvSpPr>
        <p:spPr>
          <a:xfrm>
            <a:off x="533400" y="4191000"/>
            <a:ext cx="1752600" cy="2498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endParaRPr lang="en-US" sz="2800" dirty="0"/>
          </a:p>
          <a:p>
            <a:pPr marL="0" indent="0" algn="r">
              <a:buFont typeface="Arial" panose="020B0604020202020204" pitchFamily="34" charset="0"/>
              <a:buNone/>
            </a:pPr>
            <a:endParaRPr lang="en-US" sz="2800" dirty="0"/>
          </a:p>
          <a:p>
            <a:pPr marL="0" indent="0" algn="r">
              <a:buFont typeface="Arial" panose="020B0604020202020204" pitchFamily="34" charset="0"/>
              <a:buNone/>
            </a:pPr>
            <a:r>
              <a:rPr lang="en-US" sz="2800" dirty="0"/>
              <a:t>3</a:t>
            </a:r>
          </a:p>
          <a:p>
            <a:pPr marL="0" indent="0" algn="r">
              <a:buFont typeface="Arial" panose="020B0604020202020204" pitchFamily="34" charset="0"/>
              <a:buNone/>
            </a:pPr>
            <a:r>
              <a:rPr lang="en-US" sz="2800" dirty="0"/>
              <a:t>+ </a:t>
            </a:r>
            <a:r>
              <a:rPr lang="en-US" sz="2800" u="sng" dirty="0"/>
              <a:t>1</a:t>
            </a:r>
            <a:endParaRPr lang="en-US" sz="2800" dirty="0"/>
          </a:p>
          <a:p>
            <a:pPr marL="0" indent="0" algn="r">
              <a:buFont typeface="Arial" panose="020B0604020202020204" pitchFamily="34" charset="0"/>
              <a:buNone/>
            </a:pPr>
            <a:r>
              <a:rPr lang="en-US" sz="2800" dirty="0"/>
              <a:t>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98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Partitionner</a:t>
            </a:r>
            <a:r>
              <a:rPr lang="en-US" dirty="0"/>
              <a:t> par </a:t>
            </a:r>
            <a:r>
              <a:rPr lang="en-US" dirty="0" err="1"/>
              <a:t>valeurs</a:t>
            </a:r>
            <a:r>
              <a:rPr lang="en-US" dirty="0"/>
              <a:t> de position</a:t>
            </a:r>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20</a:t>
            </a:r>
          </a:p>
          <a:p>
            <a:pPr marL="0" indent="0" algn="r">
              <a:buFont typeface="Arial" panose="020B0604020202020204" pitchFamily="34" charset="0"/>
              <a:buNone/>
            </a:pPr>
            <a:r>
              <a:rPr lang="en-US" sz="2800" dirty="0"/>
              <a:t>+ </a:t>
            </a:r>
            <a:r>
              <a:rPr lang="en-US" sz="2800" u="sng" dirty="0"/>
              <a:t>40</a:t>
            </a:r>
            <a:endParaRPr lang="en-US" sz="2800" dirty="0"/>
          </a:p>
          <a:p>
            <a:pPr marL="0" indent="0" algn="r">
              <a:buFont typeface="Arial" panose="020B0604020202020204" pitchFamily="34" charset="0"/>
              <a:buNone/>
            </a:pPr>
            <a:r>
              <a:rPr lang="en-US" sz="2800" dirty="0"/>
              <a:t>60</a:t>
            </a:r>
          </a:p>
          <a:p>
            <a:pPr marL="0" indent="0" algn="r">
              <a:buFont typeface="Arial" panose="020B0604020202020204" pitchFamily="34" charset="0"/>
              <a:buNone/>
            </a:pPr>
            <a:endParaRPr lang="en-US" sz="2800" dirty="0"/>
          </a:p>
          <a:p>
            <a:pPr marL="0" indent="0" algn="r">
              <a:buFont typeface="Arial" panose="020B0604020202020204" pitchFamily="34" charset="0"/>
              <a:buNone/>
            </a:pPr>
            <a:endParaRPr lang="en-US" sz="2800" dirty="0"/>
          </a:p>
          <a:p>
            <a:pPr marL="0" indent="0" algn="r">
              <a:buFont typeface="Arial" panose="020B0604020202020204" pitchFamily="34" charset="0"/>
              <a:buNone/>
            </a:pPr>
            <a:r>
              <a:rPr lang="en-US" sz="2800" dirty="0"/>
              <a:t>3</a:t>
            </a:r>
          </a:p>
          <a:p>
            <a:pPr marL="0" indent="0" algn="r">
              <a:buFont typeface="Arial" panose="020B0604020202020204" pitchFamily="34" charset="0"/>
              <a:buNone/>
            </a:pPr>
            <a:r>
              <a:rPr lang="en-US" sz="2800" dirty="0"/>
              <a:t>+ </a:t>
            </a:r>
            <a:r>
              <a:rPr lang="en-US" sz="2800" u="sng" dirty="0"/>
              <a:t>1</a:t>
            </a:r>
            <a:endParaRPr lang="en-US" sz="2800" dirty="0"/>
          </a:p>
          <a:p>
            <a:pPr marL="0" indent="0" algn="r">
              <a:buFont typeface="Arial" panose="020B0604020202020204" pitchFamily="34" charset="0"/>
              <a:buNone/>
            </a:pPr>
            <a:r>
              <a:rPr lang="en-US" sz="2800" dirty="0"/>
              <a:t>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66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533400"/>
            <a:ext cx="6934199" cy="1143000"/>
          </a:xfrm>
        </p:spPr>
        <p:txBody>
          <a:bodyPr>
            <a:normAutofit/>
          </a:bodyPr>
          <a:lstStyle/>
          <a:p>
            <a:r>
              <a:rPr lang="en-US" sz="2800" dirty="0" err="1"/>
              <a:t>Qu’est-ce</a:t>
            </a:r>
            <a:r>
              <a:rPr lang="en-US" sz="2800" dirty="0"/>
              <a:t> que la </a:t>
            </a:r>
            <a:r>
              <a:rPr lang="en-US" sz="2800" dirty="0" err="1"/>
              <a:t>pensée</a:t>
            </a:r>
            <a:r>
              <a:rPr lang="en-US" sz="2800" dirty="0"/>
              <a:t> additive ?</a:t>
            </a:r>
          </a:p>
        </p:txBody>
      </p:sp>
      <p:sp>
        <p:nvSpPr>
          <p:cNvPr id="3" name="Content Placeholder 2"/>
          <p:cNvSpPr>
            <a:spLocks noGrp="1"/>
          </p:cNvSpPr>
          <p:nvPr>
            <p:ph idx="1"/>
          </p:nvPr>
        </p:nvSpPr>
        <p:spPr/>
        <p:txBody>
          <a:bodyPr>
            <a:normAutofit fontScale="70000" lnSpcReduction="20000"/>
          </a:bodyPr>
          <a:lstStyle/>
          <a:p>
            <a:r>
              <a:rPr lang="fr-FR" dirty="0">
                <a:latin typeface="tahoma" panose="020B0604030504040204" pitchFamily="34" charset="0"/>
              </a:rPr>
              <a:t>Les élèves doivent être capables de manipuler des nombres en les regroupant, en les divisant et en les comparant tout en se livrant à un raisonnement mathématique flexible. La pensée additive, c’est :</a:t>
            </a:r>
            <a:endParaRPr lang="fr-FR" dirty="0"/>
          </a:p>
          <a:p>
            <a:r>
              <a:rPr lang="fr-FR" dirty="0">
                <a:latin typeface="tahoma" panose="020B0604030504040204" pitchFamily="34" charset="0"/>
              </a:rPr>
              <a:t>une capacité de travailler de façon flexible avec les concepts, les stratégies et les représentations de l’addition et de la soustraction retrouvés dans des contextes très variés (raisonnement mathématique).</a:t>
            </a:r>
            <a:endParaRPr lang="fr-FR" dirty="0"/>
          </a:p>
          <a:p>
            <a:r>
              <a:rPr lang="fr-FR" dirty="0">
                <a:latin typeface="tahoma" panose="020B0604030504040204" pitchFamily="34" charset="0"/>
              </a:rPr>
              <a:t>aller au-delà de la mémorisation des faits de base en arithmétique.</a:t>
            </a:r>
            <a:endParaRPr lang="fr-FR" dirty="0"/>
          </a:p>
          <a:p>
            <a:r>
              <a:rPr lang="fr-FR" dirty="0">
                <a:latin typeface="tahoma" panose="020B0604030504040204" pitchFamily="34" charset="0"/>
              </a:rPr>
              <a:t>le moyen de communiquer efficacement la compréhension additive de façons variées (par exemple : à l’aide de mots, de diagrammes, d’expressions symboliques et d’algorithmes).</a:t>
            </a:r>
            <a:endParaRPr lang="fr-FR" dirty="0"/>
          </a:p>
          <a:p>
            <a:endParaRPr lang="en-US" dirty="0">
              <a:latin typeface="Segoe UI Symbol" panose="020B0502040204020203" pitchFamily="34" charset="0"/>
              <a:ea typeface="Segoe UI Symbol"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34470" flipH="1">
            <a:off x="7225449" y="5253423"/>
            <a:ext cx="1457667" cy="1724167"/>
          </a:xfrm>
          <a:prstGeom prst="rect">
            <a:avLst/>
          </a:prstGeom>
        </p:spPr>
      </p:pic>
      <p:sp>
        <p:nvSpPr>
          <p:cNvPr id="5" name="TextBox 4"/>
          <p:cNvSpPr txBox="1"/>
          <p:nvPr/>
        </p:nvSpPr>
        <p:spPr>
          <a:xfrm>
            <a:off x="6201684" y="6528179"/>
            <a:ext cx="1752598" cy="369332"/>
          </a:xfrm>
          <a:prstGeom prst="rect">
            <a:avLst/>
          </a:prstGeom>
          <a:noFill/>
        </p:spPr>
        <p:txBody>
          <a:bodyPr wrap="square" rtlCol="0">
            <a:spAutoFit/>
          </a:bodyPr>
          <a:lstStyle/>
          <a:p>
            <a:pPr algn="r"/>
            <a:r>
              <a:rPr lang="en-US" dirty="0"/>
              <a:t>EMPLO, 2015</a:t>
            </a:r>
          </a:p>
        </p:txBody>
      </p:sp>
    </p:spTree>
    <p:extLst>
      <p:ext uri="{BB962C8B-B14F-4D97-AF65-F5344CB8AC3E}">
        <p14:creationId xmlns:p14="http://schemas.microsoft.com/office/powerpoint/2010/main" val="3620239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Partitionner</a:t>
            </a:r>
            <a:r>
              <a:rPr lang="en-US" dirty="0"/>
              <a:t> par </a:t>
            </a:r>
            <a:r>
              <a:rPr lang="en-US" dirty="0" err="1"/>
              <a:t>valeurs</a:t>
            </a:r>
            <a:r>
              <a:rPr lang="en-US" dirty="0"/>
              <a:t> de position</a:t>
            </a:r>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20</a:t>
            </a:r>
          </a:p>
          <a:p>
            <a:pPr marL="0" indent="0" algn="r">
              <a:buFont typeface="Arial" panose="020B0604020202020204" pitchFamily="34" charset="0"/>
              <a:buNone/>
            </a:pPr>
            <a:r>
              <a:rPr lang="en-US" sz="2800" dirty="0"/>
              <a:t>+ </a:t>
            </a:r>
            <a:r>
              <a:rPr lang="en-US" sz="2800" u="sng" dirty="0"/>
              <a:t>40</a:t>
            </a:r>
            <a:endParaRPr lang="en-US" sz="2800" dirty="0"/>
          </a:p>
          <a:p>
            <a:pPr marL="0" indent="0" algn="r">
              <a:buFont typeface="Arial" panose="020B0604020202020204" pitchFamily="34" charset="0"/>
              <a:buNone/>
            </a:pPr>
            <a:r>
              <a:rPr lang="en-US" sz="2800" dirty="0"/>
              <a:t>60</a:t>
            </a:r>
          </a:p>
          <a:p>
            <a:pPr marL="0" indent="0" algn="r">
              <a:buFont typeface="Arial" panose="020B0604020202020204" pitchFamily="34" charset="0"/>
              <a:buNone/>
            </a:pPr>
            <a:endParaRPr lang="en-US" sz="2800" dirty="0"/>
          </a:p>
          <a:p>
            <a:pPr marL="0" indent="0" algn="r">
              <a:buFont typeface="Arial" panose="020B0604020202020204" pitchFamily="34" charset="0"/>
              <a:buNone/>
            </a:pPr>
            <a:endParaRPr lang="en-US" sz="2800" dirty="0"/>
          </a:p>
          <a:p>
            <a:pPr marL="0" indent="0" algn="r">
              <a:buFont typeface="Arial" panose="020B0604020202020204" pitchFamily="34" charset="0"/>
              <a:buNone/>
            </a:pPr>
            <a:r>
              <a:rPr lang="en-US" sz="2800" dirty="0"/>
              <a:t>3</a:t>
            </a:r>
          </a:p>
          <a:p>
            <a:pPr marL="0" indent="0" algn="r">
              <a:buFont typeface="Arial" panose="020B0604020202020204" pitchFamily="34" charset="0"/>
              <a:buNone/>
            </a:pPr>
            <a:r>
              <a:rPr lang="en-US" sz="2800" dirty="0"/>
              <a:t>+ </a:t>
            </a:r>
            <a:r>
              <a:rPr lang="en-US" sz="2800" u="sng" dirty="0"/>
              <a:t>1</a:t>
            </a:r>
            <a:endParaRPr lang="en-US" sz="2800" dirty="0"/>
          </a:p>
          <a:p>
            <a:pPr marL="0" indent="0" algn="r">
              <a:buFont typeface="Arial" panose="020B0604020202020204" pitchFamily="34" charset="0"/>
              <a:buNone/>
            </a:pPr>
            <a:r>
              <a:rPr lang="en-US" sz="2800" dirty="0"/>
              <a:t>4</a:t>
            </a:r>
          </a:p>
        </p:txBody>
      </p:sp>
      <p:sp>
        <p:nvSpPr>
          <p:cNvPr id="20" name="Content Placeholder 2"/>
          <p:cNvSpPr txBox="1">
            <a:spLocks/>
          </p:cNvSpPr>
          <p:nvPr/>
        </p:nvSpPr>
        <p:spPr>
          <a:xfrm>
            <a:off x="7162800" y="3049815"/>
            <a:ext cx="17526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4</a:t>
            </a:r>
          </a:p>
          <a:p>
            <a:pPr marL="0" indent="0" algn="r">
              <a:buFont typeface="Arial" panose="020B0604020202020204" pitchFamily="34" charset="0"/>
              <a:buNone/>
            </a:pPr>
            <a:r>
              <a:rPr lang="en-US" sz="2800" dirty="0"/>
              <a:t>+ </a:t>
            </a:r>
            <a:r>
              <a:rPr lang="en-US" sz="2800" u="sng" dirty="0"/>
              <a:t>60</a:t>
            </a:r>
            <a:endParaRPr lang="en-US" sz="2800" dirty="0"/>
          </a:p>
          <a:p>
            <a:pPr marL="0" indent="0" algn="r">
              <a:buFont typeface="Arial" panose="020B0604020202020204" pitchFamily="34" charset="0"/>
              <a:buNone/>
            </a:pPr>
            <a:r>
              <a:rPr lang="en-US" sz="2800" dirty="0"/>
              <a:t>64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089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Partitionner</a:t>
            </a:r>
            <a:r>
              <a:rPr lang="en-US" dirty="0"/>
              <a:t> par </a:t>
            </a:r>
            <a:r>
              <a:rPr lang="en-US" dirty="0" err="1"/>
              <a:t>valeurs</a:t>
            </a:r>
            <a:r>
              <a:rPr lang="en-US" dirty="0"/>
              <a:t> de position</a:t>
            </a:r>
          </a:p>
        </p:txBody>
      </p:sp>
      <p:sp>
        <p:nvSpPr>
          <p:cNvPr id="18" name="Content Placeholder 2"/>
          <p:cNvSpPr txBox="1">
            <a:spLocks/>
          </p:cNvSpPr>
          <p:nvPr/>
        </p:nvSpPr>
        <p:spPr>
          <a:xfrm>
            <a:off x="3733800" y="2590800"/>
            <a:ext cx="17526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4400" dirty="0"/>
              <a:t>23</a:t>
            </a:r>
          </a:p>
          <a:p>
            <a:pPr marL="0" indent="0" algn="r">
              <a:buFont typeface="Arial" panose="020B0604020202020204" pitchFamily="34" charset="0"/>
              <a:buNone/>
            </a:pPr>
            <a:r>
              <a:rPr lang="en-US" sz="4400" dirty="0"/>
              <a:t>+ </a:t>
            </a:r>
            <a:r>
              <a:rPr lang="en-US" sz="4400" u="sng" dirty="0"/>
              <a:t>41</a:t>
            </a:r>
            <a:endParaRPr lang="en-US" sz="4400" dirty="0"/>
          </a:p>
          <a:p>
            <a:pPr marL="0" indent="0" algn="r">
              <a:buFont typeface="Arial" panose="020B0604020202020204" pitchFamily="34" charset="0"/>
              <a:buNone/>
            </a:pPr>
            <a:r>
              <a:rPr lang="en-US" sz="4400" dirty="0"/>
              <a:t>4</a:t>
            </a:r>
          </a:p>
          <a:p>
            <a:pPr marL="0" indent="0" algn="r">
              <a:buFont typeface="Arial" panose="020B0604020202020204" pitchFamily="34" charset="0"/>
              <a:buNone/>
            </a:pPr>
            <a:r>
              <a:rPr lang="en-US" sz="4400" u="sng" dirty="0"/>
              <a:t>60</a:t>
            </a:r>
            <a:endParaRPr lang="en-US" sz="4400" dirty="0"/>
          </a:p>
          <a:p>
            <a:pPr marL="0" indent="0" algn="r">
              <a:buFont typeface="Arial" panose="020B0604020202020204" pitchFamily="34" charset="0"/>
              <a:buNone/>
            </a:pPr>
            <a:r>
              <a:rPr lang="en-US" sz="4400" dirty="0"/>
              <a:t>64</a:t>
            </a:r>
          </a:p>
        </p:txBody>
      </p:sp>
      <p:sp>
        <p:nvSpPr>
          <p:cNvPr id="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Tree>
    <p:extLst>
      <p:ext uri="{BB962C8B-B14F-4D97-AF65-F5344CB8AC3E}">
        <p14:creationId xmlns:p14="http://schemas.microsoft.com/office/powerpoint/2010/main" val="66776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Partitionner</a:t>
            </a:r>
            <a:r>
              <a:rPr lang="en-US" dirty="0"/>
              <a:t> par </a:t>
            </a:r>
            <a:r>
              <a:rPr lang="en-US" dirty="0" err="1"/>
              <a:t>valeurs</a:t>
            </a:r>
            <a:r>
              <a:rPr lang="en-US" dirty="0"/>
              <a:t> de position</a:t>
            </a:r>
          </a:p>
        </p:txBody>
      </p:sp>
      <p:sp>
        <p:nvSpPr>
          <p:cNvPr id="18" name="Content Placeholder 2"/>
          <p:cNvSpPr txBox="1">
            <a:spLocks/>
          </p:cNvSpPr>
          <p:nvPr/>
        </p:nvSpPr>
        <p:spPr>
          <a:xfrm>
            <a:off x="3733800" y="2590800"/>
            <a:ext cx="17526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4400" dirty="0"/>
              <a:t>23</a:t>
            </a:r>
          </a:p>
          <a:p>
            <a:pPr marL="0" indent="0" algn="r">
              <a:buFont typeface="Arial" panose="020B0604020202020204" pitchFamily="34" charset="0"/>
              <a:buNone/>
            </a:pPr>
            <a:r>
              <a:rPr lang="en-US" sz="4400" dirty="0"/>
              <a:t>+ </a:t>
            </a:r>
            <a:r>
              <a:rPr lang="en-US" sz="4400" u="sng" dirty="0"/>
              <a:t>41</a:t>
            </a:r>
            <a:endParaRPr lang="en-US" sz="4400" dirty="0"/>
          </a:p>
          <a:p>
            <a:pPr marL="0" indent="0" algn="r">
              <a:buFont typeface="Arial" panose="020B0604020202020204" pitchFamily="34" charset="0"/>
              <a:buNone/>
            </a:pPr>
            <a:r>
              <a:rPr lang="en-US" sz="4400" dirty="0"/>
              <a:t>60</a:t>
            </a:r>
          </a:p>
          <a:p>
            <a:pPr marL="0" indent="0" algn="r">
              <a:buFont typeface="Arial" panose="020B0604020202020204" pitchFamily="34" charset="0"/>
              <a:buNone/>
            </a:pPr>
            <a:r>
              <a:rPr lang="en-US" sz="4400" u="sng" dirty="0"/>
              <a:t>4</a:t>
            </a:r>
            <a:endParaRPr lang="en-US" sz="4400" dirty="0"/>
          </a:p>
          <a:p>
            <a:pPr marL="0" indent="0" algn="r">
              <a:buFont typeface="Arial" panose="020B0604020202020204" pitchFamily="34" charset="0"/>
              <a:buNone/>
            </a:pPr>
            <a:r>
              <a:rPr lang="en-US" sz="4400" dirty="0"/>
              <a:t>64</a:t>
            </a:r>
          </a:p>
        </p:txBody>
      </p:sp>
      <p:sp>
        <p:nvSpPr>
          <p:cNvPr id="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Tree>
    <p:extLst>
      <p:ext uri="{BB962C8B-B14F-4D97-AF65-F5344CB8AC3E}">
        <p14:creationId xmlns:p14="http://schemas.microsoft.com/office/powerpoint/2010/main" val="2584256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Essayez</a:t>
            </a:r>
            <a:r>
              <a:rPr lang="en-US" dirty="0"/>
              <a:t> </a:t>
            </a:r>
            <a:r>
              <a:rPr lang="en-US" dirty="0" err="1"/>
              <a:t>ceci</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29 + 43</a:t>
            </a:r>
          </a:p>
          <a:p>
            <a:pPr marL="0" indent="0" algn="ctr">
              <a:buNone/>
            </a:pPr>
            <a:r>
              <a:rPr lang="en-US" sz="5400" dirty="0" smtClean="0"/>
              <a:t>247 </a:t>
            </a:r>
            <a:r>
              <a:rPr lang="en-US" sz="5400" dirty="0"/>
              <a:t>+ 389</a:t>
            </a:r>
          </a:p>
        </p:txBody>
      </p:sp>
    </p:spTree>
    <p:extLst>
      <p:ext uri="{BB962C8B-B14F-4D97-AF65-F5344CB8AC3E}">
        <p14:creationId xmlns:p14="http://schemas.microsoft.com/office/powerpoint/2010/main" val="607209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014" y="2285999"/>
            <a:ext cx="7428186" cy="346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err="1"/>
              <a:t>Consolidez</a:t>
            </a:r>
            <a:r>
              <a:rPr lang="en-US" dirty="0"/>
              <a:t> </a:t>
            </a:r>
            <a:r>
              <a:rPr lang="en-US" dirty="0" err="1"/>
              <a:t>votre</a:t>
            </a:r>
            <a:r>
              <a:rPr lang="en-US" dirty="0"/>
              <a:t> </a:t>
            </a:r>
            <a:r>
              <a:rPr lang="en-US" dirty="0" err="1"/>
              <a:t>apprentissage</a:t>
            </a:r>
            <a:endParaRPr lang="en-US" dirty="0"/>
          </a:p>
        </p:txBody>
      </p:sp>
      <p:sp>
        <p:nvSpPr>
          <p:cNvPr id="6" name="Right Arrow 5"/>
          <p:cNvSpPr/>
          <p:nvPr/>
        </p:nvSpPr>
        <p:spPr>
          <a:xfrm>
            <a:off x="0" y="2895600"/>
            <a:ext cx="205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912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Droites</a:t>
            </a:r>
            <a:r>
              <a:rPr lang="en-US" dirty="0"/>
              <a:t> </a:t>
            </a:r>
            <a:r>
              <a:rPr lang="en-US" dirty="0" err="1"/>
              <a:t>numériques</a:t>
            </a:r>
            <a:r>
              <a:rPr lang="en-US" dirty="0"/>
              <a:t> </a:t>
            </a:r>
            <a:r>
              <a:rPr lang="en-US" dirty="0" err="1"/>
              <a:t>ouvertes</a:t>
            </a:r>
            <a:endParaRPr lang="en-US" dirty="0"/>
          </a:p>
        </p:txBody>
      </p:sp>
      <p:sp>
        <p:nvSpPr>
          <p:cNvPr id="3" name="Content Placeholder 2"/>
          <p:cNvSpPr>
            <a:spLocks noGrp="1"/>
          </p:cNvSpPr>
          <p:nvPr>
            <p:ph idx="1"/>
          </p:nvPr>
        </p:nvSpPr>
        <p:spPr/>
        <p:txBody>
          <a:bodyPr/>
          <a:lstStyle/>
          <a:p>
            <a:pPr marL="0" indent="0" algn="ctr">
              <a:buNone/>
            </a:pPr>
            <a:r>
              <a:rPr lang="en-US" sz="5400" dirty="0"/>
              <a:t>23 + 41</a:t>
            </a:r>
          </a:p>
          <a:p>
            <a:pPr marL="0" indent="0">
              <a:buNone/>
            </a:pPr>
            <a:endParaRPr lang="en-US" dirty="0"/>
          </a:p>
        </p:txBody>
      </p:sp>
      <p:grpSp>
        <p:nvGrpSpPr>
          <p:cNvPr id="94" name="Group 93"/>
          <p:cNvGrpSpPr/>
          <p:nvPr/>
        </p:nvGrpSpPr>
        <p:grpSpPr>
          <a:xfrm>
            <a:off x="1371600" y="3048000"/>
            <a:ext cx="2569028" cy="154215"/>
            <a:chOff x="1371600" y="3048000"/>
            <a:chExt cx="2569028" cy="154215"/>
          </a:xfrm>
        </p:grpSpPr>
        <p:sp>
          <p:nvSpPr>
            <p:cNvPr id="4" name="Rectangle 3"/>
            <p:cNvSpPr/>
            <p:nvPr/>
          </p:nvSpPr>
          <p:spPr>
            <a:xfrm>
              <a:off x="1371600"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Rectangle 4"/>
            <p:cNvSpPr/>
            <p:nvPr/>
          </p:nvSpPr>
          <p:spPr>
            <a:xfrm>
              <a:off x="3525099"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p:cNvSpPr/>
            <p:nvPr/>
          </p:nvSpPr>
          <p:spPr>
            <a:xfrm>
              <a:off x="244999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Rectangle 7"/>
            <p:cNvSpPr/>
            <p:nvPr/>
          </p:nvSpPr>
          <p:spPr>
            <a:xfrm>
              <a:off x="366360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p:cNvSpPr/>
            <p:nvPr/>
          </p:nvSpPr>
          <p:spPr>
            <a:xfrm>
              <a:off x="380211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95" name="Group 94"/>
          <p:cNvGrpSpPr/>
          <p:nvPr/>
        </p:nvGrpSpPr>
        <p:grpSpPr>
          <a:xfrm>
            <a:off x="3940628" y="3046185"/>
            <a:ext cx="4492677" cy="156030"/>
            <a:chOff x="3940628" y="3046185"/>
            <a:chExt cx="4492677" cy="156030"/>
          </a:xfrm>
        </p:grpSpPr>
        <p:sp>
          <p:nvSpPr>
            <p:cNvPr id="10" name="Rectangle 9"/>
            <p:cNvSpPr/>
            <p:nvPr/>
          </p:nvSpPr>
          <p:spPr>
            <a:xfrm>
              <a:off x="394062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Rectangle 10"/>
            <p:cNvSpPr/>
            <p:nvPr/>
          </p:nvSpPr>
          <p:spPr>
            <a:xfrm>
              <a:off x="5019026"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p:cNvSpPr/>
            <p:nvPr/>
          </p:nvSpPr>
          <p:spPr>
            <a:xfrm>
              <a:off x="6126783"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p:cNvSpPr/>
            <p:nvPr/>
          </p:nvSpPr>
          <p:spPr>
            <a:xfrm>
              <a:off x="7205181"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p:cNvSpPr/>
            <p:nvPr/>
          </p:nvSpPr>
          <p:spPr>
            <a:xfrm>
              <a:off x="8294795" y="3046185"/>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cxnSp>
        <p:nvCxnSpPr>
          <p:cNvPr id="17" name="Straight Connector 16"/>
          <p:cNvCxnSpPr/>
          <p:nvPr/>
        </p:nvCxnSpPr>
        <p:spPr>
          <a:xfrm>
            <a:off x="1371600" y="4394983"/>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733800" y="4090183"/>
            <a:ext cx="418704" cy="782989"/>
            <a:chOff x="3733800" y="4090183"/>
            <a:chExt cx="418704" cy="782989"/>
          </a:xfrm>
        </p:grpSpPr>
        <p:cxnSp>
          <p:nvCxnSpPr>
            <p:cNvPr id="19" name="Straight Connector 18"/>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33800" y="4503840"/>
              <a:ext cx="418704" cy="369332"/>
            </a:xfrm>
            <a:prstGeom prst="rect">
              <a:avLst/>
            </a:prstGeom>
            <a:noFill/>
          </p:spPr>
          <p:txBody>
            <a:bodyPr wrap="none" rtlCol="0">
              <a:spAutoFit/>
            </a:bodyPr>
            <a:lstStyle/>
            <a:p>
              <a:r>
                <a:rPr lang="en-US" dirty="0"/>
                <a:t>23</a:t>
              </a:r>
            </a:p>
          </p:txBody>
        </p:sp>
      </p:grpSp>
      <p:grpSp>
        <p:nvGrpSpPr>
          <p:cNvPr id="53" name="Group 52"/>
          <p:cNvGrpSpPr/>
          <p:nvPr/>
        </p:nvGrpSpPr>
        <p:grpSpPr>
          <a:xfrm>
            <a:off x="4812198" y="4090183"/>
            <a:ext cx="418704" cy="782989"/>
            <a:chOff x="4812198" y="4090183"/>
            <a:chExt cx="418704" cy="782989"/>
          </a:xfrm>
        </p:grpSpPr>
        <p:cxnSp>
          <p:nvCxnSpPr>
            <p:cNvPr id="21" name="Straight Connector 20"/>
            <p:cNvCxnSpPr/>
            <p:nvPr/>
          </p:nvCxnSpPr>
          <p:spPr>
            <a:xfrm>
              <a:off x="5019026"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12198" y="4503840"/>
              <a:ext cx="418704" cy="369332"/>
            </a:xfrm>
            <a:prstGeom prst="rect">
              <a:avLst/>
            </a:prstGeom>
            <a:noFill/>
          </p:spPr>
          <p:txBody>
            <a:bodyPr wrap="none" rtlCol="0">
              <a:spAutoFit/>
            </a:bodyPr>
            <a:lstStyle/>
            <a:p>
              <a:r>
                <a:rPr lang="en-US" dirty="0"/>
                <a:t>33</a:t>
              </a:r>
            </a:p>
          </p:txBody>
        </p:sp>
      </p:grpSp>
      <p:grpSp>
        <p:nvGrpSpPr>
          <p:cNvPr id="54" name="Group 53"/>
          <p:cNvGrpSpPr/>
          <p:nvPr/>
        </p:nvGrpSpPr>
        <p:grpSpPr>
          <a:xfrm>
            <a:off x="5890596" y="4093811"/>
            <a:ext cx="418704" cy="782989"/>
            <a:chOff x="5890596" y="4093811"/>
            <a:chExt cx="418704" cy="782989"/>
          </a:xfrm>
        </p:grpSpPr>
        <p:cxnSp>
          <p:nvCxnSpPr>
            <p:cNvPr id="23" name="Straight Connector 22"/>
            <p:cNvCxnSpPr/>
            <p:nvPr/>
          </p:nvCxnSpPr>
          <p:spPr>
            <a:xfrm>
              <a:off x="6097424"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90596" y="4507468"/>
              <a:ext cx="418704" cy="369332"/>
            </a:xfrm>
            <a:prstGeom prst="rect">
              <a:avLst/>
            </a:prstGeom>
            <a:noFill/>
          </p:spPr>
          <p:txBody>
            <a:bodyPr wrap="none" rtlCol="0">
              <a:spAutoFit/>
            </a:bodyPr>
            <a:lstStyle/>
            <a:p>
              <a:r>
                <a:rPr lang="en-US" dirty="0"/>
                <a:t>43</a:t>
              </a:r>
            </a:p>
          </p:txBody>
        </p:sp>
      </p:grpSp>
      <p:grpSp>
        <p:nvGrpSpPr>
          <p:cNvPr id="55" name="Group 54"/>
          <p:cNvGrpSpPr/>
          <p:nvPr/>
        </p:nvGrpSpPr>
        <p:grpSpPr>
          <a:xfrm>
            <a:off x="6968994" y="4093811"/>
            <a:ext cx="418704" cy="782989"/>
            <a:chOff x="6968994" y="4093811"/>
            <a:chExt cx="418704" cy="782989"/>
          </a:xfrm>
        </p:grpSpPr>
        <p:cxnSp>
          <p:nvCxnSpPr>
            <p:cNvPr id="25" name="Straight Connector 24"/>
            <p:cNvCxnSpPr/>
            <p:nvPr/>
          </p:nvCxnSpPr>
          <p:spPr>
            <a:xfrm>
              <a:off x="7175822"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68994" y="4507468"/>
              <a:ext cx="418704" cy="369332"/>
            </a:xfrm>
            <a:prstGeom prst="rect">
              <a:avLst/>
            </a:prstGeom>
            <a:noFill/>
          </p:spPr>
          <p:txBody>
            <a:bodyPr wrap="none" rtlCol="0">
              <a:spAutoFit/>
            </a:bodyPr>
            <a:lstStyle/>
            <a:p>
              <a:r>
                <a:rPr lang="en-US" dirty="0"/>
                <a:t>53</a:t>
              </a:r>
            </a:p>
          </p:txBody>
        </p:sp>
      </p:grpSp>
      <p:grpSp>
        <p:nvGrpSpPr>
          <p:cNvPr id="56" name="Group 55"/>
          <p:cNvGrpSpPr/>
          <p:nvPr/>
        </p:nvGrpSpPr>
        <p:grpSpPr>
          <a:xfrm>
            <a:off x="8047392" y="4093811"/>
            <a:ext cx="418704" cy="782989"/>
            <a:chOff x="8047392" y="4093811"/>
            <a:chExt cx="418704" cy="782989"/>
          </a:xfrm>
        </p:grpSpPr>
        <p:cxnSp>
          <p:nvCxnSpPr>
            <p:cNvPr id="27" name="Straight Connector 26"/>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47392" y="4507468"/>
              <a:ext cx="418704" cy="369332"/>
            </a:xfrm>
            <a:prstGeom prst="rect">
              <a:avLst/>
            </a:prstGeom>
            <a:noFill/>
          </p:spPr>
          <p:txBody>
            <a:bodyPr wrap="none" rtlCol="0">
              <a:spAutoFit/>
            </a:bodyPr>
            <a:lstStyle/>
            <a:p>
              <a:r>
                <a:rPr lang="en-US" dirty="0"/>
                <a:t>63</a:t>
              </a:r>
            </a:p>
          </p:txBody>
        </p:sp>
      </p:grpSp>
      <p:grpSp>
        <p:nvGrpSpPr>
          <p:cNvPr id="57" name="Group 56"/>
          <p:cNvGrpSpPr/>
          <p:nvPr/>
        </p:nvGrpSpPr>
        <p:grpSpPr>
          <a:xfrm>
            <a:off x="8344296" y="4093811"/>
            <a:ext cx="418704" cy="782989"/>
            <a:chOff x="8344296" y="4093811"/>
            <a:chExt cx="418704" cy="782989"/>
          </a:xfrm>
        </p:grpSpPr>
        <p:cxnSp>
          <p:nvCxnSpPr>
            <p:cNvPr id="29" name="Straight Connector 28"/>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47" name="Group 46"/>
          <p:cNvGrpSpPr/>
          <p:nvPr/>
        </p:nvGrpSpPr>
        <p:grpSpPr>
          <a:xfrm>
            <a:off x="3976914" y="3504559"/>
            <a:ext cx="1072576" cy="779752"/>
            <a:chOff x="3976914" y="3504559"/>
            <a:chExt cx="1072576" cy="779752"/>
          </a:xfrm>
        </p:grpSpPr>
        <p:sp>
          <p:nvSpPr>
            <p:cNvPr id="32" name="Curved Down Arrow 31"/>
            <p:cNvSpPr/>
            <p:nvPr/>
          </p:nvSpPr>
          <p:spPr>
            <a:xfrm>
              <a:off x="3976914" y="3927928"/>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4191000" y="3504559"/>
              <a:ext cx="534121" cy="369332"/>
            </a:xfrm>
            <a:prstGeom prst="rect">
              <a:avLst/>
            </a:prstGeom>
            <a:noFill/>
          </p:spPr>
          <p:txBody>
            <a:bodyPr wrap="none" rtlCol="0">
              <a:spAutoFit/>
            </a:bodyPr>
            <a:lstStyle/>
            <a:p>
              <a:r>
                <a:rPr lang="en-US" dirty="0"/>
                <a:t>+10</a:t>
              </a:r>
            </a:p>
          </p:txBody>
        </p:sp>
      </p:grpSp>
      <p:grpSp>
        <p:nvGrpSpPr>
          <p:cNvPr id="48" name="Group 47"/>
          <p:cNvGrpSpPr/>
          <p:nvPr/>
        </p:nvGrpSpPr>
        <p:grpSpPr>
          <a:xfrm>
            <a:off x="5054207" y="3512598"/>
            <a:ext cx="1072576" cy="779752"/>
            <a:chOff x="5054207" y="3512598"/>
            <a:chExt cx="1072576" cy="779752"/>
          </a:xfrm>
        </p:grpSpPr>
        <p:sp>
          <p:nvSpPr>
            <p:cNvPr id="37" name="Curved Down Arrow 36"/>
            <p:cNvSpPr/>
            <p:nvPr/>
          </p:nvSpPr>
          <p:spPr>
            <a:xfrm>
              <a:off x="5054207"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5268293" y="3512598"/>
              <a:ext cx="534121" cy="369332"/>
            </a:xfrm>
            <a:prstGeom prst="rect">
              <a:avLst/>
            </a:prstGeom>
            <a:noFill/>
          </p:spPr>
          <p:txBody>
            <a:bodyPr wrap="none" rtlCol="0">
              <a:spAutoFit/>
            </a:bodyPr>
            <a:lstStyle/>
            <a:p>
              <a:r>
                <a:rPr lang="en-US" dirty="0"/>
                <a:t>+10</a:t>
              </a:r>
            </a:p>
          </p:txBody>
        </p:sp>
      </p:grpSp>
      <p:grpSp>
        <p:nvGrpSpPr>
          <p:cNvPr id="49" name="Group 48"/>
          <p:cNvGrpSpPr/>
          <p:nvPr/>
        </p:nvGrpSpPr>
        <p:grpSpPr>
          <a:xfrm>
            <a:off x="6132605" y="3512598"/>
            <a:ext cx="1072576" cy="779752"/>
            <a:chOff x="6132605" y="3512598"/>
            <a:chExt cx="1072576" cy="779752"/>
          </a:xfrm>
        </p:grpSpPr>
        <p:sp>
          <p:nvSpPr>
            <p:cNvPr id="41" name="Curved Down Arrow 40"/>
            <p:cNvSpPr/>
            <p:nvPr/>
          </p:nvSpPr>
          <p:spPr>
            <a:xfrm>
              <a:off x="6132605"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6346691" y="3512598"/>
              <a:ext cx="534121" cy="369332"/>
            </a:xfrm>
            <a:prstGeom prst="rect">
              <a:avLst/>
            </a:prstGeom>
            <a:noFill/>
          </p:spPr>
          <p:txBody>
            <a:bodyPr wrap="none" rtlCol="0">
              <a:spAutoFit/>
            </a:bodyPr>
            <a:lstStyle/>
            <a:p>
              <a:r>
                <a:rPr lang="en-US" dirty="0"/>
                <a:t>+10</a:t>
              </a:r>
            </a:p>
          </p:txBody>
        </p:sp>
      </p:grpSp>
      <p:grpSp>
        <p:nvGrpSpPr>
          <p:cNvPr id="50" name="Group 49"/>
          <p:cNvGrpSpPr/>
          <p:nvPr/>
        </p:nvGrpSpPr>
        <p:grpSpPr>
          <a:xfrm>
            <a:off x="7211003" y="3512598"/>
            <a:ext cx="1072576" cy="779752"/>
            <a:chOff x="7211003" y="3512598"/>
            <a:chExt cx="1072576" cy="779752"/>
          </a:xfrm>
        </p:grpSpPr>
        <p:sp>
          <p:nvSpPr>
            <p:cNvPr id="43" name="Curved Down Arrow 42"/>
            <p:cNvSpPr/>
            <p:nvPr/>
          </p:nvSpPr>
          <p:spPr>
            <a:xfrm>
              <a:off x="7211003"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7425089" y="3512598"/>
              <a:ext cx="534121" cy="369332"/>
            </a:xfrm>
            <a:prstGeom prst="rect">
              <a:avLst/>
            </a:prstGeom>
            <a:noFill/>
          </p:spPr>
          <p:txBody>
            <a:bodyPr wrap="none" rtlCol="0">
              <a:spAutoFit/>
            </a:bodyPr>
            <a:lstStyle/>
            <a:p>
              <a:r>
                <a:rPr lang="en-US" dirty="0"/>
                <a:t>+10</a:t>
              </a:r>
            </a:p>
          </p:txBody>
        </p:sp>
      </p:grpSp>
      <p:grpSp>
        <p:nvGrpSpPr>
          <p:cNvPr id="51" name="Group 50"/>
          <p:cNvGrpSpPr/>
          <p:nvPr/>
        </p:nvGrpSpPr>
        <p:grpSpPr>
          <a:xfrm>
            <a:off x="8196705" y="3512598"/>
            <a:ext cx="417102" cy="724290"/>
            <a:chOff x="8196705" y="3512598"/>
            <a:chExt cx="417102" cy="724290"/>
          </a:xfrm>
        </p:grpSpPr>
        <p:sp>
          <p:nvSpPr>
            <p:cNvPr id="45" name="Curved Down Arrow 44"/>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8196705" y="3512598"/>
              <a:ext cx="417102" cy="369332"/>
            </a:xfrm>
            <a:prstGeom prst="rect">
              <a:avLst/>
            </a:prstGeom>
            <a:noFill/>
          </p:spPr>
          <p:txBody>
            <a:bodyPr wrap="none" rtlCol="0">
              <a:spAutoFit/>
            </a:bodyPr>
            <a:lstStyle/>
            <a:p>
              <a:r>
                <a:rPr lang="en-US" dirty="0"/>
                <a:t>+1</a:t>
              </a:r>
            </a:p>
          </p:txBody>
        </p:sp>
      </p:grpSp>
      <p:cxnSp>
        <p:nvCxnSpPr>
          <p:cNvPr id="58" name="Straight Connector 57"/>
          <p:cNvCxnSpPr/>
          <p:nvPr/>
        </p:nvCxnSpPr>
        <p:spPr>
          <a:xfrm>
            <a:off x="1371599" y="5909669"/>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3733799" y="5604869"/>
            <a:ext cx="418704" cy="782989"/>
            <a:chOff x="3733800" y="4090183"/>
            <a:chExt cx="418704" cy="782989"/>
          </a:xfrm>
        </p:grpSpPr>
        <p:cxnSp>
          <p:nvCxnSpPr>
            <p:cNvPr id="60" name="Straight Connector 59"/>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733800" y="4503840"/>
              <a:ext cx="418704" cy="369332"/>
            </a:xfrm>
            <a:prstGeom prst="rect">
              <a:avLst/>
            </a:prstGeom>
            <a:noFill/>
          </p:spPr>
          <p:txBody>
            <a:bodyPr wrap="none" rtlCol="0">
              <a:spAutoFit/>
            </a:bodyPr>
            <a:lstStyle/>
            <a:p>
              <a:r>
                <a:rPr lang="en-US" dirty="0"/>
                <a:t>23</a:t>
              </a:r>
            </a:p>
          </p:txBody>
        </p:sp>
      </p:grpSp>
      <p:grpSp>
        <p:nvGrpSpPr>
          <p:cNvPr id="71" name="Group 70"/>
          <p:cNvGrpSpPr/>
          <p:nvPr/>
        </p:nvGrpSpPr>
        <p:grpSpPr>
          <a:xfrm>
            <a:off x="8047391" y="5608497"/>
            <a:ext cx="418704" cy="782989"/>
            <a:chOff x="8047392" y="4093811"/>
            <a:chExt cx="418704" cy="782989"/>
          </a:xfrm>
        </p:grpSpPr>
        <p:cxnSp>
          <p:nvCxnSpPr>
            <p:cNvPr id="72" name="Straight Connector 71"/>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047392" y="4507468"/>
              <a:ext cx="418704" cy="369332"/>
            </a:xfrm>
            <a:prstGeom prst="rect">
              <a:avLst/>
            </a:prstGeom>
            <a:noFill/>
          </p:spPr>
          <p:txBody>
            <a:bodyPr wrap="none" rtlCol="0">
              <a:spAutoFit/>
            </a:bodyPr>
            <a:lstStyle/>
            <a:p>
              <a:r>
                <a:rPr lang="en-US" dirty="0"/>
                <a:t>63</a:t>
              </a:r>
            </a:p>
          </p:txBody>
        </p:sp>
      </p:grpSp>
      <p:grpSp>
        <p:nvGrpSpPr>
          <p:cNvPr id="74" name="Group 73"/>
          <p:cNvGrpSpPr/>
          <p:nvPr/>
        </p:nvGrpSpPr>
        <p:grpSpPr>
          <a:xfrm>
            <a:off x="8344295" y="5608497"/>
            <a:ext cx="418704" cy="782989"/>
            <a:chOff x="8344296" y="4093811"/>
            <a:chExt cx="418704" cy="782989"/>
          </a:xfrm>
        </p:grpSpPr>
        <p:cxnSp>
          <p:nvCxnSpPr>
            <p:cNvPr id="75" name="Straight Connector 74"/>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93" name="Group 92"/>
          <p:cNvGrpSpPr/>
          <p:nvPr/>
        </p:nvGrpSpPr>
        <p:grpSpPr>
          <a:xfrm>
            <a:off x="3976914" y="5074743"/>
            <a:ext cx="4306664" cy="732293"/>
            <a:chOff x="3976914" y="5074743"/>
            <a:chExt cx="4306664" cy="732293"/>
          </a:xfrm>
        </p:grpSpPr>
        <p:sp>
          <p:nvSpPr>
            <p:cNvPr id="87" name="Curved Down Arrow 86"/>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TextBox 87"/>
            <p:cNvSpPr txBox="1"/>
            <p:nvPr/>
          </p:nvSpPr>
          <p:spPr>
            <a:xfrm>
              <a:off x="5775179" y="5074743"/>
              <a:ext cx="534121" cy="369332"/>
            </a:xfrm>
            <a:prstGeom prst="rect">
              <a:avLst/>
            </a:prstGeom>
            <a:noFill/>
          </p:spPr>
          <p:txBody>
            <a:bodyPr wrap="none" rtlCol="0">
              <a:spAutoFit/>
            </a:bodyPr>
            <a:lstStyle/>
            <a:p>
              <a:r>
                <a:rPr lang="en-US" dirty="0"/>
                <a:t>+40</a:t>
              </a:r>
            </a:p>
          </p:txBody>
        </p:sp>
      </p:grpSp>
      <p:grpSp>
        <p:nvGrpSpPr>
          <p:cNvPr id="89" name="Group 88"/>
          <p:cNvGrpSpPr/>
          <p:nvPr/>
        </p:nvGrpSpPr>
        <p:grpSpPr>
          <a:xfrm>
            <a:off x="8196704" y="5027284"/>
            <a:ext cx="417102" cy="724290"/>
            <a:chOff x="8196705" y="3512598"/>
            <a:chExt cx="417102" cy="724290"/>
          </a:xfrm>
        </p:grpSpPr>
        <p:sp>
          <p:nvSpPr>
            <p:cNvPr id="90" name="Curved Down Arrow 89"/>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TextBox 90"/>
            <p:cNvSpPr txBox="1"/>
            <p:nvPr/>
          </p:nvSpPr>
          <p:spPr>
            <a:xfrm>
              <a:off x="8196705" y="3512598"/>
              <a:ext cx="417102" cy="369332"/>
            </a:xfrm>
            <a:prstGeom prst="rect">
              <a:avLst/>
            </a:prstGeom>
            <a:noFill/>
          </p:spPr>
          <p:txBody>
            <a:bodyPr wrap="none" rtlCol="0">
              <a:spAutoFit/>
            </a:bodyPr>
            <a:lstStyle/>
            <a:p>
              <a:r>
                <a:rPr lang="en-US" dirty="0"/>
                <a:t>+1</a:t>
              </a:r>
            </a:p>
          </p:txBody>
        </p:sp>
      </p:grpSp>
    </p:spTree>
    <p:extLst>
      <p:ext uri="{BB962C8B-B14F-4D97-AF65-F5344CB8AC3E}">
        <p14:creationId xmlns:p14="http://schemas.microsoft.com/office/powerpoint/2010/main" val="1238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Droites</a:t>
            </a:r>
            <a:r>
              <a:rPr lang="en-US" dirty="0"/>
              <a:t> </a:t>
            </a:r>
            <a:r>
              <a:rPr lang="en-US" dirty="0" err="1"/>
              <a:t>numériques</a:t>
            </a:r>
            <a:r>
              <a:rPr lang="en-US" dirty="0"/>
              <a:t> </a:t>
            </a:r>
            <a:r>
              <a:rPr lang="en-US" dirty="0" err="1"/>
              <a:t>ouvertes</a:t>
            </a:r>
            <a:endParaRPr lang="en-US" dirty="0"/>
          </a:p>
        </p:txBody>
      </p:sp>
      <p:sp>
        <p:nvSpPr>
          <p:cNvPr id="3" name="Content Placeholder 2"/>
          <p:cNvSpPr>
            <a:spLocks noGrp="1"/>
          </p:cNvSpPr>
          <p:nvPr>
            <p:ph idx="1"/>
          </p:nvPr>
        </p:nvSpPr>
        <p:spPr/>
        <p:txBody>
          <a:bodyPr/>
          <a:lstStyle/>
          <a:p>
            <a:pPr marL="0" indent="0" algn="ctr">
              <a:buNone/>
            </a:pPr>
            <a:r>
              <a:rPr lang="en-US" sz="5400" dirty="0"/>
              <a:t>23 + 41</a:t>
            </a:r>
          </a:p>
          <a:p>
            <a:pPr marL="0" indent="0">
              <a:buNone/>
            </a:pPr>
            <a:endParaRPr lang="en-US" dirty="0"/>
          </a:p>
        </p:txBody>
      </p:sp>
      <p:cxnSp>
        <p:nvCxnSpPr>
          <p:cNvPr id="15" name="Straight Connector 14"/>
          <p:cNvCxnSpPr/>
          <p:nvPr/>
        </p:nvCxnSpPr>
        <p:spPr>
          <a:xfrm>
            <a:off x="1432316" y="4416326"/>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794516" y="4111526"/>
            <a:ext cx="418704" cy="782989"/>
            <a:chOff x="3733800" y="4090183"/>
            <a:chExt cx="418704" cy="782989"/>
          </a:xfrm>
        </p:grpSpPr>
        <p:cxnSp>
          <p:nvCxnSpPr>
            <p:cNvPr id="17" name="Straight Connector 16"/>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4503840"/>
              <a:ext cx="418704" cy="369332"/>
            </a:xfrm>
            <a:prstGeom prst="rect">
              <a:avLst/>
            </a:prstGeom>
            <a:noFill/>
          </p:spPr>
          <p:txBody>
            <a:bodyPr wrap="none" rtlCol="0">
              <a:spAutoFit/>
            </a:bodyPr>
            <a:lstStyle/>
            <a:p>
              <a:r>
                <a:rPr lang="en-US" dirty="0"/>
                <a:t>41</a:t>
              </a:r>
            </a:p>
          </p:txBody>
        </p:sp>
      </p:grpSp>
      <p:grpSp>
        <p:nvGrpSpPr>
          <p:cNvPr id="19" name="Group 18"/>
          <p:cNvGrpSpPr/>
          <p:nvPr/>
        </p:nvGrpSpPr>
        <p:grpSpPr>
          <a:xfrm>
            <a:off x="6781800" y="4115154"/>
            <a:ext cx="418704" cy="782989"/>
            <a:chOff x="8047392" y="4093811"/>
            <a:chExt cx="418704" cy="782989"/>
          </a:xfrm>
        </p:grpSpPr>
        <p:cxnSp>
          <p:nvCxnSpPr>
            <p:cNvPr id="20" name="Straight Connector 19"/>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47392" y="4507468"/>
              <a:ext cx="418704" cy="369332"/>
            </a:xfrm>
            <a:prstGeom prst="rect">
              <a:avLst/>
            </a:prstGeom>
            <a:noFill/>
          </p:spPr>
          <p:txBody>
            <a:bodyPr wrap="none" rtlCol="0">
              <a:spAutoFit/>
            </a:bodyPr>
            <a:lstStyle/>
            <a:p>
              <a:r>
                <a:rPr lang="en-US" dirty="0"/>
                <a:t>61</a:t>
              </a:r>
            </a:p>
          </p:txBody>
        </p:sp>
      </p:grpSp>
      <p:grpSp>
        <p:nvGrpSpPr>
          <p:cNvPr id="22" name="Group 21"/>
          <p:cNvGrpSpPr/>
          <p:nvPr/>
        </p:nvGrpSpPr>
        <p:grpSpPr>
          <a:xfrm>
            <a:off x="7315200" y="4115154"/>
            <a:ext cx="418704" cy="782989"/>
            <a:chOff x="8344296" y="4093811"/>
            <a:chExt cx="418704" cy="782989"/>
          </a:xfrm>
        </p:grpSpPr>
        <p:cxnSp>
          <p:nvCxnSpPr>
            <p:cNvPr id="23" name="Straight Connector 22"/>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25" name="Group 24"/>
          <p:cNvGrpSpPr/>
          <p:nvPr/>
        </p:nvGrpSpPr>
        <p:grpSpPr>
          <a:xfrm>
            <a:off x="4037631" y="3581400"/>
            <a:ext cx="2972769" cy="732293"/>
            <a:chOff x="3976914" y="5074743"/>
            <a:chExt cx="4306664" cy="732293"/>
          </a:xfrm>
        </p:grpSpPr>
        <p:sp>
          <p:nvSpPr>
            <p:cNvPr id="26" name="Curved Down Arrow 25"/>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75179" y="5074743"/>
              <a:ext cx="534121" cy="369332"/>
            </a:xfrm>
            <a:prstGeom prst="rect">
              <a:avLst/>
            </a:prstGeom>
            <a:noFill/>
          </p:spPr>
          <p:txBody>
            <a:bodyPr wrap="none" rtlCol="0">
              <a:spAutoFit/>
            </a:bodyPr>
            <a:lstStyle/>
            <a:p>
              <a:r>
                <a:rPr lang="en-US" dirty="0"/>
                <a:t>+20</a:t>
              </a:r>
            </a:p>
          </p:txBody>
        </p:sp>
      </p:grpSp>
      <p:grpSp>
        <p:nvGrpSpPr>
          <p:cNvPr id="28" name="Group 27"/>
          <p:cNvGrpSpPr/>
          <p:nvPr/>
        </p:nvGrpSpPr>
        <p:grpSpPr>
          <a:xfrm>
            <a:off x="7010400" y="3595165"/>
            <a:ext cx="417102" cy="724290"/>
            <a:chOff x="8196705" y="3512598"/>
            <a:chExt cx="417102" cy="724290"/>
          </a:xfrm>
        </p:grpSpPr>
        <p:sp>
          <p:nvSpPr>
            <p:cNvPr id="29" name="Curved Down Arrow 28"/>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8196705" y="3512598"/>
              <a:ext cx="417102" cy="369332"/>
            </a:xfrm>
            <a:prstGeom prst="rect">
              <a:avLst/>
            </a:prstGeom>
            <a:noFill/>
          </p:spPr>
          <p:txBody>
            <a:bodyPr wrap="none" rtlCol="0">
              <a:spAutoFit/>
            </a:bodyPr>
            <a:lstStyle/>
            <a:p>
              <a:r>
                <a:rPr lang="en-US" dirty="0"/>
                <a:t>+3</a:t>
              </a:r>
            </a:p>
          </p:txBody>
        </p:sp>
      </p:grpSp>
    </p:spTree>
    <p:extLst>
      <p:ext uri="{BB962C8B-B14F-4D97-AF65-F5344CB8AC3E}">
        <p14:creationId xmlns:p14="http://schemas.microsoft.com/office/powerpoint/2010/main" val="307808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  </a:t>
            </a:r>
            <a:r>
              <a:rPr lang="en-US" dirty="0" err="1"/>
              <a:t>Essayez</a:t>
            </a:r>
            <a:r>
              <a:rPr lang="en-US" dirty="0"/>
              <a:t> </a:t>
            </a:r>
            <a:r>
              <a:rPr lang="en-US" dirty="0" err="1"/>
              <a:t>ceci</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29 + 43</a:t>
            </a:r>
          </a:p>
          <a:p>
            <a:pPr marL="0" indent="0" algn="ctr">
              <a:buNone/>
            </a:pPr>
            <a:r>
              <a:rPr lang="en-US" sz="5400" dirty="0" smtClean="0"/>
              <a:t>247 </a:t>
            </a:r>
            <a:r>
              <a:rPr lang="en-US" sz="5400" dirty="0"/>
              <a:t>+ 389</a:t>
            </a:r>
          </a:p>
        </p:txBody>
      </p:sp>
    </p:spTree>
    <p:extLst>
      <p:ext uri="{BB962C8B-B14F-4D97-AF65-F5344CB8AC3E}">
        <p14:creationId xmlns:p14="http://schemas.microsoft.com/office/powerpoint/2010/main" val="2442707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014" y="2285999"/>
            <a:ext cx="7428186" cy="346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err="1"/>
              <a:t>Consolidez</a:t>
            </a:r>
            <a:r>
              <a:rPr lang="en-US" dirty="0"/>
              <a:t> </a:t>
            </a:r>
            <a:r>
              <a:rPr lang="en-US" dirty="0" err="1"/>
              <a:t>votre</a:t>
            </a:r>
            <a:r>
              <a:rPr lang="en-US" dirty="0"/>
              <a:t> </a:t>
            </a:r>
            <a:r>
              <a:rPr lang="en-US" dirty="0" err="1"/>
              <a:t>apprentissage</a:t>
            </a:r>
            <a:endParaRPr lang="en-US" dirty="0"/>
          </a:p>
        </p:txBody>
      </p:sp>
      <p:sp>
        <p:nvSpPr>
          <p:cNvPr id="4" name="Right Arrow 3"/>
          <p:cNvSpPr/>
          <p:nvPr/>
        </p:nvSpPr>
        <p:spPr>
          <a:xfrm>
            <a:off x="0" y="3524250"/>
            <a:ext cx="586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1012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Exemples</a:t>
            </a:r>
            <a:r>
              <a:rPr lang="en-US" dirty="0"/>
              <a:t> </a:t>
            </a:r>
            <a:r>
              <a:rPr lang="en-US" dirty="0" err="1"/>
              <a:t>d’élèves</a:t>
            </a:r>
            <a:endParaRPr lang="en-US" dirty="0"/>
          </a:p>
        </p:txBody>
      </p:sp>
      <p:sp>
        <p:nvSpPr>
          <p:cNvPr id="3" name="Content Placeholder 2"/>
          <p:cNvSpPr>
            <a:spLocks noGrp="1"/>
          </p:cNvSpPr>
          <p:nvPr>
            <p:ph idx="1"/>
          </p:nvPr>
        </p:nvSpPr>
        <p:spPr>
          <a:xfrm>
            <a:off x="762000" y="2667000"/>
            <a:ext cx="3733800" cy="4023291"/>
          </a:xfrm>
        </p:spPr>
        <p:txBody>
          <a:bodyPr>
            <a:normAutofit/>
          </a:bodyPr>
          <a:lstStyle/>
          <a:p>
            <a:pPr marL="0" indent="0" algn="ctr">
              <a:buNone/>
            </a:pPr>
            <a:r>
              <a:rPr lang="en-US" sz="2800" dirty="0"/>
              <a:t>Comment </a:t>
            </a:r>
            <a:r>
              <a:rPr lang="en-US" sz="2800" dirty="0" err="1"/>
              <a:t>cet</a:t>
            </a:r>
            <a:r>
              <a:rPr lang="en-US" sz="2800" dirty="0"/>
              <a:t> </a:t>
            </a:r>
            <a:r>
              <a:rPr lang="en-US" sz="2800" dirty="0" err="1"/>
              <a:t>enseignant</a:t>
            </a:r>
            <a:r>
              <a:rPr lang="en-US" sz="2800" dirty="0"/>
              <a:t> aide-t-</a:t>
            </a:r>
            <a:r>
              <a:rPr lang="en-US" sz="2800" dirty="0" err="1"/>
              <a:t>il</a:t>
            </a:r>
            <a:r>
              <a:rPr lang="en-US" sz="2800" dirty="0"/>
              <a:t> </a:t>
            </a:r>
            <a:r>
              <a:rPr lang="en-US" sz="2800" dirty="0" err="1"/>
              <a:t>cet</a:t>
            </a:r>
            <a:r>
              <a:rPr lang="en-US" sz="2800" dirty="0"/>
              <a:t> </a:t>
            </a:r>
            <a:r>
              <a:rPr lang="en-US" sz="2800" dirty="0" err="1"/>
              <a:t>élève</a:t>
            </a:r>
            <a:r>
              <a:rPr lang="en-US" sz="2800" dirty="0"/>
              <a:t> à </a:t>
            </a:r>
            <a:r>
              <a:rPr lang="en-US" sz="2800" dirty="0" err="1"/>
              <a:t>résoudre</a:t>
            </a:r>
            <a:r>
              <a:rPr lang="en-US" sz="2800" dirty="0"/>
              <a:t> </a:t>
            </a:r>
            <a:r>
              <a:rPr lang="en-US" sz="2800" dirty="0" err="1"/>
              <a:t>correctement</a:t>
            </a:r>
            <a:r>
              <a:rPr lang="en-US" sz="2800" dirty="0"/>
              <a:t> 12 +9 ?</a:t>
            </a:r>
          </a:p>
        </p:txBody>
      </p:sp>
      <p:pic>
        <p:nvPicPr>
          <p:cNvPr id="4" name="12_9_and_12_10_student_B-wmv.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2882"/>
          <a:stretch/>
        </p:blipFill>
        <p:spPr>
          <a:xfrm>
            <a:off x="5715000" y="2129050"/>
            <a:ext cx="3352800" cy="4607221"/>
          </a:xfrm>
          <a:prstGeom prst="rect">
            <a:avLst/>
          </a:prstGeom>
        </p:spPr>
      </p:pic>
    </p:spTree>
    <p:extLst>
      <p:ext uri="{BB962C8B-B14F-4D97-AF65-F5344CB8AC3E}">
        <p14:creationId xmlns:p14="http://schemas.microsoft.com/office/powerpoint/2010/main" val="41370977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Pourquoi</a:t>
            </a:r>
            <a:r>
              <a:rPr lang="en-US" dirty="0"/>
              <a:t> la </a:t>
            </a:r>
            <a:r>
              <a:rPr lang="en-US" dirty="0" err="1"/>
              <a:t>pensée</a:t>
            </a:r>
            <a:r>
              <a:rPr lang="en-US" dirty="0"/>
              <a:t> additive </a:t>
            </a:r>
            <a:r>
              <a:rPr lang="en-US" dirty="0" err="1"/>
              <a:t>est-elle</a:t>
            </a:r>
            <a:r>
              <a:rPr lang="en-US" dirty="0"/>
              <a:t> </a:t>
            </a:r>
            <a:r>
              <a:rPr lang="en-US" dirty="0" err="1"/>
              <a:t>importante</a:t>
            </a:r>
            <a:r>
              <a:rPr lang="en-US" dirty="0"/>
              <a:t> ?</a:t>
            </a:r>
          </a:p>
        </p:txBody>
      </p:sp>
      <p:sp>
        <p:nvSpPr>
          <p:cNvPr id="3" name="Content Placeholder 2"/>
          <p:cNvSpPr>
            <a:spLocks noGrp="1"/>
          </p:cNvSpPr>
          <p:nvPr>
            <p:ph idx="1"/>
          </p:nvPr>
        </p:nvSpPr>
        <p:spPr>
          <a:xfrm>
            <a:off x="457200" y="2103437"/>
            <a:ext cx="8229600" cy="3230563"/>
          </a:xfrm>
        </p:spPr>
        <p:txBody>
          <a:bodyPr>
            <a:normAutofit fontScale="92500" lnSpcReduction="10000"/>
          </a:bodyPr>
          <a:lstStyle/>
          <a:p>
            <a:pPr marL="0" indent="0">
              <a:buNone/>
            </a:pPr>
            <a:r>
              <a:rPr lang="fr-FR" dirty="0">
                <a:latin typeface="tahoma" panose="020B0604030504040204" pitchFamily="34" charset="0"/>
              </a:rPr>
              <a:t>Selon les recherches, </a:t>
            </a:r>
          </a:p>
          <a:p>
            <a:r>
              <a:rPr lang="fr-FR" dirty="0">
                <a:latin typeface="tahoma" panose="020B0604030504040204" pitchFamily="34" charset="0"/>
              </a:rPr>
              <a:t>les habiletés en raisonnement mathématique, tout comme celles en arithmétique, sont des indicateurs de réussite en mathématiques. Cependant, la capacité des élèves à raisonner de façon mathématique est l’indicateur de réussite le plus fort. </a:t>
            </a:r>
            <a:endParaRPr lang="en-US" dirty="0"/>
          </a:p>
        </p:txBody>
      </p:sp>
      <p:sp>
        <p:nvSpPr>
          <p:cNvPr id="4" name="Rectangle 3"/>
          <p:cNvSpPr/>
          <p:nvPr/>
        </p:nvSpPr>
        <p:spPr>
          <a:xfrm>
            <a:off x="5257800" y="6488668"/>
            <a:ext cx="3886200" cy="369332"/>
          </a:xfrm>
          <a:prstGeom prst="rect">
            <a:avLst/>
          </a:prstGeom>
        </p:spPr>
        <p:txBody>
          <a:bodyPr wrap="square">
            <a:spAutoFit/>
          </a:bodyPr>
          <a:lstStyle/>
          <a:p>
            <a:r>
              <a:rPr lang="en-CA" dirty="0" err="1"/>
              <a:t>Nunes</a:t>
            </a:r>
            <a:r>
              <a:rPr lang="en-CA" dirty="0"/>
              <a:t>, Bryant, Barros, &amp; Sylva, 2011</a:t>
            </a:r>
          </a:p>
        </p:txBody>
      </p:sp>
    </p:spTree>
    <p:extLst>
      <p:ext uri="{BB962C8B-B14F-4D97-AF65-F5344CB8AC3E}">
        <p14:creationId xmlns:p14="http://schemas.microsoft.com/office/powerpoint/2010/main" val="2795212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Adaptation des </a:t>
            </a:r>
            <a:r>
              <a:rPr lang="en-US" dirty="0" err="1"/>
              <a:t>activités</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24441"/>
            <a:ext cx="3767466" cy="4833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857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Évaluation</a:t>
            </a:r>
            <a:r>
              <a:rPr lang="en-US" dirty="0"/>
              <a:t> </a:t>
            </a:r>
            <a:r>
              <a:rPr lang="en-US" dirty="0" err="1"/>
              <a:t>rapide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08893" y="2096318"/>
            <a:ext cx="3267075" cy="421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904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0" y="557212"/>
            <a:ext cx="6781800" cy="1143000"/>
          </a:xfrm>
        </p:spPr>
        <p:txBody>
          <a:bodyPr/>
          <a:lstStyle/>
          <a:p>
            <a:r>
              <a:rPr lang="en-US" dirty="0" err="1"/>
              <a:t>Évaluation</a:t>
            </a:r>
            <a:r>
              <a:rPr lang="en-US" dirty="0"/>
              <a:t> </a:t>
            </a:r>
            <a:r>
              <a:rPr lang="en-US" dirty="0" err="1"/>
              <a:t>rapide</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90800"/>
            <a:ext cx="7905558" cy="227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001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7" name="Title 1"/>
          <p:cNvSpPr>
            <a:spLocks noGrp="1"/>
          </p:cNvSpPr>
          <p:nvPr>
            <p:ph type="title"/>
          </p:nvPr>
        </p:nvSpPr>
        <p:spPr>
          <a:xfrm>
            <a:off x="2209800" y="557212"/>
            <a:ext cx="6781800" cy="1143000"/>
          </a:xfrm>
        </p:spPr>
        <p:txBody>
          <a:bodyPr/>
          <a:lstStyle/>
          <a:p>
            <a:r>
              <a:rPr lang="en-US" dirty="0" err="1"/>
              <a:t>Évaluation</a:t>
            </a:r>
            <a:r>
              <a:rPr lang="en-US" dirty="0"/>
              <a:t> </a:t>
            </a:r>
            <a:r>
              <a:rPr lang="en-US" dirty="0" err="1"/>
              <a:t>rapide</a:t>
            </a:r>
            <a:endParaRPr lang="en-US"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14600"/>
            <a:ext cx="7493036" cy="342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71784"/>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6" name="Title 1"/>
          <p:cNvSpPr>
            <a:spLocks noGrp="1"/>
          </p:cNvSpPr>
          <p:nvPr>
            <p:ph type="title"/>
          </p:nvPr>
        </p:nvSpPr>
        <p:spPr>
          <a:xfrm>
            <a:off x="2209800" y="557212"/>
            <a:ext cx="6781800" cy="1143000"/>
          </a:xfrm>
        </p:spPr>
        <p:txBody>
          <a:bodyPr/>
          <a:lstStyle/>
          <a:p>
            <a:r>
              <a:rPr lang="en-US" dirty="0" err="1"/>
              <a:t>Évaluation</a:t>
            </a:r>
            <a:r>
              <a:rPr lang="en-US" dirty="0"/>
              <a:t> </a:t>
            </a:r>
            <a:r>
              <a:rPr lang="en-US" dirty="0" err="1"/>
              <a:t>rapide</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90800"/>
            <a:ext cx="6394472"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891063"/>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Évaluation</a:t>
            </a:r>
            <a:r>
              <a:rPr lang="en-US" dirty="0"/>
              <a:t> </a:t>
            </a:r>
            <a:r>
              <a:rPr lang="en-US" dirty="0" err="1"/>
              <a:t>rapide</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78676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09800"/>
            <a:ext cx="90487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7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ALERTE </a:t>
            </a:r>
            <a:r>
              <a:rPr lang="en-US" dirty="0" smtClean="0"/>
              <a:t>MODULE </a:t>
            </a:r>
            <a:br>
              <a:rPr lang="en-US" dirty="0" smtClean="0"/>
            </a:br>
            <a:r>
              <a:rPr lang="en-US" dirty="0" err="1"/>
              <a:t>Évaluations</a:t>
            </a:r>
            <a:r>
              <a:rPr lang="en-US" dirty="0"/>
              <a:t> </a:t>
            </a:r>
            <a:r>
              <a:rPr lang="en-US" dirty="0" err="1"/>
              <a:t>supplémentaires</a:t>
            </a:r>
            <a:endParaRPr lang="en-US" dirty="0"/>
          </a:p>
        </p:txBody>
      </p:sp>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2286000"/>
            <a:ext cx="6096000" cy="4257675"/>
          </a:xfrm>
          <a:prstGeom prst="rect">
            <a:avLst/>
          </a:prstGeom>
        </p:spPr>
      </p:pic>
    </p:spTree>
    <p:extLst>
      <p:ext uri="{BB962C8B-B14F-4D97-AF65-F5344CB8AC3E}">
        <p14:creationId xmlns:p14="http://schemas.microsoft.com/office/powerpoint/2010/main" val="9136269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ALERTE MODULE </a:t>
            </a:r>
            <a:r>
              <a:rPr lang="en-US" dirty="0" smtClean="0"/>
              <a:t> </a:t>
            </a:r>
            <a:br>
              <a:rPr lang="en-US" dirty="0" smtClean="0"/>
            </a:br>
            <a:r>
              <a:rPr lang="en-US" dirty="0" err="1" smtClean="0"/>
              <a:t>Évaluez</a:t>
            </a:r>
            <a:r>
              <a:rPr lang="en-US" dirty="0" smtClean="0"/>
              <a:t> </a:t>
            </a:r>
            <a:r>
              <a:rPr lang="en-US" dirty="0" err="1"/>
              <a:t>vos</a:t>
            </a:r>
            <a:r>
              <a:rPr lang="en-US" dirty="0"/>
              <a:t> </a:t>
            </a:r>
            <a:r>
              <a:rPr lang="en-US" dirty="0" err="1"/>
              <a:t>élèves</a:t>
            </a:r>
            <a:endParaRPr lang="en-US" dirty="0"/>
          </a:p>
        </p:txBody>
      </p:sp>
      <p:pic>
        <p:nvPicPr>
          <p:cNvPr id="4" name="Content Placeholder 3">
            <a:hlinkClick r:id="rId3" action="ppaction://hlinksldjump"/>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0" y="2237581"/>
            <a:ext cx="6096000" cy="4257675"/>
          </a:xfrm>
        </p:spPr>
      </p:pic>
    </p:spTree>
    <p:extLst>
      <p:ext uri="{BB962C8B-B14F-4D97-AF65-F5344CB8AC3E}">
        <p14:creationId xmlns:p14="http://schemas.microsoft.com/office/powerpoint/2010/main" val="229514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Pratiques</a:t>
            </a:r>
            <a:r>
              <a:rPr lang="en-US" dirty="0"/>
              <a:t> </a:t>
            </a:r>
            <a:r>
              <a:rPr lang="en-US" dirty="0" err="1"/>
              <a:t>pédagogiques</a:t>
            </a:r>
            <a:endParaRPr lang="en-US" dirty="0"/>
          </a:p>
        </p:txBody>
      </p:sp>
      <p:sp>
        <p:nvSpPr>
          <p:cNvPr id="3" name="Content Placeholder 2"/>
          <p:cNvSpPr>
            <a:spLocks noGrp="1"/>
          </p:cNvSpPr>
          <p:nvPr>
            <p:ph idx="1"/>
          </p:nvPr>
        </p:nvSpPr>
        <p:spPr/>
        <p:txBody>
          <a:bodyPr/>
          <a:lstStyle/>
          <a:p>
            <a:r>
              <a:rPr lang="en-US" dirty="0"/>
              <a:t>Discussions </a:t>
            </a:r>
            <a:r>
              <a:rPr lang="en-US" dirty="0" err="1"/>
              <a:t>numériques</a:t>
            </a:r>
            <a:endParaRPr lang="en-US" dirty="0"/>
          </a:p>
          <a:p>
            <a:r>
              <a:rPr lang="en-US" dirty="0"/>
              <a:t>Questions </a:t>
            </a:r>
            <a:r>
              <a:rPr lang="en-US" dirty="0" err="1"/>
              <a:t>ouvertes</a:t>
            </a:r>
            <a:endParaRPr lang="en-US" dirty="0"/>
          </a:p>
          <a:p>
            <a:r>
              <a:rPr lang="en-US" dirty="0" err="1"/>
              <a:t>Utilisation</a:t>
            </a:r>
            <a:r>
              <a:rPr lang="en-US" dirty="0"/>
              <a:t> du </a:t>
            </a:r>
            <a:r>
              <a:rPr lang="en-US" dirty="0" err="1"/>
              <a:t>matériel</a:t>
            </a:r>
            <a:r>
              <a:rPr lang="en-US" dirty="0"/>
              <a:t> de manipulation</a:t>
            </a:r>
          </a:p>
          <a:p>
            <a:r>
              <a:rPr lang="en-US" dirty="0" err="1" smtClean="0"/>
              <a:t>Résolution</a:t>
            </a:r>
            <a:r>
              <a:rPr lang="en-US" dirty="0" smtClean="0"/>
              <a:t> </a:t>
            </a:r>
            <a:r>
              <a:rPr lang="en-US" dirty="0"/>
              <a:t>de </a:t>
            </a:r>
            <a:r>
              <a:rPr lang="en-US" dirty="0" err="1"/>
              <a:t>problèmes</a:t>
            </a:r>
            <a:endParaRPr lang="en-US" dirty="0"/>
          </a:p>
          <a:p>
            <a:endParaRPr lang="en-US" dirty="0"/>
          </a:p>
          <a:p>
            <a:endParaRPr lang="en-US" dirty="0"/>
          </a:p>
        </p:txBody>
      </p:sp>
    </p:spTree>
    <p:extLst>
      <p:ext uri="{BB962C8B-B14F-4D97-AF65-F5344CB8AC3E}">
        <p14:creationId xmlns:p14="http://schemas.microsoft.com/office/powerpoint/2010/main" val="34407672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avec les parents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73061"/>
            <a:ext cx="7315200" cy="468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641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Pourquoi</a:t>
            </a:r>
            <a:r>
              <a:rPr lang="en-US" dirty="0"/>
              <a:t> la </a:t>
            </a:r>
            <a:r>
              <a:rPr lang="en-US" dirty="0" err="1"/>
              <a:t>pensée</a:t>
            </a:r>
            <a:r>
              <a:rPr lang="en-US" dirty="0"/>
              <a:t> additive </a:t>
            </a:r>
            <a:r>
              <a:rPr lang="en-US" dirty="0" err="1"/>
              <a:t>est-elle</a:t>
            </a:r>
            <a:r>
              <a:rPr lang="en-US" dirty="0"/>
              <a:t> </a:t>
            </a:r>
            <a:r>
              <a:rPr lang="en-US" dirty="0" err="1"/>
              <a:t>importante</a:t>
            </a:r>
            <a:r>
              <a:rPr lang="en-US" dirty="0"/>
              <a:t> ?</a:t>
            </a:r>
          </a:p>
        </p:txBody>
      </p:sp>
      <p:sp>
        <p:nvSpPr>
          <p:cNvPr id="3" name="Content Placeholder 2"/>
          <p:cNvSpPr>
            <a:spLocks noGrp="1"/>
          </p:cNvSpPr>
          <p:nvPr>
            <p:ph idx="1"/>
          </p:nvPr>
        </p:nvSpPr>
        <p:spPr>
          <a:xfrm>
            <a:off x="457200" y="2103437"/>
            <a:ext cx="8229600" cy="3840163"/>
          </a:xfrm>
        </p:spPr>
        <p:txBody>
          <a:bodyPr>
            <a:normAutofit fontScale="85000" lnSpcReduction="10000"/>
          </a:bodyPr>
          <a:lstStyle/>
          <a:p>
            <a:pPr marL="0" indent="0">
              <a:buNone/>
            </a:pPr>
            <a:r>
              <a:rPr lang="en-US" dirty="0" err="1"/>
              <a:t>Selon</a:t>
            </a:r>
            <a:r>
              <a:rPr lang="en-US" dirty="0"/>
              <a:t> les </a:t>
            </a:r>
            <a:r>
              <a:rPr lang="en-US" dirty="0" err="1"/>
              <a:t>recherches</a:t>
            </a:r>
            <a:endParaRPr lang="en-US" dirty="0"/>
          </a:p>
          <a:p>
            <a:r>
              <a:rPr lang="en-CA" dirty="0"/>
              <a:t>La </a:t>
            </a:r>
            <a:r>
              <a:rPr lang="en-CA" dirty="0" err="1"/>
              <a:t>réussite</a:t>
            </a:r>
            <a:r>
              <a:rPr lang="en-CA" dirty="0"/>
              <a:t> </a:t>
            </a:r>
            <a:r>
              <a:rPr lang="en-CA" dirty="0" err="1"/>
              <a:t>précoce</a:t>
            </a:r>
            <a:r>
              <a:rPr lang="en-CA" dirty="0"/>
              <a:t> </a:t>
            </a:r>
            <a:r>
              <a:rPr lang="en-CA" dirty="0" err="1"/>
              <a:t>en</a:t>
            </a:r>
            <a:r>
              <a:rPr lang="en-CA" dirty="0"/>
              <a:t> littératie </a:t>
            </a:r>
            <a:r>
              <a:rPr lang="en-CA" dirty="0" err="1"/>
              <a:t>est</a:t>
            </a:r>
            <a:r>
              <a:rPr lang="en-CA" dirty="0"/>
              <a:t> </a:t>
            </a:r>
            <a:r>
              <a:rPr lang="en-CA" dirty="0" err="1"/>
              <a:t>directement</a:t>
            </a:r>
            <a:r>
              <a:rPr lang="en-CA" dirty="0"/>
              <a:t> </a:t>
            </a:r>
            <a:r>
              <a:rPr lang="en-CA" dirty="0" err="1"/>
              <a:t>reliée</a:t>
            </a:r>
            <a:r>
              <a:rPr lang="en-CA" dirty="0"/>
              <a:t> à la </a:t>
            </a:r>
            <a:r>
              <a:rPr lang="en-CA" dirty="0" err="1"/>
              <a:t>réussite</a:t>
            </a:r>
            <a:r>
              <a:rPr lang="en-CA" dirty="0"/>
              <a:t> </a:t>
            </a:r>
            <a:r>
              <a:rPr lang="en-CA" dirty="0" err="1"/>
              <a:t>ultérieure</a:t>
            </a:r>
            <a:r>
              <a:rPr lang="en-CA" dirty="0"/>
              <a:t> </a:t>
            </a:r>
            <a:r>
              <a:rPr lang="en-CA" dirty="0" err="1"/>
              <a:t>en</a:t>
            </a:r>
            <a:r>
              <a:rPr lang="en-CA" dirty="0"/>
              <a:t> littératie.</a:t>
            </a:r>
          </a:p>
          <a:p>
            <a:r>
              <a:rPr lang="en-CA" dirty="0"/>
              <a:t>La </a:t>
            </a:r>
            <a:r>
              <a:rPr lang="en-CA" dirty="0" err="1"/>
              <a:t>réussite</a:t>
            </a:r>
            <a:r>
              <a:rPr lang="en-CA" dirty="0"/>
              <a:t> </a:t>
            </a:r>
            <a:r>
              <a:rPr lang="en-CA" dirty="0" err="1"/>
              <a:t>précoce</a:t>
            </a:r>
            <a:r>
              <a:rPr lang="en-CA" dirty="0"/>
              <a:t> </a:t>
            </a:r>
            <a:r>
              <a:rPr lang="en-CA" dirty="0" err="1"/>
              <a:t>en</a:t>
            </a:r>
            <a:r>
              <a:rPr lang="en-CA" dirty="0"/>
              <a:t> numératie </a:t>
            </a:r>
            <a:r>
              <a:rPr lang="en-CA" dirty="0" err="1"/>
              <a:t>est</a:t>
            </a:r>
            <a:r>
              <a:rPr lang="en-CA" dirty="0"/>
              <a:t> </a:t>
            </a:r>
            <a:r>
              <a:rPr lang="en-CA" dirty="0" err="1"/>
              <a:t>directement</a:t>
            </a:r>
            <a:r>
              <a:rPr lang="en-CA" dirty="0"/>
              <a:t> </a:t>
            </a:r>
            <a:r>
              <a:rPr lang="en-CA" dirty="0" err="1"/>
              <a:t>reliée</a:t>
            </a:r>
            <a:r>
              <a:rPr lang="en-CA" dirty="0"/>
              <a:t> à la </a:t>
            </a:r>
            <a:r>
              <a:rPr lang="en-CA" dirty="0" err="1"/>
              <a:t>réussite</a:t>
            </a:r>
            <a:r>
              <a:rPr lang="en-CA" dirty="0"/>
              <a:t> </a:t>
            </a:r>
            <a:r>
              <a:rPr lang="en-CA" dirty="0" err="1"/>
              <a:t>ultérieure</a:t>
            </a:r>
            <a:r>
              <a:rPr lang="en-CA" dirty="0"/>
              <a:t> </a:t>
            </a:r>
            <a:r>
              <a:rPr lang="en-CA" dirty="0" err="1"/>
              <a:t>en</a:t>
            </a:r>
            <a:r>
              <a:rPr lang="en-CA" dirty="0"/>
              <a:t> numératie ET </a:t>
            </a:r>
            <a:r>
              <a:rPr lang="en-CA" dirty="0" err="1"/>
              <a:t>en</a:t>
            </a:r>
            <a:r>
              <a:rPr lang="en-CA" dirty="0"/>
              <a:t> littératie.</a:t>
            </a:r>
          </a:p>
          <a:p>
            <a:r>
              <a:rPr lang="en-CA" dirty="0"/>
              <a:t>La numératie </a:t>
            </a:r>
            <a:r>
              <a:rPr lang="en-CA" dirty="0" err="1"/>
              <a:t>précoce</a:t>
            </a:r>
            <a:r>
              <a:rPr lang="en-CA" dirty="0"/>
              <a:t> </a:t>
            </a:r>
            <a:r>
              <a:rPr lang="en-CA" dirty="0" err="1"/>
              <a:t>est</a:t>
            </a:r>
            <a:r>
              <a:rPr lang="en-CA" dirty="0"/>
              <a:t> un </a:t>
            </a:r>
            <a:r>
              <a:rPr lang="en-CA" dirty="0" err="1"/>
              <a:t>meilleur</a:t>
            </a:r>
            <a:r>
              <a:rPr lang="en-CA" dirty="0"/>
              <a:t> </a:t>
            </a:r>
            <a:r>
              <a:rPr lang="en-CA" dirty="0" err="1"/>
              <a:t>indicateur</a:t>
            </a:r>
            <a:r>
              <a:rPr lang="en-CA" dirty="0"/>
              <a:t> de </a:t>
            </a:r>
            <a:r>
              <a:rPr lang="en-CA" dirty="0" err="1"/>
              <a:t>réussite</a:t>
            </a:r>
            <a:r>
              <a:rPr lang="en-CA" dirty="0"/>
              <a:t> </a:t>
            </a:r>
            <a:r>
              <a:rPr lang="en-CA" dirty="0" err="1"/>
              <a:t>scolaire</a:t>
            </a:r>
            <a:r>
              <a:rPr lang="en-CA" dirty="0"/>
              <a:t> que la littératie </a:t>
            </a:r>
            <a:r>
              <a:rPr lang="en-CA" dirty="0" err="1"/>
              <a:t>précoce</a:t>
            </a:r>
            <a:r>
              <a:rPr lang="en-CA" dirty="0"/>
              <a:t>.</a:t>
            </a:r>
          </a:p>
        </p:txBody>
      </p:sp>
      <p:sp>
        <p:nvSpPr>
          <p:cNvPr id="4" name="Rectangle 3"/>
          <p:cNvSpPr/>
          <p:nvPr/>
        </p:nvSpPr>
        <p:spPr>
          <a:xfrm>
            <a:off x="4114800" y="6346825"/>
            <a:ext cx="4814248" cy="369332"/>
          </a:xfrm>
          <a:prstGeom prst="rect">
            <a:avLst/>
          </a:prstGeom>
        </p:spPr>
        <p:txBody>
          <a:bodyPr wrap="square">
            <a:spAutoFit/>
          </a:bodyPr>
          <a:lstStyle/>
          <a:p>
            <a:r>
              <a:rPr lang="en-CA" dirty="0" err="1"/>
              <a:t>Étude</a:t>
            </a:r>
            <a:r>
              <a:rPr lang="en-CA" dirty="0"/>
              <a:t> :  School Readiness and Later Achievement</a:t>
            </a:r>
          </a:p>
        </p:txBody>
      </p:sp>
    </p:spTree>
    <p:extLst>
      <p:ext uri="{BB962C8B-B14F-4D97-AF65-F5344CB8AC3E}">
        <p14:creationId xmlns:p14="http://schemas.microsoft.com/office/powerpoint/2010/main" val="2008978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Grande idée no 2</a:t>
            </a:r>
          </a:p>
        </p:txBody>
      </p:sp>
    </p:spTree>
    <p:extLst>
      <p:ext uri="{BB962C8B-B14F-4D97-AF65-F5344CB8AC3E}">
        <p14:creationId xmlns:p14="http://schemas.microsoft.com/office/powerpoint/2010/main" val="2859324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Utiliser</a:t>
            </a:r>
            <a:r>
              <a:rPr lang="en-US" dirty="0"/>
              <a:t> des </a:t>
            </a:r>
            <a:r>
              <a:rPr lang="en-US" dirty="0" err="1"/>
              <a:t>opérations</a:t>
            </a:r>
            <a:r>
              <a:rPr lang="en-US" dirty="0"/>
              <a:t> inverses</a:t>
            </a:r>
          </a:p>
        </p:txBody>
      </p:sp>
      <p:sp>
        <p:nvSpPr>
          <p:cNvPr id="5" name="Content Placeholder 4"/>
          <p:cNvSpPr>
            <a:spLocks noGrp="1"/>
          </p:cNvSpPr>
          <p:nvPr>
            <p:ph idx="1"/>
          </p:nvPr>
        </p:nvSpPr>
        <p:spPr/>
        <p:txBody>
          <a:bodyPr/>
          <a:lstStyle/>
          <a:p>
            <a:pPr marL="0" indent="0">
              <a:buNone/>
            </a:pPr>
            <a:r>
              <a:rPr lang="fr-FR" dirty="0">
                <a:latin typeface="tahoma" panose="020B0604030504040204" pitchFamily="34" charset="0"/>
              </a:rPr>
              <a:t>Les élèves utilisent le raisonnement mathématique pour créer des liens entre des problèmes inverses.</a:t>
            </a:r>
          </a:p>
          <a:p>
            <a:pPr marL="0" indent="0">
              <a:buNone/>
            </a:pPr>
            <a:r>
              <a:rPr lang="fr-FR" dirty="0">
                <a:latin typeface="tahoma" panose="020B0604030504040204" pitchFamily="34" charset="0"/>
              </a:rPr>
              <a:t>- </a:t>
            </a:r>
            <a:r>
              <a:rPr lang="fr-FR" sz="2800" dirty="0">
                <a:latin typeface="tahoma" panose="020B0604030504040204" pitchFamily="34" charset="0"/>
              </a:rPr>
              <a:t>L’addition n’est pas seulement l’action d’ajouter. C’est aussi une soustraction.</a:t>
            </a:r>
            <a:endParaRPr lang="en-US" sz="2800" dirty="0"/>
          </a:p>
        </p:txBody>
      </p:sp>
    </p:spTree>
    <p:extLst>
      <p:ext uri="{BB962C8B-B14F-4D97-AF65-F5344CB8AC3E}">
        <p14:creationId xmlns:p14="http://schemas.microsoft.com/office/powerpoint/2010/main" val="888335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 Intro</a:t>
            </a:r>
          </a:p>
        </p:txBody>
      </p:sp>
      <p:sp>
        <p:nvSpPr>
          <p:cNvPr id="3" name="Content Placeholder 2"/>
          <p:cNvSpPr>
            <a:spLocks noGrp="1"/>
          </p:cNvSpPr>
          <p:nvPr>
            <p:ph idx="1"/>
          </p:nvPr>
        </p:nvSpPr>
        <p:spPr/>
        <p:txBody>
          <a:bodyPr>
            <a:normAutofit/>
          </a:bodyPr>
          <a:lstStyle/>
          <a:p>
            <a:pPr marL="0" indent="0" algn="ctr">
              <a:buNone/>
            </a:pPr>
            <a:r>
              <a:rPr lang="en-US" sz="6000" dirty="0"/>
              <a:t>827 + ____ = 1564</a:t>
            </a:r>
          </a:p>
          <a:p>
            <a:pPr marL="0" indent="0" algn="ctr">
              <a:buNone/>
            </a:pPr>
            <a:endParaRPr lang="en-US" sz="6000" dirty="0"/>
          </a:p>
          <a:p>
            <a:pPr marL="0" indent="0" algn="ctr">
              <a:buNone/>
            </a:pPr>
            <a:r>
              <a:rPr lang="en-US" sz="4000" dirty="0" err="1">
                <a:solidFill>
                  <a:srgbClr val="FF0000"/>
                </a:solidFill>
              </a:rPr>
              <a:t>Résolvez</a:t>
            </a:r>
            <a:r>
              <a:rPr lang="en-US" sz="4000" dirty="0">
                <a:solidFill>
                  <a:srgbClr val="FF0000"/>
                </a:solidFill>
              </a:rPr>
              <a:t> </a:t>
            </a:r>
            <a:r>
              <a:rPr lang="en-US" sz="4000" dirty="0" err="1">
                <a:solidFill>
                  <a:srgbClr val="FF0000"/>
                </a:solidFill>
              </a:rPr>
              <a:t>ceci</a:t>
            </a:r>
            <a:r>
              <a:rPr lang="en-US" sz="4000" dirty="0">
                <a:solidFill>
                  <a:srgbClr val="FF0000"/>
                </a:solidFill>
              </a:rPr>
              <a:t>.</a:t>
            </a:r>
          </a:p>
          <a:p>
            <a:pPr marL="0" indent="0" algn="ctr">
              <a:buNone/>
            </a:pPr>
            <a:r>
              <a:rPr lang="en-US" sz="4000" dirty="0" err="1">
                <a:solidFill>
                  <a:srgbClr val="FF0000"/>
                </a:solidFill>
              </a:rPr>
              <a:t>Partagez</a:t>
            </a:r>
            <a:r>
              <a:rPr lang="en-US" sz="4000" dirty="0">
                <a:solidFill>
                  <a:srgbClr val="FF0000"/>
                </a:solidFill>
              </a:rPr>
              <a:t> </a:t>
            </a:r>
            <a:r>
              <a:rPr lang="en-US" sz="4000" dirty="0" err="1">
                <a:solidFill>
                  <a:srgbClr val="FF0000"/>
                </a:solidFill>
              </a:rPr>
              <a:t>votre</a:t>
            </a:r>
            <a:r>
              <a:rPr lang="en-US" sz="4000" dirty="0">
                <a:solidFill>
                  <a:srgbClr val="FF0000"/>
                </a:solidFill>
              </a:rPr>
              <a:t> </a:t>
            </a:r>
            <a:r>
              <a:rPr lang="en-US" sz="4000" dirty="0" err="1">
                <a:solidFill>
                  <a:srgbClr val="FF0000"/>
                </a:solidFill>
              </a:rPr>
              <a:t>stratégie</a:t>
            </a:r>
            <a:r>
              <a:rPr lang="en-US" sz="4000" dirty="0">
                <a:solidFill>
                  <a:srgbClr val="FF0000"/>
                </a:solidFill>
              </a:rPr>
              <a:t> avec un </a:t>
            </a:r>
            <a:r>
              <a:rPr lang="en-US" sz="4000" dirty="0" err="1">
                <a:solidFill>
                  <a:srgbClr val="FF0000"/>
                </a:solidFill>
              </a:rPr>
              <a:t>partenaire</a:t>
            </a:r>
            <a:r>
              <a:rPr lang="en-US" sz="4000" dirty="0">
                <a:solidFill>
                  <a:srgbClr val="FF0000"/>
                </a:solidFill>
              </a:rPr>
              <a:t>.</a:t>
            </a:r>
          </a:p>
          <a:p>
            <a:pPr marL="0" indent="0" algn="ctr">
              <a:buNone/>
            </a:pPr>
            <a:endParaRPr lang="en-US" sz="6000" dirty="0"/>
          </a:p>
        </p:txBody>
      </p:sp>
    </p:spTree>
    <p:extLst>
      <p:ext uri="{BB962C8B-B14F-4D97-AF65-F5344CB8AC3E}">
        <p14:creationId xmlns:p14="http://schemas.microsoft.com/office/powerpoint/2010/main" val="2626364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 Intro</a:t>
            </a:r>
          </a:p>
        </p:txBody>
      </p:sp>
      <p:sp>
        <p:nvSpPr>
          <p:cNvPr id="3" name="Content Placeholder 2"/>
          <p:cNvSpPr>
            <a:spLocks noGrp="1"/>
          </p:cNvSpPr>
          <p:nvPr>
            <p:ph idx="1"/>
          </p:nvPr>
        </p:nvSpPr>
        <p:spPr/>
        <p:txBody>
          <a:bodyPr>
            <a:normAutofit lnSpcReduction="10000"/>
          </a:bodyPr>
          <a:lstStyle/>
          <a:p>
            <a:pPr marL="0" indent="0" algn="ctr">
              <a:buNone/>
            </a:pPr>
            <a:r>
              <a:rPr lang="en-US" sz="6000" dirty="0"/>
              <a:t>827 + ____ = 1564</a:t>
            </a:r>
          </a:p>
          <a:p>
            <a:pPr marL="0" indent="0" algn="ctr">
              <a:buNone/>
            </a:pPr>
            <a:endParaRPr lang="en-US" sz="6000" dirty="0"/>
          </a:p>
          <a:p>
            <a:pPr marL="0" indent="0" algn="ctr">
              <a:buNone/>
            </a:pPr>
            <a:r>
              <a:rPr lang="en-US" sz="4000" dirty="0" err="1">
                <a:solidFill>
                  <a:srgbClr val="FF0000"/>
                </a:solidFill>
              </a:rPr>
              <a:t>Combien</a:t>
            </a:r>
            <a:r>
              <a:rPr lang="en-US" sz="4000" dirty="0">
                <a:solidFill>
                  <a:srgbClr val="FF0000"/>
                </a:solidFill>
              </a:rPr>
              <a:t> </a:t>
            </a:r>
            <a:r>
              <a:rPr lang="en-US" sz="4000" dirty="0" err="1">
                <a:solidFill>
                  <a:srgbClr val="FF0000"/>
                </a:solidFill>
              </a:rPr>
              <a:t>d’entre</a:t>
            </a:r>
            <a:r>
              <a:rPr lang="en-US" sz="4000" dirty="0">
                <a:solidFill>
                  <a:srgbClr val="FF0000"/>
                </a:solidFill>
              </a:rPr>
              <a:t> </a:t>
            </a:r>
            <a:r>
              <a:rPr lang="en-US" sz="4000" dirty="0" err="1">
                <a:solidFill>
                  <a:srgbClr val="FF0000"/>
                </a:solidFill>
              </a:rPr>
              <a:t>vous</a:t>
            </a:r>
            <a:r>
              <a:rPr lang="en-US" sz="4000" dirty="0">
                <a:solidFill>
                  <a:srgbClr val="FF0000"/>
                </a:solidFill>
              </a:rPr>
              <a:t> </a:t>
            </a:r>
            <a:r>
              <a:rPr lang="en-US" sz="4000" dirty="0" err="1">
                <a:solidFill>
                  <a:srgbClr val="FF0000"/>
                </a:solidFill>
              </a:rPr>
              <a:t>ont</a:t>
            </a:r>
            <a:r>
              <a:rPr lang="en-US" sz="4000" dirty="0">
                <a:solidFill>
                  <a:srgbClr val="FF0000"/>
                </a:solidFill>
              </a:rPr>
              <a:t> fait </a:t>
            </a:r>
            <a:r>
              <a:rPr lang="en-US" sz="4000" dirty="0" err="1">
                <a:solidFill>
                  <a:srgbClr val="FF0000"/>
                </a:solidFill>
              </a:rPr>
              <a:t>une</a:t>
            </a:r>
            <a:r>
              <a:rPr lang="en-US" sz="4000" dirty="0">
                <a:solidFill>
                  <a:srgbClr val="FF0000"/>
                </a:solidFill>
              </a:rPr>
              <a:t> addition ?</a:t>
            </a:r>
          </a:p>
          <a:p>
            <a:pPr marL="0" indent="0" algn="ctr">
              <a:buNone/>
            </a:pPr>
            <a:r>
              <a:rPr lang="en-US" sz="4000" dirty="0" err="1">
                <a:solidFill>
                  <a:srgbClr val="FF0000"/>
                </a:solidFill>
              </a:rPr>
              <a:t>Combien</a:t>
            </a:r>
            <a:r>
              <a:rPr lang="en-US" sz="4000" dirty="0">
                <a:solidFill>
                  <a:srgbClr val="FF0000"/>
                </a:solidFill>
              </a:rPr>
              <a:t> </a:t>
            </a:r>
            <a:r>
              <a:rPr lang="en-US" sz="4000" dirty="0" err="1">
                <a:solidFill>
                  <a:srgbClr val="FF0000"/>
                </a:solidFill>
              </a:rPr>
              <a:t>d’entre</a:t>
            </a:r>
            <a:r>
              <a:rPr lang="en-US" sz="4000" dirty="0">
                <a:solidFill>
                  <a:srgbClr val="FF0000"/>
                </a:solidFill>
              </a:rPr>
              <a:t> </a:t>
            </a:r>
            <a:r>
              <a:rPr lang="en-US" sz="4000" dirty="0" err="1">
                <a:solidFill>
                  <a:srgbClr val="FF0000"/>
                </a:solidFill>
              </a:rPr>
              <a:t>vous</a:t>
            </a:r>
            <a:r>
              <a:rPr lang="en-US" sz="4000" dirty="0">
                <a:solidFill>
                  <a:srgbClr val="FF0000"/>
                </a:solidFill>
              </a:rPr>
              <a:t> </a:t>
            </a:r>
            <a:r>
              <a:rPr lang="en-US" sz="4000" dirty="0" err="1">
                <a:solidFill>
                  <a:srgbClr val="FF0000"/>
                </a:solidFill>
              </a:rPr>
              <a:t>ont</a:t>
            </a:r>
            <a:r>
              <a:rPr lang="en-US" sz="4000" dirty="0">
                <a:solidFill>
                  <a:srgbClr val="FF0000"/>
                </a:solidFill>
              </a:rPr>
              <a:t> fait </a:t>
            </a:r>
            <a:r>
              <a:rPr lang="en-US" sz="4000" dirty="0" err="1">
                <a:solidFill>
                  <a:srgbClr val="FF0000"/>
                </a:solidFill>
              </a:rPr>
              <a:t>une</a:t>
            </a:r>
            <a:r>
              <a:rPr lang="en-US" sz="4000" dirty="0">
                <a:solidFill>
                  <a:srgbClr val="FF0000"/>
                </a:solidFill>
              </a:rPr>
              <a:t> </a:t>
            </a:r>
            <a:r>
              <a:rPr lang="en-US" sz="4000" dirty="0" err="1">
                <a:solidFill>
                  <a:srgbClr val="FF0000"/>
                </a:solidFill>
              </a:rPr>
              <a:t>soustraction</a:t>
            </a:r>
            <a:r>
              <a:rPr lang="en-US" sz="4000" dirty="0">
                <a:solidFill>
                  <a:srgbClr val="FF0000"/>
                </a:solidFill>
              </a:rPr>
              <a:t> ?</a:t>
            </a:r>
          </a:p>
          <a:p>
            <a:pPr marL="0" indent="0" algn="ctr">
              <a:buNone/>
            </a:pPr>
            <a:endParaRPr lang="en-US" sz="6000" dirty="0"/>
          </a:p>
        </p:txBody>
      </p:sp>
    </p:spTree>
    <p:extLst>
      <p:ext uri="{BB962C8B-B14F-4D97-AF65-F5344CB8AC3E}">
        <p14:creationId xmlns:p14="http://schemas.microsoft.com/office/powerpoint/2010/main" val="3883195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 </a:t>
            </a:r>
            <a:r>
              <a:rPr lang="en-US" dirty="0" err="1"/>
              <a:t>Compter</a:t>
            </a:r>
            <a:r>
              <a:rPr lang="en-US" dirty="0"/>
              <a:t> les </a:t>
            </a:r>
            <a:r>
              <a:rPr lang="en-US" dirty="0" err="1"/>
              <a:t>oiseaux</a:t>
            </a:r>
            <a:endParaRPr lang="en-US" dirty="0"/>
          </a:p>
        </p:txBody>
      </p:sp>
      <p:sp>
        <p:nvSpPr>
          <p:cNvPr id="3" name="Content Placeholder 2"/>
          <p:cNvSpPr>
            <a:spLocks noGrp="1"/>
          </p:cNvSpPr>
          <p:nvPr>
            <p:ph idx="1"/>
          </p:nvPr>
        </p:nvSpPr>
        <p:spPr/>
        <p:txBody>
          <a:bodyPr/>
          <a:lstStyle/>
          <a:p>
            <a:pPr marL="0" indent="0" algn="ctr">
              <a:buNone/>
            </a:pPr>
            <a:r>
              <a:rPr lang="en-US" dirty="0"/>
              <a:t>Il y </a:t>
            </a:r>
            <a:r>
              <a:rPr lang="en-US" dirty="0" err="1"/>
              <a:t>avait</a:t>
            </a:r>
            <a:r>
              <a:rPr lang="en-US" dirty="0"/>
              <a:t> 7 </a:t>
            </a:r>
            <a:r>
              <a:rPr lang="en-US" dirty="0" err="1"/>
              <a:t>oiseaux</a:t>
            </a:r>
            <a:r>
              <a:rPr lang="en-US" dirty="0"/>
              <a:t> sur la </a:t>
            </a:r>
            <a:r>
              <a:rPr lang="en-US" dirty="0" err="1"/>
              <a:t>mangeoire</a:t>
            </a:r>
            <a:r>
              <a:rPr lang="en-US" dirty="0"/>
              <a:t>. </a:t>
            </a:r>
            <a:r>
              <a:rPr lang="en-US" dirty="0" err="1"/>
              <a:t>D’autres</a:t>
            </a:r>
            <a:r>
              <a:rPr lang="en-US" dirty="0"/>
              <a:t> </a:t>
            </a:r>
            <a:r>
              <a:rPr lang="en-US" dirty="0" err="1"/>
              <a:t>oiseaux</a:t>
            </a:r>
            <a:r>
              <a:rPr lang="en-US" dirty="0"/>
              <a:t> </a:t>
            </a:r>
            <a:r>
              <a:rPr lang="en-US" dirty="0" err="1"/>
              <a:t>sont</a:t>
            </a:r>
            <a:r>
              <a:rPr lang="en-US" dirty="0"/>
              <a:t> </a:t>
            </a:r>
            <a:r>
              <a:rPr lang="en-US" dirty="0" err="1"/>
              <a:t>arrivés</a:t>
            </a:r>
            <a:r>
              <a:rPr lang="en-US" dirty="0"/>
              <a:t> et </a:t>
            </a:r>
            <a:r>
              <a:rPr lang="en-US" dirty="0" err="1"/>
              <a:t>il</a:t>
            </a:r>
            <a:r>
              <a:rPr lang="en-US" dirty="0"/>
              <a:t> y a à present 15 </a:t>
            </a:r>
            <a:r>
              <a:rPr lang="en-US" dirty="0" err="1"/>
              <a:t>oiseaux</a:t>
            </a:r>
            <a:r>
              <a:rPr lang="en-US" dirty="0"/>
              <a:t> sur la </a:t>
            </a:r>
            <a:r>
              <a:rPr lang="en-US" dirty="0" err="1"/>
              <a:t>mangeoire</a:t>
            </a:r>
            <a:r>
              <a:rPr lang="en-US" dirty="0"/>
              <a:t>. </a:t>
            </a:r>
            <a:r>
              <a:rPr lang="en-US" dirty="0" err="1"/>
              <a:t>Combien</a:t>
            </a:r>
            <a:r>
              <a:rPr lang="en-US" dirty="0"/>
              <a:t> y a-t-</a:t>
            </a:r>
            <a:r>
              <a:rPr lang="en-US" dirty="0" err="1"/>
              <a:t>il</a:t>
            </a:r>
            <a:r>
              <a:rPr lang="en-US" dirty="0"/>
              <a:t> </a:t>
            </a:r>
            <a:r>
              <a:rPr lang="en-US" dirty="0" err="1"/>
              <a:t>d’oiseaux</a:t>
            </a:r>
            <a:r>
              <a:rPr lang="en-US" dirty="0"/>
              <a:t> </a:t>
            </a:r>
            <a:r>
              <a:rPr lang="en-US" dirty="0" err="1"/>
              <a:t>en</a:t>
            </a:r>
            <a:r>
              <a:rPr lang="en-US" dirty="0"/>
              <a:t> plus ?</a:t>
            </a:r>
          </a:p>
          <a:p>
            <a:pPr marL="0" indent="0" algn="ctr">
              <a:buNone/>
            </a:pPr>
            <a:endParaRPr lang="en-US" dirty="0"/>
          </a:p>
          <a:p>
            <a:pPr marL="0" indent="0" algn="ctr">
              <a:buNone/>
            </a:pPr>
            <a:r>
              <a:rPr lang="en-US" dirty="0">
                <a:solidFill>
                  <a:srgbClr val="FF0000"/>
                </a:solidFill>
              </a:rPr>
              <a:t>Comment </a:t>
            </a:r>
            <a:r>
              <a:rPr lang="en-US" dirty="0" err="1">
                <a:solidFill>
                  <a:srgbClr val="FF0000"/>
                </a:solidFill>
              </a:rPr>
              <a:t>vos</a:t>
            </a:r>
            <a:r>
              <a:rPr lang="en-US" dirty="0">
                <a:solidFill>
                  <a:srgbClr val="FF0000"/>
                </a:solidFill>
              </a:rPr>
              <a:t> </a:t>
            </a:r>
            <a:r>
              <a:rPr lang="en-US" dirty="0" err="1">
                <a:solidFill>
                  <a:srgbClr val="FF0000"/>
                </a:solidFill>
              </a:rPr>
              <a:t>élèves</a:t>
            </a:r>
            <a:r>
              <a:rPr lang="en-US" dirty="0">
                <a:solidFill>
                  <a:srgbClr val="FF0000"/>
                </a:solidFill>
              </a:rPr>
              <a:t> </a:t>
            </a:r>
            <a:r>
              <a:rPr lang="en-US" dirty="0" err="1">
                <a:solidFill>
                  <a:srgbClr val="FF0000"/>
                </a:solidFill>
              </a:rPr>
              <a:t>résoudraient-ils</a:t>
            </a:r>
            <a:r>
              <a:rPr lang="en-US" dirty="0">
                <a:solidFill>
                  <a:srgbClr val="FF0000"/>
                </a:solidFill>
              </a:rPr>
              <a:t> </a:t>
            </a:r>
            <a:r>
              <a:rPr lang="en-US" dirty="0" err="1">
                <a:solidFill>
                  <a:srgbClr val="FF0000"/>
                </a:solidFill>
              </a:rPr>
              <a:t>cela</a:t>
            </a:r>
            <a:r>
              <a:rPr lang="en-US" dirty="0">
                <a:solidFill>
                  <a:srgbClr val="FF0000"/>
                </a:solidFill>
              </a:rPr>
              <a:t> ?</a:t>
            </a:r>
          </a:p>
        </p:txBody>
      </p:sp>
    </p:spTree>
    <p:extLst>
      <p:ext uri="{BB962C8B-B14F-4D97-AF65-F5344CB8AC3E}">
        <p14:creationId xmlns:p14="http://schemas.microsoft.com/office/powerpoint/2010/main" val="39866754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 </a:t>
            </a:r>
            <a:r>
              <a:rPr lang="en-US" dirty="0" err="1"/>
              <a:t>Compter</a:t>
            </a:r>
            <a:r>
              <a:rPr lang="en-US" dirty="0"/>
              <a:t> les </a:t>
            </a:r>
            <a:r>
              <a:rPr lang="en-US" dirty="0" err="1"/>
              <a:t>oiseaux</a:t>
            </a:r>
            <a:endParaRPr lang="en-US" dirty="0"/>
          </a:p>
        </p:txBody>
      </p:sp>
      <p:sp>
        <p:nvSpPr>
          <p:cNvPr id="3" name="Content Placeholder 2"/>
          <p:cNvSpPr>
            <a:spLocks noGrp="1"/>
          </p:cNvSpPr>
          <p:nvPr>
            <p:ph idx="1"/>
          </p:nvPr>
        </p:nvSpPr>
        <p:spPr>
          <a:xfrm>
            <a:off x="457200" y="2103437"/>
            <a:ext cx="8229600" cy="792163"/>
          </a:xfrm>
        </p:spPr>
        <p:txBody>
          <a:bodyPr/>
          <a:lstStyle/>
          <a:p>
            <a:pPr marL="0" indent="0">
              <a:buNone/>
            </a:pPr>
            <a:r>
              <a:rPr lang="en-US" dirty="0"/>
              <a:t>La solution d’un </a:t>
            </a:r>
            <a:r>
              <a:rPr lang="en-US" dirty="0" err="1"/>
              <a:t>élève</a:t>
            </a:r>
            <a:endParaRPr lang="en-US" dirty="0"/>
          </a:p>
        </p:txBody>
      </p:sp>
      <p:grpSp>
        <p:nvGrpSpPr>
          <p:cNvPr id="20" name="Group 19"/>
          <p:cNvGrpSpPr/>
          <p:nvPr/>
        </p:nvGrpSpPr>
        <p:grpSpPr>
          <a:xfrm>
            <a:off x="457200" y="3429000"/>
            <a:ext cx="5867400" cy="838200"/>
            <a:chOff x="457200" y="3429000"/>
            <a:chExt cx="5867400" cy="838200"/>
          </a:xfrm>
        </p:grpSpPr>
        <p:sp>
          <p:nvSpPr>
            <p:cNvPr id="5" name="Oval 4"/>
            <p:cNvSpPr/>
            <p:nvPr/>
          </p:nvSpPr>
          <p:spPr>
            <a:xfrm>
              <a:off x="4572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954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718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4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5721796" y="3586490"/>
            <a:ext cx="367408" cy="523220"/>
          </a:xfrm>
          <a:prstGeom prst="rect">
            <a:avLst/>
          </a:prstGeom>
          <a:noFill/>
        </p:spPr>
        <p:txBody>
          <a:bodyPr wrap="none" rtlCol="0">
            <a:spAutoFit/>
          </a:bodyPr>
          <a:lstStyle/>
          <a:p>
            <a:r>
              <a:rPr lang="en-US" sz="2800" dirty="0">
                <a:solidFill>
                  <a:schemeClr val="bg1"/>
                </a:solidFill>
              </a:rPr>
              <a:t>7</a:t>
            </a:r>
          </a:p>
        </p:txBody>
      </p:sp>
      <p:grpSp>
        <p:nvGrpSpPr>
          <p:cNvPr id="38" name="Group 37"/>
          <p:cNvGrpSpPr/>
          <p:nvPr/>
        </p:nvGrpSpPr>
        <p:grpSpPr>
          <a:xfrm>
            <a:off x="6324600" y="3429000"/>
            <a:ext cx="838200" cy="838200"/>
            <a:chOff x="6324600" y="3429000"/>
            <a:chExt cx="838200" cy="838200"/>
          </a:xfrm>
        </p:grpSpPr>
        <p:sp>
          <p:nvSpPr>
            <p:cNvPr id="12" name="Oval 11"/>
            <p:cNvSpPr/>
            <p:nvPr/>
          </p:nvSpPr>
          <p:spPr>
            <a:xfrm>
              <a:off x="6324600" y="3429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59996" y="3586490"/>
              <a:ext cx="367408" cy="523220"/>
            </a:xfrm>
            <a:prstGeom prst="rect">
              <a:avLst/>
            </a:prstGeom>
            <a:noFill/>
          </p:spPr>
          <p:txBody>
            <a:bodyPr wrap="none" rtlCol="0">
              <a:spAutoFit/>
            </a:bodyPr>
            <a:lstStyle/>
            <a:p>
              <a:r>
                <a:rPr lang="en-US" sz="2800" dirty="0">
                  <a:solidFill>
                    <a:schemeClr val="bg1"/>
                  </a:solidFill>
                </a:rPr>
                <a:t>8</a:t>
              </a:r>
            </a:p>
          </p:txBody>
        </p:sp>
      </p:grpSp>
      <p:grpSp>
        <p:nvGrpSpPr>
          <p:cNvPr id="39" name="Group 38"/>
          <p:cNvGrpSpPr/>
          <p:nvPr/>
        </p:nvGrpSpPr>
        <p:grpSpPr>
          <a:xfrm>
            <a:off x="7162800" y="3429000"/>
            <a:ext cx="838200" cy="838200"/>
            <a:chOff x="7162800" y="3429000"/>
            <a:chExt cx="838200" cy="838200"/>
          </a:xfrm>
        </p:grpSpPr>
        <p:sp>
          <p:nvSpPr>
            <p:cNvPr id="13" name="Oval 12"/>
            <p:cNvSpPr/>
            <p:nvPr/>
          </p:nvSpPr>
          <p:spPr>
            <a:xfrm>
              <a:off x="7162800" y="3429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98196" y="3586490"/>
              <a:ext cx="367408" cy="523220"/>
            </a:xfrm>
            <a:prstGeom prst="rect">
              <a:avLst/>
            </a:prstGeom>
            <a:noFill/>
          </p:spPr>
          <p:txBody>
            <a:bodyPr wrap="none" rtlCol="0">
              <a:spAutoFit/>
            </a:bodyPr>
            <a:lstStyle/>
            <a:p>
              <a:r>
                <a:rPr lang="en-US" sz="2800" dirty="0">
                  <a:solidFill>
                    <a:schemeClr val="bg1"/>
                  </a:solidFill>
                </a:rPr>
                <a:t>9</a:t>
              </a:r>
            </a:p>
          </p:txBody>
        </p:sp>
      </p:grpSp>
      <p:grpSp>
        <p:nvGrpSpPr>
          <p:cNvPr id="40" name="Group 39"/>
          <p:cNvGrpSpPr/>
          <p:nvPr/>
        </p:nvGrpSpPr>
        <p:grpSpPr>
          <a:xfrm>
            <a:off x="457200" y="4419600"/>
            <a:ext cx="838200" cy="838200"/>
            <a:chOff x="457200" y="4419600"/>
            <a:chExt cx="838200" cy="838200"/>
          </a:xfrm>
        </p:grpSpPr>
        <p:sp>
          <p:nvSpPr>
            <p:cNvPr id="14" name="Oval 13"/>
            <p:cNvSpPr/>
            <p:nvPr/>
          </p:nvSpPr>
          <p:spPr>
            <a:xfrm>
              <a:off x="4572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1224" y="4579718"/>
              <a:ext cx="550151" cy="523220"/>
            </a:xfrm>
            <a:prstGeom prst="rect">
              <a:avLst/>
            </a:prstGeom>
            <a:noFill/>
          </p:spPr>
          <p:txBody>
            <a:bodyPr wrap="none" rtlCol="0">
              <a:spAutoFit/>
            </a:bodyPr>
            <a:lstStyle/>
            <a:p>
              <a:r>
                <a:rPr lang="en-US" sz="2800" dirty="0">
                  <a:solidFill>
                    <a:schemeClr val="bg1"/>
                  </a:solidFill>
                </a:rPr>
                <a:t>10</a:t>
              </a:r>
            </a:p>
          </p:txBody>
        </p:sp>
      </p:grpSp>
      <p:grpSp>
        <p:nvGrpSpPr>
          <p:cNvPr id="41" name="Group 40"/>
          <p:cNvGrpSpPr/>
          <p:nvPr/>
        </p:nvGrpSpPr>
        <p:grpSpPr>
          <a:xfrm>
            <a:off x="1295400" y="4419600"/>
            <a:ext cx="838200" cy="838200"/>
            <a:chOff x="1295400" y="4419600"/>
            <a:chExt cx="838200" cy="838200"/>
          </a:xfrm>
        </p:grpSpPr>
        <p:sp>
          <p:nvSpPr>
            <p:cNvPr id="15" name="Oval 14"/>
            <p:cNvSpPr/>
            <p:nvPr/>
          </p:nvSpPr>
          <p:spPr>
            <a:xfrm>
              <a:off x="12954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439424" y="4579718"/>
              <a:ext cx="550151" cy="523220"/>
            </a:xfrm>
            <a:prstGeom prst="rect">
              <a:avLst/>
            </a:prstGeom>
            <a:noFill/>
          </p:spPr>
          <p:txBody>
            <a:bodyPr wrap="none" rtlCol="0">
              <a:spAutoFit/>
            </a:bodyPr>
            <a:lstStyle/>
            <a:p>
              <a:r>
                <a:rPr lang="en-US" sz="2800" dirty="0">
                  <a:solidFill>
                    <a:schemeClr val="bg1"/>
                  </a:solidFill>
                </a:rPr>
                <a:t>11</a:t>
              </a:r>
            </a:p>
          </p:txBody>
        </p:sp>
      </p:grpSp>
      <p:grpSp>
        <p:nvGrpSpPr>
          <p:cNvPr id="42" name="Group 41"/>
          <p:cNvGrpSpPr/>
          <p:nvPr/>
        </p:nvGrpSpPr>
        <p:grpSpPr>
          <a:xfrm>
            <a:off x="2133600" y="4419600"/>
            <a:ext cx="838200" cy="838200"/>
            <a:chOff x="2133600" y="4419600"/>
            <a:chExt cx="838200" cy="838200"/>
          </a:xfrm>
        </p:grpSpPr>
        <p:sp>
          <p:nvSpPr>
            <p:cNvPr id="16" name="Oval 15"/>
            <p:cNvSpPr/>
            <p:nvPr/>
          </p:nvSpPr>
          <p:spPr>
            <a:xfrm>
              <a:off x="21336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77624" y="4579718"/>
              <a:ext cx="550151" cy="523220"/>
            </a:xfrm>
            <a:prstGeom prst="rect">
              <a:avLst/>
            </a:prstGeom>
            <a:noFill/>
          </p:spPr>
          <p:txBody>
            <a:bodyPr wrap="none" rtlCol="0">
              <a:spAutoFit/>
            </a:bodyPr>
            <a:lstStyle/>
            <a:p>
              <a:r>
                <a:rPr lang="en-US" sz="2800" dirty="0">
                  <a:solidFill>
                    <a:schemeClr val="bg1"/>
                  </a:solidFill>
                </a:rPr>
                <a:t>12</a:t>
              </a:r>
            </a:p>
          </p:txBody>
        </p:sp>
      </p:grpSp>
      <p:grpSp>
        <p:nvGrpSpPr>
          <p:cNvPr id="43" name="Group 42"/>
          <p:cNvGrpSpPr/>
          <p:nvPr/>
        </p:nvGrpSpPr>
        <p:grpSpPr>
          <a:xfrm>
            <a:off x="2971800" y="4419600"/>
            <a:ext cx="838200" cy="838200"/>
            <a:chOff x="2971800" y="4419600"/>
            <a:chExt cx="838200" cy="838200"/>
          </a:xfrm>
        </p:grpSpPr>
        <p:sp>
          <p:nvSpPr>
            <p:cNvPr id="17" name="Oval 16"/>
            <p:cNvSpPr/>
            <p:nvPr/>
          </p:nvSpPr>
          <p:spPr>
            <a:xfrm>
              <a:off x="29718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115824" y="4579718"/>
              <a:ext cx="550151" cy="523220"/>
            </a:xfrm>
            <a:prstGeom prst="rect">
              <a:avLst/>
            </a:prstGeom>
            <a:noFill/>
          </p:spPr>
          <p:txBody>
            <a:bodyPr wrap="none" rtlCol="0">
              <a:spAutoFit/>
            </a:bodyPr>
            <a:lstStyle/>
            <a:p>
              <a:r>
                <a:rPr lang="en-US" sz="2800" dirty="0">
                  <a:solidFill>
                    <a:schemeClr val="bg1"/>
                  </a:solidFill>
                </a:rPr>
                <a:t>13</a:t>
              </a:r>
            </a:p>
          </p:txBody>
        </p:sp>
      </p:grpSp>
      <p:grpSp>
        <p:nvGrpSpPr>
          <p:cNvPr id="44" name="Group 43"/>
          <p:cNvGrpSpPr/>
          <p:nvPr/>
        </p:nvGrpSpPr>
        <p:grpSpPr>
          <a:xfrm>
            <a:off x="3810000" y="4419600"/>
            <a:ext cx="838200" cy="838200"/>
            <a:chOff x="3810000" y="4419600"/>
            <a:chExt cx="838200" cy="838200"/>
          </a:xfrm>
        </p:grpSpPr>
        <p:sp>
          <p:nvSpPr>
            <p:cNvPr id="18" name="Oval 17"/>
            <p:cNvSpPr/>
            <p:nvPr/>
          </p:nvSpPr>
          <p:spPr>
            <a:xfrm>
              <a:off x="38100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954024" y="4579718"/>
              <a:ext cx="550151" cy="523220"/>
            </a:xfrm>
            <a:prstGeom prst="rect">
              <a:avLst/>
            </a:prstGeom>
            <a:noFill/>
          </p:spPr>
          <p:txBody>
            <a:bodyPr wrap="none" rtlCol="0">
              <a:spAutoFit/>
            </a:bodyPr>
            <a:lstStyle/>
            <a:p>
              <a:r>
                <a:rPr lang="en-US" sz="2800" dirty="0">
                  <a:solidFill>
                    <a:schemeClr val="bg1"/>
                  </a:solidFill>
                </a:rPr>
                <a:t>14</a:t>
              </a:r>
            </a:p>
          </p:txBody>
        </p:sp>
      </p:grpSp>
      <p:grpSp>
        <p:nvGrpSpPr>
          <p:cNvPr id="45" name="Group 44"/>
          <p:cNvGrpSpPr/>
          <p:nvPr/>
        </p:nvGrpSpPr>
        <p:grpSpPr>
          <a:xfrm>
            <a:off x="4648200" y="4419600"/>
            <a:ext cx="838200" cy="838200"/>
            <a:chOff x="4648200" y="4419600"/>
            <a:chExt cx="838200" cy="838200"/>
          </a:xfrm>
        </p:grpSpPr>
        <p:sp>
          <p:nvSpPr>
            <p:cNvPr id="19" name="Oval 18"/>
            <p:cNvSpPr/>
            <p:nvPr/>
          </p:nvSpPr>
          <p:spPr>
            <a:xfrm>
              <a:off x="46482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792224" y="4579718"/>
              <a:ext cx="550151" cy="523220"/>
            </a:xfrm>
            <a:prstGeom prst="rect">
              <a:avLst/>
            </a:prstGeom>
            <a:noFill/>
          </p:spPr>
          <p:txBody>
            <a:bodyPr wrap="none" rtlCol="0">
              <a:spAutoFit/>
            </a:bodyPr>
            <a:lstStyle/>
            <a:p>
              <a:r>
                <a:rPr lang="en-US" sz="2800" dirty="0">
                  <a:solidFill>
                    <a:schemeClr val="bg1"/>
                  </a:solidFill>
                </a:rPr>
                <a:t>15</a:t>
              </a:r>
            </a:p>
          </p:txBody>
        </p:sp>
      </p:grpSp>
      <p:sp>
        <p:nvSpPr>
          <p:cNvPr id="46" name="TextBox 45"/>
          <p:cNvSpPr txBox="1"/>
          <p:nvPr/>
        </p:nvSpPr>
        <p:spPr>
          <a:xfrm>
            <a:off x="6547172" y="2857361"/>
            <a:ext cx="393056" cy="584775"/>
          </a:xfrm>
          <a:prstGeom prst="rect">
            <a:avLst/>
          </a:prstGeom>
          <a:noFill/>
        </p:spPr>
        <p:txBody>
          <a:bodyPr wrap="none" rtlCol="0">
            <a:spAutoFit/>
          </a:bodyPr>
          <a:lstStyle/>
          <a:p>
            <a:r>
              <a:rPr lang="en-US" sz="3200" dirty="0"/>
              <a:t>1</a:t>
            </a:r>
          </a:p>
        </p:txBody>
      </p:sp>
      <p:sp>
        <p:nvSpPr>
          <p:cNvPr id="47" name="TextBox 46"/>
          <p:cNvSpPr txBox="1"/>
          <p:nvPr/>
        </p:nvSpPr>
        <p:spPr>
          <a:xfrm>
            <a:off x="7398196" y="2873127"/>
            <a:ext cx="393056" cy="584775"/>
          </a:xfrm>
          <a:prstGeom prst="rect">
            <a:avLst/>
          </a:prstGeom>
          <a:noFill/>
        </p:spPr>
        <p:txBody>
          <a:bodyPr wrap="none" rtlCol="0">
            <a:spAutoFit/>
          </a:bodyPr>
          <a:lstStyle/>
          <a:p>
            <a:r>
              <a:rPr lang="en-US" sz="3200" dirty="0"/>
              <a:t>2</a:t>
            </a:r>
          </a:p>
        </p:txBody>
      </p:sp>
      <p:sp>
        <p:nvSpPr>
          <p:cNvPr id="48" name="TextBox 47"/>
          <p:cNvSpPr txBox="1"/>
          <p:nvPr/>
        </p:nvSpPr>
        <p:spPr>
          <a:xfrm>
            <a:off x="679772" y="5257800"/>
            <a:ext cx="393056" cy="584775"/>
          </a:xfrm>
          <a:prstGeom prst="rect">
            <a:avLst/>
          </a:prstGeom>
          <a:noFill/>
        </p:spPr>
        <p:txBody>
          <a:bodyPr wrap="none" rtlCol="0">
            <a:spAutoFit/>
          </a:bodyPr>
          <a:lstStyle/>
          <a:p>
            <a:r>
              <a:rPr lang="en-US" sz="3200" dirty="0"/>
              <a:t>3</a:t>
            </a:r>
          </a:p>
        </p:txBody>
      </p:sp>
      <p:sp>
        <p:nvSpPr>
          <p:cNvPr id="49" name="TextBox 48"/>
          <p:cNvSpPr txBox="1"/>
          <p:nvPr/>
        </p:nvSpPr>
        <p:spPr>
          <a:xfrm>
            <a:off x="1517971" y="5257799"/>
            <a:ext cx="393056" cy="584775"/>
          </a:xfrm>
          <a:prstGeom prst="rect">
            <a:avLst/>
          </a:prstGeom>
          <a:noFill/>
        </p:spPr>
        <p:txBody>
          <a:bodyPr wrap="none" rtlCol="0">
            <a:spAutoFit/>
          </a:bodyPr>
          <a:lstStyle/>
          <a:p>
            <a:r>
              <a:rPr lang="en-US" sz="3200" dirty="0"/>
              <a:t>4</a:t>
            </a:r>
          </a:p>
        </p:txBody>
      </p:sp>
      <p:sp>
        <p:nvSpPr>
          <p:cNvPr id="50" name="TextBox 49"/>
          <p:cNvSpPr txBox="1"/>
          <p:nvPr/>
        </p:nvSpPr>
        <p:spPr>
          <a:xfrm>
            <a:off x="2356170" y="5257798"/>
            <a:ext cx="393056" cy="584775"/>
          </a:xfrm>
          <a:prstGeom prst="rect">
            <a:avLst/>
          </a:prstGeom>
          <a:noFill/>
        </p:spPr>
        <p:txBody>
          <a:bodyPr wrap="none" rtlCol="0">
            <a:spAutoFit/>
          </a:bodyPr>
          <a:lstStyle/>
          <a:p>
            <a:r>
              <a:rPr lang="en-US" sz="3200" dirty="0"/>
              <a:t>5</a:t>
            </a:r>
          </a:p>
        </p:txBody>
      </p:sp>
      <p:sp>
        <p:nvSpPr>
          <p:cNvPr id="51" name="TextBox 50"/>
          <p:cNvSpPr txBox="1"/>
          <p:nvPr/>
        </p:nvSpPr>
        <p:spPr>
          <a:xfrm>
            <a:off x="3194369" y="5257797"/>
            <a:ext cx="393056" cy="584775"/>
          </a:xfrm>
          <a:prstGeom prst="rect">
            <a:avLst/>
          </a:prstGeom>
          <a:noFill/>
        </p:spPr>
        <p:txBody>
          <a:bodyPr wrap="none" rtlCol="0">
            <a:spAutoFit/>
          </a:bodyPr>
          <a:lstStyle/>
          <a:p>
            <a:r>
              <a:rPr lang="en-US" sz="3200" dirty="0"/>
              <a:t>6</a:t>
            </a:r>
          </a:p>
        </p:txBody>
      </p:sp>
      <p:sp>
        <p:nvSpPr>
          <p:cNvPr id="52" name="TextBox 51"/>
          <p:cNvSpPr txBox="1"/>
          <p:nvPr/>
        </p:nvSpPr>
        <p:spPr>
          <a:xfrm>
            <a:off x="4032568" y="5257796"/>
            <a:ext cx="393056" cy="584775"/>
          </a:xfrm>
          <a:prstGeom prst="rect">
            <a:avLst/>
          </a:prstGeom>
          <a:noFill/>
        </p:spPr>
        <p:txBody>
          <a:bodyPr wrap="none" rtlCol="0">
            <a:spAutoFit/>
          </a:bodyPr>
          <a:lstStyle/>
          <a:p>
            <a:r>
              <a:rPr lang="en-US" sz="3200" dirty="0"/>
              <a:t>7</a:t>
            </a:r>
          </a:p>
        </p:txBody>
      </p:sp>
      <p:sp>
        <p:nvSpPr>
          <p:cNvPr id="53" name="TextBox 52"/>
          <p:cNvSpPr txBox="1"/>
          <p:nvPr/>
        </p:nvSpPr>
        <p:spPr>
          <a:xfrm>
            <a:off x="4870767" y="5257795"/>
            <a:ext cx="393056" cy="584775"/>
          </a:xfrm>
          <a:prstGeom prst="rect">
            <a:avLst/>
          </a:prstGeom>
          <a:noFill/>
        </p:spPr>
        <p:txBody>
          <a:bodyPr wrap="none" rtlCol="0">
            <a:spAutoFit/>
          </a:bodyPr>
          <a:lstStyle/>
          <a:p>
            <a:r>
              <a:rPr lang="en-US" sz="3200" dirty="0"/>
              <a:t>8</a:t>
            </a:r>
          </a:p>
        </p:txBody>
      </p:sp>
    </p:spTree>
    <p:extLst>
      <p:ext uri="{BB962C8B-B14F-4D97-AF65-F5344CB8AC3E}">
        <p14:creationId xmlns:p14="http://schemas.microsoft.com/office/powerpoint/2010/main" val="9245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3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40"/>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41"/>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42"/>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500"/>
                                  </p:stCondLst>
                                  <p:childTnLst>
                                    <p:set>
                                      <p:cBhvr>
                                        <p:cTn id="25" dur="1" fill="hold">
                                          <p:stCondLst>
                                            <p:cond delay="0"/>
                                          </p:stCondLst>
                                        </p:cTn>
                                        <p:tgtEl>
                                          <p:spTgt spid="43"/>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nodeType="afterEffect">
                                  <p:stCondLst>
                                    <p:cond delay="500"/>
                                  </p:stCondLst>
                                  <p:childTnLst>
                                    <p:set>
                                      <p:cBhvr>
                                        <p:cTn id="28" dur="1" fill="hold">
                                          <p:stCondLst>
                                            <p:cond delay="0"/>
                                          </p:stCondLst>
                                        </p:cTn>
                                        <p:tgtEl>
                                          <p:spTgt spid="44"/>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nodeType="afterEffect">
                                  <p:stCondLst>
                                    <p:cond delay="500"/>
                                  </p:stCondLst>
                                  <p:childTnLst>
                                    <p:set>
                                      <p:cBhvr>
                                        <p:cTn id="31" dur="1" fill="hold">
                                          <p:stCondLst>
                                            <p:cond delay="0"/>
                                          </p:stCondLst>
                                        </p:cTn>
                                        <p:tgtEl>
                                          <p:spTgt spid="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500"/>
                                  </p:stCondLst>
                                  <p:childTnLst>
                                    <p:set>
                                      <p:cBhvr>
                                        <p:cTn id="38" dur="1" fill="hold">
                                          <p:stCondLst>
                                            <p:cond delay="0"/>
                                          </p:stCondLst>
                                        </p:cTn>
                                        <p:tgtEl>
                                          <p:spTgt spid="47"/>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500"/>
                                  </p:stCondLst>
                                  <p:childTnLst>
                                    <p:set>
                                      <p:cBhvr>
                                        <p:cTn id="41" dur="1" fill="hold">
                                          <p:stCondLst>
                                            <p:cond delay="0"/>
                                          </p:stCondLst>
                                        </p:cTn>
                                        <p:tgtEl>
                                          <p:spTgt spid="48"/>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grpId="0" nodeType="afterEffect">
                                  <p:stCondLst>
                                    <p:cond delay="500"/>
                                  </p:stCondLst>
                                  <p:childTnLst>
                                    <p:set>
                                      <p:cBhvr>
                                        <p:cTn id="44" dur="1" fill="hold">
                                          <p:stCondLst>
                                            <p:cond delay="0"/>
                                          </p:stCondLst>
                                        </p:cTn>
                                        <p:tgtEl>
                                          <p:spTgt spid="49"/>
                                        </p:tgtEl>
                                        <p:attrNameLst>
                                          <p:attrName>style.visibility</p:attrName>
                                        </p:attrNameLst>
                                      </p:cBhvr>
                                      <p:to>
                                        <p:strVal val="visible"/>
                                      </p:to>
                                    </p:set>
                                  </p:childTnLst>
                                </p:cTn>
                              </p:par>
                            </p:childTnLst>
                          </p:cTn>
                        </p:par>
                        <p:par>
                          <p:cTn id="45" fill="hold">
                            <p:stCondLst>
                              <p:cond delay="1500"/>
                            </p:stCondLst>
                            <p:childTnLst>
                              <p:par>
                                <p:cTn id="46" presetID="1" presetClass="entr" presetSubtype="0" fill="hold" grpId="0" nodeType="afterEffect">
                                  <p:stCondLst>
                                    <p:cond delay="500"/>
                                  </p:stCondLst>
                                  <p:childTnLst>
                                    <p:set>
                                      <p:cBhvr>
                                        <p:cTn id="47" dur="1" fill="hold">
                                          <p:stCondLst>
                                            <p:cond delay="0"/>
                                          </p:stCondLst>
                                        </p:cTn>
                                        <p:tgtEl>
                                          <p:spTgt spid="50"/>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grpId="0" nodeType="afterEffect">
                                  <p:stCondLst>
                                    <p:cond delay="500"/>
                                  </p:stCondLst>
                                  <p:childTnLst>
                                    <p:set>
                                      <p:cBhvr>
                                        <p:cTn id="50" dur="1" fill="hold">
                                          <p:stCondLst>
                                            <p:cond delay="0"/>
                                          </p:stCondLst>
                                        </p:cTn>
                                        <p:tgtEl>
                                          <p:spTgt spid="51"/>
                                        </p:tgtEl>
                                        <p:attrNameLst>
                                          <p:attrName>style.visibility</p:attrName>
                                        </p:attrNameLst>
                                      </p:cBhvr>
                                      <p:to>
                                        <p:strVal val="visible"/>
                                      </p:to>
                                    </p:set>
                                  </p:childTnLst>
                                </p:cTn>
                              </p:par>
                            </p:childTnLst>
                          </p:cTn>
                        </p:par>
                        <p:par>
                          <p:cTn id="51" fill="hold">
                            <p:stCondLst>
                              <p:cond delay="2500"/>
                            </p:stCondLst>
                            <p:childTnLst>
                              <p:par>
                                <p:cTn id="52" presetID="1" presetClass="entr" presetSubtype="0" fill="hold" grpId="0" nodeType="afterEffect">
                                  <p:stCondLst>
                                    <p:cond delay="500"/>
                                  </p:stCondLst>
                                  <p:childTnLst>
                                    <p:set>
                                      <p:cBhvr>
                                        <p:cTn id="53" dur="1" fill="hold">
                                          <p:stCondLst>
                                            <p:cond delay="0"/>
                                          </p:stCondLst>
                                        </p:cTn>
                                        <p:tgtEl>
                                          <p:spTgt spid="52"/>
                                        </p:tgtEl>
                                        <p:attrNameLst>
                                          <p:attrName>style.visibility</p:attrName>
                                        </p:attrNameLst>
                                      </p:cBhvr>
                                      <p:to>
                                        <p:strVal val="visible"/>
                                      </p:to>
                                    </p:set>
                                  </p:childTnLst>
                                </p:cTn>
                              </p:par>
                            </p:childTnLst>
                          </p:cTn>
                        </p:par>
                        <p:par>
                          <p:cTn id="54" fill="hold">
                            <p:stCondLst>
                              <p:cond delay="3000"/>
                            </p:stCondLst>
                            <p:childTnLst>
                              <p:par>
                                <p:cTn id="55" presetID="1" presetClass="entr" presetSubtype="0" fill="hold" grpId="0" nodeType="afterEffect">
                                  <p:stCondLst>
                                    <p:cond delay="50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a:t>
            </a:r>
            <a:r>
              <a:rPr lang="fr-FR" dirty="0"/>
              <a:t>é :</a:t>
            </a:r>
            <a:r>
              <a:rPr lang="en-US" dirty="0"/>
              <a:t> </a:t>
            </a:r>
            <a:r>
              <a:rPr lang="en-US" dirty="0" err="1"/>
              <a:t>Compter</a:t>
            </a:r>
            <a:r>
              <a:rPr lang="en-US" dirty="0"/>
              <a:t> les </a:t>
            </a:r>
            <a:r>
              <a:rPr lang="en-US" dirty="0" err="1"/>
              <a:t>oiseaux</a:t>
            </a:r>
            <a:endParaRPr lang="en-US" dirty="0"/>
          </a:p>
        </p:txBody>
      </p:sp>
      <p:sp>
        <p:nvSpPr>
          <p:cNvPr id="3" name="Content Placeholder 2"/>
          <p:cNvSpPr>
            <a:spLocks noGrp="1"/>
          </p:cNvSpPr>
          <p:nvPr>
            <p:ph idx="1"/>
          </p:nvPr>
        </p:nvSpPr>
        <p:spPr>
          <a:xfrm>
            <a:off x="457200" y="2103437"/>
            <a:ext cx="8229600" cy="792163"/>
          </a:xfrm>
        </p:spPr>
        <p:txBody>
          <a:bodyPr/>
          <a:lstStyle/>
          <a:p>
            <a:pPr marL="0" indent="0">
              <a:buNone/>
            </a:pPr>
            <a:r>
              <a:rPr lang="en-US" dirty="0"/>
              <a:t>La solution d’un </a:t>
            </a:r>
            <a:r>
              <a:rPr lang="en-US" dirty="0" err="1"/>
              <a:t>autre</a:t>
            </a:r>
            <a:r>
              <a:rPr lang="en-US" dirty="0"/>
              <a:t> </a:t>
            </a:r>
            <a:r>
              <a:rPr lang="en-US" dirty="0" err="1"/>
              <a:t>élève</a:t>
            </a:r>
            <a:endParaRPr lang="en-US" dirty="0"/>
          </a:p>
        </p:txBody>
      </p:sp>
      <p:grpSp>
        <p:nvGrpSpPr>
          <p:cNvPr id="20" name="Group 19"/>
          <p:cNvGrpSpPr/>
          <p:nvPr/>
        </p:nvGrpSpPr>
        <p:grpSpPr>
          <a:xfrm>
            <a:off x="457200" y="3429000"/>
            <a:ext cx="5867400" cy="838200"/>
            <a:chOff x="457200" y="3429000"/>
            <a:chExt cx="5867400" cy="838200"/>
          </a:xfrm>
          <a:solidFill>
            <a:srgbClr val="FF0000"/>
          </a:solidFill>
        </p:grpSpPr>
        <p:sp>
          <p:nvSpPr>
            <p:cNvPr id="5" name="Oval 4"/>
            <p:cNvSpPr/>
            <p:nvPr/>
          </p:nvSpPr>
          <p:spPr>
            <a:xfrm>
              <a:off x="4572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Oval 5"/>
            <p:cNvSpPr/>
            <p:nvPr/>
          </p:nvSpPr>
          <p:spPr>
            <a:xfrm>
              <a:off x="12954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p:cNvSpPr/>
            <p:nvPr/>
          </p:nvSpPr>
          <p:spPr>
            <a:xfrm>
              <a:off x="21336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p:cNvSpPr/>
            <p:nvPr/>
          </p:nvSpPr>
          <p:spPr>
            <a:xfrm>
              <a:off x="29718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Oval 8"/>
            <p:cNvSpPr/>
            <p:nvPr/>
          </p:nvSpPr>
          <p:spPr>
            <a:xfrm>
              <a:off x="38100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p:cNvSpPr/>
            <p:nvPr/>
          </p:nvSpPr>
          <p:spPr>
            <a:xfrm>
              <a:off x="46482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p:cNvSpPr/>
            <p:nvPr/>
          </p:nvSpPr>
          <p:spPr>
            <a:xfrm>
              <a:off x="54864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3" name="TextBox 22"/>
          <p:cNvSpPr txBox="1"/>
          <p:nvPr/>
        </p:nvSpPr>
        <p:spPr>
          <a:xfrm>
            <a:off x="5721796" y="3586490"/>
            <a:ext cx="367408" cy="523220"/>
          </a:xfrm>
          <a:prstGeom prst="rect">
            <a:avLst/>
          </a:prstGeom>
          <a:noFill/>
        </p:spPr>
        <p:txBody>
          <a:bodyPr wrap="none" rtlCol="0">
            <a:spAutoFit/>
          </a:bodyPr>
          <a:lstStyle/>
          <a:p>
            <a:r>
              <a:rPr lang="en-US" sz="2800" dirty="0">
                <a:solidFill>
                  <a:schemeClr val="bg1"/>
                </a:solidFill>
              </a:rPr>
              <a:t>7</a:t>
            </a:r>
          </a:p>
        </p:txBody>
      </p:sp>
      <p:grpSp>
        <p:nvGrpSpPr>
          <p:cNvPr id="38" name="Group 37"/>
          <p:cNvGrpSpPr/>
          <p:nvPr/>
        </p:nvGrpSpPr>
        <p:grpSpPr>
          <a:xfrm>
            <a:off x="6324600" y="3429000"/>
            <a:ext cx="838200" cy="838200"/>
            <a:chOff x="6324600" y="3429000"/>
            <a:chExt cx="838200" cy="838200"/>
          </a:xfrm>
        </p:grpSpPr>
        <p:sp>
          <p:nvSpPr>
            <p:cNvPr id="12" name="Oval 11"/>
            <p:cNvSpPr/>
            <p:nvPr/>
          </p:nvSpPr>
          <p:spPr>
            <a:xfrm>
              <a:off x="6324600" y="3429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59996" y="3586490"/>
              <a:ext cx="367408" cy="523220"/>
            </a:xfrm>
            <a:prstGeom prst="rect">
              <a:avLst/>
            </a:prstGeom>
            <a:noFill/>
          </p:spPr>
          <p:txBody>
            <a:bodyPr wrap="none" rtlCol="0">
              <a:spAutoFit/>
            </a:bodyPr>
            <a:lstStyle/>
            <a:p>
              <a:r>
                <a:rPr lang="en-US" sz="2800" dirty="0">
                  <a:solidFill>
                    <a:schemeClr val="bg1"/>
                  </a:solidFill>
                </a:rPr>
                <a:t>8</a:t>
              </a:r>
            </a:p>
          </p:txBody>
        </p:sp>
      </p:grpSp>
      <p:grpSp>
        <p:nvGrpSpPr>
          <p:cNvPr id="39" name="Group 38"/>
          <p:cNvGrpSpPr/>
          <p:nvPr/>
        </p:nvGrpSpPr>
        <p:grpSpPr>
          <a:xfrm>
            <a:off x="7162800" y="3429000"/>
            <a:ext cx="838200" cy="838200"/>
            <a:chOff x="7162800" y="3429000"/>
            <a:chExt cx="838200" cy="838200"/>
          </a:xfrm>
        </p:grpSpPr>
        <p:sp>
          <p:nvSpPr>
            <p:cNvPr id="13" name="Oval 12"/>
            <p:cNvSpPr/>
            <p:nvPr/>
          </p:nvSpPr>
          <p:spPr>
            <a:xfrm>
              <a:off x="7162800" y="3429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98196" y="3586490"/>
              <a:ext cx="367408" cy="523220"/>
            </a:xfrm>
            <a:prstGeom prst="rect">
              <a:avLst/>
            </a:prstGeom>
            <a:noFill/>
          </p:spPr>
          <p:txBody>
            <a:bodyPr wrap="none" rtlCol="0">
              <a:spAutoFit/>
            </a:bodyPr>
            <a:lstStyle/>
            <a:p>
              <a:r>
                <a:rPr lang="en-US" sz="2800" dirty="0">
                  <a:solidFill>
                    <a:schemeClr val="bg1"/>
                  </a:solidFill>
                </a:rPr>
                <a:t>9</a:t>
              </a:r>
            </a:p>
          </p:txBody>
        </p:sp>
      </p:grpSp>
      <p:grpSp>
        <p:nvGrpSpPr>
          <p:cNvPr id="40" name="Group 39"/>
          <p:cNvGrpSpPr/>
          <p:nvPr/>
        </p:nvGrpSpPr>
        <p:grpSpPr>
          <a:xfrm>
            <a:off x="457200" y="4419600"/>
            <a:ext cx="838200" cy="838200"/>
            <a:chOff x="457200" y="4419600"/>
            <a:chExt cx="838200" cy="838200"/>
          </a:xfrm>
        </p:grpSpPr>
        <p:sp>
          <p:nvSpPr>
            <p:cNvPr id="14" name="Oval 13"/>
            <p:cNvSpPr/>
            <p:nvPr/>
          </p:nvSpPr>
          <p:spPr>
            <a:xfrm>
              <a:off x="4572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1224" y="4579718"/>
              <a:ext cx="550151" cy="523220"/>
            </a:xfrm>
            <a:prstGeom prst="rect">
              <a:avLst/>
            </a:prstGeom>
            <a:noFill/>
          </p:spPr>
          <p:txBody>
            <a:bodyPr wrap="none" rtlCol="0">
              <a:spAutoFit/>
            </a:bodyPr>
            <a:lstStyle/>
            <a:p>
              <a:r>
                <a:rPr lang="en-US" sz="2800" dirty="0">
                  <a:solidFill>
                    <a:schemeClr val="bg1"/>
                  </a:solidFill>
                </a:rPr>
                <a:t>10</a:t>
              </a:r>
            </a:p>
          </p:txBody>
        </p:sp>
      </p:grpSp>
      <p:grpSp>
        <p:nvGrpSpPr>
          <p:cNvPr id="41" name="Group 40"/>
          <p:cNvGrpSpPr/>
          <p:nvPr/>
        </p:nvGrpSpPr>
        <p:grpSpPr>
          <a:xfrm>
            <a:off x="1295400" y="4419600"/>
            <a:ext cx="838200" cy="838200"/>
            <a:chOff x="1295400" y="4419600"/>
            <a:chExt cx="838200" cy="838200"/>
          </a:xfrm>
        </p:grpSpPr>
        <p:sp>
          <p:nvSpPr>
            <p:cNvPr id="15" name="Oval 14"/>
            <p:cNvSpPr/>
            <p:nvPr/>
          </p:nvSpPr>
          <p:spPr>
            <a:xfrm>
              <a:off x="12954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439424" y="4579718"/>
              <a:ext cx="550151" cy="523220"/>
            </a:xfrm>
            <a:prstGeom prst="rect">
              <a:avLst/>
            </a:prstGeom>
            <a:noFill/>
          </p:spPr>
          <p:txBody>
            <a:bodyPr wrap="none" rtlCol="0">
              <a:spAutoFit/>
            </a:bodyPr>
            <a:lstStyle/>
            <a:p>
              <a:r>
                <a:rPr lang="en-US" sz="2800" dirty="0">
                  <a:solidFill>
                    <a:schemeClr val="bg1"/>
                  </a:solidFill>
                </a:rPr>
                <a:t>11</a:t>
              </a:r>
            </a:p>
          </p:txBody>
        </p:sp>
      </p:grpSp>
      <p:grpSp>
        <p:nvGrpSpPr>
          <p:cNvPr id="42" name="Group 41"/>
          <p:cNvGrpSpPr/>
          <p:nvPr/>
        </p:nvGrpSpPr>
        <p:grpSpPr>
          <a:xfrm>
            <a:off x="2133600" y="4419598"/>
            <a:ext cx="838200" cy="838200"/>
            <a:chOff x="2133600" y="4419600"/>
            <a:chExt cx="838200" cy="838200"/>
          </a:xfrm>
        </p:grpSpPr>
        <p:sp>
          <p:nvSpPr>
            <p:cNvPr id="16" name="Oval 15"/>
            <p:cNvSpPr/>
            <p:nvPr/>
          </p:nvSpPr>
          <p:spPr>
            <a:xfrm>
              <a:off x="21336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77624" y="4579718"/>
              <a:ext cx="550151" cy="523220"/>
            </a:xfrm>
            <a:prstGeom prst="rect">
              <a:avLst/>
            </a:prstGeom>
            <a:noFill/>
          </p:spPr>
          <p:txBody>
            <a:bodyPr wrap="none" rtlCol="0">
              <a:spAutoFit/>
            </a:bodyPr>
            <a:lstStyle/>
            <a:p>
              <a:r>
                <a:rPr lang="en-US" sz="2800" dirty="0">
                  <a:solidFill>
                    <a:schemeClr val="bg1"/>
                  </a:solidFill>
                </a:rPr>
                <a:t>12</a:t>
              </a:r>
            </a:p>
          </p:txBody>
        </p:sp>
      </p:grpSp>
      <p:grpSp>
        <p:nvGrpSpPr>
          <p:cNvPr id="43" name="Group 42"/>
          <p:cNvGrpSpPr/>
          <p:nvPr/>
        </p:nvGrpSpPr>
        <p:grpSpPr>
          <a:xfrm>
            <a:off x="2971800" y="4419600"/>
            <a:ext cx="838200" cy="838200"/>
            <a:chOff x="2971800" y="4419600"/>
            <a:chExt cx="838200" cy="838200"/>
          </a:xfrm>
        </p:grpSpPr>
        <p:sp>
          <p:nvSpPr>
            <p:cNvPr id="17" name="Oval 16"/>
            <p:cNvSpPr/>
            <p:nvPr/>
          </p:nvSpPr>
          <p:spPr>
            <a:xfrm>
              <a:off x="29718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115824" y="4579718"/>
              <a:ext cx="550151" cy="523220"/>
            </a:xfrm>
            <a:prstGeom prst="rect">
              <a:avLst/>
            </a:prstGeom>
            <a:noFill/>
          </p:spPr>
          <p:txBody>
            <a:bodyPr wrap="none" rtlCol="0">
              <a:spAutoFit/>
            </a:bodyPr>
            <a:lstStyle/>
            <a:p>
              <a:r>
                <a:rPr lang="en-US" sz="2800" dirty="0">
                  <a:solidFill>
                    <a:schemeClr val="bg1"/>
                  </a:solidFill>
                </a:rPr>
                <a:t>13</a:t>
              </a:r>
            </a:p>
          </p:txBody>
        </p:sp>
      </p:grpSp>
      <p:grpSp>
        <p:nvGrpSpPr>
          <p:cNvPr id="44" name="Group 43"/>
          <p:cNvGrpSpPr/>
          <p:nvPr/>
        </p:nvGrpSpPr>
        <p:grpSpPr>
          <a:xfrm>
            <a:off x="3810000" y="4419600"/>
            <a:ext cx="838200" cy="838200"/>
            <a:chOff x="3810000" y="4419600"/>
            <a:chExt cx="838200" cy="838200"/>
          </a:xfrm>
        </p:grpSpPr>
        <p:sp>
          <p:nvSpPr>
            <p:cNvPr id="18" name="Oval 17"/>
            <p:cNvSpPr/>
            <p:nvPr/>
          </p:nvSpPr>
          <p:spPr>
            <a:xfrm>
              <a:off x="38100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954024" y="4579718"/>
              <a:ext cx="550151" cy="523220"/>
            </a:xfrm>
            <a:prstGeom prst="rect">
              <a:avLst/>
            </a:prstGeom>
            <a:noFill/>
          </p:spPr>
          <p:txBody>
            <a:bodyPr wrap="none" rtlCol="0">
              <a:spAutoFit/>
            </a:bodyPr>
            <a:lstStyle/>
            <a:p>
              <a:r>
                <a:rPr lang="en-US" sz="2800" dirty="0">
                  <a:solidFill>
                    <a:schemeClr val="bg1"/>
                  </a:solidFill>
                </a:rPr>
                <a:t>14</a:t>
              </a:r>
            </a:p>
          </p:txBody>
        </p:sp>
      </p:grpSp>
      <p:grpSp>
        <p:nvGrpSpPr>
          <p:cNvPr id="45" name="Group 44"/>
          <p:cNvGrpSpPr/>
          <p:nvPr/>
        </p:nvGrpSpPr>
        <p:grpSpPr>
          <a:xfrm>
            <a:off x="4648200" y="4419600"/>
            <a:ext cx="838200" cy="838200"/>
            <a:chOff x="4648200" y="4419600"/>
            <a:chExt cx="838200" cy="838200"/>
          </a:xfrm>
        </p:grpSpPr>
        <p:sp>
          <p:nvSpPr>
            <p:cNvPr id="19" name="Oval 18"/>
            <p:cNvSpPr/>
            <p:nvPr/>
          </p:nvSpPr>
          <p:spPr>
            <a:xfrm>
              <a:off x="46482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792224" y="4579718"/>
              <a:ext cx="550151" cy="523220"/>
            </a:xfrm>
            <a:prstGeom prst="rect">
              <a:avLst/>
            </a:prstGeom>
            <a:noFill/>
          </p:spPr>
          <p:txBody>
            <a:bodyPr wrap="none" rtlCol="0">
              <a:spAutoFit/>
            </a:bodyPr>
            <a:lstStyle/>
            <a:p>
              <a:r>
                <a:rPr lang="en-US" sz="2800" dirty="0">
                  <a:solidFill>
                    <a:schemeClr val="bg1"/>
                  </a:solidFill>
                </a:rPr>
                <a:t>15</a:t>
              </a:r>
            </a:p>
          </p:txBody>
        </p:sp>
      </p:grpSp>
      <p:sp>
        <p:nvSpPr>
          <p:cNvPr id="46" name="TextBox 45"/>
          <p:cNvSpPr txBox="1"/>
          <p:nvPr/>
        </p:nvSpPr>
        <p:spPr>
          <a:xfrm>
            <a:off x="4855861" y="5257800"/>
            <a:ext cx="393056" cy="584775"/>
          </a:xfrm>
          <a:prstGeom prst="rect">
            <a:avLst/>
          </a:prstGeom>
          <a:noFill/>
        </p:spPr>
        <p:txBody>
          <a:bodyPr wrap="none" rtlCol="0">
            <a:spAutoFit/>
          </a:bodyPr>
          <a:lstStyle/>
          <a:p>
            <a:r>
              <a:rPr lang="en-US" sz="3200" dirty="0"/>
              <a:t>1</a:t>
            </a:r>
          </a:p>
        </p:txBody>
      </p:sp>
      <p:sp>
        <p:nvSpPr>
          <p:cNvPr id="47" name="TextBox 46"/>
          <p:cNvSpPr txBox="1"/>
          <p:nvPr/>
        </p:nvSpPr>
        <p:spPr>
          <a:xfrm>
            <a:off x="4057022" y="5257799"/>
            <a:ext cx="393056" cy="584775"/>
          </a:xfrm>
          <a:prstGeom prst="rect">
            <a:avLst/>
          </a:prstGeom>
          <a:noFill/>
        </p:spPr>
        <p:txBody>
          <a:bodyPr wrap="none" rtlCol="0">
            <a:spAutoFit/>
          </a:bodyPr>
          <a:lstStyle/>
          <a:p>
            <a:r>
              <a:rPr lang="en-US" sz="3200" dirty="0"/>
              <a:t>2</a:t>
            </a:r>
          </a:p>
        </p:txBody>
      </p:sp>
      <p:sp>
        <p:nvSpPr>
          <p:cNvPr id="48" name="TextBox 47"/>
          <p:cNvSpPr txBox="1"/>
          <p:nvPr/>
        </p:nvSpPr>
        <p:spPr>
          <a:xfrm>
            <a:off x="3220421" y="5257805"/>
            <a:ext cx="393056" cy="584775"/>
          </a:xfrm>
          <a:prstGeom prst="rect">
            <a:avLst/>
          </a:prstGeom>
          <a:noFill/>
        </p:spPr>
        <p:txBody>
          <a:bodyPr wrap="none" rtlCol="0">
            <a:spAutoFit/>
          </a:bodyPr>
          <a:lstStyle/>
          <a:p>
            <a:r>
              <a:rPr lang="en-US" sz="3200" dirty="0"/>
              <a:t>3</a:t>
            </a:r>
          </a:p>
        </p:txBody>
      </p:sp>
      <p:sp>
        <p:nvSpPr>
          <p:cNvPr id="49" name="TextBox 48"/>
          <p:cNvSpPr txBox="1"/>
          <p:nvPr/>
        </p:nvSpPr>
        <p:spPr>
          <a:xfrm>
            <a:off x="2389596" y="5257798"/>
            <a:ext cx="393056" cy="584775"/>
          </a:xfrm>
          <a:prstGeom prst="rect">
            <a:avLst/>
          </a:prstGeom>
          <a:noFill/>
        </p:spPr>
        <p:txBody>
          <a:bodyPr wrap="none" rtlCol="0">
            <a:spAutoFit/>
          </a:bodyPr>
          <a:lstStyle/>
          <a:p>
            <a:r>
              <a:rPr lang="en-US" sz="3200" dirty="0"/>
              <a:t>4</a:t>
            </a:r>
          </a:p>
        </p:txBody>
      </p:sp>
      <p:sp>
        <p:nvSpPr>
          <p:cNvPr id="50" name="TextBox 49"/>
          <p:cNvSpPr txBox="1"/>
          <p:nvPr/>
        </p:nvSpPr>
        <p:spPr>
          <a:xfrm>
            <a:off x="1612285" y="5257805"/>
            <a:ext cx="393056" cy="584775"/>
          </a:xfrm>
          <a:prstGeom prst="rect">
            <a:avLst/>
          </a:prstGeom>
          <a:noFill/>
        </p:spPr>
        <p:txBody>
          <a:bodyPr wrap="none" rtlCol="0">
            <a:spAutoFit/>
          </a:bodyPr>
          <a:lstStyle/>
          <a:p>
            <a:r>
              <a:rPr lang="en-US" sz="3200" dirty="0"/>
              <a:t>5</a:t>
            </a:r>
          </a:p>
        </p:txBody>
      </p:sp>
      <p:sp>
        <p:nvSpPr>
          <p:cNvPr id="51" name="TextBox 50"/>
          <p:cNvSpPr txBox="1"/>
          <p:nvPr/>
        </p:nvSpPr>
        <p:spPr>
          <a:xfrm>
            <a:off x="679772" y="5257805"/>
            <a:ext cx="393056" cy="584775"/>
          </a:xfrm>
          <a:prstGeom prst="rect">
            <a:avLst/>
          </a:prstGeom>
          <a:noFill/>
        </p:spPr>
        <p:txBody>
          <a:bodyPr wrap="none" rtlCol="0">
            <a:spAutoFit/>
          </a:bodyPr>
          <a:lstStyle/>
          <a:p>
            <a:r>
              <a:rPr lang="en-US" sz="3200" dirty="0"/>
              <a:t>6</a:t>
            </a:r>
          </a:p>
        </p:txBody>
      </p:sp>
      <p:sp>
        <p:nvSpPr>
          <p:cNvPr id="52" name="TextBox 51"/>
          <p:cNvSpPr txBox="1"/>
          <p:nvPr/>
        </p:nvSpPr>
        <p:spPr>
          <a:xfrm>
            <a:off x="7398196" y="2878383"/>
            <a:ext cx="393056" cy="584775"/>
          </a:xfrm>
          <a:prstGeom prst="rect">
            <a:avLst/>
          </a:prstGeom>
          <a:noFill/>
        </p:spPr>
        <p:txBody>
          <a:bodyPr wrap="none" rtlCol="0">
            <a:spAutoFit/>
          </a:bodyPr>
          <a:lstStyle/>
          <a:p>
            <a:r>
              <a:rPr lang="en-US" sz="3200" dirty="0"/>
              <a:t>7</a:t>
            </a:r>
          </a:p>
        </p:txBody>
      </p:sp>
      <p:sp>
        <p:nvSpPr>
          <p:cNvPr id="54" name="TextBox 53"/>
          <p:cNvSpPr txBox="1"/>
          <p:nvPr/>
        </p:nvSpPr>
        <p:spPr>
          <a:xfrm>
            <a:off x="4896415" y="3586490"/>
            <a:ext cx="367408" cy="523220"/>
          </a:xfrm>
          <a:prstGeom prst="rect">
            <a:avLst/>
          </a:prstGeom>
          <a:noFill/>
        </p:spPr>
        <p:txBody>
          <a:bodyPr wrap="none" rtlCol="0">
            <a:spAutoFit/>
          </a:bodyPr>
          <a:lstStyle/>
          <a:p>
            <a:r>
              <a:rPr lang="en-US" sz="2800" dirty="0">
                <a:solidFill>
                  <a:schemeClr val="bg1"/>
                </a:solidFill>
              </a:rPr>
              <a:t>6</a:t>
            </a:r>
          </a:p>
        </p:txBody>
      </p:sp>
      <p:sp>
        <p:nvSpPr>
          <p:cNvPr id="55" name="TextBox 54"/>
          <p:cNvSpPr txBox="1"/>
          <p:nvPr/>
        </p:nvSpPr>
        <p:spPr>
          <a:xfrm>
            <a:off x="4071034" y="3586490"/>
            <a:ext cx="367408" cy="523220"/>
          </a:xfrm>
          <a:prstGeom prst="rect">
            <a:avLst/>
          </a:prstGeom>
          <a:noFill/>
        </p:spPr>
        <p:txBody>
          <a:bodyPr wrap="none" rtlCol="0">
            <a:spAutoFit/>
          </a:bodyPr>
          <a:lstStyle/>
          <a:p>
            <a:r>
              <a:rPr lang="en-US" sz="2800" dirty="0">
                <a:solidFill>
                  <a:schemeClr val="bg1"/>
                </a:solidFill>
              </a:rPr>
              <a:t>5</a:t>
            </a:r>
          </a:p>
        </p:txBody>
      </p:sp>
      <p:sp>
        <p:nvSpPr>
          <p:cNvPr id="56" name="TextBox 55"/>
          <p:cNvSpPr txBox="1"/>
          <p:nvPr/>
        </p:nvSpPr>
        <p:spPr>
          <a:xfrm>
            <a:off x="3200400" y="3586490"/>
            <a:ext cx="367408" cy="523220"/>
          </a:xfrm>
          <a:prstGeom prst="rect">
            <a:avLst/>
          </a:prstGeom>
          <a:noFill/>
        </p:spPr>
        <p:txBody>
          <a:bodyPr wrap="none" rtlCol="0">
            <a:spAutoFit/>
          </a:bodyPr>
          <a:lstStyle/>
          <a:p>
            <a:r>
              <a:rPr lang="en-US" sz="2800" dirty="0">
                <a:solidFill>
                  <a:schemeClr val="bg1"/>
                </a:solidFill>
              </a:rPr>
              <a:t>4</a:t>
            </a:r>
          </a:p>
        </p:txBody>
      </p:sp>
      <p:sp>
        <p:nvSpPr>
          <p:cNvPr id="57" name="TextBox 56"/>
          <p:cNvSpPr txBox="1"/>
          <p:nvPr/>
        </p:nvSpPr>
        <p:spPr>
          <a:xfrm>
            <a:off x="2362200" y="3586490"/>
            <a:ext cx="367408" cy="523220"/>
          </a:xfrm>
          <a:prstGeom prst="rect">
            <a:avLst/>
          </a:prstGeom>
          <a:noFill/>
        </p:spPr>
        <p:txBody>
          <a:bodyPr wrap="none" rtlCol="0">
            <a:spAutoFit/>
          </a:bodyPr>
          <a:lstStyle/>
          <a:p>
            <a:r>
              <a:rPr lang="en-US" sz="2800" dirty="0">
                <a:solidFill>
                  <a:schemeClr val="bg1"/>
                </a:solidFill>
              </a:rPr>
              <a:t>3</a:t>
            </a:r>
          </a:p>
        </p:txBody>
      </p:sp>
      <p:sp>
        <p:nvSpPr>
          <p:cNvPr id="58" name="TextBox 57"/>
          <p:cNvSpPr txBox="1"/>
          <p:nvPr/>
        </p:nvSpPr>
        <p:spPr>
          <a:xfrm>
            <a:off x="1524000" y="3586490"/>
            <a:ext cx="367408" cy="523220"/>
          </a:xfrm>
          <a:prstGeom prst="rect">
            <a:avLst/>
          </a:prstGeom>
          <a:noFill/>
        </p:spPr>
        <p:txBody>
          <a:bodyPr wrap="none" rtlCol="0">
            <a:spAutoFit/>
          </a:bodyPr>
          <a:lstStyle/>
          <a:p>
            <a:r>
              <a:rPr lang="en-US" sz="2800" dirty="0">
                <a:solidFill>
                  <a:schemeClr val="bg1"/>
                </a:solidFill>
              </a:rPr>
              <a:t>2</a:t>
            </a:r>
          </a:p>
        </p:txBody>
      </p:sp>
      <p:sp>
        <p:nvSpPr>
          <p:cNvPr id="59" name="TextBox 58"/>
          <p:cNvSpPr txBox="1"/>
          <p:nvPr/>
        </p:nvSpPr>
        <p:spPr>
          <a:xfrm>
            <a:off x="685800" y="3586490"/>
            <a:ext cx="367408" cy="523220"/>
          </a:xfrm>
          <a:prstGeom prst="rect">
            <a:avLst/>
          </a:prstGeom>
          <a:noFill/>
        </p:spPr>
        <p:txBody>
          <a:bodyPr wrap="none" rtlCol="0">
            <a:spAutoFit/>
          </a:bodyPr>
          <a:lstStyle/>
          <a:p>
            <a:r>
              <a:rPr lang="en-US" sz="2800" dirty="0">
                <a:solidFill>
                  <a:schemeClr val="bg1"/>
                </a:solidFill>
              </a:rPr>
              <a:t>1</a:t>
            </a:r>
          </a:p>
        </p:txBody>
      </p:sp>
    </p:spTree>
    <p:extLst>
      <p:ext uri="{BB962C8B-B14F-4D97-AF65-F5344CB8AC3E}">
        <p14:creationId xmlns:p14="http://schemas.microsoft.com/office/powerpoint/2010/main" val="31946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nodeType="afterEffect">
                                  <p:stCondLst>
                                    <p:cond delay="750"/>
                                  </p:stCondLst>
                                  <p:childTnLst>
                                    <p:set>
                                      <p:cBhvr>
                                        <p:cTn id="9" dur="1" fill="hold">
                                          <p:stCondLst>
                                            <p:cond delay="0"/>
                                          </p:stCondLst>
                                        </p:cTn>
                                        <p:tgtEl>
                                          <p:spTgt spid="45"/>
                                        </p:tgtEl>
                                        <p:attrNameLst>
                                          <p:attrName>style.visibility</p:attrName>
                                        </p:attrNameLst>
                                      </p:cBhvr>
                                      <p:to>
                                        <p:strVal val="hidden"/>
                                      </p:to>
                                    </p:set>
                                  </p:childTnLst>
                                </p:cTn>
                              </p:par>
                            </p:childTnLst>
                          </p:cTn>
                        </p:par>
                        <p:par>
                          <p:cTn id="10" fill="hold">
                            <p:stCondLst>
                              <p:cond delay="1250"/>
                            </p:stCondLst>
                            <p:childTnLst>
                              <p:par>
                                <p:cTn id="11" presetID="1" presetClass="entr" presetSubtype="0" fill="hold" grpId="0" nodeType="afterEffect">
                                  <p:stCondLst>
                                    <p:cond delay="75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750"/>
                                  </p:stCondLst>
                                  <p:childTnLst>
                                    <p:set>
                                      <p:cBhvr>
                                        <p:cTn id="15" dur="1" fill="hold">
                                          <p:stCondLst>
                                            <p:cond delay="0"/>
                                          </p:stCondLst>
                                        </p:cTn>
                                        <p:tgtEl>
                                          <p:spTgt spid="44"/>
                                        </p:tgtEl>
                                        <p:attrNameLst>
                                          <p:attrName>style.visibility</p:attrName>
                                        </p:attrNameLst>
                                      </p:cBhvr>
                                      <p:to>
                                        <p:strVal val="hidden"/>
                                      </p:to>
                                    </p:set>
                                  </p:childTnLst>
                                </p:cTn>
                              </p:par>
                            </p:childTnLst>
                          </p:cTn>
                        </p:par>
                        <p:par>
                          <p:cTn id="16" fill="hold">
                            <p:stCondLst>
                              <p:cond delay="2750"/>
                            </p:stCondLst>
                            <p:childTnLst>
                              <p:par>
                                <p:cTn id="17" presetID="1" presetClass="entr" presetSubtype="0" fill="hold" grpId="0" nodeType="afterEffect">
                                  <p:stCondLst>
                                    <p:cond delay="750"/>
                                  </p:stCondLst>
                                  <p:childTnLst>
                                    <p:set>
                                      <p:cBhvr>
                                        <p:cTn id="18" dur="1" fill="hold">
                                          <p:stCondLst>
                                            <p:cond delay="0"/>
                                          </p:stCondLst>
                                        </p:cTn>
                                        <p:tgtEl>
                                          <p:spTgt spid="48"/>
                                        </p:tgtEl>
                                        <p:attrNameLst>
                                          <p:attrName>style.visibility</p:attrName>
                                        </p:attrNameLst>
                                      </p:cBhvr>
                                      <p:to>
                                        <p:strVal val="visible"/>
                                      </p:to>
                                    </p:set>
                                  </p:childTnLst>
                                </p:cTn>
                              </p:par>
                            </p:childTnLst>
                          </p:cTn>
                        </p:par>
                        <p:par>
                          <p:cTn id="19" fill="hold">
                            <p:stCondLst>
                              <p:cond delay="3500"/>
                            </p:stCondLst>
                            <p:childTnLst>
                              <p:par>
                                <p:cTn id="20" presetID="1" presetClass="exit" presetSubtype="0" fill="hold" nodeType="afterEffect">
                                  <p:stCondLst>
                                    <p:cond delay="750"/>
                                  </p:stCondLst>
                                  <p:childTnLst>
                                    <p:set>
                                      <p:cBhvr>
                                        <p:cTn id="21" dur="1" fill="hold">
                                          <p:stCondLst>
                                            <p:cond delay="0"/>
                                          </p:stCondLst>
                                        </p:cTn>
                                        <p:tgtEl>
                                          <p:spTgt spid="43"/>
                                        </p:tgtEl>
                                        <p:attrNameLst>
                                          <p:attrName>style.visibility</p:attrName>
                                        </p:attrNameLst>
                                      </p:cBhvr>
                                      <p:to>
                                        <p:strVal val="hidden"/>
                                      </p:to>
                                    </p:set>
                                  </p:childTnLst>
                                </p:cTn>
                              </p:par>
                            </p:childTnLst>
                          </p:cTn>
                        </p:par>
                        <p:par>
                          <p:cTn id="22" fill="hold">
                            <p:stCondLst>
                              <p:cond delay="4250"/>
                            </p:stCondLst>
                            <p:childTnLst>
                              <p:par>
                                <p:cTn id="23" presetID="1" presetClass="entr" presetSubtype="0" fill="hold" grpId="0" nodeType="afterEffect">
                                  <p:stCondLst>
                                    <p:cond delay="750"/>
                                  </p:stCondLst>
                                  <p:childTnLst>
                                    <p:set>
                                      <p:cBhvr>
                                        <p:cTn id="24" dur="1" fill="hold">
                                          <p:stCondLst>
                                            <p:cond delay="0"/>
                                          </p:stCondLst>
                                        </p:cTn>
                                        <p:tgtEl>
                                          <p:spTgt spid="49"/>
                                        </p:tgtEl>
                                        <p:attrNameLst>
                                          <p:attrName>style.visibility</p:attrName>
                                        </p:attrNameLst>
                                      </p:cBhvr>
                                      <p:to>
                                        <p:strVal val="visible"/>
                                      </p:to>
                                    </p:set>
                                  </p:childTnLst>
                                </p:cTn>
                              </p:par>
                            </p:childTnLst>
                          </p:cTn>
                        </p:par>
                        <p:par>
                          <p:cTn id="25" fill="hold">
                            <p:stCondLst>
                              <p:cond delay="5000"/>
                            </p:stCondLst>
                            <p:childTnLst>
                              <p:par>
                                <p:cTn id="26" presetID="1" presetClass="exit" presetSubtype="0" fill="hold" nodeType="afterEffect">
                                  <p:stCondLst>
                                    <p:cond delay="750"/>
                                  </p:stCondLst>
                                  <p:childTnLst>
                                    <p:set>
                                      <p:cBhvr>
                                        <p:cTn id="27" dur="1" fill="hold">
                                          <p:stCondLst>
                                            <p:cond delay="0"/>
                                          </p:stCondLst>
                                        </p:cTn>
                                        <p:tgtEl>
                                          <p:spTgt spid="42"/>
                                        </p:tgtEl>
                                        <p:attrNameLst>
                                          <p:attrName>style.visibility</p:attrName>
                                        </p:attrNameLst>
                                      </p:cBhvr>
                                      <p:to>
                                        <p:strVal val="hidden"/>
                                      </p:to>
                                    </p:set>
                                  </p:childTnLst>
                                </p:cTn>
                              </p:par>
                            </p:childTnLst>
                          </p:cTn>
                        </p:par>
                        <p:par>
                          <p:cTn id="28" fill="hold">
                            <p:stCondLst>
                              <p:cond delay="5750"/>
                            </p:stCondLst>
                            <p:childTnLst>
                              <p:par>
                                <p:cTn id="29" presetID="1" presetClass="entr" presetSubtype="0" fill="hold" nodeType="afterEffect">
                                  <p:stCondLst>
                                    <p:cond delay="750"/>
                                  </p:stCondLst>
                                  <p:childTnLst>
                                    <p:set>
                                      <p:cBhvr>
                                        <p:cTn id="30" dur="1" fill="hold">
                                          <p:stCondLst>
                                            <p:cond delay="0"/>
                                          </p:stCondLst>
                                        </p:cTn>
                                        <p:tgtEl>
                                          <p:spTgt spid="50">
                                            <p:txEl>
                                              <p:pRg st="0" end="0"/>
                                            </p:txEl>
                                          </p:spTgt>
                                        </p:tgtEl>
                                        <p:attrNameLst>
                                          <p:attrName>style.visibility</p:attrName>
                                        </p:attrNameLst>
                                      </p:cBhvr>
                                      <p:to>
                                        <p:strVal val="visible"/>
                                      </p:to>
                                    </p:set>
                                  </p:childTnLst>
                                </p:cTn>
                              </p:par>
                            </p:childTnLst>
                          </p:cTn>
                        </p:par>
                        <p:par>
                          <p:cTn id="31" fill="hold">
                            <p:stCondLst>
                              <p:cond delay="6500"/>
                            </p:stCondLst>
                            <p:childTnLst>
                              <p:par>
                                <p:cTn id="32" presetID="1" presetClass="exit" presetSubtype="0" fill="hold" nodeType="afterEffect">
                                  <p:stCondLst>
                                    <p:cond delay="750"/>
                                  </p:stCondLst>
                                  <p:childTnLst>
                                    <p:set>
                                      <p:cBhvr>
                                        <p:cTn id="33" dur="1" fill="hold">
                                          <p:stCondLst>
                                            <p:cond delay="0"/>
                                          </p:stCondLst>
                                        </p:cTn>
                                        <p:tgtEl>
                                          <p:spTgt spid="41"/>
                                        </p:tgtEl>
                                        <p:attrNameLst>
                                          <p:attrName>style.visibility</p:attrName>
                                        </p:attrNameLst>
                                      </p:cBhvr>
                                      <p:to>
                                        <p:strVal val="hidden"/>
                                      </p:to>
                                    </p:set>
                                  </p:childTnLst>
                                </p:cTn>
                              </p:par>
                            </p:childTnLst>
                          </p:cTn>
                        </p:par>
                        <p:par>
                          <p:cTn id="34" fill="hold">
                            <p:stCondLst>
                              <p:cond delay="7250"/>
                            </p:stCondLst>
                            <p:childTnLst>
                              <p:par>
                                <p:cTn id="35" presetID="1" presetClass="entr" presetSubtype="0" fill="hold" grpId="0" nodeType="afterEffect">
                                  <p:stCondLst>
                                    <p:cond delay="750"/>
                                  </p:stCondLst>
                                  <p:childTnLst>
                                    <p:set>
                                      <p:cBhvr>
                                        <p:cTn id="36" dur="1" fill="hold">
                                          <p:stCondLst>
                                            <p:cond delay="0"/>
                                          </p:stCondLst>
                                        </p:cTn>
                                        <p:tgtEl>
                                          <p:spTgt spid="51"/>
                                        </p:tgtEl>
                                        <p:attrNameLst>
                                          <p:attrName>style.visibility</p:attrName>
                                        </p:attrNameLst>
                                      </p:cBhvr>
                                      <p:to>
                                        <p:strVal val="visible"/>
                                      </p:to>
                                    </p:set>
                                  </p:childTnLst>
                                </p:cTn>
                              </p:par>
                            </p:childTnLst>
                          </p:cTn>
                        </p:par>
                        <p:par>
                          <p:cTn id="37" fill="hold">
                            <p:stCondLst>
                              <p:cond delay="8000"/>
                            </p:stCondLst>
                            <p:childTnLst>
                              <p:par>
                                <p:cTn id="38" presetID="1" presetClass="exit" presetSubtype="0" fill="hold" nodeType="afterEffect">
                                  <p:stCondLst>
                                    <p:cond delay="750"/>
                                  </p:stCondLst>
                                  <p:childTnLst>
                                    <p:set>
                                      <p:cBhvr>
                                        <p:cTn id="39" dur="1" fill="hold">
                                          <p:stCondLst>
                                            <p:cond delay="0"/>
                                          </p:stCondLst>
                                        </p:cTn>
                                        <p:tgtEl>
                                          <p:spTgt spid="40"/>
                                        </p:tgtEl>
                                        <p:attrNameLst>
                                          <p:attrName>style.visibility</p:attrName>
                                        </p:attrNameLst>
                                      </p:cBhvr>
                                      <p:to>
                                        <p:strVal val="hidden"/>
                                      </p:to>
                                    </p:set>
                                  </p:childTnLst>
                                </p:cTn>
                              </p:par>
                            </p:childTnLst>
                          </p:cTn>
                        </p:par>
                        <p:par>
                          <p:cTn id="40" fill="hold">
                            <p:stCondLst>
                              <p:cond delay="8750"/>
                            </p:stCondLst>
                            <p:childTnLst>
                              <p:par>
                                <p:cTn id="41" presetID="1" presetClass="entr" presetSubtype="0" fill="hold" grpId="0" nodeType="afterEffect">
                                  <p:stCondLst>
                                    <p:cond delay="750"/>
                                  </p:stCondLst>
                                  <p:childTnLst>
                                    <p:set>
                                      <p:cBhvr>
                                        <p:cTn id="42" dur="1" fill="hold">
                                          <p:stCondLst>
                                            <p:cond delay="0"/>
                                          </p:stCondLst>
                                        </p:cTn>
                                        <p:tgtEl>
                                          <p:spTgt spid="52"/>
                                        </p:tgtEl>
                                        <p:attrNameLst>
                                          <p:attrName>style.visibility</p:attrName>
                                        </p:attrNameLst>
                                      </p:cBhvr>
                                      <p:to>
                                        <p:strVal val="visible"/>
                                      </p:to>
                                    </p:set>
                                  </p:childTnLst>
                                </p:cTn>
                              </p:par>
                            </p:childTnLst>
                          </p:cTn>
                        </p:par>
                        <p:par>
                          <p:cTn id="43" fill="hold">
                            <p:stCondLst>
                              <p:cond delay="9500"/>
                            </p:stCondLst>
                            <p:childTnLst>
                              <p:par>
                                <p:cTn id="44" presetID="1" presetClass="exit" presetSubtype="0" fill="hold" nodeType="afterEffect">
                                  <p:stCondLst>
                                    <p:cond delay="750"/>
                                  </p:stCondLst>
                                  <p:childTnLst>
                                    <p:set>
                                      <p:cBhvr>
                                        <p:cTn id="45"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1" grpId="0"/>
      <p:bldP spid="5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 </a:t>
            </a:r>
            <a:r>
              <a:rPr lang="en-US" dirty="0" err="1"/>
              <a:t>Compter</a:t>
            </a:r>
            <a:r>
              <a:rPr lang="en-US" dirty="0"/>
              <a:t> de </a:t>
            </a:r>
            <a:r>
              <a:rPr lang="en-US" dirty="0" err="1"/>
              <a:t>l’argent</a:t>
            </a:r>
            <a:endParaRPr lang="en-US" dirty="0"/>
          </a:p>
        </p:txBody>
      </p:sp>
      <p:sp>
        <p:nvSpPr>
          <p:cNvPr id="3" name="Content Placeholder 2"/>
          <p:cNvSpPr>
            <a:spLocks noGrp="1"/>
          </p:cNvSpPr>
          <p:nvPr>
            <p:ph idx="1"/>
          </p:nvPr>
        </p:nvSpPr>
        <p:spPr/>
        <p:txBody>
          <a:bodyPr/>
          <a:lstStyle/>
          <a:p>
            <a:pPr marL="0" indent="0" algn="ctr">
              <a:buNone/>
            </a:pPr>
            <a:r>
              <a:rPr lang="en-US" dirty="0"/>
              <a:t>Pat a 117 $ </a:t>
            </a:r>
            <a:r>
              <a:rPr lang="en-US" dirty="0" err="1"/>
              <a:t>dans</a:t>
            </a:r>
            <a:r>
              <a:rPr lang="en-US" dirty="0"/>
              <a:t> son </a:t>
            </a:r>
            <a:r>
              <a:rPr lang="en-US" dirty="0" err="1"/>
              <a:t>bocal</a:t>
            </a:r>
            <a:r>
              <a:rPr lang="en-US" dirty="0"/>
              <a:t> </a:t>
            </a:r>
            <a:r>
              <a:rPr lang="en-US" dirty="0" err="1"/>
              <a:t>d’économies</a:t>
            </a:r>
            <a:r>
              <a:rPr lang="en-US" dirty="0"/>
              <a:t>. Elle a fait </a:t>
            </a:r>
            <a:r>
              <a:rPr lang="en-US" dirty="0" err="1"/>
              <a:t>quelques</a:t>
            </a:r>
            <a:r>
              <a:rPr lang="en-US" dirty="0"/>
              <a:t> </a:t>
            </a:r>
            <a:r>
              <a:rPr lang="en-US" dirty="0" err="1"/>
              <a:t>tâches</a:t>
            </a:r>
            <a:r>
              <a:rPr lang="en-US" dirty="0"/>
              <a:t> </a:t>
            </a:r>
            <a:r>
              <a:rPr lang="en-US" dirty="0" err="1"/>
              <a:t>ménagères</a:t>
            </a:r>
            <a:r>
              <a:rPr lang="en-US" dirty="0"/>
              <a:t> et a </a:t>
            </a:r>
            <a:r>
              <a:rPr lang="en-US" dirty="0" err="1"/>
              <a:t>mis</a:t>
            </a:r>
            <a:r>
              <a:rPr lang="en-US" dirty="0"/>
              <a:t> </a:t>
            </a:r>
            <a:r>
              <a:rPr lang="en-US" dirty="0" err="1"/>
              <a:t>l’argent</a:t>
            </a:r>
            <a:r>
              <a:rPr lang="en-US" dirty="0"/>
              <a:t> </a:t>
            </a:r>
            <a:r>
              <a:rPr lang="en-US" dirty="0" err="1"/>
              <a:t>gagné</a:t>
            </a:r>
            <a:r>
              <a:rPr lang="en-US" dirty="0"/>
              <a:t> </a:t>
            </a:r>
            <a:r>
              <a:rPr lang="en-US" dirty="0" err="1"/>
              <a:t>dans</a:t>
            </a:r>
            <a:r>
              <a:rPr lang="en-US" dirty="0"/>
              <a:t> le </a:t>
            </a:r>
            <a:r>
              <a:rPr lang="en-US" dirty="0" err="1"/>
              <a:t>bocal</a:t>
            </a:r>
            <a:r>
              <a:rPr lang="en-US" dirty="0"/>
              <a:t>. Elle a à present 135 $. </a:t>
            </a:r>
            <a:r>
              <a:rPr lang="en-US" dirty="0" err="1"/>
              <a:t>Combien</a:t>
            </a:r>
            <a:r>
              <a:rPr lang="en-US" dirty="0"/>
              <a:t> a-t-</a:t>
            </a:r>
            <a:r>
              <a:rPr lang="en-US" dirty="0" err="1"/>
              <a:t>elle</a:t>
            </a:r>
            <a:r>
              <a:rPr lang="en-US" dirty="0"/>
              <a:t> </a:t>
            </a:r>
            <a:r>
              <a:rPr lang="en-US" dirty="0" err="1"/>
              <a:t>gagné</a:t>
            </a:r>
            <a:r>
              <a:rPr lang="en-US" dirty="0"/>
              <a:t> </a:t>
            </a:r>
            <a:r>
              <a:rPr lang="en-US" dirty="0" err="1"/>
              <a:t>d’argent</a:t>
            </a:r>
            <a:r>
              <a:rPr lang="en-US" dirty="0"/>
              <a:t> grâce aux </a:t>
            </a:r>
            <a:r>
              <a:rPr lang="en-US" dirty="0" err="1"/>
              <a:t>tâches</a:t>
            </a:r>
            <a:r>
              <a:rPr lang="en-US" dirty="0"/>
              <a:t> </a:t>
            </a:r>
            <a:r>
              <a:rPr lang="en-US" dirty="0" err="1"/>
              <a:t>accomplies</a:t>
            </a:r>
            <a:r>
              <a:rPr lang="en-US" dirty="0"/>
              <a:t> ?</a:t>
            </a:r>
          </a:p>
          <a:p>
            <a:pPr marL="0" indent="0" algn="ctr">
              <a:buNone/>
            </a:pPr>
            <a:endParaRPr lang="en-US" dirty="0"/>
          </a:p>
          <a:p>
            <a:pPr marL="0" indent="0" algn="ctr">
              <a:buNone/>
            </a:pPr>
            <a:r>
              <a:rPr lang="en-US" dirty="0" err="1">
                <a:solidFill>
                  <a:srgbClr val="FF0000"/>
                </a:solidFill>
              </a:rPr>
              <a:t>Résolvez</a:t>
            </a:r>
            <a:r>
              <a:rPr lang="en-US" dirty="0">
                <a:solidFill>
                  <a:srgbClr val="FF0000"/>
                </a:solidFill>
              </a:rPr>
              <a:t> </a:t>
            </a:r>
            <a:r>
              <a:rPr lang="en-US" dirty="0" err="1">
                <a:solidFill>
                  <a:srgbClr val="FF0000"/>
                </a:solidFill>
              </a:rPr>
              <a:t>ceci</a:t>
            </a:r>
            <a:r>
              <a:rPr lang="en-US" dirty="0">
                <a:solidFill>
                  <a:srgbClr val="FF0000"/>
                </a:solidFill>
              </a:rPr>
              <a:t>.</a:t>
            </a:r>
          </a:p>
          <a:p>
            <a:pPr marL="0" indent="0" algn="ctr">
              <a:buNone/>
            </a:pPr>
            <a:r>
              <a:rPr lang="en-US" dirty="0" err="1">
                <a:solidFill>
                  <a:srgbClr val="FF0000"/>
                </a:solidFill>
              </a:rPr>
              <a:t>Partagez</a:t>
            </a:r>
            <a:r>
              <a:rPr lang="en-US" dirty="0">
                <a:solidFill>
                  <a:srgbClr val="FF0000"/>
                </a:solidFill>
              </a:rPr>
              <a:t> </a:t>
            </a:r>
            <a:r>
              <a:rPr lang="en-US" dirty="0" err="1">
                <a:solidFill>
                  <a:srgbClr val="FF0000"/>
                </a:solidFill>
              </a:rPr>
              <a:t>votre</a:t>
            </a:r>
            <a:r>
              <a:rPr lang="en-US" dirty="0">
                <a:solidFill>
                  <a:srgbClr val="FF0000"/>
                </a:solidFill>
              </a:rPr>
              <a:t> </a:t>
            </a:r>
            <a:r>
              <a:rPr lang="en-US" dirty="0" err="1">
                <a:solidFill>
                  <a:srgbClr val="FF0000"/>
                </a:solidFill>
              </a:rPr>
              <a:t>stratégie</a:t>
            </a:r>
            <a:r>
              <a:rPr lang="en-US" dirty="0">
                <a:solidFill>
                  <a:srgbClr val="FF0000"/>
                </a:solidFill>
              </a:rPr>
              <a:t> avec un </a:t>
            </a:r>
            <a:r>
              <a:rPr lang="en-US" dirty="0" err="1">
                <a:solidFill>
                  <a:srgbClr val="FF0000"/>
                </a:solidFill>
              </a:rPr>
              <a:t>partenaire</a:t>
            </a:r>
            <a:r>
              <a:rPr lang="en-US" dirty="0">
                <a:solidFill>
                  <a:srgbClr val="FF0000"/>
                </a:solidFill>
              </a:rPr>
              <a:t>.</a:t>
            </a:r>
          </a:p>
          <a:p>
            <a:pPr marL="0" indent="0">
              <a:buNone/>
            </a:pPr>
            <a:endParaRPr lang="en-US" dirty="0"/>
          </a:p>
        </p:txBody>
      </p:sp>
    </p:spTree>
    <p:extLst>
      <p:ext uri="{BB962C8B-B14F-4D97-AF65-F5344CB8AC3E}">
        <p14:creationId xmlns:p14="http://schemas.microsoft.com/office/powerpoint/2010/main" val="870016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 </a:t>
            </a:r>
            <a:r>
              <a:rPr lang="en-US" dirty="0" err="1"/>
              <a:t>Compter</a:t>
            </a:r>
            <a:r>
              <a:rPr lang="en-US" dirty="0"/>
              <a:t> de </a:t>
            </a:r>
            <a:r>
              <a:rPr lang="en-US" dirty="0" err="1"/>
              <a:t>l’argent</a:t>
            </a:r>
            <a:endParaRPr lang="en-US" dirty="0"/>
          </a:p>
        </p:txBody>
      </p:sp>
      <p:sp>
        <p:nvSpPr>
          <p:cNvPr id="3" name="Content Placeholder 2"/>
          <p:cNvSpPr>
            <a:spLocks noGrp="1"/>
          </p:cNvSpPr>
          <p:nvPr>
            <p:ph idx="1"/>
          </p:nvPr>
        </p:nvSpPr>
        <p:spPr>
          <a:xfrm>
            <a:off x="381000" y="2133600"/>
            <a:ext cx="8229600" cy="4525963"/>
          </a:xfrm>
        </p:spPr>
        <p:txBody>
          <a:bodyPr/>
          <a:lstStyle/>
          <a:p>
            <a:pPr marL="0" indent="0">
              <a:buNone/>
            </a:pPr>
            <a:r>
              <a:rPr lang="en-US" dirty="0"/>
              <a:t>La solution d’un </a:t>
            </a:r>
            <a:r>
              <a:rPr lang="en-US" dirty="0" err="1"/>
              <a:t>élève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71800"/>
            <a:ext cx="581977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550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 </a:t>
            </a:r>
            <a:r>
              <a:rPr lang="en-US" dirty="0" err="1"/>
              <a:t>Compter</a:t>
            </a:r>
            <a:r>
              <a:rPr lang="en-US" dirty="0"/>
              <a:t> de </a:t>
            </a:r>
            <a:r>
              <a:rPr lang="en-US" dirty="0" err="1"/>
              <a:t>l’argent</a:t>
            </a:r>
            <a:endParaRPr lang="en-US" dirty="0"/>
          </a:p>
        </p:txBody>
      </p:sp>
      <p:sp>
        <p:nvSpPr>
          <p:cNvPr id="3" name="Content Placeholder 2"/>
          <p:cNvSpPr>
            <a:spLocks noGrp="1"/>
          </p:cNvSpPr>
          <p:nvPr>
            <p:ph idx="1"/>
          </p:nvPr>
        </p:nvSpPr>
        <p:spPr>
          <a:xfrm>
            <a:off x="381000" y="2133600"/>
            <a:ext cx="8229600" cy="4525963"/>
          </a:xfrm>
        </p:spPr>
        <p:txBody>
          <a:bodyPr/>
          <a:lstStyle/>
          <a:p>
            <a:pPr marL="0" indent="0">
              <a:buNone/>
            </a:pPr>
            <a:r>
              <a:rPr lang="en-US" dirty="0"/>
              <a:t>La solution d’un </a:t>
            </a:r>
            <a:r>
              <a:rPr lang="en-US" dirty="0" err="1"/>
              <a:t>élève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71800"/>
            <a:ext cx="581977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95625"/>
            <a:ext cx="58864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7545357" y="3429000"/>
            <a:ext cx="608043" cy="1371600"/>
            <a:chOff x="7545357" y="3429000"/>
            <a:chExt cx="608043" cy="1371600"/>
          </a:xfrm>
        </p:grpSpPr>
        <p:sp>
          <p:nvSpPr>
            <p:cNvPr id="6" name="TextBox 5"/>
            <p:cNvSpPr txBox="1"/>
            <p:nvPr/>
          </p:nvSpPr>
          <p:spPr>
            <a:xfrm>
              <a:off x="7760344" y="3429000"/>
              <a:ext cx="393056" cy="584775"/>
            </a:xfrm>
            <a:prstGeom prst="rect">
              <a:avLst/>
            </a:prstGeom>
            <a:noFill/>
          </p:spPr>
          <p:txBody>
            <a:bodyPr wrap="none" rtlCol="0">
              <a:spAutoFit/>
            </a:bodyPr>
            <a:lstStyle/>
            <a:p>
              <a:r>
                <a:rPr lang="en-US" sz="3200" dirty="0"/>
                <a:t>3</a:t>
              </a:r>
            </a:p>
          </p:txBody>
        </p:sp>
        <p:sp>
          <p:nvSpPr>
            <p:cNvPr id="7" name="TextBox 6"/>
            <p:cNvSpPr txBox="1"/>
            <p:nvPr/>
          </p:nvSpPr>
          <p:spPr>
            <a:xfrm>
              <a:off x="7545357" y="3799465"/>
              <a:ext cx="601447" cy="584775"/>
            </a:xfrm>
            <a:prstGeom prst="rect">
              <a:avLst/>
            </a:prstGeom>
            <a:noFill/>
          </p:spPr>
          <p:txBody>
            <a:bodyPr wrap="none" rtlCol="0">
              <a:spAutoFit/>
            </a:bodyPr>
            <a:lstStyle/>
            <a:p>
              <a:r>
                <a:rPr lang="en-US" sz="3200" dirty="0"/>
                <a:t>10</a:t>
              </a:r>
            </a:p>
          </p:txBody>
        </p:sp>
        <p:sp>
          <p:nvSpPr>
            <p:cNvPr id="8" name="TextBox 7"/>
            <p:cNvSpPr txBox="1"/>
            <p:nvPr/>
          </p:nvSpPr>
          <p:spPr>
            <a:xfrm>
              <a:off x="7760344" y="4215825"/>
              <a:ext cx="393056" cy="584775"/>
            </a:xfrm>
            <a:prstGeom prst="rect">
              <a:avLst/>
            </a:prstGeom>
            <a:noFill/>
          </p:spPr>
          <p:txBody>
            <a:bodyPr wrap="none" rtlCol="0">
              <a:spAutoFit/>
            </a:bodyPr>
            <a:lstStyle/>
            <a:p>
              <a:r>
                <a:rPr lang="en-US" sz="3200" dirty="0"/>
                <a:t>5</a:t>
              </a:r>
            </a:p>
          </p:txBody>
        </p:sp>
      </p:grpSp>
    </p:spTree>
    <p:extLst>
      <p:ext uri="{BB962C8B-B14F-4D97-AF65-F5344CB8AC3E}">
        <p14:creationId xmlns:p14="http://schemas.microsoft.com/office/powerpoint/2010/main" val="17614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Quelles</a:t>
            </a:r>
            <a:r>
              <a:rPr lang="en-US" sz="2800" dirty="0"/>
              <a:t> </a:t>
            </a:r>
            <a:r>
              <a:rPr lang="en-US" sz="2800" dirty="0" err="1"/>
              <a:t>sont</a:t>
            </a:r>
            <a:r>
              <a:rPr lang="en-US" sz="2800" dirty="0"/>
              <a:t> les </a:t>
            </a:r>
            <a:r>
              <a:rPr lang="en-US" sz="2800" dirty="0" err="1"/>
              <a:t>grandes</a:t>
            </a:r>
            <a:r>
              <a:rPr lang="en-US" sz="2800" dirty="0"/>
              <a:t> </a:t>
            </a:r>
            <a:r>
              <a:rPr lang="en-US" sz="2800" dirty="0" err="1"/>
              <a:t>idées</a:t>
            </a:r>
            <a:r>
              <a:rPr lang="en-US" sz="2800" dirty="0"/>
              <a:t> ?</a:t>
            </a:r>
          </a:p>
        </p:txBody>
      </p:sp>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dirty="0">
                <a:latin typeface="tahoma" panose="020B0604030504040204" pitchFamily="34" charset="0"/>
              </a:rPr>
              <a:t>Une fois que les élèves sont sûrs du           « compte », ils peuvent manipuler les nombres de manière flexible afin de faciliter la résolution de problèmes en</a:t>
            </a:r>
          </a:p>
          <a:p>
            <a:pPr lvl="1"/>
            <a:r>
              <a:rPr lang="fr-FR" dirty="0">
                <a:latin typeface="tahoma" panose="020B0604030504040204" pitchFamily="34" charset="0"/>
              </a:rPr>
              <a:t>utilisant des parties et des touts</a:t>
            </a:r>
            <a:endParaRPr lang="fr-FR" dirty="0"/>
          </a:p>
          <a:p>
            <a:pPr lvl="1"/>
            <a:r>
              <a:rPr lang="fr-FR" dirty="0">
                <a:latin typeface="tahoma" panose="020B0604030504040204" pitchFamily="34" charset="0"/>
              </a:rPr>
              <a:t>décomposant /recomposant</a:t>
            </a:r>
            <a:endParaRPr lang="fr-FR" dirty="0"/>
          </a:p>
          <a:p>
            <a:pPr lvl="1"/>
            <a:r>
              <a:rPr lang="fr-FR" dirty="0">
                <a:latin typeface="tahoma" panose="020B0604030504040204" pitchFamily="34" charset="0"/>
              </a:rPr>
              <a:t>partitionnant</a:t>
            </a:r>
            <a:endParaRPr lang="fr-FR" dirty="0"/>
          </a:p>
          <a:p>
            <a:pPr lvl="1"/>
            <a:r>
              <a:rPr lang="fr-FR" dirty="0">
                <a:latin typeface="tahoma" panose="020B0604030504040204" pitchFamily="34" charset="0"/>
              </a:rPr>
              <a:t>compensant</a:t>
            </a:r>
            <a:endParaRPr lang="fr-FR" dirty="0"/>
          </a:p>
          <a:p>
            <a:pPr lvl="1"/>
            <a:r>
              <a:rPr lang="fr-FR" dirty="0">
                <a:latin typeface="tahoma" panose="020B0604030504040204" pitchFamily="34" charset="0"/>
              </a:rPr>
              <a:t>utilisant une différence constante</a:t>
            </a:r>
            <a:endParaRPr lang="fr-FR" dirty="0">
              <a:effectLst/>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03441"/>
            <a:ext cx="129313" cy="4525955"/>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5" y="2098347"/>
            <a:ext cx="129313" cy="4525955"/>
          </a:xfrm>
          <a:prstGeom prst="rect">
            <a:avLst/>
          </a:prstGeom>
        </p:spPr>
      </p:pic>
    </p:spTree>
    <p:extLst>
      <p:ext uri="{BB962C8B-B14F-4D97-AF65-F5344CB8AC3E}">
        <p14:creationId xmlns:p14="http://schemas.microsoft.com/office/powerpoint/2010/main" val="5084811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 </a:t>
            </a:r>
            <a:r>
              <a:rPr lang="en-US" dirty="0" err="1"/>
              <a:t>Compter</a:t>
            </a:r>
            <a:r>
              <a:rPr lang="en-US" dirty="0"/>
              <a:t> de </a:t>
            </a:r>
            <a:r>
              <a:rPr lang="en-US" dirty="0" err="1"/>
              <a:t>l’argent</a:t>
            </a:r>
            <a:endParaRPr lang="en-US" dirty="0"/>
          </a:p>
        </p:txBody>
      </p:sp>
      <p:sp>
        <p:nvSpPr>
          <p:cNvPr id="3" name="Content Placeholder 2"/>
          <p:cNvSpPr>
            <a:spLocks noGrp="1"/>
          </p:cNvSpPr>
          <p:nvPr>
            <p:ph idx="1"/>
          </p:nvPr>
        </p:nvSpPr>
        <p:spPr>
          <a:xfrm>
            <a:off x="381000" y="2133600"/>
            <a:ext cx="8229600" cy="4525963"/>
          </a:xfrm>
        </p:spPr>
        <p:txBody>
          <a:bodyPr/>
          <a:lstStyle/>
          <a:p>
            <a:pPr marL="0" indent="0">
              <a:buNone/>
            </a:pPr>
            <a:r>
              <a:rPr lang="en-US" dirty="0"/>
              <a:t>La solution d’un </a:t>
            </a:r>
            <a:r>
              <a:rPr lang="en-US" dirty="0" err="1"/>
              <a:t>autre</a:t>
            </a:r>
            <a:r>
              <a:rPr lang="en-US" dirty="0"/>
              <a:t> </a:t>
            </a:r>
            <a:r>
              <a:rPr lang="en-US" dirty="0" err="1"/>
              <a:t>élève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389" y="2895600"/>
            <a:ext cx="581977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4598276" y="3429000"/>
            <a:ext cx="2909888" cy="1354424"/>
            <a:chOff x="4598276" y="3429000"/>
            <a:chExt cx="2909888" cy="1354424"/>
          </a:xfrm>
        </p:grpSpPr>
        <p:sp>
          <p:nvSpPr>
            <p:cNvPr id="4" name="TextBox 3"/>
            <p:cNvSpPr txBox="1"/>
            <p:nvPr/>
          </p:nvSpPr>
          <p:spPr>
            <a:xfrm>
              <a:off x="4647044" y="4198649"/>
              <a:ext cx="362600" cy="584775"/>
            </a:xfrm>
            <a:prstGeom prst="rect">
              <a:avLst/>
            </a:prstGeom>
            <a:noFill/>
          </p:spPr>
          <p:txBody>
            <a:bodyPr wrap="none" rtlCol="0">
              <a:spAutoFit/>
            </a:bodyPr>
            <a:lstStyle/>
            <a:p>
              <a:r>
                <a:rPr lang="en-US" sz="3200" dirty="0">
                  <a:solidFill>
                    <a:srgbClr val="FF0000"/>
                  </a:solidFill>
                </a:rPr>
                <a:t>x</a:t>
              </a:r>
            </a:p>
          </p:txBody>
        </p:sp>
        <p:sp>
          <p:nvSpPr>
            <p:cNvPr id="8" name="TextBox 7"/>
            <p:cNvSpPr txBox="1"/>
            <p:nvPr/>
          </p:nvSpPr>
          <p:spPr>
            <a:xfrm>
              <a:off x="4939868" y="4191000"/>
              <a:ext cx="362600" cy="584775"/>
            </a:xfrm>
            <a:prstGeom prst="rect">
              <a:avLst/>
            </a:prstGeom>
            <a:noFill/>
          </p:spPr>
          <p:txBody>
            <a:bodyPr wrap="none" rtlCol="0">
              <a:spAutoFit/>
            </a:bodyPr>
            <a:lstStyle/>
            <a:p>
              <a:r>
                <a:rPr lang="en-US" sz="3200" dirty="0">
                  <a:solidFill>
                    <a:srgbClr val="FF0000"/>
                  </a:solidFill>
                </a:rPr>
                <a:t>x</a:t>
              </a:r>
            </a:p>
          </p:txBody>
        </p:sp>
        <p:sp>
          <p:nvSpPr>
            <p:cNvPr id="9" name="TextBox 8"/>
            <p:cNvSpPr txBox="1"/>
            <p:nvPr/>
          </p:nvSpPr>
          <p:spPr>
            <a:xfrm>
              <a:off x="5184234" y="4183351"/>
              <a:ext cx="362600" cy="584775"/>
            </a:xfrm>
            <a:prstGeom prst="rect">
              <a:avLst/>
            </a:prstGeom>
            <a:noFill/>
          </p:spPr>
          <p:txBody>
            <a:bodyPr wrap="none" rtlCol="0">
              <a:spAutoFit/>
            </a:bodyPr>
            <a:lstStyle/>
            <a:p>
              <a:r>
                <a:rPr lang="en-US" sz="3200" dirty="0">
                  <a:solidFill>
                    <a:srgbClr val="FF0000"/>
                  </a:solidFill>
                </a:rPr>
                <a:t>x</a:t>
              </a:r>
            </a:p>
          </p:txBody>
        </p:sp>
        <p:sp>
          <p:nvSpPr>
            <p:cNvPr id="10" name="TextBox 9"/>
            <p:cNvSpPr txBox="1"/>
            <p:nvPr/>
          </p:nvSpPr>
          <p:spPr>
            <a:xfrm>
              <a:off x="5460132" y="4175702"/>
              <a:ext cx="362600" cy="584775"/>
            </a:xfrm>
            <a:prstGeom prst="rect">
              <a:avLst/>
            </a:prstGeom>
            <a:noFill/>
          </p:spPr>
          <p:txBody>
            <a:bodyPr wrap="none" rtlCol="0">
              <a:spAutoFit/>
            </a:bodyPr>
            <a:lstStyle/>
            <a:p>
              <a:r>
                <a:rPr lang="en-US" sz="3200" dirty="0">
                  <a:solidFill>
                    <a:srgbClr val="FF0000"/>
                  </a:solidFill>
                </a:rPr>
                <a:t>x</a:t>
              </a:r>
            </a:p>
          </p:txBody>
        </p:sp>
        <p:sp>
          <p:nvSpPr>
            <p:cNvPr id="11" name="TextBox 10"/>
            <p:cNvSpPr txBox="1"/>
            <p:nvPr/>
          </p:nvSpPr>
          <p:spPr>
            <a:xfrm>
              <a:off x="5704498" y="4183819"/>
              <a:ext cx="362600" cy="584775"/>
            </a:xfrm>
            <a:prstGeom prst="rect">
              <a:avLst/>
            </a:prstGeom>
            <a:noFill/>
          </p:spPr>
          <p:txBody>
            <a:bodyPr wrap="none" rtlCol="0">
              <a:spAutoFit/>
            </a:bodyPr>
            <a:lstStyle/>
            <a:p>
              <a:r>
                <a:rPr lang="en-US" sz="3200" dirty="0">
                  <a:solidFill>
                    <a:srgbClr val="FF0000"/>
                  </a:solidFill>
                </a:rPr>
                <a:t>x</a:t>
              </a:r>
            </a:p>
          </p:txBody>
        </p:sp>
        <p:sp>
          <p:nvSpPr>
            <p:cNvPr id="12" name="TextBox 11"/>
            <p:cNvSpPr txBox="1"/>
            <p:nvPr/>
          </p:nvSpPr>
          <p:spPr>
            <a:xfrm>
              <a:off x="6477000" y="3429000"/>
              <a:ext cx="362600" cy="584775"/>
            </a:xfrm>
            <a:prstGeom prst="rect">
              <a:avLst/>
            </a:prstGeom>
            <a:noFill/>
          </p:spPr>
          <p:txBody>
            <a:bodyPr wrap="none" rtlCol="0">
              <a:spAutoFit/>
            </a:bodyPr>
            <a:lstStyle/>
            <a:p>
              <a:r>
                <a:rPr lang="en-US" sz="3200" dirty="0">
                  <a:solidFill>
                    <a:srgbClr val="FF0000"/>
                  </a:solidFill>
                </a:rPr>
                <a:t>x</a:t>
              </a:r>
            </a:p>
          </p:txBody>
        </p:sp>
        <p:cxnSp>
          <p:nvCxnSpPr>
            <p:cNvPr id="6" name="Straight Connector 5"/>
            <p:cNvCxnSpPr/>
            <p:nvPr/>
          </p:nvCxnSpPr>
          <p:spPr>
            <a:xfrm>
              <a:off x="4598276" y="4091853"/>
              <a:ext cx="2909888" cy="229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87060" y="3429000"/>
              <a:ext cx="362600" cy="584775"/>
            </a:xfrm>
            <a:prstGeom prst="rect">
              <a:avLst/>
            </a:prstGeom>
            <a:noFill/>
          </p:spPr>
          <p:txBody>
            <a:bodyPr wrap="none" rtlCol="0">
              <a:spAutoFit/>
            </a:bodyPr>
            <a:lstStyle/>
            <a:p>
              <a:r>
                <a:rPr lang="en-US" sz="3200" dirty="0">
                  <a:solidFill>
                    <a:srgbClr val="FF0000"/>
                  </a:solidFill>
                </a:rPr>
                <a:t>x</a:t>
              </a:r>
            </a:p>
          </p:txBody>
        </p:sp>
        <p:sp>
          <p:nvSpPr>
            <p:cNvPr id="17" name="TextBox 16"/>
            <p:cNvSpPr txBox="1"/>
            <p:nvPr/>
          </p:nvSpPr>
          <p:spPr>
            <a:xfrm>
              <a:off x="7028800" y="3429000"/>
              <a:ext cx="362600" cy="584775"/>
            </a:xfrm>
            <a:prstGeom prst="rect">
              <a:avLst/>
            </a:prstGeom>
            <a:noFill/>
          </p:spPr>
          <p:txBody>
            <a:bodyPr wrap="none" rtlCol="0">
              <a:spAutoFit/>
            </a:bodyPr>
            <a:lstStyle/>
            <a:p>
              <a:r>
                <a:rPr lang="en-US" sz="3200" dirty="0">
                  <a:solidFill>
                    <a:srgbClr val="FF0000"/>
                  </a:solidFill>
                </a:rPr>
                <a:t>x</a:t>
              </a:r>
            </a:p>
          </p:txBody>
        </p:sp>
      </p:grpSp>
      <p:grpSp>
        <p:nvGrpSpPr>
          <p:cNvPr id="5" name="Group 4"/>
          <p:cNvGrpSpPr/>
          <p:nvPr/>
        </p:nvGrpSpPr>
        <p:grpSpPr>
          <a:xfrm>
            <a:off x="7545357" y="3429000"/>
            <a:ext cx="608043" cy="1371600"/>
            <a:chOff x="7545357" y="3429000"/>
            <a:chExt cx="608043" cy="1371600"/>
          </a:xfrm>
        </p:grpSpPr>
        <p:sp>
          <p:nvSpPr>
            <p:cNvPr id="13" name="TextBox 12"/>
            <p:cNvSpPr txBox="1"/>
            <p:nvPr/>
          </p:nvSpPr>
          <p:spPr>
            <a:xfrm>
              <a:off x="7760344" y="3429000"/>
              <a:ext cx="393056" cy="584775"/>
            </a:xfrm>
            <a:prstGeom prst="rect">
              <a:avLst/>
            </a:prstGeom>
            <a:noFill/>
          </p:spPr>
          <p:txBody>
            <a:bodyPr wrap="none" rtlCol="0">
              <a:spAutoFit/>
            </a:bodyPr>
            <a:lstStyle/>
            <a:p>
              <a:r>
                <a:rPr lang="en-US" sz="3200" dirty="0"/>
                <a:t>3</a:t>
              </a:r>
            </a:p>
          </p:txBody>
        </p:sp>
        <p:sp>
          <p:nvSpPr>
            <p:cNvPr id="19" name="TextBox 18"/>
            <p:cNvSpPr txBox="1"/>
            <p:nvPr/>
          </p:nvSpPr>
          <p:spPr>
            <a:xfrm>
              <a:off x="7545357" y="3799465"/>
              <a:ext cx="601447" cy="584775"/>
            </a:xfrm>
            <a:prstGeom prst="rect">
              <a:avLst/>
            </a:prstGeom>
            <a:noFill/>
          </p:spPr>
          <p:txBody>
            <a:bodyPr wrap="none" rtlCol="0">
              <a:spAutoFit/>
            </a:bodyPr>
            <a:lstStyle/>
            <a:p>
              <a:r>
                <a:rPr lang="en-US" sz="3200" dirty="0"/>
                <a:t>10</a:t>
              </a:r>
            </a:p>
          </p:txBody>
        </p:sp>
        <p:sp>
          <p:nvSpPr>
            <p:cNvPr id="20" name="TextBox 19"/>
            <p:cNvSpPr txBox="1"/>
            <p:nvPr/>
          </p:nvSpPr>
          <p:spPr>
            <a:xfrm>
              <a:off x="7760344" y="4215825"/>
              <a:ext cx="393056" cy="584775"/>
            </a:xfrm>
            <a:prstGeom prst="rect">
              <a:avLst/>
            </a:prstGeom>
            <a:noFill/>
          </p:spPr>
          <p:txBody>
            <a:bodyPr wrap="none" rtlCol="0">
              <a:spAutoFit/>
            </a:bodyPr>
            <a:lstStyle/>
            <a:p>
              <a:r>
                <a:rPr lang="en-US" sz="3200" dirty="0"/>
                <a:t>5</a:t>
              </a:r>
            </a:p>
          </p:txBody>
        </p:sp>
      </p:grpSp>
    </p:spTree>
    <p:extLst>
      <p:ext uri="{BB962C8B-B14F-4D97-AF65-F5344CB8AC3E}">
        <p14:creationId xmlns:p14="http://schemas.microsoft.com/office/powerpoint/2010/main" val="8592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133600"/>
            <a:ext cx="6096000" cy="4257675"/>
          </a:xfrm>
          <a:prstGeom prst="rect">
            <a:avLst/>
          </a:prstGeom>
        </p:spPr>
      </p:pic>
      <p:sp>
        <p:nvSpPr>
          <p:cNvPr id="2" name="Title 1"/>
          <p:cNvSpPr>
            <a:spLocks noGrp="1"/>
          </p:cNvSpPr>
          <p:nvPr>
            <p:ph type="title"/>
          </p:nvPr>
        </p:nvSpPr>
        <p:spPr/>
        <p:txBody>
          <a:bodyPr/>
          <a:lstStyle/>
          <a:p>
            <a:r>
              <a:rPr lang="en-US" dirty="0"/>
              <a:t>ALERTE MODULE </a:t>
            </a:r>
            <a:r>
              <a:rPr lang="en-US" dirty="0" smtClean="0"/>
              <a:t/>
            </a:r>
            <a:br>
              <a:rPr lang="en-US" dirty="0" smtClean="0"/>
            </a:br>
            <a:r>
              <a:rPr lang="en-US" dirty="0" err="1" smtClean="0"/>
              <a:t>Droites</a:t>
            </a:r>
            <a:r>
              <a:rPr lang="en-US" dirty="0" smtClean="0"/>
              <a:t> </a:t>
            </a:r>
            <a:r>
              <a:rPr lang="en-US" dirty="0" err="1"/>
              <a:t>numériques</a:t>
            </a:r>
            <a:r>
              <a:rPr lang="en-US" dirty="0"/>
              <a:t> </a:t>
            </a:r>
            <a:r>
              <a:rPr lang="en-US" dirty="0" err="1"/>
              <a:t>ouvertes</a:t>
            </a:r>
            <a:endParaRPr lang="en-US" dirty="0"/>
          </a:p>
        </p:txBody>
      </p:sp>
    </p:spTree>
    <p:extLst>
      <p:ext uri="{BB962C8B-B14F-4D97-AF65-F5344CB8AC3E}">
        <p14:creationId xmlns:p14="http://schemas.microsoft.com/office/powerpoint/2010/main" val="9115290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a:t>
            </a:r>
            <a:r>
              <a:rPr lang="fr-FR" dirty="0"/>
              <a:t>é :</a:t>
            </a:r>
            <a:r>
              <a:rPr lang="en-US" dirty="0"/>
              <a:t> </a:t>
            </a:r>
            <a:r>
              <a:rPr lang="en-US" dirty="0" err="1"/>
              <a:t>Droites</a:t>
            </a:r>
            <a:r>
              <a:rPr lang="en-US" dirty="0"/>
              <a:t> </a:t>
            </a:r>
            <a:r>
              <a:rPr lang="en-US" dirty="0" err="1"/>
              <a:t>numériques</a:t>
            </a:r>
            <a:r>
              <a:rPr lang="en-US" dirty="0"/>
              <a:t> </a:t>
            </a:r>
            <a:r>
              <a:rPr lang="en-US" dirty="0" err="1"/>
              <a:t>ouvertes</a:t>
            </a:r>
            <a:endParaRPr lang="en-US" dirty="0"/>
          </a:p>
        </p:txBody>
      </p:sp>
      <p:sp>
        <p:nvSpPr>
          <p:cNvPr id="3" name="Content Placeholder 2"/>
          <p:cNvSpPr>
            <a:spLocks noGrp="1"/>
          </p:cNvSpPr>
          <p:nvPr>
            <p:ph idx="1"/>
          </p:nvPr>
        </p:nvSpPr>
        <p:spPr>
          <a:xfrm>
            <a:off x="381000" y="2133600"/>
            <a:ext cx="8229600" cy="4525963"/>
          </a:xfrm>
        </p:spPr>
        <p:txBody>
          <a:bodyPr/>
          <a:lstStyle/>
          <a:p>
            <a:pPr marL="0" indent="0" algn="ctr">
              <a:buNone/>
            </a:pPr>
            <a:r>
              <a:rPr lang="en-US" dirty="0" err="1"/>
              <a:t>Résolvez</a:t>
            </a:r>
            <a:r>
              <a:rPr lang="en-US" dirty="0"/>
              <a:t> 117 + ____ = 135 </a:t>
            </a:r>
            <a:r>
              <a:rPr lang="en-US" dirty="0" err="1"/>
              <a:t>en</a:t>
            </a:r>
            <a:r>
              <a:rPr lang="en-US" dirty="0"/>
              <a:t> </a:t>
            </a:r>
            <a:r>
              <a:rPr lang="en-US" dirty="0" err="1"/>
              <a:t>utilisant</a:t>
            </a:r>
            <a:r>
              <a:rPr lang="en-US" dirty="0"/>
              <a:t> les </a:t>
            </a:r>
            <a:r>
              <a:rPr lang="en-US" dirty="0" err="1"/>
              <a:t>droites</a:t>
            </a:r>
            <a:r>
              <a:rPr lang="en-US" dirty="0"/>
              <a:t> </a:t>
            </a:r>
            <a:r>
              <a:rPr lang="en-US" dirty="0" err="1"/>
              <a:t>numériques</a:t>
            </a:r>
            <a:r>
              <a:rPr lang="en-US" dirty="0"/>
              <a:t> </a:t>
            </a:r>
            <a:r>
              <a:rPr lang="en-US" dirty="0" err="1"/>
              <a:t>ouvertes</a:t>
            </a: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err="1"/>
              <a:t>Montrez</a:t>
            </a:r>
            <a:r>
              <a:rPr lang="en-US" dirty="0"/>
              <a:t> les </a:t>
            </a:r>
            <a:r>
              <a:rPr lang="en-US" dirty="0" err="1"/>
              <a:t>deux</a:t>
            </a:r>
            <a:r>
              <a:rPr lang="en-US" dirty="0"/>
              <a:t> </a:t>
            </a:r>
            <a:r>
              <a:rPr lang="en-US" dirty="0" err="1"/>
              <a:t>façons</a:t>
            </a:r>
            <a:r>
              <a:rPr lang="en-US" dirty="0"/>
              <a:t> !</a:t>
            </a:r>
          </a:p>
        </p:txBody>
      </p:sp>
      <p:cxnSp>
        <p:nvCxnSpPr>
          <p:cNvPr id="15" name="Straight Connector 14"/>
          <p:cNvCxnSpPr/>
          <p:nvPr/>
        </p:nvCxnSpPr>
        <p:spPr>
          <a:xfrm>
            <a:off x="685800" y="4419600"/>
            <a:ext cx="77724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990600" y="3962400"/>
            <a:ext cx="0" cy="9144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8229600" y="3899338"/>
            <a:ext cx="0" cy="9144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722738" y="3572782"/>
            <a:ext cx="535724" cy="369332"/>
          </a:xfrm>
          <a:prstGeom prst="rect">
            <a:avLst/>
          </a:prstGeom>
          <a:noFill/>
        </p:spPr>
        <p:txBody>
          <a:bodyPr wrap="none" rtlCol="0">
            <a:spAutoFit/>
          </a:bodyPr>
          <a:lstStyle/>
          <a:p>
            <a:r>
              <a:rPr lang="en-US" dirty="0"/>
              <a:t>117</a:t>
            </a:r>
          </a:p>
        </p:txBody>
      </p:sp>
      <p:sp>
        <p:nvSpPr>
          <p:cNvPr id="27" name="TextBox 26"/>
          <p:cNvSpPr txBox="1"/>
          <p:nvPr/>
        </p:nvSpPr>
        <p:spPr>
          <a:xfrm>
            <a:off x="7924800" y="3593068"/>
            <a:ext cx="535724" cy="369332"/>
          </a:xfrm>
          <a:prstGeom prst="rect">
            <a:avLst/>
          </a:prstGeom>
          <a:noFill/>
        </p:spPr>
        <p:txBody>
          <a:bodyPr wrap="none" rtlCol="0">
            <a:spAutoFit/>
          </a:bodyPr>
          <a:lstStyle/>
          <a:p>
            <a:r>
              <a:rPr lang="en-US" dirty="0"/>
              <a:t>135</a:t>
            </a:r>
          </a:p>
        </p:txBody>
      </p:sp>
    </p:spTree>
    <p:extLst>
      <p:ext uri="{BB962C8B-B14F-4D97-AF65-F5344CB8AC3E}">
        <p14:creationId xmlns:p14="http://schemas.microsoft.com/office/powerpoint/2010/main" val="6515246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Adaptation de la question</a:t>
            </a:r>
          </a:p>
        </p:txBody>
      </p:sp>
      <p:sp>
        <p:nvSpPr>
          <p:cNvPr id="3" name="Content Placeholder 2"/>
          <p:cNvSpPr>
            <a:spLocks noGrp="1"/>
          </p:cNvSpPr>
          <p:nvPr>
            <p:ph idx="1"/>
          </p:nvPr>
        </p:nvSpPr>
        <p:spPr/>
        <p:txBody>
          <a:bodyPr/>
          <a:lstStyle/>
          <a:p>
            <a:pPr marL="0" indent="0" algn="ctr">
              <a:buNone/>
            </a:pPr>
            <a:r>
              <a:rPr lang="en-US" dirty="0"/>
              <a:t>Comment </a:t>
            </a:r>
            <a:r>
              <a:rPr lang="en-US" dirty="0" err="1"/>
              <a:t>adapteriez-vous</a:t>
            </a:r>
            <a:r>
              <a:rPr lang="en-US" dirty="0"/>
              <a:t> </a:t>
            </a:r>
            <a:r>
              <a:rPr lang="en-US" dirty="0" err="1"/>
              <a:t>cette</a:t>
            </a:r>
            <a:r>
              <a:rPr lang="en-US" dirty="0"/>
              <a:t> question pour </a:t>
            </a:r>
            <a:r>
              <a:rPr lang="en-US" dirty="0" err="1"/>
              <a:t>répondre</a:t>
            </a:r>
            <a:r>
              <a:rPr lang="en-US" dirty="0"/>
              <a:t> aux </a:t>
            </a:r>
            <a:r>
              <a:rPr lang="en-US" dirty="0" err="1"/>
              <a:t>besoins</a:t>
            </a:r>
            <a:r>
              <a:rPr lang="en-US" dirty="0"/>
              <a:t> de </a:t>
            </a:r>
            <a:r>
              <a:rPr lang="en-US" dirty="0" err="1"/>
              <a:t>vos</a:t>
            </a:r>
            <a:r>
              <a:rPr lang="en-US" dirty="0"/>
              <a:t> </a:t>
            </a:r>
            <a:r>
              <a:rPr lang="en-US" dirty="0" err="1"/>
              <a:t>élèves</a:t>
            </a:r>
            <a:r>
              <a:rPr lang="en-US" dirty="0"/>
              <a:t> ?</a:t>
            </a:r>
          </a:p>
        </p:txBody>
      </p:sp>
    </p:spTree>
    <p:extLst>
      <p:ext uri="{BB962C8B-B14F-4D97-AF65-F5344CB8AC3E}">
        <p14:creationId xmlns:p14="http://schemas.microsoft.com/office/powerpoint/2010/main" val="39402187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Évaluation</a:t>
            </a:r>
            <a:endParaRPr lang="en-US" dirty="0"/>
          </a:p>
        </p:txBody>
      </p:sp>
      <p:sp>
        <p:nvSpPr>
          <p:cNvPr id="3" name="Content Placeholder 2"/>
          <p:cNvSpPr>
            <a:spLocks noGrp="1"/>
          </p:cNvSpPr>
          <p:nvPr>
            <p:ph idx="1"/>
          </p:nvPr>
        </p:nvSpPr>
        <p:spPr>
          <a:xfrm>
            <a:off x="457200" y="2103437"/>
            <a:ext cx="8229600" cy="1706563"/>
          </a:xfrm>
        </p:spPr>
        <p:txBody>
          <a:bodyPr/>
          <a:lstStyle/>
          <a:p>
            <a:pPr marL="0" indent="0" algn="ctr">
              <a:buNone/>
            </a:pPr>
            <a:r>
              <a:rPr lang="en-US" dirty="0"/>
              <a:t>Sur </a:t>
            </a:r>
            <a:r>
              <a:rPr lang="en-US" dirty="0" err="1"/>
              <a:t>votre</a:t>
            </a:r>
            <a:r>
              <a:rPr lang="en-US" dirty="0"/>
              <a:t> </a:t>
            </a:r>
            <a:r>
              <a:rPr lang="en-US" dirty="0" err="1"/>
              <a:t>évaluation</a:t>
            </a:r>
            <a:r>
              <a:rPr lang="en-US" dirty="0"/>
              <a:t>, </a:t>
            </a:r>
            <a:r>
              <a:rPr lang="en-US" dirty="0" err="1"/>
              <a:t>vous</a:t>
            </a:r>
            <a:r>
              <a:rPr lang="en-US" dirty="0"/>
              <a:t> </a:t>
            </a:r>
            <a:r>
              <a:rPr lang="en-US" dirty="0" err="1"/>
              <a:t>incluez</a:t>
            </a:r>
            <a:r>
              <a:rPr lang="en-US" dirty="0"/>
              <a:t> la question </a:t>
            </a:r>
            <a:r>
              <a:rPr lang="en-US" dirty="0" err="1"/>
              <a:t>suivante</a:t>
            </a:r>
            <a:r>
              <a:rPr lang="en-US" dirty="0"/>
              <a:t> :</a:t>
            </a:r>
          </a:p>
          <a:p>
            <a:pPr marL="0" indent="0" algn="ctr">
              <a:buNone/>
            </a:pPr>
            <a:r>
              <a:rPr lang="en-US" dirty="0"/>
              <a:t>____ + 43 = 81</a:t>
            </a:r>
          </a:p>
        </p:txBody>
      </p:sp>
      <p:sp>
        <p:nvSpPr>
          <p:cNvPr id="4" name="Content Placeholder 2"/>
          <p:cNvSpPr txBox="1">
            <a:spLocks/>
          </p:cNvSpPr>
          <p:nvPr/>
        </p:nvSpPr>
        <p:spPr>
          <a:xfrm>
            <a:off x="457200" y="4343400"/>
            <a:ext cx="8229600" cy="2514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Un </a:t>
            </a:r>
            <a:r>
              <a:rPr lang="en-US" dirty="0" err="1"/>
              <a:t>élève</a:t>
            </a:r>
            <a:r>
              <a:rPr lang="en-US" dirty="0"/>
              <a:t> </a:t>
            </a:r>
            <a:r>
              <a:rPr lang="en-US" dirty="0" err="1"/>
              <a:t>résout</a:t>
            </a:r>
            <a:r>
              <a:rPr lang="en-US" dirty="0"/>
              <a:t> </a:t>
            </a:r>
            <a:r>
              <a:rPr lang="en-US" dirty="0" err="1"/>
              <a:t>correctement</a:t>
            </a:r>
            <a:r>
              <a:rPr lang="en-US" dirty="0"/>
              <a:t> </a:t>
            </a:r>
            <a:r>
              <a:rPr lang="en-US" dirty="0" err="1"/>
              <a:t>l’opération</a:t>
            </a:r>
            <a:r>
              <a:rPr lang="en-US" dirty="0"/>
              <a:t> </a:t>
            </a:r>
            <a:r>
              <a:rPr lang="en-US" dirty="0" err="1"/>
              <a:t>en</a:t>
            </a:r>
            <a:r>
              <a:rPr lang="en-US" dirty="0"/>
              <a:t> </a:t>
            </a:r>
            <a:r>
              <a:rPr lang="en-US" dirty="0" err="1"/>
              <a:t>effectuant</a:t>
            </a:r>
            <a:r>
              <a:rPr lang="en-US" dirty="0"/>
              <a:t> </a:t>
            </a:r>
            <a:r>
              <a:rPr lang="en-US" dirty="0" err="1"/>
              <a:t>une</a:t>
            </a:r>
            <a:r>
              <a:rPr lang="en-US" dirty="0"/>
              <a:t> addition. Un </a:t>
            </a:r>
            <a:r>
              <a:rPr lang="en-US" dirty="0" err="1"/>
              <a:t>autre</a:t>
            </a:r>
            <a:r>
              <a:rPr lang="en-US" dirty="0"/>
              <a:t> </a:t>
            </a:r>
            <a:r>
              <a:rPr lang="en-US" dirty="0" err="1"/>
              <a:t>élève</a:t>
            </a:r>
            <a:r>
              <a:rPr lang="en-US" dirty="0"/>
              <a:t> la </a:t>
            </a:r>
            <a:r>
              <a:rPr lang="en-US" dirty="0" err="1"/>
              <a:t>résout</a:t>
            </a:r>
            <a:r>
              <a:rPr lang="en-US" dirty="0"/>
              <a:t> </a:t>
            </a:r>
            <a:r>
              <a:rPr lang="en-US" dirty="0" err="1"/>
              <a:t>correctement</a:t>
            </a:r>
            <a:r>
              <a:rPr lang="en-US" dirty="0"/>
              <a:t> par </a:t>
            </a:r>
            <a:r>
              <a:rPr lang="en-US" dirty="0" err="1"/>
              <a:t>une</a:t>
            </a:r>
            <a:r>
              <a:rPr lang="en-US" dirty="0"/>
              <a:t> </a:t>
            </a:r>
            <a:r>
              <a:rPr lang="en-US" dirty="0" err="1"/>
              <a:t>soustraction</a:t>
            </a:r>
            <a:r>
              <a:rPr lang="en-US" dirty="0"/>
              <a:t>. </a:t>
            </a:r>
            <a:r>
              <a:rPr lang="en-US" dirty="0" err="1"/>
              <a:t>Ils</a:t>
            </a:r>
            <a:r>
              <a:rPr lang="en-US" dirty="0"/>
              <a:t> </a:t>
            </a:r>
            <a:r>
              <a:rPr lang="en-US" dirty="0" err="1"/>
              <a:t>montrent</a:t>
            </a:r>
            <a:r>
              <a:rPr lang="en-US" dirty="0"/>
              <a:t> </a:t>
            </a:r>
            <a:r>
              <a:rPr lang="en-US" dirty="0" err="1"/>
              <a:t>tous</a:t>
            </a:r>
            <a:r>
              <a:rPr lang="en-US" dirty="0"/>
              <a:t> les </a:t>
            </a:r>
            <a:r>
              <a:rPr lang="en-US" dirty="0" err="1"/>
              <a:t>deux</a:t>
            </a:r>
            <a:r>
              <a:rPr lang="en-US" dirty="0"/>
              <a:t> </a:t>
            </a:r>
            <a:r>
              <a:rPr lang="en-US" dirty="0" err="1"/>
              <a:t>leur</a:t>
            </a:r>
            <a:r>
              <a:rPr lang="en-US" dirty="0"/>
              <a:t> travail. Comment les </a:t>
            </a:r>
            <a:r>
              <a:rPr lang="en-US" dirty="0" err="1"/>
              <a:t>notez-vous</a:t>
            </a:r>
            <a:r>
              <a:rPr lang="en-US" dirty="0"/>
              <a:t> ?</a:t>
            </a:r>
          </a:p>
        </p:txBody>
      </p:sp>
    </p:spTree>
    <p:extLst>
      <p:ext uri="{BB962C8B-B14F-4D97-AF65-F5344CB8AC3E}">
        <p14:creationId xmlns:p14="http://schemas.microsoft.com/office/powerpoint/2010/main" val="27182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important</a:t>
            </a:r>
          </a:p>
        </p:txBody>
      </p:sp>
      <p:sp>
        <p:nvSpPr>
          <p:cNvPr id="3" name="Content Placeholder 2"/>
          <p:cNvSpPr>
            <a:spLocks noGrp="1"/>
          </p:cNvSpPr>
          <p:nvPr>
            <p:ph idx="1"/>
          </p:nvPr>
        </p:nvSpPr>
        <p:spPr/>
        <p:txBody>
          <a:bodyPr/>
          <a:lstStyle/>
          <a:p>
            <a:pPr marL="0" indent="0" algn="ctr">
              <a:buNone/>
            </a:pPr>
            <a:r>
              <a:rPr lang="en-US" dirty="0"/>
              <a:t>Les </a:t>
            </a:r>
            <a:r>
              <a:rPr lang="en-US" dirty="0" err="1"/>
              <a:t>élèves</a:t>
            </a:r>
            <a:r>
              <a:rPr lang="en-US" dirty="0"/>
              <a:t> </a:t>
            </a:r>
            <a:r>
              <a:rPr lang="en-US" dirty="0" err="1"/>
              <a:t>répondent</a:t>
            </a:r>
            <a:r>
              <a:rPr lang="en-US" dirty="0"/>
              <a:t> aux </a:t>
            </a:r>
            <a:r>
              <a:rPr lang="en-US" dirty="0" err="1"/>
              <a:t>résultats</a:t>
            </a:r>
            <a:r>
              <a:rPr lang="en-US" dirty="0"/>
              <a:t> </a:t>
            </a:r>
            <a:r>
              <a:rPr lang="en-US" dirty="0" err="1"/>
              <a:t>d’apprentissage</a:t>
            </a:r>
            <a:r>
              <a:rPr lang="en-US" dirty="0"/>
              <a:t> </a:t>
            </a:r>
            <a:r>
              <a:rPr lang="en-US" dirty="0" err="1"/>
              <a:t>peu</a:t>
            </a:r>
            <a:r>
              <a:rPr lang="en-US" dirty="0"/>
              <a:t> </a:t>
            </a:r>
            <a:r>
              <a:rPr lang="en-US" dirty="0" err="1"/>
              <a:t>importe</a:t>
            </a:r>
            <a:r>
              <a:rPr lang="en-US" dirty="0"/>
              <a:t> </a:t>
            </a:r>
            <a:r>
              <a:rPr lang="en-US" dirty="0" err="1"/>
              <a:t>qu’ils</a:t>
            </a:r>
            <a:r>
              <a:rPr lang="en-US" dirty="0"/>
              <a:t> </a:t>
            </a:r>
            <a:r>
              <a:rPr lang="en-US" dirty="0" err="1"/>
              <a:t>résolvent</a:t>
            </a:r>
            <a:r>
              <a:rPr lang="en-US" dirty="0"/>
              <a:t> </a:t>
            </a:r>
            <a:r>
              <a:rPr lang="en-US" dirty="0" err="1"/>
              <a:t>une</a:t>
            </a:r>
            <a:r>
              <a:rPr lang="en-US" dirty="0"/>
              <a:t> question </a:t>
            </a:r>
            <a:r>
              <a:rPr lang="en-US" dirty="0" err="1"/>
              <a:t>en</a:t>
            </a:r>
            <a:r>
              <a:rPr lang="en-US" dirty="0"/>
              <a:t> </a:t>
            </a:r>
            <a:r>
              <a:rPr lang="en-US" dirty="0" err="1"/>
              <a:t>utilisant</a:t>
            </a:r>
            <a:r>
              <a:rPr lang="en-US" dirty="0"/>
              <a:t> </a:t>
            </a:r>
            <a:r>
              <a:rPr lang="en-US" dirty="0" err="1"/>
              <a:t>une</a:t>
            </a:r>
            <a:r>
              <a:rPr lang="en-US" dirty="0"/>
              <a:t> </a:t>
            </a:r>
            <a:r>
              <a:rPr lang="en-US" dirty="0" err="1"/>
              <a:t>stratégie</a:t>
            </a:r>
            <a:r>
              <a:rPr lang="en-US" dirty="0"/>
              <a:t> </a:t>
            </a:r>
            <a:r>
              <a:rPr lang="en-US" dirty="0" err="1"/>
              <a:t>d’addition</a:t>
            </a:r>
            <a:r>
              <a:rPr lang="en-US" dirty="0"/>
              <a:t> </a:t>
            </a:r>
            <a:r>
              <a:rPr lang="en-US" dirty="0" err="1"/>
              <a:t>ou</a:t>
            </a:r>
            <a:r>
              <a:rPr lang="en-US" dirty="0"/>
              <a:t> </a:t>
            </a:r>
            <a:r>
              <a:rPr lang="en-US" dirty="0" err="1"/>
              <a:t>une</a:t>
            </a:r>
            <a:r>
              <a:rPr lang="en-US" dirty="0"/>
              <a:t> </a:t>
            </a:r>
            <a:r>
              <a:rPr lang="en-US" dirty="0" err="1"/>
              <a:t>stratégie</a:t>
            </a:r>
            <a:r>
              <a:rPr lang="en-US" dirty="0"/>
              <a:t> de </a:t>
            </a:r>
            <a:r>
              <a:rPr lang="en-US" dirty="0" err="1"/>
              <a:t>soustraction</a:t>
            </a:r>
            <a:r>
              <a:rPr lang="en-US" dirty="0"/>
              <a:t>.</a:t>
            </a:r>
          </a:p>
        </p:txBody>
      </p:sp>
    </p:spTree>
    <p:extLst>
      <p:ext uri="{BB962C8B-B14F-4D97-AF65-F5344CB8AC3E}">
        <p14:creationId xmlns:p14="http://schemas.microsoft.com/office/powerpoint/2010/main" val="2307550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important</a:t>
            </a:r>
          </a:p>
        </p:txBody>
      </p:sp>
      <p:sp>
        <p:nvSpPr>
          <p:cNvPr id="3" name="Content Placeholder 2"/>
          <p:cNvSpPr>
            <a:spLocks noGrp="1"/>
          </p:cNvSpPr>
          <p:nvPr>
            <p:ph idx="1"/>
          </p:nvPr>
        </p:nvSpPr>
        <p:spPr/>
        <p:txBody>
          <a:bodyPr/>
          <a:lstStyle/>
          <a:p>
            <a:pPr marL="0" indent="0">
              <a:buNone/>
            </a:pPr>
            <a:r>
              <a:rPr lang="en-US" dirty="0"/>
              <a:t>Le </a:t>
            </a:r>
            <a:r>
              <a:rPr lang="en-US" dirty="0" err="1"/>
              <a:t>programme</a:t>
            </a:r>
            <a:r>
              <a:rPr lang="en-US" dirty="0"/>
              <a:t> </a:t>
            </a:r>
            <a:r>
              <a:rPr lang="en-US" dirty="0" err="1"/>
              <a:t>d’études</a:t>
            </a:r>
            <a:r>
              <a:rPr lang="en-US" dirty="0"/>
              <a:t> </a:t>
            </a:r>
            <a:r>
              <a:rPr lang="en-US" dirty="0" err="1"/>
              <a:t>suggère</a:t>
            </a:r>
            <a:r>
              <a:rPr lang="en-US" dirty="0"/>
              <a:t> que </a:t>
            </a:r>
            <a:r>
              <a:rPr lang="en-US" dirty="0" err="1"/>
              <a:t>l’addition</a:t>
            </a:r>
            <a:r>
              <a:rPr lang="en-US" dirty="0"/>
              <a:t> et la </a:t>
            </a:r>
            <a:r>
              <a:rPr lang="en-US" dirty="0" err="1"/>
              <a:t>soustraction</a:t>
            </a:r>
            <a:r>
              <a:rPr lang="en-US" dirty="0"/>
              <a:t> </a:t>
            </a:r>
            <a:r>
              <a:rPr lang="en-US" dirty="0" err="1"/>
              <a:t>correspondante</a:t>
            </a:r>
            <a:r>
              <a:rPr lang="en-US" dirty="0"/>
              <a:t> </a:t>
            </a:r>
            <a:r>
              <a:rPr lang="en-US" dirty="0" err="1"/>
              <a:t>soient</a:t>
            </a:r>
            <a:r>
              <a:rPr lang="en-US" dirty="0"/>
              <a:t> </a:t>
            </a:r>
            <a:r>
              <a:rPr lang="en-US" dirty="0" err="1"/>
              <a:t>enseignées</a:t>
            </a:r>
            <a:r>
              <a:rPr lang="en-US" dirty="0"/>
              <a:t> </a:t>
            </a:r>
            <a:r>
              <a:rPr lang="en-US" dirty="0" err="1"/>
              <a:t>en</a:t>
            </a:r>
            <a:r>
              <a:rPr lang="en-US" dirty="0"/>
              <a:t> </a:t>
            </a:r>
            <a:r>
              <a:rPr lang="en-US" dirty="0" err="1"/>
              <a:t>même</a:t>
            </a:r>
            <a:r>
              <a:rPr lang="en-US" dirty="0"/>
              <a:t> temps.</a:t>
            </a:r>
          </a:p>
        </p:txBody>
      </p:sp>
    </p:spTree>
    <p:extLst>
      <p:ext uri="{BB962C8B-B14F-4D97-AF65-F5344CB8AC3E}">
        <p14:creationId xmlns:p14="http://schemas.microsoft.com/office/powerpoint/2010/main" val="34812337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important </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2e </a:t>
            </a:r>
            <a:r>
              <a:rPr lang="en-US" dirty="0" err="1"/>
              <a:t>année</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37490"/>
            <a:ext cx="79121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7502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79121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Message important</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2e </a:t>
            </a:r>
            <a:r>
              <a:rPr lang="en-US" dirty="0" err="1"/>
              <a:t>année</a:t>
            </a:r>
            <a:endParaRPr lang="en-US" dirty="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599"/>
            <a:ext cx="7386643" cy="6715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57217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important</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4e </a:t>
            </a:r>
            <a:r>
              <a:rPr lang="en-US" dirty="0" err="1"/>
              <a:t>année</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83" y="2895600"/>
            <a:ext cx="8153400" cy="351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288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Quelles</a:t>
            </a:r>
            <a:r>
              <a:rPr lang="en-US" sz="2800" dirty="0"/>
              <a:t> </a:t>
            </a:r>
            <a:r>
              <a:rPr lang="en-US" sz="2800" dirty="0" err="1"/>
              <a:t>sont</a:t>
            </a:r>
            <a:r>
              <a:rPr lang="en-US" sz="2800" dirty="0"/>
              <a:t> les </a:t>
            </a:r>
            <a:r>
              <a:rPr lang="en-US" sz="2800" dirty="0" err="1"/>
              <a:t>grandes</a:t>
            </a:r>
            <a:r>
              <a:rPr lang="en-US" sz="2800" dirty="0"/>
              <a:t> </a:t>
            </a:r>
            <a:r>
              <a:rPr lang="en-US" sz="2800" dirty="0" err="1"/>
              <a:t>idées</a:t>
            </a:r>
            <a:r>
              <a:rPr lang="en-US" sz="2800" dirty="0"/>
              <a:t> ?</a:t>
            </a:r>
          </a:p>
        </p:txBody>
      </p:sp>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dirty="0">
                <a:latin typeface="tahoma" panose="020B0604030504040204" pitchFamily="34" charset="0"/>
              </a:rPr>
              <a:t>Les élèves utilisent le raisonnement mathématique pour créer des liens entre des problèmes inverses.</a:t>
            </a:r>
          </a:p>
          <a:p>
            <a:pPr marL="0" indent="0">
              <a:buNone/>
            </a:pPr>
            <a:r>
              <a:rPr lang="en-US" dirty="0">
                <a:latin typeface="tahoma" panose="020B0604030504040204" pitchFamily="34" charset="0"/>
              </a:rPr>
              <a:t>- </a:t>
            </a:r>
            <a:r>
              <a:rPr lang="en-US" dirty="0" err="1">
                <a:latin typeface="tahoma" panose="020B0604030504040204" pitchFamily="34" charset="0"/>
              </a:rPr>
              <a:t>L’addition</a:t>
            </a:r>
            <a:r>
              <a:rPr lang="en-US" dirty="0">
                <a:latin typeface="tahoma" panose="020B0604030504040204" pitchFamily="34" charset="0"/>
              </a:rPr>
              <a:t> </a:t>
            </a:r>
            <a:r>
              <a:rPr lang="en-US" dirty="0" err="1">
                <a:latin typeface="tahoma" panose="020B0604030504040204" pitchFamily="34" charset="0"/>
              </a:rPr>
              <a:t>n’est</a:t>
            </a:r>
            <a:r>
              <a:rPr lang="en-US" dirty="0">
                <a:latin typeface="tahoma" panose="020B0604030504040204" pitchFamily="34" charset="0"/>
              </a:rPr>
              <a:t> pas </a:t>
            </a:r>
            <a:r>
              <a:rPr lang="en-US" dirty="0" err="1">
                <a:latin typeface="tahoma" panose="020B0604030504040204" pitchFamily="34" charset="0"/>
              </a:rPr>
              <a:t>seulement</a:t>
            </a:r>
            <a:r>
              <a:rPr lang="en-US" dirty="0">
                <a:latin typeface="tahoma" panose="020B0604030504040204" pitchFamily="34" charset="0"/>
              </a:rPr>
              <a:t> </a:t>
            </a:r>
            <a:r>
              <a:rPr lang="en-US" dirty="0" err="1">
                <a:latin typeface="tahoma" panose="020B0604030504040204" pitchFamily="34" charset="0"/>
              </a:rPr>
              <a:t>l’action</a:t>
            </a:r>
            <a:r>
              <a:rPr lang="en-US" dirty="0">
                <a:latin typeface="tahoma" panose="020B0604030504040204" pitchFamily="34" charset="0"/>
              </a:rPr>
              <a:t> </a:t>
            </a:r>
            <a:r>
              <a:rPr lang="en-US" dirty="0" err="1">
                <a:latin typeface="tahoma" panose="020B0604030504040204" pitchFamily="34" charset="0"/>
              </a:rPr>
              <a:t>d’ajouter</a:t>
            </a:r>
            <a:r>
              <a:rPr lang="en-US" dirty="0">
                <a:latin typeface="tahoma" panose="020B0604030504040204" pitchFamily="34" charset="0"/>
              </a:rPr>
              <a:t>.  </a:t>
            </a:r>
            <a:r>
              <a:rPr lang="en-US" dirty="0" err="1">
                <a:latin typeface="tahoma" panose="020B0604030504040204" pitchFamily="34" charset="0"/>
              </a:rPr>
              <a:t>C’est</a:t>
            </a:r>
            <a:r>
              <a:rPr lang="en-US" dirty="0">
                <a:latin typeface="tahoma" panose="020B0604030504040204" pitchFamily="34" charset="0"/>
              </a:rPr>
              <a:t> </a:t>
            </a:r>
            <a:r>
              <a:rPr lang="en-US" dirty="0" err="1">
                <a:latin typeface="tahoma" panose="020B0604030504040204" pitchFamily="34" charset="0"/>
              </a:rPr>
              <a:t>aussi</a:t>
            </a:r>
            <a:r>
              <a:rPr lang="en-US" dirty="0">
                <a:latin typeface="tahoma" panose="020B0604030504040204" pitchFamily="34" charset="0"/>
              </a:rPr>
              <a:t> </a:t>
            </a:r>
            <a:r>
              <a:rPr lang="en-US" dirty="0" err="1">
                <a:latin typeface="tahoma" panose="020B0604030504040204" pitchFamily="34" charset="0"/>
              </a:rPr>
              <a:t>une</a:t>
            </a:r>
            <a:r>
              <a:rPr lang="en-US" dirty="0">
                <a:latin typeface="tahoma" panose="020B0604030504040204" pitchFamily="34" charset="0"/>
              </a:rPr>
              <a:t> </a:t>
            </a:r>
            <a:r>
              <a:rPr lang="en-US" dirty="0" err="1">
                <a:latin typeface="tahoma" panose="020B0604030504040204" pitchFamily="34" charset="0"/>
              </a:rPr>
              <a:t>soustraction</a:t>
            </a:r>
            <a:r>
              <a:rPr lang="en-US" dirty="0">
                <a:latin typeface="tahoma" panose="020B0604030504040204" pitchFamily="34" charset="0"/>
              </a:rPr>
              <a:t>.</a:t>
            </a:r>
            <a:endParaRPr lang="en-US" dirty="0">
              <a:latin typeface="Segoe UI Symbol" panose="020B0502040204020203" pitchFamily="34" charset="0"/>
              <a:ea typeface="Segoe UI Symbol" panose="020B0502040204020203" pitchFamily="34" charset="0"/>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4" y="2103480"/>
            <a:ext cx="129311" cy="4525920"/>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89" y="2098386"/>
            <a:ext cx="129311" cy="4525920"/>
          </a:xfrm>
          <a:prstGeom prst="rect">
            <a:avLst/>
          </a:prstGeom>
        </p:spPr>
      </p:pic>
    </p:spTree>
    <p:extLst>
      <p:ext uri="{BB962C8B-B14F-4D97-AF65-F5344CB8AC3E}">
        <p14:creationId xmlns:p14="http://schemas.microsoft.com/office/powerpoint/2010/main" val="5873970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83" y="2895600"/>
            <a:ext cx="8153400" cy="351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Message important</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4e </a:t>
            </a:r>
            <a:r>
              <a:rPr lang="en-US" dirty="0" err="1"/>
              <a:t>année</a:t>
            </a:r>
            <a:endParaRPr lang="en-US"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547116"/>
            <a:ext cx="5944719" cy="6969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71374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Stratégies</a:t>
            </a:r>
            <a:r>
              <a:rPr lang="en-US" dirty="0"/>
              <a:t> </a:t>
            </a:r>
            <a:r>
              <a:rPr lang="en-US" dirty="0" err="1"/>
              <a:t>pédagogiques</a:t>
            </a:r>
            <a:endParaRPr lang="en-US" dirty="0"/>
          </a:p>
        </p:txBody>
      </p:sp>
      <p:sp>
        <p:nvSpPr>
          <p:cNvPr id="3" name="Content Placeholder 2"/>
          <p:cNvSpPr>
            <a:spLocks noGrp="1"/>
          </p:cNvSpPr>
          <p:nvPr>
            <p:ph idx="1"/>
          </p:nvPr>
        </p:nvSpPr>
        <p:spPr/>
        <p:txBody>
          <a:bodyPr/>
          <a:lstStyle/>
          <a:p>
            <a:r>
              <a:rPr lang="en-US" dirty="0" err="1"/>
              <a:t>Tuiles</a:t>
            </a:r>
            <a:r>
              <a:rPr lang="en-US" dirty="0"/>
              <a:t> </a:t>
            </a:r>
            <a:r>
              <a:rPr lang="en-US" dirty="0" err="1"/>
              <a:t>numérotées</a:t>
            </a:r>
            <a:endParaRPr lang="en-US" dirty="0"/>
          </a:p>
          <a:p>
            <a:r>
              <a:rPr lang="en-US" dirty="0"/>
              <a:t>Discussions </a:t>
            </a:r>
            <a:r>
              <a:rPr lang="en-US" dirty="0" err="1"/>
              <a:t>numériques</a:t>
            </a:r>
            <a:endParaRPr lang="en-US" dirty="0"/>
          </a:p>
          <a:p>
            <a:r>
              <a:rPr lang="en-US" dirty="0"/>
              <a:t>Questions </a:t>
            </a:r>
            <a:r>
              <a:rPr lang="en-US" dirty="0" err="1"/>
              <a:t>ouvertes</a:t>
            </a:r>
            <a:endParaRPr lang="en-US" dirty="0"/>
          </a:p>
          <a:p>
            <a:r>
              <a:rPr lang="en-US" dirty="0" err="1"/>
              <a:t>Utilisation</a:t>
            </a:r>
            <a:r>
              <a:rPr lang="en-US" dirty="0"/>
              <a:t> du </a:t>
            </a:r>
            <a:r>
              <a:rPr lang="en-US" dirty="0" err="1"/>
              <a:t>matériel</a:t>
            </a:r>
            <a:r>
              <a:rPr lang="en-US" dirty="0"/>
              <a:t> de manipulation</a:t>
            </a:r>
          </a:p>
          <a:p>
            <a:r>
              <a:rPr lang="en-US" dirty="0" err="1" smtClean="0"/>
              <a:t>Résolution</a:t>
            </a:r>
            <a:r>
              <a:rPr lang="en-US" dirty="0" smtClean="0"/>
              <a:t> </a:t>
            </a:r>
            <a:r>
              <a:rPr lang="en-US" dirty="0"/>
              <a:t>de </a:t>
            </a:r>
            <a:r>
              <a:rPr lang="en-US" dirty="0" err="1"/>
              <a:t>problèmes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4469060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3218" y="2140527"/>
            <a:ext cx="6096000" cy="4257675"/>
          </a:xfrm>
          <a:prstGeom prst="rect">
            <a:avLst/>
          </a:prstGeom>
        </p:spPr>
      </p:pic>
      <p:sp>
        <p:nvSpPr>
          <p:cNvPr id="2" name="Title 1"/>
          <p:cNvSpPr>
            <a:spLocks noGrp="1"/>
          </p:cNvSpPr>
          <p:nvPr>
            <p:ph type="title"/>
          </p:nvPr>
        </p:nvSpPr>
        <p:spPr/>
        <p:txBody>
          <a:bodyPr/>
          <a:lstStyle/>
          <a:p>
            <a:r>
              <a:rPr lang="en-US" dirty="0"/>
              <a:t>ALERTE MODULE </a:t>
            </a:r>
            <a:r>
              <a:rPr lang="en-US" dirty="0" smtClean="0"/>
              <a:t/>
            </a:r>
            <a:br>
              <a:rPr lang="en-US" dirty="0" smtClean="0"/>
            </a:br>
            <a:r>
              <a:rPr lang="en-US" dirty="0" err="1"/>
              <a:t>Tuiles</a:t>
            </a:r>
            <a:r>
              <a:rPr lang="en-US" dirty="0"/>
              <a:t> </a:t>
            </a:r>
            <a:r>
              <a:rPr lang="en-US" dirty="0" err="1"/>
              <a:t>numérotées</a:t>
            </a:r>
            <a:endParaRPr lang="en-US" dirty="0"/>
          </a:p>
        </p:txBody>
      </p:sp>
    </p:spTree>
    <p:extLst>
      <p:ext uri="{BB962C8B-B14F-4D97-AF65-F5344CB8AC3E}">
        <p14:creationId xmlns:p14="http://schemas.microsoft.com/office/powerpoint/2010/main" val="37326125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avec les parents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53219"/>
            <a:ext cx="7315200" cy="469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4781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Grande idée no 3</a:t>
            </a:r>
          </a:p>
        </p:txBody>
      </p:sp>
    </p:spTree>
    <p:extLst>
      <p:ext uri="{BB962C8B-B14F-4D97-AF65-F5344CB8AC3E}">
        <p14:creationId xmlns:p14="http://schemas.microsoft.com/office/powerpoint/2010/main" val="20401206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 Intro</a:t>
            </a:r>
          </a:p>
        </p:txBody>
      </p:sp>
      <p:sp>
        <p:nvSpPr>
          <p:cNvPr id="3" name="Content Placeholder 2"/>
          <p:cNvSpPr>
            <a:spLocks noGrp="1"/>
          </p:cNvSpPr>
          <p:nvPr>
            <p:ph idx="1"/>
          </p:nvPr>
        </p:nvSpPr>
        <p:spPr>
          <a:xfrm>
            <a:off x="457200" y="2103437"/>
            <a:ext cx="8229600" cy="1706563"/>
          </a:xfrm>
        </p:spPr>
        <p:txBody>
          <a:bodyPr/>
          <a:lstStyle/>
          <a:p>
            <a:pPr marL="0" indent="0" algn="ctr">
              <a:buNone/>
            </a:pPr>
            <a:r>
              <a:rPr lang="en-US" dirty="0" err="1"/>
              <a:t>Écrivez</a:t>
            </a:r>
            <a:r>
              <a:rPr lang="en-US" dirty="0"/>
              <a:t> un </a:t>
            </a:r>
            <a:r>
              <a:rPr lang="en-US" dirty="0" err="1"/>
              <a:t>problème</a:t>
            </a:r>
            <a:r>
              <a:rPr lang="en-US" dirty="0"/>
              <a:t> </a:t>
            </a:r>
            <a:r>
              <a:rPr lang="en-US" dirty="0" err="1"/>
              <a:t>d’addition</a:t>
            </a:r>
            <a:r>
              <a:rPr lang="en-US" dirty="0"/>
              <a:t> </a:t>
            </a:r>
            <a:r>
              <a:rPr lang="en-US" dirty="0" err="1"/>
              <a:t>ou</a:t>
            </a:r>
            <a:r>
              <a:rPr lang="en-US" dirty="0"/>
              <a:t> de </a:t>
            </a:r>
            <a:r>
              <a:rPr lang="en-US" dirty="0" err="1"/>
              <a:t>soustraction</a:t>
            </a:r>
            <a:r>
              <a:rPr lang="en-US" dirty="0"/>
              <a:t> simple que </a:t>
            </a:r>
            <a:r>
              <a:rPr lang="en-US" dirty="0" err="1"/>
              <a:t>vous</a:t>
            </a:r>
            <a:r>
              <a:rPr lang="en-US" dirty="0"/>
              <a:t> </a:t>
            </a:r>
            <a:r>
              <a:rPr lang="en-US" dirty="0" err="1"/>
              <a:t>pourriez</a:t>
            </a:r>
            <a:r>
              <a:rPr lang="en-US" dirty="0"/>
              <a:t> </a:t>
            </a:r>
            <a:r>
              <a:rPr lang="en-US" dirty="0" err="1"/>
              <a:t>utiliser</a:t>
            </a:r>
            <a:r>
              <a:rPr lang="en-US" dirty="0"/>
              <a:t> pour </a:t>
            </a:r>
            <a:r>
              <a:rPr lang="en-US" dirty="0" err="1"/>
              <a:t>votre</a:t>
            </a:r>
            <a:r>
              <a:rPr lang="en-US" dirty="0"/>
              <a:t> </a:t>
            </a:r>
            <a:r>
              <a:rPr lang="en-US" dirty="0" err="1"/>
              <a:t>niveau</a:t>
            </a:r>
            <a:r>
              <a:rPr lang="en-US" dirty="0"/>
              <a:t> </a:t>
            </a:r>
            <a:r>
              <a:rPr lang="en-US" dirty="0" err="1"/>
              <a:t>scolaire</a:t>
            </a:r>
            <a:r>
              <a:rPr lang="en-US" dirty="0"/>
              <a:t>.</a:t>
            </a:r>
          </a:p>
        </p:txBody>
      </p:sp>
      <p:sp>
        <p:nvSpPr>
          <p:cNvPr id="4" name="Content Placeholder 2"/>
          <p:cNvSpPr txBox="1">
            <a:spLocks/>
          </p:cNvSpPr>
          <p:nvPr/>
        </p:nvSpPr>
        <p:spPr>
          <a:xfrm>
            <a:off x="533400" y="5577681"/>
            <a:ext cx="8229600" cy="8532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rPr>
              <a:t>Nous </a:t>
            </a:r>
            <a:r>
              <a:rPr lang="en-US" dirty="0" err="1">
                <a:solidFill>
                  <a:srgbClr val="FF0000"/>
                </a:solidFill>
              </a:rPr>
              <a:t>reviendrons</a:t>
            </a:r>
            <a:r>
              <a:rPr lang="en-US" dirty="0">
                <a:solidFill>
                  <a:srgbClr val="FF0000"/>
                </a:solidFill>
              </a:rPr>
              <a:t> à </a:t>
            </a:r>
            <a:r>
              <a:rPr lang="en-US" dirty="0" err="1">
                <a:solidFill>
                  <a:srgbClr val="FF0000"/>
                </a:solidFill>
              </a:rPr>
              <a:t>cette</a:t>
            </a:r>
            <a:r>
              <a:rPr lang="en-US" dirty="0">
                <a:solidFill>
                  <a:srgbClr val="FF0000"/>
                </a:solidFill>
              </a:rPr>
              <a:t> question plus </a:t>
            </a:r>
            <a:r>
              <a:rPr lang="en-US" dirty="0" err="1">
                <a:solidFill>
                  <a:srgbClr val="FF0000"/>
                </a:solidFill>
              </a:rPr>
              <a:t>tard</a:t>
            </a:r>
            <a:r>
              <a:rPr lang="en-US" dirty="0">
                <a:solidFill>
                  <a:srgbClr val="FF0000"/>
                </a:solidFill>
              </a:rPr>
              <a:t>.</a:t>
            </a:r>
          </a:p>
        </p:txBody>
      </p:sp>
    </p:spTree>
    <p:extLst>
      <p:ext uri="{BB962C8B-B14F-4D97-AF65-F5344CB8AC3E}">
        <p14:creationId xmlns:p14="http://schemas.microsoft.com/office/powerpoint/2010/main" val="20847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de </a:t>
            </a:r>
            <a:r>
              <a:rPr lang="en-US" dirty="0" err="1"/>
              <a:t>classement</a:t>
            </a:r>
            <a:endParaRPr lang="en-US" dirty="0"/>
          </a:p>
        </p:txBody>
      </p:sp>
      <p:sp>
        <p:nvSpPr>
          <p:cNvPr id="3" name="Content Placeholder 2"/>
          <p:cNvSpPr>
            <a:spLocks noGrp="1"/>
          </p:cNvSpPr>
          <p:nvPr>
            <p:ph idx="1"/>
          </p:nvPr>
        </p:nvSpPr>
        <p:spPr/>
        <p:txBody>
          <a:bodyPr/>
          <a:lstStyle/>
          <a:p>
            <a:r>
              <a:rPr lang="en-US" dirty="0" err="1"/>
              <a:t>Lisez</a:t>
            </a:r>
            <a:r>
              <a:rPr lang="en-US" dirty="0"/>
              <a:t> les 9 </a:t>
            </a:r>
            <a:r>
              <a:rPr lang="en-US" dirty="0" err="1"/>
              <a:t>problèmes</a:t>
            </a:r>
            <a:r>
              <a:rPr lang="en-US" dirty="0"/>
              <a:t> que </a:t>
            </a:r>
            <a:r>
              <a:rPr lang="en-US" dirty="0" err="1"/>
              <a:t>vous</a:t>
            </a:r>
            <a:r>
              <a:rPr lang="en-US" dirty="0"/>
              <a:t> </a:t>
            </a:r>
            <a:r>
              <a:rPr lang="en-US" dirty="0" err="1"/>
              <a:t>trouverez</a:t>
            </a:r>
            <a:r>
              <a:rPr lang="en-US" dirty="0"/>
              <a:t> </a:t>
            </a:r>
            <a:r>
              <a:rPr lang="en-US" dirty="0" err="1"/>
              <a:t>dans</a:t>
            </a:r>
            <a:r>
              <a:rPr lang="en-US" dirty="0"/>
              <a:t> </a:t>
            </a:r>
            <a:r>
              <a:rPr lang="en-US" dirty="0" err="1"/>
              <a:t>votre</a:t>
            </a:r>
            <a:r>
              <a:rPr lang="en-US" dirty="0"/>
              <a:t> </a:t>
            </a:r>
            <a:r>
              <a:rPr lang="en-US" dirty="0" err="1"/>
              <a:t>enveloppe</a:t>
            </a:r>
            <a:r>
              <a:rPr lang="en-US" dirty="0"/>
              <a:t>.</a:t>
            </a:r>
          </a:p>
          <a:p>
            <a:r>
              <a:rPr lang="en-US" dirty="0" err="1"/>
              <a:t>Classez</a:t>
            </a:r>
            <a:r>
              <a:rPr lang="en-US" dirty="0"/>
              <a:t>-les par </a:t>
            </a:r>
            <a:r>
              <a:rPr lang="en-US" dirty="0" err="1"/>
              <a:t>groupes</a:t>
            </a:r>
            <a:r>
              <a:rPr lang="en-US" dirty="0"/>
              <a:t> </a:t>
            </a:r>
            <a:r>
              <a:rPr lang="en-US" dirty="0" err="1"/>
              <a:t>selon</a:t>
            </a:r>
            <a:r>
              <a:rPr lang="en-US" dirty="0"/>
              <a:t> </a:t>
            </a:r>
            <a:r>
              <a:rPr lang="en-US" dirty="0" err="1"/>
              <a:t>leurs</a:t>
            </a:r>
            <a:r>
              <a:rPr lang="en-US" dirty="0"/>
              <a:t> similitudes.</a:t>
            </a:r>
          </a:p>
          <a:p>
            <a:r>
              <a:rPr lang="en-US" dirty="0" err="1"/>
              <a:t>Créez</a:t>
            </a:r>
            <a:r>
              <a:rPr lang="en-US" dirty="0"/>
              <a:t> des </a:t>
            </a:r>
            <a:r>
              <a:rPr lang="en-US" dirty="0" err="1"/>
              <a:t>catégories</a:t>
            </a:r>
            <a:r>
              <a:rPr lang="en-US" dirty="0"/>
              <a:t> pour </a:t>
            </a:r>
            <a:r>
              <a:rPr lang="en-US" dirty="0" err="1"/>
              <a:t>votre</a:t>
            </a:r>
            <a:r>
              <a:rPr lang="en-US" dirty="0"/>
              <a:t> </a:t>
            </a:r>
            <a:r>
              <a:rPr lang="en-US" dirty="0" err="1"/>
              <a:t>classement</a:t>
            </a:r>
            <a:r>
              <a:rPr lang="en-US" dirty="0"/>
              <a:t>.</a:t>
            </a:r>
          </a:p>
          <a:p>
            <a:r>
              <a:rPr lang="en-US" dirty="0" err="1"/>
              <a:t>Pouvez-vous</a:t>
            </a:r>
            <a:r>
              <a:rPr lang="en-US" dirty="0"/>
              <a:t> </a:t>
            </a:r>
            <a:r>
              <a:rPr lang="en-US" dirty="0" err="1"/>
              <a:t>trouver</a:t>
            </a:r>
            <a:r>
              <a:rPr lang="en-US" dirty="0"/>
              <a:t> </a:t>
            </a:r>
            <a:r>
              <a:rPr lang="en-US" dirty="0" err="1"/>
              <a:t>une</a:t>
            </a:r>
            <a:r>
              <a:rPr lang="en-US" dirty="0"/>
              <a:t> </a:t>
            </a:r>
            <a:r>
              <a:rPr lang="en-US" dirty="0" err="1"/>
              <a:t>autre</a:t>
            </a:r>
            <a:r>
              <a:rPr lang="en-US" dirty="0"/>
              <a:t> </a:t>
            </a:r>
            <a:r>
              <a:rPr lang="en-US" dirty="0" err="1"/>
              <a:t>façon</a:t>
            </a:r>
            <a:r>
              <a:rPr lang="en-US" dirty="0"/>
              <a:t> de les classer ?</a:t>
            </a:r>
          </a:p>
        </p:txBody>
      </p:sp>
    </p:spTree>
    <p:extLst>
      <p:ext uri="{BB962C8B-B14F-4D97-AF65-F5344CB8AC3E}">
        <p14:creationId xmlns:p14="http://schemas.microsoft.com/office/powerpoint/2010/main" val="672444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Activité</a:t>
            </a:r>
            <a:r>
              <a:rPr lang="en-US" dirty="0"/>
              <a:t> de </a:t>
            </a:r>
            <a:r>
              <a:rPr lang="en-US" dirty="0" err="1"/>
              <a:t>classement</a:t>
            </a:r>
            <a:endParaRPr lang="en-US" dirty="0"/>
          </a:p>
        </p:txBody>
      </p:sp>
      <p:sp>
        <p:nvSpPr>
          <p:cNvPr id="5" name="Rectangle 4"/>
          <p:cNvSpPr/>
          <p:nvPr/>
        </p:nvSpPr>
        <p:spPr>
          <a:xfrm>
            <a:off x="457200" y="2819400"/>
            <a:ext cx="3179379" cy="2862322"/>
          </a:xfrm>
          <a:prstGeom prst="rect">
            <a:avLst/>
          </a:prstGeom>
        </p:spPr>
        <p:txBody>
          <a:bodyPr wrap="square">
            <a:spAutoFit/>
          </a:bodyPr>
          <a:lstStyle/>
          <a:p>
            <a:pPr algn="ctr"/>
            <a:r>
              <a:rPr lang="en-US" sz="3600" dirty="0"/>
              <a:t>À </a:t>
            </a:r>
            <a:r>
              <a:rPr lang="en-US" sz="3600" dirty="0" err="1"/>
              <a:t>quelle</a:t>
            </a:r>
            <a:r>
              <a:rPr lang="en-US" sz="3600" dirty="0"/>
              <a:t> case de la grille le </a:t>
            </a:r>
            <a:r>
              <a:rPr lang="en-US" sz="3600" dirty="0" err="1"/>
              <a:t>problème</a:t>
            </a:r>
            <a:r>
              <a:rPr lang="en-US" sz="3600" dirty="0"/>
              <a:t> que </a:t>
            </a:r>
            <a:r>
              <a:rPr lang="en-US" sz="3600" dirty="0" err="1"/>
              <a:t>vous</a:t>
            </a:r>
            <a:r>
              <a:rPr lang="en-US" sz="3600" dirty="0"/>
              <a:t> </a:t>
            </a:r>
            <a:r>
              <a:rPr lang="en-US" sz="3600" dirty="0" err="1"/>
              <a:t>avez</a:t>
            </a:r>
            <a:r>
              <a:rPr lang="en-US" sz="3600" dirty="0"/>
              <a:t> </a:t>
            </a:r>
            <a:r>
              <a:rPr lang="en-US" sz="3600" dirty="0" err="1"/>
              <a:t>créé</a:t>
            </a:r>
            <a:r>
              <a:rPr lang="en-US" sz="3600" dirty="0"/>
              <a:t> correspond-</a:t>
            </a:r>
            <a:r>
              <a:rPr lang="en-US" sz="3600" dirty="0" err="1"/>
              <a:t>il</a:t>
            </a:r>
            <a:r>
              <a:rPr lang="en-US" sz="3600" dirty="0"/>
              <a:t> ?</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16961"/>
            <a:ext cx="513659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76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16961"/>
            <a:ext cx="513659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a:t>Activité</a:t>
            </a:r>
            <a:r>
              <a:rPr lang="en-US" dirty="0"/>
              <a:t> de </a:t>
            </a:r>
            <a:r>
              <a:rPr lang="en-US" dirty="0" err="1"/>
              <a:t>classement</a:t>
            </a:r>
            <a:endParaRPr lang="en-US" dirty="0"/>
          </a:p>
        </p:txBody>
      </p:sp>
      <p:sp>
        <p:nvSpPr>
          <p:cNvPr id="5" name="Rectangle 4"/>
          <p:cNvSpPr/>
          <p:nvPr/>
        </p:nvSpPr>
        <p:spPr>
          <a:xfrm>
            <a:off x="457200" y="2819400"/>
            <a:ext cx="3179379" cy="3108543"/>
          </a:xfrm>
          <a:prstGeom prst="rect">
            <a:avLst/>
          </a:prstGeom>
        </p:spPr>
        <p:txBody>
          <a:bodyPr wrap="square">
            <a:spAutoFit/>
          </a:bodyPr>
          <a:lstStyle/>
          <a:p>
            <a:pPr algn="ctr"/>
            <a:r>
              <a:rPr lang="en-US" sz="2800" dirty="0"/>
              <a:t>Comment </a:t>
            </a:r>
            <a:r>
              <a:rPr lang="en-US" sz="2800" dirty="0" err="1"/>
              <a:t>pouvez-vous</a:t>
            </a:r>
            <a:r>
              <a:rPr lang="en-US" sz="2800" dirty="0"/>
              <a:t> modifier </a:t>
            </a:r>
            <a:r>
              <a:rPr lang="en-US" sz="2800" dirty="0" err="1"/>
              <a:t>votre</a:t>
            </a:r>
            <a:r>
              <a:rPr lang="en-US" sz="2800" dirty="0"/>
              <a:t> question pour </a:t>
            </a:r>
            <a:r>
              <a:rPr lang="en-US" sz="2800" dirty="0" err="1"/>
              <a:t>qu’elle</a:t>
            </a:r>
            <a:r>
              <a:rPr lang="en-US" sz="2800" dirty="0"/>
              <a:t> </a:t>
            </a:r>
            <a:r>
              <a:rPr lang="en-US" sz="2800" dirty="0" err="1"/>
              <a:t>aille</a:t>
            </a:r>
            <a:r>
              <a:rPr lang="en-US" sz="2800" dirty="0"/>
              <a:t> </a:t>
            </a:r>
            <a:r>
              <a:rPr lang="en-US" sz="2800" dirty="0" err="1"/>
              <a:t>dans</a:t>
            </a:r>
            <a:r>
              <a:rPr lang="en-US" sz="2800" dirty="0"/>
              <a:t> </a:t>
            </a:r>
            <a:r>
              <a:rPr lang="en-US" sz="2800" dirty="0" err="1"/>
              <a:t>une</a:t>
            </a:r>
            <a:r>
              <a:rPr lang="en-US" sz="2800" dirty="0"/>
              <a:t> </a:t>
            </a:r>
            <a:r>
              <a:rPr lang="en-US" sz="2800" dirty="0" err="1"/>
              <a:t>autre</a:t>
            </a:r>
            <a:r>
              <a:rPr lang="en-US" sz="2800" dirty="0"/>
              <a:t> </a:t>
            </a:r>
            <a:r>
              <a:rPr lang="en-US" sz="2800" dirty="0" err="1"/>
              <a:t>rangée</a:t>
            </a:r>
            <a:r>
              <a:rPr lang="en-US" sz="2800" dirty="0"/>
              <a:t> ? </a:t>
            </a:r>
            <a:r>
              <a:rPr lang="en-US" sz="2800" dirty="0" err="1"/>
              <a:t>Dans</a:t>
            </a:r>
            <a:r>
              <a:rPr lang="en-US" sz="2800" dirty="0"/>
              <a:t> </a:t>
            </a:r>
            <a:r>
              <a:rPr lang="en-US" sz="2800" dirty="0" err="1"/>
              <a:t>une</a:t>
            </a:r>
            <a:r>
              <a:rPr lang="en-US" sz="2800" dirty="0"/>
              <a:t> </a:t>
            </a:r>
            <a:r>
              <a:rPr lang="en-US" sz="2800" dirty="0" err="1"/>
              <a:t>autre</a:t>
            </a:r>
            <a:r>
              <a:rPr lang="en-US" sz="2800" dirty="0"/>
              <a:t> </a:t>
            </a:r>
            <a:r>
              <a:rPr lang="en-US" sz="2800" dirty="0" err="1"/>
              <a:t>colonne</a:t>
            </a:r>
            <a:r>
              <a:rPr lang="en-US" sz="2800" dirty="0"/>
              <a:t> ?</a:t>
            </a:r>
          </a:p>
        </p:txBody>
      </p:sp>
      <p:sp>
        <p:nvSpPr>
          <p:cNvPr id="3" name="Oval 2"/>
          <p:cNvSpPr/>
          <p:nvPr/>
        </p:nvSpPr>
        <p:spPr>
          <a:xfrm>
            <a:off x="5197196" y="1799898"/>
            <a:ext cx="2514600" cy="20863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2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important</a:t>
            </a:r>
          </a:p>
        </p:txBody>
      </p:sp>
      <p:sp>
        <p:nvSpPr>
          <p:cNvPr id="3" name="Content Placeholder 2"/>
          <p:cNvSpPr>
            <a:spLocks noGrp="1"/>
          </p:cNvSpPr>
          <p:nvPr>
            <p:ph idx="1"/>
          </p:nvPr>
        </p:nvSpPr>
        <p:spPr/>
        <p:txBody>
          <a:bodyPr>
            <a:normAutofit/>
          </a:bodyPr>
          <a:lstStyle/>
          <a:p>
            <a:pPr marL="0" indent="0" algn="ctr">
              <a:buNone/>
            </a:pPr>
            <a:r>
              <a:rPr lang="en-US" dirty="0" err="1"/>
              <a:t>Tous</a:t>
            </a:r>
            <a:r>
              <a:rPr lang="en-US" dirty="0"/>
              <a:t> </a:t>
            </a:r>
            <a:r>
              <a:rPr lang="en-US" dirty="0" err="1"/>
              <a:t>ces</a:t>
            </a:r>
            <a:r>
              <a:rPr lang="en-US" dirty="0"/>
              <a:t> types de question </a:t>
            </a:r>
            <a:r>
              <a:rPr lang="en-US" dirty="0" err="1"/>
              <a:t>sont</a:t>
            </a:r>
            <a:r>
              <a:rPr lang="en-US" dirty="0"/>
              <a:t> de </a:t>
            </a:r>
            <a:r>
              <a:rPr lang="en-US" dirty="0" err="1"/>
              <a:t>même</a:t>
            </a:r>
            <a:r>
              <a:rPr lang="en-US" dirty="0"/>
              <a:t> importance et les </a:t>
            </a:r>
            <a:r>
              <a:rPr lang="en-US" dirty="0" err="1"/>
              <a:t>élèves</a:t>
            </a:r>
            <a:r>
              <a:rPr lang="en-US" dirty="0"/>
              <a:t> </a:t>
            </a:r>
            <a:r>
              <a:rPr lang="en-US" dirty="0" err="1"/>
              <a:t>devraient</a:t>
            </a:r>
            <a:r>
              <a:rPr lang="en-US" dirty="0"/>
              <a:t> y </a:t>
            </a:r>
            <a:r>
              <a:rPr lang="en-US" dirty="0" err="1"/>
              <a:t>être</a:t>
            </a:r>
            <a:r>
              <a:rPr lang="en-US" dirty="0"/>
              <a:t> exposés de </a:t>
            </a:r>
            <a:r>
              <a:rPr lang="en-US" dirty="0" err="1"/>
              <a:t>façon</a:t>
            </a:r>
            <a:r>
              <a:rPr lang="en-US" dirty="0"/>
              <a:t> </a:t>
            </a:r>
            <a:r>
              <a:rPr lang="en-US" dirty="0" err="1"/>
              <a:t>égale</a:t>
            </a:r>
            <a:r>
              <a:rPr lang="en-US" dirty="0"/>
              <a:t>, </a:t>
            </a:r>
            <a:r>
              <a:rPr lang="en-US" dirty="0" err="1"/>
              <a:t>quel</a:t>
            </a:r>
            <a:r>
              <a:rPr lang="en-US" dirty="0"/>
              <a:t> que </a:t>
            </a:r>
            <a:r>
              <a:rPr lang="en-US" dirty="0" err="1"/>
              <a:t>soit</a:t>
            </a:r>
            <a:r>
              <a:rPr lang="en-US" dirty="0"/>
              <a:t> </a:t>
            </a:r>
            <a:r>
              <a:rPr lang="en-US" dirty="0" err="1"/>
              <a:t>leur</a:t>
            </a:r>
            <a:r>
              <a:rPr lang="en-US" dirty="0"/>
              <a:t> </a:t>
            </a:r>
            <a:r>
              <a:rPr lang="en-US" dirty="0" err="1"/>
              <a:t>niveau</a:t>
            </a:r>
            <a:r>
              <a:rPr lang="en-US" dirty="0"/>
              <a:t> </a:t>
            </a:r>
            <a:r>
              <a:rPr lang="en-US" dirty="0" err="1"/>
              <a:t>scolaire</a:t>
            </a:r>
            <a:r>
              <a:rPr lang="en-US" dirty="0"/>
              <a:t>.</a:t>
            </a:r>
          </a:p>
        </p:txBody>
      </p:sp>
    </p:spTree>
    <p:extLst>
      <p:ext uri="{BB962C8B-B14F-4D97-AF65-F5344CB8AC3E}">
        <p14:creationId xmlns:p14="http://schemas.microsoft.com/office/powerpoint/2010/main" val="206028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Quelles</a:t>
            </a:r>
            <a:r>
              <a:rPr lang="en-US" sz="2800" dirty="0"/>
              <a:t> </a:t>
            </a:r>
            <a:r>
              <a:rPr lang="en-US" sz="2800" dirty="0" err="1"/>
              <a:t>sont</a:t>
            </a:r>
            <a:r>
              <a:rPr lang="en-US" sz="2800" dirty="0"/>
              <a:t> les </a:t>
            </a:r>
            <a:r>
              <a:rPr lang="en-US" sz="2800" dirty="0" err="1"/>
              <a:t>grandes</a:t>
            </a:r>
            <a:r>
              <a:rPr lang="en-US" sz="2800" dirty="0"/>
              <a:t> </a:t>
            </a:r>
            <a:r>
              <a:rPr lang="en-US" sz="2800" dirty="0" err="1"/>
              <a:t>idées</a:t>
            </a:r>
            <a:r>
              <a:rPr lang="en-US" sz="2800" dirty="0"/>
              <a: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103441"/>
            <a:ext cx="129312" cy="4525955"/>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5" y="2098347"/>
            <a:ext cx="129312" cy="4525955"/>
          </a:xfrm>
          <a:prstGeom prst="rect">
            <a:avLst/>
          </a:prstGeom>
        </p:spPr>
      </p:pic>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dirty="0">
                <a:latin typeface="tahoma" panose="020B0604030504040204" pitchFamily="34" charset="0"/>
              </a:rPr>
              <a:t>La pensée additive parle de questions où le nombre de départ, le changement ou le résultat est inconnu. C’est joindre, séparer et comparer.</a:t>
            </a:r>
            <a:endParaRPr lang="en-US"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311382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799" y="557212"/>
            <a:ext cx="6934201" cy="1143000"/>
          </a:xfrm>
        </p:spPr>
        <p:txBody>
          <a:bodyPr>
            <a:noAutofit/>
          </a:bodyPr>
          <a:lstStyle/>
          <a:p>
            <a:r>
              <a:rPr lang="en-US" dirty="0"/>
              <a:t>Grande idée no 3</a:t>
            </a:r>
          </a:p>
        </p:txBody>
      </p:sp>
      <p:sp>
        <p:nvSpPr>
          <p:cNvPr id="2" name="Content Placeholder 1"/>
          <p:cNvSpPr>
            <a:spLocks noGrp="1"/>
          </p:cNvSpPr>
          <p:nvPr>
            <p:ph idx="1"/>
          </p:nvPr>
        </p:nvSpPr>
        <p:spPr/>
        <p:txBody>
          <a:bodyPr/>
          <a:lstStyle/>
          <a:p>
            <a:r>
              <a:rPr lang="fr-FR" dirty="0">
                <a:latin typeface="Arial" panose="020B0604020202020204" pitchFamily="34" charset="0"/>
              </a:rPr>
              <a:t>La pensée additive parle de questions où le nombre de départ, le changement ou le résultat est inconnu. C’est joindre, séparer et comparer. </a:t>
            </a:r>
          </a:p>
          <a:p>
            <a:endParaRPr lang="en-US" dirty="0"/>
          </a:p>
        </p:txBody>
      </p:sp>
    </p:spTree>
    <p:extLst>
      <p:ext uri="{BB962C8B-B14F-4D97-AF65-F5344CB8AC3E}">
        <p14:creationId xmlns:p14="http://schemas.microsoft.com/office/powerpoint/2010/main" val="19881052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Message important</a:t>
            </a:r>
          </a:p>
        </p:txBody>
      </p:sp>
      <p:sp>
        <p:nvSpPr>
          <p:cNvPr id="2" name="Content Placeholder 1"/>
          <p:cNvSpPr>
            <a:spLocks noGrp="1"/>
          </p:cNvSpPr>
          <p:nvPr>
            <p:ph idx="1"/>
          </p:nvPr>
        </p:nvSpPr>
        <p:spPr/>
        <p:txBody>
          <a:bodyPr/>
          <a:lstStyle/>
          <a:p>
            <a:pPr marL="0" indent="0">
              <a:buNone/>
            </a:pPr>
            <a:r>
              <a:rPr lang="fr-FR" dirty="0">
                <a:latin typeface="tahoma" panose="020B0604030504040204" pitchFamily="34" charset="0"/>
              </a:rPr>
              <a:t>La soustraction n’est pas seulement l’action d’enlever. C’est aussi faire des comparaisons (combien en plus, combien en moins, quelle est la différence?)</a:t>
            </a:r>
            <a:endParaRPr lang="en-US" dirty="0"/>
          </a:p>
        </p:txBody>
      </p:sp>
    </p:spTree>
    <p:extLst>
      <p:ext uri="{BB962C8B-B14F-4D97-AF65-F5344CB8AC3E}">
        <p14:creationId xmlns:p14="http://schemas.microsoft.com/office/powerpoint/2010/main" val="962342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Soustraire</a:t>
            </a:r>
            <a:r>
              <a:rPr lang="en-US" dirty="0"/>
              <a:t> pour comparer</a:t>
            </a:r>
          </a:p>
        </p:txBody>
      </p:sp>
      <p:sp>
        <p:nvSpPr>
          <p:cNvPr id="3" name="Content Placeholder 2"/>
          <p:cNvSpPr>
            <a:spLocks noGrp="1"/>
          </p:cNvSpPr>
          <p:nvPr>
            <p:ph idx="1"/>
          </p:nvPr>
        </p:nvSpPr>
        <p:spPr/>
        <p:txBody>
          <a:bodyPr/>
          <a:lstStyle/>
          <a:p>
            <a:pPr marL="0" indent="0" algn="ctr">
              <a:buNone/>
            </a:pPr>
            <a:r>
              <a:rPr lang="en-US" dirty="0"/>
              <a:t>Renée a </a:t>
            </a:r>
            <a:r>
              <a:rPr lang="en-US" dirty="0" err="1"/>
              <a:t>couru</a:t>
            </a:r>
            <a:r>
              <a:rPr lang="en-US" dirty="0"/>
              <a:t> sur </a:t>
            </a:r>
            <a:r>
              <a:rPr lang="en-US" dirty="0" err="1"/>
              <a:t>une</a:t>
            </a:r>
            <a:r>
              <a:rPr lang="en-US" dirty="0"/>
              <a:t> distance de 64 km.</a:t>
            </a:r>
          </a:p>
          <a:p>
            <a:pPr marL="0" indent="0" algn="ctr">
              <a:buNone/>
            </a:pPr>
            <a:r>
              <a:rPr lang="en-US" dirty="0"/>
              <a:t>Sandi a </a:t>
            </a:r>
            <a:r>
              <a:rPr lang="en-US" dirty="0" err="1"/>
              <a:t>couru</a:t>
            </a:r>
            <a:r>
              <a:rPr lang="en-US" dirty="0"/>
              <a:t> sur </a:t>
            </a:r>
            <a:r>
              <a:rPr lang="en-US" dirty="0" err="1"/>
              <a:t>une</a:t>
            </a:r>
            <a:r>
              <a:rPr lang="en-US" dirty="0"/>
              <a:t> distance de 23 km.</a:t>
            </a:r>
          </a:p>
          <a:p>
            <a:pPr marL="0" indent="0" algn="ctr">
              <a:buNone/>
            </a:pPr>
            <a:r>
              <a:rPr lang="en-US" dirty="0" err="1"/>
              <a:t>Combien</a:t>
            </a:r>
            <a:r>
              <a:rPr lang="en-US" dirty="0"/>
              <a:t> de </a:t>
            </a:r>
            <a:r>
              <a:rPr lang="en-US" dirty="0" err="1"/>
              <a:t>kilomètres</a:t>
            </a:r>
            <a:r>
              <a:rPr lang="en-US" dirty="0"/>
              <a:t> Renée a-t-</a:t>
            </a:r>
            <a:r>
              <a:rPr lang="en-US" dirty="0" err="1"/>
              <a:t>elle</a:t>
            </a:r>
            <a:r>
              <a:rPr lang="en-US" dirty="0"/>
              <a:t> </a:t>
            </a:r>
            <a:r>
              <a:rPr lang="en-US" dirty="0" err="1"/>
              <a:t>couru</a:t>
            </a:r>
            <a:r>
              <a:rPr lang="en-US" dirty="0"/>
              <a:t> </a:t>
            </a:r>
            <a:r>
              <a:rPr lang="en-US" dirty="0" err="1"/>
              <a:t>en</a:t>
            </a:r>
            <a:r>
              <a:rPr lang="en-US" dirty="0"/>
              <a:t> plus ?</a:t>
            </a:r>
          </a:p>
        </p:txBody>
      </p:sp>
    </p:spTree>
    <p:extLst>
      <p:ext uri="{BB962C8B-B14F-4D97-AF65-F5344CB8AC3E}">
        <p14:creationId xmlns:p14="http://schemas.microsoft.com/office/powerpoint/2010/main" val="9282640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Soustraire</a:t>
            </a:r>
            <a:r>
              <a:rPr lang="en-US" dirty="0"/>
              <a:t> pour comparer</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a:t>Solution </a:t>
            </a:r>
            <a:r>
              <a:rPr lang="en-US" sz="5400" dirty="0" err="1"/>
              <a:t>typique</a:t>
            </a:r>
            <a:endParaRPr lang="en-US" sz="5400" dirty="0"/>
          </a:p>
          <a:p>
            <a:pPr marL="0" indent="0" algn="ctr">
              <a:buNone/>
            </a:pPr>
            <a:endParaRPr lang="en-US" sz="5400" dirty="0"/>
          </a:p>
          <a:p>
            <a:pPr marL="0" indent="0" algn="ctr">
              <a:buNone/>
            </a:pPr>
            <a:endParaRPr lang="en-US" sz="5400" dirty="0"/>
          </a:p>
          <a:p>
            <a:pPr marL="0" indent="0">
              <a:buNone/>
            </a:pPr>
            <a:endParaRPr lang="en-US" dirty="0"/>
          </a:p>
        </p:txBody>
      </p:sp>
      <p:cxnSp>
        <p:nvCxnSpPr>
          <p:cNvPr id="15" name="Straight Connector 14"/>
          <p:cNvCxnSpPr/>
          <p:nvPr/>
        </p:nvCxnSpPr>
        <p:spPr>
          <a:xfrm>
            <a:off x="1432316" y="3876814"/>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794516" y="3572014"/>
            <a:ext cx="418704" cy="782989"/>
            <a:chOff x="3733800" y="4090183"/>
            <a:chExt cx="418704" cy="782989"/>
          </a:xfrm>
        </p:grpSpPr>
        <p:cxnSp>
          <p:nvCxnSpPr>
            <p:cNvPr id="17" name="Straight Connector 16"/>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4503840"/>
              <a:ext cx="418704" cy="369332"/>
            </a:xfrm>
            <a:prstGeom prst="rect">
              <a:avLst/>
            </a:prstGeom>
            <a:noFill/>
          </p:spPr>
          <p:txBody>
            <a:bodyPr wrap="none" rtlCol="0">
              <a:spAutoFit/>
            </a:bodyPr>
            <a:lstStyle/>
            <a:p>
              <a:r>
                <a:rPr lang="en-US" dirty="0"/>
                <a:t>41</a:t>
              </a:r>
            </a:p>
          </p:txBody>
        </p:sp>
      </p:grpSp>
      <p:grpSp>
        <p:nvGrpSpPr>
          <p:cNvPr id="19" name="Group 18"/>
          <p:cNvGrpSpPr/>
          <p:nvPr/>
        </p:nvGrpSpPr>
        <p:grpSpPr>
          <a:xfrm>
            <a:off x="4468264" y="3575288"/>
            <a:ext cx="418704" cy="782989"/>
            <a:chOff x="8047392" y="4093811"/>
            <a:chExt cx="418704" cy="782989"/>
          </a:xfrm>
        </p:grpSpPr>
        <p:cxnSp>
          <p:nvCxnSpPr>
            <p:cNvPr id="20" name="Straight Connector 19"/>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47392" y="4507468"/>
              <a:ext cx="418704" cy="369332"/>
            </a:xfrm>
            <a:prstGeom prst="rect">
              <a:avLst/>
            </a:prstGeom>
            <a:noFill/>
          </p:spPr>
          <p:txBody>
            <a:bodyPr wrap="none" rtlCol="0">
              <a:spAutoFit/>
            </a:bodyPr>
            <a:lstStyle/>
            <a:p>
              <a:r>
                <a:rPr lang="en-US" dirty="0"/>
                <a:t>44</a:t>
              </a:r>
            </a:p>
          </p:txBody>
        </p:sp>
      </p:grpSp>
      <p:grpSp>
        <p:nvGrpSpPr>
          <p:cNvPr id="22" name="Group 21"/>
          <p:cNvGrpSpPr/>
          <p:nvPr/>
        </p:nvGrpSpPr>
        <p:grpSpPr>
          <a:xfrm>
            <a:off x="7315200" y="3575642"/>
            <a:ext cx="418704" cy="782989"/>
            <a:chOff x="8344296" y="4093811"/>
            <a:chExt cx="418704" cy="782989"/>
          </a:xfrm>
        </p:grpSpPr>
        <p:cxnSp>
          <p:nvCxnSpPr>
            <p:cNvPr id="23" name="Straight Connector 22"/>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25" name="Group 24"/>
          <p:cNvGrpSpPr/>
          <p:nvPr/>
        </p:nvGrpSpPr>
        <p:grpSpPr>
          <a:xfrm flipH="1">
            <a:off x="4675091" y="3084964"/>
            <a:ext cx="2747537" cy="732293"/>
            <a:chOff x="3976914" y="5074743"/>
            <a:chExt cx="4306664" cy="732293"/>
          </a:xfrm>
        </p:grpSpPr>
        <p:sp>
          <p:nvSpPr>
            <p:cNvPr id="26" name="Curved Down Arrow 25"/>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604278" y="5074743"/>
              <a:ext cx="705022" cy="369332"/>
            </a:xfrm>
            <a:prstGeom prst="rect">
              <a:avLst/>
            </a:prstGeom>
            <a:noFill/>
          </p:spPr>
          <p:txBody>
            <a:bodyPr wrap="none" rtlCol="0">
              <a:spAutoFit/>
            </a:bodyPr>
            <a:lstStyle/>
            <a:p>
              <a:r>
                <a:rPr lang="en-US" dirty="0"/>
                <a:t>-20</a:t>
              </a:r>
            </a:p>
          </p:txBody>
        </p:sp>
      </p:grpSp>
      <p:grpSp>
        <p:nvGrpSpPr>
          <p:cNvPr id="28" name="Group 27"/>
          <p:cNvGrpSpPr/>
          <p:nvPr/>
        </p:nvGrpSpPr>
        <p:grpSpPr>
          <a:xfrm flipH="1">
            <a:off x="4001344" y="3048000"/>
            <a:ext cx="599764" cy="724290"/>
            <a:chOff x="8229600" y="3512598"/>
            <a:chExt cx="384207" cy="724290"/>
          </a:xfrm>
        </p:grpSpPr>
        <p:sp>
          <p:nvSpPr>
            <p:cNvPr id="29" name="Curved Down Arrow 28"/>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8245121" y="3512598"/>
              <a:ext cx="368686" cy="369332"/>
            </a:xfrm>
            <a:prstGeom prst="rect">
              <a:avLst/>
            </a:prstGeom>
            <a:noFill/>
          </p:spPr>
          <p:txBody>
            <a:bodyPr wrap="none" rtlCol="0">
              <a:spAutoFit/>
            </a:bodyPr>
            <a:lstStyle/>
            <a:p>
              <a:r>
                <a:rPr lang="en-US" dirty="0"/>
                <a:t>-3</a:t>
              </a:r>
            </a:p>
          </p:txBody>
        </p:sp>
      </p:gr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Renée a </a:t>
            </a:r>
            <a:r>
              <a:rPr lang="en-US" sz="5400" dirty="0" err="1"/>
              <a:t>donc</a:t>
            </a:r>
            <a:r>
              <a:rPr lang="en-US" sz="5400" dirty="0"/>
              <a:t> </a:t>
            </a:r>
            <a:r>
              <a:rPr lang="en-US" sz="5400" dirty="0" err="1"/>
              <a:t>couru</a:t>
            </a:r>
            <a:r>
              <a:rPr lang="en-US" sz="5400" dirty="0"/>
              <a:t> 41 km de plus que Sandi.</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656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Soustraire</a:t>
            </a:r>
            <a:r>
              <a:rPr lang="en-US" dirty="0"/>
              <a:t> pour comparer</a:t>
            </a:r>
          </a:p>
        </p:txBody>
      </p:sp>
      <p:sp>
        <p:nvSpPr>
          <p:cNvPr id="3" name="Content Placeholder 2"/>
          <p:cNvSpPr>
            <a:spLocks noGrp="1"/>
          </p:cNvSpPr>
          <p:nvPr>
            <p:ph idx="1"/>
          </p:nvPr>
        </p:nvSpPr>
        <p:spPr>
          <a:xfrm>
            <a:off x="365480" y="2092021"/>
            <a:ext cx="8229600" cy="4525963"/>
          </a:xfrm>
        </p:spPr>
        <p:txBody>
          <a:bodyPr/>
          <a:lstStyle/>
          <a:p>
            <a:pPr marL="0" indent="0" algn="ctr">
              <a:buNone/>
            </a:pPr>
            <a:r>
              <a:rPr lang="en-US" sz="5400" dirty="0" err="1"/>
              <a:t>Une</a:t>
            </a:r>
            <a:r>
              <a:rPr lang="en-US" sz="5400" dirty="0"/>
              <a:t> </a:t>
            </a:r>
            <a:r>
              <a:rPr lang="en-US" sz="5400" dirty="0" err="1"/>
              <a:t>autre</a:t>
            </a:r>
            <a:r>
              <a:rPr lang="en-US" sz="5400" dirty="0"/>
              <a:t> solution</a:t>
            </a:r>
          </a:p>
          <a:p>
            <a:pPr marL="0" indent="0">
              <a:buNone/>
            </a:pPr>
            <a:endParaRPr lang="en-US" dirty="0"/>
          </a:p>
        </p:txBody>
      </p:sp>
      <p:cxnSp>
        <p:nvCxnSpPr>
          <p:cNvPr id="31" name="Straight Connector 30"/>
          <p:cNvCxnSpPr/>
          <p:nvPr/>
        </p:nvCxnSpPr>
        <p:spPr>
          <a:xfrm>
            <a:off x="1432316" y="4035721"/>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600200" y="3828482"/>
            <a:ext cx="418704" cy="782989"/>
            <a:chOff x="3733800" y="4090183"/>
            <a:chExt cx="418704" cy="782989"/>
          </a:xfrm>
        </p:grpSpPr>
        <p:cxnSp>
          <p:nvCxnSpPr>
            <p:cNvPr id="33" name="Straight Connector 32"/>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33800" y="4503840"/>
              <a:ext cx="418704" cy="369332"/>
            </a:xfrm>
            <a:prstGeom prst="rect">
              <a:avLst/>
            </a:prstGeom>
            <a:noFill/>
          </p:spPr>
          <p:txBody>
            <a:bodyPr wrap="none" rtlCol="0">
              <a:spAutoFit/>
            </a:bodyPr>
            <a:lstStyle/>
            <a:p>
              <a:r>
                <a:rPr lang="en-US" dirty="0"/>
                <a:t>23</a:t>
              </a:r>
            </a:p>
          </p:txBody>
        </p:sp>
      </p:grpSp>
      <p:grpSp>
        <p:nvGrpSpPr>
          <p:cNvPr id="35" name="Group 34"/>
          <p:cNvGrpSpPr/>
          <p:nvPr/>
        </p:nvGrpSpPr>
        <p:grpSpPr>
          <a:xfrm>
            <a:off x="6794101" y="3786228"/>
            <a:ext cx="418704" cy="782989"/>
            <a:chOff x="8047392" y="4093811"/>
            <a:chExt cx="418704" cy="782989"/>
          </a:xfrm>
        </p:grpSpPr>
        <p:cxnSp>
          <p:nvCxnSpPr>
            <p:cNvPr id="36" name="Straight Connector 35"/>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047392" y="4507468"/>
              <a:ext cx="418704" cy="369332"/>
            </a:xfrm>
            <a:prstGeom prst="rect">
              <a:avLst/>
            </a:prstGeom>
            <a:noFill/>
          </p:spPr>
          <p:txBody>
            <a:bodyPr wrap="none" rtlCol="0">
              <a:spAutoFit/>
            </a:bodyPr>
            <a:lstStyle/>
            <a:p>
              <a:r>
                <a:rPr lang="en-US" dirty="0"/>
                <a:t>63</a:t>
              </a:r>
            </a:p>
          </p:txBody>
        </p:sp>
      </p:grpSp>
      <p:grpSp>
        <p:nvGrpSpPr>
          <p:cNvPr id="38" name="Group 37"/>
          <p:cNvGrpSpPr/>
          <p:nvPr/>
        </p:nvGrpSpPr>
        <p:grpSpPr>
          <a:xfrm>
            <a:off x="7315200" y="3786228"/>
            <a:ext cx="418704" cy="782989"/>
            <a:chOff x="8344296" y="4093811"/>
            <a:chExt cx="418704" cy="782989"/>
          </a:xfrm>
        </p:grpSpPr>
        <p:cxnSp>
          <p:nvCxnSpPr>
            <p:cNvPr id="39" name="Straight Connector 38"/>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41" name="Group 40"/>
          <p:cNvGrpSpPr/>
          <p:nvPr/>
        </p:nvGrpSpPr>
        <p:grpSpPr>
          <a:xfrm>
            <a:off x="1905000" y="3132625"/>
            <a:ext cx="5104964" cy="761937"/>
            <a:chOff x="3976914" y="5045099"/>
            <a:chExt cx="4306664" cy="761937"/>
          </a:xfrm>
        </p:grpSpPr>
        <p:sp>
          <p:nvSpPr>
            <p:cNvPr id="42" name="Curved Down Arrow 41"/>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p:cNvSpPr txBox="1"/>
            <p:nvPr/>
          </p:nvSpPr>
          <p:spPr>
            <a:xfrm>
              <a:off x="5924181" y="5045099"/>
              <a:ext cx="450597" cy="369332"/>
            </a:xfrm>
            <a:prstGeom prst="rect">
              <a:avLst/>
            </a:prstGeom>
            <a:noFill/>
          </p:spPr>
          <p:txBody>
            <a:bodyPr wrap="none" rtlCol="0">
              <a:spAutoFit/>
            </a:bodyPr>
            <a:lstStyle/>
            <a:p>
              <a:r>
                <a:rPr lang="en-US" dirty="0"/>
                <a:t>+40</a:t>
              </a:r>
            </a:p>
          </p:txBody>
        </p:sp>
      </p:grpSp>
      <p:grpSp>
        <p:nvGrpSpPr>
          <p:cNvPr id="44" name="Group 43"/>
          <p:cNvGrpSpPr/>
          <p:nvPr/>
        </p:nvGrpSpPr>
        <p:grpSpPr>
          <a:xfrm>
            <a:off x="7034734" y="3052513"/>
            <a:ext cx="417102" cy="724290"/>
            <a:chOff x="8195101" y="3512598"/>
            <a:chExt cx="410028" cy="724290"/>
          </a:xfrm>
        </p:grpSpPr>
        <p:sp>
          <p:nvSpPr>
            <p:cNvPr id="45" name="Curved Down Arrow 44"/>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8195101" y="3512598"/>
              <a:ext cx="410028" cy="369332"/>
            </a:xfrm>
            <a:prstGeom prst="rect">
              <a:avLst/>
            </a:prstGeom>
            <a:noFill/>
          </p:spPr>
          <p:txBody>
            <a:bodyPr wrap="none" rtlCol="0">
              <a:spAutoFit/>
            </a:bodyPr>
            <a:lstStyle/>
            <a:p>
              <a:r>
                <a:rPr lang="en-US" dirty="0"/>
                <a:t>+1</a:t>
              </a:r>
            </a:p>
          </p:txBody>
        </p:sp>
      </p:grpSp>
      <p:sp>
        <p:nvSpPr>
          <p:cNvPr id="47" name="Content Placeholder 2"/>
          <p:cNvSpPr txBox="1">
            <a:spLocks/>
          </p:cNvSpPr>
          <p:nvPr/>
        </p:nvSpPr>
        <p:spPr>
          <a:xfrm>
            <a:off x="620110" y="4876800"/>
            <a:ext cx="8229600" cy="1600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a:t>Renée a </a:t>
            </a:r>
            <a:r>
              <a:rPr lang="en-US" sz="5400" dirty="0" err="1"/>
              <a:t>donc</a:t>
            </a:r>
            <a:r>
              <a:rPr lang="en-US" sz="5400" dirty="0"/>
              <a:t> </a:t>
            </a:r>
            <a:r>
              <a:rPr lang="en-US" sz="5400" dirty="0" err="1"/>
              <a:t>couru</a:t>
            </a:r>
            <a:r>
              <a:rPr lang="en-US" sz="5400" dirty="0"/>
              <a:t> 41 km de plus que Sandi.</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4530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Mettre</a:t>
            </a:r>
            <a:r>
              <a:rPr lang="en-US" dirty="0"/>
              <a:t> </a:t>
            </a:r>
            <a:r>
              <a:rPr lang="en-US" dirty="0" err="1"/>
              <a:t>en</a:t>
            </a:r>
            <a:r>
              <a:rPr lang="en-US" dirty="0"/>
              <a:t> </a:t>
            </a:r>
            <a:r>
              <a:rPr lang="en-US" dirty="0" err="1"/>
              <a:t>contexte</a:t>
            </a:r>
            <a:endParaRPr lang="en-US" dirty="0"/>
          </a:p>
        </p:txBody>
      </p:sp>
      <p:sp>
        <p:nvSpPr>
          <p:cNvPr id="3" name="Content Placeholder 2"/>
          <p:cNvSpPr>
            <a:spLocks noGrp="1"/>
          </p:cNvSpPr>
          <p:nvPr>
            <p:ph idx="1"/>
          </p:nvPr>
        </p:nvSpPr>
        <p:spPr/>
        <p:txBody>
          <a:bodyPr/>
          <a:lstStyle/>
          <a:p>
            <a:pPr marL="0" indent="0" algn="ctr">
              <a:buNone/>
            </a:pPr>
            <a:r>
              <a:rPr lang="en-US" dirty="0" err="1"/>
              <a:t>Créez</a:t>
            </a:r>
            <a:r>
              <a:rPr lang="en-US" dirty="0"/>
              <a:t> </a:t>
            </a:r>
            <a:r>
              <a:rPr lang="en-US" dirty="0" err="1"/>
              <a:t>une</a:t>
            </a:r>
            <a:r>
              <a:rPr lang="en-US" dirty="0"/>
              <a:t> </a:t>
            </a:r>
            <a:r>
              <a:rPr lang="en-US" dirty="0" err="1"/>
              <a:t>liste</a:t>
            </a:r>
            <a:r>
              <a:rPr lang="en-US" dirty="0"/>
              <a:t> de situations de la vie </a:t>
            </a:r>
            <a:r>
              <a:rPr lang="en-US" dirty="0" err="1"/>
              <a:t>réelle</a:t>
            </a:r>
            <a:r>
              <a:rPr lang="en-US" dirty="0"/>
              <a:t> </a:t>
            </a:r>
            <a:r>
              <a:rPr lang="en-US" dirty="0" err="1"/>
              <a:t>où</a:t>
            </a:r>
            <a:r>
              <a:rPr lang="en-US" dirty="0"/>
              <a:t> la </a:t>
            </a:r>
            <a:r>
              <a:rPr lang="en-US" dirty="0" err="1"/>
              <a:t>soustraction</a:t>
            </a:r>
            <a:r>
              <a:rPr lang="en-US" dirty="0"/>
              <a:t> </a:t>
            </a:r>
            <a:r>
              <a:rPr lang="en-US" dirty="0" err="1"/>
              <a:t>est</a:t>
            </a:r>
            <a:r>
              <a:rPr lang="en-US" dirty="0"/>
              <a:t> </a:t>
            </a:r>
            <a:r>
              <a:rPr lang="en-US" dirty="0" err="1"/>
              <a:t>en</a:t>
            </a:r>
            <a:r>
              <a:rPr lang="en-US" dirty="0"/>
              <a:t> fait </a:t>
            </a:r>
            <a:r>
              <a:rPr lang="en-US" dirty="0" err="1"/>
              <a:t>une</a:t>
            </a:r>
            <a:r>
              <a:rPr lang="en-US" dirty="0"/>
              <a:t> </a:t>
            </a:r>
            <a:r>
              <a:rPr lang="en-US" dirty="0" err="1"/>
              <a:t>comparaison</a:t>
            </a:r>
            <a:r>
              <a:rPr lang="en-US" dirty="0"/>
              <a:t> </a:t>
            </a:r>
            <a:r>
              <a:rPr lang="en-US" dirty="0" err="1"/>
              <a:t>plutôt</a:t>
            </a:r>
            <a:r>
              <a:rPr lang="en-US" dirty="0"/>
              <a:t> que </a:t>
            </a:r>
            <a:r>
              <a:rPr lang="en-US" dirty="0" err="1"/>
              <a:t>l’action</a:t>
            </a:r>
            <a:r>
              <a:rPr lang="en-US" dirty="0"/>
              <a:t> </a:t>
            </a:r>
            <a:r>
              <a:rPr lang="en-US" dirty="0" err="1"/>
              <a:t>d’enlever</a:t>
            </a:r>
            <a:r>
              <a:rPr lang="en-US" dirty="0"/>
              <a:t>.</a:t>
            </a:r>
          </a:p>
          <a:p>
            <a:pPr marL="0" indent="0" algn="ctr">
              <a:buNone/>
            </a:pPr>
            <a:endParaRPr lang="en-US" dirty="0"/>
          </a:p>
          <a:p>
            <a:pPr marL="0" indent="0" algn="ctr">
              <a:buNone/>
            </a:pPr>
            <a:r>
              <a:rPr lang="en-US" dirty="0" err="1"/>
              <a:t>N’oubliez</a:t>
            </a:r>
            <a:r>
              <a:rPr lang="en-US" dirty="0"/>
              <a:t> pas </a:t>
            </a:r>
            <a:r>
              <a:rPr lang="en-US" dirty="0" err="1"/>
              <a:t>d’utiliser</a:t>
            </a:r>
            <a:r>
              <a:rPr lang="en-US" dirty="0"/>
              <a:t> </a:t>
            </a:r>
            <a:r>
              <a:rPr lang="en-US" dirty="0" err="1"/>
              <a:t>ces</a:t>
            </a:r>
            <a:r>
              <a:rPr lang="en-US" dirty="0"/>
              <a:t> </a:t>
            </a:r>
            <a:r>
              <a:rPr lang="en-US" dirty="0" err="1"/>
              <a:t>contextes</a:t>
            </a:r>
            <a:r>
              <a:rPr lang="en-US" dirty="0"/>
              <a:t> </a:t>
            </a:r>
            <a:r>
              <a:rPr lang="en-US" dirty="0" err="1"/>
              <a:t>dans</a:t>
            </a:r>
            <a:r>
              <a:rPr lang="en-US" dirty="0"/>
              <a:t> </a:t>
            </a:r>
            <a:r>
              <a:rPr lang="en-US" dirty="0" err="1"/>
              <a:t>vos</a:t>
            </a:r>
            <a:r>
              <a:rPr lang="en-US" dirty="0"/>
              <a:t> </a:t>
            </a:r>
            <a:r>
              <a:rPr lang="en-US" dirty="0" err="1"/>
              <a:t>problèmes</a:t>
            </a:r>
            <a:r>
              <a:rPr lang="en-US" dirty="0"/>
              <a:t> </a:t>
            </a:r>
            <a:r>
              <a:rPr lang="en-US" dirty="0" err="1"/>
              <a:t>mathématiques</a:t>
            </a:r>
            <a:r>
              <a:rPr lang="en-US" dirty="0"/>
              <a:t>.</a:t>
            </a:r>
          </a:p>
        </p:txBody>
      </p:sp>
    </p:spTree>
    <p:extLst>
      <p:ext uri="{BB962C8B-B14F-4D97-AF65-F5344CB8AC3E}">
        <p14:creationId xmlns:p14="http://schemas.microsoft.com/office/powerpoint/2010/main" val="13725881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Pratiques</a:t>
            </a:r>
            <a:r>
              <a:rPr lang="en-US" dirty="0"/>
              <a:t> </a:t>
            </a:r>
            <a:r>
              <a:rPr lang="en-US" dirty="0" err="1"/>
              <a:t>pédagogiques</a:t>
            </a:r>
            <a:endParaRPr lang="en-US" dirty="0"/>
          </a:p>
        </p:txBody>
      </p:sp>
      <p:sp>
        <p:nvSpPr>
          <p:cNvPr id="3" name="Content Placeholder 2"/>
          <p:cNvSpPr>
            <a:spLocks noGrp="1"/>
          </p:cNvSpPr>
          <p:nvPr>
            <p:ph idx="1"/>
          </p:nvPr>
        </p:nvSpPr>
        <p:spPr/>
        <p:txBody>
          <a:bodyPr/>
          <a:lstStyle/>
          <a:p>
            <a:r>
              <a:rPr lang="en-US" dirty="0"/>
              <a:t>Discussions </a:t>
            </a:r>
            <a:r>
              <a:rPr lang="en-US" dirty="0" err="1"/>
              <a:t>numériques</a:t>
            </a:r>
            <a:endParaRPr lang="en-US" dirty="0"/>
          </a:p>
          <a:p>
            <a:r>
              <a:rPr lang="en-US" dirty="0"/>
              <a:t>Questions </a:t>
            </a:r>
            <a:r>
              <a:rPr lang="en-US" dirty="0" err="1"/>
              <a:t>ouvertes</a:t>
            </a:r>
            <a:endParaRPr lang="en-US" dirty="0"/>
          </a:p>
          <a:p>
            <a:r>
              <a:rPr lang="en-US" dirty="0" err="1"/>
              <a:t>Utilisation</a:t>
            </a:r>
            <a:r>
              <a:rPr lang="en-US" dirty="0"/>
              <a:t> du </a:t>
            </a:r>
            <a:r>
              <a:rPr lang="en-US" dirty="0" err="1"/>
              <a:t>matériel</a:t>
            </a:r>
            <a:r>
              <a:rPr lang="en-US" dirty="0"/>
              <a:t> de manipulation</a:t>
            </a:r>
          </a:p>
          <a:p>
            <a:r>
              <a:rPr lang="en-US" dirty="0"/>
              <a:t>Surfaces non </a:t>
            </a:r>
            <a:r>
              <a:rPr lang="en-US" dirty="0" err="1"/>
              <a:t>permanentes</a:t>
            </a:r>
            <a:endParaRPr lang="en-US" dirty="0"/>
          </a:p>
          <a:p>
            <a:r>
              <a:rPr lang="en-US" dirty="0" err="1"/>
              <a:t>Résolution</a:t>
            </a:r>
            <a:r>
              <a:rPr lang="en-US" dirty="0"/>
              <a:t> de </a:t>
            </a:r>
            <a:r>
              <a:rPr lang="en-US" dirty="0" err="1"/>
              <a:t>problèmes</a:t>
            </a:r>
            <a:endParaRPr lang="en-US" dirty="0"/>
          </a:p>
          <a:p>
            <a:endParaRPr lang="en-US" dirty="0"/>
          </a:p>
          <a:p>
            <a:endParaRPr lang="en-US" dirty="0"/>
          </a:p>
        </p:txBody>
      </p:sp>
    </p:spTree>
    <p:extLst>
      <p:ext uri="{BB962C8B-B14F-4D97-AF65-F5344CB8AC3E}">
        <p14:creationId xmlns:p14="http://schemas.microsoft.com/office/powerpoint/2010/main" val="36792741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ALERTE </a:t>
            </a:r>
            <a:r>
              <a:rPr lang="fr-FR" dirty="0" smtClean="0"/>
              <a:t>MODULE</a:t>
            </a:r>
            <a:br>
              <a:rPr lang="fr-FR" dirty="0" smtClean="0"/>
            </a:br>
            <a:r>
              <a:rPr lang="fr-FR" dirty="0" smtClean="0"/>
              <a:t>Comparaison</a:t>
            </a:r>
            <a:endParaRPr lang="en-US" dirty="0"/>
          </a:p>
        </p:txBody>
      </p:sp>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133600"/>
            <a:ext cx="6096000" cy="4257675"/>
          </a:xfrm>
          <a:prstGeom prst="rect">
            <a:avLst/>
          </a:prstGeom>
        </p:spPr>
      </p:pic>
    </p:spTree>
    <p:extLst>
      <p:ext uri="{BB962C8B-B14F-4D97-AF65-F5344CB8AC3E}">
        <p14:creationId xmlns:p14="http://schemas.microsoft.com/office/powerpoint/2010/main" val="199634546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avec les parents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48554"/>
            <a:ext cx="7315200" cy="470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5286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138835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8266</TotalTime>
  <Words>7077</Words>
  <Application>Microsoft Office PowerPoint</Application>
  <PresentationFormat>On-screen Show (4:3)</PresentationFormat>
  <Paragraphs>1106</Paragraphs>
  <Slides>134</Slides>
  <Notes>133</Notes>
  <HiddenSlides>0</HiddenSlides>
  <MMClips>1</MMClips>
  <ScaleCrop>false</ScaleCrop>
  <HeadingPairs>
    <vt:vector size="4" baseType="variant">
      <vt:variant>
        <vt:lpstr>Theme</vt:lpstr>
      </vt:variant>
      <vt:variant>
        <vt:i4>1</vt:i4>
      </vt:variant>
      <vt:variant>
        <vt:lpstr>Slide Titles</vt:lpstr>
      </vt:variant>
      <vt:variant>
        <vt:i4>134</vt:i4>
      </vt:variant>
    </vt:vector>
  </HeadingPairs>
  <TitlesOfParts>
    <vt:vector size="135" baseType="lpstr">
      <vt:lpstr>Office Theme</vt:lpstr>
      <vt:lpstr>La pensée additive</vt:lpstr>
      <vt:lpstr>Introduction</vt:lpstr>
      <vt:lpstr>Qu’est-ce que la pensée additive ?</vt:lpstr>
      <vt:lpstr>Qu’est-ce que la pensée additive ?</vt:lpstr>
      <vt:lpstr>Pourquoi la pensée additive est-elle importante ?</vt:lpstr>
      <vt:lpstr>Pourquoi la pensée additive est-elle importante ?</vt:lpstr>
      <vt:lpstr>Quelles sont les grandes idées ?</vt:lpstr>
      <vt:lpstr>Quelles sont les grandes idées ?</vt:lpstr>
      <vt:lpstr>Quelles sont les grandes idées ?</vt:lpstr>
      <vt:lpstr>Activité : en lien avec le programme d’études</vt:lpstr>
      <vt:lpstr>Activité : stratégies suggérées</vt:lpstr>
      <vt:lpstr>Combien de stratégies ?</vt:lpstr>
      <vt:lpstr>Petit rappel</vt:lpstr>
      <vt:lpstr>Utiliser du matériel de manipulation</vt:lpstr>
      <vt:lpstr>Utiliser du matériel de manipulation</vt:lpstr>
      <vt:lpstr>Utiliser du matériel de manipulation</vt:lpstr>
      <vt:lpstr>Utiliser du matériel de manipulation</vt:lpstr>
      <vt:lpstr>Utiliser du matériel de manipulation</vt:lpstr>
      <vt:lpstr>Grande idée no 1</vt:lpstr>
      <vt:lpstr>La pensée flexible</vt:lpstr>
      <vt:lpstr>Activité : Intro</vt:lpstr>
      <vt:lpstr>Intro :  Faire des 10</vt:lpstr>
      <vt:lpstr>Intro :  Faire des 10</vt:lpstr>
      <vt:lpstr>Intro : Faire des 10</vt:lpstr>
      <vt:lpstr>Intro : Faire des 10</vt:lpstr>
      <vt:lpstr>Intro : Faire des 10</vt:lpstr>
      <vt:lpstr>Intro : Faire des 10</vt:lpstr>
      <vt:lpstr>Intro :  Essayez ceci</vt:lpstr>
      <vt:lpstr>Développement :  Obtenir dix</vt:lpstr>
      <vt:lpstr>ALERTE MODULE Obtenir dix</vt:lpstr>
      <vt:lpstr>Consolider votre apprentissage</vt:lpstr>
      <vt:lpstr>Intro : Partitionner par valeurs de position</vt:lpstr>
      <vt:lpstr>Intro : Partitionner par valeurs de position</vt:lpstr>
      <vt:lpstr>Intro : Partitionner par valeurs de position</vt:lpstr>
      <vt:lpstr>Intro : Partitionner par valeurs de position</vt:lpstr>
      <vt:lpstr>Intro : Partitionner par valeurs de position</vt:lpstr>
      <vt:lpstr>Intro : Partitionner par valeurs de position</vt:lpstr>
      <vt:lpstr>Intro : Partitionner par valeurs de position</vt:lpstr>
      <vt:lpstr>Intro : Partitionner par valeurs de position</vt:lpstr>
      <vt:lpstr>Intro : Partitionner par valeurs de position</vt:lpstr>
      <vt:lpstr>Intro : Partitionner par valeurs de position</vt:lpstr>
      <vt:lpstr>Intro : Partitionner par valeurs de position</vt:lpstr>
      <vt:lpstr>Intro :  Essayez ceci</vt:lpstr>
      <vt:lpstr>Consolidez votre apprentissage</vt:lpstr>
      <vt:lpstr>Intro :  Droites numériques ouvertes</vt:lpstr>
      <vt:lpstr>Intro :  Droites numériques ouvertes</vt:lpstr>
      <vt:lpstr>Intro :  Essayez ceci</vt:lpstr>
      <vt:lpstr>Consolidez votre apprentissage</vt:lpstr>
      <vt:lpstr>Exemples d’élèves</vt:lpstr>
      <vt:lpstr>Adaptation des activités</vt:lpstr>
      <vt:lpstr>Évaluation rapide</vt:lpstr>
      <vt:lpstr>Évaluation rapide</vt:lpstr>
      <vt:lpstr>Évaluation rapide</vt:lpstr>
      <vt:lpstr>Évaluation rapide</vt:lpstr>
      <vt:lpstr>Évaluation rapide</vt:lpstr>
      <vt:lpstr>ALERTE MODULE  Évaluations supplémentaires</vt:lpstr>
      <vt:lpstr>ALERTE MODULE   Évaluez vos élèves</vt:lpstr>
      <vt:lpstr>Pratiques pédagogiques</vt:lpstr>
      <vt:lpstr>Communication avec les parents</vt:lpstr>
      <vt:lpstr>Grande idée no 2</vt:lpstr>
      <vt:lpstr>Utiliser des opérations inverses</vt:lpstr>
      <vt:lpstr>Activité : Intro</vt:lpstr>
      <vt:lpstr>Activité : Intro</vt:lpstr>
      <vt:lpstr>Activité : Compter les oiseaux</vt:lpstr>
      <vt:lpstr>Activité : Compter les oiseaux</vt:lpstr>
      <vt:lpstr>Activité : Compter les oiseaux</vt:lpstr>
      <vt:lpstr>Activité : Compter de l’argent</vt:lpstr>
      <vt:lpstr>Activité : Compter de l’argent</vt:lpstr>
      <vt:lpstr>Activité : Compter de l’argent</vt:lpstr>
      <vt:lpstr>Activité : Compter de l’argent</vt:lpstr>
      <vt:lpstr>ALERTE MODULE  Droites numériques ouvertes</vt:lpstr>
      <vt:lpstr>Activité : Droites numériques ouvertes</vt:lpstr>
      <vt:lpstr>Adaptation de la question</vt:lpstr>
      <vt:lpstr>Évaluation</vt:lpstr>
      <vt:lpstr>Message important</vt:lpstr>
      <vt:lpstr>Message important</vt:lpstr>
      <vt:lpstr>Message important </vt:lpstr>
      <vt:lpstr>Message important</vt:lpstr>
      <vt:lpstr>Message important</vt:lpstr>
      <vt:lpstr>Message important</vt:lpstr>
      <vt:lpstr>Stratégies pédagogiques</vt:lpstr>
      <vt:lpstr>ALERTE MODULE  Tuiles numérotées</vt:lpstr>
      <vt:lpstr>Communication avec les parents</vt:lpstr>
      <vt:lpstr>Grande idée no 3</vt:lpstr>
      <vt:lpstr>Activité : Intro</vt:lpstr>
      <vt:lpstr>Activité de classement</vt:lpstr>
      <vt:lpstr>Activité de classement</vt:lpstr>
      <vt:lpstr>Activité de classement</vt:lpstr>
      <vt:lpstr>Message important</vt:lpstr>
      <vt:lpstr>Grande idée no 3</vt:lpstr>
      <vt:lpstr>Message important</vt:lpstr>
      <vt:lpstr>Soustraire pour comparer</vt:lpstr>
      <vt:lpstr>Soustraire pour comparer</vt:lpstr>
      <vt:lpstr>Soustraire pour comparer</vt:lpstr>
      <vt:lpstr>Mettre en contexte</vt:lpstr>
      <vt:lpstr>Pratiques pédagogiques</vt:lpstr>
      <vt:lpstr>ALERTE MODULE Comparaison</vt:lpstr>
      <vt:lpstr>Communication avec les parents</vt:lpstr>
      <vt:lpstr>Conclusion</vt:lpstr>
      <vt:lpstr>Le site Web</vt:lpstr>
      <vt:lpstr>PowerPoint Presentation</vt:lpstr>
      <vt:lpstr>Nos partenaires</vt:lpstr>
      <vt:lpstr>Lancez-vous des défis</vt:lpstr>
      <vt:lpstr>Lancez-vous des défis</vt:lpstr>
      <vt:lpstr>Lancez-vous des défis</vt:lpstr>
      <vt:lpstr>Lancez-vous des défis</vt:lpstr>
      <vt:lpstr>Lancez-vous des défis</vt:lpstr>
      <vt:lpstr>Lancez-vous des défis</vt:lpstr>
      <vt:lpstr>Concours mensuels sur Twitter</vt:lpstr>
      <vt:lpstr>Évaluation de la session</vt:lpstr>
      <vt:lpstr>PowerPoint Presentation</vt:lpstr>
      <vt:lpstr>ALERTE MODULE  Jeux : Faire des 10</vt:lpstr>
      <vt:lpstr>Pratique : Faire des 10</vt:lpstr>
      <vt:lpstr>Pratique : Faire des 10</vt:lpstr>
      <vt:lpstr>ALERTE MODULE  Évaluations supplémentaires</vt:lpstr>
      <vt:lpstr>INSÉREZ CECI DANS LE MODULE Évaluation</vt:lpstr>
      <vt:lpstr>ALERTE MODULE  Évaluez vos élèves</vt:lpstr>
      <vt:lpstr>GI1 : Évaluez vos élèves</vt:lpstr>
      <vt:lpstr>ALERTE MODULE  Droites numériques ouvertes</vt:lpstr>
      <vt:lpstr>Intro :  Droites numériques ouvertes</vt:lpstr>
      <vt:lpstr>Intro : Droites numériques ouvertes</vt:lpstr>
      <vt:lpstr>Intro : Droites numériques ouvertes</vt:lpstr>
      <vt:lpstr>ALERTE MODULE  Tuiles numérotées</vt:lpstr>
      <vt:lpstr>Activité :  Tuiles numérotées</vt:lpstr>
      <vt:lpstr>ALERTE MODULE Extension tuiles numérotées</vt:lpstr>
      <vt:lpstr>Extension tuiles numérotées</vt:lpstr>
      <vt:lpstr>ALERTE MODULE Enseigner la comparaison</vt:lpstr>
      <vt:lpstr>Enseigner la comparaison</vt:lpstr>
      <vt:lpstr>Enseigner la comparaison</vt:lpstr>
      <vt:lpstr>Message important</vt:lpstr>
      <vt:lpstr>Enseigner la comparaison</vt:lpstr>
      <vt:lpstr>Enseigner la comparaison</vt:lpstr>
      <vt:lpstr>Enseigner la comparaison</vt:lpstr>
      <vt:lpstr>Enseigner la comparaison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Carc-User</dc:creator>
  <cp:lastModifiedBy>Carc-User</cp:lastModifiedBy>
  <cp:revision>647</cp:revision>
  <cp:lastPrinted>2016-07-18T17:21:34Z</cp:lastPrinted>
  <dcterms:created xsi:type="dcterms:W3CDTF">2016-06-14T15:55:39Z</dcterms:created>
  <dcterms:modified xsi:type="dcterms:W3CDTF">2016-11-21T16:34:48Z</dcterms:modified>
</cp:coreProperties>
</file>