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Lst>
  <p:sldSz cy="6858000" cx="9144000"/>
  <p:notesSz cx="6858000" cy="9144000"/>
  <p:embeddedFontLst>
    <p:embeddedFont>
      <p:font typeface="Merriweather"/>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font" Target="fonts/Merriweather-bold.fntdata"/><Relationship Id="rId21" Type="http://schemas.openxmlformats.org/officeDocument/2006/relationships/slide" Target="slides/slide17.xml"/><Relationship Id="rId43" Type="http://schemas.openxmlformats.org/officeDocument/2006/relationships/font" Target="fonts/Merriweather-regular.fntdata"/><Relationship Id="rId24" Type="http://schemas.openxmlformats.org/officeDocument/2006/relationships/slide" Target="slides/slide20.xml"/><Relationship Id="rId46" Type="http://schemas.openxmlformats.org/officeDocument/2006/relationships/font" Target="fonts/Merriweather-boldItalic.fntdata"/><Relationship Id="rId23" Type="http://schemas.openxmlformats.org/officeDocument/2006/relationships/slide" Target="slides/slide19.xml"/><Relationship Id="rId45" Type="http://schemas.openxmlformats.org/officeDocument/2006/relationships/font" Target="fonts/Merriweather-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4" y="0"/>
            <a:ext cx="2971799" cy="457200"/>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1"/>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2" name="Shape 92"/>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Our purpose is to share a continuous adventure that we are on in Medicine Hat with our teachers, parents, administrators, community partners and youngest citizens.</a:t>
            </a:r>
          </a:p>
        </p:txBody>
      </p:sp>
      <p:sp>
        <p:nvSpPr>
          <p:cNvPr id="93" name="Shape 93"/>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9" name="Shape 189"/>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This is what Early Learning looks like in MHSD 76 – this story board was generated by our ELP and Kindergarten teachers and we were really impressed and delighted that this is their vision for our youngest children 2.6 to 6 years of age.  </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You can see that Play Based Learning is the central piece of their early learning pedagogy.</a:t>
            </a:r>
          </a:p>
        </p:txBody>
      </p:sp>
      <p:sp>
        <p:nvSpPr>
          <p:cNvPr id="190" name="Shape 190"/>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95" name="Shape 195"/>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Children are natural learners, full of wonder and curiosity about their world</a:t>
            </a:r>
          </a:p>
        </p:txBody>
      </p:sp>
      <p:sp>
        <p:nvSpPr>
          <p:cNvPr id="196" name="Shape 196"/>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02" name="Shape 202"/>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It has been defined as an activity that is done for its own sake because it is flexible and positive</a:t>
            </a:r>
          </a:p>
        </p:txBody>
      </p:sp>
      <p:sp>
        <p:nvSpPr>
          <p:cNvPr id="203" name="Shape 203"/>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09" name="Shape 209"/>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All areas of development are tended to as children engage in play.  They are provided endless opportunities to work through social/emotional interactions developing their ability to make friends and a better understanding of themselves.</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At least 60 minutes per day should be spent in uninterrupted play.</a:t>
            </a:r>
          </a:p>
        </p:txBody>
      </p:sp>
      <p:sp>
        <p:nvSpPr>
          <p:cNvPr id="210" name="Shape 210"/>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15" name="Shape 215"/>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Play is essential for learning how to make friends and how to get along.  These are the building blocks for school readiness and academic learning. Brain research tells us that children who experience play based environments have stronger social skills, less aggression, less anger, more prepared to take risks, more prepared to be imaginative</a:t>
            </a:r>
          </a:p>
        </p:txBody>
      </p:sp>
      <p:sp>
        <p:nvSpPr>
          <p:cNvPr id="216" name="Shape 216"/>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22" name="Shape 222"/>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Brown, Diamond, Pellis &amp; Pellis state that</a:t>
            </a:r>
            <a:br>
              <a:rPr b="0" i="0" lang="en-US" sz="1200" u="none" cap="none" strike="noStrike">
                <a:solidFill>
                  <a:schemeClr val="dk1"/>
                </a:solidFill>
                <a:latin typeface="Calibri"/>
                <a:ea typeface="Calibri"/>
                <a:cs typeface="Calibri"/>
                <a:sym typeface="Calibri"/>
              </a:rPr>
            </a:b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the ability to </a:t>
            </a:r>
            <a:r>
              <a:rPr b="0" i="1" lang="en-US" sz="1200" u="none" cap="none" strike="noStrike">
                <a:solidFill>
                  <a:schemeClr val="dk1"/>
                </a:solidFill>
                <a:latin typeface="Calibri"/>
                <a:ea typeface="Calibri"/>
                <a:cs typeface="Calibri"/>
                <a:sym typeface="Calibri"/>
              </a:rPr>
              <a:t>self-regulate - </a:t>
            </a:r>
            <a:r>
              <a:rPr b="0" i="0" lang="en-US" sz="1200" u="none" cap="none" strike="noStrike">
                <a:solidFill>
                  <a:schemeClr val="dk1"/>
                </a:solidFill>
                <a:latin typeface="Calibri"/>
                <a:ea typeface="Calibri"/>
                <a:cs typeface="Calibri"/>
                <a:sym typeface="Calibri"/>
              </a:rPr>
              <a:t>social, emotional and cognitive behaviours</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 has a stronger association with academic achievement than IQ or entry-level reading or math skills.</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 rough and tumble play is an essential building block for developng self regulation.</a:t>
            </a:r>
          </a:p>
          <a:p>
            <a:pPr indent="0" lvl="0" marL="0" marR="0" rtl="0" algn="l">
              <a:spcBef>
                <a:spcPts val="0"/>
              </a:spcBef>
              <a:buSzPct val="25000"/>
              <a:buNone/>
            </a:pP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                                                                                    </a:t>
            </a:r>
            <a:br>
              <a:rPr b="0" i="0" lang="en-US" sz="1200" u="none" cap="none" strike="noStrike">
                <a:solidFill>
                  <a:schemeClr val="dk1"/>
                </a:solidFill>
                <a:latin typeface="Calibri"/>
                <a:ea typeface="Calibri"/>
                <a:cs typeface="Calibri"/>
                <a:sym typeface="Calibri"/>
              </a:rPr>
            </a:br>
          </a:p>
        </p:txBody>
      </p:sp>
      <p:sp>
        <p:nvSpPr>
          <p:cNvPr id="223" name="Shape 223"/>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29" name="Shape 229"/>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Scientists now know a major ingredient in this developmental process is the “serve and return” relationship between children and adults. A young child’s natural curiosity and desire to learn and the teacher’s encouraging response shapes the quality of the child’s early learning experience.</a:t>
            </a:r>
          </a:p>
        </p:txBody>
      </p:sp>
      <p:sp>
        <p:nvSpPr>
          <p:cNvPr id="230" name="Shape 230"/>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txBox="1"/>
          <p:nvPr>
            <p:ph idx="1" type="body"/>
          </p:nvPr>
        </p:nvSpPr>
        <p:spPr>
          <a:xfrm>
            <a:off x="685800" y="4343401"/>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36" name="Shape 2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42" name="Shape 242"/>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Hand out brief overview</a:t>
            </a:r>
          </a:p>
        </p:txBody>
      </p:sp>
      <p:sp>
        <p:nvSpPr>
          <p:cNvPr id="243" name="Shape 243"/>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7" name="Shape 247"/>
        <p:cNvGrpSpPr/>
        <p:nvPr/>
      </p:nvGrpSpPr>
      <p:grpSpPr>
        <a:xfrm>
          <a:off x="0" y="0"/>
          <a:ext cx="0" cy="0"/>
          <a:chOff x="0" y="0"/>
          <a:chExt cx="0" cy="0"/>
        </a:xfrm>
      </p:grpSpPr>
      <p:sp>
        <p:nvSpPr>
          <p:cNvPr id="248" name="Shape 248"/>
          <p:cNvSpPr txBox="1"/>
          <p:nvPr>
            <p:ph idx="1" type="body"/>
          </p:nvPr>
        </p:nvSpPr>
        <p:spPr>
          <a:xfrm>
            <a:off x="685800" y="4343401"/>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49" name="Shape 2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9" name="Shape 99"/>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Across the nation and around the world, efforts are being made to improve early childhood policies and practices.  What happens to children in their first few years of life has a profound influence on their relative success or failure in school and in life in general.  </a:t>
            </a:r>
            <a:r>
              <a:rPr b="1" i="1" lang="en-US" sz="1200" u="none" cap="none" strike="noStrike">
                <a:solidFill>
                  <a:schemeClr val="dk1"/>
                </a:solidFill>
                <a:latin typeface="Calibri"/>
                <a:ea typeface="Calibri"/>
                <a:cs typeface="Calibri"/>
                <a:sym typeface="Calibri"/>
              </a:rPr>
              <a:t>Refer to research page Galileo  - Research That informs Action notes</a:t>
            </a:r>
          </a:p>
        </p:txBody>
      </p:sp>
      <p:sp>
        <p:nvSpPr>
          <p:cNvPr id="100" name="Shape 100"/>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55" name="Shape 255"/>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Therefore our most important goal is to inspire delight, curiosity, and inquiry in the classroom.  These are the greatest gifts our teachers can give a child.</a:t>
            </a:r>
          </a:p>
        </p:txBody>
      </p:sp>
      <p:sp>
        <p:nvSpPr>
          <p:cNvPr id="256" name="Shape 256"/>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61" name="Shape 261"/>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Our focus over the past 5 years has been to pay close attention to building the classroom environment and nurturing our teacher’s understanding of the emergent curriculum and documentation.  </a:t>
            </a:r>
          </a:p>
        </p:txBody>
      </p:sp>
      <p:sp>
        <p:nvSpPr>
          <p:cNvPr id="262" name="Shape 262"/>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68" name="Shape 268"/>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The next slides will depict 5 key elements of early childhood environments.</a:t>
            </a:r>
          </a:p>
        </p:txBody>
      </p:sp>
      <p:sp>
        <p:nvSpPr>
          <p:cNvPr id="269" name="Shape 269"/>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2" name="Shape 272"/>
        <p:cNvGrpSpPr/>
        <p:nvPr/>
      </p:nvGrpSpPr>
      <p:grpSpPr>
        <a:xfrm>
          <a:off x="0" y="0"/>
          <a:ext cx="0" cy="0"/>
          <a:chOff x="0" y="0"/>
          <a:chExt cx="0" cy="0"/>
        </a:xfrm>
      </p:grpSpPr>
      <p:sp>
        <p:nvSpPr>
          <p:cNvPr id="273" name="Shape 2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74" name="Shape 274"/>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Cozy and homelike elements for building relationships</a:t>
            </a:r>
          </a:p>
        </p:txBody>
      </p:sp>
      <p:sp>
        <p:nvSpPr>
          <p:cNvPr id="275" name="Shape 275"/>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81" name="Shape 281"/>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Flexible space and open-ended materials in the environment</a:t>
            </a:r>
            <a:br>
              <a:rPr b="0" i="0" lang="en-US" sz="1200" u="none" cap="none" strike="noStrike">
                <a:solidFill>
                  <a:schemeClr val="dk1"/>
                </a:solidFill>
                <a:latin typeface="Calibri"/>
                <a:ea typeface="Calibri"/>
                <a:cs typeface="Calibri"/>
                <a:sym typeface="Calibri"/>
              </a:rPr>
            </a:br>
          </a:p>
        </p:txBody>
      </p:sp>
      <p:sp>
        <p:nvSpPr>
          <p:cNvPr id="282" name="Shape 282"/>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8" name="Shape 288"/>
        <p:cNvGrpSpPr/>
        <p:nvPr/>
      </p:nvGrpSpPr>
      <p:grpSpPr>
        <a:xfrm>
          <a:off x="0" y="0"/>
          <a:ext cx="0" cy="0"/>
          <a:chOff x="0" y="0"/>
          <a:chExt cx="0" cy="0"/>
        </a:xfrm>
      </p:grpSpPr>
      <p:sp>
        <p:nvSpPr>
          <p:cNvPr id="289" name="Shape 2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90" name="Shape 290"/>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Natural elements that engage our senses and connect us to nature</a:t>
            </a:r>
          </a:p>
        </p:txBody>
      </p:sp>
      <p:sp>
        <p:nvSpPr>
          <p:cNvPr id="291" name="Shape 291"/>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6" name="Shape 296"/>
        <p:cNvGrpSpPr/>
        <p:nvPr/>
      </p:nvGrpSpPr>
      <p:grpSpPr>
        <a:xfrm>
          <a:off x="0" y="0"/>
          <a:ext cx="0" cy="0"/>
          <a:chOff x="0" y="0"/>
          <a:chExt cx="0" cy="0"/>
        </a:xfrm>
      </p:grpSpPr>
      <p:sp>
        <p:nvSpPr>
          <p:cNvPr id="297" name="Shape 2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98" name="Shape 298"/>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Objects to provoke wonder, curiosity and intellectual engagement</a:t>
            </a:r>
          </a:p>
        </p:txBody>
      </p:sp>
      <p:sp>
        <p:nvSpPr>
          <p:cNvPr id="299" name="Shape 299"/>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5" name="Shape 305"/>
        <p:cNvGrpSpPr/>
        <p:nvPr/>
      </p:nvGrpSpPr>
      <p:grpSpPr>
        <a:xfrm>
          <a:off x="0" y="0"/>
          <a:ext cx="0" cy="0"/>
          <a:chOff x="0" y="0"/>
          <a:chExt cx="0" cy="0"/>
        </a:xfrm>
      </p:grpSpPr>
      <p:sp>
        <p:nvSpPr>
          <p:cNvPr id="306" name="Shape 3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07" name="Shape 307"/>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And lastly, creating authentic learning experiences.</a:t>
            </a:r>
            <a:br>
              <a:rPr b="0" i="0" lang="en-US" sz="1200" u="none" cap="none" strike="noStrike">
                <a:solidFill>
                  <a:schemeClr val="dk1"/>
                </a:solidFill>
                <a:latin typeface="Calibri"/>
                <a:ea typeface="Calibri"/>
                <a:cs typeface="Calibri"/>
                <a:sym typeface="Calibri"/>
              </a:rPr>
            </a:br>
          </a:p>
        </p:txBody>
      </p:sp>
      <p:sp>
        <p:nvSpPr>
          <p:cNvPr id="308" name="Shape 308"/>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5" name="Shape 315"/>
        <p:cNvGrpSpPr/>
        <p:nvPr/>
      </p:nvGrpSpPr>
      <p:grpSpPr>
        <a:xfrm>
          <a:off x="0" y="0"/>
          <a:ext cx="0" cy="0"/>
          <a:chOff x="0" y="0"/>
          <a:chExt cx="0" cy="0"/>
        </a:xfrm>
      </p:grpSpPr>
      <p:sp>
        <p:nvSpPr>
          <p:cNvPr id="316" name="Shape 3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17" name="Shape 317"/>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Educators believe that children are creative and capable thinkers,</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They respond to curricular goals in meaningful and authentic ways</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Their wondrous questions become the seeds for learning and</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encourage children to invent theories and seek out answers.</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Teachers move past observing to </a:t>
            </a:r>
            <a:r>
              <a:rPr b="0" i="1" lang="en-US" sz="1200" u="none" cap="none" strike="noStrike">
                <a:solidFill>
                  <a:schemeClr val="dk1"/>
                </a:solidFill>
                <a:latin typeface="Calibri"/>
                <a:ea typeface="Calibri"/>
                <a:cs typeface="Calibri"/>
                <a:sym typeface="Calibri"/>
              </a:rPr>
              <a:t>studying</a:t>
            </a:r>
            <a:r>
              <a:rPr b="0" i="0" lang="en-US" sz="1200" u="none" cap="none" strike="noStrike">
                <a:solidFill>
                  <a:schemeClr val="dk1"/>
                </a:solidFill>
                <a:latin typeface="Calibri"/>
                <a:ea typeface="Calibri"/>
                <a:cs typeface="Calibri"/>
                <a:sym typeface="Calibri"/>
              </a:rPr>
              <a:t> children and their development, interests and thoughts.</a:t>
            </a:r>
          </a:p>
        </p:txBody>
      </p:sp>
      <p:sp>
        <p:nvSpPr>
          <p:cNvPr id="318" name="Shape 318"/>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2" name="Shape 322"/>
        <p:cNvGrpSpPr/>
        <p:nvPr/>
      </p:nvGrpSpPr>
      <p:grpSpPr>
        <a:xfrm>
          <a:off x="0" y="0"/>
          <a:ext cx="0" cy="0"/>
          <a:chOff x="0" y="0"/>
          <a:chExt cx="0" cy="0"/>
        </a:xfrm>
      </p:grpSpPr>
      <p:sp>
        <p:nvSpPr>
          <p:cNvPr id="323" name="Shape 3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24" name="Shape 324"/>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While framed by the teacher, it is child initiated, allowing for collaboration between children and teachers, giving everyone a voice.</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It is responsive to the child, thereby allowing teachers to build upon existing interests.</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In it’s practice, the teacher takes on the role of facilitator, taking what she sees and hears, and bringing to children the opportunity to discover more, dig deeper, and construct further knowledge.</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It is flexible in that curriculum planning, rather than being done well in advance, is constantly developing.  Curriculum is dynamic!</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It enables children’s learning and thinking to be made visible through varied forms of documentation.</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325" name="Shape 325"/>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6" name="Shape 106"/>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The Early Child Development Mapping Project (ECMap) funded and led by Alberta Education was a 5 year research initiative to provide a better understanding of how young children are doing and to help communities support positive early development.</a:t>
            </a:r>
          </a:p>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April 2014, the provincial overview and community profiles were published.</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By age five, 25 per cent of kindergarten-aged children in Canada are considered developmentally vulnerable. One of out every four five-year-olds struggles with basic age-appropriate tasks, such as holding a pencil, climbing stairs, following instructions and getting along with other children. (1)</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Results show that in Alberta, 29 per cent are struggling developmentally. (2) </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In Medicine Hat we see results from the EC Map project that indicates our children are above both the provincial and national average in developmental delays in one or more areas of development.</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SzPct val="25000"/>
              <a:buNone/>
            </a:pPr>
            <a:r>
              <a:rPr b="1" i="0" lang="en-US" sz="1200" u="none" cap="none" strike="noStrike">
                <a:solidFill>
                  <a:schemeClr val="dk1"/>
                </a:solidFill>
                <a:latin typeface="Arial"/>
                <a:ea typeface="Arial"/>
                <a:cs typeface="Arial"/>
                <a:sym typeface="Arial"/>
              </a:rPr>
              <a:t>This percentage does not include children with severe disabilities. (3) The  number of children receiving PUF were not entered in to the data.</a:t>
            </a:r>
          </a:p>
          <a:p>
            <a:pPr indent="0" lvl="0" marL="0" marR="0" rtl="0" algn="l">
              <a:spcBef>
                <a:spcPts val="0"/>
              </a:spcBef>
              <a:buSzPct val="25000"/>
              <a:buNone/>
            </a:pPr>
            <a:r>
              <a:t/>
            </a:r>
            <a:endParaRPr b="1" i="0" sz="1200" u="none" cap="none" strike="noStrike">
              <a:solidFill>
                <a:schemeClr val="dk1"/>
              </a:solidFill>
              <a:latin typeface="Arial"/>
              <a:ea typeface="Arial"/>
              <a:cs typeface="Arial"/>
              <a:sym typeface="Arial"/>
            </a:endParaRPr>
          </a:p>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Many experts say that a great deal of early childhood development vulnerability and many development-related problems may be preventable. (4)</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In your binder of resources you have the Medicine Hat Data and we can provide another presentation around this.</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07" name="Shape 107"/>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1" name="Shape 331"/>
        <p:cNvGrpSpPr/>
        <p:nvPr/>
      </p:nvGrpSpPr>
      <p:grpSpPr>
        <a:xfrm>
          <a:off x="0" y="0"/>
          <a:ext cx="0" cy="0"/>
          <a:chOff x="0" y="0"/>
          <a:chExt cx="0" cy="0"/>
        </a:xfrm>
      </p:grpSpPr>
      <p:sp>
        <p:nvSpPr>
          <p:cNvPr id="332" name="Shape 3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33" name="Shape 333"/>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Documentation is a powerful tool for assessment and communication that inspires children and educators to reflect upon their experiences as learners.</a:t>
            </a:r>
          </a:p>
        </p:txBody>
      </p:sp>
      <p:sp>
        <p:nvSpPr>
          <p:cNvPr id="334" name="Shape 334"/>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8" name="Shape 338"/>
        <p:cNvGrpSpPr/>
        <p:nvPr/>
      </p:nvGrpSpPr>
      <p:grpSpPr>
        <a:xfrm>
          <a:off x="0" y="0"/>
          <a:ext cx="0" cy="0"/>
          <a:chOff x="0" y="0"/>
          <a:chExt cx="0" cy="0"/>
        </a:xfrm>
      </p:grpSpPr>
      <p:sp>
        <p:nvSpPr>
          <p:cNvPr id="339" name="Shape 3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40" name="Shape 340"/>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Documentation involves a specific question that guides the process and that question is more authentic if it comes from the children.</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Collectively analyzing, interpreting, and evaluating individual and group observations; it is strengthened by multiple perspectives.</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The use of multiple languages (different ways of representing and expressing thinking in various media and symbol systems).</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It is not only retrospective, it is also prospective.  It shapes the design of future contexts for learning. </a:t>
            </a:r>
          </a:p>
          <a:p>
            <a:pPr indent="0" lvl="0" marL="0" marR="0" rtl="0" algn="l">
              <a:spcBef>
                <a:spcPts val="0"/>
              </a:spcBef>
              <a:buSzPct val="25000"/>
              <a:buNone/>
            </a:pPr>
            <a:r>
              <a:rPr b="0" i="0" lang="en-US" sz="1100" u="none" cap="none" strike="noStrike">
                <a:solidFill>
                  <a:schemeClr val="dk1"/>
                </a:solidFill>
                <a:latin typeface="Calibri"/>
                <a:ea typeface="Calibri"/>
                <a:cs typeface="Calibri"/>
                <a:sym typeface="Calibri"/>
              </a:rPr>
              <a:t>							MLV (2005)</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341" name="Shape 341"/>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5" name="Shape 345"/>
        <p:cNvGrpSpPr/>
        <p:nvPr/>
      </p:nvGrpSpPr>
      <p:grpSpPr>
        <a:xfrm>
          <a:off x="0" y="0"/>
          <a:ext cx="0" cy="0"/>
          <a:chOff x="0" y="0"/>
          <a:chExt cx="0" cy="0"/>
        </a:xfrm>
      </p:grpSpPr>
      <p:sp>
        <p:nvSpPr>
          <p:cNvPr id="346" name="Shape 346"/>
          <p:cNvSpPr txBox="1"/>
          <p:nvPr>
            <p:ph idx="1" type="body"/>
          </p:nvPr>
        </p:nvSpPr>
        <p:spPr>
          <a:xfrm>
            <a:off x="685800" y="4343401"/>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47" name="Shape 3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0" name="Shape 350"/>
        <p:cNvGrpSpPr/>
        <p:nvPr/>
      </p:nvGrpSpPr>
      <p:grpSpPr>
        <a:xfrm>
          <a:off x="0" y="0"/>
          <a:ext cx="0" cy="0"/>
          <a:chOff x="0" y="0"/>
          <a:chExt cx="0" cy="0"/>
        </a:xfrm>
      </p:grpSpPr>
      <p:sp>
        <p:nvSpPr>
          <p:cNvPr id="351" name="Shape 3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52" name="Shape 352"/>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i="1" lang="en-US" sz="1200" u="none" cap="none" strike="noStrike">
                <a:solidFill>
                  <a:schemeClr val="dk1"/>
                </a:solidFill>
                <a:latin typeface="Calibri"/>
                <a:ea typeface="Calibri"/>
                <a:cs typeface="Calibri"/>
                <a:sym typeface="Calibri"/>
              </a:rPr>
              <a:t>Moving forward with Documentation </a:t>
            </a:r>
            <a:r>
              <a:rPr b="0" i="0" lang="en-US" sz="1200" u="none" cap="none" strike="noStrike">
                <a:solidFill>
                  <a:schemeClr val="dk1"/>
                </a:solidFill>
                <a:latin typeface="Calibri"/>
                <a:ea typeface="Calibri"/>
                <a:cs typeface="Calibri"/>
                <a:sym typeface="Calibri"/>
              </a:rPr>
              <a:t> requires our teachers to support and guide learning as it emerges naturally inside the school, in the natural world, and in our community as a whole.  </a:t>
            </a:r>
            <a:r>
              <a:rPr b="1" i="1" lang="en-US" sz="1200" u="none" cap="none" strike="noStrike">
                <a:solidFill>
                  <a:schemeClr val="dk1"/>
                </a:solidFill>
                <a:latin typeface="Calibri"/>
                <a:ea typeface="Calibri"/>
                <a:cs typeface="Calibri"/>
                <a:sym typeface="Calibri"/>
              </a:rPr>
              <a:t>An Excellent start to learning.</a:t>
            </a:r>
          </a:p>
        </p:txBody>
      </p:sp>
      <p:sp>
        <p:nvSpPr>
          <p:cNvPr id="353" name="Shape 353"/>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6" name="Shape 356"/>
        <p:cNvGrpSpPr/>
        <p:nvPr/>
      </p:nvGrpSpPr>
      <p:grpSpPr>
        <a:xfrm>
          <a:off x="0" y="0"/>
          <a:ext cx="0" cy="0"/>
          <a:chOff x="0" y="0"/>
          <a:chExt cx="0" cy="0"/>
        </a:xfrm>
      </p:grpSpPr>
      <p:sp>
        <p:nvSpPr>
          <p:cNvPr id="357" name="Shape 3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58" name="Shape 358"/>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From the earlier document – the Kindergarten Program Statement – an overview of the kindergarten curriculm has been created to support teachers in planning.</a:t>
            </a:r>
          </a:p>
        </p:txBody>
      </p:sp>
      <p:sp>
        <p:nvSpPr>
          <p:cNvPr id="359" name="Shape 359"/>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2" name="Shape 362"/>
        <p:cNvGrpSpPr/>
        <p:nvPr/>
      </p:nvGrpSpPr>
      <p:grpSpPr>
        <a:xfrm>
          <a:off x="0" y="0"/>
          <a:ext cx="0" cy="0"/>
          <a:chOff x="0" y="0"/>
          <a:chExt cx="0" cy="0"/>
        </a:xfrm>
      </p:grpSpPr>
      <p:sp>
        <p:nvSpPr>
          <p:cNvPr id="363" name="Shape 363"/>
          <p:cNvSpPr txBox="1"/>
          <p:nvPr>
            <p:ph idx="1" type="body"/>
          </p:nvPr>
        </p:nvSpPr>
        <p:spPr>
          <a:xfrm>
            <a:off x="685800" y="4343401"/>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64" name="Shape 3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0" name="Shape 370"/>
        <p:cNvGrpSpPr/>
        <p:nvPr/>
      </p:nvGrpSpPr>
      <p:grpSpPr>
        <a:xfrm>
          <a:off x="0" y="0"/>
          <a:ext cx="0" cy="0"/>
          <a:chOff x="0" y="0"/>
          <a:chExt cx="0" cy="0"/>
        </a:xfrm>
      </p:grpSpPr>
      <p:sp>
        <p:nvSpPr>
          <p:cNvPr id="371" name="Shape 371"/>
          <p:cNvSpPr txBox="1"/>
          <p:nvPr>
            <p:ph idx="1" type="body"/>
          </p:nvPr>
        </p:nvSpPr>
        <p:spPr>
          <a:xfrm>
            <a:off x="685800" y="4343401"/>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72" name="Shape 3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6" name="Shape 376"/>
        <p:cNvGrpSpPr/>
        <p:nvPr/>
      </p:nvGrpSpPr>
      <p:grpSpPr>
        <a:xfrm>
          <a:off x="0" y="0"/>
          <a:ext cx="0" cy="0"/>
          <a:chOff x="0" y="0"/>
          <a:chExt cx="0" cy="0"/>
        </a:xfrm>
      </p:grpSpPr>
      <p:sp>
        <p:nvSpPr>
          <p:cNvPr id="377" name="Shape 377"/>
          <p:cNvSpPr txBox="1"/>
          <p:nvPr>
            <p:ph idx="1" type="body"/>
          </p:nvPr>
        </p:nvSpPr>
        <p:spPr>
          <a:xfrm>
            <a:off x="685800" y="4343401"/>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78" name="Shape 3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2" name="Shape 382"/>
        <p:cNvGrpSpPr/>
        <p:nvPr/>
      </p:nvGrpSpPr>
      <p:grpSpPr>
        <a:xfrm>
          <a:off x="0" y="0"/>
          <a:ext cx="0" cy="0"/>
          <a:chOff x="0" y="0"/>
          <a:chExt cx="0" cy="0"/>
        </a:xfrm>
      </p:grpSpPr>
      <p:sp>
        <p:nvSpPr>
          <p:cNvPr id="383" name="Shape 383"/>
          <p:cNvSpPr txBox="1"/>
          <p:nvPr>
            <p:ph idx="1" type="body"/>
          </p:nvPr>
        </p:nvSpPr>
        <p:spPr>
          <a:xfrm>
            <a:off x="685800" y="4343401"/>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84" name="Shape 3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4" name="Shape 114"/>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We know a great deal more about the importance of the early years thanks to the explosion of research since the 1990s. The brain is extremely sensitive to environmental influences, both physical and social, at this time. A child’s early experiences shape the structure of the brain as it adapts to its environment. The quality of these early experiences, positive or negative, lays the foundation for all later development.  And it affects how well children will do at school and at work, self-confidence, ability to cope, behaviour, relationships, and lifelong physical and mental health.   </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This slide shows the sensitive periods in early brain development. For example, the years between three and four are a highly sensitive period for the development of peer social skills. Each stage of brain development is affected by previous development and becomes increasingly complex. The brain acquires the tool kit it needs for all later development and learning during the early years. The potential to affect positive change during this time is enormous. A positive early start is essential to a child’s future success and well-being.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15" name="Shape 115"/>
          <p:cNvSpPr txBox="1"/>
          <p:nvPr>
            <p:ph idx="10" type="dt"/>
          </p:nvPr>
        </p:nvSpPr>
        <p:spPr>
          <a:xfrm>
            <a:off x="3884614" y="0"/>
            <a:ext cx="2971799" cy="4572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i="0" lang="en-US" sz="1200" u="none" cap="none" strike="noStrike">
                <a:solidFill>
                  <a:schemeClr val="dk1"/>
                </a:solidFill>
                <a:latin typeface="Calibri"/>
                <a:ea typeface="Calibri"/>
                <a:cs typeface="Calibri"/>
                <a:sym typeface="Calibri"/>
              </a:rPr>
              <a:t>11/17/2015</a:t>
            </a:r>
          </a:p>
        </p:txBody>
      </p:sp>
      <p:sp>
        <p:nvSpPr>
          <p:cNvPr id="116" name="Shape 116"/>
          <p:cNvSpPr txBox="1"/>
          <p:nvPr>
            <p:ph idx="11" type="ftr"/>
          </p:nvPr>
        </p:nvSpPr>
        <p:spPr>
          <a:xfrm>
            <a:off x="0" y="8685213"/>
            <a:ext cx="2971799" cy="457200"/>
          </a:xfrm>
          <a:prstGeom prst="rect">
            <a:avLst/>
          </a:prstGeom>
          <a:noFill/>
          <a:ln>
            <a:noFill/>
          </a:ln>
        </p:spPr>
        <p:txBody>
          <a:bodyPr anchorCtr="0" anchor="b"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17" name="Shape 117"/>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40" name="Shape 140"/>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Alberta Education recognizes that early childhood is a significant period in human development and therefore have committed resources to ensure that all children are given the opportunity to maximize their potential.</a:t>
            </a:r>
          </a:p>
        </p:txBody>
      </p:sp>
      <p:sp>
        <p:nvSpPr>
          <p:cNvPr id="141" name="Shape 141"/>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46" name="Shape 146"/>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Alberta Education provides funding for children with assessed mild/moderate and severe developmental disabilities and delays.  It is because of this funding we are able to provide programming  choices that ensure families can choose the most enabling environment for their child.</a:t>
            </a:r>
          </a:p>
        </p:txBody>
      </p:sp>
      <p:sp>
        <p:nvSpPr>
          <p:cNvPr id="147" name="Shape 147"/>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52" name="Shape 152"/>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Inspiring Education, our School District Mission and Vision along with the AB Ed. Primary Programs Guiding  Principles and Kindergarten Program Statement form the foundation for the inclusive education practices that we are promoting in the early years.</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Refer to Hand Out</a:t>
            </a:r>
          </a:p>
        </p:txBody>
      </p:sp>
      <p:sp>
        <p:nvSpPr>
          <p:cNvPr id="153" name="Shape 153"/>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75" name="Shape 175"/>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The Kindergarten Program Statement provides learner expectations in 7 learning areas that should be adapted and modified to meet the needs of each child.</a:t>
            </a:r>
          </a:p>
        </p:txBody>
      </p:sp>
      <p:sp>
        <p:nvSpPr>
          <p:cNvPr id="176" name="Shape 176"/>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2" name="Shape 182"/>
          <p:cNvSpPr txBox="1"/>
          <p:nvPr>
            <p:ph idx="1" type="body"/>
          </p:nvPr>
        </p:nvSpPr>
        <p:spPr>
          <a:xfrm>
            <a:off x="685800" y="4343401"/>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In keeping with Alberta Education, we create an environment of exploration, in a variety of quality early learning settings, that respects the natural development of children as well as the close relationships that they share with their  surroundings.  Through a </a:t>
            </a:r>
            <a:r>
              <a:rPr b="1" i="0" lang="en-US" sz="1200" u="none" cap="none" strike="noStrike">
                <a:solidFill>
                  <a:schemeClr val="dk1"/>
                </a:solidFill>
                <a:latin typeface="Calibri"/>
                <a:ea typeface="Calibri"/>
                <a:cs typeface="Calibri"/>
                <a:sym typeface="Calibri"/>
              </a:rPr>
              <a:t>Play Based environment</a:t>
            </a:r>
            <a:r>
              <a:rPr b="0" i="0" lang="en-US" sz="1200" u="none" cap="none" strike="noStrike">
                <a:solidFill>
                  <a:schemeClr val="dk1"/>
                </a:solidFill>
                <a:latin typeface="Calibri"/>
                <a:ea typeface="Calibri"/>
                <a:cs typeface="Calibri"/>
                <a:sym typeface="Calibri"/>
              </a:rPr>
              <a:t> we can ensure that all children will have equitable opportunity to be successful. </a:t>
            </a:r>
          </a:p>
        </p:txBody>
      </p:sp>
      <p:sp>
        <p:nvSpPr>
          <p:cNvPr id="183" name="Shape 183"/>
          <p:cNvSpPr txBox="1"/>
          <p:nvPr>
            <p:ph idx="12" type="sldNum"/>
          </p:nvPr>
        </p:nvSpPr>
        <p:spPr>
          <a:xfrm>
            <a:off x="3884614"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 name="Shape 15"/>
        <p:cNvGrpSpPr/>
        <p:nvPr/>
      </p:nvGrpSpPr>
      <p:grpSpPr>
        <a:xfrm>
          <a:off x="0" y="0"/>
          <a:ext cx="0" cy="0"/>
          <a:chOff x="0" y="0"/>
          <a:chExt cx="0" cy="0"/>
        </a:xfrm>
      </p:grpSpPr>
      <p:sp>
        <p:nvSpPr>
          <p:cNvPr id="16" name="Shape 16"/>
          <p:cNvSpPr txBox="1"/>
          <p:nvPr>
            <p:ph idx="1" type="subTitle"/>
          </p:nvPr>
        </p:nvSpPr>
        <p:spPr>
          <a:xfrm>
            <a:off x="457200" y="3699803"/>
            <a:ext cx="8305799" cy="1143000"/>
          </a:xfrm>
          <a:prstGeom prst="rect">
            <a:avLst/>
          </a:prstGeom>
          <a:noFill/>
          <a:ln>
            <a:noFill/>
          </a:ln>
        </p:spPr>
        <p:txBody>
          <a:bodyPr anchorCtr="0" anchor="t" bIns="91425" lIns="91425" rIns="91425" tIns="91425"/>
          <a:lstStyle>
            <a:lvl1pPr indent="0" lvl="0" marL="0" marR="0" rtl="0" algn="ctr">
              <a:spcBef>
                <a:spcPts val="600"/>
              </a:spcBef>
              <a:buClr>
                <a:schemeClr val="accent2"/>
              </a:buClr>
              <a:buFont typeface="Noto Sans Symbols"/>
              <a:buNone/>
              <a:defRPr b="0" i="0" sz="2200" u="none" cap="none" strike="noStrike">
                <a:solidFill>
                  <a:schemeClr val="lt2"/>
                </a:solidFill>
                <a:latin typeface="Merriweather"/>
                <a:ea typeface="Merriweather"/>
                <a:cs typeface="Merriweather"/>
                <a:sym typeface="Merriweather"/>
              </a:defRPr>
            </a:lvl1pPr>
            <a:lvl2pPr indent="0" lvl="1" marL="457200" marR="0" rtl="0" algn="ctr">
              <a:spcBef>
                <a:spcPts val="300"/>
              </a:spcBef>
              <a:buClr>
                <a:srgbClr val="D58F3E"/>
              </a:buClr>
              <a:buFont typeface="Noto Sans Symbols"/>
              <a:buNone/>
              <a:defRPr b="0" i="0" sz="2400" u="none" cap="none" strike="noStrike">
                <a:solidFill>
                  <a:schemeClr val="lt2"/>
                </a:solidFill>
                <a:latin typeface="Merriweather"/>
                <a:ea typeface="Merriweather"/>
                <a:cs typeface="Merriweather"/>
                <a:sym typeface="Merriweather"/>
              </a:defRPr>
            </a:lvl2pPr>
            <a:lvl3pPr indent="0" lvl="2" marL="914400" marR="0" rtl="0" algn="ctr">
              <a:spcBef>
                <a:spcPts val="300"/>
              </a:spcBef>
              <a:buClr>
                <a:srgbClr val="B17733"/>
              </a:buClr>
              <a:buFont typeface="Noto Sans Symbols"/>
              <a:buNone/>
              <a:defRPr b="0" i="0" sz="2100" u="none" cap="none" strike="noStrike">
                <a:solidFill>
                  <a:schemeClr val="lt1"/>
                </a:solidFill>
                <a:latin typeface="Merriweather"/>
                <a:ea typeface="Merriweather"/>
                <a:cs typeface="Merriweather"/>
                <a:sym typeface="Merriweather"/>
              </a:defRPr>
            </a:lvl3pPr>
            <a:lvl4pPr indent="0" lvl="3" marL="1371600" marR="0" rtl="0" algn="ctr">
              <a:spcBef>
                <a:spcPts val="300"/>
              </a:spcBef>
              <a:buClr>
                <a:srgbClr val="D58F3E"/>
              </a:buClr>
              <a:buFont typeface="Noto Sans Symbols"/>
              <a:buNone/>
              <a:defRPr b="0" i="0" sz="1900" u="none" cap="none" strike="noStrike">
                <a:solidFill>
                  <a:schemeClr val="lt1"/>
                </a:solidFill>
                <a:latin typeface="Merriweather"/>
                <a:ea typeface="Merriweather"/>
                <a:cs typeface="Merriweather"/>
                <a:sym typeface="Merriweather"/>
              </a:defRPr>
            </a:lvl4pPr>
            <a:lvl5pPr indent="0" lvl="4" marL="1828800" marR="0" rtl="0" algn="ctr">
              <a:spcBef>
                <a:spcPts val="340"/>
              </a:spcBef>
              <a:buClr>
                <a:srgbClr val="D58F3E"/>
              </a:buClr>
              <a:buFont typeface="Noto Sans Symbols"/>
              <a:buNone/>
              <a:defRPr b="0" i="0" sz="1600" u="none" cap="none" strike="noStrike">
                <a:solidFill>
                  <a:schemeClr val="lt1"/>
                </a:solidFill>
                <a:latin typeface="Merriweather"/>
                <a:ea typeface="Merriweather"/>
                <a:cs typeface="Merriweather"/>
                <a:sym typeface="Merriweather"/>
              </a:defRPr>
            </a:lvl5pPr>
            <a:lvl6pPr indent="0" lvl="5" marL="2286000" marR="0" rtl="0" algn="ctr">
              <a:spcBef>
                <a:spcPts val="340"/>
              </a:spcBef>
              <a:buClr>
                <a:srgbClr val="D58F3E"/>
              </a:buClr>
              <a:buFont typeface="Noto Sans Symbols"/>
              <a:buNone/>
              <a:defRPr b="0" i="0" sz="1700" u="none" cap="none" strike="noStrike">
                <a:solidFill>
                  <a:schemeClr val="lt1"/>
                </a:solidFill>
                <a:latin typeface="Merriweather"/>
                <a:ea typeface="Merriweather"/>
                <a:cs typeface="Merriweather"/>
                <a:sym typeface="Merriweather"/>
              </a:defRPr>
            </a:lvl6pPr>
            <a:lvl7pPr indent="0" lvl="6" marL="2743200" marR="0" rtl="0" algn="ctr">
              <a:spcBef>
                <a:spcPts val="340"/>
              </a:spcBef>
              <a:buClr>
                <a:srgbClr val="D58F3E"/>
              </a:buClr>
              <a:buFont typeface="Noto Sans Symbols"/>
              <a:buNone/>
              <a:defRPr b="0" i="0" sz="1600" u="none" cap="none" strike="noStrike">
                <a:solidFill>
                  <a:schemeClr val="lt1"/>
                </a:solidFill>
                <a:latin typeface="Merriweather"/>
                <a:ea typeface="Merriweather"/>
                <a:cs typeface="Merriweather"/>
                <a:sym typeface="Merriweather"/>
              </a:defRPr>
            </a:lvl7pPr>
            <a:lvl8pPr indent="0" lvl="7" marL="3200400" marR="0" rtl="0" algn="ctr">
              <a:spcBef>
                <a:spcPts val="340"/>
              </a:spcBef>
              <a:buClr>
                <a:srgbClr val="D58F3E"/>
              </a:buClr>
              <a:buFont typeface="Noto Sans Symbols"/>
              <a:buNone/>
              <a:defRPr b="0" i="0" sz="1500" u="none" cap="none" strike="noStrike">
                <a:solidFill>
                  <a:schemeClr val="lt1"/>
                </a:solidFill>
                <a:latin typeface="Merriweather"/>
                <a:ea typeface="Merriweather"/>
                <a:cs typeface="Merriweather"/>
                <a:sym typeface="Merriweather"/>
              </a:defRPr>
            </a:lvl8pPr>
            <a:lvl9pPr indent="0" lvl="8" marL="3657600" marR="0" rtl="0" algn="ctr">
              <a:spcBef>
                <a:spcPts val="340"/>
              </a:spcBef>
              <a:buClr>
                <a:srgbClr val="D58F3E"/>
              </a:buClr>
              <a:buFont typeface="Noto Sans Symbols"/>
              <a:buNone/>
              <a:defRPr b="0" i="0" sz="1500" u="none" cap="none" strike="noStrike">
                <a:solidFill>
                  <a:schemeClr val="lt1"/>
                </a:solidFill>
                <a:latin typeface="Merriweather"/>
                <a:ea typeface="Merriweather"/>
                <a:cs typeface="Merriweather"/>
                <a:sym typeface="Merriweather"/>
              </a:defRPr>
            </a:lvl9pPr>
          </a:lstStyle>
          <a:p/>
        </p:txBody>
      </p:sp>
      <p:sp>
        <p:nvSpPr>
          <p:cNvPr id="17" name="Shape 17"/>
          <p:cNvSpPr txBox="1"/>
          <p:nvPr>
            <p:ph type="ctrTitle"/>
          </p:nvPr>
        </p:nvSpPr>
        <p:spPr>
          <a:xfrm>
            <a:off x="457200" y="1433732"/>
            <a:ext cx="8305799" cy="1981199"/>
          </a:xfrm>
          <a:prstGeom prst="rect">
            <a:avLst/>
          </a:prstGeom>
          <a:noFill/>
          <a:ln>
            <a:noFill/>
          </a:ln>
        </p:spPr>
        <p:txBody>
          <a:bodyPr anchorCtr="0" anchor="b" bIns="91425" lIns="91425" rIns="91425" tIns="91425"/>
          <a:lstStyle>
            <a:lvl1pPr indent="0" lvl="0" marL="0" marR="0" rtl="0" algn="ctr">
              <a:spcBef>
                <a:spcPts val="0"/>
              </a:spcBef>
              <a:buClr>
                <a:srgbClr val="F9F9F9"/>
              </a:buClr>
              <a:buFont typeface="Merriweather"/>
              <a:buNone/>
              <a:defRPr b="0" i="0" sz="4800" u="none" cap="none" strike="noStrike">
                <a:solidFill>
                  <a:srgbClr val="F9F9F9"/>
                </a:solidFill>
                <a:latin typeface="Merriweather"/>
                <a:ea typeface="Merriweather"/>
                <a:cs typeface="Merriweather"/>
                <a:sym typeface="Merriweather"/>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cxnSp>
        <p:nvCxnSpPr>
          <p:cNvPr id="18" name="Shape 18"/>
          <p:cNvCxnSpPr/>
          <p:nvPr/>
        </p:nvCxnSpPr>
        <p:spPr>
          <a:xfrm>
            <a:off x="1463625" y="3550126"/>
            <a:ext cx="2971799" cy="1587"/>
          </a:xfrm>
          <a:prstGeom prst="straightConnector1">
            <a:avLst/>
          </a:prstGeom>
          <a:noFill/>
          <a:ln cap="flat" cmpd="sng" w="9525">
            <a:solidFill>
              <a:srgbClr val="E8E8E7"/>
            </a:solidFill>
            <a:prstDash val="solid"/>
            <a:round/>
            <a:headEnd len="med" w="med" type="none"/>
            <a:tailEnd len="med" w="med" type="none"/>
          </a:ln>
        </p:spPr>
      </p:cxnSp>
      <p:cxnSp>
        <p:nvCxnSpPr>
          <p:cNvPr id="19" name="Shape 19"/>
          <p:cNvCxnSpPr/>
          <p:nvPr/>
        </p:nvCxnSpPr>
        <p:spPr>
          <a:xfrm>
            <a:off x="4708573" y="3550126"/>
            <a:ext cx="2971799" cy="1587"/>
          </a:xfrm>
          <a:prstGeom prst="straightConnector1">
            <a:avLst/>
          </a:prstGeom>
          <a:noFill/>
          <a:ln cap="flat" cmpd="sng" w="9525">
            <a:solidFill>
              <a:srgbClr val="E8E8E7"/>
            </a:solidFill>
            <a:prstDash val="solid"/>
            <a:round/>
            <a:headEnd len="med" w="med" type="none"/>
            <a:tailEnd len="med" w="med" type="none"/>
          </a:ln>
        </p:spPr>
      </p:cxnSp>
      <p:sp>
        <p:nvSpPr>
          <p:cNvPr id="20" name="Shape 20"/>
          <p:cNvSpPr/>
          <p:nvPr/>
        </p:nvSpPr>
        <p:spPr>
          <a:xfrm>
            <a:off x="4540348" y="3526301"/>
            <a:ext cx="45719" cy="45719"/>
          </a:xfrm>
          <a:prstGeom prst="ellipse">
            <a:avLst/>
          </a:prstGeom>
          <a:solidFill>
            <a:schemeClr val="accent2"/>
          </a:solidFill>
          <a:ln cap="flat" cmpd="sng" w="38100">
            <a:solidFill>
              <a:schemeClr val="accent2"/>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Merriweather"/>
              <a:ea typeface="Merriweather"/>
              <a:cs typeface="Merriweather"/>
              <a:sym typeface="Merriweather"/>
            </a:endParaRPr>
          </a:p>
        </p:txBody>
      </p:sp>
      <p:sp>
        <p:nvSpPr>
          <p:cNvPr id="21" name="Shape 21"/>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
        <p:nvSpPr>
          <p:cNvPr id="22" name="Shape 22"/>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Merriweather"/>
                <a:ea typeface="Merriweather"/>
                <a:cs typeface="Merriweather"/>
                <a:sym typeface="Merriweather"/>
              </a:rPr>
              <a:t>‹#›</a:t>
            </a:fld>
          </a:p>
        </p:txBody>
      </p:sp>
      <p:sp>
        <p:nvSpPr>
          <p:cNvPr id="23" name="Shape 23"/>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8" name="Shape 78"/>
        <p:cNvGrpSpPr/>
        <p:nvPr/>
      </p:nvGrpSpPr>
      <p:grpSpPr>
        <a:xfrm>
          <a:off x="0" y="0"/>
          <a:ext cx="0" cy="0"/>
          <a:chOff x="0" y="0"/>
          <a:chExt cx="0" cy="0"/>
        </a:xfrm>
      </p:grpSpPr>
      <p:sp>
        <p:nvSpPr>
          <p:cNvPr id="79" name="Shape 79"/>
          <p:cNvSpPr txBox="1"/>
          <p:nvPr>
            <p:ph type="title"/>
          </p:nvPr>
        </p:nvSpPr>
        <p:spPr>
          <a:xfrm>
            <a:off x="457200" y="152400"/>
            <a:ext cx="8229600" cy="1219199"/>
          </a:xfrm>
          <a:prstGeom prst="rect">
            <a:avLst/>
          </a:prstGeom>
          <a:noFill/>
          <a:ln>
            <a:noFill/>
          </a:ln>
        </p:spPr>
        <p:txBody>
          <a:bodyPr anchorCtr="0" anchor="b" bIns="91425" lIns="91425" rIns="91425" tIns="91425"/>
          <a:lstStyle>
            <a:lvl1pPr indent="0" lvl="0" marL="0" marR="0" rtl="0" algn="l">
              <a:spcBef>
                <a:spcPts val="0"/>
              </a:spcBef>
              <a:buClr>
                <a:srgbClr val="F9F9F9"/>
              </a:buClr>
              <a:buFont typeface="Merriweather"/>
              <a:buNone/>
              <a:defRPr b="0" i="0" sz="4200" u="none" cap="none" strike="noStrike">
                <a:solidFill>
                  <a:srgbClr val="F9F9F9"/>
                </a:solidFill>
                <a:latin typeface="Merriweather"/>
                <a:ea typeface="Merriweather"/>
                <a:cs typeface="Merriweather"/>
                <a:sym typeface="Merriweather"/>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0" name="Shape 80"/>
          <p:cNvSpPr txBox="1"/>
          <p:nvPr>
            <p:ph idx="1" type="body"/>
          </p:nvPr>
        </p:nvSpPr>
        <p:spPr>
          <a:xfrm rot="5400000">
            <a:off x="2232818" y="-327818"/>
            <a:ext cx="4678362" cy="8229600"/>
          </a:xfrm>
          <a:prstGeom prst="rect">
            <a:avLst/>
          </a:prstGeom>
          <a:noFill/>
          <a:ln>
            <a:noFill/>
          </a:ln>
        </p:spPr>
        <p:txBody>
          <a:bodyPr anchorCtr="0" anchor="t" bIns="91425" lIns="91425" rIns="91425"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Merriweather"/>
                <a:ea typeface="Merriweather"/>
                <a:cs typeface="Merriweather"/>
                <a:sym typeface="Merriweather"/>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Merriweather"/>
                <a:ea typeface="Merriweather"/>
                <a:cs typeface="Merriweather"/>
                <a:sym typeface="Merriweather"/>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Merriweather"/>
                <a:ea typeface="Merriweather"/>
                <a:cs typeface="Merriweather"/>
                <a:sym typeface="Merriweather"/>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Merriweather"/>
                <a:ea typeface="Merriweather"/>
                <a:cs typeface="Merriweather"/>
                <a:sym typeface="Merriweather"/>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Merriweather"/>
                <a:ea typeface="Merriweather"/>
                <a:cs typeface="Merriweather"/>
                <a:sym typeface="Merriweather"/>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9pPr>
          </a:lstStyle>
          <a:p/>
        </p:txBody>
      </p:sp>
      <p:sp>
        <p:nvSpPr>
          <p:cNvPr id="81" name="Shape 81"/>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
        <p:nvSpPr>
          <p:cNvPr id="82" name="Shape 82"/>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
        <p:nvSpPr>
          <p:cNvPr id="83" name="Shape 83"/>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lang="en-US" sz="1600">
                <a:solidFill>
                  <a:schemeClr val="lt2"/>
                </a:solidFill>
                <a:latin typeface="Merriweather"/>
                <a:ea typeface="Merriweather"/>
                <a:cs typeface="Merriweather"/>
                <a:sym typeface="Merriweather"/>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84" name="Shape 84"/>
        <p:cNvGrpSpPr/>
        <p:nvPr/>
      </p:nvGrpSpPr>
      <p:grpSpPr>
        <a:xfrm>
          <a:off x="0" y="0"/>
          <a:ext cx="0" cy="0"/>
          <a:chOff x="0" y="0"/>
          <a:chExt cx="0" cy="0"/>
        </a:xfrm>
      </p:grpSpPr>
      <p:sp>
        <p:nvSpPr>
          <p:cNvPr id="85" name="Shape 85"/>
          <p:cNvSpPr txBox="1"/>
          <p:nvPr>
            <p:ph type="title"/>
          </p:nvPr>
        </p:nvSpPr>
        <p:spPr>
          <a:xfrm rot="5400000">
            <a:off x="4732337" y="2171700"/>
            <a:ext cx="5851525" cy="2057400"/>
          </a:xfrm>
          <a:prstGeom prst="rect">
            <a:avLst/>
          </a:prstGeom>
          <a:noFill/>
          <a:ln>
            <a:noFill/>
          </a:ln>
        </p:spPr>
        <p:txBody>
          <a:bodyPr anchorCtr="0" anchor="b" bIns="91425" lIns="91425" rIns="91425" tIns="91425"/>
          <a:lstStyle>
            <a:lvl1pPr indent="0" lvl="0" marL="0" marR="0" rtl="0" algn="l">
              <a:spcBef>
                <a:spcPts val="0"/>
              </a:spcBef>
              <a:buClr>
                <a:srgbClr val="F9F9F9"/>
              </a:buClr>
              <a:buFont typeface="Merriweather"/>
              <a:buNone/>
              <a:defRPr b="0" i="0" sz="4200" u="none" cap="none" strike="noStrike">
                <a:solidFill>
                  <a:srgbClr val="F9F9F9"/>
                </a:solidFill>
                <a:latin typeface="Merriweather"/>
                <a:ea typeface="Merriweather"/>
                <a:cs typeface="Merriweather"/>
                <a:sym typeface="Merriweather"/>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6" name="Shape 86"/>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Merriweather"/>
                <a:ea typeface="Merriweather"/>
                <a:cs typeface="Merriweather"/>
                <a:sym typeface="Merriweather"/>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Merriweather"/>
                <a:ea typeface="Merriweather"/>
                <a:cs typeface="Merriweather"/>
                <a:sym typeface="Merriweather"/>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Merriweather"/>
                <a:ea typeface="Merriweather"/>
                <a:cs typeface="Merriweather"/>
                <a:sym typeface="Merriweather"/>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Merriweather"/>
                <a:ea typeface="Merriweather"/>
                <a:cs typeface="Merriweather"/>
                <a:sym typeface="Merriweather"/>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Merriweather"/>
                <a:ea typeface="Merriweather"/>
                <a:cs typeface="Merriweather"/>
                <a:sym typeface="Merriweather"/>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9pPr>
          </a:lstStyle>
          <a:p/>
        </p:txBody>
      </p:sp>
      <p:sp>
        <p:nvSpPr>
          <p:cNvPr id="87" name="Shape 87"/>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
        <p:nvSpPr>
          <p:cNvPr id="88" name="Shape 88"/>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
        <p:nvSpPr>
          <p:cNvPr id="89" name="Shape 89"/>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lang="en-US" sz="1600">
                <a:solidFill>
                  <a:schemeClr val="lt2"/>
                </a:solidFill>
                <a:latin typeface="Merriweather"/>
                <a:ea typeface="Merriweather"/>
                <a:cs typeface="Merriweather"/>
                <a:sym typeface="Merriweather"/>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4" name="Shape 24"/>
        <p:cNvGrpSpPr/>
        <p:nvPr/>
      </p:nvGrpSpPr>
      <p:grpSpPr>
        <a:xfrm>
          <a:off x="0" y="0"/>
          <a:ext cx="0" cy="0"/>
          <a:chOff x="0" y="0"/>
          <a:chExt cx="0" cy="0"/>
        </a:xfrm>
      </p:grpSpPr>
      <p:sp>
        <p:nvSpPr>
          <p:cNvPr id="25" name="Shape 25"/>
          <p:cNvSpPr txBox="1"/>
          <p:nvPr>
            <p:ph idx="1" type="body"/>
          </p:nvPr>
        </p:nvSpPr>
        <p:spPr>
          <a:xfrm>
            <a:off x="457200" y="1524000"/>
            <a:ext cx="8229600" cy="4572000"/>
          </a:xfrm>
          <a:prstGeom prst="rect">
            <a:avLst/>
          </a:prstGeom>
          <a:noFill/>
          <a:ln>
            <a:noFill/>
          </a:ln>
        </p:spPr>
        <p:txBody>
          <a:bodyPr anchorCtr="0" anchor="t" bIns="91425" lIns="91425" rIns="91425"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Merriweather"/>
                <a:ea typeface="Merriweather"/>
                <a:cs typeface="Merriweather"/>
                <a:sym typeface="Merriweather"/>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Merriweather"/>
                <a:ea typeface="Merriweather"/>
                <a:cs typeface="Merriweather"/>
                <a:sym typeface="Merriweather"/>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Merriweather"/>
                <a:ea typeface="Merriweather"/>
                <a:cs typeface="Merriweather"/>
                <a:sym typeface="Merriweather"/>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Merriweather"/>
                <a:ea typeface="Merriweather"/>
                <a:cs typeface="Merriweather"/>
                <a:sym typeface="Merriweather"/>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Merriweather"/>
                <a:ea typeface="Merriweather"/>
                <a:cs typeface="Merriweather"/>
                <a:sym typeface="Merriweather"/>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9pPr>
          </a:lstStyle>
          <a:p/>
        </p:txBody>
      </p:sp>
      <p:sp>
        <p:nvSpPr>
          <p:cNvPr id="26" name="Shape 26"/>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
        <p:nvSpPr>
          <p:cNvPr id="27" name="Shape 27"/>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Merriweather"/>
                <a:ea typeface="Merriweather"/>
                <a:cs typeface="Merriweather"/>
                <a:sym typeface="Merriweather"/>
              </a:rPr>
              <a:t>‹#›</a:t>
            </a:fld>
          </a:p>
        </p:txBody>
      </p:sp>
      <p:sp>
        <p:nvSpPr>
          <p:cNvPr id="28" name="Shape 28"/>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
        <p:nvSpPr>
          <p:cNvPr id="29" name="Shape 29"/>
          <p:cNvSpPr txBox="1"/>
          <p:nvPr>
            <p:ph type="title"/>
          </p:nvPr>
        </p:nvSpPr>
        <p:spPr>
          <a:xfrm>
            <a:off x="457200" y="152400"/>
            <a:ext cx="8229600" cy="1219199"/>
          </a:xfrm>
          <a:prstGeom prst="rect">
            <a:avLst/>
          </a:prstGeom>
          <a:noFill/>
          <a:ln>
            <a:noFill/>
          </a:ln>
        </p:spPr>
        <p:txBody>
          <a:bodyPr anchorCtr="0" anchor="b" bIns="91425" lIns="91425" rIns="91425" tIns="91425"/>
          <a:lstStyle>
            <a:lvl1pPr indent="0" lvl="0" marL="0" marR="0" rtl="0" algn="l">
              <a:spcBef>
                <a:spcPts val="0"/>
              </a:spcBef>
              <a:buClr>
                <a:srgbClr val="F9F9F9"/>
              </a:buClr>
              <a:buFont typeface="Merriweather"/>
              <a:buNone/>
              <a:defRPr b="0" i="0" sz="4200" u="none" cap="none" strike="noStrike">
                <a:solidFill>
                  <a:srgbClr val="F9F9F9"/>
                </a:solidFill>
                <a:latin typeface="Merriweather"/>
                <a:ea typeface="Merriweather"/>
                <a:cs typeface="Merriweather"/>
                <a:sym typeface="Merriweather"/>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0" name="Shape 30"/>
        <p:cNvGrpSpPr/>
        <p:nvPr/>
      </p:nvGrpSpPr>
      <p:grpSpPr>
        <a:xfrm>
          <a:off x="0" y="0"/>
          <a:ext cx="0" cy="0"/>
          <a:chOff x="0" y="0"/>
          <a:chExt cx="0" cy="0"/>
        </a:xfrm>
      </p:grpSpPr>
      <p:sp>
        <p:nvSpPr>
          <p:cNvPr id="31" name="Shape 31"/>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
        <p:nvSpPr>
          <p:cNvPr id="32" name="Shape 32"/>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
        <p:nvSpPr>
          <p:cNvPr id="33" name="Shape 33"/>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Merriweather"/>
                <a:ea typeface="Merriweather"/>
                <a:cs typeface="Merriweather"/>
                <a:sym typeface="Merriweather"/>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4" name="Shape 34"/>
        <p:cNvGrpSpPr/>
        <p:nvPr/>
      </p:nvGrpSpPr>
      <p:grpSpPr>
        <a:xfrm>
          <a:off x="0" y="0"/>
          <a:ext cx="0" cy="0"/>
          <a:chOff x="0" y="0"/>
          <a:chExt cx="0" cy="0"/>
        </a:xfrm>
      </p:grpSpPr>
      <p:sp>
        <p:nvSpPr>
          <p:cNvPr id="35" name="Shape 35"/>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
        <p:nvSpPr>
          <p:cNvPr id="36" name="Shape 36"/>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
        <p:nvSpPr>
          <p:cNvPr id="37" name="Shape 37"/>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Merriweather"/>
                <a:ea typeface="Merriweather"/>
                <a:cs typeface="Merriweather"/>
                <a:sym typeface="Merriweather"/>
              </a:rPr>
              <a:t>‹#›</a:t>
            </a:fld>
          </a:p>
        </p:txBody>
      </p:sp>
      <p:sp>
        <p:nvSpPr>
          <p:cNvPr id="38" name="Shape 38"/>
          <p:cNvSpPr txBox="1"/>
          <p:nvPr>
            <p:ph type="title"/>
          </p:nvPr>
        </p:nvSpPr>
        <p:spPr>
          <a:xfrm>
            <a:off x="457200" y="152400"/>
            <a:ext cx="8229600" cy="1219199"/>
          </a:xfrm>
          <a:prstGeom prst="rect">
            <a:avLst/>
          </a:prstGeom>
          <a:noFill/>
          <a:ln>
            <a:noFill/>
          </a:ln>
        </p:spPr>
        <p:txBody>
          <a:bodyPr anchorCtr="0" anchor="b" bIns="91425" lIns="91425" rIns="91425" tIns="91425"/>
          <a:lstStyle>
            <a:lvl1pPr indent="0" lvl="0" marL="0" marR="0" rtl="0" algn="l">
              <a:spcBef>
                <a:spcPts val="0"/>
              </a:spcBef>
              <a:buClr>
                <a:srgbClr val="F9F9F9"/>
              </a:buClr>
              <a:buFont typeface="Merriweather"/>
              <a:buNone/>
              <a:defRPr b="0" i="0" sz="4200" u="none" cap="none" strike="noStrike">
                <a:solidFill>
                  <a:srgbClr val="F9F9F9"/>
                </a:solidFill>
                <a:latin typeface="Merriweather"/>
                <a:ea typeface="Merriweather"/>
                <a:cs typeface="Merriweather"/>
                <a:sym typeface="Merriweather"/>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39" name="Shape 39"/>
        <p:cNvGrpSpPr/>
        <p:nvPr/>
      </p:nvGrpSpPr>
      <p:grpSpPr>
        <a:xfrm>
          <a:off x="0" y="0"/>
          <a:ext cx="0" cy="0"/>
          <a:chOff x="0" y="0"/>
          <a:chExt cx="0" cy="0"/>
        </a:xfrm>
      </p:grpSpPr>
      <p:sp>
        <p:nvSpPr>
          <p:cNvPr id="40" name="Shape 40"/>
          <p:cNvSpPr txBox="1"/>
          <p:nvPr>
            <p:ph type="title"/>
          </p:nvPr>
        </p:nvSpPr>
        <p:spPr>
          <a:xfrm>
            <a:off x="6629400" y="457200"/>
            <a:ext cx="2057400" cy="1066799"/>
          </a:xfrm>
          <a:prstGeom prst="rect">
            <a:avLst/>
          </a:prstGeom>
          <a:noFill/>
          <a:ln>
            <a:noFill/>
          </a:ln>
        </p:spPr>
        <p:txBody>
          <a:bodyPr anchorCtr="0" anchor="b" bIns="91425" lIns="91425" rIns="91425" tIns="91425"/>
          <a:lstStyle>
            <a:lvl1pPr indent="0" lvl="0" marL="0" marR="0" rtl="0" algn="l">
              <a:spcBef>
                <a:spcPts val="0"/>
              </a:spcBef>
              <a:buClr>
                <a:schemeClr val="lt2"/>
              </a:buClr>
              <a:buFont typeface="Merriweather"/>
              <a:buNone/>
              <a:defRPr b="1" i="0" sz="1800" u="none" cap="none" strike="noStrike">
                <a:solidFill>
                  <a:schemeClr val="lt2"/>
                </a:solidFill>
                <a:latin typeface="Merriweather"/>
                <a:ea typeface="Merriweather"/>
                <a:cs typeface="Merriweather"/>
                <a:sym typeface="Merriweather"/>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1" name="Shape 41"/>
          <p:cNvSpPr/>
          <p:nvPr>
            <p:ph idx="2" type="pic"/>
          </p:nvPr>
        </p:nvSpPr>
        <p:spPr>
          <a:xfrm>
            <a:off x="457200" y="457200"/>
            <a:ext cx="6019799" cy="5562600"/>
          </a:xfrm>
          <a:prstGeom prst="rect">
            <a:avLst/>
          </a:prstGeom>
          <a:solidFill>
            <a:srgbClr val="FFFDEB"/>
          </a:solidFill>
          <a:ln>
            <a:noFill/>
          </a:ln>
        </p:spPr>
        <p:txBody>
          <a:bodyPr anchorCtr="0" anchor="t" bIns="91425" lIns="91425" rIns="91425" tIns="91425"/>
          <a:lstStyle>
            <a:lvl1pPr indent="0" lvl="0" marL="0" marR="0" rtl="0" algn="l">
              <a:spcBef>
                <a:spcPts val="600"/>
              </a:spcBef>
              <a:buClr>
                <a:schemeClr val="accent2"/>
              </a:buClr>
              <a:buFont typeface="Noto Sans Symbols"/>
              <a:buNone/>
              <a:defRPr b="0" i="0" sz="3200" u="none" cap="none" strike="noStrike">
                <a:solidFill>
                  <a:schemeClr val="dk1"/>
                </a:solidFill>
                <a:latin typeface="Merriweather"/>
                <a:ea typeface="Merriweather"/>
                <a:cs typeface="Merriweather"/>
                <a:sym typeface="Merriweather"/>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Merriweather"/>
                <a:ea typeface="Merriweather"/>
                <a:cs typeface="Merriweather"/>
                <a:sym typeface="Merriweather"/>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Merriweather"/>
                <a:ea typeface="Merriweather"/>
                <a:cs typeface="Merriweather"/>
                <a:sym typeface="Merriweather"/>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Merriweather"/>
                <a:ea typeface="Merriweather"/>
                <a:cs typeface="Merriweather"/>
                <a:sym typeface="Merriweather"/>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Merriweather"/>
                <a:ea typeface="Merriweather"/>
                <a:cs typeface="Merriweather"/>
                <a:sym typeface="Merriweather"/>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9pPr>
          </a:lstStyle>
          <a:p/>
        </p:txBody>
      </p:sp>
      <p:sp>
        <p:nvSpPr>
          <p:cNvPr id="42" name="Shape 42"/>
          <p:cNvSpPr txBox="1"/>
          <p:nvPr>
            <p:ph idx="1" type="body"/>
          </p:nvPr>
        </p:nvSpPr>
        <p:spPr>
          <a:xfrm>
            <a:off x="6629400" y="1600200"/>
            <a:ext cx="2057400" cy="4419599"/>
          </a:xfrm>
          <a:prstGeom prst="rect">
            <a:avLst/>
          </a:prstGeom>
          <a:noFill/>
          <a:ln>
            <a:noFill/>
          </a:ln>
        </p:spPr>
        <p:txBody>
          <a:bodyPr anchorCtr="0" anchor="t" bIns="91425" lIns="91425" rIns="91425" tIns="91425"/>
          <a:lstStyle>
            <a:lvl1pPr indent="0" lvl="0" marL="0" marR="0" rtl="0" algn="l">
              <a:lnSpc>
                <a:spcPct val="125000"/>
              </a:lnSpc>
              <a:spcBef>
                <a:spcPts val="600"/>
              </a:spcBef>
              <a:spcAft>
                <a:spcPts val="1000"/>
              </a:spcAft>
              <a:buClr>
                <a:schemeClr val="accent2"/>
              </a:buClr>
              <a:buFont typeface="Noto Sans Symbols"/>
              <a:buNone/>
              <a:defRPr b="0" i="0" sz="1600" u="none" cap="none" strike="noStrike">
                <a:solidFill>
                  <a:schemeClr val="lt2"/>
                </a:solidFill>
                <a:latin typeface="Merriweather"/>
                <a:ea typeface="Merriweather"/>
                <a:cs typeface="Merriweather"/>
                <a:sym typeface="Merriweather"/>
              </a:defRPr>
            </a:lvl1pPr>
            <a:lvl2pPr indent="-219710" lvl="1" marL="640080" marR="0" rtl="0" algn="l">
              <a:spcBef>
                <a:spcPts val="300"/>
              </a:spcBef>
              <a:buClr>
                <a:srgbClr val="D58F3E"/>
              </a:buClr>
              <a:buSzPct val="85000"/>
              <a:buFont typeface="Noto Sans Symbols"/>
              <a:buChar char="●"/>
              <a:defRPr b="0" i="0" sz="1200" u="none" cap="none" strike="noStrike">
                <a:solidFill>
                  <a:schemeClr val="lt2"/>
                </a:solidFill>
                <a:latin typeface="Merriweather"/>
                <a:ea typeface="Merriweather"/>
                <a:cs typeface="Merriweather"/>
                <a:sym typeface="Merriweather"/>
              </a:defRPr>
            </a:lvl2pPr>
            <a:lvl3pPr indent="-177164" lvl="2" marL="1005839" marR="0" rtl="0" algn="l">
              <a:spcBef>
                <a:spcPts val="300"/>
              </a:spcBef>
              <a:buClr>
                <a:srgbClr val="B17733"/>
              </a:buClr>
              <a:buSzPct val="85000"/>
              <a:buFont typeface="Noto Sans Symbols"/>
              <a:buChar char="●"/>
              <a:defRPr b="0" i="0" sz="1000" u="none" cap="none" strike="noStrike">
                <a:solidFill>
                  <a:schemeClr val="lt1"/>
                </a:solidFill>
                <a:latin typeface="Merriweather"/>
                <a:ea typeface="Merriweather"/>
                <a:cs typeface="Merriweather"/>
                <a:sym typeface="Merriweather"/>
              </a:defRPr>
            </a:lvl3pPr>
            <a:lvl4pPr indent="-190182" lvl="3" marL="1280160" marR="0" rtl="0" algn="l">
              <a:spcBef>
                <a:spcPts val="300"/>
              </a:spcBef>
              <a:buClr>
                <a:srgbClr val="D58F3E"/>
              </a:buClr>
              <a:buSzPct val="85000"/>
              <a:buFont typeface="Noto Sans Symbols"/>
              <a:buChar char="●"/>
              <a:defRPr b="0" i="0" sz="900" u="none" cap="none" strike="noStrike">
                <a:solidFill>
                  <a:schemeClr val="lt1"/>
                </a:solidFill>
                <a:latin typeface="Merriweather"/>
                <a:ea typeface="Merriweather"/>
                <a:cs typeface="Merriweather"/>
                <a:sym typeface="Merriweather"/>
              </a:defRPr>
            </a:lvl4pPr>
            <a:lvl5pPr indent="-185102" lvl="4" marL="1554480" marR="0" rtl="0" algn="l">
              <a:spcBef>
                <a:spcPts val="340"/>
              </a:spcBef>
              <a:buClr>
                <a:srgbClr val="D58F3E"/>
              </a:buClr>
              <a:buSzPct val="85000"/>
              <a:buFont typeface="Noto Sans Symbols"/>
              <a:buChar char="●"/>
              <a:defRPr b="0" i="0" sz="900" u="none" cap="none" strike="noStrike">
                <a:solidFill>
                  <a:schemeClr val="lt1"/>
                </a:solidFill>
                <a:latin typeface="Merriweather"/>
                <a:ea typeface="Merriweather"/>
                <a:cs typeface="Merriweather"/>
                <a:sym typeface="Merriweather"/>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Merriweather"/>
                <a:ea typeface="Merriweather"/>
                <a:cs typeface="Merriweather"/>
                <a:sym typeface="Merriweather"/>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9pPr>
          </a:lstStyle>
          <a:p/>
        </p:txBody>
      </p:sp>
      <p:sp>
        <p:nvSpPr>
          <p:cNvPr id="43" name="Shape 43"/>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
        <p:nvSpPr>
          <p:cNvPr id="44" name="Shape 44"/>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lang="en-US" sz="1600">
                <a:solidFill>
                  <a:schemeClr val="lt2"/>
                </a:solidFill>
                <a:latin typeface="Merriweather"/>
                <a:ea typeface="Merriweather"/>
                <a:cs typeface="Merriweather"/>
                <a:sym typeface="Merriweather"/>
              </a:rPr>
              <a:t>‹#›</a:t>
            </a:fld>
          </a:p>
        </p:txBody>
      </p:sp>
      <p:sp>
        <p:nvSpPr>
          <p:cNvPr id="45" name="Shape 45"/>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46" name="Shape 46"/>
        <p:cNvGrpSpPr/>
        <p:nvPr/>
      </p:nvGrpSpPr>
      <p:grpSpPr>
        <a:xfrm>
          <a:off x="0" y="0"/>
          <a:ext cx="0" cy="0"/>
          <a:chOff x="0" y="0"/>
          <a:chExt cx="0" cy="0"/>
        </a:xfrm>
      </p:grpSpPr>
      <p:sp>
        <p:nvSpPr>
          <p:cNvPr id="47" name="Shape 47"/>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
        <p:nvSpPr>
          <p:cNvPr id="48" name="Shape 48"/>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
        <p:nvSpPr>
          <p:cNvPr id="49" name="Shape 49"/>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lang="en-US" sz="1600">
                <a:solidFill>
                  <a:schemeClr val="lt2"/>
                </a:solidFill>
                <a:latin typeface="Merriweather"/>
                <a:ea typeface="Merriweather"/>
                <a:cs typeface="Merriweather"/>
                <a:sym typeface="Merriweather"/>
              </a:rPr>
              <a:t>‹#›</a:t>
            </a:fld>
          </a:p>
        </p:txBody>
      </p:sp>
      <p:sp>
        <p:nvSpPr>
          <p:cNvPr id="50" name="Shape 50"/>
          <p:cNvSpPr txBox="1"/>
          <p:nvPr>
            <p:ph type="title"/>
          </p:nvPr>
        </p:nvSpPr>
        <p:spPr>
          <a:xfrm>
            <a:off x="685800" y="3505200"/>
            <a:ext cx="7924799" cy="1371599"/>
          </a:xfrm>
          <a:prstGeom prst="rect">
            <a:avLst/>
          </a:prstGeom>
          <a:noFill/>
          <a:ln>
            <a:noFill/>
          </a:ln>
        </p:spPr>
        <p:txBody>
          <a:bodyPr anchorCtr="0" anchor="b" bIns="91425" lIns="91425" rIns="91425" tIns="91425"/>
          <a:lstStyle>
            <a:lvl1pPr indent="0" lvl="0" marL="0" marR="0" rtl="0" algn="l">
              <a:spcBef>
                <a:spcPts val="0"/>
              </a:spcBef>
              <a:buClr>
                <a:srgbClr val="F9F9F9"/>
              </a:buClr>
              <a:buFont typeface="Merriweather"/>
              <a:buNone/>
              <a:defRPr b="0" i="0" sz="4800" u="none" cap="none" strike="noStrike">
                <a:solidFill>
                  <a:srgbClr val="F9F9F9"/>
                </a:solidFill>
                <a:latin typeface="Merriweather"/>
                <a:ea typeface="Merriweather"/>
                <a:cs typeface="Merriweather"/>
                <a:sym typeface="Merriweather"/>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 type="body"/>
          </p:nvPr>
        </p:nvSpPr>
        <p:spPr>
          <a:xfrm>
            <a:off x="685800" y="4958864"/>
            <a:ext cx="7924799" cy="984736"/>
          </a:xfrm>
          <a:prstGeom prst="rect">
            <a:avLst/>
          </a:prstGeom>
          <a:noFill/>
          <a:ln>
            <a:noFill/>
          </a:ln>
        </p:spPr>
        <p:txBody>
          <a:bodyPr anchorCtr="0" anchor="t" bIns="91425" lIns="91425" rIns="91425" tIns="91425"/>
          <a:lstStyle>
            <a:lvl1pPr indent="0" lvl="0" marL="0" marR="0" rtl="0" algn="l">
              <a:spcBef>
                <a:spcPts val="600"/>
              </a:spcBef>
              <a:buClr>
                <a:schemeClr val="accent2"/>
              </a:buClr>
              <a:buFont typeface="Noto Sans Symbols"/>
              <a:buNone/>
              <a:defRPr b="0" i="0" sz="2000" u="none" cap="none" strike="noStrike">
                <a:solidFill>
                  <a:schemeClr val="lt2"/>
                </a:solidFill>
                <a:latin typeface="Merriweather"/>
                <a:ea typeface="Merriweather"/>
                <a:cs typeface="Merriweather"/>
                <a:sym typeface="Merriweather"/>
              </a:defRPr>
            </a:lvl1pPr>
            <a:lvl2pPr indent="-284480" lvl="1" marL="640080" marR="0" rtl="0" algn="l">
              <a:spcBef>
                <a:spcPts val="300"/>
              </a:spcBef>
              <a:buClr>
                <a:srgbClr val="D58F3E"/>
              </a:buClr>
              <a:buFont typeface="Noto Sans Symbols"/>
              <a:buNone/>
              <a:defRPr b="0" i="0" sz="1800" u="none" cap="none" strike="noStrike">
                <a:solidFill>
                  <a:schemeClr val="lt1"/>
                </a:solidFill>
                <a:latin typeface="Merriweather"/>
                <a:ea typeface="Merriweather"/>
                <a:cs typeface="Merriweather"/>
                <a:sym typeface="Merriweather"/>
              </a:defRPr>
            </a:lvl2pPr>
            <a:lvl3pPr indent="-231139" lvl="2" marL="1005839" marR="0" rtl="0" algn="l">
              <a:spcBef>
                <a:spcPts val="300"/>
              </a:spcBef>
              <a:buClr>
                <a:srgbClr val="B17733"/>
              </a:buClr>
              <a:buFont typeface="Noto Sans Symbols"/>
              <a:buNone/>
              <a:defRPr b="0" i="0" sz="1600" u="none" cap="none" strike="noStrike">
                <a:solidFill>
                  <a:schemeClr val="lt1"/>
                </a:solidFill>
                <a:latin typeface="Merriweather"/>
                <a:ea typeface="Merriweather"/>
                <a:cs typeface="Merriweather"/>
                <a:sym typeface="Merriweather"/>
              </a:defRPr>
            </a:lvl3pPr>
            <a:lvl4pPr indent="-238760" lvl="3" marL="1280160" marR="0" rtl="0" algn="l">
              <a:spcBef>
                <a:spcPts val="300"/>
              </a:spcBef>
              <a:buClr>
                <a:srgbClr val="D58F3E"/>
              </a:buClr>
              <a:buFont typeface="Noto Sans Symbols"/>
              <a:buNone/>
              <a:defRPr b="0" i="0" sz="1400" u="none" cap="none" strike="noStrike">
                <a:solidFill>
                  <a:schemeClr val="lt1"/>
                </a:solidFill>
                <a:latin typeface="Merriweather"/>
                <a:ea typeface="Merriweather"/>
                <a:cs typeface="Merriweather"/>
                <a:sym typeface="Merriweather"/>
              </a:defRPr>
            </a:lvl4pPr>
            <a:lvl5pPr indent="-233680" lvl="4" marL="1554480" marR="0" rtl="0" algn="l">
              <a:spcBef>
                <a:spcPts val="340"/>
              </a:spcBef>
              <a:buClr>
                <a:srgbClr val="D58F3E"/>
              </a:buClr>
              <a:buFont typeface="Noto Sans Symbols"/>
              <a:buNone/>
              <a:defRPr b="0" i="0" sz="1400" u="none" cap="none" strike="noStrike">
                <a:solidFill>
                  <a:schemeClr val="lt1"/>
                </a:solidFill>
                <a:latin typeface="Merriweather"/>
                <a:ea typeface="Merriweather"/>
                <a:cs typeface="Merriweather"/>
                <a:sym typeface="Merriweather"/>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Merriweather"/>
                <a:ea typeface="Merriweather"/>
                <a:cs typeface="Merriweather"/>
                <a:sym typeface="Merriweather"/>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9pPr>
          </a:lstStyle>
          <a:p/>
        </p:txBody>
      </p:sp>
      <p:cxnSp>
        <p:nvCxnSpPr>
          <p:cNvPr id="52" name="Shape 52"/>
          <p:cNvCxnSpPr/>
          <p:nvPr/>
        </p:nvCxnSpPr>
        <p:spPr>
          <a:xfrm>
            <a:off x="685800" y="4916992"/>
            <a:ext cx="7924799" cy="4301"/>
          </a:xfrm>
          <a:prstGeom prst="straightConnector1">
            <a:avLst/>
          </a:prstGeom>
          <a:noFill/>
          <a:ln cap="flat" cmpd="sng" w="9525">
            <a:solidFill>
              <a:srgbClr val="E9E9E8"/>
            </a:solidFill>
            <a:prstDash val="solid"/>
            <a:round/>
            <a:headEnd len="med" w="med" type="none"/>
            <a:tailEnd len="med" w="med"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53" name="Shape 53"/>
        <p:cNvGrpSpPr/>
        <p:nvPr/>
      </p:nvGrpSpPr>
      <p:grpSpPr>
        <a:xfrm>
          <a:off x="0" y="0"/>
          <a:ext cx="0" cy="0"/>
          <a:chOff x="0" y="0"/>
          <a:chExt cx="0" cy="0"/>
        </a:xfrm>
      </p:grpSpPr>
      <p:sp>
        <p:nvSpPr>
          <p:cNvPr id="54" name="Shape 54"/>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
        <p:nvSpPr>
          <p:cNvPr id="55" name="Shape 55"/>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
        <p:nvSpPr>
          <p:cNvPr id="56" name="Shape 56"/>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lang="en-US" sz="1600">
                <a:solidFill>
                  <a:schemeClr val="lt2"/>
                </a:solidFill>
                <a:latin typeface="Merriweather"/>
                <a:ea typeface="Merriweather"/>
                <a:cs typeface="Merriweather"/>
                <a:sym typeface="Merriweather"/>
              </a:rPr>
              <a:t>‹#›</a:t>
            </a:fld>
          </a:p>
        </p:txBody>
      </p:sp>
      <p:sp>
        <p:nvSpPr>
          <p:cNvPr id="57" name="Shape 57"/>
          <p:cNvSpPr txBox="1"/>
          <p:nvPr>
            <p:ph type="title"/>
          </p:nvPr>
        </p:nvSpPr>
        <p:spPr>
          <a:xfrm>
            <a:off x="457200" y="152400"/>
            <a:ext cx="8229600" cy="1219199"/>
          </a:xfrm>
          <a:prstGeom prst="rect">
            <a:avLst/>
          </a:prstGeom>
          <a:noFill/>
          <a:ln>
            <a:noFill/>
          </a:ln>
        </p:spPr>
        <p:txBody>
          <a:bodyPr anchorCtr="0" anchor="b" bIns="91425" lIns="91425" rIns="91425" tIns="91425"/>
          <a:lstStyle>
            <a:lvl1pPr indent="0" lvl="0" marL="0" marR="0" rtl="0" algn="l">
              <a:spcBef>
                <a:spcPts val="0"/>
              </a:spcBef>
              <a:buClr>
                <a:srgbClr val="F9F9F9"/>
              </a:buClr>
              <a:buFont typeface="Merriweather"/>
              <a:buNone/>
              <a:defRPr b="0" i="0" sz="4200" u="none" cap="none" strike="noStrike">
                <a:solidFill>
                  <a:srgbClr val="F9F9F9"/>
                </a:solidFill>
                <a:latin typeface="Merriweather"/>
                <a:ea typeface="Merriweather"/>
                <a:cs typeface="Merriweather"/>
                <a:sym typeface="Merriweather"/>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8" name="Shape 58"/>
          <p:cNvSpPr txBox="1"/>
          <p:nvPr>
            <p:ph idx="1" type="body"/>
          </p:nvPr>
        </p:nvSpPr>
        <p:spPr>
          <a:xfrm>
            <a:off x="457200" y="1524000"/>
            <a:ext cx="4059936" cy="4572000"/>
          </a:xfrm>
          <a:prstGeom prst="rect">
            <a:avLst/>
          </a:prstGeom>
          <a:noFill/>
          <a:ln>
            <a:noFill/>
          </a:ln>
        </p:spPr>
        <p:txBody>
          <a:bodyPr anchorCtr="0" anchor="t" bIns="91425" lIns="91425" rIns="91425"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Merriweather"/>
                <a:ea typeface="Merriweather"/>
                <a:cs typeface="Merriweather"/>
                <a:sym typeface="Merriweather"/>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Merriweather"/>
                <a:ea typeface="Merriweather"/>
                <a:cs typeface="Merriweather"/>
                <a:sym typeface="Merriweather"/>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Merriweather"/>
                <a:ea typeface="Merriweather"/>
                <a:cs typeface="Merriweather"/>
                <a:sym typeface="Merriweather"/>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Merriweather"/>
                <a:ea typeface="Merriweather"/>
                <a:cs typeface="Merriweather"/>
                <a:sym typeface="Merriweather"/>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Merriweather"/>
                <a:ea typeface="Merriweather"/>
                <a:cs typeface="Merriweather"/>
                <a:sym typeface="Merriweather"/>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9pPr>
          </a:lstStyle>
          <a:p/>
        </p:txBody>
      </p:sp>
      <p:sp>
        <p:nvSpPr>
          <p:cNvPr id="59" name="Shape 59"/>
          <p:cNvSpPr txBox="1"/>
          <p:nvPr>
            <p:ph idx="2" type="body"/>
          </p:nvPr>
        </p:nvSpPr>
        <p:spPr>
          <a:xfrm>
            <a:off x="4648200" y="1524000"/>
            <a:ext cx="4059936" cy="4572000"/>
          </a:xfrm>
          <a:prstGeom prst="rect">
            <a:avLst/>
          </a:prstGeom>
          <a:noFill/>
          <a:ln>
            <a:noFill/>
          </a:ln>
        </p:spPr>
        <p:txBody>
          <a:bodyPr anchorCtr="0" anchor="t" bIns="91425" lIns="91425" rIns="91425"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Merriweather"/>
                <a:ea typeface="Merriweather"/>
                <a:cs typeface="Merriweather"/>
                <a:sym typeface="Merriweather"/>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Merriweather"/>
                <a:ea typeface="Merriweather"/>
                <a:cs typeface="Merriweather"/>
                <a:sym typeface="Merriweather"/>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Merriweather"/>
                <a:ea typeface="Merriweather"/>
                <a:cs typeface="Merriweather"/>
                <a:sym typeface="Merriweather"/>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Merriweather"/>
                <a:ea typeface="Merriweather"/>
                <a:cs typeface="Merriweather"/>
                <a:sym typeface="Merriweather"/>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Merriweather"/>
                <a:ea typeface="Merriweather"/>
                <a:cs typeface="Merriweather"/>
                <a:sym typeface="Merriweather"/>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60" name="Shape 60"/>
        <p:cNvGrpSpPr/>
        <p:nvPr/>
      </p:nvGrpSpPr>
      <p:grpSpPr>
        <a:xfrm>
          <a:off x="0" y="0"/>
          <a:ext cx="0" cy="0"/>
          <a:chOff x="0" y="0"/>
          <a:chExt cx="0" cy="0"/>
        </a:xfrm>
      </p:grpSpPr>
      <p:sp>
        <p:nvSpPr>
          <p:cNvPr id="61" name="Shape 61"/>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lang="en-US" sz="1600">
                <a:solidFill>
                  <a:schemeClr val="lt2"/>
                </a:solidFill>
                <a:latin typeface="Merriweather"/>
                <a:ea typeface="Merriweather"/>
                <a:cs typeface="Merriweather"/>
                <a:sym typeface="Merriweather"/>
              </a:rPr>
              <a:t>‹#›</a:t>
            </a:fld>
          </a:p>
        </p:txBody>
      </p:sp>
      <p:sp>
        <p:nvSpPr>
          <p:cNvPr id="62" name="Shape 62"/>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
        <p:nvSpPr>
          <p:cNvPr id="63" name="Shape 63"/>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
        <p:nvSpPr>
          <p:cNvPr id="64" name="Shape 64"/>
          <p:cNvSpPr txBox="1"/>
          <p:nvPr>
            <p:ph idx="1" type="body"/>
          </p:nvPr>
        </p:nvSpPr>
        <p:spPr>
          <a:xfrm>
            <a:off x="457200" y="1399592"/>
            <a:ext cx="4040187" cy="762000"/>
          </a:xfrm>
          <a:prstGeom prst="rect">
            <a:avLst/>
          </a:prstGeom>
          <a:noFill/>
          <a:ln>
            <a:noFill/>
          </a:ln>
        </p:spPr>
        <p:txBody>
          <a:bodyPr anchorCtr="0" anchor="b" bIns="91425" lIns="91425" rIns="91425" tIns="91425"/>
          <a:lstStyle>
            <a:lvl1pPr indent="0" lvl="0" marL="0" marR="0" rtl="0" algn="l">
              <a:spcBef>
                <a:spcPts val="0"/>
              </a:spcBef>
              <a:buClr>
                <a:schemeClr val="accent2"/>
              </a:buClr>
              <a:buFont typeface="Noto Sans Symbols"/>
              <a:buNone/>
              <a:defRPr b="1" i="0" sz="2600" u="none" cap="none" strike="noStrike">
                <a:solidFill>
                  <a:schemeClr val="lt2"/>
                </a:solidFill>
                <a:latin typeface="Merriweather"/>
                <a:ea typeface="Merriweather"/>
                <a:cs typeface="Merriweather"/>
                <a:sym typeface="Merriweather"/>
              </a:defRPr>
            </a:lvl1pPr>
            <a:lvl2pPr indent="-284480" lvl="1" marL="640080" marR="0" rtl="0" algn="l">
              <a:spcBef>
                <a:spcPts val="300"/>
              </a:spcBef>
              <a:buClr>
                <a:srgbClr val="D58F3E"/>
              </a:buClr>
              <a:buFont typeface="Noto Sans Symbols"/>
              <a:buNone/>
              <a:defRPr b="1" i="0" sz="2000" u="none" cap="none" strike="noStrike">
                <a:solidFill>
                  <a:schemeClr val="lt2"/>
                </a:solidFill>
                <a:latin typeface="Merriweather"/>
                <a:ea typeface="Merriweather"/>
                <a:cs typeface="Merriweather"/>
                <a:sym typeface="Merriweather"/>
              </a:defRPr>
            </a:lvl2pPr>
            <a:lvl3pPr indent="-231139" lvl="2" marL="1005839" marR="0" rtl="0" algn="l">
              <a:spcBef>
                <a:spcPts val="300"/>
              </a:spcBef>
              <a:buClr>
                <a:srgbClr val="B17733"/>
              </a:buClr>
              <a:buFont typeface="Noto Sans Symbols"/>
              <a:buNone/>
              <a:defRPr b="1" i="0" sz="1800" u="none" cap="none" strike="noStrike">
                <a:solidFill>
                  <a:schemeClr val="lt1"/>
                </a:solidFill>
                <a:latin typeface="Merriweather"/>
                <a:ea typeface="Merriweather"/>
                <a:cs typeface="Merriweather"/>
                <a:sym typeface="Merriweather"/>
              </a:defRPr>
            </a:lvl3pPr>
            <a:lvl4pPr indent="-238760" lvl="3" marL="1280160" marR="0" rtl="0" algn="l">
              <a:spcBef>
                <a:spcPts val="300"/>
              </a:spcBef>
              <a:buClr>
                <a:srgbClr val="D58F3E"/>
              </a:buClr>
              <a:buFont typeface="Noto Sans Symbols"/>
              <a:buNone/>
              <a:defRPr b="1" i="0" sz="1600" u="none" cap="none" strike="noStrike">
                <a:solidFill>
                  <a:schemeClr val="lt1"/>
                </a:solidFill>
                <a:latin typeface="Merriweather"/>
                <a:ea typeface="Merriweather"/>
                <a:cs typeface="Merriweather"/>
                <a:sym typeface="Merriweather"/>
              </a:defRPr>
            </a:lvl4pPr>
            <a:lvl5pPr indent="-233680" lvl="4" marL="1554480" marR="0" rtl="0" algn="l">
              <a:spcBef>
                <a:spcPts val="340"/>
              </a:spcBef>
              <a:buClr>
                <a:srgbClr val="D58F3E"/>
              </a:buClr>
              <a:buFont typeface="Noto Sans Symbols"/>
              <a:buNone/>
              <a:defRPr b="1" i="0" sz="1600" u="none" cap="none" strike="noStrike">
                <a:solidFill>
                  <a:schemeClr val="lt1"/>
                </a:solidFill>
                <a:latin typeface="Merriweather"/>
                <a:ea typeface="Merriweather"/>
                <a:cs typeface="Merriweather"/>
                <a:sym typeface="Merriweather"/>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Merriweather"/>
                <a:ea typeface="Merriweather"/>
                <a:cs typeface="Merriweather"/>
                <a:sym typeface="Merriweather"/>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9pPr>
          </a:lstStyle>
          <a:p/>
        </p:txBody>
      </p:sp>
      <p:sp>
        <p:nvSpPr>
          <p:cNvPr id="65" name="Shape 65"/>
          <p:cNvSpPr txBox="1"/>
          <p:nvPr>
            <p:ph idx="2" type="body"/>
          </p:nvPr>
        </p:nvSpPr>
        <p:spPr>
          <a:xfrm>
            <a:off x="457200" y="2201896"/>
            <a:ext cx="4038599" cy="3913631"/>
          </a:xfrm>
          <a:prstGeom prst="rect">
            <a:avLst/>
          </a:prstGeom>
          <a:noFill/>
          <a:ln>
            <a:noFill/>
          </a:ln>
        </p:spPr>
        <p:txBody>
          <a:bodyPr anchorCtr="0" anchor="t" bIns="91425" lIns="91425" rIns="91425"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Merriweather"/>
                <a:ea typeface="Merriweather"/>
                <a:cs typeface="Merriweather"/>
                <a:sym typeface="Merriweather"/>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Merriweather"/>
                <a:ea typeface="Merriweather"/>
                <a:cs typeface="Merriweather"/>
                <a:sym typeface="Merriweather"/>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Merriweather"/>
                <a:ea typeface="Merriweather"/>
                <a:cs typeface="Merriweather"/>
                <a:sym typeface="Merriweather"/>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Merriweather"/>
                <a:ea typeface="Merriweather"/>
                <a:cs typeface="Merriweather"/>
                <a:sym typeface="Merriweather"/>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Merriweather"/>
                <a:ea typeface="Merriweather"/>
                <a:cs typeface="Merriweather"/>
                <a:sym typeface="Merriweather"/>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9pPr>
          </a:lstStyle>
          <a:p/>
        </p:txBody>
      </p:sp>
      <p:sp>
        <p:nvSpPr>
          <p:cNvPr id="66" name="Shape 66"/>
          <p:cNvSpPr txBox="1"/>
          <p:nvPr>
            <p:ph idx="3" type="body"/>
          </p:nvPr>
        </p:nvSpPr>
        <p:spPr>
          <a:xfrm>
            <a:off x="4649787" y="2201896"/>
            <a:ext cx="4038599" cy="3913631"/>
          </a:xfrm>
          <a:prstGeom prst="rect">
            <a:avLst/>
          </a:prstGeom>
          <a:noFill/>
          <a:ln>
            <a:noFill/>
          </a:ln>
        </p:spPr>
        <p:txBody>
          <a:bodyPr anchorCtr="0" anchor="t" bIns="91425" lIns="91425" rIns="91425"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Merriweather"/>
                <a:ea typeface="Merriweather"/>
                <a:cs typeface="Merriweather"/>
                <a:sym typeface="Merriweather"/>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Merriweather"/>
                <a:ea typeface="Merriweather"/>
                <a:cs typeface="Merriweather"/>
                <a:sym typeface="Merriweather"/>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Merriweather"/>
                <a:ea typeface="Merriweather"/>
                <a:cs typeface="Merriweather"/>
                <a:sym typeface="Merriweather"/>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Merriweather"/>
                <a:ea typeface="Merriweather"/>
                <a:cs typeface="Merriweather"/>
                <a:sym typeface="Merriweather"/>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Merriweather"/>
                <a:ea typeface="Merriweather"/>
                <a:cs typeface="Merriweather"/>
                <a:sym typeface="Merriweather"/>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9pPr>
          </a:lstStyle>
          <a:p/>
        </p:txBody>
      </p:sp>
      <p:sp>
        <p:nvSpPr>
          <p:cNvPr id="67" name="Shape 67"/>
          <p:cNvSpPr txBox="1"/>
          <p:nvPr>
            <p:ph type="title"/>
          </p:nvPr>
        </p:nvSpPr>
        <p:spPr>
          <a:xfrm>
            <a:off x="457200" y="155447"/>
            <a:ext cx="8229600" cy="1143000"/>
          </a:xfrm>
          <a:prstGeom prst="rect">
            <a:avLst/>
          </a:prstGeom>
          <a:noFill/>
          <a:ln>
            <a:noFill/>
          </a:ln>
        </p:spPr>
        <p:txBody>
          <a:bodyPr anchorCtr="0" anchor="b" bIns="91425" lIns="91425" rIns="91425" tIns="91425"/>
          <a:lstStyle>
            <a:lvl1pPr indent="0" lvl="0" marL="0" marR="0" rtl="0" algn="l">
              <a:spcBef>
                <a:spcPts val="0"/>
              </a:spcBef>
              <a:buClr>
                <a:srgbClr val="F9F9F9"/>
              </a:buClr>
              <a:buFont typeface="Merriweather"/>
              <a:buNone/>
              <a:defRPr b="0" i="0" sz="4200" u="none" cap="none" strike="noStrike">
                <a:solidFill>
                  <a:srgbClr val="F9F9F9"/>
                </a:solidFill>
                <a:latin typeface="Merriweather"/>
                <a:ea typeface="Merriweather"/>
                <a:cs typeface="Merriweather"/>
                <a:sym typeface="Merriweather"/>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8" name="Shape 68"/>
          <p:cNvSpPr txBox="1"/>
          <p:nvPr>
            <p:ph idx="4" type="body"/>
          </p:nvPr>
        </p:nvSpPr>
        <p:spPr>
          <a:xfrm>
            <a:off x="4648200" y="1399592"/>
            <a:ext cx="4040187" cy="762000"/>
          </a:xfrm>
          <a:prstGeom prst="rect">
            <a:avLst/>
          </a:prstGeom>
          <a:noFill/>
          <a:ln>
            <a:noFill/>
          </a:ln>
        </p:spPr>
        <p:txBody>
          <a:bodyPr anchorCtr="0" anchor="b" bIns="91425" lIns="91425" rIns="91425" tIns="91425"/>
          <a:lstStyle>
            <a:lvl1pPr indent="0" lvl="0" marL="0" marR="0" rtl="0" algn="l">
              <a:spcBef>
                <a:spcPts val="0"/>
              </a:spcBef>
              <a:buClr>
                <a:schemeClr val="accent2"/>
              </a:buClr>
              <a:buFont typeface="Noto Sans Symbols"/>
              <a:buNone/>
              <a:defRPr b="1" i="0" sz="2600" u="none" cap="none" strike="noStrike">
                <a:solidFill>
                  <a:schemeClr val="lt2"/>
                </a:solidFill>
                <a:latin typeface="Merriweather"/>
                <a:ea typeface="Merriweather"/>
                <a:cs typeface="Merriweather"/>
                <a:sym typeface="Merriweather"/>
              </a:defRPr>
            </a:lvl1pPr>
            <a:lvl2pPr indent="-284480" lvl="1" marL="640080" marR="0" rtl="0" algn="l">
              <a:spcBef>
                <a:spcPts val="300"/>
              </a:spcBef>
              <a:buClr>
                <a:srgbClr val="D58F3E"/>
              </a:buClr>
              <a:buFont typeface="Noto Sans Symbols"/>
              <a:buNone/>
              <a:defRPr b="1" i="0" sz="2000" u="none" cap="none" strike="noStrike">
                <a:solidFill>
                  <a:schemeClr val="lt2"/>
                </a:solidFill>
                <a:latin typeface="Merriweather"/>
                <a:ea typeface="Merriweather"/>
                <a:cs typeface="Merriweather"/>
                <a:sym typeface="Merriweather"/>
              </a:defRPr>
            </a:lvl2pPr>
            <a:lvl3pPr indent="-231139" lvl="2" marL="1005839" marR="0" rtl="0" algn="l">
              <a:spcBef>
                <a:spcPts val="300"/>
              </a:spcBef>
              <a:buClr>
                <a:srgbClr val="B17733"/>
              </a:buClr>
              <a:buFont typeface="Noto Sans Symbols"/>
              <a:buNone/>
              <a:defRPr b="1" i="0" sz="1800" u="none" cap="none" strike="noStrike">
                <a:solidFill>
                  <a:schemeClr val="lt1"/>
                </a:solidFill>
                <a:latin typeface="Merriweather"/>
                <a:ea typeface="Merriweather"/>
                <a:cs typeface="Merriweather"/>
                <a:sym typeface="Merriweather"/>
              </a:defRPr>
            </a:lvl3pPr>
            <a:lvl4pPr indent="-238760" lvl="3" marL="1280160" marR="0" rtl="0" algn="l">
              <a:spcBef>
                <a:spcPts val="300"/>
              </a:spcBef>
              <a:buClr>
                <a:srgbClr val="D58F3E"/>
              </a:buClr>
              <a:buFont typeface="Noto Sans Symbols"/>
              <a:buNone/>
              <a:defRPr b="1" i="0" sz="1600" u="none" cap="none" strike="noStrike">
                <a:solidFill>
                  <a:schemeClr val="lt1"/>
                </a:solidFill>
                <a:latin typeface="Merriweather"/>
                <a:ea typeface="Merriweather"/>
                <a:cs typeface="Merriweather"/>
                <a:sym typeface="Merriweather"/>
              </a:defRPr>
            </a:lvl4pPr>
            <a:lvl5pPr indent="-233680" lvl="4" marL="1554480" marR="0" rtl="0" algn="l">
              <a:spcBef>
                <a:spcPts val="340"/>
              </a:spcBef>
              <a:buClr>
                <a:srgbClr val="D58F3E"/>
              </a:buClr>
              <a:buFont typeface="Noto Sans Symbols"/>
              <a:buNone/>
              <a:defRPr b="1" i="0" sz="1600" u="none" cap="none" strike="noStrike">
                <a:solidFill>
                  <a:schemeClr val="lt1"/>
                </a:solidFill>
                <a:latin typeface="Merriweather"/>
                <a:ea typeface="Merriweather"/>
                <a:cs typeface="Merriweather"/>
                <a:sym typeface="Merriweather"/>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Merriweather"/>
                <a:ea typeface="Merriweather"/>
                <a:cs typeface="Merriweather"/>
                <a:sym typeface="Merriweather"/>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9pPr>
          </a:lstStyle>
          <a:p/>
        </p:txBody>
      </p:sp>
      <p:cxnSp>
        <p:nvCxnSpPr>
          <p:cNvPr id="69" name="Shape 69"/>
          <p:cNvCxnSpPr/>
          <p:nvPr/>
        </p:nvCxnSpPr>
        <p:spPr>
          <a:xfrm>
            <a:off x="562945" y="2180218"/>
            <a:ext cx="3749040" cy="1587"/>
          </a:xfrm>
          <a:prstGeom prst="straightConnector1">
            <a:avLst/>
          </a:prstGeom>
          <a:noFill/>
          <a:ln cap="flat" cmpd="sng" w="12700">
            <a:solidFill>
              <a:srgbClr val="E8E8E7"/>
            </a:solidFill>
            <a:prstDash val="solid"/>
            <a:round/>
            <a:headEnd len="med" w="med" type="none"/>
            <a:tailEnd len="med" w="med" type="none"/>
          </a:ln>
        </p:spPr>
      </p:cxnSp>
      <p:cxnSp>
        <p:nvCxnSpPr>
          <p:cNvPr id="70" name="Shape 70"/>
          <p:cNvCxnSpPr/>
          <p:nvPr/>
        </p:nvCxnSpPr>
        <p:spPr>
          <a:xfrm>
            <a:off x="4754880" y="2180218"/>
            <a:ext cx="3749040" cy="1587"/>
          </a:xfrm>
          <a:prstGeom prst="straightConnector1">
            <a:avLst/>
          </a:prstGeom>
          <a:noFill/>
          <a:ln cap="flat" cmpd="sng" w="12700">
            <a:solidFill>
              <a:srgbClr val="E8E8E7"/>
            </a:solidFill>
            <a:prstDash val="solid"/>
            <a:round/>
            <a:headEnd len="med" w="med" type="none"/>
            <a:tailEnd len="med" w="med"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71" name="Shape 71"/>
        <p:cNvGrpSpPr/>
        <p:nvPr/>
      </p:nvGrpSpPr>
      <p:grpSpPr>
        <a:xfrm>
          <a:off x="0" y="0"/>
          <a:ext cx="0" cy="0"/>
          <a:chOff x="0" y="0"/>
          <a:chExt cx="0" cy="0"/>
        </a:xfrm>
      </p:grpSpPr>
      <p:sp>
        <p:nvSpPr>
          <p:cNvPr id="72" name="Shape 72"/>
          <p:cNvSpPr txBox="1"/>
          <p:nvPr>
            <p:ph idx="1" type="body"/>
          </p:nvPr>
        </p:nvSpPr>
        <p:spPr>
          <a:xfrm>
            <a:off x="457200" y="457200"/>
            <a:ext cx="6248399" cy="5714999"/>
          </a:xfrm>
          <a:prstGeom prst="rect">
            <a:avLst/>
          </a:prstGeom>
          <a:noFill/>
          <a:ln>
            <a:noFill/>
          </a:ln>
        </p:spPr>
        <p:txBody>
          <a:bodyPr anchorCtr="0" anchor="t" bIns="91425" lIns="91425" rIns="91425"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Merriweather"/>
                <a:ea typeface="Merriweather"/>
                <a:cs typeface="Merriweather"/>
                <a:sym typeface="Merriweather"/>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Merriweather"/>
                <a:ea typeface="Merriweather"/>
                <a:cs typeface="Merriweather"/>
                <a:sym typeface="Merriweather"/>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Merriweather"/>
                <a:ea typeface="Merriweather"/>
                <a:cs typeface="Merriweather"/>
                <a:sym typeface="Merriweather"/>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Merriweather"/>
                <a:ea typeface="Merriweather"/>
                <a:cs typeface="Merriweather"/>
                <a:sym typeface="Merriweather"/>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Merriweather"/>
                <a:ea typeface="Merriweather"/>
                <a:cs typeface="Merriweather"/>
                <a:sym typeface="Merriweather"/>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9pPr>
          </a:lstStyle>
          <a:p/>
        </p:txBody>
      </p:sp>
      <p:sp>
        <p:nvSpPr>
          <p:cNvPr id="73" name="Shape 73"/>
          <p:cNvSpPr txBox="1"/>
          <p:nvPr>
            <p:ph idx="2" type="body"/>
          </p:nvPr>
        </p:nvSpPr>
        <p:spPr>
          <a:xfrm>
            <a:off x="6781800" y="1600200"/>
            <a:ext cx="1984247" cy="3733800"/>
          </a:xfrm>
          <a:prstGeom prst="rect">
            <a:avLst/>
          </a:prstGeom>
          <a:noFill/>
          <a:ln>
            <a:noFill/>
          </a:ln>
        </p:spPr>
        <p:txBody>
          <a:bodyPr anchorCtr="0" anchor="t" bIns="91425" lIns="91425" rIns="91425" tIns="91425"/>
          <a:lstStyle>
            <a:lvl1pPr indent="0" lvl="0" marL="0" marR="0" rtl="0" algn="l">
              <a:lnSpc>
                <a:spcPct val="125000"/>
              </a:lnSpc>
              <a:spcBef>
                <a:spcPts val="600"/>
              </a:spcBef>
              <a:spcAft>
                <a:spcPts val="1000"/>
              </a:spcAft>
              <a:buClr>
                <a:schemeClr val="accent2"/>
              </a:buClr>
              <a:buFont typeface="Noto Sans Symbols"/>
              <a:buNone/>
              <a:defRPr b="0" i="0" sz="1600" u="none" cap="none" strike="noStrike">
                <a:solidFill>
                  <a:schemeClr val="lt2"/>
                </a:solidFill>
                <a:latin typeface="Merriweather"/>
                <a:ea typeface="Merriweather"/>
                <a:cs typeface="Merriweather"/>
                <a:sym typeface="Merriweather"/>
              </a:defRPr>
            </a:lvl1pPr>
            <a:lvl2pPr indent="-284480" lvl="1" marL="640080" marR="0" rtl="0" algn="l">
              <a:spcBef>
                <a:spcPts val="300"/>
              </a:spcBef>
              <a:buClr>
                <a:srgbClr val="D58F3E"/>
              </a:buClr>
              <a:buFont typeface="Noto Sans Symbols"/>
              <a:buNone/>
              <a:defRPr b="0" i="0" sz="1200" u="none" cap="none" strike="noStrike">
                <a:solidFill>
                  <a:schemeClr val="lt2"/>
                </a:solidFill>
                <a:latin typeface="Merriweather"/>
                <a:ea typeface="Merriweather"/>
                <a:cs typeface="Merriweather"/>
                <a:sym typeface="Merriweather"/>
              </a:defRPr>
            </a:lvl2pPr>
            <a:lvl3pPr indent="-231139" lvl="2" marL="1005839" marR="0" rtl="0" algn="l">
              <a:spcBef>
                <a:spcPts val="300"/>
              </a:spcBef>
              <a:buClr>
                <a:srgbClr val="B17733"/>
              </a:buClr>
              <a:buFont typeface="Noto Sans Symbols"/>
              <a:buNone/>
              <a:defRPr b="0" i="0" sz="1000" u="none" cap="none" strike="noStrike">
                <a:solidFill>
                  <a:schemeClr val="lt1"/>
                </a:solidFill>
                <a:latin typeface="Merriweather"/>
                <a:ea typeface="Merriweather"/>
                <a:cs typeface="Merriweather"/>
                <a:sym typeface="Merriweather"/>
              </a:defRPr>
            </a:lvl3pPr>
            <a:lvl4pPr indent="-238760" lvl="3" marL="1280160" marR="0" rtl="0" algn="l">
              <a:spcBef>
                <a:spcPts val="300"/>
              </a:spcBef>
              <a:buClr>
                <a:srgbClr val="D58F3E"/>
              </a:buClr>
              <a:buFont typeface="Noto Sans Symbols"/>
              <a:buNone/>
              <a:defRPr b="0" i="0" sz="900" u="none" cap="none" strike="noStrike">
                <a:solidFill>
                  <a:schemeClr val="lt1"/>
                </a:solidFill>
                <a:latin typeface="Merriweather"/>
                <a:ea typeface="Merriweather"/>
                <a:cs typeface="Merriweather"/>
                <a:sym typeface="Merriweather"/>
              </a:defRPr>
            </a:lvl4pPr>
            <a:lvl5pPr indent="-233680" lvl="4" marL="1554480" marR="0" rtl="0" algn="l">
              <a:spcBef>
                <a:spcPts val="340"/>
              </a:spcBef>
              <a:buClr>
                <a:srgbClr val="D58F3E"/>
              </a:buClr>
              <a:buFont typeface="Noto Sans Symbols"/>
              <a:buNone/>
              <a:defRPr b="0" i="0" sz="900" u="none" cap="none" strike="noStrike">
                <a:solidFill>
                  <a:schemeClr val="lt1"/>
                </a:solidFill>
                <a:latin typeface="Merriweather"/>
                <a:ea typeface="Merriweather"/>
                <a:cs typeface="Merriweather"/>
                <a:sym typeface="Merriweather"/>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Merriweather"/>
                <a:ea typeface="Merriweather"/>
                <a:cs typeface="Merriweather"/>
                <a:sym typeface="Merriweather"/>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9pPr>
          </a:lstStyle>
          <a:p/>
        </p:txBody>
      </p:sp>
      <p:sp>
        <p:nvSpPr>
          <p:cNvPr id="74" name="Shape 74"/>
          <p:cNvSpPr txBox="1"/>
          <p:nvPr>
            <p:ph type="title"/>
          </p:nvPr>
        </p:nvSpPr>
        <p:spPr>
          <a:xfrm>
            <a:off x="6781800" y="457200"/>
            <a:ext cx="1981199" cy="1066799"/>
          </a:xfrm>
          <a:prstGeom prst="rect">
            <a:avLst/>
          </a:prstGeom>
          <a:noFill/>
          <a:ln>
            <a:noFill/>
          </a:ln>
        </p:spPr>
        <p:txBody>
          <a:bodyPr anchorCtr="0" anchor="b" bIns="91425" lIns="91425" rIns="91425" tIns="91425"/>
          <a:lstStyle>
            <a:lvl1pPr indent="0" lvl="0" marL="0" marR="0" rtl="0" algn="l">
              <a:spcBef>
                <a:spcPts val="0"/>
              </a:spcBef>
              <a:buClr>
                <a:schemeClr val="lt2"/>
              </a:buClr>
              <a:buFont typeface="Merriweather"/>
              <a:buNone/>
              <a:defRPr b="1" i="0" sz="1800" u="none" cap="none" strike="noStrike">
                <a:solidFill>
                  <a:schemeClr val="lt2"/>
                </a:solidFill>
                <a:latin typeface="Merriweather"/>
                <a:ea typeface="Merriweather"/>
                <a:cs typeface="Merriweather"/>
                <a:sym typeface="Merriweather"/>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5" name="Shape 75"/>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
        <p:nvSpPr>
          <p:cNvPr id="76" name="Shape 76"/>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lang="en-US" sz="1600">
                <a:solidFill>
                  <a:schemeClr val="lt2"/>
                </a:solidFill>
                <a:latin typeface="Merriweather"/>
                <a:ea typeface="Merriweather"/>
                <a:cs typeface="Merriweather"/>
                <a:sym typeface="Merriweather"/>
              </a:rPr>
              <a:t>‹#›</a:t>
            </a:fld>
          </a:p>
        </p:txBody>
      </p:sp>
      <p:sp>
        <p:nvSpPr>
          <p:cNvPr id="77" name="Shape 77"/>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0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
        <p:nvSpPr>
          <p:cNvPr id="10" name="Shape 10"/>
          <p:cNvSpPr txBox="1"/>
          <p:nvPr>
            <p:ph idx="1" type="body"/>
          </p:nvPr>
        </p:nvSpPr>
        <p:spPr>
          <a:xfrm>
            <a:off x="457200" y="1447800"/>
            <a:ext cx="8229600" cy="4678362"/>
          </a:xfrm>
          <a:prstGeom prst="rect">
            <a:avLst/>
          </a:prstGeom>
          <a:noFill/>
          <a:ln>
            <a:noFill/>
          </a:ln>
        </p:spPr>
        <p:txBody>
          <a:bodyPr anchorCtr="0" anchor="t" bIns="91425" lIns="91425" rIns="91425"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Merriweather"/>
                <a:ea typeface="Merriweather"/>
                <a:cs typeface="Merriweather"/>
                <a:sym typeface="Merriweather"/>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Merriweather"/>
                <a:ea typeface="Merriweather"/>
                <a:cs typeface="Merriweather"/>
                <a:sym typeface="Merriweather"/>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Merriweather"/>
                <a:ea typeface="Merriweather"/>
                <a:cs typeface="Merriweather"/>
                <a:sym typeface="Merriweather"/>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Merriweather"/>
                <a:ea typeface="Merriweather"/>
                <a:cs typeface="Merriweather"/>
                <a:sym typeface="Merriweather"/>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Merriweather"/>
                <a:ea typeface="Merriweather"/>
                <a:cs typeface="Merriweather"/>
                <a:sym typeface="Merriweather"/>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Merriweather"/>
                <a:ea typeface="Merriweather"/>
                <a:cs typeface="Merriweather"/>
                <a:sym typeface="Merriweather"/>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Merriweather"/>
                <a:ea typeface="Merriweather"/>
                <a:cs typeface="Merriweather"/>
                <a:sym typeface="Merriweather"/>
              </a:defRPr>
            </a:lvl9pPr>
          </a:lstStyle>
          <a:p/>
        </p:txBody>
      </p:sp>
      <p:sp>
        <p:nvSpPr>
          <p:cNvPr id="11" name="Shape 11"/>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
        <p:nvSpPr>
          <p:cNvPr id="12" name="Shape 12"/>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2"/>
                </a:solidFill>
                <a:latin typeface="Merriweather"/>
                <a:ea typeface="Merriweather"/>
                <a:cs typeface="Merriweather"/>
                <a:sym typeface="Merriweather"/>
              </a:defRPr>
            </a:lvl1pPr>
            <a:lvl2pPr indent="0" lvl="1" marL="457200" marR="0" rtl="0" algn="l">
              <a:spcBef>
                <a:spcPts val="0"/>
              </a:spcBef>
              <a:buNone/>
              <a:defRPr b="0" i="0" sz="1800" u="none" cap="none" strike="noStrike">
                <a:solidFill>
                  <a:schemeClr val="lt1"/>
                </a:solidFill>
                <a:latin typeface="Merriweather"/>
                <a:ea typeface="Merriweather"/>
                <a:cs typeface="Merriweather"/>
                <a:sym typeface="Merriweather"/>
              </a:defRPr>
            </a:lvl2pPr>
            <a:lvl3pPr indent="0" lvl="2" marL="914400" marR="0" rtl="0" algn="l">
              <a:spcBef>
                <a:spcPts val="0"/>
              </a:spcBef>
              <a:buNone/>
              <a:defRPr b="0" i="0" sz="1800" u="none" cap="none" strike="noStrike">
                <a:solidFill>
                  <a:schemeClr val="lt1"/>
                </a:solidFill>
                <a:latin typeface="Merriweather"/>
                <a:ea typeface="Merriweather"/>
                <a:cs typeface="Merriweather"/>
                <a:sym typeface="Merriweather"/>
              </a:defRPr>
            </a:lvl3pPr>
            <a:lvl4pPr indent="0" lvl="3" marL="1371600" marR="0" rtl="0" algn="l">
              <a:spcBef>
                <a:spcPts val="0"/>
              </a:spcBef>
              <a:buNone/>
              <a:defRPr b="0" i="0" sz="1800" u="none" cap="none" strike="noStrike">
                <a:solidFill>
                  <a:schemeClr val="lt1"/>
                </a:solidFill>
                <a:latin typeface="Merriweather"/>
                <a:ea typeface="Merriweather"/>
                <a:cs typeface="Merriweather"/>
                <a:sym typeface="Merriweather"/>
              </a:defRPr>
            </a:lvl4pPr>
            <a:lvl5pPr indent="0" lvl="4" marL="1828800" marR="0" rtl="0" algn="l">
              <a:spcBef>
                <a:spcPts val="0"/>
              </a:spcBef>
              <a:buNone/>
              <a:defRPr b="0" i="0" sz="1800" u="none" cap="none" strike="noStrike">
                <a:solidFill>
                  <a:schemeClr val="lt1"/>
                </a:solidFill>
                <a:latin typeface="Merriweather"/>
                <a:ea typeface="Merriweather"/>
                <a:cs typeface="Merriweather"/>
                <a:sym typeface="Merriweather"/>
              </a:defRPr>
            </a:lvl5pPr>
            <a:lvl6pPr indent="0" lvl="5" marL="2286000" marR="0" rtl="0" algn="l">
              <a:spcBef>
                <a:spcPts val="0"/>
              </a:spcBef>
              <a:buNone/>
              <a:defRPr b="0" i="0" sz="1800" u="none" cap="none" strike="noStrike">
                <a:solidFill>
                  <a:schemeClr val="lt1"/>
                </a:solidFill>
                <a:latin typeface="Merriweather"/>
                <a:ea typeface="Merriweather"/>
                <a:cs typeface="Merriweather"/>
                <a:sym typeface="Merriweather"/>
              </a:defRPr>
            </a:lvl6pPr>
            <a:lvl7pPr indent="0" lvl="6" marL="2743200" marR="0" rtl="0" algn="l">
              <a:spcBef>
                <a:spcPts val="0"/>
              </a:spcBef>
              <a:buNone/>
              <a:defRPr b="0" i="0" sz="1800" u="none" cap="none" strike="noStrike">
                <a:solidFill>
                  <a:schemeClr val="lt1"/>
                </a:solidFill>
                <a:latin typeface="Merriweather"/>
                <a:ea typeface="Merriweather"/>
                <a:cs typeface="Merriweather"/>
                <a:sym typeface="Merriweather"/>
              </a:defRPr>
            </a:lvl7pPr>
            <a:lvl8pPr indent="0" lvl="7" marL="3200400" marR="0" rtl="0" algn="l">
              <a:spcBef>
                <a:spcPts val="0"/>
              </a:spcBef>
              <a:buNone/>
              <a:defRPr b="0" i="0" sz="1800" u="none" cap="none" strike="noStrike">
                <a:solidFill>
                  <a:schemeClr val="lt1"/>
                </a:solidFill>
                <a:latin typeface="Merriweather"/>
                <a:ea typeface="Merriweather"/>
                <a:cs typeface="Merriweather"/>
                <a:sym typeface="Merriweather"/>
              </a:defRPr>
            </a:lvl8pPr>
            <a:lvl9pPr indent="0" lvl="8" marL="3657600" marR="0" rtl="0" algn="l">
              <a:spcBef>
                <a:spcPts val="0"/>
              </a:spcBef>
              <a:buNone/>
              <a:defRPr b="0" i="0" sz="1800" u="none" cap="none" strike="noStrike">
                <a:solidFill>
                  <a:schemeClr val="lt1"/>
                </a:solidFill>
                <a:latin typeface="Merriweather"/>
                <a:ea typeface="Merriweather"/>
                <a:cs typeface="Merriweather"/>
                <a:sym typeface="Merriweather"/>
              </a:defRPr>
            </a:lvl9pPr>
          </a:lstStyle>
          <a:p/>
        </p:txBody>
      </p:sp>
      <p:sp>
        <p:nvSpPr>
          <p:cNvPr id="13" name="Shape 13"/>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Merriweather"/>
                <a:ea typeface="Merriweather"/>
                <a:cs typeface="Merriweather"/>
                <a:sym typeface="Merriweather"/>
              </a:rPr>
              <a:t>‹#›</a:t>
            </a:fld>
          </a:p>
        </p:txBody>
      </p:sp>
      <p:sp>
        <p:nvSpPr>
          <p:cNvPr id="14" name="Shape 14"/>
          <p:cNvSpPr txBox="1"/>
          <p:nvPr>
            <p:ph type="title"/>
          </p:nvPr>
        </p:nvSpPr>
        <p:spPr>
          <a:xfrm>
            <a:off x="457200" y="152400"/>
            <a:ext cx="8229600" cy="1219199"/>
          </a:xfrm>
          <a:prstGeom prst="rect">
            <a:avLst/>
          </a:prstGeom>
          <a:noFill/>
          <a:ln>
            <a:noFill/>
          </a:ln>
        </p:spPr>
        <p:txBody>
          <a:bodyPr anchorCtr="0" anchor="b" bIns="91425" lIns="91425" rIns="91425" tIns="91425"/>
          <a:lstStyle>
            <a:lvl1pPr indent="0" lvl="0" marL="0" marR="0" rtl="0" algn="l">
              <a:spcBef>
                <a:spcPts val="0"/>
              </a:spcBef>
              <a:buClr>
                <a:srgbClr val="F9F9F9"/>
              </a:buClr>
              <a:buFont typeface="Merriweather"/>
              <a:buNone/>
              <a:defRPr b="0" i="0" sz="4200" u="none" cap="none" strike="noStrike">
                <a:solidFill>
                  <a:srgbClr val="F9F9F9"/>
                </a:solidFill>
                <a:latin typeface="Merriweather"/>
                <a:ea typeface="Merriweather"/>
                <a:cs typeface="Merriweather"/>
                <a:sym typeface="Merriweather"/>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www.bing.com/videos/search?q=children+speaking+about+the+importance+of+play+video&amp;FORM=VIRE1#view=detail&amp;mid=E1F24763CA17E87E0709E1F24763CA17E87E0709"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0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0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0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0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0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s://www.youtube.com/watch?v=8KtUhKVFjJI"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type="ctrTitle"/>
          </p:nvPr>
        </p:nvSpPr>
        <p:spPr>
          <a:xfrm>
            <a:off x="457200" y="457200"/>
            <a:ext cx="8305799" cy="1981199"/>
          </a:xfrm>
          <a:prstGeom prst="rect">
            <a:avLst/>
          </a:prstGeom>
          <a:noFill/>
          <a:ln>
            <a:noFill/>
          </a:ln>
        </p:spPr>
        <p:txBody>
          <a:bodyPr anchorCtr="0" anchor="b" bIns="45700" lIns="91425" rIns="91425" tIns="45700">
            <a:noAutofit/>
          </a:bodyPr>
          <a:lstStyle/>
          <a:p>
            <a:pPr indent="0" lvl="0" marL="0" marR="0" rtl="0" algn="ctr">
              <a:spcBef>
                <a:spcPts val="0"/>
              </a:spcBef>
              <a:buClr>
                <a:srgbClr val="F9F9F9"/>
              </a:buClr>
              <a:buSzPct val="25000"/>
              <a:buFont typeface="Merriweather"/>
              <a:buNone/>
            </a:pPr>
            <a:br>
              <a:rPr b="0" i="0" lang="en-US" sz="4320" u="none" cap="none" strike="noStrike">
                <a:solidFill>
                  <a:srgbClr val="F9F9F9"/>
                </a:solidFill>
                <a:latin typeface="Merriweather"/>
                <a:ea typeface="Merriweather"/>
                <a:cs typeface="Merriweather"/>
                <a:sym typeface="Merriweather"/>
              </a:rPr>
            </a:br>
            <a:br>
              <a:rPr b="0" i="0" lang="en-US" sz="4320" u="none" cap="none" strike="noStrike">
                <a:solidFill>
                  <a:srgbClr val="F9F9F9"/>
                </a:solidFill>
                <a:latin typeface="Merriweather"/>
                <a:ea typeface="Merriweather"/>
                <a:cs typeface="Merriweather"/>
                <a:sym typeface="Merriweather"/>
              </a:rPr>
            </a:br>
            <a:br>
              <a:rPr b="0" i="0" lang="en-US" sz="4320" u="none" cap="none" strike="noStrike">
                <a:solidFill>
                  <a:srgbClr val="F9F9F9"/>
                </a:solidFill>
                <a:latin typeface="Merriweather"/>
                <a:ea typeface="Merriweather"/>
                <a:cs typeface="Merriweather"/>
                <a:sym typeface="Merriweather"/>
              </a:rPr>
            </a:br>
            <a:br>
              <a:rPr b="0" i="0" lang="en-US" sz="4320" u="none" cap="none" strike="noStrike">
                <a:solidFill>
                  <a:srgbClr val="F9F9F9"/>
                </a:solidFill>
                <a:latin typeface="Merriweather"/>
                <a:ea typeface="Merriweather"/>
                <a:cs typeface="Merriweather"/>
                <a:sym typeface="Merriweather"/>
              </a:rPr>
            </a:br>
            <a:r>
              <a:rPr i="1" lang="en-US" sz="3600"/>
              <a:t>Ensuring Success in the Early Years</a:t>
            </a:r>
            <a:br>
              <a:rPr b="0" i="1" lang="en-US" sz="4320" u="none" cap="none" strike="noStrike">
                <a:solidFill>
                  <a:srgbClr val="F9F9F9"/>
                </a:solidFill>
                <a:latin typeface="Merriweather"/>
                <a:ea typeface="Merriweather"/>
                <a:cs typeface="Merriweather"/>
                <a:sym typeface="Merriweather"/>
              </a:rPr>
            </a:br>
            <a:br>
              <a:rPr b="0" i="1" lang="en-US" sz="4320" u="none" cap="none" strike="noStrike">
                <a:solidFill>
                  <a:srgbClr val="F9F9F9"/>
                </a:solidFill>
                <a:latin typeface="Merriweather"/>
                <a:ea typeface="Merriweather"/>
                <a:cs typeface="Merriweather"/>
                <a:sym typeface="Merriweather"/>
              </a:rPr>
            </a:br>
          </a:p>
        </p:txBody>
      </p:sp>
      <p:sp>
        <p:nvSpPr>
          <p:cNvPr id="96" name="Shape 96"/>
          <p:cNvSpPr/>
          <p:nvPr/>
        </p:nvSpPr>
        <p:spPr>
          <a:xfrm>
            <a:off x="1295400" y="2057400"/>
            <a:ext cx="6705599" cy="3048000"/>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Merriweather"/>
              <a:ea typeface="Merriweather"/>
              <a:cs typeface="Merriweather"/>
              <a:sym typeface="Merriweathe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pic>
        <p:nvPicPr>
          <p:cNvPr descr="\\nas60napp3080\CO_Staff_Files$\judy.hillier\Documents\My Pictures\Early Learning\Early Learning Mural 2013 150 dpi (2).jpg" id="192" name="Shape 192"/>
          <p:cNvPicPr preferRelativeResize="0"/>
          <p:nvPr/>
        </p:nvPicPr>
        <p:blipFill rotWithShape="1">
          <a:blip r:embed="rId3">
            <a:alphaModFix/>
          </a:blip>
          <a:srcRect b="0" l="0" r="0" t="0"/>
          <a:stretch/>
        </p:blipFill>
        <p:spPr>
          <a:xfrm>
            <a:off x="259080" y="365760"/>
            <a:ext cx="8610599" cy="620988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type="title"/>
          </p:nvPr>
        </p:nvSpPr>
        <p:spPr>
          <a:xfrm>
            <a:off x="457200" y="152400"/>
            <a:ext cx="8229600" cy="1219199"/>
          </a:xfrm>
          <a:prstGeom prst="rect">
            <a:avLst/>
          </a:prstGeom>
          <a:noFill/>
          <a:ln>
            <a:noFill/>
          </a:ln>
        </p:spPr>
        <p:txBody>
          <a:bodyPr anchorCtr="0" anchor="b" bIns="45700" lIns="91425" rIns="91425" tIns="45700">
            <a:noAutofit/>
          </a:bodyPr>
          <a:lstStyle/>
          <a:p>
            <a:pPr indent="0" lvl="0" marL="0" marR="0" rtl="0" algn="ctr">
              <a:spcBef>
                <a:spcPts val="0"/>
              </a:spcBef>
              <a:buClr>
                <a:srgbClr val="F9F9F9"/>
              </a:buClr>
              <a:buSzPct val="25000"/>
              <a:buFont typeface="Merriweather"/>
              <a:buNone/>
            </a:pPr>
            <a:r>
              <a:rPr b="0" i="0" lang="en-US" sz="4200" u="none" cap="none" strike="noStrike">
                <a:solidFill>
                  <a:srgbClr val="F9F9F9"/>
                </a:solidFill>
                <a:latin typeface="Merriweather"/>
                <a:ea typeface="Merriweather"/>
                <a:cs typeface="Merriweather"/>
                <a:sym typeface="Merriweather"/>
              </a:rPr>
              <a:t>The importance of play!</a:t>
            </a:r>
          </a:p>
        </p:txBody>
      </p:sp>
      <p:sp>
        <p:nvSpPr>
          <p:cNvPr id="199" name="Shape 199"/>
          <p:cNvSpPr/>
          <p:nvPr/>
        </p:nvSpPr>
        <p:spPr>
          <a:xfrm>
            <a:off x="1295400" y="2057400"/>
            <a:ext cx="6705599" cy="3048000"/>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Merriweather"/>
              <a:ea typeface="Merriweather"/>
              <a:cs typeface="Merriweather"/>
              <a:sym typeface="Merriweathe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x="0" y="0"/>
          <a:ext cx="0" cy="0"/>
          <a:chOff x="0" y="0"/>
          <a:chExt cx="0" cy="0"/>
        </a:xfrm>
      </p:grpSpPr>
      <p:sp>
        <p:nvSpPr>
          <p:cNvPr id="205" name="Shape 205"/>
          <p:cNvSpPr txBox="1"/>
          <p:nvPr>
            <p:ph type="title"/>
          </p:nvPr>
        </p:nvSpPr>
        <p:spPr>
          <a:xfrm>
            <a:off x="6160575" y="457200"/>
            <a:ext cx="2678699" cy="4267200"/>
          </a:xfrm>
          <a:prstGeom prst="rect">
            <a:avLst/>
          </a:prstGeom>
          <a:noFill/>
          <a:ln>
            <a:noFill/>
          </a:ln>
        </p:spPr>
        <p:txBody>
          <a:bodyPr anchorCtr="0" anchor="b" bIns="45700" lIns="91425" rIns="91425" tIns="91425">
            <a:noAutofit/>
          </a:bodyPr>
          <a:lstStyle/>
          <a:p>
            <a:pPr indent="0" lvl="0" marL="0" marR="0" rtl="0" algn="l">
              <a:spcBef>
                <a:spcPts val="0"/>
              </a:spcBef>
              <a:buClr>
                <a:schemeClr val="lt2"/>
              </a:buClr>
              <a:buSzPct val="25000"/>
              <a:buFont typeface="Merriweather"/>
              <a:buNone/>
            </a:pPr>
            <a:r>
              <a:rPr b="1" i="0" lang="en-US" sz="4000" u="none" cap="none" strike="noStrike">
                <a:solidFill>
                  <a:schemeClr val="lt2"/>
                </a:solidFill>
                <a:latin typeface="Merriweather"/>
                <a:ea typeface="Merriweather"/>
                <a:cs typeface="Merriweather"/>
                <a:sym typeface="Merriweather"/>
              </a:rPr>
              <a:t>Play is what children do best!</a:t>
            </a:r>
          </a:p>
        </p:txBody>
      </p:sp>
      <p:sp>
        <p:nvSpPr>
          <p:cNvPr id="206" name="Shape 206"/>
          <p:cNvSpPr/>
          <p:nvPr>
            <p:ph idx="2" type="pic"/>
          </p:nvPr>
        </p:nvSpPr>
        <p:spPr>
          <a:xfrm>
            <a:off x="457200" y="457200"/>
            <a:ext cx="5172000" cy="5562600"/>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accent2"/>
              </a:buClr>
              <a:buSzPct val="25000"/>
              <a:buFont typeface="Noto Sans Symbols"/>
              <a:buNone/>
            </a:pPr>
            <a:r>
              <a:t/>
            </a:r>
            <a:endParaRPr b="0" i="0" sz="3200" u="none" cap="none" strike="noStrike">
              <a:solidFill>
                <a:schemeClr val="lt1"/>
              </a:solidFill>
              <a:latin typeface="Merriweather"/>
              <a:ea typeface="Merriweather"/>
              <a:cs typeface="Merriweather"/>
              <a:sym typeface="Merriweathe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sp>
        <p:nvSpPr>
          <p:cNvPr id="212" name="Shape 212"/>
          <p:cNvSpPr/>
          <p:nvPr>
            <p:ph idx="2" type="pic"/>
          </p:nvPr>
        </p:nvSpPr>
        <p:spPr>
          <a:xfrm>
            <a:off x="457200" y="457200"/>
            <a:ext cx="6019799" cy="5562600"/>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accent2"/>
              </a:buClr>
              <a:buSzPct val="25000"/>
              <a:buFont typeface="Noto Sans Symbols"/>
              <a:buNone/>
            </a:pPr>
            <a:r>
              <a:t/>
            </a:r>
            <a:endParaRPr b="0" i="0" sz="3200" u="none" cap="none" strike="noStrike">
              <a:solidFill>
                <a:schemeClr val="lt1"/>
              </a:solidFill>
              <a:latin typeface="Merriweather"/>
              <a:ea typeface="Merriweather"/>
              <a:cs typeface="Merriweather"/>
              <a:sym typeface="Merriweathe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sp>
        <p:nvSpPr>
          <p:cNvPr id="218" name="Shape 218"/>
          <p:cNvSpPr txBox="1"/>
          <p:nvPr>
            <p:ph type="title"/>
          </p:nvPr>
        </p:nvSpPr>
        <p:spPr>
          <a:xfrm>
            <a:off x="1792288" y="4572000"/>
            <a:ext cx="5486399" cy="795338"/>
          </a:xfrm>
          <a:prstGeom prst="rect">
            <a:avLst/>
          </a:prstGeom>
          <a:noFill/>
          <a:ln>
            <a:noFill/>
          </a:ln>
        </p:spPr>
        <p:txBody>
          <a:bodyPr anchorCtr="0" anchor="b" bIns="45700" lIns="91425" rIns="91425" tIns="91425">
            <a:noAutofit/>
          </a:bodyPr>
          <a:lstStyle/>
          <a:p>
            <a:pPr indent="0" lvl="0" marL="0" marR="0" rtl="0" algn="l">
              <a:spcBef>
                <a:spcPts val="0"/>
              </a:spcBef>
              <a:buClr>
                <a:schemeClr val="lt2"/>
              </a:buClr>
              <a:buSzPct val="25000"/>
              <a:buFont typeface="Merriweather"/>
              <a:buNone/>
            </a:pPr>
            <a:br>
              <a:rPr b="1" i="0" lang="en-US" sz="1440" u="none" cap="none" strike="noStrike">
                <a:solidFill>
                  <a:schemeClr val="lt2"/>
                </a:solidFill>
                <a:latin typeface="Merriweather"/>
                <a:ea typeface="Merriweather"/>
                <a:cs typeface="Merriweather"/>
                <a:sym typeface="Merriweather"/>
              </a:rPr>
            </a:br>
            <a:br>
              <a:rPr b="1" i="0" lang="en-US" sz="1440" u="none" cap="none" strike="noStrike">
                <a:solidFill>
                  <a:schemeClr val="lt2"/>
                </a:solidFill>
                <a:latin typeface="Merriweather"/>
                <a:ea typeface="Merriweather"/>
                <a:cs typeface="Merriweather"/>
                <a:sym typeface="Merriweather"/>
              </a:rPr>
            </a:br>
            <a:br>
              <a:rPr b="1" i="0" lang="en-US" sz="1440" u="none" cap="none" strike="noStrike">
                <a:solidFill>
                  <a:schemeClr val="lt2"/>
                </a:solidFill>
                <a:latin typeface="Merriweather"/>
                <a:ea typeface="Merriweather"/>
                <a:cs typeface="Merriweather"/>
                <a:sym typeface="Merriweather"/>
              </a:rPr>
            </a:br>
          </a:p>
        </p:txBody>
      </p:sp>
      <p:sp>
        <p:nvSpPr>
          <p:cNvPr id="219" name="Shape 219"/>
          <p:cNvSpPr/>
          <p:nvPr>
            <p:ph idx="2" type="pic"/>
          </p:nvPr>
        </p:nvSpPr>
        <p:spPr>
          <a:xfrm>
            <a:off x="457200" y="457200"/>
            <a:ext cx="6019799" cy="5562600"/>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accent2"/>
              </a:buClr>
              <a:buSzPct val="25000"/>
              <a:buFont typeface="Noto Sans Symbols"/>
              <a:buNone/>
            </a:pPr>
            <a:r>
              <a:t/>
            </a:r>
            <a:endParaRPr b="0" i="0" sz="3200" u="none" cap="none" strike="noStrike">
              <a:solidFill>
                <a:schemeClr val="lt1"/>
              </a:solidFill>
              <a:latin typeface="Merriweather"/>
              <a:ea typeface="Merriweather"/>
              <a:cs typeface="Merriweather"/>
              <a:sym typeface="Merriweathe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sp>
        <p:nvSpPr>
          <p:cNvPr id="225" name="Shape 225"/>
          <p:cNvSpPr txBox="1"/>
          <p:nvPr>
            <p:ph type="title"/>
          </p:nvPr>
        </p:nvSpPr>
        <p:spPr>
          <a:xfrm>
            <a:off x="457200" y="274637"/>
            <a:ext cx="8229600" cy="2011362"/>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Merriweather"/>
              <a:buNone/>
            </a:pPr>
            <a:r>
              <a:rPr b="0" i="0" lang="en-US" sz="4800" u="none" cap="none" strike="noStrike">
                <a:solidFill>
                  <a:srgbClr val="F9F9F9"/>
                </a:solidFill>
                <a:latin typeface="Merriweather"/>
                <a:ea typeface="Merriweather"/>
                <a:cs typeface="Merriweather"/>
                <a:sym typeface="Merriweather"/>
              </a:rPr>
              <a:t>Executive Functioning</a:t>
            </a:r>
            <a:br>
              <a:rPr b="0" i="0" lang="en-US" sz="2800" u="none" cap="none" strike="noStrike">
                <a:solidFill>
                  <a:srgbClr val="F9F9F9"/>
                </a:solidFill>
                <a:latin typeface="Merriweather"/>
                <a:ea typeface="Merriweather"/>
                <a:cs typeface="Merriweather"/>
                <a:sym typeface="Merriweather"/>
              </a:rPr>
            </a:br>
          </a:p>
        </p:txBody>
      </p:sp>
      <p:sp>
        <p:nvSpPr>
          <p:cNvPr id="226" name="Shape 226"/>
          <p:cNvSpPr/>
          <p:nvPr/>
        </p:nvSpPr>
        <p:spPr>
          <a:xfrm>
            <a:off x="1295400" y="2057400"/>
            <a:ext cx="6705599" cy="3048000"/>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Merriweather"/>
              <a:ea typeface="Merriweather"/>
              <a:cs typeface="Merriweather"/>
              <a:sym typeface="Merriweathe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x="0" y="0"/>
          <a:ext cx="0" cy="0"/>
          <a:chOff x="0" y="0"/>
          <a:chExt cx="0" cy="0"/>
        </a:xfrm>
      </p:grpSpPr>
      <p:sp>
        <p:nvSpPr>
          <p:cNvPr id="232" name="Shape 232"/>
          <p:cNvSpPr txBox="1"/>
          <p:nvPr>
            <p:ph type="title"/>
          </p:nvPr>
        </p:nvSpPr>
        <p:spPr>
          <a:xfrm>
            <a:off x="457200" y="274637"/>
            <a:ext cx="8229600" cy="1782762"/>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Merriweather"/>
              <a:buNone/>
            </a:pPr>
            <a:r>
              <a:rPr b="1" i="0" lang="en-US" sz="3600" u="none" cap="none" strike="noStrike">
                <a:solidFill>
                  <a:srgbClr val="F9F9F9"/>
                </a:solidFill>
                <a:latin typeface="Merriweather"/>
                <a:ea typeface="Merriweather"/>
                <a:cs typeface="Merriweather"/>
                <a:sym typeface="Merriweather"/>
              </a:rPr>
              <a:t>Brain Architecture is built through “Serve and Return”</a:t>
            </a:r>
            <a:br>
              <a:rPr b="1" i="0" lang="en-US" sz="2800" u="none" cap="none" strike="noStrike">
                <a:solidFill>
                  <a:srgbClr val="F9F9F9"/>
                </a:solidFill>
                <a:latin typeface="Merriweather"/>
                <a:ea typeface="Merriweather"/>
                <a:cs typeface="Merriweather"/>
                <a:sym typeface="Merriweather"/>
              </a:rPr>
            </a:br>
          </a:p>
        </p:txBody>
      </p:sp>
      <p:sp>
        <p:nvSpPr>
          <p:cNvPr id="233" name="Shape 233"/>
          <p:cNvSpPr/>
          <p:nvPr/>
        </p:nvSpPr>
        <p:spPr>
          <a:xfrm>
            <a:off x="1295400" y="2057400"/>
            <a:ext cx="6705599" cy="3048000"/>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Merriweather"/>
              <a:ea typeface="Merriweather"/>
              <a:cs typeface="Merriweather"/>
              <a:sym typeface="Merriweathe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ph type="title"/>
          </p:nvPr>
        </p:nvSpPr>
        <p:spPr>
          <a:xfrm>
            <a:off x="523625" y="610525"/>
            <a:ext cx="8229600" cy="2362200"/>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Merriweather"/>
              <a:buNone/>
            </a:pPr>
            <a:r>
              <a:rPr b="0" i="0" lang="en-US" sz="4200" u="none" cap="none" strike="noStrike">
                <a:solidFill>
                  <a:srgbClr val="F9F9F9"/>
                </a:solidFill>
                <a:latin typeface="Merriweather"/>
                <a:ea typeface="Merriweather"/>
                <a:cs typeface="Merriweather"/>
                <a:sym typeface="Merriweather"/>
              </a:rPr>
              <a:t>Ask any child what they want to do and the answer is unanimous – they want to play!</a:t>
            </a:r>
          </a:p>
        </p:txBody>
      </p:sp>
      <p:sp>
        <p:nvSpPr>
          <p:cNvPr id="239" name="Shape 239"/>
          <p:cNvSpPr/>
          <p:nvPr/>
        </p:nvSpPr>
        <p:spPr>
          <a:xfrm>
            <a:off x="1295400" y="3048000"/>
            <a:ext cx="5486399" cy="2057400"/>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Merriweather"/>
              <a:ea typeface="Merriweather"/>
              <a:cs typeface="Merriweather"/>
              <a:sym typeface="Merriweathe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x="0" y="0"/>
          <a:ext cx="0" cy="0"/>
          <a:chOff x="0" y="0"/>
          <a:chExt cx="0" cy="0"/>
        </a:xfrm>
      </p:grpSpPr>
      <p:sp>
        <p:nvSpPr>
          <p:cNvPr id="245" name="Shape 245"/>
          <p:cNvSpPr txBox="1"/>
          <p:nvPr>
            <p:ph type="title"/>
          </p:nvPr>
        </p:nvSpPr>
        <p:spPr>
          <a:xfrm>
            <a:off x="457200" y="274637"/>
            <a:ext cx="8229600" cy="3535362"/>
          </a:xfrm>
          <a:prstGeom prst="rect">
            <a:avLst/>
          </a:prstGeom>
          <a:noFill/>
          <a:ln>
            <a:noFill/>
          </a:ln>
        </p:spPr>
        <p:txBody>
          <a:bodyPr anchorCtr="0" anchor="b" bIns="45700" lIns="91425" rIns="91425" tIns="45700">
            <a:noAutofit/>
          </a:bodyPr>
          <a:lstStyle/>
          <a:p>
            <a:pPr indent="0" lvl="0" marL="0" marR="0" rtl="0" algn="ctr">
              <a:spcBef>
                <a:spcPts val="0"/>
              </a:spcBef>
              <a:buClr>
                <a:srgbClr val="F9F9F9"/>
              </a:buClr>
              <a:buSzPct val="25000"/>
              <a:buFont typeface="Merriweather"/>
              <a:buNone/>
            </a:pPr>
            <a:r>
              <a:rPr b="0" i="0" lang="en-US" sz="6000" u="none" cap="none" strike="noStrike">
                <a:solidFill>
                  <a:srgbClr val="F9F9F9"/>
                </a:solidFill>
                <a:latin typeface="Merriweather"/>
                <a:ea typeface="Merriweather"/>
                <a:cs typeface="Merriweather"/>
                <a:sym typeface="Merriweather"/>
              </a:rPr>
              <a:t>It’s every child’s right!</a:t>
            </a:r>
          </a:p>
        </p:txBody>
      </p:sp>
      <p:sp>
        <p:nvSpPr>
          <p:cNvPr id="246" name="Shape 246"/>
          <p:cNvSpPr/>
          <p:nvPr/>
        </p:nvSpPr>
        <p:spPr>
          <a:xfrm>
            <a:off x="883920" y="5190528"/>
            <a:ext cx="7467600" cy="92332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lt1"/>
                </a:solidFill>
                <a:latin typeface="Merriweather"/>
                <a:ea typeface="Merriweather"/>
                <a:cs typeface="Merriweather"/>
                <a:sym typeface="Merriweather"/>
              </a:rPr>
              <a:t>http</a:t>
            </a:r>
            <a:r>
              <a:rPr lang="en-US" sz="1800" u="sng">
                <a:solidFill>
                  <a:schemeClr val="hlink"/>
                </a:solidFill>
                <a:latin typeface="Merriweather"/>
                <a:ea typeface="Merriweather"/>
                <a:cs typeface="Merriweather"/>
                <a:sym typeface="Merriweather"/>
                <a:hlinkClick r:id="rId3"/>
              </a:rPr>
              <a:t>://</a:t>
            </a:r>
            <a:r>
              <a:rPr lang="en-US" sz="1800">
                <a:solidFill>
                  <a:schemeClr val="lt1"/>
                </a:solidFill>
                <a:latin typeface="Merriweather"/>
                <a:ea typeface="Merriweather"/>
                <a:cs typeface="Merriweather"/>
                <a:sym typeface="Merriweather"/>
              </a:rPr>
              <a:t>www.bing.com/videos/search?q=children+speaking+about+the+importance+of+play+video&amp;FORM=VIRE1#view=detail&amp;mid=E1F24763CA17E87E0709E1F24763CA17E87E0709</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x="0" y="0"/>
          <a:ext cx="0" cy="0"/>
          <a:chOff x="0" y="0"/>
          <a:chExt cx="0" cy="0"/>
        </a:xfrm>
      </p:grpSpPr>
      <p:sp>
        <p:nvSpPr>
          <p:cNvPr id="251" name="Shape 251"/>
          <p:cNvSpPr txBox="1"/>
          <p:nvPr>
            <p:ph type="title"/>
          </p:nvPr>
        </p:nvSpPr>
        <p:spPr>
          <a:xfrm flipH="1">
            <a:off x="457199" y="1417637"/>
            <a:ext cx="8229600" cy="1782762"/>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Merriweather"/>
              <a:buNone/>
            </a:pPr>
            <a:r>
              <a:rPr b="0" i="0" lang="en-US" sz="3240" u="none" cap="none" strike="noStrike">
                <a:solidFill>
                  <a:srgbClr val="F9F9F9"/>
                </a:solidFill>
                <a:latin typeface="Merriweather"/>
                <a:ea typeface="Merriweather"/>
                <a:cs typeface="Merriweather"/>
                <a:sym typeface="Merriweather"/>
              </a:rPr>
              <a:t>We have a tremendous responsibility to provide the best possible environments and experiences for children to construct both knowledge and relationships.</a:t>
            </a:r>
          </a:p>
        </p:txBody>
      </p:sp>
      <p:sp>
        <p:nvSpPr>
          <p:cNvPr id="252" name="Shape 252"/>
          <p:cNvSpPr/>
          <p:nvPr/>
        </p:nvSpPr>
        <p:spPr>
          <a:xfrm>
            <a:off x="3962400" y="2971800"/>
            <a:ext cx="4038599" cy="2133599"/>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Merriweather"/>
              <a:ea typeface="Merriweather"/>
              <a:cs typeface="Merriweather"/>
              <a:sym typeface="Merriweath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pic>
        <p:nvPicPr>
          <p:cNvPr descr="http://www.globalgreen.org/i/image/earthday1.jpg" id="102" name="Shape 102"/>
          <p:cNvPicPr preferRelativeResize="0"/>
          <p:nvPr>
            <p:ph idx="1" type="body"/>
          </p:nvPr>
        </p:nvPicPr>
        <p:blipFill rotWithShape="1">
          <a:blip r:embed="rId3">
            <a:alphaModFix/>
          </a:blip>
          <a:srcRect b="0" l="0" r="0" t="0"/>
          <a:stretch/>
        </p:blipFill>
        <p:spPr>
          <a:xfrm>
            <a:off x="1137633" y="1524000"/>
            <a:ext cx="6868731" cy="4572000"/>
          </a:xfrm>
          <a:prstGeom prst="rect">
            <a:avLst/>
          </a:prstGeom>
          <a:noFill/>
          <a:ln>
            <a:noFill/>
          </a:ln>
        </p:spPr>
      </p:pic>
      <p:sp>
        <p:nvSpPr>
          <p:cNvPr id="103" name="Shape 103"/>
          <p:cNvSpPr txBox="1"/>
          <p:nvPr>
            <p:ph type="title"/>
          </p:nvPr>
        </p:nvSpPr>
        <p:spPr>
          <a:xfrm>
            <a:off x="457200" y="152400"/>
            <a:ext cx="8229600" cy="1219199"/>
          </a:xfrm>
          <a:prstGeom prst="rect">
            <a:avLst/>
          </a:prstGeom>
          <a:noFill/>
          <a:ln>
            <a:noFill/>
          </a:ln>
        </p:spPr>
        <p:txBody>
          <a:bodyPr anchorCtr="0" anchor="b" bIns="45700" lIns="91425" rIns="91425" tIns="45700">
            <a:noAutofit/>
          </a:bodyPr>
          <a:lstStyle/>
          <a:p>
            <a:pPr indent="0" lvl="0" marL="0" marR="0" rtl="0" algn="ctr">
              <a:spcBef>
                <a:spcPts val="0"/>
              </a:spcBef>
              <a:buClr>
                <a:srgbClr val="F9F9F9"/>
              </a:buClr>
              <a:buSzPct val="25000"/>
              <a:buFont typeface="Merriweather"/>
              <a:buNone/>
            </a:pPr>
            <a:r>
              <a:rPr b="0" i="0" lang="en-US" sz="3780" u="none" cap="none" strike="noStrike">
                <a:solidFill>
                  <a:srgbClr val="F9F9F9"/>
                </a:solidFill>
                <a:latin typeface="Merriweather"/>
                <a:ea typeface="Merriweather"/>
                <a:cs typeface="Merriweather"/>
                <a:sym typeface="Merriweather"/>
              </a:rPr>
              <a:t>Leading the Learning Transformation</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7" name="Shape 257"/>
        <p:cNvGrpSpPr/>
        <p:nvPr/>
      </p:nvGrpSpPr>
      <p:grpSpPr>
        <a:xfrm>
          <a:off x="0" y="0"/>
          <a:ext cx="0" cy="0"/>
          <a:chOff x="0" y="0"/>
          <a:chExt cx="0" cy="0"/>
        </a:xfrm>
      </p:grpSpPr>
      <p:sp>
        <p:nvSpPr>
          <p:cNvPr id="258" name="Shape 258"/>
          <p:cNvSpPr txBox="1"/>
          <p:nvPr>
            <p:ph idx="1" type="body"/>
          </p:nvPr>
        </p:nvSpPr>
        <p:spPr>
          <a:xfrm>
            <a:off x="457200" y="1524000"/>
            <a:ext cx="8229600" cy="45720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accent2"/>
              </a:buClr>
              <a:buSzPct val="25000"/>
              <a:buFont typeface="Noto Sans Symbols"/>
              <a:buNone/>
            </a:pPr>
            <a:r>
              <a:rPr b="0" i="0" lang="en-US" sz="4400" u="none" cap="none" strike="noStrike">
                <a:solidFill>
                  <a:schemeClr val="lt1"/>
                </a:solidFill>
                <a:latin typeface="Merriweather"/>
                <a:ea typeface="Merriweather"/>
                <a:cs typeface="Merriweather"/>
                <a:sym typeface="Merriweather"/>
              </a:rPr>
              <a:t>The image we hold of children shapes our interactions with them and influences the environments and the tasks we create for them.</a:t>
            </a:r>
          </a:p>
          <a:p>
            <a:pPr indent="0" lvl="0" marL="0" marR="0" rtl="0" algn="l">
              <a:spcBef>
                <a:spcPts val="600"/>
              </a:spcBef>
              <a:spcAft>
                <a:spcPts val="0"/>
              </a:spcAft>
              <a:buClr>
                <a:schemeClr val="accent2"/>
              </a:buClr>
              <a:buSzPct val="25000"/>
              <a:buFont typeface="Noto Sans Symbols"/>
              <a:buNone/>
            </a:pPr>
            <a:r>
              <a:rPr b="0" i="0" lang="en-US" sz="2000" u="none" cap="none" strike="noStrike">
                <a:solidFill>
                  <a:schemeClr val="lt1"/>
                </a:solidFill>
                <a:latin typeface="Merriweather"/>
                <a:ea typeface="Merriweather"/>
                <a:cs typeface="Merriweather"/>
                <a:sym typeface="Merriweather"/>
              </a:rPr>
              <a:t>							Staples (2013)</a:t>
            </a:r>
          </a:p>
          <a:p>
            <a:pPr indent="-274320" lvl="0" marL="274320" marR="0" rtl="0" algn="l">
              <a:spcBef>
                <a:spcPts val="600"/>
              </a:spcBef>
              <a:buClr>
                <a:schemeClr val="accent2"/>
              </a:buClr>
              <a:buSzPct val="85000"/>
              <a:buFont typeface="Noto Sans Symbols"/>
              <a:buNone/>
            </a:pPr>
            <a:r>
              <a:t/>
            </a:r>
            <a:endParaRPr b="0" i="0" sz="2600" u="none" cap="none" strike="noStrike">
              <a:solidFill>
                <a:schemeClr val="lt1"/>
              </a:solidFill>
              <a:latin typeface="Merriweather"/>
              <a:ea typeface="Merriweather"/>
              <a:cs typeface="Merriweather"/>
              <a:sym typeface="Merriweathe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3" name="Shape 263"/>
        <p:cNvGrpSpPr/>
        <p:nvPr/>
      </p:nvGrpSpPr>
      <p:grpSpPr>
        <a:xfrm>
          <a:off x="0" y="0"/>
          <a:ext cx="0" cy="0"/>
          <a:chOff x="0" y="0"/>
          <a:chExt cx="0" cy="0"/>
        </a:xfrm>
      </p:grpSpPr>
      <p:sp>
        <p:nvSpPr>
          <p:cNvPr id="264" name="Shape 264"/>
          <p:cNvSpPr txBox="1"/>
          <p:nvPr>
            <p:ph idx="1" type="body"/>
          </p:nvPr>
        </p:nvSpPr>
        <p:spPr>
          <a:xfrm>
            <a:off x="457200" y="2667000"/>
            <a:ext cx="8229600" cy="4572000"/>
          </a:xfrm>
          <a:prstGeom prst="rect">
            <a:avLst/>
          </a:prstGeom>
          <a:noFill/>
          <a:ln>
            <a:noFill/>
          </a:ln>
        </p:spPr>
        <p:txBody>
          <a:bodyPr anchorCtr="0" anchor="t" bIns="45700" lIns="91425" rIns="91425" tIns="45700">
            <a:noAutofit/>
          </a:bodyPr>
          <a:lstStyle/>
          <a:p>
            <a:pPr indent="-274320" lvl="0" marL="274320" marR="0" rtl="0" algn="l">
              <a:spcBef>
                <a:spcPts val="0"/>
              </a:spcBef>
              <a:spcAft>
                <a:spcPts val="0"/>
              </a:spcAft>
              <a:buClr>
                <a:schemeClr val="accent2"/>
              </a:buClr>
              <a:buSzPct val="85000"/>
              <a:buFont typeface="Noto Sans Symbols"/>
              <a:buChar char="●"/>
            </a:pPr>
            <a:r>
              <a:rPr b="0" i="0" lang="en-US" sz="3200" u="none" cap="none" strike="noStrike">
                <a:solidFill>
                  <a:schemeClr val="lt1"/>
                </a:solidFill>
                <a:latin typeface="Merriweather"/>
                <a:ea typeface="Merriweather"/>
                <a:cs typeface="Merriweather"/>
                <a:sym typeface="Merriweather"/>
              </a:rPr>
              <a:t>Classroom Environment</a:t>
            </a:r>
          </a:p>
          <a:p>
            <a:pPr indent="-274320" lvl="0" marL="274320" marR="0" rtl="0" algn="l">
              <a:spcBef>
                <a:spcPts val="600"/>
              </a:spcBef>
              <a:spcAft>
                <a:spcPts val="0"/>
              </a:spcAft>
              <a:buClr>
                <a:schemeClr val="accent2"/>
              </a:buClr>
              <a:buSzPct val="85000"/>
              <a:buFont typeface="Noto Sans Symbols"/>
              <a:buNone/>
            </a:pPr>
            <a:r>
              <a:t/>
            </a:r>
            <a:endParaRPr b="0" i="0" sz="3200" u="none" cap="none" strike="noStrike">
              <a:solidFill>
                <a:schemeClr val="lt1"/>
              </a:solidFill>
              <a:latin typeface="Merriweather"/>
              <a:ea typeface="Merriweather"/>
              <a:cs typeface="Merriweather"/>
              <a:sym typeface="Merriweather"/>
            </a:endParaRPr>
          </a:p>
          <a:p>
            <a:pPr indent="-274320" lvl="0" marL="274320" marR="0" rtl="0" algn="l">
              <a:spcBef>
                <a:spcPts val="600"/>
              </a:spcBef>
              <a:spcAft>
                <a:spcPts val="0"/>
              </a:spcAft>
              <a:buClr>
                <a:schemeClr val="accent2"/>
              </a:buClr>
              <a:buSzPct val="85000"/>
              <a:buFont typeface="Noto Sans Symbols"/>
              <a:buChar char="●"/>
            </a:pPr>
            <a:r>
              <a:rPr b="0" i="0" lang="en-US" sz="3200" u="none" cap="none" strike="noStrike">
                <a:solidFill>
                  <a:schemeClr val="lt1"/>
                </a:solidFill>
                <a:latin typeface="Merriweather"/>
                <a:ea typeface="Merriweather"/>
                <a:cs typeface="Merriweather"/>
                <a:sym typeface="Merriweather"/>
              </a:rPr>
              <a:t>Emergent Curriculum</a:t>
            </a:r>
          </a:p>
          <a:p>
            <a:pPr indent="0" lvl="0" marL="0" marR="0" rtl="0" algn="l">
              <a:spcBef>
                <a:spcPts val="600"/>
              </a:spcBef>
              <a:spcAft>
                <a:spcPts val="0"/>
              </a:spcAft>
              <a:buClr>
                <a:schemeClr val="accent2"/>
              </a:buClr>
              <a:buSzPct val="25000"/>
              <a:buFont typeface="Noto Sans Symbols"/>
              <a:buNone/>
            </a:pPr>
            <a:r>
              <a:t/>
            </a:r>
            <a:endParaRPr b="0" i="0" sz="3200" u="none" cap="none" strike="noStrike">
              <a:solidFill>
                <a:schemeClr val="lt1"/>
              </a:solidFill>
              <a:latin typeface="Merriweather"/>
              <a:ea typeface="Merriweather"/>
              <a:cs typeface="Merriweather"/>
              <a:sym typeface="Merriweather"/>
            </a:endParaRPr>
          </a:p>
          <a:p>
            <a:pPr indent="-274320" lvl="0" marL="274320" marR="0" rtl="0" algn="l">
              <a:spcBef>
                <a:spcPts val="600"/>
              </a:spcBef>
              <a:buClr>
                <a:schemeClr val="accent2"/>
              </a:buClr>
              <a:buSzPct val="85000"/>
              <a:buFont typeface="Noto Sans Symbols"/>
              <a:buChar char="●"/>
            </a:pPr>
            <a:r>
              <a:rPr b="0" i="0" lang="en-US" sz="3200" u="none" cap="none" strike="noStrike">
                <a:solidFill>
                  <a:schemeClr val="lt1"/>
                </a:solidFill>
                <a:latin typeface="Merriweather"/>
                <a:ea typeface="Merriweather"/>
                <a:cs typeface="Merriweather"/>
                <a:sym typeface="Merriweather"/>
              </a:rPr>
              <a:t>Documentation</a:t>
            </a:r>
          </a:p>
        </p:txBody>
      </p:sp>
      <p:sp>
        <p:nvSpPr>
          <p:cNvPr id="265" name="Shape 265"/>
          <p:cNvSpPr txBox="1"/>
          <p:nvPr>
            <p:ph type="title"/>
          </p:nvPr>
        </p:nvSpPr>
        <p:spPr>
          <a:xfrm>
            <a:off x="533400" y="1295400"/>
            <a:ext cx="8229600" cy="1219199"/>
          </a:xfrm>
          <a:prstGeom prst="rect">
            <a:avLst/>
          </a:prstGeom>
          <a:noFill/>
          <a:ln>
            <a:noFill/>
          </a:ln>
        </p:spPr>
        <p:txBody>
          <a:bodyPr anchorCtr="0" anchor="b" bIns="45700" lIns="91425" rIns="91425" tIns="45700">
            <a:noAutofit/>
          </a:bodyPr>
          <a:lstStyle/>
          <a:p>
            <a:pPr indent="0" lvl="0" marL="0" marR="0" rtl="0" algn="ctr">
              <a:spcBef>
                <a:spcPts val="0"/>
              </a:spcBef>
              <a:buClr>
                <a:srgbClr val="F9F9F9"/>
              </a:buClr>
              <a:buSzPct val="25000"/>
              <a:buFont typeface="Merriweather"/>
              <a:buNone/>
            </a:pPr>
            <a:br>
              <a:rPr b="0" i="0" lang="en-US" sz="3240" u="none" cap="none" strike="noStrike">
                <a:solidFill>
                  <a:srgbClr val="F9F9F9"/>
                </a:solidFill>
                <a:latin typeface="Merriweather"/>
                <a:ea typeface="Merriweather"/>
                <a:cs typeface="Merriweather"/>
                <a:sym typeface="Merriweather"/>
              </a:rPr>
            </a:br>
            <a:br>
              <a:rPr b="0" i="0" lang="en-US" sz="3240" u="none" cap="none" strike="noStrike">
                <a:solidFill>
                  <a:srgbClr val="F9F9F9"/>
                </a:solidFill>
                <a:latin typeface="Merriweather"/>
                <a:ea typeface="Merriweather"/>
                <a:cs typeface="Merriweather"/>
                <a:sym typeface="Merriweather"/>
              </a:rPr>
            </a:br>
            <a:br>
              <a:rPr b="0" i="0" lang="en-US" sz="3240" u="none" cap="none" strike="noStrike">
                <a:solidFill>
                  <a:srgbClr val="F9F9F9"/>
                </a:solidFill>
                <a:latin typeface="Merriweather"/>
                <a:ea typeface="Merriweather"/>
                <a:cs typeface="Merriweather"/>
                <a:sym typeface="Merriweather"/>
              </a:rPr>
            </a:br>
            <a:br>
              <a:rPr b="0" i="0" lang="en-US" sz="3240" u="none" cap="none" strike="noStrike">
                <a:solidFill>
                  <a:srgbClr val="F9F9F9"/>
                </a:solidFill>
                <a:latin typeface="Merriweather"/>
                <a:ea typeface="Merriweather"/>
                <a:cs typeface="Merriweather"/>
                <a:sym typeface="Merriweather"/>
              </a:rPr>
            </a:br>
            <a:br>
              <a:rPr b="0" i="0" lang="en-US" sz="3240" u="none" cap="none" strike="noStrike">
                <a:solidFill>
                  <a:srgbClr val="F9F9F9"/>
                </a:solidFill>
                <a:latin typeface="Merriweather"/>
                <a:ea typeface="Merriweather"/>
                <a:cs typeface="Merriweather"/>
                <a:sym typeface="Merriweather"/>
              </a:rPr>
            </a:br>
            <a:br>
              <a:rPr b="0" i="0" lang="en-US" sz="3240" u="none" cap="none" strike="noStrike">
                <a:solidFill>
                  <a:srgbClr val="F9F9F9"/>
                </a:solidFill>
                <a:latin typeface="Merriweather"/>
                <a:ea typeface="Merriweather"/>
                <a:cs typeface="Merriweather"/>
                <a:sym typeface="Merriweather"/>
              </a:rPr>
            </a:br>
            <a:br>
              <a:rPr b="0" i="0" lang="en-US" sz="3240" u="none" cap="none" strike="noStrike">
                <a:solidFill>
                  <a:srgbClr val="F9F9F9"/>
                </a:solidFill>
                <a:latin typeface="Merriweather"/>
                <a:ea typeface="Merriweather"/>
                <a:cs typeface="Merriweather"/>
                <a:sym typeface="Merriweather"/>
              </a:rPr>
            </a:br>
            <a:r>
              <a:rPr b="0" i="0" lang="en-US" sz="4410" u="none" cap="none" strike="noStrike">
                <a:solidFill>
                  <a:srgbClr val="F9F9F9"/>
                </a:solidFill>
                <a:latin typeface="Merriweather"/>
                <a:ea typeface="Merriweather"/>
                <a:cs typeface="Merriweather"/>
                <a:sym typeface="Merriweather"/>
              </a:rPr>
              <a:t>Medicine Hat School District 76 </a:t>
            </a:r>
            <a:r>
              <a:rPr b="0" i="1" lang="en-US" sz="4410" u="none" cap="none" strike="noStrike">
                <a:solidFill>
                  <a:srgbClr val="F9F9F9"/>
                </a:solidFill>
                <a:latin typeface="Merriweather"/>
                <a:ea typeface="Merriweather"/>
                <a:cs typeface="Merriweather"/>
                <a:sym typeface="Merriweather"/>
              </a:rPr>
              <a:t>Approach</a:t>
            </a:r>
            <a:br>
              <a:rPr b="0" i="0" lang="en-US" sz="3240" u="none" cap="none" strike="noStrike">
                <a:solidFill>
                  <a:srgbClr val="F9F9F9"/>
                </a:solidFill>
                <a:latin typeface="Merriweather"/>
                <a:ea typeface="Merriweather"/>
                <a:cs typeface="Merriweather"/>
                <a:sym typeface="Merriweather"/>
              </a:rPr>
            </a:b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0" name="Shape 270"/>
        <p:cNvGrpSpPr/>
        <p:nvPr/>
      </p:nvGrpSpPr>
      <p:grpSpPr>
        <a:xfrm>
          <a:off x="0" y="0"/>
          <a:ext cx="0" cy="0"/>
          <a:chOff x="0" y="0"/>
          <a:chExt cx="0" cy="0"/>
        </a:xfrm>
      </p:grpSpPr>
      <p:sp>
        <p:nvSpPr>
          <p:cNvPr id="271" name="Shape 271"/>
          <p:cNvSpPr txBox="1"/>
          <p:nvPr>
            <p:ph type="ctrTitle"/>
          </p:nvPr>
        </p:nvSpPr>
        <p:spPr>
          <a:xfrm>
            <a:off x="381000" y="2819400"/>
            <a:ext cx="8305799" cy="2348132"/>
          </a:xfrm>
          <a:prstGeom prst="rect">
            <a:avLst/>
          </a:prstGeom>
          <a:noFill/>
          <a:ln>
            <a:noFill/>
          </a:ln>
        </p:spPr>
        <p:txBody>
          <a:bodyPr anchorCtr="0" anchor="b" bIns="45700" lIns="91425" rIns="91425" tIns="45700">
            <a:noAutofit/>
          </a:bodyPr>
          <a:lstStyle/>
          <a:p>
            <a:pPr indent="0" lvl="0" marL="0" marR="0" rtl="0" algn="ctr">
              <a:spcBef>
                <a:spcPts val="0"/>
              </a:spcBef>
              <a:buClr>
                <a:srgbClr val="F9F9F9"/>
              </a:buClr>
              <a:buSzPct val="25000"/>
              <a:buFont typeface="Merriweather"/>
              <a:buNone/>
            </a:pPr>
            <a:r>
              <a:rPr b="1" i="0" lang="en-US" sz="3200" u="none" cap="none" strike="noStrike">
                <a:solidFill>
                  <a:srgbClr val="F9F9F9"/>
                </a:solidFill>
                <a:latin typeface="Merriweather"/>
                <a:ea typeface="Merriweather"/>
                <a:cs typeface="Merriweather"/>
                <a:sym typeface="Merriweather"/>
              </a:rPr>
              <a:t>The journey begins with an exploration of how an environment communicates and shapes a set of values. </a:t>
            </a:r>
            <a:br>
              <a:rPr b="1" i="0" lang="en-US" sz="3200" u="none" cap="none" strike="noStrike">
                <a:solidFill>
                  <a:srgbClr val="F9F9F9"/>
                </a:solidFill>
                <a:latin typeface="Merriweather"/>
                <a:ea typeface="Merriweather"/>
                <a:cs typeface="Merriweather"/>
                <a:sym typeface="Merriweather"/>
              </a:rPr>
            </a:br>
            <a:br>
              <a:rPr b="1" i="0" lang="en-US" sz="3200" u="none" cap="none" strike="noStrike">
                <a:solidFill>
                  <a:srgbClr val="F9F9F9"/>
                </a:solidFill>
                <a:latin typeface="Merriweather"/>
                <a:ea typeface="Merriweather"/>
                <a:cs typeface="Merriweather"/>
                <a:sym typeface="Merriweather"/>
              </a:rPr>
            </a:br>
            <a:br>
              <a:rPr b="1" i="0" lang="en-US" sz="3200" u="none" cap="none" strike="noStrike">
                <a:solidFill>
                  <a:srgbClr val="F9F9F9"/>
                </a:solidFill>
                <a:latin typeface="Merriweather"/>
                <a:ea typeface="Merriweather"/>
                <a:cs typeface="Merriweather"/>
                <a:sym typeface="Merriweather"/>
              </a:rPr>
            </a:br>
            <a:br>
              <a:rPr b="1" i="0" lang="en-US" sz="3200" u="none" cap="none" strike="noStrike">
                <a:solidFill>
                  <a:srgbClr val="F9F9F9"/>
                </a:solidFill>
                <a:latin typeface="Merriweather"/>
                <a:ea typeface="Merriweather"/>
                <a:cs typeface="Merriweather"/>
                <a:sym typeface="Merriweather"/>
              </a:rPr>
            </a:br>
            <a:r>
              <a:rPr b="1" i="0" lang="en-US" sz="2000" u="none" cap="none" strike="noStrike">
                <a:solidFill>
                  <a:srgbClr val="F9F9F9"/>
                </a:solidFill>
                <a:latin typeface="Merriweather"/>
                <a:ea typeface="Merriweather"/>
                <a:cs typeface="Merriweather"/>
                <a:sym typeface="Merriweather"/>
              </a:rPr>
              <a:t>Harvest Resource (2006)</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6" name="Shape 276"/>
        <p:cNvGrpSpPr/>
        <p:nvPr/>
      </p:nvGrpSpPr>
      <p:grpSpPr>
        <a:xfrm>
          <a:off x="0" y="0"/>
          <a:ext cx="0" cy="0"/>
          <a:chOff x="0" y="0"/>
          <a:chExt cx="0" cy="0"/>
        </a:xfrm>
      </p:grpSpPr>
      <p:sp>
        <p:nvSpPr>
          <p:cNvPr id="277" name="Shape 277"/>
          <p:cNvSpPr txBox="1"/>
          <p:nvPr>
            <p:ph type="title"/>
          </p:nvPr>
        </p:nvSpPr>
        <p:spPr>
          <a:xfrm>
            <a:off x="457200" y="762000"/>
            <a:ext cx="8229600" cy="1219199"/>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Merriweather"/>
              <a:buNone/>
            </a:pPr>
            <a:br>
              <a:rPr b="0" i="0" lang="en-US" sz="3780" u="none" cap="none" strike="noStrike">
                <a:solidFill>
                  <a:srgbClr val="F9F9F9"/>
                </a:solidFill>
                <a:latin typeface="Merriweather"/>
                <a:ea typeface="Merriweather"/>
                <a:cs typeface="Merriweather"/>
                <a:sym typeface="Merriweather"/>
              </a:rPr>
            </a:br>
          </a:p>
        </p:txBody>
      </p:sp>
      <p:sp>
        <p:nvSpPr>
          <p:cNvPr id="278" name="Shape 278"/>
          <p:cNvSpPr/>
          <p:nvPr/>
        </p:nvSpPr>
        <p:spPr>
          <a:xfrm>
            <a:off x="1295400" y="2057400"/>
            <a:ext cx="6705599" cy="3048000"/>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Merriweather"/>
              <a:ea typeface="Merriweather"/>
              <a:cs typeface="Merriweather"/>
              <a:sym typeface="Merriweathe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3" name="Shape 283"/>
        <p:cNvGrpSpPr/>
        <p:nvPr/>
      </p:nvGrpSpPr>
      <p:grpSpPr>
        <a:xfrm>
          <a:off x="0" y="0"/>
          <a:ext cx="0" cy="0"/>
          <a:chOff x="0" y="0"/>
          <a:chExt cx="0" cy="0"/>
        </a:xfrm>
      </p:grpSpPr>
      <p:sp>
        <p:nvSpPr>
          <p:cNvPr id="284" name="Shape 284"/>
          <p:cNvSpPr/>
          <p:nvPr/>
        </p:nvSpPr>
        <p:spPr>
          <a:xfrm>
            <a:off x="381000" y="1312179"/>
            <a:ext cx="2666999" cy="2590800"/>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Merriweather"/>
              <a:ea typeface="Merriweather"/>
              <a:cs typeface="Merriweather"/>
              <a:sym typeface="Merriweather"/>
            </a:endParaRPr>
          </a:p>
        </p:txBody>
      </p:sp>
      <p:sp>
        <p:nvSpPr>
          <p:cNvPr id="285" name="Shape 285"/>
          <p:cNvSpPr/>
          <p:nvPr/>
        </p:nvSpPr>
        <p:spPr>
          <a:xfrm>
            <a:off x="3429000" y="152398"/>
            <a:ext cx="2299121" cy="3750578"/>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Merriweather"/>
              <a:ea typeface="Merriweather"/>
              <a:cs typeface="Merriweather"/>
              <a:sym typeface="Merriweather"/>
            </a:endParaRPr>
          </a:p>
        </p:txBody>
      </p:sp>
      <p:sp>
        <p:nvSpPr>
          <p:cNvPr id="286" name="Shape 286"/>
          <p:cNvSpPr/>
          <p:nvPr/>
        </p:nvSpPr>
        <p:spPr>
          <a:xfrm>
            <a:off x="2095499" y="4097262"/>
            <a:ext cx="3632621" cy="2590800"/>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Merriweather"/>
              <a:ea typeface="Merriweather"/>
              <a:cs typeface="Merriweather"/>
              <a:sym typeface="Merriweather"/>
            </a:endParaRPr>
          </a:p>
        </p:txBody>
      </p:sp>
      <p:sp>
        <p:nvSpPr>
          <p:cNvPr id="287" name="Shape 287"/>
          <p:cNvSpPr/>
          <p:nvPr/>
        </p:nvSpPr>
        <p:spPr>
          <a:xfrm>
            <a:off x="6019800" y="1828800"/>
            <a:ext cx="2514599" cy="4360178"/>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Merriweather"/>
              <a:ea typeface="Merriweather"/>
              <a:cs typeface="Merriweather"/>
              <a:sym typeface="Merriweathe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2" name="Shape 292"/>
        <p:cNvGrpSpPr/>
        <p:nvPr/>
      </p:nvGrpSpPr>
      <p:grpSpPr>
        <a:xfrm>
          <a:off x="0" y="0"/>
          <a:ext cx="0" cy="0"/>
          <a:chOff x="0" y="0"/>
          <a:chExt cx="0" cy="0"/>
        </a:xfrm>
      </p:grpSpPr>
      <p:sp>
        <p:nvSpPr>
          <p:cNvPr id="293" name="Shape 293"/>
          <p:cNvSpPr/>
          <p:nvPr/>
        </p:nvSpPr>
        <p:spPr>
          <a:xfrm>
            <a:off x="1371600" y="609600"/>
            <a:ext cx="2666999" cy="2590800"/>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Merriweather"/>
              <a:ea typeface="Merriweather"/>
              <a:cs typeface="Merriweather"/>
              <a:sym typeface="Merriweather"/>
            </a:endParaRPr>
          </a:p>
        </p:txBody>
      </p:sp>
      <p:sp>
        <p:nvSpPr>
          <p:cNvPr id="294" name="Shape 294"/>
          <p:cNvSpPr/>
          <p:nvPr/>
        </p:nvSpPr>
        <p:spPr>
          <a:xfrm>
            <a:off x="762000" y="3360528"/>
            <a:ext cx="3276600" cy="2590800"/>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Merriweather"/>
              <a:ea typeface="Merriweather"/>
              <a:cs typeface="Merriweather"/>
              <a:sym typeface="Merriweather"/>
            </a:endParaRPr>
          </a:p>
        </p:txBody>
      </p:sp>
      <p:sp>
        <p:nvSpPr>
          <p:cNvPr id="295" name="Shape 295"/>
          <p:cNvSpPr/>
          <p:nvPr/>
        </p:nvSpPr>
        <p:spPr>
          <a:xfrm>
            <a:off x="4419600" y="1676400"/>
            <a:ext cx="3581399" cy="4254146"/>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Merriweather"/>
              <a:ea typeface="Merriweather"/>
              <a:cs typeface="Merriweather"/>
              <a:sym typeface="Merriweathe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0" name="Shape 300"/>
        <p:cNvGrpSpPr/>
        <p:nvPr/>
      </p:nvGrpSpPr>
      <p:grpSpPr>
        <a:xfrm>
          <a:off x="0" y="0"/>
          <a:ext cx="0" cy="0"/>
          <a:chOff x="0" y="0"/>
          <a:chExt cx="0" cy="0"/>
        </a:xfrm>
      </p:grpSpPr>
      <p:sp>
        <p:nvSpPr>
          <p:cNvPr id="301" name="Shape 301"/>
          <p:cNvSpPr/>
          <p:nvPr/>
        </p:nvSpPr>
        <p:spPr>
          <a:xfrm>
            <a:off x="1752600" y="838200"/>
            <a:ext cx="2666999" cy="2590800"/>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Merriweather"/>
              <a:ea typeface="Merriweather"/>
              <a:cs typeface="Merriweather"/>
              <a:sym typeface="Merriweather"/>
            </a:endParaRPr>
          </a:p>
        </p:txBody>
      </p:sp>
      <p:sp>
        <p:nvSpPr>
          <p:cNvPr id="302" name="Shape 302"/>
          <p:cNvSpPr/>
          <p:nvPr/>
        </p:nvSpPr>
        <p:spPr>
          <a:xfrm>
            <a:off x="4669414" y="1489363"/>
            <a:ext cx="2162174" cy="1932708"/>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Merriweather"/>
              <a:ea typeface="Merriweather"/>
              <a:cs typeface="Merriweather"/>
              <a:sym typeface="Merriweather"/>
            </a:endParaRPr>
          </a:p>
        </p:txBody>
      </p:sp>
      <p:sp>
        <p:nvSpPr>
          <p:cNvPr id="303" name="Shape 303"/>
          <p:cNvSpPr/>
          <p:nvPr/>
        </p:nvSpPr>
        <p:spPr>
          <a:xfrm>
            <a:off x="685800" y="3622962"/>
            <a:ext cx="2666999" cy="2590800"/>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Merriweather"/>
              <a:ea typeface="Merriweather"/>
              <a:cs typeface="Merriweather"/>
              <a:sym typeface="Merriweather"/>
            </a:endParaRPr>
          </a:p>
        </p:txBody>
      </p:sp>
      <p:sp>
        <p:nvSpPr>
          <p:cNvPr id="304" name="Shape 304"/>
          <p:cNvSpPr/>
          <p:nvPr/>
        </p:nvSpPr>
        <p:spPr>
          <a:xfrm>
            <a:off x="3657600" y="3622962"/>
            <a:ext cx="4267199" cy="2590800"/>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Merriweather"/>
              <a:ea typeface="Merriweather"/>
              <a:cs typeface="Merriweather"/>
              <a:sym typeface="Merriweathe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9" name="Shape 309"/>
        <p:cNvGrpSpPr/>
        <p:nvPr/>
      </p:nvGrpSpPr>
      <p:grpSpPr>
        <a:xfrm>
          <a:off x="0" y="0"/>
          <a:ext cx="0" cy="0"/>
          <a:chOff x="0" y="0"/>
          <a:chExt cx="0" cy="0"/>
        </a:xfrm>
      </p:grpSpPr>
      <p:sp>
        <p:nvSpPr>
          <p:cNvPr id="310" name="Shape 310"/>
          <p:cNvSpPr/>
          <p:nvPr/>
        </p:nvSpPr>
        <p:spPr>
          <a:xfrm>
            <a:off x="914400" y="1371600"/>
            <a:ext cx="2286000" cy="2150379"/>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Merriweather"/>
              <a:ea typeface="Merriweather"/>
              <a:cs typeface="Merriweather"/>
              <a:sym typeface="Merriweather"/>
            </a:endParaRPr>
          </a:p>
        </p:txBody>
      </p:sp>
      <p:sp>
        <p:nvSpPr>
          <p:cNvPr id="311" name="Shape 311"/>
          <p:cNvSpPr/>
          <p:nvPr/>
        </p:nvSpPr>
        <p:spPr>
          <a:xfrm>
            <a:off x="3352800" y="1619249"/>
            <a:ext cx="1219199" cy="1845579"/>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Merriweather"/>
              <a:ea typeface="Merriweather"/>
              <a:cs typeface="Merriweather"/>
              <a:sym typeface="Merriweather"/>
            </a:endParaRPr>
          </a:p>
        </p:txBody>
      </p:sp>
      <p:sp>
        <p:nvSpPr>
          <p:cNvPr id="312" name="Shape 312"/>
          <p:cNvSpPr/>
          <p:nvPr/>
        </p:nvSpPr>
        <p:spPr>
          <a:xfrm>
            <a:off x="5029200" y="1229858"/>
            <a:ext cx="1676399" cy="1216930"/>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Merriweather"/>
              <a:ea typeface="Merriweather"/>
              <a:cs typeface="Merriweather"/>
              <a:sym typeface="Merriweather"/>
            </a:endParaRPr>
          </a:p>
        </p:txBody>
      </p:sp>
      <p:sp>
        <p:nvSpPr>
          <p:cNvPr id="313" name="Shape 313"/>
          <p:cNvSpPr/>
          <p:nvPr/>
        </p:nvSpPr>
        <p:spPr>
          <a:xfrm>
            <a:off x="5081153" y="2873219"/>
            <a:ext cx="3148445" cy="3477761"/>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Merriweather"/>
              <a:ea typeface="Merriweather"/>
              <a:cs typeface="Merriweather"/>
              <a:sym typeface="Merriweather"/>
            </a:endParaRPr>
          </a:p>
        </p:txBody>
      </p:sp>
      <p:sp>
        <p:nvSpPr>
          <p:cNvPr id="314" name="Shape 314"/>
          <p:cNvSpPr/>
          <p:nvPr/>
        </p:nvSpPr>
        <p:spPr>
          <a:xfrm>
            <a:off x="1461654" y="3753255"/>
            <a:ext cx="3124199" cy="2590800"/>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Merriweather"/>
              <a:ea typeface="Merriweather"/>
              <a:cs typeface="Merriweather"/>
              <a:sym typeface="Merriweathe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9" name="Shape 319"/>
        <p:cNvGrpSpPr/>
        <p:nvPr/>
      </p:nvGrpSpPr>
      <p:grpSpPr>
        <a:xfrm>
          <a:off x="0" y="0"/>
          <a:ext cx="0" cy="0"/>
          <a:chOff x="0" y="0"/>
          <a:chExt cx="0" cy="0"/>
        </a:xfrm>
      </p:grpSpPr>
      <p:sp>
        <p:nvSpPr>
          <p:cNvPr id="320" name="Shape 320"/>
          <p:cNvSpPr txBox="1"/>
          <p:nvPr>
            <p:ph idx="1" type="body"/>
          </p:nvPr>
        </p:nvSpPr>
        <p:spPr>
          <a:xfrm>
            <a:off x="457200" y="1524000"/>
            <a:ext cx="8229600" cy="45720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accent2"/>
              </a:buClr>
              <a:buSzPct val="25000"/>
              <a:buFont typeface="Noto Sans Symbols"/>
              <a:buNone/>
            </a:pPr>
            <a:r>
              <a:t/>
            </a:r>
            <a:endParaRPr b="0" i="1" sz="2600" u="none" cap="none" strike="noStrike">
              <a:solidFill>
                <a:schemeClr val="lt1"/>
              </a:solidFill>
              <a:latin typeface="Merriweather"/>
              <a:ea typeface="Merriweather"/>
              <a:cs typeface="Merriweather"/>
              <a:sym typeface="Merriweather"/>
            </a:endParaRPr>
          </a:p>
          <a:p>
            <a:pPr indent="0" lvl="0" marL="0" marR="0" rtl="0" algn="l">
              <a:spcBef>
                <a:spcPts val="600"/>
              </a:spcBef>
              <a:spcAft>
                <a:spcPts val="0"/>
              </a:spcAft>
              <a:buClr>
                <a:schemeClr val="accent2"/>
              </a:buClr>
              <a:buSzPct val="25000"/>
              <a:buFont typeface="Noto Sans Symbols"/>
              <a:buNone/>
            </a:pPr>
            <a:r>
              <a:rPr b="0" i="1" lang="en-US" sz="2600" u="none" cap="none" strike="noStrike">
                <a:solidFill>
                  <a:schemeClr val="lt1"/>
                </a:solidFill>
                <a:latin typeface="Merriweather"/>
                <a:ea typeface="Merriweather"/>
                <a:cs typeface="Merriweather"/>
                <a:sym typeface="Merriweather"/>
              </a:rPr>
              <a:t>The Early Childhood curriculum has a profound and long term effect on how children learn and, just as important, on how they enjoy the process.</a:t>
            </a:r>
          </a:p>
          <a:p>
            <a:pPr indent="0" lvl="0" marL="0" marR="0" rtl="0" algn="l">
              <a:spcBef>
                <a:spcPts val="600"/>
              </a:spcBef>
              <a:spcAft>
                <a:spcPts val="0"/>
              </a:spcAft>
              <a:buClr>
                <a:schemeClr val="accent2"/>
              </a:buClr>
              <a:buSzPct val="25000"/>
              <a:buFont typeface="Noto Sans Symbols"/>
              <a:buNone/>
            </a:pPr>
            <a:r>
              <a:t/>
            </a:r>
            <a:endParaRPr b="0" i="1" sz="2600" u="none" cap="none" strike="noStrike">
              <a:solidFill>
                <a:schemeClr val="lt1"/>
              </a:solidFill>
              <a:latin typeface="Merriweather"/>
              <a:ea typeface="Merriweather"/>
              <a:cs typeface="Merriweather"/>
              <a:sym typeface="Merriweather"/>
            </a:endParaRPr>
          </a:p>
          <a:p>
            <a:pPr indent="0" lvl="0" marL="0" marR="0" rtl="0" algn="l">
              <a:spcBef>
                <a:spcPts val="600"/>
              </a:spcBef>
              <a:spcAft>
                <a:spcPts val="0"/>
              </a:spcAft>
              <a:buClr>
                <a:schemeClr val="accent2"/>
              </a:buClr>
              <a:buSzPct val="25000"/>
              <a:buFont typeface="Noto Sans Symbols"/>
              <a:buNone/>
            </a:pPr>
            <a:r>
              <a:t/>
            </a:r>
            <a:endParaRPr b="0" i="0" sz="2600" u="none" cap="none" strike="noStrike">
              <a:solidFill>
                <a:schemeClr val="lt1"/>
              </a:solidFill>
              <a:latin typeface="Merriweather"/>
              <a:ea typeface="Merriweather"/>
              <a:cs typeface="Merriweather"/>
              <a:sym typeface="Merriweather"/>
            </a:endParaRPr>
          </a:p>
          <a:p>
            <a:pPr indent="-274320" lvl="0" marL="274320" marR="0" rtl="0" algn="l">
              <a:spcBef>
                <a:spcPts val="600"/>
              </a:spcBef>
              <a:spcAft>
                <a:spcPts val="0"/>
              </a:spcAft>
              <a:buClr>
                <a:schemeClr val="accent2"/>
              </a:buClr>
              <a:buSzPct val="85000"/>
              <a:buFont typeface="Noto Sans Symbols"/>
              <a:buNone/>
            </a:pPr>
            <a:r>
              <a:t/>
            </a:r>
            <a:endParaRPr b="0" i="0" sz="2600" u="none" cap="none" strike="noStrike">
              <a:solidFill>
                <a:schemeClr val="lt1"/>
              </a:solidFill>
              <a:latin typeface="Merriweather"/>
              <a:ea typeface="Merriweather"/>
              <a:cs typeface="Merriweather"/>
              <a:sym typeface="Merriweather"/>
            </a:endParaRPr>
          </a:p>
          <a:p>
            <a:pPr indent="-274320" lvl="0" marL="274320" marR="0" rtl="0" algn="l">
              <a:spcBef>
                <a:spcPts val="600"/>
              </a:spcBef>
              <a:spcAft>
                <a:spcPts val="0"/>
              </a:spcAft>
              <a:buClr>
                <a:schemeClr val="accent2"/>
              </a:buClr>
              <a:buSzPct val="85000"/>
              <a:buFont typeface="Noto Sans Symbols"/>
              <a:buNone/>
            </a:pPr>
            <a:r>
              <a:t/>
            </a:r>
            <a:endParaRPr b="0" i="0" sz="2600" u="none" cap="none" strike="noStrike">
              <a:solidFill>
                <a:schemeClr val="lt1"/>
              </a:solidFill>
              <a:latin typeface="Merriweather"/>
              <a:ea typeface="Merriweather"/>
              <a:cs typeface="Merriweather"/>
              <a:sym typeface="Merriweather"/>
            </a:endParaRPr>
          </a:p>
          <a:p>
            <a:pPr indent="-274320" lvl="0" marL="274320" marR="0" rtl="0" algn="l">
              <a:spcBef>
                <a:spcPts val="600"/>
              </a:spcBef>
              <a:buClr>
                <a:schemeClr val="accent2"/>
              </a:buClr>
              <a:buSzPct val="85000"/>
              <a:buFont typeface="Noto Sans Symbols"/>
              <a:buNone/>
            </a:pPr>
            <a:r>
              <a:t/>
            </a:r>
            <a:endParaRPr b="0" i="0" sz="2600" u="none" cap="none" strike="noStrike">
              <a:solidFill>
                <a:schemeClr val="lt1"/>
              </a:solidFill>
              <a:latin typeface="Merriweather"/>
              <a:ea typeface="Merriweather"/>
              <a:cs typeface="Merriweather"/>
              <a:sym typeface="Merriweather"/>
            </a:endParaRPr>
          </a:p>
        </p:txBody>
      </p:sp>
      <p:sp>
        <p:nvSpPr>
          <p:cNvPr id="321" name="Shape 321"/>
          <p:cNvSpPr txBox="1"/>
          <p:nvPr>
            <p:ph type="title"/>
          </p:nvPr>
        </p:nvSpPr>
        <p:spPr>
          <a:xfrm>
            <a:off x="457200" y="152400"/>
            <a:ext cx="8229600" cy="1219199"/>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Merriweather"/>
              <a:buNone/>
            </a:pPr>
            <a:r>
              <a:rPr b="0" i="0" lang="en-US" sz="4200" u="none" cap="none" strike="noStrike">
                <a:solidFill>
                  <a:srgbClr val="F9F9F9"/>
                </a:solidFill>
                <a:latin typeface="Merriweather"/>
                <a:ea typeface="Merriweather"/>
                <a:cs typeface="Merriweather"/>
                <a:sym typeface="Merriweather"/>
              </a:rPr>
              <a:t>Emergent Curriculum</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6" name="Shape 326"/>
        <p:cNvGrpSpPr/>
        <p:nvPr/>
      </p:nvGrpSpPr>
      <p:grpSpPr>
        <a:xfrm>
          <a:off x="0" y="0"/>
          <a:ext cx="0" cy="0"/>
          <a:chOff x="0" y="0"/>
          <a:chExt cx="0" cy="0"/>
        </a:xfrm>
      </p:grpSpPr>
      <p:sp>
        <p:nvSpPr>
          <p:cNvPr id="327" name="Shape 327"/>
          <p:cNvSpPr/>
          <p:nvPr/>
        </p:nvSpPr>
        <p:spPr>
          <a:xfrm>
            <a:off x="533400" y="457200"/>
            <a:ext cx="8153399" cy="1754325"/>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3600">
                <a:solidFill>
                  <a:schemeClr val="lt1"/>
                </a:solidFill>
                <a:latin typeface="Merriweather"/>
                <a:ea typeface="Merriweather"/>
                <a:cs typeface="Merriweather"/>
                <a:sym typeface="Merriweather"/>
              </a:rPr>
              <a:t>A Culture of Collaboration and Provocation</a:t>
            </a:r>
          </a:p>
          <a:p>
            <a:pPr indent="0" lvl="0" marL="0" marR="0" rtl="0" algn="l">
              <a:spcBef>
                <a:spcPts val="0"/>
              </a:spcBef>
              <a:buNone/>
            </a:pPr>
            <a:r>
              <a:t/>
            </a:r>
            <a:endParaRPr sz="3600">
              <a:solidFill>
                <a:schemeClr val="lt1"/>
              </a:solidFill>
              <a:latin typeface="Merriweather"/>
              <a:ea typeface="Merriweather"/>
              <a:cs typeface="Merriweather"/>
              <a:sym typeface="Merriweather"/>
            </a:endParaRPr>
          </a:p>
        </p:txBody>
      </p:sp>
      <p:sp>
        <p:nvSpPr>
          <p:cNvPr id="328" name="Shape 328"/>
          <p:cNvSpPr/>
          <p:nvPr/>
        </p:nvSpPr>
        <p:spPr>
          <a:xfrm>
            <a:off x="533400" y="1752599"/>
            <a:ext cx="3505200" cy="2150379"/>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Merriweather"/>
              <a:ea typeface="Merriweather"/>
              <a:cs typeface="Merriweather"/>
              <a:sym typeface="Merriweather"/>
            </a:endParaRPr>
          </a:p>
        </p:txBody>
      </p:sp>
      <p:sp>
        <p:nvSpPr>
          <p:cNvPr id="329" name="Shape 329"/>
          <p:cNvSpPr/>
          <p:nvPr/>
        </p:nvSpPr>
        <p:spPr>
          <a:xfrm>
            <a:off x="533400" y="4055378"/>
            <a:ext cx="3505200" cy="2150379"/>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Merriweather"/>
              <a:ea typeface="Merriweather"/>
              <a:cs typeface="Merriweather"/>
              <a:sym typeface="Merriweather"/>
            </a:endParaRPr>
          </a:p>
        </p:txBody>
      </p:sp>
      <p:sp>
        <p:nvSpPr>
          <p:cNvPr id="330" name="Shape 330"/>
          <p:cNvSpPr/>
          <p:nvPr/>
        </p:nvSpPr>
        <p:spPr>
          <a:xfrm>
            <a:off x="4267200" y="2057400"/>
            <a:ext cx="3505200" cy="3995957"/>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Merriweather"/>
              <a:ea typeface="Merriweather"/>
              <a:cs typeface="Merriweather"/>
              <a:sym typeface="Merriweathe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498475" y="404812"/>
            <a:ext cx="8578850" cy="1439862"/>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Arial"/>
              <a:buNone/>
            </a:pPr>
            <a:r>
              <a:rPr b="0" i="0" lang="en-US" sz="3240" u="none" cap="none" strike="noStrike">
                <a:solidFill>
                  <a:srgbClr val="F9F9F9"/>
                </a:solidFill>
                <a:latin typeface="Arial"/>
                <a:ea typeface="Arial"/>
                <a:cs typeface="Arial"/>
                <a:sym typeface="Arial"/>
              </a:rPr>
              <a:t>Experiencing great difficulty in one</a:t>
            </a:r>
            <a:br>
              <a:rPr b="0" i="0" lang="en-US" sz="3240" u="none" cap="none" strike="noStrike">
                <a:solidFill>
                  <a:srgbClr val="F9F9F9"/>
                </a:solidFill>
                <a:latin typeface="Arial"/>
                <a:ea typeface="Arial"/>
                <a:cs typeface="Arial"/>
                <a:sym typeface="Arial"/>
              </a:rPr>
            </a:br>
            <a:r>
              <a:rPr b="0" i="0" lang="en-US" sz="3240" u="none" cap="none" strike="noStrike">
                <a:solidFill>
                  <a:srgbClr val="F9F9F9"/>
                </a:solidFill>
                <a:latin typeface="Arial"/>
                <a:ea typeface="Arial"/>
                <a:cs typeface="Arial"/>
                <a:sym typeface="Arial"/>
              </a:rPr>
              <a:t>or more and two or more areas</a:t>
            </a:r>
            <a:br>
              <a:rPr b="0" i="0" lang="en-US" sz="3240" u="none" cap="none" strike="noStrike">
                <a:solidFill>
                  <a:srgbClr val="F9F9F9"/>
                </a:solidFill>
                <a:latin typeface="Arial"/>
                <a:ea typeface="Arial"/>
                <a:cs typeface="Arial"/>
                <a:sym typeface="Arial"/>
              </a:rPr>
            </a:br>
            <a:r>
              <a:rPr b="0" i="0" lang="en-US" sz="3240" u="none" cap="none" strike="noStrike">
                <a:solidFill>
                  <a:srgbClr val="F9F9F9"/>
                </a:solidFill>
                <a:latin typeface="Arial"/>
                <a:ea typeface="Arial"/>
                <a:cs typeface="Arial"/>
                <a:sym typeface="Arial"/>
              </a:rPr>
              <a:t>of development</a:t>
            </a:r>
          </a:p>
        </p:txBody>
      </p:sp>
      <p:pic>
        <p:nvPicPr>
          <p:cNvPr id="110" name="Shape 110"/>
          <p:cNvPicPr preferRelativeResize="0"/>
          <p:nvPr/>
        </p:nvPicPr>
        <p:blipFill rotWithShape="1">
          <a:blip r:embed="rId3">
            <a:alphaModFix/>
          </a:blip>
          <a:srcRect b="0" l="0" r="0" t="0"/>
          <a:stretch/>
        </p:blipFill>
        <p:spPr>
          <a:xfrm>
            <a:off x="684212" y="2033588"/>
            <a:ext cx="7775575" cy="3402011"/>
          </a:xfrm>
          <a:prstGeom prst="rect">
            <a:avLst/>
          </a:prstGeom>
          <a:noFill/>
          <a:ln>
            <a:noFill/>
          </a:ln>
        </p:spPr>
      </p:pic>
      <p:sp>
        <p:nvSpPr>
          <p:cNvPr id="111" name="Shape 111"/>
          <p:cNvSpPr txBox="1"/>
          <p:nvPr/>
        </p:nvSpPr>
        <p:spPr>
          <a:xfrm>
            <a:off x="971550" y="5435600"/>
            <a:ext cx="7632699" cy="646112"/>
          </a:xfrm>
          <a:prstGeom prst="rect">
            <a:avLst/>
          </a:prstGeom>
          <a:noFill/>
          <a:ln>
            <a:noFill/>
          </a:ln>
        </p:spPr>
        <p:txBody>
          <a:bodyPr anchorCtr="0" anchor="t" bIns="45700" lIns="91425" rIns="91425" tIns="45700">
            <a:noAutofit/>
          </a:bodyPr>
          <a:lstStyle/>
          <a:p>
            <a:pPr indent="0" lvl="0" marL="0" marR="0" rtl="0" algn="l">
              <a:spcBef>
                <a:spcPts val="0"/>
              </a:spcBef>
              <a:buClr>
                <a:schemeClr val="lt1"/>
              </a:buClr>
              <a:buSzPct val="25000"/>
              <a:buFont typeface="Arial"/>
              <a:buNone/>
            </a:pPr>
            <a:r>
              <a:rPr b="0" i="0" lang="en-US" sz="1800" u="none" cap="none" strike="noStrike">
                <a:solidFill>
                  <a:schemeClr val="lt1"/>
                </a:solidFill>
                <a:latin typeface="Arial"/>
                <a:ea typeface="Arial"/>
                <a:cs typeface="Arial"/>
                <a:sym typeface="Arial"/>
              </a:rPr>
              <a:t>Source: ECMap Early Development Instrument,</a:t>
            </a:r>
            <a:br>
              <a:rPr b="0" i="0" lang="en-US" sz="1800" u="none" cap="none" strike="noStrike">
                <a:solidFill>
                  <a:schemeClr val="lt1"/>
                </a:solidFill>
                <a:latin typeface="Arial"/>
                <a:ea typeface="Arial"/>
                <a:cs typeface="Arial"/>
                <a:sym typeface="Arial"/>
              </a:rPr>
            </a:br>
            <a:r>
              <a:rPr b="0" i="0" lang="en-US" sz="1800" u="none" cap="none" strike="noStrike">
                <a:solidFill>
                  <a:schemeClr val="lt1"/>
                </a:solidFill>
                <a:latin typeface="Arial"/>
                <a:ea typeface="Arial"/>
                <a:cs typeface="Arial"/>
                <a:sym typeface="Arial"/>
              </a:rPr>
              <a:t>baseline results, April 2014</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5" name="Shape 335"/>
        <p:cNvGrpSpPr/>
        <p:nvPr/>
      </p:nvGrpSpPr>
      <p:grpSpPr>
        <a:xfrm>
          <a:off x="0" y="0"/>
          <a:ext cx="0" cy="0"/>
          <a:chOff x="0" y="0"/>
          <a:chExt cx="0" cy="0"/>
        </a:xfrm>
      </p:grpSpPr>
      <p:sp>
        <p:nvSpPr>
          <p:cNvPr id="336" name="Shape 336"/>
          <p:cNvSpPr txBox="1"/>
          <p:nvPr>
            <p:ph idx="1" type="body"/>
          </p:nvPr>
        </p:nvSpPr>
        <p:spPr>
          <a:xfrm>
            <a:off x="457200" y="2590800"/>
            <a:ext cx="8229600" cy="45720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accent2"/>
              </a:buClr>
              <a:buSzPct val="25000"/>
              <a:buFont typeface="Noto Sans Symbols"/>
              <a:buNone/>
            </a:pPr>
            <a:r>
              <a:rPr b="0" i="1" lang="en-US" sz="2600" u="none" cap="none" strike="noStrike">
                <a:solidFill>
                  <a:schemeClr val="lt1"/>
                </a:solidFill>
                <a:latin typeface="Merriweather"/>
                <a:ea typeface="Merriweather"/>
                <a:cs typeface="Merriweather"/>
                <a:sym typeface="Merriweather"/>
              </a:rPr>
              <a:t>Making Learning and Learners Visible – the practice of observing, recording, interpreting, and sharing the processes and products of learning through a variety of media in order to deepen and extend that learning.  </a:t>
            </a:r>
          </a:p>
          <a:p>
            <a:pPr indent="0" lvl="0" marL="0" marR="0" rtl="0" algn="l">
              <a:spcBef>
                <a:spcPts val="600"/>
              </a:spcBef>
              <a:spcAft>
                <a:spcPts val="0"/>
              </a:spcAft>
              <a:buClr>
                <a:schemeClr val="accent2"/>
              </a:buClr>
              <a:buSzPct val="25000"/>
              <a:buFont typeface="Noto Sans Symbols"/>
              <a:buNone/>
            </a:pPr>
            <a:r>
              <a:rPr b="0" i="0" lang="en-US" sz="2000" u="none" cap="none" strike="noStrike">
                <a:solidFill>
                  <a:schemeClr val="lt1"/>
                </a:solidFill>
                <a:latin typeface="Merriweather"/>
                <a:ea typeface="Merriweather"/>
                <a:cs typeface="Merriweather"/>
                <a:sym typeface="Merriweather"/>
              </a:rPr>
              <a:t>							MLV (2005)</a:t>
            </a:r>
          </a:p>
          <a:p>
            <a:pPr indent="0" lvl="0" marL="0" marR="0" rtl="0" algn="l">
              <a:spcBef>
                <a:spcPts val="600"/>
              </a:spcBef>
              <a:spcAft>
                <a:spcPts val="0"/>
              </a:spcAft>
              <a:buClr>
                <a:schemeClr val="accent2"/>
              </a:buClr>
              <a:buSzPct val="25000"/>
              <a:buFont typeface="Noto Sans Symbols"/>
              <a:buNone/>
            </a:pPr>
            <a:r>
              <a:t/>
            </a:r>
            <a:endParaRPr b="0" i="0" sz="2600" u="none" cap="none" strike="noStrike">
              <a:solidFill>
                <a:schemeClr val="lt1"/>
              </a:solidFill>
              <a:latin typeface="Merriweather"/>
              <a:ea typeface="Merriweather"/>
              <a:cs typeface="Merriweather"/>
              <a:sym typeface="Merriweather"/>
            </a:endParaRPr>
          </a:p>
          <a:p>
            <a:pPr indent="0" lvl="0" marL="0" marR="0" rtl="0" algn="l">
              <a:spcBef>
                <a:spcPts val="600"/>
              </a:spcBef>
              <a:buClr>
                <a:schemeClr val="accent2"/>
              </a:buClr>
              <a:buSzPct val="25000"/>
              <a:buFont typeface="Noto Sans Symbols"/>
              <a:buNone/>
            </a:pPr>
            <a:r>
              <a:t/>
            </a:r>
            <a:endParaRPr b="0" i="0" sz="2600" u="none" cap="none" strike="noStrike">
              <a:solidFill>
                <a:schemeClr val="lt1"/>
              </a:solidFill>
              <a:latin typeface="Merriweather"/>
              <a:ea typeface="Merriweather"/>
              <a:cs typeface="Merriweather"/>
              <a:sym typeface="Merriweather"/>
            </a:endParaRPr>
          </a:p>
        </p:txBody>
      </p:sp>
      <p:sp>
        <p:nvSpPr>
          <p:cNvPr id="337" name="Shape 337"/>
          <p:cNvSpPr txBox="1"/>
          <p:nvPr>
            <p:ph type="title"/>
          </p:nvPr>
        </p:nvSpPr>
        <p:spPr>
          <a:xfrm>
            <a:off x="457200" y="457200"/>
            <a:ext cx="8229600" cy="1219199"/>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Merriweather"/>
              <a:buNone/>
            </a:pPr>
            <a:r>
              <a:rPr b="0" i="0" lang="en-US" sz="3780" u="none" cap="none" strike="noStrike">
                <a:solidFill>
                  <a:srgbClr val="F9F9F9"/>
                </a:solidFill>
                <a:latin typeface="Merriweather"/>
                <a:ea typeface="Merriweather"/>
                <a:cs typeface="Merriweather"/>
                <a:sym typeface="Merriweather"/>
              </a:rPr>
              <a:t>Documentation</a:t>
            </a:r>
            <a:r>
              <a:rPr b="0" i="1" lang="en-US" sz="3780" u="none" cap="none" strike="noStrike">
                <a:solidFill>
                  <a:srgbClr val="F9F9F9"/>
                </a:solidFill>
                <a:latin typeface="Merriweather"/>
                <a:ea typeface="Merriweather"/>
                <a:cs typeface="Merriweather"/>
                <a:sym typeface="Merriweather"/>
              </a:rPr>
              <a:t>  </a:t>
            </a:r>
            <a:br>
              <a:rPr b="0" i="1" lang="en-US" sz="3780" u="none" cap="none" strike="noStrike">
                <a:solidFill>
                  <a:srgbClr val="F9F9F9"/>
                </a:solidFill>
                <a:latin typeface="Merriweather"/>
                <a:ea typeface="Merriweather"/>
                <a:cs typeface="Merriweather"/>
                <a:sym typeface="Merriweather"/>
              </a:rPr>
            </a:b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2" name="Shape 342"/>
        <p:cNvGrpSpPr/>
        <p:nvPr/>
      </p:nvGrpSpPr>
      <p:grpSpPr>
        <a:xfrm>
          <a:off x="0" y="0"/>
          <a:ext cx="0" cy="0"/>
          <a:chOff x="0" y="0"/>
          <a:chExt cx="0" cy="0"/>
        </a:xfrm>
      </p:grpSpPr>
      <p:sp>
        <p:nvSpPr>
          <p:cNvPr id="343" name="Shape 343"/>
          <p:cNvSpPr txBox="1"/>
          <p:nvPr/>
        </p:nvSpPr>
        <p:spPr>
          <a:xfrm>
            <a:off x="838200" y="685800"/>
            <a:ext cx="5640198" cy="64633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3600">
                <a:solidFill>
                  <a:schemeClr val="lt1"/>
                </a:solidFill>
                <a:latin typeface="Merriweather"/>
                <a:ea typeface="Merriweather"/>
                <a:cs typeface="Merriweather"/>
                <a:sym typeface="Merriweather"/>
              </a:rPr>
              <a:t>Features of Documentation</a:t>
            </a:r>
          </a:p>
        </p:txBody>
      </p:sp>
      <p:sp>
        <p:nvSpPr>
          <p:cNvPr id="344" name="Shape 344"/>
          <p:cNvSpPr/>
          <p:nvPr/>
        </p:nvSpPr>
        <p:spPr>
          <a:xfrm>
            <a:off x="1295400" y="1752599"/>
            <a:ext cx="6400799" cy="4191000"/>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Merriweather"/>
              <a:ea typeface="Merriweather"/>
              <a:cs typeface="Merriweather"/>
              <a:sym typeface="Merriweathe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8" name="Shape 348"/>
        <p:cNvGrpSpPr/>
        <p:nvPr/>
      </p:nvGrpSpPr>
      <p:grpSpPr>
        <a:xfrm>
          <a:off x="0" y="0"/>
          <a:ext cx="0" cy="0"/>
          <a:chOff x="0" y="0"/>
          <a:chExt cx="0" cy="0"/>
        </a:xfrm>
      </p:grpSpPr>
      <p:pic>
        <p:nvPicPr>
          <p:cNvPr id="349" name="Shape 349"/>
          <p:cNvPicPr preferRelativeResize="0"/>
          <p:nvPr/>
        </p:nvPicPr>
        <p:blipFill rotWithShape="1">
          <a:blip r:embed="rId3">
            <a:alphaModFix/>
          </a:blip>
          <a:srcRect b="0" l="0" r="0" t="0"/>
          <a:stretch/>
        </p:blipFill>
        <p:spPr>
          <a:xfrm rot="5400000">
            <a:off x="1672444" y="-224643"/>
            <a:ext cx="5670526" cy="733901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4" name="Shape 354"/>
        <p:cNvGrpSpPr/>
        <p:nvPr/>
      </p:nvGrpSpPr>
      <p:grpSpPr>
        <a:xfrm>
          <a:off x="0" y="0"/>
          <a:ext cx="0" cy="0"/>
          <a:chOff x="0" y="0"/>
          <a:chExt cx="0" cy="0"/>
        </a:xfrm>
      </p:grpSpPr>
      <p:pic>
        <p:nvPicPr>
          <p:cNvPr id="355" name="Shape 355"/>
          <p:cNvPicPr preferRelativeResize="0"/>
          <p:nvPr/>
        </p:nvPicPr>
        <p:blipFill rotWithShape="1">
          <a:blip r:embed="rId3">
            <a:alphaModFix/>
          </a:blip>
          <a:srcRect b="0" l="0" r="0" t="0"/>
          <a:stretch/>
        </p:blipFill>
        <p:spPr>
          <a:xfrm>
            <a:off x="1909763" y="528637"/>
            <a:ext cx="5324474" cy="58007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0" name="Shape 360"/>
        <p:cNvGrpSpPr/>
        <p:nvPr/>
      </p:nvGrpSpPr>
      <p:grpSpPr>
        <a:xfrm>
          <a:off x="0" y="0"/>
          <a:ext cx="0" cy="0"/>
          <a:chOff x="0" y="0"/>
          <a:chExt cx="0" cy="0"/>
        </a:xfrm>
      </p:grpSpPr>
      <p:pic>
        <p:nvPicPr>
          <p:cNvPr id="361" name="Shape 361"/>
          <p:cNvPicPr preferRelativeResize="0"/>
          <p:nvPr/>
        </p:nvPicPr>
        <p:blipFill rotWithShape="1">
          <a:blip r:embed="rId3">
            <a:alphaModFix/>
          </a:blip>
          <a:srcRect b="0" l="0" r="0" t="0"/>
          <a:stretch/>
        </p:blipFill>
        <p:spPr>
          <a:xfrm>
            <a:off x="457200" y="838200"/>
            <a:ext cx="8255280" cy="510063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5" name="Shape 365"/>
        <p:cNvGrpSpPr/>
        <p:nvPr/>
      </p:nvGrpSpPr>
      <p:grpSpPr>
        <a:xfrm>
          <a:off x="0" y="0"/>
          <a:ext cx="0" cy="0"/>
          <a:chOff x="0" y="0"/>
          <a:chExt cx="0" cy="0"/>
        </a:xfrm>
      </p:grpSpPr>
      <p:sp>
        <p:nvSpPr>
          <p:cNvPr id="366" name="Shape 366"/>
          <p:cNvSpPr txBox="1"/>
          <p:nvPr>
            <p:ph type="title"/>
          </p:nvPr>
        </p:nvSpPr>
        <p:spPr>
          <a:xfrm>
            <a:off x="457200" y="152400"/>
            <a:ext cx="8229600" cy="1219199"/>
          </a:xfrm>
          <a:prstGeom prst="rect">
            <a:avLst/>
          </a:prstGeom>
          <a:noFill/>
          <a:ln>
            <a:noFill/>
          </a:ln>
        </p:spPr>
        <p:txBody>
          <a:bodyPr anchorCtr="0" anchor="b" bIns="45700" lIns="91425" rIns="91425" tIns="45700">
            <a:noAutofit/>
          </a:bodyPr>
          <a:lstStyle/>
          <a:p>
            <a:pPr indent="0" lvl="0" marL="0" marR="0" rtl="0" algn="ctr">
              <a:spcBef>
                <a:spcPts val="0"/>
              </a:spcBef>
              <a:buClr>
                <a:srgbClr val="F9F9F9"/>
              </a:buClr>
              <a:buSzPct val="25000"/>
              <a:buFont typeface="Merriweather"/>
              <a:buNone/>
            </a:pPr>
            <a:r>
              <a:rPr b="0" i="0" lang="en-US" sz="3780" u="none" cap="none" strike="noStrike">
                <a:solidFill>
                  <a:srgbClr val="F9F9F9"/>
                </a:solidFill>
                <a:latin typeface="Merriweather"/>
                <a:ea typeface="Merriweather"/>
                <a:cs typeface="Merriweather"/>
                <a:sym typeface="Merriweather"/>
              </a:rPr>
              <a:t>Planning for the Early Years </a:t>
            </a:r>
            <a:br>
              <a:rPr b="0" i="0" lang="en-US" sz="3780" u="none" cap="none" strike="noStrike">
                <a:solidFill>
                  <a:srgbClr val="F9F9F9"/>
                </a:solidFill>
                <a:latin typeface="Merriweather"/>
                <a:ea typeface="Merriweather"/>
                <a:cs typeface="Merriweather"/>
                <a:sym typeface="Merriweather"/>
              </a:rPr>
            </a:br>
            <a:r>
              <a:rPr b="0" i="0" lang="en-US" sz="3780" u="none" cap="none" strike="noStrike">
                <a:solidFill>
                  <a:srgbClr val="F9F9F9"/>
                </a:solidFill>
                <a:latin typeface="Merriweather"/>
                <a:ea typeface="Merriweather"/>
                <a:cs typeface="Merriweather"/>
                <a:sym typeface="Merriweather"/>
              </a:rPr>
              <a:t>ELP  	    	K		    Beyond</a:t>
            </a:r>
          </a:p>
        </p:txBody>
      </p:sp>
      <p:pic>
        <p:nvPicPr>
          <p:cNvPr id="367" name="Shape 367"/>
          <p:cNvPicPr preferRelativeResize="0"/>
          <p:nvPr/>
        </p:nvPicPr>
        <p:blipFill rotWithShape="1">
          <a:blip r:embed="rId3">
            <a:alphaModFix/>
          </a:blip>
          <a:srcRect b="0" l="0" r="0" t="0"/>
          <a:stretch/>
        </p:blipFill>
        <p:spPr>
          <a:xfrm>
            <a:off x="1295400" y="1524000"/>
            <a:ext cx="6248399" cy="4489252"/>
          </a:xfrm>
          <a:prstGeom prst="rect">
            <a:avLst/>
          </a:prstGeom>
          <a:noFill/>
          <a:ln>
            <a:noFill/>
          </a:ln>
        </p:spPr>
      </p:pic>
      <p:cxnSp>
        <p:nvCxnSpPr>
          <p:cNvPr id="368" name="Shape 368"/>
          <p:cNvCxnSpPr/>
          <p:nvPr/>
        </p:nvCxnSpPr>
        <p:spPr>
          <a:xfrm>
            <a:off x="3048000" y="990600"/>
            <a:ext cx="685799" cy="0"/>
          </a:xfrm>
          <a:prstGeom prst="straightConnector1">
            <a:avLst/>
          </a:prstGeom>
          <a:noFill/>
          <a:ln cap="flat" cmpd="sng" w="12700">
            <a:solidFill>
              <a:schemeClr val="accent1"/>
            </a:solidFill>
            <a:prstDash val="solid"/>
            <a:round/>
            <a:headEnd len="med" w="med" type="none"/>
            <a:tailEnd len="lg" w="lg" type="stealth"/>
          </a:ln>
        </p:spPr>
      </p:cxnSp>
      <p:cxnSp>
        <p:nvCxnSpPr>
          <p:cNvPr id="369" name="Shape 369"/>
          <p:cNvCxnSpPr/>
          <p:nvPr/>
        </p:nvCxnSpPr>
        <p:spPr>
          <a:xfrm>
            <a:off x="4756675" y="990590"/>
            <a:ext cx="685800" cy="0"/>
          </a:xfrm>
          <a:prstGeom prst="straightConnector1">
            <a:avLst/>
          </a:prstGeom>
          <a:noFill/>
          <a:ln cap="flat" cmpd="sng" w="12700">
            <a:solidFill>
              <a:schemeClr val="accent1"/>
            </a:solidFill>
            <a:prstDash val="solid"/>
            <a:round/>
            <a:headEnd len="med" w="med" type="none"/>
            <a:tailEnd len="lg" w="lg" type="stealth"/>
          </a:ln>
        </p:spPr>
      </p:cxn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3" name="Shape 373"/>
        <p:cNvGrpSpPr/>
        <p:nvPr/>
      </p:nvGrpSpPr>
      <p:grpSpPr>
        <a:xfrm>
          <a:off x="0" y="0"/>
          <a:ext cx="0" cy="0"/>
          <a:chOff x="0" y="0"/>
          <a:chExt cx="0" cy="0"/>
        </a:xfrm>
      </p:grpSpPr>
      <p:sp>
        <p:nvSpPr>
          <p:cNvPr id="374" name="Shape 374"/>
          <p:cNvSpPr txBox="1"/>
          <p:nvPr>
            <p:ph type="title"/>
          </p:nvPr>
        </p:nvSpPr>
        <p:spPr>
          <a:xfrm>
            <a:off x="457200" y="152400"/>
            <a:ext cx="8229600" cy="1219199"/>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Merriweather"/>
              <a:buNone/>
            </a:pPr>
            <a:r>
              <a:rPr b="0" i="0" lang="en-US" sz="4200" u="none" cap="none" strike="noStrike">
                <a:solidFill>
                  <a:srgbClr val="F9F9F9"/>
                </a:solidFill>
                <a:latin typeface="Merriweather"/>
                <a:ea typeface="Merriweather"/>
                <a:cs typeface="Merriweather"/>
                <a:sym typeface="Merriweather"/>
              </a:rPr>
              <a:t>Assessment - Portfolios</a:t>
            </a:r>
          </a:p>
        </p:txBody>
      </p:sp>
      <p:pic>
        <p:nvPicPr>
          <p:cNvPr descr="http://ts1.mm.bing.net/th?&amp;id=HN.608001347468726062&amp;w=300&amp;h=300&amp;c=0&amp;pid=1.9&amp;rs=0&amp;p=0" id="375" name="Shape 375"/>
          <p:cNvPicPr preferRelativeResize="0"/>
          <p:nvPr/>
        </p:nvPicPr>
        <p:blipFill rotWithShape="1">
          <a:blip r:embed="rId3">
            <a:alphaModFix/>
          </a:blip>
          <a:srcRect b="0" l="0" r="0" t="0"/>
          <a:stretch/>
        </p:blipFill>
        <p:spPr>
          <a:xfrm>
            <a:off x="4267200" y="2286000"/>
            <a:ext cx="3390900" cy="33909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9" name="Shape 379"/>
        <p:cNvGrpSpPr/>
        <p:nvPr/>
      </p:nvGrpSpPr>
      <p:grpSpPr>
        <a:xfrm>
          <a:off x="0" y="0"/>
          <a:ext cx="0" cy="0"/>
          <a:chOff x="0" y="0"/>
          <a:chExt cx="0" cy="0"/>
        </a:xfrm>
      </p:grpSpPr>
      <p:sp>
        <p:nvSpPr>
          <p:cNvPr id="380" name="Shape 380"/>
          <p:cNvSpPr txBox="1"/>
          <p:nvPr>
            <p:ph idx="1" type="body"/>
          </p:nvPr>
        </p:nvSpPr>
        <p:spPr>
          <a:xfrm>
            <a:off x="15239" y="4876800"/>
            <a:ext cx="8229600" cy="1143000"/>
          </a:xfrm>
          <a:prstGeom prst="rect">
            <a:avLst/>
          </a:prstGeom>
          <a:noFill/>
          <a:ln>
            <a:noFill/>
          </a:ln>
        </p:spPr>
        <p:txBody>
          <a:bodyPr anchorCtr="0" anchor="t" bIns="45700" lIns="91425" rIns="91425" tIns="45700">
            <a:noAutofit/>
          </a:bodyPr>
          <a:lstStyle/>
          <a:p>
            <a:pPr indent="0" lvl="0" marL="0" marR="0" rtl="0" algn="l">
              <a:spcBef>
                <a:spcPts val="0"/>
              </a:spcBef>
              <a:buClr>
                <a:schemeClr val="accent2"/>
              </a:buClr>
              <a:buSzPct val="25000"/>
              <a:buFont typeface="Noto Sans Symbols"/>
              <a:buNone/>
            </a:pPr>
            <a:r>
              <a:rPr b="0" i="0" lang="en-US" sz="2600" u="none" cap="none" strike="noStrike">
                <a:solidFill>
                  <a:schemeClr val="lt1"/>
                </a:solidFill>
                <a:latin typeface="Merriweather"/>
                <a:ea typeface="Merriweather"/>
                <a:cs typeface="Merriweather"/>
                <a:sym typeface="Merriweather"/>
              </a:rPr>
              <a:t>	</a:t>
            </a:r>
            <a:r>
              <a:rPr b="0" i="0" lang="en-US" sz="2600" u="sng" cap="none" strike="noStrike">
                <a:solidFill>
                  <a:schemeClr val="hlink"/>
                </a:solidFill>
                <a:latin typeface="Merriweather"/>
                <a:ea typeface="Merriweather"/>
                <a:cs typeface="Merriweather"/>
                <a:sym typeface="Merriweather"/>
                <a:hlinkClick r:id="rId3"/>
              </a:rPr>
              <a:t>https</a:t>
            </a:r>
            <a:r>
              <a:rPr b="0" i="0" lang="en-US" sz="2600" u="none" cap="none" strike="noStrike">
                <a:solidFill>
                  <a:schemeClr val="lt1"/>
                </a:solidFill>
                <a:latin typeface="Merriweather"/>
                <a:ea typeface="Merriweather"/>
                <a:cs typeface="Merriweather"/>
                <a:sym typeface="Merriweather"/>
              </a:rPr>
              <a:t>://www.youtube.com/watch?v=8KtUhKVFjJI</a:t>
            </a:r>
          </a:p>
        </p:txBody>
      </p:sp>
      <p:sp>
        <p:nvSpPr>
          <p:cNvPr id="381" name="Shape 381"/>
          <p:cNvSpPr txBox="1"/>
          <p:nvPr>
            <p:ph type="title"/>
          </p:nvPr>
        </p:nvSpPr>
        <p:spPr>
          <a:xfrm>
            <a:off x="457200" y="1676400"/>
            <a:ext cx="8229600" cy="1219199"/>
          </a:xfrm>
          <a:prstGeom prst="rect">
            <a:avLst/>
          </a:prstGeom>
          <a:noFill/>
          <a:ln>
            <a:noFill/>
          </a:ln>
        </p:spPr>
        <p:txBody>
          <a:bodyPr anchorCtr="0" anchor="b" bIns="45700" lIns="91425" rIns="91425" tIns="45700">
            <a:noAutofit/>
          </a:bodyPr>
          <a:lstStyle/>
          <a:p>
            <a:pPr indent="0" lvl="0" marL="0" marR="0" rtl="0" algn="ctr">
              <a:spcBef>
                <a:spcPts val="0"/>
              </a:spcBef>
              <a:buClr>
                <a:srgbClr val="F9F9F9"/>
              </a:buClr>
              <a:buSzPct val="25000"/>
              <a:buFont typeface="Merriweather"/>
              <a:buNone/>
            </a:pPr>
            <a:r>
              <a:rPr b="0" i="0" lang="en-US" sz="3959" u="none" cap="none" strike="noStrike">
                <a:solidFill>
                  <a:srgbClr val="F9F9F9"/>
                </a:solidFill>
                <a:latin typeface="Merriweather"/>
                <a:ea typeface="Merriweather"/>
                <a:cs typeface="Merriweather"/>
                <a:sym typeface="Merriweather"/>
              </a:rPr>
              <a:t>The Crucial Role of Play in Early Childhood</a:t>
            </a:r>
            <a:br>
              <a:rPr b="0" i="0" lang="en-US" sz="3780" u="none" cap="none" strike="noStrike">
                <a:solidFill>
                  <a:srgbClr val="F9F9F9"/>
                </a:solidFill>
                <a:latin typeface="Merriweather"/>
                <a:ea typeface="Merriweather"/>
                <a:cs typeface="Merriweather"/>
                <a:sym typeface="Merriweather"/>
              </a:rPr>
            </a:b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5" name="Shape 385"/>
        <p:cNvGrpSpPr/>
        <p:nvPr/>
      </p:nvGrpSpPr>
      <p:grpSpPr>
        <a:xfrm>
          <a:off x="0" y="0"/>
          <a:ext cx="0" cy="0"/>
          <a:chOff x="0" y="0"/>
          <a:chExt cx="0" cy="0"/>
        </a:xfrm>
      </p:grpSpPr>
      <p:sp>
        <p:nvSpPr>
          <p:cNvPr id="386" name="Shape 386"/>
          <p:cNvSpPr txBox="1"/>
          <p:nvPr>
            <p:ph idx="1" type="body"/>
          </p:nvPr>
        </p:nvSpPr>
        <p:spPr>
          <a:xfrm>
            <a:off x="457200" y="1524000"/>
            <a:ext cx="8229600" cy="45720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accent2"/>
              </a:buClr>
              <a:buSzPct val="25000"/>
              <a:buFont typeface="Noto Sans Symbols"/>
              <a:buNone/>
            </a:pPr>
            <a:r>
              <a:rPr b="0" i="0" lang="en-US" sz="2000" u="none" cap="none" strike="noStrike">
                <a:solidFill>
                  <a:schemeClr val="lt1"/>
                </a:solidFill>
                <a:latin typeface="Merriweather"/>
                <a:ea typeface="Merriweather"/>
                <a:cs typeface="Merriweather"/>
                <a:sym typeface="Merriweather"/>
              </a:rPr>
              <a:t>(2005). </a:t>
            </a:r>
            <a:r>
              <a:rPr b="0" i="1" lang="en-US" sz="2000" u="none" cap="none" strike="noStrike">
                <a:solidFill>
                  <a:schemeClr val="lt1"/>
                </a:solidFill>
                <a:latin typeface="Merriweather"/>
                <a:ea typeface="Merriweather"/>
                <a:cs typeface="Merriweather"/>
                <a:sym typeface="Merriweather"/>
              </a:rPr>
              <a:t>Making learning visible project at the Harvard graduate school of 	education</a:t>
            </a:r>
            <a:r>
              <a:rPr b="0" i="0" lang="en-US" sz="2000" u="none" cap="none" strike="noStrike">
                <a:solidFill>
                  <a:schemeClr val="lt1"/>
                </a:solidFill>
                <a:latin typeface="Merriweather"/>
                <a:ea typeface="Merriweather"/>
                <a:cs typeface="Merriweather"/>
                <a:sym typeface="Merriweather"/>
              </a:rPr>
              <a:t>. </a:t>
            </a:r>
          </a:p>
          <a:p>
            <a:pPr indent="0" lvl="0" marL="0" marR="0" rtl="0" algn="l">
              <a:spcBef>
                <a:spcPts val="600"/>
              </a:spcBef>
              <a:spcAft>
                <a:spcPts val="0"/>
              </a:spcAft>
              <a:buClr>
                <a:schemeClr val="accent2"/>
              </a:buClr>
              <a:buSzPct val="25000"/>
              <a:buFont typeface="Noto Sans Symbols"/>
              <a:buNone/>
            </a:pPr>
            <a:r>
              <a:rPr b="0" i="0" lang="en-US" sz="2000" u="none" cap="none" strike="noStrike">
                <a:solidFill>
                  <a:schemeClr val="lt1"/>
                </a:solidFill>
                <a:latin typeface="Merriweather"/>
                <a:ea typeface="Merriweather"/>
                <a:cs typeface="Merriweather"/>
                <a:sym typeface="Merriweather"/>
              </a:rPr>
              <a:t>Stacey, S. (2009). </a:t>
            </a:r>
            <a:r>
              <a:rPr b="0" i="1" lang="en-US" sz="2000" u="none" cap="none" strike="noStrike">
                <a:solidFill>
                  <a:schemeClr val="lt1"/>
                </a:solidFill>
                <a:latin typeface="Merriweather"/>
                <a:ea typeface="Merriweather"/>
                <a:cs typeface="Merriweather"/>
                <a:sym typeface="Merriweather"/>
              </a:rPr>
              <a:t>Emergent curriculum in early childhood settings from 	theory to practice. </a:t>
            </a:r>
            <a:r>
              <a:rPr b="0" i="0" lang="en-US" sz="2000" u="none" cap="none" strike="noStrike">
                <a:solidFill>
                  <a:schemeClr val="lt1"/>
                </a:solidFill>
                <a:latin typeface="Merriweather"/>
                <a:ea typeface="Merriweather"/>
                <a:cs typeface="Merriweather"/>
                <a:sym typeface="Merriweather"/>
              </a:rPr>
              <a:t>St. Paul MN: Redleaf Press</a:t>
            </a:r>
          </a:p>
          <a:p>
            <a:pPr indent="0" lvl="0" marL="0" marR="0" rtl="0" algn="l">
              <a:spcBef>
                <a:spcPts val="600"/>
              </a:spcBef>
              <a:spcAft>
                <a:spcPts val="0"/>
              </a:spcAft>
              <a:buClr>
                <a:schemeClr val="accent2"/>
              </a:buClr>
              <a:buSzPct val="25000"/>
              <a:buFont typeface="Noto Sans Symbols"/>
              <a:buNone/>
            </a:pPr>
            <a:r>
              <a:rPr b="0" i="0" lang="en-US" sz="2000" u="none" cap="none" strike="noStrike">
                <a:solidFill>
                  <a:schemeClr val="lt1"/>
                </a:solidFill>
                <a:latin typeface="Merriweather"/>
                <a:ea typeface="Merriweather"/>
                <a:cs typeface="Merriweather"/>
                <a:sym typeface="Merriweather"/>
              </a:rPr>
              <a:t>Krechevsky, M., Mardell, B., Rivard, M., Wilson, D.. (2013). </a:t>
            </a:r>
            <a:r>
              <a:rPr b="0" i="1" lang="en-US" sz="2000" u="none" cap="none" strike="noStrike">
                <a:solidFill>
                  <a:schemeClr val="lt1"/>
                </a:solidFill>
                <a:latin typeface="Merriweather"/>
                <a:ea typeface="Merriweather"/>
                <a:cs typeface="Merriweather"/>
                <a:sym typeface="Merriweather"/>
              </a:rPr>
              <a:t>Visible 	learners promoting Reggio-inspired approaches in all schools.  	</a:t>
            </a:r>
            <a:r>
              <a:rPr b="0" i="0" lang="en-US" sz="2000" u="none" cap="none" strike="noStrike">
                <a:solidFill>
                  <a:schemeClr val="lt1"/>
                </a:solidFill>
                <a:latin typeface="Merriweather"/>
                <a:ea typeface="Merriweather"/>
                <a:cs typeface="Merriweather"/>
                <a:sym typeface="Merriweather"/>
              </a:rPr>
              <a:t>San Francisco, CA: Jossey-Bass.</a:t>
            </a:r>
          </a:p>
          <a:p>
            <a:pPr indent="0" lvl="0" marL="0" marR="0" rtl="0" algn="l">
              <a:spcBef>
                <a:spcPts val="600"/>
              </a:spcBef>
              <a:spcAft>
                <a:spcPts val="0"/>
              </a:spcAft>
              <a:buClr>
                <a:schemeClr val="accent2"/>
              </a:buClr>
              <a:buSzPct val="25000"/>
              <a:buFont typeface="Noto Sans Symbols"/>
              <a:buNone/>
            </a:pPr>
            <a:r>
              <a:rPr b="0" i="0" lang="en-US" sz="2000" u="none" cap="none" strike="noStrike">
                <a:solidFill>
                  <a:schemeClr val="lt1"/>
                </a:solidFill>
                <a:latin typeface="Merriweather"/>
                <a:ea typeface="Merriweather"/>
                <a:cs typeface="Merriweather"/>
                <a:sym typeface="Merriweather"/>
              </a:rPr>
              <a:t>Stables, J. (2013). </a:t>
            </a:r>
            <a:r>
              <a:rPr b="0" i="1" lang="en-US" sz="2000" u="none" cap="none" strike="noStrike">
                <a:solidFill>
                  <a:schemeClr val="lt1"/>
                </a:solidFill>
                <a:latin typeface="Merriweather"/>
                <a:ea typeface="Merriweather"/>
                <a:cs typeface="Merriweather"/>
                <a:sym typeface="Merriweather"/>
              </a:rPr>
              <a:t>Starting points</a:t>
            </a:r>
            <a:r>
              <a:rPr b="0" i="0" lang="en-US" sz="2000" u="none" cap="none" strike="noStrike">
                <a:solidFill>
                  <a:schemeClr val="lt1"/>
                </a:solidFill>
                <a:latin typeface="Merriweather"/>
                <a:ea typeface="Merriweather"/>
                <a:cs typeface="Merriweather"/>
                <a:sym typeface="Merriweather"/>
              </a:rPr>
              <a:t>. Calgary, AB: jennydaledesigns.</a:t>
            </a:r>
          </a:p>
          <a:p>
            <a:pPr indent="0" lvl="0" marL="0" marR="0" rtl="0" algn="l">
              <a:spcBef>
                <a:spcPts val="600"/>
              </a:spcBef>
              <a:buClr>
                <a:schemeClr val="accent2"/>
              </a:buClr>
              <a:buSzPct val="25000"/>
              <a:buFont typeface="Noto Sans Symbols"/>
              <a:buNone/>
            </a:pPr>
            <a:r>
              <a:rPr b="0" i="0" lang="en-US" sz="2000" u="none" cap="none" strike="noStrike">
                <a:solidFill>
                  <a:schemeClr val="lt1"/>
                </a:solidFill>
                <a:latin typeface="Merriweather"/>
                <a:ea typeface="Merriweather"/>
                <a:cs typeface="Merriweather"/>
                <a:sym typeface="Merriweather"/>
              </a:rPr>
              <a:t>Harvest Resources. (2006). </a:t>
            </a:r>
            <a:r>
              <a:rPr b="0" i="1" lang="en-US" sz="2000" u="none" cap="none" strike="noStrike">
                <a:solidFill>
                  <a:schemeClr val="lt1"/>
                </a:solidFill>
                <a:latin typeface="Merriweather"/>
                <a:ea typeface="Merriweather"/>
                <a:cs typeface="Merriweather"/>
                <a:sym typeface="Merriweather"/>
              </a:rPr>
              <a:t>A study of early childhood program 	environments. </a:t>
            </a:r>
            <a:r>
              <a:rPr b="0" i="0" lang="en-US" sz="2000" u="none" cap="none" strike="noStrike">
                <a:solidFill>
                  <a:schemeClr val="lt1"/>
                </a:solidFill>
                <a:latin typeface="Merriweather"/>
                <a:ea typeface="Merriweather"/>
                <a:cs typeface="Merriweather"/>
                <a:sym typeface="Merriweather"/>
              </a:rPr>
              <a:t>Mechanicsburg, PA: Harvest Resources.</a:t>
            </a:r>
          </a:p>
        </p:txBody>
      </p:sp>
      <p:sp>
        <p:nvSpPr>
          <p:cNvPr id="387" name="Shape 387"/>
          <p:cNvSpPr txBox="1"/>
          <p:nvPr>
            <p:ph type="title"/>
          </p:nvPr>
        </p:nvSpPr>
        <p:spPr>
          <a:xfrm>
            <a:off x="457200" y="152400"/>
            <a:ext cx="8229600" cy="1219199"/>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Merriweather"/>
              <a:buNone/>
            </a:pPr>
            <a:r>
              <a:rPr b="0" i="0" lang="en-US" sz="4200" u="none" cap="none" strike="noStrike">
                <a:solidFill>
                  <a:srgbClr val="F9F9F9"/>
                </a:solidFill>
                <a:latin typeface="Merriweather"/>
                <a:ea typeface="Merriweather"/>
                <a:cs typeface="Merriweather"/>
                <a:sym typeface="Merriweather"/>
              </a:rPr>
              <a:t>References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nvSpPr>
        <p:spPr>
          <a:xfrm>
            <a:off x="714347" y="188893"/>
            <a:ext cx="7743852" cy="120032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en-US" sz="3600" u="none" cap="none" strike="noStrike">
                <a:solidFill>
                  <a:srgbClr val="E36C09"/>
                </a:solidFill>
                <a:latin typeface="Arial"/>
                <a:ea typeface="Arial"/>
                <a:cs typeface="Arial"/>
                <a:sym typeface="Arial"/>
              </a:rPr>
              <a:t>Sensitive periods </a:t>
            </a:r>
          </a:p>
          <a:p>
            <a:pPr indent="0" lvl="0" marL="0" marR="0" rtl="0" algn="ctr">
              <a:spcBef>
                <a:spcPts val="0"/>
              </a:spcBef>
              <a:spcAft>
                <a:spcPts val="0"/>
              </a:spcAft>
              <a:buSzPct val="25000"/>
              <a:buNone/>
            </a:pPr>
            <a:r>
              <a:rPr b="1" i="0" lang="en-US" sz="3600" u="none" cap="none" strike="noStrike">
                <a:solidFill>
                  <a:srgbClr val="E36C09"/>
                </a:solidFill>
                <a:latin typeface="Arial"/>
                <a:ea typeface="Arial"/>
                <a:cs typeface="Arial"/>
                <a:sym typeface="Arial"/>
              </a:rPr>
              <a:t>in early brain development</a:t>
            </a:r>
          </a:p>
        </p:txBody>
      </p:sp>
      <p:sp>
        <p:nvSpPr>
          <p:cNvPr id="120" name="Shape 120"/>
          <p:cNvSpPr/>
          <p:nvPr/>
        </p:nvSpPr>
        <p:spPr>
          <a:xfrm>
            <a:off x="6155066" y="2133600"/>
            <a:ext cx="771364"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1800" u="none" cap="none" strike="noStrike">
                <a:solidFill>
                  <a:srgbClr val="E8C21F"/>
                </a:solidFill>
                <a:latin typeface="Calibri"/>
                <a:ea typeface="Calibri"/>
                <a:cs typeface="Calibri"/>
                <a:sym typeface="Calibri"/>
              </a:rPr>
              <a:t>Vision</a:t>
            </a:r>
          </a:p>
        </p:txBody>
      </p:sp>
      <p:sp>
        <p:nvSpPr>
          <p:cNvPr id="121" name="Shape 121"/>
          <p:cNvSpPr/>
          <p:nvPr/>
        </p:nvSpPr>
        <p:spPr>
          <a:xfrm>
            <a:off x="6155066" y="2445951"/>
            <a:ext cx="930063"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1800" u="none" cap="none" strike="noStrike">
                <a:solidFill>
                  <a:srgbClr val="5BBAC4"/>
                </a:solidFill>
                <a:latin typeface="Calibri"/>
                <a:ea typeface="Calibri"/>
                <a:cs typeface="Calibri"/>
                <a:sym typeface="Calibri"/>
              </a:rPr>
              <a:t>Hearing</a:t>
            </a:r>
          </a:p>
        </p:txBody>
      </p:sp>
      <p:sp>
        <p:nvSpPr>
          <p:cNvPr id="122" name="Shape 122"/>
          <p:cNvSpPr/>
          <p:nvPr/>
        </p:nvSpPr>
        <p:spPr>
          <a:xfrm>
            <a:off x="6155066" y="2758303"/>
            <a:ext cx="2899062"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1800" u="none" cap="none" strike="noStrike">
                <a:solidFill>
                  <a:srgbClr val="8DC043"/>
                </a:solidFill>
                <a:latin typeface="Calibri"/>
                <a:ea typeface="Calibri"/>
                <a:cs typeface="Calibri"/>
                <a:sym typeface="Calibri"/>
              </a:rPr>
              <a:t>Habitual ways of responding</a:t>
            </a:r>
          </a:p>
        </p:txBody>
      </p:sp>
      <p:sp>
        <p:nvSpPr>
          <p:cNvPr id="123" name="Shape 123"/>
          <p:cNvSpPr/>
          <p:nvPr/>
        </p:nvSpPr>
        <p:spPr>
          <a:xfrm>
            <a:off x="6155066" y="3041136"/>
            <a:ext cx="1087862"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1800" u="none" cap="none" strike="noStrike">
                <a:solidFill>
                  <a:srgbClr val="E68724"/>
                </a:solidFill>
                <a:latin typeface="Calibri"/>
                <a:ea typeface="Calibri"/>
                <a:cs typeface="Calibri"/>
                <a:sym typeface="Calibri"/>
              </a:rPr>
              <a:t>Language</a:t>
            </a:r>
          </a:p>
        </p:txBody>
      </p:sp>
      <p:sp>
        <p:nvSpPr>
          <p:cNvPr id="124" name="Shape 124"/>
          <p:cNvSpPr/>
          <p:nvPr/>
        </p:nvSpPr>
        <p:spPr>
          <a:xfrm>
            <a:off x="6155066" y="3353489"/>
            <a:ext cx="1918986"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1800" u="none" cap="none" strike="noStrike">
                <a:solidFill>
                  <a:srgbClr val="A24384"/>
                </a:solidFill>
                <a:latin typeface="Calibri"/>
                <a:ea typeface="Calibri"/>
                <a:cs typeface="Calibri"/>
                <a:sym typeface="Calibri"/>
              </a:rPr>
              <a:t>Emotional Control</a:t>
            </a:r>
          </a:p>
        </p:txBody>
      </p:sp>
      <p:sp>
        <p:nvSpPr>
          <p:cNvPr id="125" name="Shape 125"/>
          <p:cNvSpPr/>
          <p:nvPr/>
        </p:nvSpPr>
        <p:spPr>
          <a:xfrm>
            <a:off x="6155066" y="3665841"/>
            <a:ext cx="889923"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1800" u="none" cap="none" strike="noStrike">
                <a:solidFill>
                  <a:srgbClr val="B51621"/>
                </a:solidFill>
                <a:latin typeface="Calibri"/>
                <a:ea typeface="Calibri"/>
                <a:cs typeface="Calibri"/>
                <a:sym typeface="Calibri"/>
              </a:rPr>
              <a:t>Symbol</a:t>
            </a:r>
          </a:p>
        </p:txBody>
      </p:sp>
      <p:sp>
        <p:nvSpPr>
          <p:cNvPr id="126" name="Shape 126"/>
          <p:cNvSpPr/>
          <p:nvPr/>
        </p:nvSpPr>
        <p:spPr>
          <a:xfrm>
            <a:off x="906490" y="2231150"/>
            <a:ext cx="4962028" cy="2488991"/>
          </a:xfrm>
          <a:custGeom>
            <a:pathLst>
              <a:path extrusionOk="0" h="120000" w="120000">
                <a:moveTo>
                  <a:pt x="0" y="2540"/>
                </a:moveTo>
                <a:cubicBezTo>
                  <a:pt x="5571" y="1246"/>
                  <a:pt x="11168" y="0"/>
                  <a:pt x="16154" y="383"/>
                </a:cubicBezTo>
                <a:cubicBezTo>
                  <a:pt x="21140" y="767"/>
                  <a:pt x="25389" y="1486"/>
                  <a:pt x="29993" y="4746"/>
                </a:cubicBezTo>
                <a:cubicBezTo>
                  <a:pt x="34598" y="8006"/>
                  <a:pt x="39635" y="13040"/>
                  <a:pt x="43858" y="19944"/>
                </a:cubicBezTo>
                <a:cubicBezTo>
                  <a:pt x="48081" y="26847"/>
                  <a:pt x="52304" y="38114"/>
                  <a:pt x="55382" y="46072"/>
                </a:cubicBezTo>
                <a:cubicBezTo>
                  <a:pt x="58460" y="54031"/>
                  <a:pt x="60368" y="61270"/>
                  <a:pt x="62302" y="67790"/>
                </a:cubicBezTo>
                <a:cubicBezTo>
                  <a:pt x="64235" y="74310"/>
                  <a:pt x="65202" y="79392"/>
                  <a:pt x="66932" y="85193"/>
                </a:cubicBezTo>
                <a:cubicBezTo>
                  <a:pt x="68662" y="90994"/>
                  <a:pt x="70773" y="98234"/>
                  <a:pt x="72707" y="102596"/>
                </a:cubicBezTo>
                <a:cubicBezTo>
                  <a:pt x="74640" y="106959"/>
                  <a:pt x="74996" y="108733"/>
                  <a:pt x="78456" y="111274"/>
                </a:cubicBezTo>
                <a:cubicBezTo>
                  <a:pt x="81916" y="113815"/>
                  <a:pt x="86546" y="116356"/>
                  <a:pt x="93466" y="117794"/>
                </a:cubicBezTo>
                <a:cubicBezTo>
                  <a:pt x="100385" y="119232"/>
                  <a:pt x="110180" y="119616"/>
                  <a:pt x="120000" y="120000"/>
                </a:cubicBezTo>
              </a:path>
            </a:pathLst>
          </a:custGeom>
          <a:noFill/>
          <a:ln cap="flat" cmpd="sng" w="50800">
            <a:solidFill>
              <a:srgbClr val="E8C21F"/>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27" name="Shape 127"/>
          <p:cNvSpPr/>
          <p:nvPr/>
        </p:nvSpPr>
        <p:spPr>
          <a:xfrm>
            <a:off x="906490" y="2291552"/>
            <a:ext cx="4962028" cy="2488991"/>
          </a:xfrm>
          <a:custGeom>
            <a:pathLst>
              <a:path extrusionOk="0" h="120000" w="120000">
                <a:moveTo>
                  <a:pt x="0" y="2540"/>
                </a:moveTo>
                <a:cubicBezTo>
                  <a:pt x="5571" y="1246"/>
                  <a:pt x="11168" y="0"/>
                  <a:pt x="16154" y="383"/>
                </a:cubicBezTo>
                <a:cubicBezTo>
                  <a:pt x="21140" y="767"/>
                  <a:pt x="25389" y="1486"/>
                  <a:pt x="29993" y="4746"/>
                </a:cubicBezTo>
                <a:cubicBezTo>
                  <a:pt x="34598" y="8006"/>
                  <a:pt x="39635" y="13040"/>
                  <a:pt x="43858" y="19944"/>
                </a:cubicBezTo>
                <a:cubicBezTo>
                  <a:pt x="48081" y="26847"/>
                  <a:pt x="52304" y="38114"/>
                  <a:pt x="55382" y="46072"/>
                </a:cubicBezTo>
                <a:cubicBezTo>
                  <a:pt x="58460" y="54031"/>
                  <a:pt x="60368" y="61270"/>
                  <a:pt x="62302" y="67790"/>
                </a:cubicBezTo>
                <a:cubicBezTo>
                  <a:pt x="64235" y="74310"/>
                  <a:pt x="65202" y="79392"/>
                  <a:pt x="66932" y="85193"/>
                </a:cubicBezTo>
                <a:cubicBezTo>
                  <a:pt x="68662" y="90994"/>
                  <a:pt x="70773" y="98234"/>
                  <a:pt x="72707" y="102596"/>
                </a:cubicBezTo>
                <a:cubicBezTo>
                  <a:pt x="74640" y="106959"/>
                  <a:pt x="74996" y="108733"/>
                  <a:pt x="78456" y="111274"/>
                </a:cubicBezTo>
                <a:cubicBezTo>
                  <a:pt x="81916" y="113815"/>
                  <a:pt x="86546" y="116356"/>
                  <a:pt x="93466" y="117794"/>
                </a:cubicBezTo>
                <a:cubicBezTo>
                  <a:pt x="100385" y="119232"/>
                  <a:pt x="110180" y="119616"/>
                  <a:pt x="120000" y="120000"/>
                </a:cubicBezTo>
              </a:path>
            </a:pathLst>
          </a:custGeom>
          <a:noFill/>
          <a:ln cap="flat" cmpd="sng" w="50800">
            <a:solidFill>
              <a:srgbClr val="5BBAC4"/>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i="0" sz="1800" u="none" cap="none" strike="noStrike">
              <a:solidFill>
                <a:srgbClr val="FF0000"/>
              </a:solidFill>
              <a:latin typeface="Calibri"/>
              <a:ea typeface="Calibri"/>
              <a:cs typeface="Calibri"/>
              <a:sym typeface="Calibri"/>
            </a:endParaRPr>
          </a:p>
        </p:txBody>
      </p:sp>
      <p:sp>
        <p:nvSpPr>
          <p:cNvPr id="128" name="Shape 128"/>
          <p:cNvSpPr/>
          <p:nvPr/>
        </p:nvSpPr>
        <p:spPr>
          <a:xfrm>
            <a:off x="903070" y="2133141"/>
            <a:ext cx="4914163" cy="2466198"/>
          </a:xfrm>
          <a:custGeom>
            <a:pathLst>
              <a:path extrusionOk="0" h="120000" w="120000">
                <a:moveTo>
                  <a:pt x="0" y="53419"/>
                </a:moveTo>
                <a:cubicBezTo>
                  <a:pt x="770" y="45725"/>
                  <a:pt x="1566" y="38032"/>
                  <a:pt x="2337" y="31451"/>
                </a:cubicBezTo>
                <a:cubicBezTo>
                  <a:pt x="3107" y="24870"/>
                  <a:pt x="3672" y="18290"/>
                  <a:pt x="4648" y="13887"/>
                </a:cubicBezTo>
                <a:cubicBezTo>
                  <a:pt x="5625" y="9483"/>
                  <a:pt x="6421" y="7306"/>
                  <a:pt x="8167" y="5129"/>
                </a:cubicBezTo>
                <a:cubicBezTo>
                  <a:pt x="9914" y="2951"/>
                  <a:pt x="13022" y="1451"/>
                  <a:pt x="15154" y="725"/>
                </a:cubicBezTo>
                <a:cubicBezTo>
                  <a:pt x="17285" y="0"/>
                  <a:pt x="19238" y="338"/>
                  <a:pt x="20984" y="725"/>
                </a:cubicBezTo>
                <a:cubicBezTo>
                  <a:pt x="22731" y="1112"/>
                  <a:pt x="23681" y="1500"/>
                  <a:pt x="25633" y="2951"/>
                </a:cubicBezTo>
                <a:cubicBezTo>
                  <a:pt x="27585" y="4403"/>
                  <a:pt x="29717" y="5516"/>
                  <a:pt x="32619" y="9532"/>
                </a:cubicBezTo>
                <a:cubicBezTo>
                  <a:pt x="35522" y="13548"/>
                  <a:pt x="39991" y="20903"/>
                  <a:pt x="43099" y="27096"/>
                </a:cubicBezTo>
                <a:cubicBezTo>
                  <a:pt x="46207" y="33290"/>
                  <a:pt x="48364" y="38419"/>
                  <a:pt x="51267" y="46838"/>
                </a:cubicBezTo>
                <a:cubicBezTo>
                  <a:pt x="54169" y="55258"/>
                  <a:pt x="57097" y="68032"/>
                  <a:pt x="60590" y="77564"/>
                </a:cubicBezTo>
                <a:cubicBezTo>
                  <a:pt x="64083" y="87096"/>
                  <a:pt x="68142" y="97693"/>
                  <a:pt x="72226" y="103887"/>
                </a:cubicBezTo>
                <a:cubicBezTo>
                  <a:pt x="76309" y="110080"/>
                  <a:pt x="79803" y="112306"/>
                  <a:pt x="85042" y="114870"/>
                </a:cubicBezTo>
                <a:cubicBezTo>
                  <a:pt x="90282" y="117435"/>
                  <a:pt x="97859" y="118548"/>
                  <a:pt x="103690" y="119274"/>
                </a:cubicBezTo>
                <a:cubicBezTo>
                  <a:pt x="109520" y="120000"/>
                  <a:pt x="114760" y="119612"/>
                  <a:pt x="119999" y="119274"/>
                </a:cubicBezTo>
              </a:path>
            </a:pathLst>
          </a:custGeom>
          <a:noFill/>
          <a:ln cap="flat" cmpd="sng" w="50800">
            <a:solidFill>
              <a:srgbClr val="8DC043"/>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29" name="Shape 129"/>
          <p:cNvSpPr/>
          <p:nvPr/>
        </p:nvSpPr>
        <p:spPr>
          <a:xfrm>
            <a:off x="906490" y="1967892"/>
            <a:ext cx="4962028" cy="1511173"/>
          </a:xfrm>
          <a:custGeom>
            <a:pathLst>
              <a:path extrusionOk="0" h="120000" w="120000">
                <a:moveTo>
                  <a:pt x="0" y="116447"/>
                </a:moveTo>
                <a:cubicBezTo>
                  <a:pt x="1043" y="105078"/>
                  <a:pt x="2111" y="93710"/>
                  <a:pt x="3459" y="80605"/>
                </a:cubicBezTo>
                <a:cubicBezTo>
                  <a:pt x="4808" y="67500"/>
                  <a:pt x="6359" y="49026"/>
                  <a:pt x="8089" y="37657"/>
                </a:cubicBezTo>
                <a:cubicBezTo>
                  <a:pt x="9819" y="26289"/>
                  <a:pt x="11524" y="18552"/>
                  <a:pt x="13839" y="12552"/>
                </a:cubicBezTo>
                <a:cubicBezTo>
                  <a:pt x="16154" y="6552"/>
                  <a:pt x="18850" y="3631"/>
                  <a:pt x="21929" y="1815"/>
                </a:cubicBezTo>
                <a:cubicBezTo>
                  <a:pt x="25007" y="0"/>
                  <a:pt x="29052" y="1184"/>
                  <a:pt x="32308" y="1815"/>
                </a:cubicBezTo>
                <a:cubicBezTo>
                  <a:pt x="35564" y="2447"/>
                  <a:pt x="37880" y="3078"/>
                  <a:pt x="41543" y="5447"/>
                </a:cubicBezTo>
                <a:cubicBezTo>
                  <a:pt x="45206" y="7815"/>
                  <a:pt x="50014" y="12000"/>
                  <a:pt x="54237" y="16184"/>
                </a:cubicBezTo>
                <a:cubicBezTo>
                  <a:pt x="58460" y="20368"/>
                  <a:pt x="63269" y="25657"/>
                  <a:pt x="66932" y="30473"/>
                </a:cubicBezTo>
                <a:cubicBezTo>
                  <a:pt x="70595" y="35289"/>
                  <a:pt x="72503" y="38842"/>
                  <a:pt x="76167" y="44842"/>
                </a:cubicBezTo>
                <a:cubicBezTo>
                  <a:pt x="79830" y="50842"/>
                  <a:pt x="84435" y="58578"/>
                  <a:pt x="88861" y="66315"/>
                </a:cubicBezTo>
                <a:cubicBezTo>
                  <a:pt x="93288" y="74052"/>
                  <a:pt x="98655" y="84157"/>
                  <a:pt x="102700" y="91342"/>
                </a:cubicBezTo>
                <a:cubicBezTo>
                  <a:pt x="106745" y="98526"/>
                  <a:pt x="110205" y="104526"/>
                  <a:pt x="113080" y="109263"/>
                </a:cubicBezTo>
                <a:cubicBezTo>
                  <a:pt x="115955" y="114000"/>
                  <a:pt x="119033" y="117631"/>
                  <a:pt x="120000" y="120000"/>
                </a:cubicBezTo>
              </a:path>
            </a:pathLst>
          </a:custGeom>
          <a:noFill/>
          <a:ln cap="flat" cmpd="sng" w="50800">
            <a:solidFill>
              <a:srgbClr val="E68724"/>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30" name="Shape 130"/>
          <p:cNvSpPr/>
          <p:nvPr/>
        </p:nvSpPr>
        <p:spPr>
          <a:xfrm>
            <a:off x="911049" y="2174168"/>
            <a:ext cx="5009892" cy="2804674"/>
          </a:xfrm>
          <a:custGeom>
            <a:pathLst>
              <a:path extrusionOk="0" h="120000" w="120000">
                <a:moveTo>
                  <a:pt x="0" y="120000"/>
                </a:moveTo>
                <a:cubicBezTo>
                  <a:pt x="4761" y="117234"/>
                  <a:pt x="9523" y="114510"/>
                  <a:pt x="13705" y="108382"/>
                </a:cubicBezTo>
                <a:cubicBezTo>
                  <a:pt x="17887" y="102255"/>
                  <a:pt x="21717" y="92978"/>
                  <a:pt x="25143" y="83319"/>
                </a:cubicBezTo>
                <a:cubicBezTo>
                  <a:pt x="28570" y="73659"/>
                  <a:pt x="31820" y="61106"/>
                  <a:pt x="34289" y="50510"/>
                </a:cubicBezTo>
                <a:cubicBezTo>
                  <a:pt x="36758" y="39914"/>
                  <a:pt x="38295" y="27319"/>
                  <a:pt x="40008" y="19617"/>
                </a:cubicBezTo>
                <a:cubicBezTo>
                  <a:pt x="41721" y="11914"/>
                  <a:pt x="42678" y="7404"/>
                  <a:pt x="44568" y="4170"/>
                </a:cubicBezTo>
                <a:cubicBezTo>
                  <a:pt x="46458" y="936"/>
                  <a:pt x="48952" y="595"/>
                  <a:pt x="51421" y="297"/>
                </a:cubicBezTo>
                <a:cubicBezTo>
                  <a:pt x="53890" y="0"/>
                  <a:pt x="56964" y="1276"/>
                  <a:pt x="59433" y="2255"/>
                </a:cubicBezTo>
                <a:cubicBezTo>
                  <a:pt x="61902" y="3234"/>
                  <a:pt x="62859" y="3531"/>
                  <a:pt x="66285" y="6085"/>
                </a:cubicBezTo>
                <a:cubicBezTo>
                  <a:pt x="69712" y="8638"/>
                  <a:pt x="74650" y="13531"/>
                  <a:pt x="79991" y="17702"/>
                </a:cubicBezTo>
                <a:cubicBezTo>
                  <a:pt x="85332" y="21872"/>
                  <a:pt x="91606" y="28297"/>
                  <a:pt x="98282" y="31191"/>
                </a:cubicBezTo>
                <a:cubicBezTo>
                  <a:pt x="104959" y="34085"/>
                  <a:pt x="115994" y="34425"/>
                  <a:pt x="119999" y="35063"/>
                </a:cubicBezTo>
              </a:path>
            </a:pathLst>
          </a:custGeom>
          <a:noFill/>
          <a:ln cap="flat" cmpd="sng" w="50800">
            <a:solidFill>
              <a:srgbClr val="6B196A"/>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31" name="Shape 131"/>
          <p:cNvSpPr/>
          <p:nvPr/>
        </p:nvSpPr>
        <p:spPr>
          <a:xfrm>
            <a:off x="903070" y="2013478"/>
            <a:ext cx="4914163" cy="2645123"/>
          </a:xfrm>
          <a:custGeom>
            <a:pathLst>
              <a:path extrusionOk="0" h="120000" w="120000">
                <a:moveTo>
                  <a:pt x="0" y="101593"/>
                </a:moveTo>
                <a:cubicBezTo>
                  <a:pt x="1361" y="88466"/>
                  <a:pt x="2722" y="75338"/>
                  <a:pt x="3493" y="64781"/>
                </a:cubicBezTo>
                <a:cubicBezTo>
                  <a:pt x="4263" y="54225"/>
                  <a:pt x="4263" y="45654"/>
                  <a:pt x="4648" y="38165"/>
                </a:cubicBezTo>
                <a:cubicBezTo>
                  <a:pt x="5034" y="30676"/>
                  <a:pt x="5059" y="24857"/>
                  <a:pt x="5830" y="19759"/>
                </a:cubicBezTo>
                <a:cubicBezTo>
                  <a:pt x="6601" y="14661"/>
                  <a:pt x="7756" y="10556"/>
                  <a:pt x="9323" y="7488"/>
                </a:cubicBezTo>
                <a:cubicBezTo>
                  <a:pt x="10890" y="4421"/>
                  <a:pt x="12636" y="2390"/>
                  <a:pt x="15154" y="1353"/>
                </a:cubicBezTo>
                <a:cubicBezTo>
                  <a:pt x="17671" y="315"/>
                  <a:pt x="21575" y="0"/>
                  <a:pt x="24477" y="1353"/>
                </a:cubicBezTo>
                <a:cubicBezTo>
                  <a:pt x="27380" y="2706"/>
                  <a:pt x="30282" y="6090"/>
                  <a:pt x="32619" y="9518"/>
                </a:cubicBezTo>
                <a:cubicBezTo>
                  <a:pt x="34957" y="12947"/>
                  <a:pt x="36498" y="17007"/>
                  <a:pt x="38450" y="21789"/>
                </a:cubicBezTo>
                <a:cubicBezTo>
                  <a:pt x="40402" y="26571"/>
                  <a:pt x="42739" y="33383"/>
                  <a:pt x="44280" y="38165"/>
                </a:cubicBezTo>
                <a:cubicBezTo>
                  <a:pt x="45821" y="42947"/>
                  <a:pt x="46232" y="44661"/>
                  <a:pt x="47773" y="50436"/>
                </a:cubicBezTo>
                <a:cubicBezTo>
                  <a:pt x="49315" y="56210"/>
                  <a:pt x="52063" y="66812"/>
                  <a:pt x="53604" y="72947"/>
                </a:cubicBezTo>
                <a:cubicBezTo>
                  <a:pt x="55145" y="79082"/>
                  <a:pt x="55736" y="82872"/>
                  <a:pt x="57097" y="87293"/>
                </a:cubicBezTo>
                <a:cubicBezTo>
                  <a:pt x="58458" y="91714"/>
                  <a:pt x="58844" y="95819"/>
                  <a:pt x="61746" y="99563"/>
                </a:cubicBezTo>
                <a:cubicBezTo>
                  <a:pt x="64648" y="103308"/>
                  <a:pt x="69118" y="106736"/>
                  <a:pt x="74563" y="109804"/>
                </a:cubicBezTo>
                <a:cubicBezTo>
                  <a:pt x="80008" y="112872"/>
                  <a:pt x="86789" y="116255"/>
                  <a:pt x="94366" y="117969"/>
                </a:cubicBezTo>
                <a:cubicBezTo>
                  <a:pt x="101943" y="119684"/>
                  <a:pt x="115736" y="120000"/>
                  <a:pt x="119999" y="120000"/>
                </a:cubicBezTo>
              </a:path>
            </a:pathLst>
          </a:custGeom>
          <a:noFill/>
          <a:ln cap="flat" cmpd="sng" w="50800">
            <a:solidFill>
              <a:srgbClr val="A24384"/>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32" name="Shape 132"/>
          <p:cNvSpPr/>
          <p:nvPr/>
        </p:nvSpPr>
        <p:spPr>
          <a:xfrm>
            <a:off x="911049" y="2078438"/>
            <a:ext cx="5009892" cy="2847980"/>
          </a:xfrm>
          <a:custGeom>
            <a:pathLst>
              <a:path extrusionOk="0" h="120000" w="120000">
                <a:moveTo>
                  <a:pt x="0" y="120000"/>
                </a:moveTo>
                <a:cubicBezTo>
                  <a:pt x="2771" y="116983"/>
                  <a:pt x="5542" y="113966"/>
                  <a:pt x="8011" y="110488"/>
                </a:cubicBezTo>
                <a:cubicBezTo>
                  <a:pt x="10480" y="107011"/>
                  <a:pt x="12395" y="104162"/>
                  <a:pt x="14864" y="99092"/>
                </a:cubicBezTo>
                <a:cubicBezTo>
                  <a:pt x="17333" y="94022"/>
                  <a:pt x="20961" y="86103"/>
                  <a:pt x="22851" y="80111"/>
                </a:cubicBezTo>
                <a:cubicBezTo>
                  <a:pt x="24740" y="74120"/>
                  <a:pt x="25143" y="70558"/>
                  <a:pt x="26277" y="62974"/>
                </a:cubicBezTo>
                <a:cubicBezTo>
                  <a:pt x="27411" y="55391"/>
                  <a:pt x="28570" y="42695"/>
                  <a:pt x="29703" y="34483"/>
                </a:cubicBezTo>
                <a:cubicBezTo>
                  <a:pt x="30837" y="26270"/>
                  <a:pt x="31795" y="18645"/>
                  <a:pt x="33130" y="13575"/>
                </a:cubicBezTo>
                <a:cubicBezTo>
                  <a:pt x="34465" y="8505"/>
                  <a:pt x="35800" y="6284"/>
                  <a:pt x="37715" y="4064"/>
                </a:cubicBezTo>
                <a:cubicBezTo>
                  <a:pt x="39630" y="1843"/>
                  <a:pt x="41520" y="586"/>
                  <a:pt x="44568" y="293"/>
                </a:cubicBezTo>
                <a:cubicBezTo>
                  <a:pt x="47617" y="0"/>
                  <a:pt x="52378" y="586"/>
                  <a:pt x="56006" y="2178"/>
                </a:cubicBezTo>
                <a:cubicBezTo>
                  <a:pt x="59634" y="3770"/>
                  <a:pt x="63035" y="6913"/>
                  <a:pt x="66285" y="9762"/>
                </a:cubicBezTo>
                <a:cubicBezTo>
                  <a:pt x="69536" y="12611"/>
                  <a:pt x="70871" y="14832"/>
                  <a:pt x="75431" y="19273"/>
                </a:cubicBezTo>
                <a:cubicBezTo>
                  <a:pt x="79991" y="23715"/>
                  <a:pt x="86290" y="31927"/>
                  <a:pt x="93722" y="36368"/>
                </a:cubicBezTo>
                <a:cubicBezTo>
                  <a:pt x="101154" y="40810"/>
                  <a:pt x="110577" y="43324"/>
                  <a:pt x="119999" y="45879"/>
                </a:cubicBezTo>
              </a:path>
            </a:pathLst>
          </a:custGeom>
          <a:noFill/>
          <a:ln cap="flat" cmpd="sng" w="50800">
            <a:solidFill>
              <a:srgbClr val="9EC7DF"/>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33" name="Shape 133"/>
          <p:cNvSpPr/>
          <p:nvPr/>
        </p:nvSpPr>
        <p:spPr>
          <a:xfrm>
            <a:off x="903070" y="2176906"/>
            <a:ext cx="4965446" cy="2836257"/>
          </a:xfrm>
          <a:custGeom>
            <a:pathLst>
              <a:path extrusionOk="0" h="120000" w="120000">
                <a:moveTo>
                  <a:pt x="0" y="120000"/>
                </a:moveTo>
                <a:cubicBezTo>
                  <a:pt x="1628" y="109936"/>
                  <a:pt x="3256" y="99915"/>
                  <a:pt x="4604" y="89431"/>
                </a:cubicBezTo>
                <a:cubicBezTo>
                  <a:pt x="5952" y="78947"/>
                  <a:pt x="6945" y="67157"/>
                  <a:pt x="8089" y="56968"/>
                </a:cubicBezTo>
                <a:cubicBezTo>
                  <a:pt x="9234" y="46778"/>
                  <a:pt x="10404" y="35957"/>
                  <a:pt x="11549" y="28336"/>
                </a:cubicBezTo>
                <a:cubicBezTo>
                  <a:pt x="12694" y="20715"/>
                  <a:pt x="13279" y="15578"/>
                  <a:pt x="15009" y="11115"/>
                </a:cubicBezTo>
                <a:cubicBezTo>
                  <a:pt x="16739" y="6652"/>
                  <a:pt x="19232" y="3200"/>
                  <a:pt x="21929" y="1600"/>
                </a:cubicBezTo>
                <a:cubicBezTo>
                  <a:pt x="24625" y="0"/>
                  <a:pt x="28289" y="336"/>
                  <a:pt x="31163" y="1600"/>
                </a:cubicBezTo>
                <a:cubicBezTo>
                  <a:pt x="34038" y="2863"/>
                  <a:pt x="36353" y="5094"/>
                  <a:pt x="39228" y="9221"/>
                </a:cubicBezTo>
                <a:cubicBezTo>
                  <a:pt x="42103" y="13347"/>
                  <a:pt x="44799" y="20673"/>
                  <a:pt x="48463" y="26400"/>
                </a:cubicBezTo>
                <a:cubicBezTo>
                  <a:pt x="52126" y="32126"/>
                  <a:pt x="56552" y="38821"/>
                  <a:pt x="61157" y="43578"/>
                </a:cubicBezTo>
                <a:cubicBezTo>
                  <a:pt x="65762" y="48336"/>
                  <a:pt x="68865" y="51242"/>
                  <a:pt x="76167" y="55073"/>
                </a:cubicBezTo>
                <a:cubicBezTo>
                  <a:pt x="83468" y="58905"/>
                  <a:pt x="97714" y="64294"/>
                  <a:pt x="105015" y="66526"/>
                </a:cubicBezTo>
                <a:cubicBezTo>
                  <a:pt x="112317" y="68757"/>
                  <a:pt x="116158" y="68589"/>
                  <a:pt x="120000" y="68421"/>
                </a:cubicBezTo>
              </a:path>
            </a:pathLst>
          </a:custGeom>
          <a:noFill/>
          <a:ln cap="flat" cmpd="sng" w="50800">
            <a:solidFill>
              <a:srgbClr val="CC0000"/>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34" name="Shape 134"/>
          <p:cNvSpPr/>
          <p:nvPr/>
        </p:nvSpPr>
        <p:spPr>
          <a:xfrm>
            <a:off x="6156176" y="4005064"/>
            <a:ext cx="1721432"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1800" u="none" cap="none" strike="noStrike">
                <a:solidFill>
                  <a:srgbClr val="9EC7DF"/>
                </a:solidFill>
                <a:latin typeface="Calibri"/>
                <a:ea typeface="Calibri"/>
                <a:cs typeface="Calibri"/>
                <a:sym typeface="Calibri"/>
              </a:rPr>
              <a:t>Peer social skills</a:t>
            </a:r>
          </a:p>
        </p:txBody>
      </p:sp>
      <p:sp>
        <p:nvSpPr>
          <p:cNvPr id="135" name="Shape 135"/>
          <p:cNvSpPr/>
          <p:nvPr/>
        </p:nvSpPr>
        <p:spPr>
          <a:xfrm>
            <a:off x="6155066" y="4290544"/>
            <a:ext cx="1056699"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1800" u="none" cap="none" strike="noStrike">
                <a:solidFill>
                  <a:srgbClr val="6B196A"/>
                </a:solidFill>
                <a:latin typeface="Calibri"/>
                <a:ea typeface="Calibri"/>
                <a:cs typeface="Calibri"/>
                <a:sym typeface="Calibri"/>
              </a:rPr>
              <a:t>Numbers</a:t>
            </a:r>
          </a:p>
        </p:txBody>
      </p:sp>
      <p:pic>
        <p:nvPicPr>
          <p:cNvPr descr="graph.eps" id="136" name="Shape 136"/>
          <p:cNvPicPr preferRelativeResize="0"/>
          <p:nvPr/>
        </p:nvPicPr>
        <p:blipFill rotWithShape="1">
          <a:blip r:embed="rId3">
            <a:alphaModFix/>
          </a:blip>
          <a:srcRect b="0" l="0" r="0" t="0"/>
          <a:stretch/>
        </p:blipFill>
        <p:spPr>
          <a:xfrm>
            <a:off x="395536" y="1230795"/>
            <a:ext cx="5616623" cy="4543266"/>
          </a:xfrm>
          <a:prstGeom prst="rect">
            <a:avLst/>
          </a:prstGeom>
          <a:noFill/>
          <a:ln>
            <a:noFill/>
          </a:ln>
        </p:spPr>
      </p:pic>
      <p:sp>
        <p:nvSpPr>
          <p:cNvPr id="137" name="Shape 137"/>
          <p:cNvSpPr/>
          <p:nvPr/>
        </p:nvSpPr>
        <p:spPr>
          <a:xfrm>
            <a:off x="473616" y="6276201"/>
            <a:ext cx="8408519" cy="27699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lt1"/>
                </a:solidFill>
                <a:latin typeface="Arial"/>
                <a:ea typeface="Arial"/>
                <a:cs typeface="Arial"/>
                <a:sym typeface="Arial"/>
              </a:rPr>
              <a:t>Graph developed by </a:t>
            </a:r>
            <a:r>
              <a:rPr b="1" i="0" lang="en-US" sz="1200" u="none" cap="none" strike="noStrike">
                <a:solidFill>
                  <a:schemeClr val="lt1"/>
                </a:solidFill>
                <a:latin typeface="Arial"/>
                <a:ea typeface="Arial"/>
                <a:cs typeface="Arial"/>
                <a:sym typeface="Arial"/>
              </a:rPr>
              <a:t>Council for Early Child Development </a:t>
            </a:r>
            <a:r>
              <a:rPr b="0" i="0" lang="en-US" sz="1200" u="none" cap="none" strike="noStrike">
                <a:solidFill>
                  <a:schemeClr val="lt1"/>
                </a:solidFill>
                <a:latin typeface="Arial"/>
                <a:ea typeface="Arial"/>
                <a:cs typeface="Arial"/>
                <a:sym typeface="Arial"/>
              </a:rPr>
              <a:t>(Nash, 1997; </a:t>
            </a:r>
            <a:r>
              <a:rPr b="0" i="1" lang="en-US" sz="1200" u="none" cap="none" strike="noStrike">
                <a:solidFill>
                  <a:schemeClr val="lt1"/>
                </a:solidFill>
                <a:latin typeface="Arial"/>
                <a:ea typeface="Arial"/>
                <a:cs typeface="Arial"/>
                <a:sym typeface="Arial"/>
              </a:rPr>
              <a:t>Early Years Study</a:t>
            </a:r>
            <a:r>
              <a:rPr b="0" i="0" lang="en-US" sz="1200" u="none" cap="none" strike="noStrike">
                <a:solidFill>
                  <a:schemeClr val="lt1"/>
                </a:solidFill>
                <a:latin typeface="Arial"/>
                <a:ea typeface="Arial"/>
                <a:cs typeface="Arial"/>
                <a:sym typeface="Arial"/>
              </a:rPr>
              <a:t>, 1999; Shonkoff, 2000.)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par>
                          <p:cTn fill="hold">
                            <p:stCondLst>
                              <p:cond delay="11000"/>
                            </p:stCondLst>
                            <p:childTnLst>
                              <p:par>
                                <p:cTn fill="hold" nodeType="after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par>
                          <p:cTn fill="hold">
                            <p:stCondLst>
                              <p:cond delay="12000"/>
                            </p:stCondLst>
                            <p:childTnLst>
                              <p:par>
                                <p:cTn fill="hold" nodeType="after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par>
                          <p:cTn fill="hold">
                            <p:stCondLst>
                              <p:cond delay="13000"/>
                            </p:stCondLst>
                            <p:childTnLst>
                              <p:par>
                                <p:cTn fill="hold" nodeType="after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par>
                          <p:cTn fill="hold">
                            <p:stCondLst>
                              <p:cond delay="14000"/>
                            </p:stCondLst>
                            <p:childTnLst>
                              <p:par>
                                <p:cTn fill="hold" nodeType="after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par>
                          <p:cTn fill="hold">
                            <p:stCondLst>
                              <p:cond delay="15000"/>
                            </p:stCondLst>
                            <p:childTnLst>
                              <p:par>
                                <p:cTn fill="hold" nodeType="after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p:nvPr/>
        </p:nvSpPr>
        <p:spPr>
          <a:xfrm>
            <a:off x="1295400" y="2057400"/>
            <a:ext cx="6705599" cy="3048000"/>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Merriweather"/>
              <a:ea typeface="Merriweather"/>
              <a:cs typeface="Merriweather"/>
              <a:sym typeface="Merriweath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p:nvPr/>
        </p:nvSpPr>
        <p:spPr>
          <a:xfrm>
            <a:off x="1295400" y="2057400"/>
            <a:ext cx="6705599" cy="3048000"/>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Merriweather"/>
              <a:ea typeface="Merriweather"/>
              <a:cs typeface="Merriweather"/>
              <a:sym typeface="Merriweath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p:nvPr/>
        </p:nvSpPr>
        <p:spPr>
          <a:xfrm>
            <a:off x="228600" y="152400"/>
            <a:ext cx="8610599" cy="6553200"/>
          </a:xfrm>
          <a:prstGeom prst="ellipse">
            <a:avLst/>
          </a:prstGeom>
          <a:noFill/>
          <a:ln cap="flat" cmpd="sng" w="381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1" i="0" sz="1800" u="none" cap="none" strike="noStrike">
              <a:latin typeface="Merriweather"/>
              <a:ea typeface="Merriweather"/>
              <a:cs typeface="Merriweather"/>
              <a:sym typeface="Merriweather"/>
            </a:endParaRPr>
          </a:p>
        </p:txBody>
      </p:sp>
      <p:sp>
        <p:nvSpPr>
          <p:cNvPr id="156" name="Shape 156"/>
          <p:cNvSpPr/>
          <p:nvPr/>
        </p:nvSpPr>
        <p:spPr>
          <a:xfrm>
            <a:off x="1447800" y="914400"/>
            <a:ext cx="6476999" cy="5181600"/>
          </a:xfrm>
          <a:prstGeom prst="ellipse">
            <a:avLst/>
          </a:prstGeom>
          <a:no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Merriweather"/>
              <a:ea typeface="Merriweather"/>
              <a:cs typeface="Merriweather"/>
              <a:sym typeface="Merriweather"/>
            </a:endParaRPr>
          </a:p>
        </p:txBody>
      </p:sp>
      <p:sp>
        <p:nvSpPr>
          <p:cNvPr id="157" name="Shape 157"/>
          <p:cNvSpPr/>
          <p:nvPr/>
        </p:nvSpPr>
        <p:spPr>
          <a:xfrm>
            <a:off x="3124200" y="2286000"/>
            <a:ext cx="3028949" cy="2819400"/>
          </a:xfrm>
          <a:prstGeom prst="ellipse">
            <a:avLst/>
          </a:prstGeom>
          <a:no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Merriweather"/>
              <a:ea typeface="Merriweather"/>
              <a:cs typeface="Merriweather"/>
              <a:sym typeface="Merriweather"/>
            </a:endParaRPr>
          </a:p>
        </p:txBody>
      </p:sp>
      <p:sp>
        <p:nvSpPr>
          <p:cNvPr id="158" name="Shape 158"/>
          <p:cNvSpPr txBox="1"/>
          <p:nvPr/>
        </p:nvSpPr>
        <p:spPr>
          <a:xfrm>
            <a:off x="2863402" y="381000"/>
            <a:ext cx="3200399" cy="40004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i="0" lang="en-US" sz="2000" u="none" cap="none" strike="noStrike">
                <a:solidFill>
                  <a:schemeClr val="lt1"/>
                </a:solidFill>
                <a:latin typeface="Arial"/>
                <a:ea typeface="Arial"/>
                <a:cs typeface="Arial"/>
                <a:sym typeface="Arial"/>
              </a:rPr>
              <a:t>        Inspiring Education</a:t>
            </a:r>
          </a:p>
        </p:txBody>
      </p:sp>
      <p:sp>
        <p:nvSpPr>
          <p:cNvPr id="159" name="Shape 159"/>
          <p:cNvSpPr txBox="1"/>
          <p:nvPr/>
        </p:nvSpPr>
        <p:spPr>
          <a:xfrm>
            <a:off x="7924800" y="2971800"/>
            <a:ext cx="914400" cy="64611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800" u="none" cap="none" strike="noStrike">
                <a:solidFill>
                  <a:schemeClr val="lt1"/>
                </a:solidFill>
                <a:latin typeface="Arial"/>
                <a:ea typeface="Arial"/>
                <a:cs typeface="Arial"/>
                <a:sym typeface="Arial"/>
              </a:rPr>
              <a:t>          </a:t>
            </a:r>
            <a:r>
              <a:rPr b="1" i="0" lang="en-US" sz="1800" u="none" cap="none" strike="noStrike">
                <a:solidFill>
                  <a:schemeClr val="lt1"/>
                </a:solidFill>
                <a:latin typeface="Arial"/>
                <a:ea typeface="Arial"/>
                <a:cs typeface="Arial"/>
                <a:sym typeface="Arial"/>
              </a:rPr>
              <a:t>Vision</a:t>
            </a:r>
          </a:p>
        </p:txBody>
      </p:sp>
      <p:sp>
        <p:nvSpPr>
          <p:cNvPr id="160" name="Shape 160"/>
          <p:cNvSpPr txBox="1"/>
          <p:nvPr/>
        </p:nvSpPr>
        <p:spPr>
          <a:xfrm>
            <a:off x="3886200" y="6096000"/>
            <a:ext cx="1624013" cy="40004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i="0" lang="en-US" sz="2000" u="none" cap="none" strike="noStrike">
                <a:solidFill>
                  <a:schemeClr val="lt1"/>
                </a:solidFill>
                <a:latin typeface="Arial"/>
                <a:ea typeface="Arial"/>
                <a:cs typeface="Arial"/>
                <a:sym typeface="Arial"/>
              </a:rPr>
              <a:t>  Mission  </a:t>
            </a:r>
          </a:p>
        </p:txBody>
      </p:sp>
      <p:sp>
        <p:nvSpPr>
          <p:cNvPr id="161" name="Shape 161"/>
          <p:cNvSpPr txBox="1"/>
          <p:nvPr/>
        </p:nvSpPr>
        <p:spPr>
          <a:xfrm>
            <a:off x="228600" y="3200400"/>
            <a:ext cx="1430338" cy="64633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i="0" lang="en-US" sz="1800" u="none" cap="none" strike="noStrike">
                <a:solidFill>
                  <a:schemeClr val="lt1"/>
                </a:solidFill>
                <a:latin typeface="Arial"/>
                <a:ea typeface="Arial"/>
                <a:cs typeface="Arial"/>
                <a:sym typeface="Arial"/>
              </a:rPr>
              <a:t>Program Statement</a:t>
            </a:r>
          </a:p>
        </p:txBody>
      </p:sp>
      <p:sp>
        <p:nvSpPr>
          <p:cNvPr id="162" name="Shape 162"/>
          <p:cNvSpPr txBox="1"/>
          <p:nvPr/>
        </p:nvSpPr>
        <p:spPr>
          <a:xfrm>
            <a:off x="3505200" y="762000"/>
            <a:ext cx="2833688" cy="10160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2000" u="none" cap="none" strike="noStrike">
                <a:solidFill>
                  <a:schemeClr val="lt1"/>
                </a:solidFill>
                <a:latin typeface="Arial"/>
                <a:ea typeface="Arial"/>
                <a:cs typeface="Arial"/>
                <a:sym typeface="Arial"/>
              </a:rPr>
              <a:t>    </a:t>
            </a:r>
          </a:p>
          <a:p>
            <a:pPr indent="0" lvl="0" marL="0" marR="0" rtl="0" algn="l">
              <a:spcBef>
                <a:spcPts val="0"/>
              </a:spcBef>
              <a:buSzPct val="25000"/>
              <a:buNone/>
            </a:pPr>
            <a:r>
              <a:rPr b="1" i="0" lang="en-US" sz="2000" u="none" cap="none" strike="noStrike">
                <a:solidFill>
                  <a:schemeClr val="lt1"/>
                </a:solidFill>
                <a:latin typeface="Arial"/>
                <a:ea typeface="Arial"/>
                <a:cs typeface="Arial"/>
                <a:sym typeface="Arial"/>
              </a:rPr>
              <a:t>Primary Programs Guiding Principles</a:t>
            </a:r>
          </a:p>
        </p:txBody>
      </p:sp>
      <p:sp>
        <p:nvSpPr>
          <p:cNvPr id="163" name="Shape 163"/>
          <p:cNvSpPr txBox="1"/>
          <p:nvPr/>
        </p:nvSpPr>
        <p:spPr>
          <a:xfrm>
            <a:off x="5334000" y="1828800"/>
            <a:ext cx="1828800" cy="64611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lt1"/>
                </a:solidFill>
                <a:latin typeface="Arial"/>
                <a:ea typeface="Arial"/>
                <a:cs typeface="Arial"/>
                <a:sym typeface="Arial"/>
              </a:rPr>
              <a:t>Childhoods differ depending on social and   cultural circumstances </a:t>
            </a:r>
          </a:p>
        </p:txBody>
      </p:sp>
      <p:sp>
        <p:nvSpPr>
          <p:cNvPr id="164" name="Shape 164"/>
          <p:cNvSpPr txBox="1"/>
          <p:nvPr/>
        </p:nvSpPr>
        <p:spPr>
          <a:xfrm>
            <a:off x="6096000" y="2667000"/>
            <a:ext cx="1730374" cy="10160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lt1"/>
                </a:solidFill>
                <a:latin typeface="Arial"/>
                <a:ea typeface="Arial"/>
                <a:cs typeface="Arial"/>
                <a:sym typeface="Arial"/>
              </a:rPr>
              <a:t>Children’s development</a:t>
            </a:r>
          </a:p>
          <a:p>
            <a:pPr indent="0" lvl="0" marL="0" marR="0" rtl="0" algn="l">
              <a:spcBef>
                <a:spcPts val="0"/>
              </a:spcBef>
              <a:buSzPct val="25000"/>
              <a:buNone/>
            </a:pPr>
            <a:r>
              <a:rPr b="0" i="0" lang="en-US" sz="1200" u="none" cap="none" strike="noStrike">
                <a:solidFill>
                  <a:schemeClr val="lt1"/>
                </a:solidFill>
                <a:latin typeface="Arial"/>
                <a:ea typeface="Arial"/>
                <a:cs typeface="Arial"/>
                <a:sym typeface="Arial"/>
              </a:rPr>
              <a:t>  is influenced but not </a:t>
            </a:r>
          </a:p>
          <a:p>
            <a:pPr indent="0" lvl="0" marL="0" marR="0" rtl="0" algn="l">
              <a:spcBef>
                <a:spcPts val="0"/>
              </a:spcBef>
              <a:buSzPct val="25000"/>
              <a:buNone/>
            </a:pPr>
            <a:r>
              <a:rPr b="0" i="0" lang="en-US" sz="1200" u="none" cap="none" strike="noStrike">
                <a:solidFill>
                  <a:schemeClr val="lt1"/>
                </a:solidFill>
                <a:latin typeface="Arial"/>
                <a:ea typeface="Arial"/>
                <a:cs typeface="Arial"/>
                <a:sym typeface="Arial"/>
              </a:rPr>
              <a:t>  determined by their</a:t>
            </a:r>
          </a:p>
          <a:p>
            <a:pPr indent="0" lvl="0" marL="0" marR="0" rtl="0" algn="l">
              <a:spcBef>
                <a:spcPts val="0"/>
              </a:spcBef>
              <a:buSzPct val="25000"/>
              <a:buNone/>
            </a:pPr>
            <a:r>
              <a:rPr b="0" i="0" lang="en-US" sz="1200" u="none" cap="none" strike="noStrike">
                <a:solidFill>
                  <a:schemeClr val="lt1"/>
                </a:solidFill>
                <a:latin typeface="Arial"/>
                <a:ea typeface="Arial"/>
                <a:cs typeface="Arial"/>
                <a:sym typeface="Arial"/>
              </a:rPr>
              <a:t>  early experiences</a:t>
            </a:r>
          </a:p>
        </p:txBody>
      </p:sp>
      <p:sp>
        <p:nvSpPr>
          <p:cNvPr id="165" name="Shape 165"/>
          <p:cNvSpPr txBox="1"/>
          <p:nvPr/>
        </p:nvSpPr>
        <p:spPr>
          <a:xfrm>
            <a:off x="6248400" y="3810000"/>
            <a:ext cx="1676399" cy="64611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lt1"/>
                </a:solidFill>
                <a:latin typeface="Arial"/>
                <a:ea typeface="Arial"/>
                <a:cs typeface="Arial"/>
                <a:sym typeface="Arial"/>
              </a:rPr>
              <a:t>Children interact and</a:t>
            </a:r>
          </a:p>
          <a:p>
            <a:pPr indent="0" lvl="0" marL="0" marR="0" rtl="0" algn="l">
              <a:spcBef>
                <a:spcPts val="0"/>
              </a:spcBef>
              <a:buSzPct val="25000"/>
              <a:buNone/>
            </a:pPr>
            <a:r>
              <a:rPr b="0" i="0" lang="en-US" sz="1200" u="none" cap="none" strike="noStrike">
                <a:solidFill>
                  <a:schemeClr val="lt1"/>
                </a:solidFill>
                <a:latin typeface="Arial"/>
                <a:ea typeface="Arial"/>
                <a:cs typeface="Arial"/>
                <a:sym typeface="Arial"/>
              </a:rPr>
              <a:t>learn in a variety of</a:t>
            </a:r>
          </a:p>
          <a:p>
            <a:pPr indent="0" lvl="0" marL="0" marR="0" rtl="0" algn="l">
              <a:spcBef>
                <a:spcPts val="0"/>
              </a:spcBef>
              <a:buSzPct val="25000"/>
              <a:buNone/>
            </a:pPr>
            <a:r>
              <a:rPr b="0" i="0" lang="en-US" sz="1200" u="none" cap="none" strike="noStrike">
                <a:solidFill>
                  <a:schemeClr val="lt1"/>
                </a:solidFill>
                <a:latin typeface="Arial"/>
                <a:ea typeface="Arial"/>
                <a:cs typeface="Arial"/>
                <a:sym typeface="Arial"/>
              </a:rPr>
              <a:t>contexts</a:t>
            </a:r>
          </a:p>
        </p:txBody>
      </p:sp>
      <p:sp>
        <p:nvSpPr>
          <p:cNvPr id="166" name="Shape 166"/>
          <p:cNvSpPr txBox="1"/>
          <p:nvPr/>
        </p:nvSpPr>
        <p:spPr>
          <a:xfrm>
            <a:off x="5029200" y="5029200"/>
            <a:ext cx="2359025" cy="64611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lt1"/>
                </a:solidFill>
                <a:latin typeface="Arial"/>
                <a:ea typeface="Arial"/>
                <a:cs typeface="Arial"/>
                <a:sym typeface="Arial"/>
              </a:rPr>
              <a:t>Children are co-constructors </a:t>
            </a:r>
          </a:p>
          <a:p>
            <a:pPr indent="0" lvl="0" marL="0" marR="0" rtl="0" algn="l">
              <a:spcBef>
                <a:spcPts val="0"/>
              </a:spcBef>
              <a:buSzPct val="25000"/>
              <a:buNone/>
            </a:pPr>
            <a:r>
              <a:rPr b="0" i="0" lang="en-US" sz="1200" u="none" cap="none" strike="noStrike">
                <a:solidFill>
                  <a:schemeClr val="lt1"/>
                </a:solidFill>
                <a:latin typeface="Arial"/>
                <a:ea typeface="Arial"/>
                <a:cs typeface="Arial"/>
                <a:sym typeface="Arial"/>
              </a:rPr>
              <a:t>of knowledge and partners</a:t>
            </a:r>
          </a:p>
          <a:p>
            <a:pPr indent="0" lvl="0" marL="0" marR="0" rtl="0" algn="l">
              <a:spcBef>
                <a:spcPts val="0"/>
              </a:spcBef>
              <a:buSzPct val="25000"/>
              <a:buNone/>
            </a:pPr>
            <a:r>
              <a:rPr b="0" i="0" lang="en-US" sz="1200" u="none" cap="none" strike="noStrike">
                <a:solidFill>
                  <a:schemeClr val="lt1"/>
                </a:solidFill>
                <a:latin typeface="Arial"/>
                <a:ea typeface="Arial"/>
                <a:cs typeface="Arial"/>
                <a:sym typeface="Arial"/>
              </a:rPr>
              <a:t>in  learning</a:t>
            </a:r>
          </a:p>
        </p:txBody>
      </p:sp>
      <p:sp>
        <p:nvSpPr>
          <p:cNvPr id="167" name="Shape 167"/>
          <p:cNvSpPr txBox="1"/>
          <p:nvPr/>
        </p:nvSpPr>
        <p:spPr>
          <a:xfrm>
            <a:off x="2743200" y="5029200"/>
            <a:ext cx="1900237" cy="64611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lt1"/>
                </a:solidFill>
                <a:latin typeface="Arial"/>
                <a:ea typeface="Arial"/>
                <a:cs typeface="Arial"/>
                <a:sym typeface="Arial"/>
              </a:rPr>
              <a:t>Children are unique and </a:t>
            </a:r>
          </a:p>
          <a:p>
            <a:pPr indent="0" lvl="0" marL="0" marR="0" rtl="0" algn="l">
              <a:spcBef>
                <a:spcPts val="0"/>
              </a:spcBef>
              <a:buSzPct val="25000"/>
              <a:buNone/>
            </a:pPr>
            <a:r>
              <a:rPr b="0" i="0" lang="en-US" sz="1200" u="none" cap="none" strike="noStrike">
                <a:solidFill>
                  <a:schemeClr val="lt1"/>
                </a:solidFill>
                <a:latin typeface="Arial"/>
                <a:ea typeface="Arial"/>
                <a:cs typeface="Arial"/>
                <a:sym typeface="Arial"/>
              </a:rPr>
              <a:t>active contributors to their learning </a:t>
            </a:r>
          </a:p>
        </p:txBody>
      </p:sp>
      <p:sp>
        <p:nvSpPr>
          <p:cNvPr id="168" name="Shape 168"/>
          <p:cNvSpPr txBox="1"/>
          <p:nvPr/>
        </p:nvSpPr>
        <p:spPr>
          <a:xfrm>
            <a:off x="1219200" y="3581400"/>
            <a:ext cx="2236787" cy="83026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lt1"/>
                </a:solidFill>
                <a:latin typeface="Arial"/>
                <a:ea typeface="Arial"/>
                <a:cs typeface="Arial"/>
                <a:sym typeface="Arial"/>
              </a:rPr>
              <a:t>       Children construct</a:t>
            </a:r>
          </a:p>
          <a:p>
            <a:pPr indent="0" lvl="0" marL="0" marR="0" rtl="0" algn="l">
              <a:spcBef>
                <a:spcPts val="0"/>
              </a:spcBef>
              <a:buSzPct val="25000"/>
              <a:buNone/>
            </a:pPr>
            <a:r>
              <a:rPr b="0" i="0" lang="en-US" sz="1200" u="none" cap="none" strike="noStrike">
                <a:solidFill>
                  <a:schemeClr val="lt1"/>
                </a:solidFill>
                <a:latin typeface="Arial"/>
                <a:ea typeface="Arial"/>
                <a:cs typeface="Arial"/>
                <a:sym typeface="Arial"/>
              </a:rPr>
              <a:t>       and represent </a:t>
            </a:r>
          </a:p>
          <a:p>
            <a:pPr indent="0" lvl="0" marL="0" marR="0" rtl="0" algn="l">
              <a:spcBef>
                <a:spcPts val="0"/>
              </a:spcBef>
              <a:buSzPct val="25000"/>
              <a:buNone/>
            </a:pPr>
            <a:r>
              <a:rPr b="0" i="0" lang="en-US" sz="1200" u="none" cap="none" strike="noStrike">
                <a:solidFill>
                  <a:schemeClr val="lt1"/>
                </a:solidFill>
                <a:latin typeface="Arial"/>
                <a:ea typeface="Arial"/>
                <a:cs typeface="Arial"/>
                <a:sym typeface="Arial"/>
              </a:rPr>
              <a:t>       knowledge in a variety</a:t>
            </a:r>
          </a:p>
          <a:p>
            <a:pPr indent="0" lvl="0" marL="0" marR="0" rtl="0" algn="l">
              <a:spcBef>
                <a:spcPts val="0"/>
              </a:spcBef>
              <a:buSzPct val="25000"/>
              <a:buNone/>
            </a:pPr>
            <a:r>
              <a:rPr b="0" i="0" lang="en-US" sz="1200" u="none" cap="none" strike="noStrike">
                <a:solidFill>
                  <a:schemeClr val="lt1"/>
                </a:solidFill>
                <a:latin typeface="Arial"/>
                <a:ea typeface="Arial"/>
                <a:cs typeface="Arial"/>
                <a:sym typeface="Arial"/>
              </a:rPr>
              <a:t>           of ways                         </a:t>
            </a:r>
          </a:p>
        </p:txBody>
      </p:sp>
      <p:sp>
        <p:nvSpPr>
          <p:cNvPr id="169" name="Shape 169"/>
          <p:cNvSpPr txBox="1"/>
          <p:nvPr/>
        </p:nvSpPr>
        <p:spPr>
          <a:xfrm>
            <a:off x="1524000" y="2667000"/>
            <a:ext cx="1804988" cy="64611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lt1"/>
                </a:solidFill>
                <a:latin typeface="Arial"/>
                <a:ea typeface="Arial"/>
                <a:cs typeface="Arial"/>
                <a:sym typeface="Arial"/>
              </a:rPr>
              <a:t>Children are citizens and active participants in school and society</a:t>
            </a:r>
          </a:p>
        </p:txBody>
      </p:sp>
      <p:sp>
        <p:nvSpPr>
          <p:cNvPr id="170" name="Shape 170"/>
          <p:cNvSpPr txBox="1"/>
          <p:nvPr/>
        </p:nvSpPr>
        <p:spPr>
          <a:xfrm>
            <a:off x="2209800" y="1828800"/>
            <a:ext cx="1641475" cy="64611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lt1"/>
                </a:solidFill>
                <a:latin typeface="Arial"/>
                <a:ea typeface="Arial"/>
                <a:cs typeface="Arial"/>
                <a:sym typeface="Arial"/>
              </a:rPr>
              <a:t>Children are active </a:t>
            </a:r>
          </a:p>
          <a:p>
            <a:pPr indent="0" lvl="0" marL="0" marR="0" rtl="0" algn="l">
              <a:spcBef>
                <a:spcPts val="0"/>
              </a:spcBef>
              <a:buSzPct val="25000"/>
              <a:buNone/>
            </a:pPr>
            <a:r>
              <a:rPr b="0" i="0" lang="en-US" sz="1200" u="none" cap="none" strike="noStrike">
                <a:solidFill>
                  <a:schemeClr val="lt1"/>
                </a:solidFill>
                <a:latin typeface="Arial"/>
                <a:ea typeface="Arial"/>
                <a:cs typeface="Arial"/>
                <a:sym typeface="Arial"/>
              </a:rPr>
              <a:t>collaborators in and users of assessment</a:t>
            </a:r>
          </a:p>
        </p:txBody>
      </p:sp>
      <p:sp>
        <p:nvSpPr>
          <p:cNvPr id="171" name="Shape 171"/>
          <p:cNvSpPr txBox="1"/>
          <p:nvPr/>
        </p:nvSpPr>
        <p:spPr>
          <a:xfrm>
            <a:off x="3657600" y="2514600"/>
            <a:ext cx="1752600" cy="40004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800" u="none" cap="none" strike="noStrike">
                <a:solidFill>
                  <a:schemeClr val="lt1"/>
                </a:solidFill>
                <a:latin typeface="Arial"/>
                <a:ea typeface="Arial"/>
                <a:cs typeface="Arial"/>
                <a:sym typeface="Arial"/>
              </a:rPr>
              <a:t>    </a:t>
            </a:r>
            <a:r>
              <a:rPr b="1" i="0" lang="en-US" sz="2000" u="none" cap="none" strike="noStrike">
                <a:solidFill>
                  <a:schemeClr val="lt1"/>
                </a:solidFill>
                <a:latin typeface="Arial"/>
                <a:ea typeface="Arial"/>
                <a:cs typeface="Arial"/>
                <a:sym typeface="Arial"/>
              </a:rPr>
              <a:t>The Child</a:t>
            </a:r>
          </a:p>
        </p:txBody>
      </p:sp>
      <p:sp>
        <p:nvSpPr>
          <p:cNvPr id="172" name="Shape 172"/>
          <p:cNvSpPr/>
          <p:nvPr/>
        </p:nvSpPr>
        <p:spPr>
          <a:xfrm>
            <a:off x="3999705" y="3067734"/>
            <a:ext cx="1277938" cy="1388377"/>
          </a:xfrm>
          <a:prstGeom prst="roundRect">
            <a:avLst>
              <a:gd fmla="val 16667" name="adj"/>
            </a:avLst>
          </a:prstGeom>
          <a:solidFill>
            <a:schemeClr val="accent1"/>
          </a:solidFill>
          <a:ln cap="flat" cmpd="sng" w="381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Merriweather"/>
              <a:ea typeface="Merriweather"/>
              <a:cs typeface="Merriweather"/>
              <a:sym typeface="Merriweath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x="0" y="0"/>
          <a:ext cx="0" cy="0"/>
          <a:chOff x="0" y="0"/>
          <a:chExt cx="0" cy="0"/>
        </a:xfrm>
      </p:grpSpPr>
      <p:sp>
        <p:nvSpPr>
          <p:cNvPr id="178" name="Shape 178"/>
          <p:cNvSpPr txBox="1"/>
          <p:nvPr>
            <p:ph type="title"/>
          </p:nvPr>
        </p:nvSpPr>
        <p:spPr>
          <a:xfrm>
            <a:off x="457200" y="749250"/>
            <a:ext cx="8229600" cy="1219200"/>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Merriweather"/>
              <a:buNone/>
            </a:pPr>
            <a:r>
              <a:rPr b="0" i="0" lang="en-US" sz="4200" u="none" cap="none" strike="noStrike">
                <a:solidFill>
                  <a:srgbClr val="F9F9F9"/>
                </a:solidFill>
                <a:latin typeface="Merriweather"/>
                <a:ea typeface="Merriweather"/>
                <a:cs typeface="Merriweather"/>
                <a:sym typeface="Merriweather"/>
              </a:rPr>
              <a:t>Kindergarten Program Statement</a:t>
            </a:r>
            <a:br>
              <a:rPr b="0" i="0" lang="en-US" sz="4200" u="none" cap="none" strike="noStrike">
                <a:solidFill>
                  <a:srgbClr val="F9F9F9"/>
                </a:solidFill>
                <a:latin typeface="Merriweather"/>
                <a:ea typeface="Merriweather"/>
                <a:cs typeface="Merriweather"/>
                <a:sym typeface="Merriweather"/>
              </a:rPr>
            </a:br>
            <a:r>
              <a:rPr b="0" i="0" lang="en-US" sz="2000" u="none" cap="none" strike="noStrike">
                <a:solidFill>
                  <a:srgbClr val="F9F9F9"/>
                </a:solidFill>
                <a:latin typeface="Merriweather"/>
                <a:ea typeface="Merriweather"/>
                <a:cs typeface="Merriweather"/>
                <a:sym typeface="Merriweather"/>
              </a:rPr>
              <a:t>                                                                         Alberta Education</a:t>
            </a:r>
          </a:p>
        </p:txBody>
      </p:sp>
      <p:pic>
        <p:nvPicPr>
          <p:cNvPr id="179" name="Shape 179"/>
          <p:cNvPicPr preferRelativeResize="0"/>
          <p:nvPr/>
        </p:nvPicPr>
        <p:blipFill rotWithShape="1">
          <a:blip r:embed="rId3">
            <a:alphaModFix/>
          </a:blip>
          <a:srcRect b="0" l="0" r="0" t="0"/>
          <a:stretch/>
        </p:blipFill>
        <p:spPr>
          <a:xfrm>
            <a:off x="2276225" y="2051500"/>
            <a:ext cx="4248000" cy="4276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type="title"/>
          </p:nvPr>
        </p:nvSpPr>
        <p:spPr>
          <a:xfrm>
            <a:off x="381000" y="685800"/>
            <a:ext cx="8229600" cy="1219199"/>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Merriweather"/>
              <a:buNone/>
            </a:pPr>
            <a:r>
              <a:rPr b="0" i="0" lang="en-US" sz="4200" u="none" cap="none" strike="noStrike">
                <a:solidFill>
                  <a:srgbClr val="F9F9F9"/>
                </a:solidFill>
                <a:latin typeface="Merriweather"/>
                <a:ea typeface="Merriweather"/>
                <a:cs typeface="Merriweather"/>
                <a:sym typeface="Merriweather"/>
              </a:rPr>
              <a:t>Inspiring Education</a:t>
            </a:r>
          </a:p>
        </p:txBody>
      </p:sp>
      <p:sp>
        <p:nvSpPr>
          <p:cNvPr id="186" name="Shape 186"/>
          <p:cNvSpPr txBox="1"/>
          <p:nvPr/>
        </p:nvSpPr>
        <p:spPr>
          <a:xfrm>
            <a:off x="1143000" y="2667000"/>
            <a:ext cx="6705599" cy="184665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i="0" lang="en-US" sz="2400" u="none" cap="none" strike="noStrike">
                <a:solidFill>
                  <a:schemeClr val="lt1"/>
                </a:solidFill>
                <a:latin typeface="Merriweather"/>
                <a:ea typeface="Merriweather"/>
                <a:cs typeface="Merriweather"/>
                <a:sym typeface="Merriweather"/>
              </a:rPr>
              <a:t>“An educated Albertan is one who is an Engaged Thinker and Ethical Citizen with an Entrepreneurial Spirit.”</a:t>
            </a:r>
          </a:p>
          <a:p>
            <a:pPr indent="0" lvl="0" marL="0" marR="0" rtl="0" algn="ctr">
              <a:spcBef>
                <a:spcPts val="0"/>
              </a:spcBef>
              <a:buNone/>
            </a:pPr>
            <a:r>
              <a:t/>
            </a:r>
            <a:endParaRPr b="0" i="0" sz="2400" u="none" cap="none" strike="noStrike">
              <a:solidFill>
                <a:schemeClr val="lt1"/>
              </a:solidFill>
              <a:latin typeface="Merriweather"/>
              <a:ea typeface="Merriweather"/>
              <a:cs typeface="Merriweather"/>
              <a:sym typeface="Merriweather"/>
            </a:endParaRPr>
          </a:p>
          <a:p>
            <a:pPr indent="0" lvl="0" marL="0" marR="0" rtl="0" algn="l">
              <a:spcBef>
                <a:spcPts val="0"/>
              </a:spcBef>
              <a:buSzPct val="25000"/>
              <a:buNone/>
            </a:pPr>
            <a:r>
              <a:rPr b="0" i="0" lang="en-US" sz="1800" u="none" cap="none" strike="noStrike">
                <a:solidFill>
                  <a:schemeClr val="lt1"/>
                </a:solidFill>
                <a:latin typeface="Merriweather"/>
                <a:ea typeface="Merriweather"/>
                <a:cs typeface="Merriweather"/>
                <a:sym typeface="Merriweather"/>
              </a:rPr>
              <a:t>				Alberta Education (2013)</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per">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