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256" r:id="rId2"/>
    <p:sldId id="260" r:id="rId3"/>
    <p:sldId id="257" r:id="rId4"/>
    <p:sldId id="291" r:id="rId5"/>
    <p:sldId id="290" r:id="rId6"/>
    <p:sldId id="292" r:id="rId7"/>
    <p:sldId id="289" r:id="rId8"/>
    <p:sldId id="286" r:id="rId9"/>
    <p:sldId id="287" r:id="rId10"/>
    <p:sldId id="301" r:id="rId11"/>
    <p:sldId id="302" r:id="rId12"/>
    <p:sldId id="484" r:id="rId13"/>
    <p:sldId id="485" r:id="rId14"/>
    <p:sldId id="340" r:id="rId15"/>
    <p:sldId id="342" r:id="rId16"/>
    <p:sldId id="435" r:id="rId17"/>
    <p:sldId id="436" r:id="rId18"/>
    <p:sldId id="437" r:id="rId19"/>
    <p:sldId id="438" r:id="rId20"/>
    <p:sldId id="395" r:id="rId21"/>
    <p:sldId id="486" r:id="rId22"/>
    <p:sldId id="487" r:id="rId23"/>
    <p:sldId id="488" r:id="rId24"/>
    <p:sldId id="439" r:id="rId25"/>
    <p:sldId id="399" r:id="rId26"/>
    <p:sldId id="263" r:id="rId27"/>
    <p:sldId id="264" r:id="rId28"/>
    <p:sldId id="440" r:id="rId29"/>
    <p:sldId id="441" r:id="rId30"/>
    <p:sldId id="442" r:id="rId31"/>
    <p:sldId id="443" r:id="rId32"/>
    <p:sldId id="444" r:id="rId33"/>
    <p:sldId id="293" r:id="rId34"/>
    <p:sldId id="446" r:id="rId35"/>
    <p:sldId id="445" r:id="rId36"/>
    <p:sldId id="448" r:id="rId37"/>
    <p:sldId id="447" r:id="rId38"/>
    <p:sldId id="453" r:id="rId39"/>
    <p:sldId id="319" r:id="rId40"/>
    <p:sldId id="449" r:id="rId41"/>
    <p:sldId id="450" r:id="rId42"/>
    <p:sldId id="454" r:id="rId43"/>
    <p:sldId id="480" r:id="rId44"/>
    <p:sldId id="457" r:id="rId45"/>
    <p:sldId id="460" r:id="rId46"/>
    <p:sldId id="458" r:id="rId47"/>
    <p:sldId id="459" r:id="rId48"/>
    <p:sldId id="461" r:id="rId49"/>
    <p:sldId id="462" r:id="rId50"/>
    <p:sldId id="455" r:id="rId51"/>
    <p:sldId id="466" r:id="rId52"/>
    <p:sldId id="481" r:id="rId53"/>
    <p:sldId id="463" r:id="rId54"/>
    <p:sldId id="465" r:id="rId55"/>
    <p:sldId id="468" r:id="rId56"/>
    <p:sldId id="467" r:id="rId57"/>
    <p:sldId id="482" r:id="rId58"/>
    <p:sldId id="464" r:id="rId59"/>
    <p:sldId id="329" r:id="rId60"/>
    <p:sldId id="456" r:id="rId61"/>
    <p:sldId id="427" r:id="rId62"/>
    <p:sldId id="305" r:id="rId63"/>
    <p:sldId id="311" r:id="rId64"/>
    <p:sldId id="312" r:id="rId65"/>
    <p:sldId id="313" r:id="rId66"/>
    <p:sldId id="314" r:id="rId67"/>
    <p:sldId id="315" r:id="rId68"/>
    <p:sldId id="316" r:id="rId69"/>
    <p:sldId id="310" r:id="rId70"/>
    <p:sldId id="483" r:id="rId71"/>
    <p:sldId id="333" r:id="rId72"/>
    <p:sldId id="320" r:id="rId73"/>
    <p:sldId id="295" r:id="rId74"/>
    <p:sldId id="405" r:id="rId75"/>
    <p:sldId id="406" r:id="rId76"/>
    <p:sldId id="407" r:id="rId77"/>
    <p:sldId id="335" r:id="rId78"/>
    <p:sldId id="299" r:id="rId79"/>
    <p:sldId id="261" r:id="rId80"/>
    <p:sldId id="262" r:id="rId81"/>
    <p:sldId id="353" r:id="rId82"/>
    <p:sldId id="374" r:id="rId83"/>
    <p:sldId id="477" r:id="rId84"/>
    <p:sldId id="478" r:id="rId85"/>
    <p:sldId id="479" r:id="rId86"/>
    <p:sldId id="276" r:id="rId87"/>
    <p:sldId id="346" r:id="rId88"/>
    <p:sldId id="347" r:id="rId89"/>
    <p:sldId id="281" r:id="rId90"/>
    <p:sldId id="364" r:id="rId91"/>
    <p:sldId id="363" r:id="rId92"/>
    <p:sldId id="359" r:id="rId93"/>
    <p:sldId id="469" r:id="rId94"/>
    <p:sldId id="280" r:id="rId95"/>
    <p:sldId id="265" r:id="rId96"/>
    <p:sldId id="365" r:id="rId97"/>
    <p:sldId id="366" r:id="rId98"/>
    <p:sldId id="367" r:id="rId99"/>
    <p:sldId id="387" r:id="rId100"/>
    <p:sldId id="368" r:id="rId101"/>
    <p:sldId id="266" r:id="rId102"/>
    <p:sldId id="268" r:id="rId103"/>
    <p:sldId id="372" r:id="rId104"/>
    <p:sldId id="370" r:id="rId105"/>
    <p:sldId id="471" r:id="rId106"/>
    <p:sldId id="470" r:id="rId107"/>
    <p:sldId id="373" r:id="rId108"/>
    <p:sldId id="432" r:id="rId109"/>
    <p:sldId id="380" r:id="rId110"/>
    <p:sldId id="385" r:id="rId111"/>
    <p:sldId id="381" r:id="rId112"/>
    <p:sldId id="382" r:id="rId113"/>
    <p:sldId id="383" r:id="rId114"/>
    <p:sldId id="384" r:id="rId115"/>
    <p:sldId id="472" r:id="rId116"/>
    <p:sldId id="473" r:id="rId117"/>
    <p:sldId id="474" r:id="rId118"/>
    <p:sldId id="475" r:id="rId119"/>
    <p:sldId id="386" r:id="rId120"/>
    <p:sldId id="271" r:id="rId121"/>
    <p:sldId id="272" r:id="rId122"/>
    <p:sldId id="426" r:id="rId123"/>
    <p:sldId id="273" r:id="rId124"/>
    <p:sldId id="274" r:id="rId125"/>
    <p:sldId id="428" r:id="rId126"/>
    <p:sldId id="429" r:id="rId127"/>
    <p:sldId id="388" r:id="rId128"/>
    <p:sldId id="389" r:id="rId129"/>
    <p:sldId id="390" r:id="rId130"/>
    <p:sldId id="391" r:id="rId131"/>
    <p:sldId id="392" r:id="rId132"/>
    <p:sldId id="393" r:id="rId133"/>
    <p:sldId id="422" r:id="rId134"/>
    <p:sldId id="275" r:id="rId135"/>
    <p:sldId id="423" r:id="rId1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16F2F6-9816-40EA-8B52-046DF143F797}">
          <p14:sldIdLst>
            <p14:sldId id="256"/>
            <p14:sldId id="260"/>
            <p14:sldId id="257"/>
            <p14:sldId id="291"/>
            <p14:sldId id="290"/>
            <p14:sldId id="292"/>
            <p14:sldId id="289"/>
            <p14:sldId id="286"/>
            <p14:sldId id="287"/>
            <p14:sldId id="301"/>
            <p14:sldId id="302"/>
            <p14:sldId id="484"/>
            <p14:sldId id="485"/>
            <p14:sldId id="340"/>
            <p14:sldId id="342"/>
            <p14:sldId id="435"/>
            <p14:sldId id="436"/>
            <p14:sldId id="437"/>
            <p14:sldId id="438"/>
            <p14:sldId id="395"/>
            <p14:sldId id="486"/>
            <p14:sldId id="487"/>
            <p14:sldId id="488"/>
            <p14:sldId id="439"/>
            <p14:sldId id="399"/>
            <p14:sldId id="263"/>
            <p14:sldId id="264"/>
            <p14:sldId id="440"/>
            <p14:sldId id="441"/>
            <p14:sldId id="442"/>
            <p14:sldId id="443"/>
            <p14:sldId id="444"/>
            <p14:sldId id="293"/>
            <p14:sldId id="446"/>
            <p14:sldId id="445"/>
            <p14:sldId id="448"/>
            <p14:sldId id="447"/>
            <p14:sldId id="453"/>
            <p14:sldId id="319"/>
            <p14:sldId id="449"/>
            <p14:sldId id="450"/>
            <p14:sldId id="454"/>
            <p14:sldId id="480"/>
            <p14:sldId id="457"/>
            <p14:sldId id="460"/>
            <p14:sldId id="458"/>
            <p14:sldId id="459"/>
            <p14:sldId id="461"/>
            <p14:sldId id="462"/>
            <p14:sldId id="455"/>
            <p14:sldId id="466"/>
            <p14:sldId id="481"/>
            <p14:sldId id="463"/>
            <p14:sldId id="465"/>
            <p14:sldId id="468"/>
            <p14:sldId id="467"/>
            <p14:sldId id="482"/>
            <p14:sldId id="464"/>
            <p14:sldId id="329"/>
            <p14:sldId id="456"/>
            <p14:sldId id="427"/>
            <p14:sldId id="305"/>
            <p14:sldId id="311"/>
            <p14:sldId id="312"/>
            <p14:sldId id="313"/>
            <p14:sldId id="314"/>
            <p14:sldId id="315"/>
            <p14:sldId id="316"/>
            <p14:sldId id="310"/>
            <p14:sldId id="483"/>
            <p14:sldId id="333"/>
            <p14:sldId id="320"/>
            <p14:sldId id="295"/>
            <p14:sldId id="405"/>
            <p14:sldId id="406"/>
            <p14:sldId id="407"/>
            <p14:sldId id="335"/>
            <p14:sldId id="299"/>
            <p14:sldId id="261"/>
            <p14:sldId id="262"/>
            <p14:sldId id="353"/>
            <p14:sldId id="374"/>
            <p14:sldId id="477"/>
            <p14:sldId id="478"/>
            <p14:sldId id="479"/>
            <p14:sldId id="276"/>
            <p14:sldId id="346"/>
            <p14:sldId id="347"/>
            <p14:sldId id="281"/>
            <p14:sldId id="364"/>
            <p14:sldId id="363"/>
            <p14:sldId id="359"/>
            <p14:sldId id="469"/>
            <p14:sldId id="280"/>
            <p14:sldId id="265"/>
            <p14:sldId id="365"/>
            <p14:sldId id="366"/>
            <p14:sldId id="367"/>
            <p14:sldId id="387"/>
            <p14:sldId id="368"/>
            <p14:sldId id="266"/>
            <p14:sldId id="268"/>
            <p14:sldId id="372"/>
            <p14:sldId id="370"/>
            <p14:sldId id="471"/>
            <p14:sldId id="470"/>
            <p14:sldId id="373"/>
            <p14:sldId id="432"/>
            <p14:sldId id="380"/>
            <p14:sldId id="385"/>
            <p14:sldId id="381"/>
            <p14:sldId id="382"/>
            <p14:sldId id="383"/>
            <p14:sldId id="384"/>
            <p14:sldId id="472"/>
            <p14:sldId id="473"/>
            <p14:sldId id="474"/>
            <p14:sldId id="475"/>
            <p14:sldId id="386"/>
            <p14:sldId id="271"/>
            <p14:sldId id="272"/>
            <p14:sldId id="426"/>
            <p14:sldId id="273"/>
            <p14:sldId id="274"/>
            <p14:sldId id="428"/>
            <p14:sldId id="429"/>
            <p14:sldId id="388"/>
            <p14:sldId id="389"/>
            <p14:sldId id="390"/>
            <p14:sldId id="391"/>
            <p14:sldId id="392"/>
            <p14:sldId id="393"/>
            <p14:sldId id="422"/>
            <p14:sldId id="275"/>
            <p14:sldId id="42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A6EBA"/>
    <a:srgbClr val="33CC33"/>
    <a:srgbClr val="6EA92D"/>
    <a:srgbClr val="92D050"/>
    <a:srgbClr val="8163A3"/>
    <a:srgbClr val="81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4902" autoAdjust="0"/>
  </p:normalViewPr>
  <p:slideViewPr>
    <p:cSldViewPr>
      <p:cViewPr>
        <p:scale>
          <a:sx n="100" d="100"/>
          <a:sy n="100" d="100"/>
        </p:scale>
        <p:origin x="-564" y="126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28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6E0D3-A976-49A7-82A3-45ECDAC1FB9C}" type="datetimeFigureOut">
              <a:rPr lang="en-US" smtClean="0"/>
              <a:t>1/10/2017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2CEFC8-B66E-4230-816F-064A5E78EF39}" type="slidenum">
              <a:rPr lang="en-US" smtClean="0"/>
              <a:t>‹#›</a:t>
            </a:fld>
            <a:endParaRPr lang="en-US"/>
          </a:p>
        </p:txBody>
      </p:sp>
    </p:spTree>
    <p:extLst>
      <p:ext uri="{BB962C8B-B14F-4D97-AF65-F5344CB8AC3E}">
        <p14:creationId xmlns:p14="http://schemas.microsoft.com/office/powerpoint/2010/main" val="400077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72042C-9386-4A63-A1D7-2E88DE0FC57D}" type="datetimeFigureOut">
              <a:rPr lang="en-US" smtClean="0"/>
              <a:t>1/10/2017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E36EF0-7984-4198-B0B0-446744D294F3}" type="slidenum">
              <a:rPr lang="en-US" smtClean="0"/>
              <a:t>‹#›</a:t>
            </a:fld>
            <a:endParaRPr lang="en-US"/>
          </a:p>
        </p:txBody>
      </p:sp>
    </p:spTree>
    <p:extLst>
      <p:ext uri="{BB962C8B-B14F-4D97-AF65-F5344CB8AC3E}">
        <p14:creationId xmlns:p14="http://schemas.microsoft.com/office/powerpoint/2010/main" val="38813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a:t>
            </a:fld>
            <a:endParaRPr lang="en-US"/>
          </a:p>
        </p:txBody>
      </p:sp>
    </p:spTree>
    <p:extLst>
      <p:ext uri="{BB962C8B-B14F-4D97-AF65-F5344CB8AC3E}">
        <p14:creationId xmlns:p14="http://schemas.microsoft.com/office/powerpoint/2010/main" val="108324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Education does NOT dictate which strategies you are required to teach in your classroom.  However, when looking at the POS, these are the strategies that stand</a:t>
            </a:r>
            <a:r>
              <a:rPr lang="en-US" baseline="0" dirty="0"/>
              <a:t> out for me.  Please note that counting forwards and backwards is NOT an additive thinking strategy.  It is just a counting strategy</a:t>
            </a:r>
            <a:r>
              <a:rPr lang="en-US" baseline="0" dirty="0" smtClean="0"/>
              <a:t>.</a:t>
            </a:r>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11</a:t>
            </a:fld>
            <a:endParaRPr lang="en-US"/>
          </a:p>
        </p:txBody>
      </p:sp>
    </p:spTree>
    <p:extLst>
      <p:ext uri="{BB962C8B-B14F-4D97-AF65-F5344CB8AC3E}">
        <p14:creationId xmlns:p14="http://schemas.microsoft.com/office/powerpoint/2010/main" val="17675627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p:txBody>
      </p:sp>
      <p:sp>
        <p:nvSpPr>
          <p:cNvPr id="4" name="Slide Number Placeholder 3"/>
          <p:cNvSpPr>
            <a:spLocks noGrp="1"/>
          </p:cNvSpPr>
          <p:nvPr>
            <p:ph type="sldNum" sz="quarter" idx="10"/>
          </p:nvPr>
        </p:nvSpPr>
        <p:spPr/>
        <p:txBody>
          <a:bodyPr/>
          <a:lstStyle/>
          <a:p>
            <a:fld id="{6DE36EF0-7984-4198-B0B0-446744D294F3}" type="slidenum">
              <a:rPr lang="en-US" smtClean="0"/>
              <a:t>127</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They use the “Quick Assessment” tool from the EMPL website to assess their students’ work.</a:t>
            </a:r>
          </a:p>
        </p:txBody>
      </p:sp>
      <p:sp>
        <p:nvSpPr>
          <p:cNvPr id="4" name="Slide Number Placeholder 3"/>
          <p:cNvSpPr>
            <a:spLocks noGrp="1"/>
          </p:cNvSpPr>
          <p:nvPr>
            <p:ph type="sldNum" sz="quarter" idx="10"/>
          </p:nvPr>
        </p:nvSpPr>
        <p:spPr/>
        <p:txBody>
          <a:bodyPr/>
          <a:lstStyle/>
          <a:p>
            <a:fld id="{6DE36EF0-7984-4198-B0B0-446744D294F3}" type="slidenum">
              <a:rPr lang="en-US" smtClean="0"/>
              <a:t>128</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p:txBody>
      </p:sp>
      <p:sp>
        <p:nvSpPr>
          <p:cNvPr id="4" name="Slide Number Placeholder 3"/>
          <p:cNvSpPr>
            <a:spLocks noGrp="1"/>
          </p:cNvSpPr>
          <p:nvPr>
            <p:ph type="sldNum" sz="quarter" idx="10"/>
          </p:nvPr>
        </p:nvSpPr>
        <p:spPr/>
        <p:txBody>
          <a:bodyPr/>
          <a:lstStyle/>
          <a:p>
            <a:fld id="{6DE36EF0-7984-4198-B0B0-446744D294F3}" type="slidenum">
              <a:rPr lang="en-US" smtClean="0"/>
              <a:t>129</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Participants will then be entered into a monthly draw for a $50 electronic gift certificate to their choice of:  Tim Hortons, Starbucks or Amazon.ca.</a:t>
            </a:r>
          </a:p>
        </p:txBody>
      </p:sp>
      <p:sp>
        <p:nvSpPr>
          <p:cNvPr id="4" name="Slide Number Placeholder 3"/>
          <p:cNvSpPr>
            <a:spLocks noGrp="1"/>
          </p:cNvSpPr>
          <p:nvPr>
            <p:ph type="sldNum" sz="quarter" idx="10"/>
          </p:nvPr>
        </p:nvSpPr>
        <p:spPr/>
        <p:txBody>
          <a:bodyPr/>
          <a:lstStyle/>
          <a:p>
            <a:fld id="{6DE36EF0-7984-4198-B0B0-446744D294F3}" type="slidenum">
              <a:rPr lang="en-US" smtClean="0"/>
              <a:t>130</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131</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b="1" baseline="0" dirty="0"/>
              <a:t> </a:t>
            </a:r>
            <a:r>
              <a:rPr lang="en-US" baseline="0" dirty="0"/>
              <a:t> You can just use this slide if you want, instead of the previous slides OR if printing handouts for participants, delete all of the previous slides for the handout version and just use this one.</a:t>
            </a:r>
          </a:p>
          <a:p>
            <a:endParaRPr lang="en-US" baseline="0" dirty="0"/>
          </a:p>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a:p>
            <a:pPr lvl="3" rtl="0" fontAlgn="base"/>
            <a:r>
              <a:rPr lang="en-US" dirty="0"/>
              <a:t>They use the “Quick Assessment” tool from the EMPL website to assess their students’ work.</a:t>
            </a:r>
          </a:p>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a:p>
            <a:pPr lvl="3" rtl="0" fontAlgn="base"/>
            <a:r>
              <a:rPr lang="en-US" dirty="0"/>
              <a:t>Participants will then be entered into a monthly draw for a $50 electronic gift certificate to their choice of:  Tim Hortons, Starbucks or Amazon.ca.</a:t>
            </a:r>
          </a:p>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132</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complete survey or indicate how they will be able to do so electronically.</a:t>
            </a:r>
          </a:p>
        </p:txBody>
      </p:sp>
      <p:sp>
        <p:nvSpPr>
          <p:cNvPr id="4" name="Slide Number Placeholder 3"/>
          <p:cNvSpPr>
            <a:spLocks noGrp="1"/>
          </p:cNvSpPr>
          <p:nvPr>
            <p:ph type="sldNum" sz="quarter" idx="10"/>
          </p:nvPr>
        </p:nvSpPr>
        <p:spPr/>
        <p:txBody>
          <a:bodyPr/>
          <a:lstStyle/>
          <a:p>
            <a:fld id="{6DE36EF0-7984-4198-B0B0-446744D294F3}" type="slidenum">
              <a:rPr lang="en-US" smtClean="0"/>
              <a:t>134</a:t>
            </a:fld>
            <a:endParaRPr lang="en-US"/>
          </a:p>
        </p:txBody>
      </p:sp>
    </p:spTree>
    <p:extLst>
      <p:ext uri="{BB962C8B-B14F-4D97-AF65-F5344CB8AC3E}">
        <p14:creationId xmlns:p14="http://schemas.microsoft.com/office/powerpoint/2010/main" val="5019369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PRESENTATION!</a:t>
            </a:r>
          </a:p>
        </p:txBody>
      </p:sp>
      <p:sp>
        <p:nvSpPr>
          <p:cNvPr id="4" name="Slide Number Placeholder 3"/>
          <p:cNvSpPr>
            <a:spLocks noGrp="1"/>
          </p:cNvSpPr>
          <p:nvPr>
            <p:ph type="sldNum" sz="quarter" idx="10"/>
          </p:nvPr>
        </p:nvSpPr>
        <p:spPr/>
        <p:txBody>
          <a:bodyPr/>
          <a:lstStyle/>
          <a:p>
            <a:fld id="{6DE36EF0-7984-4198-B0B0-446744D294F3}" type="slidenum">
              <a:rPr lang="en-US" smtClean="0"/>
              <a:t>135</a:t>
            </a:fld>
            <a:endParaRPr lang="en-US"/>
          </a:p>
        </p:txBody>
      </p:sp>
    </p:spTree>
    <p:extLst>
      <p:ext uri="{BB962C8B-B14F-4D97-AF65-F5344CB8AC3E}">
        <p14:creationId xmlns:p14="http://schemas.microsoft.com/office/powerpoint/2010/main" val="309718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strategies do</a:t>
            </a:r>
            <a:r>
              <a:rPr lang="en-US" baseline="0" dirty="0"/>
              <a:t> students need to master?</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14</a:t>
            </a:fld>
            <a:endParaRPr lang="en-US"/>
          </a:p>
        </p:txBody>
      </p:sp>
    </p:spTree>
    <p:extLst>
      <p:ext uri="{BB962C8B-B14F-4D97-AF65-F5344CB8AC3E}">
        <p14:creationId xmlns:p14="http://schemas.microsoft.com/office/powerpoint/2010/main" val="21247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must be</a:t>
            </a:r>
          </a:p>
          <a:p>
            <a:r>
              <a:rPr lang="en-US" dirty="0" smtClean="0"/>
              <a:t>Efficient:  You must be able to get to the answer in a reasonable amount of time.</a:t>
            </a:r>
          </a:p>
          <a:p>
            <a:r>
              <a:rPr lang="en-US" dirty="0" smtClean="0"/>
              <a:t>Effective:</a:t>
            </a:r>
            <a:r>
              <a:rPr lang="en-US" baseline="0" dirty="0" smtClean="0"/>
              <a:t>  It must get you the right answer every time.</a:t>
            </a:r>
          </a:p>
          <a:p>
            <a:r>
              <a:rPr lang="en-US" baseline="0" dirty="0" smtClean="0"/>
              <a:t>Explainable:  You have to be able to explain what you are doing and why it works.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available as a poster.</a:t>
            </a:r>
          </a:p>
          <a:p>
            <a:endParaRPr lang="en-US" baseline="0" dirty="0" smtClean="0"/>
          </a:p>
        </p:txBody>
      </p:sp>
      <p:sp>
        <p:nvSpPr>
          <p:cNvPr id="4" name="Slide Number Placeholder 3"/>
          <p:cNvSpPr>
            <a:spLocks noGrp="1"/>
          </p:cNvSpPr>
          <p:nvPr>
            <p:ph type="sldNum" sz="quarter" idx="10"/>
          </p:nvPr>
        </p:nvSpPr>
        <p:spPr/>
        <p:txBody>
          <a:bodyPr/>
          <a:lstStyle/>
          <a:p>
            <a:fld id="{6DE36EF0-7984-4198-B0B0-446744D294F3}" type="slidenum">
              <a:rPr lang="en-US" smtClean="0"/>
              <a:t>15</a:t>
            </a:fld>
            <a:endParaRPr lang="en-US"/>
          </a:p>
        </p:txBody>
      </p:sp>
    </p:spTree>
    <p:extLst>
      <p:ext uri="{BB962C8B-B14F-4D97-AF65-F5344CB8AC3E}">
        <p14:creationId xmlns:p14="http://schemas.microsoft.com/office/powerpoint/2010/main" val="346681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Caine and Caine research is quoted directly within the Alberta Program of Studies.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17</a:t>
            </a:fld>
            <a:endParaRPr lang="en-US"/>
          </a:p>
        </p:txBody>
      </p:sp>
    </p:spTree>
    <p:extLst>
      <p:ext uri="{BB962C8B-B14F-4D97-AF65-F5344CB8AC3E}">
        <p14:creationId xmlns:p14="http://schemas.microsoft.com/office/powerpoint/2010/main" val="355587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using manipulatives as an instruction strategy, my</a:t>
            </a:r>
            <a:r>
              <a:rPr lang="en-CA" baseline="0" dirty="0"/>
              <a:t> s</a:t>
            </a:r>
            <a:r>
              <a:rPr lang="en-CA" dirty="0"/>
              <a:t>tudents</a:t>
            </a:r>
            <a:r>
              <a:rPr lang="en-CA" baseline="0" dirty="0"/>
              <a:t> should be able to make connections between concrete, pictorial and symbolic representations.  </a:t>
            </a:r>
          </a:p>
          <a:p>
            <a:endParaRPr lang="en-CA" baseline="0" dirty="0"/>
          </a:p>
          <a:p>
            <a:r>
              <a:rPr lang="en-CA" dirty="0"/>
              <a:t>The Concrete Stage</a:t>
            </a:r>
            <a:r>
              <a:rPr lang="en-CA" baseline="0" dirty="0"/>
              <a:t> focuses on…</a:t>
            </a:r>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20</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use of physical models to represent the mathematical thinking.  Models are tools that can be manipulated and adapted in order to find possible solutions to problems. This stage allows students to develop their visualization skills, enabling students to use concrete means to grapple with abstract concepts.  Don’t rush through</a:t>
            </a:r>
            <a:r>
              <a:rPr lang="en-US" sz="1200" b="0" i="0" u="none" strike="noStrike" kern="1200" baseline="0" dirty="0">
                <a:solidFill>
                  <a:schemeClr val="tx1"/>
                </a:solidFill>
                <a:effectLst/>
                <a:latin typeface="+mn-lt"/>
                <a:ea typeface="+mn-ea"/>
                <a:cs typeface="+mn-cs"/>
              </a:rPr>
              <a:t> the use of manipulatives.  Students need time to develop understanding.</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21</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Pictorial refers to the use of pictures of the manipulatives, or diagrams, or images.</a:t>
            </a:r>
            <a:r>
              <a:rPr lang="en-CA" baseline="0" dirty="0"/>
              <a:t>  In my own lessons, whenever students are using base ten blocks at their desks, I have a smart notebook file open on the screen with base ten blocks that can be manipulated.  Virtual manipulatives would also be considered pictorial.</a:t>
            </a:r>
          </a:p>
          <a:p>
            <a:pPr defTabSz="931774">
              <a:defRPr/>
            </a:pPr>
            <a:endParaRPr lang="en-CA" dirty="0"/>
          </a:p>
          <a:p>
            <a:r>
              <a:rPr lang="en-US" sz="1200" b="0" i="0" kern="1200" dirty="0">
                <a:solidFill>
                  <a:schemeClr val="tx1"/>
                </a:solidFill>
                <a:effectLst/>
                <a:latin typeface="+mn-lt"/>
                <a:ea typeface="+mn-ea"/>
                <a:cs typeface="+mn-cs"/>
              </a:rPr>
              <a:t>The concrete and pictorial representations help make the math more visible and meaningful as they move towards a symbolic representation.</a:t>
            </a:r>
          </a:p>
          <a:p>
            <a:r>
              <a:rPr lang="en-US" sz="1200" b="0" i="0" kern="1200" dirty="0">
                <a:solidFill>
                  <a:schemeClr val="tx1"/>
                </a:solidFill>
                <a:effectLst/>
                <a:latin typeface="+mn-lt"/>
                <a:ea typeface="+mn-ea"/>
                <a:cs typeface="+mn-cs"/>
              </a:rPr>
              <a:t>This means that we need to connect the concrete to the pictorial because we need to move away from only using a concrete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 pictorial should SHOW and SUPPORT the ideas behind the symbolic representation and the answer.</a:t>
            </a:r>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22</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Symbolic</a:t>
            </a:r>
            <a:r>
              <a:rPr lang="en-CA" baseline="0" dirty="0"/>
              <a:t> representations include n</a:t>
            </a:r>
            <a:r>
              <a:rPr lang="en-CA" dirty="0"/>
              <a:t>umbers</a:t>
            </a:r>
            <a:r>
              <a:rPr lang="en-CA" baseline="0" dirty="0"/>
              <a:t> and s</a:t>
            </a:r>
            <a:r>
              <a:rPr lang="en-CA" dirty="0"/>
              <a:t>ymbols.</a:t>
            </a:r>
          </a:p>
          <a:p>
            <a:pPr defTabSz="931774">
              <a:defRPr/>
            </a:pPr>
            <a:endParaRPr lang="en-CA" dirty="0"/>
          </a:p>
          <a:p>
            <a:pPr defTabSz="931774">
              <a:defRPr/>
            </a:pPr>
            <a:r>
              <a:rPr lang="en-CA" dirty="0"/>
              <a:t>It’s important to remember that symbolic representations</a:t>
            </a:r>
            <a:r>
              <a:rPr lang="en-CA" baseline="0" dirty="0"/>
              <a:t> come from a need to be more efficient and effective from concrete and pictorial representations.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a:t>
            </a:r>
            <a:r>
              <a:rPr lang="en-US" sz="1200" b="0" i="0" kern="1200" baseline="0" dirty="0">
                <a:solidFill>
                  <a:schemeClr val="tx1"/>
                </a:solidFill>
                <a:effectLst/>
                <a:latin typeface="+mn-lt"/>
                <a:ea typeface="+mn-ea"/>
                <a:cs typeface="+mn-cs"/>
              </a:rPr>
              <a:t> any point in time, a student should be comfortable going back and forth between the three representations if this is necessary for better understanding.</a:t>
            </a:r>
            <a:r>
              <a:rPr lang="en-US" sz="1200" b="0" i="0" kern="1200" dirty="0">
                <a:solidFill>
                  <a:schemeClr val="tx1"/>
                </a:solidFill>
                <a:effectLst/>
                <a:latin typeface="+mn-lt"/>
                <a:ea typeface="+mn-ea"/>
                <a:cs typeface="+mn-cs"/>
              </a:rPr>
              <a:t> For example, they may go back to a pictorial model before they solve it symbolically.  Some may need to go back to the concrete model in order to trust that the pictorial representation will lead to the correct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end, the math may provoke images or a model and the model can show and support the math.</a:t>
            </a:r>
          </a:p>
          <a:p>
            <a:pPr defTabSz="931774">
              <a:defRPr/>
            </a:pPr>
            <a:endParaRPr lang="en-CA"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23</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is playable when in presentation mode.</a:t>
            </a:r>
          </a:p>
          <a:p>
            <a:endParaRPr lang="en-US" dirty="0" smtClean="0"/>
          </a:p>
          <a:p>
            <a:r>
              <a:rPr lang="en-US" dirty="0" smtClean="0"/>
              <a:t>Video </a:t>
            </a:r>
            <a:r>
              <a:rPr lang="en-US" dirty="0" err="1" smtClean="0"/>
              <a:t>Souce</a:t>
            </a:r>
            <a:r>
              <a:rPr lang="en-US" dirty="0" smtClean="0"/>
              <a:t>:  https://www.youcubed.org/wim-day-2-videos/</a:t>
            </a:r>
          </a:p>
          <a:p>
            <a:r>
              <a:rPr lang="en-US" dirty="0" smtClean="0"/>
              <a:t>Jo </a:t>
            </a:r>
            <a:r>
              <a:rPr lang="en-US" dirty="0" err="1" smtClean="0"/>
              <a:t>Boaler</a:t>
            </a:r>
            <a:r>
              <a:rPr lang="en-US" dirty="0" smtClean="0"/>
              <a:t> allows you to download the video from her</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24</a:t>
            </a:fld>
            <a:endParaRPr lang="en-US"/>
          </a:p>
        </p:txBody>
      </p:sp>
    </p:spTree>
    <p:extLst>
      <p:ext uri="{BB962C8B-B14F-4D97-AF65-F5344CB8AC3E}">
        <p14:creationId xmlns:p14="http://schemas.microsoft.com/office/powerpoint/2010/main" val="319221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left side of the brain handles factual and symbolic information; the right side brain handles visual and spatial information. Researchers have found that math learning and performance are optimized when the two sides of the brain are communicating.  You could call this “brain crossing” (Park &amp; Brannon, 2013) Additionally, they found that training students through visual representations improved students’ math performance significantly, even on numerical tasks, and that visual training helped students more than numerical training. </a:t>
            </a:r>
            <a:endParaRPr lang="en-US"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25</a:t>
            </a:fld>
            <a:endParaRPr lang="en-US"/>
          </a:p>
        </p:txBody>
      </p:sp>
    </p:spTree>
    <p:extLst>
      <p:ext uri="{BB962C8B-B14F-4D97-AF65-F5344CB8AC3E}">
        <p14:creationId xmlns:p14="http://schemas.microsoft.com/office/powerpoint/2010/main" val="302886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participants post it notes.  Generate a list of keywords that you believe are directly related to additive thinking.  In small groups, they collate their responses, combining matching sticky notes, making sure to actually stick matching ones together.  Don’t just keep one of each.  </a:t>
            </a:r>
          </a:p>
          <a:p>
            <a:r>
              <a:rPr lang="en-US" baseline="0" dirty="0"/>
              <a:t>They place on board, collating again if applicable.  Speaker finds the largest piles and reads them to the group.</a:t>
            </a:r>
          </a:p>
          <a:p>
            <a:endParaRPr lang="en-US" baseline="0" dirty="0"/>
          </a:p>
          <a:p>
            <a:r>
              <a:rPr lang="en-US" baseline="0" dirty="0"/>
              <a:t>Alternative:  Participants are asked to reflect individually for a minute.  Then their share their thoughts with a partner.  Then with the group.</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27</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28</a:t>
            </a:fld>
            <a:endParaRPr lang="en-US"/>
          </a:p>
        </p:txBody>
      </p:sp>
    </p:spTree>
    <p:extLst>
      <p:ext uri="{BB962C8B-B14F-4D97-AF65-F5344CB8AC3E}">
        <p14:creationId xmlns:p14="http://schemas.microsoft.com/office/powerpoint/2010/main" val="288901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familiar arrangement of dots,</a:t>
            </a:r>
            <a:r>
              <a:rPr lang="en-US" baseline="0" dirty="0" smtClean="0"/>
              <a:t> using magnets on a whiteboard, bingo chips if you’re in front of a student, or circles infinitely cloned in Smart Notebook.  </a:t>
            </a:r>
          </a:p>
          <a:p>
            <a:r>
              <a:rPr lang="en-US" baseline="0" dirty="0" smtClean="0"/>
              <a:t>&lt;click&gt;Ask, “How many are there? How do you know?”</a:t>
            </a:r>
          </a:p>
          <a:p>
            <a:r>
              <a:rPr lang="en-US" baseline="0" dirty="0" smtClean="0"/>
              <a:t>If they have not </a:t>
            </a:r>
            <a:r>
              <a:rPr lang="en-US" baseline="0" dirty="0" err="1" smtClean="0"/>
              <a:t>subitized</a:t>
            </a:r>
            <a:r>
              <a:rPr lang="en-US" baseline="0" dirty="0" smtClean="0"/>
              <a:t> this arrangement, they will count.  That’s ok.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29</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&lt;Animation will complete on its own&gt;</a:t>
            </a:r>
          </a:p>
          <a:p>
            <a:r>
              <a:rPr lang="en-US" dirty="0" smtClean="0"/>
              <a:t>Say</a:t>
            </a:r>
            <a:r>
              <a:rPr lang="en-US" baseline="0" dirty="0" smtClean="0"/>
              <a:t> “</a:t>
            </a:r>
            <a:r>
              <a:rPr lang="en-US" dirty="0" smtClean="0"/>
              <a:t>Move the dots.  Make sure they see that you haven’t added or removed any.”</a:t>
            </a:r>
          </a:p>
          <a:p>
            <a:r>
              <a:rPr lang="en-US" baseline="0" dirty="0" smtClean="0"/>
              <a:t>Ask, did I add any dots?  (no) Did I remove any dots?” (no)  </a:t>
            </a:r>
          </a:p>
          <a:p>
            <a:r>
              <a:rPr lang="en-US" baseline="0" dirty="0" smtClean="0"/>
              <a:t>&lt;click&gt;”How many dots are there now?  How do I know?”</a:t>
            </a:r>
          </a:p>
          <a:p>
            <a:r>
              <a:rPr lang="en-US" baseline="0" dirty="0" smtClean="0"/>
              <a:t>They may count again.  If they do, they do not trust the count.  Repeat this exercise several times using the same number of dots.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30</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“You’ll move the dots to a different spot.  Again,</a:t>
            </a:r>
            <a:r>
              <a:rPr lang="en-US" baseline="0" dirty="0" smtClean="0"/>
              <a:t> m</a:t>
            </a:r>
            <a:r>
              <a:rPr lang="en-US" dirty="0" smtClean="0"/>
              <a:t>ake sure they see that you haven’t added or removed any.”</a:t>
            </a:r>
          </a:p>
          <a:p>
            <a:r>
              <a:rPr lang="en-US" baseline="0" dirty="0" smtClean="0"/>
              <a:t>Ask, did I add any dots?  (no) Did I remove any dots?” (no)  </a:t>
            </a:r>
          </a:p>
          <a:p>
            <a:r>
              <a:rPr lang="en-US" baseline="0" dirty="0" smtClean="0"/>
              <a:t>“How many dots are there now?  Can you make a guess without counting?  (guess) Now check”</a:t>
            </a:r>
          </a:p>
          <a:p>
            <a:r>
              <a:rPr lang="en-US" baseline="0" dirty="0" smtClean="0"/>
              <a:t>Keep repeating this process with the same number of dots until they stop counting.  Repeat with other numbers. Repeat on other days.  Trusting the count does not come easily.  It needs time and experience.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31</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students two sets of dots that have the same quantity.  Ask them which set has more.  This will help them develop the idea that spread out does not mean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32</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p>
          <a:p>
            <a:pPr marL="171450" indent="-171450">
              <a:buFont typeface="Arial" charset="0"/>
              <a:buChar char="•"/>
            </a:pPr>
            <a:r>
              <a:rPr lang="en-US" b="0" baseline="0" dirty="0"/>
              <a:t>The Case of the Hotdogs – multiple ways – multiple grades (only print the grade </a:t>
            </a:r>
            <a:r>
              <a:rPr lang="en-US" b="0" baseline="0" dirty="0" smtClean="0"/>
              <a:t>1 pages double sided)</a:t>
            </a:r>
            <a:endParaRPr lang="en-US" b="0" baseline="0" dirty="0"/>
          </a:p>
          <a:p>
            <a:pPr marL="0" indent="0">
              <a:buFont typeface="Arial" charset="0"/>
              <a:buNone/>
            </a:pPr>
            <a:endParaRPr lang="en-US" b="0" dirty="0"/>
          </a:p>
          <a:p>
            <a:r>
              <a:rPr lang="en-US" b="0" dirty="0"/>
              <a:t>Handout</a:t>
            </a:r>
            <a:r>
              <a:rPr lang="en-US" dirty="0"/>
              <a:t> the “Case of the Hotdog</a:t>
            </a:r>
            <a:r>
              <a:rPr lang="en-US" baseline="0" dirty="0"/>
              <a:t> – Activity” page </a:t>
            </a:r>
            <a:r>
              <a:rPr lang="en-US" baseline="0" dirty="0" smtClean="0"/>
              <a:t>for Grade 1</a:t>
            </a:r>
          </a:p>
          <a:p>
            <a:r>
              <a:rPr lang="en-US" baseline="0" dirty="0" smtClean="0"/>
              <a:t>Tell them that there are two versions.  One is regular grade 1 that meets grade 1 outcome expectations.  The back side is grade 1 (advanced) – this goes above the expectations of grade 1.  However, you may have students who are working at this level.  As we go through these activities, feel free to apply the strategies to both documents but definitely do it to the side that focuses on grade level expectations.</a:t>
            </a:r>
          </a:p>
          <a:p>
            <a:endParaRPr lang="en-US" baseline="0" dirty="0"/>
          </a:p>
          <a:p>
            <a:r>
              <a:rPr lang="en-US" baseline="0" dirty="0"/>
              <a:t>Participants read their word problem and solve it in the FIRST box (see arrow), however they </a:t>
            </a:r>
            <a:r>
              <a:rPr lang="en-US" baseline="0" dirty="0" smtClean="0"/>
              <a:t>would normally solve it.  For the teacher participants, this should be a known fact and that’s ok to just know it.  If a student just knows this fact, that’s great!  However, it means you didn’t make them think, so you would apologize to them, tell them that you are sorry, you didn’t give them something that would help them learn and then give them a different set of numbers – either different single digit numbers or make one of them a 2 digit number.</a:t>
            </a:r>
            <a:endParaRPr lang="en-US" baseline="0" dirty="0"/>
          </a:p>
          <a:p>
            <a:endParaRPr lang="en-US" baseline="0" dirty="0"/>
          </a:p>
          <a:p>
            <a:r>
              <a:rPr lang="en-US" baseline="0" dirty="0"/>
              <a:t>We’re going to explore 3 additive thinking strategies that promote flexible mathematical thinking. You may be familiar with some of these.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mathematics, it is very important that we progress through the concrete, pictorial and symbolic stages.</a:t>
            </a:r>
            <a:r>
              <a:rPr lang="en-US" baseline="0" dirty="0"/>
              <a:t>  We build it, without writing anything down until we can do it concretely without support.  I almost always do the pictorial at the same time because I’ve got smartboard manipulative files for all of my manipulatives.  So they are seeing the pictorial right away.  Once students are extremely comfortable, then we move on to the symbolic.  Research shows that when a student puts pen to paper, their stress level will increase and make it more challenging to understand the math.</a:t>
            </a:r>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33</a:t>
            </a:fld>
            <a:endParaRPr lang="en-US"/>
          </a:p>
        </p:txBody>
      </p:sp>
    </p:spTree>
    <p:extLst>
      <p:ext uri="{BB962C8B-B14F-4D97-AF65-F5344CB8AC3E}">
        <p14:creationId xmlns:p14="http://schemas.microsoft.com/office/powerpoint/2010/main" val="4195145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a student solve this question?</a:t>
            </a:r>
          </a:p>
          <a:p>
            <a:r>
              <a:rPr lang="en-US" dirty="0" smtClean="0"/>
              <a:t>They might draw out &lt;click&gt;</a:t>
            </a:r>
            <a:r>
              <a:rPr lang="en-US" baseline="0" dirty="0" smtClean="0"/>
              <a:t> 8 hotdogs.</a:t>
            </a:r>
          </a:p>
          <a:p>
            <a:r>
              <a:rPr lang="en-US" baseline="0" dirty="0" smtClean="0"/>
              <a:t>And then draw out &lt;click&gt; 7 more.</a:t>
            </a:r>
          </a:p>
          <a:p>
            <a:r>
              <a:rPr lang="en-US" baseline="0" dirty="0" smtClean="0"/>
              <a:t>And then count out &lt;click&gt; all of the hotdogs.</a:t>
            </a:r>
          </a:p>
          <a:p>
            <a:r>
              <a:rPr lang="en-US" baseline="0" dirty="0" smtClean="0"/>
              <a:t>&lt;click&gt; This is a counting strategy.  This is NOT additive thinking.  However, this is where most students will begin their understanding </a:t>
            </a:r>
            <a:r>
              <a:rPr lang="en-US" baseline="0" smtClean="0"/>
              <a:t>of addition.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34</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a:t>
            </a:r>
            <a:r>
              <a:rPr lang="en-US" baseline="0" dirty="0" smtClean="0"/>
              <a:t> this strategy used when they are counting dots on a dice.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35</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help students move past just counting?</a:t>
            </a:r>
          </a:p>
          <a:p>
            <a:r>
              <a:rPr lang="en-US" baseline="0" dirty="0" smtClean="0"/>
              <a:t>Roll the dice.  Ask them to tell you how many is on the biggest number.  (5)</a:t>
            </a:r>
          </a:p>
          <a:p>
            <a:r>
              <a:rPr lang="en-US" baseline="0" dirty="0" smtClean="0"/>
              <a:t>&lt;click&gt;Cover it with your hand.  Ask how many dots there were.  (5)  If they’re not sure, uncover it so they can recount and then cover it again.  Keep asking until they are sure there are 5.</a:t>
            </a:r>
          </a:p>
          <a:p>
            <a:r>
              <a:rPr lang="en-US" baseline="0" dirty="0" smtClean="0"/>
              <a:t>Then ask them to continue counting the rest of the dots.  They might start at one again.  If they do, ask them again how many are under the hand (5) then say 5, point to the next dot and say </a:t>
            </a:r>
            <a:r>
              <a:rPr lang="en-US" baseline="0" dirty="0" err="1" smtClean="0"/>
              <a:t>siiiiiiiiix</a:t>
            </a:r>
            <a:r>
              <a:rPr lang="en-US" baseline="0" dirty="0" smtClean="0"/>
              <a:t> (yes spread the word out when saying it), hopefully they’ll help you finish the number six, then </a:t>
            </a:r>
            <a:r>
              <a:rPr lang="en-US" baseline="0" dirty="0" err="1" smtClean="0"/>
              <a:t>seeeeeeeveeeen</a:t>
            </a:r>
            <a:r>
              <a:rPr lang="en-US" baseline="0" dirty="0" smtClean="0"/>
              <a:t>, and hopefully they will continue the counting for you.</a:t>
            </a:r>
          </a:p>
          <a:p>
            <a:endParaRPr lang="en-US" baseline="0" dirty="0" smtClean="0"/>
          </a:p>
          <a:p>
            <a:r>
              <a:rPr lang="en-US" baseline="0" dirty="0" smtClean="0"/>
              <a:t>Repeat this process with other rolls.  Always covering the bigger number.  After a while, you could ask which number to cover.  Ask, why they chose the bigger number.  Less dots to count!</a:t>
            </a:r>
          </a:p>
        </p:txBody>
      </p:sp>
      <p:sp>
        <p:nvSpPr>
          <p:cNvPr id="4" name="Slide Number Placeholder 3"/>
          <p:cNvSpPr>
            <a:spLocks noGrp="1"/>
          </p:cNvSpPr>
          <p:nvPr>
            <p:ph type="sldNum" sz="quarter" idx="10"/>
          </p:nvPr>
        </p:nvSpPr>
        <p:spPr/>
        <p:txBody>
          <a:bodyPr/>
          <a:lstStyle/>
          <a:p>
            <a:fld id="{6DE36EF0-7984-4198-B0B0-446744D294F3}" type="slidenum">
              <a:rPr lang="en-US" smtClean="0"/>
              <a:t>36</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words would you highlight as the key ideas in the definition?  Where</a:t>
            </a:r>
            <a:r>
              <a:rPr lang="en-US" baseline="0" dirty="0"/>
              <a:t> do the ideas from our </a:t>
            </a:r>
            <a:r>
              <a:rPr lang="en-US" baseline="0" dirty="0" err="1"/>
              <a:t>stickies</a:t>
            </a:r>
            <a:r>
              <a:rPr lang="en-US" baseline="0" dirty="0"/>
              <a:t>/discussion fit in within this definition?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a student who has been through the previous activity solve this question?</a:t>
            </a:r>
          </a:p>
          <a:p>
            <a:r>
              <a:rPr lang="en-US" dirty="0" smtClean="0"/>
              <a:t>They might draw out &lt;click&gt;</a:t>
            </a:r>
            <a:r>
              <a:rPr lang="en-US" baseline="0" dirty="0" smtClean="0"/>
              <a:t> 8 hotdogs.</a:t>
            </a:r>
          </a:p>
          <a:p>
            <a:r>
              <a:rPr lang="en-US" baseline="0" dirty="0" smtClean="0"/>
              <a:t>And then draw out &lt;click&gt; 7 more.</a:t>
            </a:r>
          </a:p>
          <a:p>
            <a:r>
              <a:rPr lang="en-US" baseline="0" dirty="0" smtClean="0"/>
              <a:t>And then starting at 8, they count out &lt;click&gt; the rest of the hotdogs.</a:t>
            </a:r>
          </a:p>
          <a:p>
            <a:r>
              <a:rPr lang="en-US" baseline="0" dirty="0" smtClean="0"/>
              <a:t>&lt;click&gt; This is a counting ON strategy.  This is still not additive thinking.  However, this is a natural next step in their understanding of addition.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37</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might use a number line.  &lt;click&gt;</a:t>
            </a:r>
            <a:r>
              <a:rPr lang="en-US" baseline="0" dirty="0" smtClean="0"/>
              <a:t>  Again, this is a counting on strategy.  However, the number line leads beautifully into open number lines in later grades.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38</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write </a:t>
            </a:r>
            <a:r>
              <a:rPr lang="en-US" dirty="0" smtClean="0"/>
              <a:t>“counting on” beside Strategy</a:t>
            </a:r>
            <a:r>
              <a:rPr lang="en-US" baseline="0" dirty="0" smtClean="0"/>
              <a:t> 1 but also put a big star that says “NOT ADDITIVE THINKING!”  We don’t want to leave students at this stage.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39</a:t>
            </a:fld>
            <a:endParaRPr lang="en-US"/>
          </a:p>
        </p:txBody>
      </p:sp>
    </p:spTree>
    <p:extLst>
      <p:ext uri="{BB962C8B-B14F-4D97-AF65-F5344CB8AC3E}">
        <p14:creationId xmlns:p14="http://schemas.microsoft.com/office/powerpoint/2010/main" val="2766929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often ask if counting on fingers is ok.  Current</a:t>
            </a:r>
            <a:r>
              <a:rPr lang="en-US" baseline="0" dirty="0" smtClean="0"/>
              <a:t> research is showing that using your fingers builds finger perception and finger perception is related to number system knowledge and calculation skill.  In fact, it is actually a better predictor than tests of cognitive processing in grade 2 students.</a:t>
            </a:r>
            <a:endParaRPr lang="en-US" dirty="0" smtClean="0"/>
          </a:p>
          <a:p>
            <a:endParaRPr lang="en-US" dirty="0" smtClean="0"/>
          </a:p>
          <a:p>
            <a:r>
              <a:rPr lang="en-US" dirty="0" err="1" smtClean="0"/>
              <a:t>Penner-Wilger</a:t>
            </a:r>
            <a:r>
              <a:rPr lang="en-US" dirty="0" smtClean="0"/>
              <a:t>,</a:t>
            </a:r>
            <a:r>
              <a:rPr lang="en-US" baseline="0" dirty="0" smtClean="0"/>
              <a:t> M., Anderson, M.</a:t>
            </a:r>
            <a:r>
              <a:rPr lang="en-US" dirty="0" smtClean="0"/>
              <a:t> (2013).  “The relation between finger gnosis and mathematical ability:  why redeployment of neural circuits</a:t>
            </a:r>
            <a:r>
              <a:rPr lang="en-US" baseline="0" dirty="0" smtClean="0"/>
              <a:t> best explains the finding,” in </a:t>
            </a:r>
            <a:r>
              <a:rPr lang="en-US" i="1" baseline="0" dirty="0" smtClean="0"/>
              <a:t>Frontiers in Psychology Volume 4</a:t>
            </a:r>
            <a:r>
              <a:rPr lang="en-US" i="0" baseline="0" dirty="0" smtClean="0"/>
              <a:t>, 877.</a:t>
            </a:r>
            <a:r>
              <a:rPr lang="en-US" dirty="0" smtClean="0"/>
              <a:t> Retrieved from http://journal.frontiersin.org/article/10.3389/fpsyg.2013.00877/full</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Penner-Wilger</a:t>
            </a:r>
            <a:r>
              <a:rPr lang="en-US" sz="1200" b="0" i="0" kern="1200" dirty="0" smtClean="0">
                <a:solidFill>
                  <a:schemeClr val="tx1"/>
                </a:solidFill>
                <a:effectLst/>
                <a:latin typeface="+mn-lt"/>
                <a:ea typeface="+mn-ea"/>
                <a:cs typeface="+mn-cs"/>
              </a:rPr>
              <a:t>, M., Fast, L., </a:t>
            </a:r>
            <a:r>
              <a:rPr lang="en-US" sz="1200" b="0" i="0" kern="1200" dirty="0" err="1" smtClean="0">
                <a:solidFill>
                  <a:schemeClr val="tx1"/>
                </a:solidFill>
                <a:effectLst/>
                <a:latin typeface="+mn-lt"/>
                <a:ea typeface="+mn-ea"/>
                <a:cs typeface="+mn-cs"/>
              </a:rPr>
              <a:t>LeFevre</a:t>
            </a:r>
            <a:r>
              <a:rPr lang="en-US" sz="1200" b="0" i="0" kern="1200" dirty="0" smtClean="0">
                <a:solidFill>
                  <a:schemeClr val="tx1"/>
                </a:solidFill>
                <a:effectLst/>
                <a:latin typeface="+mn-lt"/>
                <a:ea typeface="+mn-ea"/>
                <a:cs typeface="+mn-cs"/>
              </a:rPr>
              <a:t>, J., Smith-Chant, B. L., </a:t>
            </a:r>
            <a:r>
              <a:rPr lang="en-US" sz="1200" b="0" i="0" kern="1200" dirty="0" err="1" smtClean="0">
                <a:solidFill>
                  <a:schemeClr val="tx1"/>
                </a:solidFill>
                <a:effectLst/>
                <a:latin typeface="+mn-lt"/>
                <a:ea typeface="+mn-ea"/>
                <a:cs typeface="+mn-cs"/>
              </a:rPr>
              <a:t>Skwarchuk</a:t>
            </a:r>
            <a:r>
              <a:rPr lang="en-US" sz="1200" b="0" i="0" kern="1200" dirty="0" smtClean="0">
                <a:solidFill>
                  <a:schemeClr val="tx1"/>
                </a:solidFill>
                <a:effectLst/>
                <a:latin typeface="+mn-lt"/>
                <a:ea typeface="+mn-ea"/>
                <a:cs typeface="+mn-cs"/>
              </a:rPr>
              <a:t>, S., </a:t>
            </a:r>
            <a:r>
              <a:rPr lang="en-US" sz="1200" b="0" i="0" kern="1200" dirty="0" err="1" smtClean="0">
                <a:solidFill>
                  <a:schemeClr val="tx1"/>
                </a:solidFill>
                <a:effectLst/>
                <a:latin typeface="+mn-lt"/>
                <a:ea typeface="+mn-ea"/>
                <a:cs typeface="+mn-cs"/>
              </a:rPr>
              <a:t>Kamawar</a:t>
            </a:r>
            <a:r>
              <a:rPr lang="en-US" sz="1200" b="0" i="0" kern="1200" dirty="0" smtClean="0">
                <a:solidFill>
                  <a:schemeClr val="tx1"/>
                </a:solidFill>
                <a:effectLst/>
                <a:latin typeface="+mn-lt"/>
                <a:ea typeface="+mn-ea"/>
                <a:cs typeface="+mn-cs"/>
              </a:rPr>
              <a:t>, D., et al. (2007). “The foundations of numeracy: subitizing, finger </a:t>
            </a:r>
            <a:r>
              <a:rPr lang="en-US" sz="1200" b="0" i="0" kern="1200" dirty="0" err="1" smtClean="0">
                <a:solidFill>
                  <a:schemeClr val="tx1"/>
                </a:solidFill>
                <a:effectLst/>
                <a:latin typeface="+mn-lt"/>
                <a:ea typeface="+mn-ea"/>
                <a:cs typeface="+mn-cs"/>
              </a:rPr>
              <a:t>gnosia</a:t>
            </a:r>
            <a:r>
              <a:rPr lang="en-US" sz="1200" b="0" i="0" kern="1200" dirty="0" smtClean="0">
                <a:solidFill>
                  <a:schemeClr val="tx1"/>
                </a:solidFill>
                <a:effectLst/>
                <a:latin typeface="+mn-lt"/>
                <a:ea typeface="+mn-ea"/>
                <a:cs typeface="+mn-cs"/>
              </a:rPr>
              <a:t>, and fine-motor ability,” in </a:t>
            </a:r>
            <a:r>
              <a:rPr lang="en-US" sz="1200" b="0" i="1" kern="1200" dirty="0" smtClean="0">
                <a:solidFill>
                  <a:schemeClr val="tx1"/>
                </a:solidFill>
                <a:effectLst/>
                <a:latin typeface="+mn-lt"/>
                <a:ea typeface="+mn-ea"/>
                <a:cs typeface="+mn-cs"/>
              </a:rPr>
              <a:t>Proceedings of the 29th Annual Cognitive Science Society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eds</a:t>
            </a:r>
            <a:r>
              <a:rPr lang="en-US" sz="1200" b="0" i="0" kern="1200" dirty="0" smtClean="0">
                <a:solidFill>
                  <a:schemeClr val="tx1"/>
                </a:solidFill>
                <a:effectLst/>
                <a:latin typeface="+mn-lt"/>
                <a:ea typeface="+mn-ea"/>
                <a:cs typeface="+mn-cs"/>
              </a:rPr>
              <a:t> D. S. McNamara and J. G. </a:t>
            </a:r>
            <a:r>
              <a:rPr lang="en-US" sz="1200" b="0" i="0" kern="1200" dirty="0" err="1" smtClean="0">
                <a:solidFill>
                  <a:schemeClr val="tx1"/>
                </a:solidFill>
                <a:effectLst/>
                <a:latin typeface="+mn-lt"/>
                <a:ea typeface="+mn-ea"/>
                <a:cs typeface="+mn-cs"/>
              </a:rPr>
              <a:t>Trafton</a:t>
            </a:r>
            <a:r>
              <a:rPr lang="en-US" sz="1200" b="0" i="0" kern="1200" dirty="0" smtClean="0">
                <a:solidFill>
                  <a:schemeClr val="tx1"/>
                </a:solidFill>
                <a:effectLst/>
                <a:latin typeface="+mn-lt"/>
                <a:ea typeface="+mn-ea"/>
                <a:cs typeface="+mn-cs"/>
              </a:rPr>
              <a:t> (Austin, TX: Cognitive Science Society), 1385–1390.</a:t>
            </a:r>
          </a:p>
          <a:p>
            <a:endParaRPr lang="en-US" dirty="0" smtClean="0"/>
          </a:p>
          <a:p>
            <a:r>
              <a:rPr lang="en-US" sz="1200" b="0" i="0" kern="1200" dirty="0" err="1" smtClean="0">
                <a:solidFill>
                  <a:schemeClr val="tx1"/>
                </a:solidFill>
                <a:effectLst/>
                <a:latin typeface="+mn-lt"/>
                <a:ea typeface="+mn-ea"/>
                <a:cs typeface="+mn-cs"/>
              </a:rPr>
              <a:t>Penner-Wilger</a:t>
            </a:r>
            <a:r>
              <a:rPr lang="en-US" sz="1200" b="0" i="0" kern="1200" dirty="0" smtClean="0">
                <a:solidFill>
                  <a:schemeClr val="tx1"/>
                </a:solidFill>
                <a:effectLst/>
                <a:latin typeface="+mn-lt"/>
                <a:ea typeface="+mn-ea"/>
                <a:cs typeface="+mn-cs"/>
              </a:rPr>
              <a:t>, M., Fast, L., </a:t>
            </a:r>
            <a:r>
              <a:rPr lang="en-US" sz="1200" b="0" i="0" kern="1200" dirty="0" err="1" smtClean="0">
                <a:solidFill>
                  <a:schemeClr val="tx1"/>
                </a:solidFill>
                <a:effectLst/>
                <a:latin typeface="+mn-lt"/>
                <a:ea typeface="+mn-ea"/>
                <a:cs typeface="+mn-cs"/>
              </a:rPr>
              <a:t>LeFevre</a:t>
            </a:r>
            <a:r>
              <a:rPr lang="en-US" sz="1200" b="0" i="0" kern="1200" dirty="0" smtClean="0">
                <a:solidFill>
                  <a:schemeClr val="tx1"/>
                </a:solidFill>
                <a:effectLst/>
                <a:latin typeface="+mn-lt"/>
                <a:ea typeface="+mn-ea"/>
                <a:cs typeface="+mn-cs"/>
              </a:rPr>
              <a:t>, J., Smith-Chant, B. L., </a:t>
            </a:r>
            <a:r>
              <a:rPr lang="en-US" sz="1200" b="0" i="0" kern="1200" dirty="0" err="1" smtClean="0">
                <a:solidFill>
                  <a:schemeClr val="tx1"/>
                </a:solidFill>
                <a:effectLst/>
                <a:latin typeface="+mn-lt"/>
                <a:ea typeface="+mn-ea"/>
                <a:cs typeface="+mn-cs"/>
              </a:rPr>
              <a:t>Skwarchuk</a:t>
            </a:r>
            <a:r>
              <a:rPr lang="en-US" sz="1200" b="0" i="0" kern="1200" dirty="0" smtClean="0">
                <a:solidFill>
                  <a:schemeClr val="tx1"/>
                </a:solidFill>
                <a:effectLst/>
                <a:latin typeface="+mn-lt"/>
                <a:ea typeface="+mn-ea"/>
                <a:cs typeface="+mn-cs"/>
              </a:rPr>
              <a:t>, S., </a:t>
            </a:r>
            <a:r>
              <a:rPr lang="en-US" sz="1200" b="0" i="0" kern="1200" dirty="0" err="1" smtClean="0">
                <a:solidFill>
                  <a:schemeClr val="tx1"/>
                </a:solidFill>
                <a:effectLst/>
                <a:latin typeface="+mn-lt"/>
                <a:ea typeface="+mn-ea"/>
                <a:cs typeface="+mn-cs"/>
              </a:rPr>
              <a:t>Kamawar</a:t>
            </a:r>
            <a:r>
              <a:rPr lang="en-US" sz="1200" b="0" i="0" kern="1200" dirty="0" smtClean="0">
                <a:solidFill>
                  <a:schemeClr val="tx1"/>
                </a:solidFill>
                <a:effectLst/>
                <a:latin typeface="+mn-lt"/>
                <a:ea typeface="+mn-ea"/>
                <a:cs typeface="+mn-cs"/>
              </a:rPr>
              <a:t>, D., et al. (2009). “Subitizing, finger gnosis, and the representation of number,” in </a:t>
            </a:r>
            <a:r>
              <a:rPr lang="en-US" sz="1200" b="0" i="1" kern="1200" dirty="0" smtClean="0">
                <a:solidFill>
                  <a:schemeClr val="tx1"/>
                </a:solidFill>
                <a:effectLst/>
                <a:latin typeface="+mn-lt"/>
                <a:ea typeface="+mn-ea"/>
                <a:cs typeface="+mn-cs"/>
              </a:rPr>
              <a:t>Proceedings of the 31st Annual Cognitive Science Society</a:t>
            </a:r>
            <a:r>
              <a:rPr lang="en-US" sz="1200" b="0" i="0" kern="1200" dirty="0" smtClean="0">
                <a:solidFill>
                  <a:schemeClr val="tx1"/>
                </a:solidFill>
                <a:effectLst/>
                <a:latin typeface="+mn-lt"/>
                <a:ea typeface="+mn-ea"/>
                <a:cs typeface="+mn-cs"/>
              </a:rPr>
              <a:t> (Austin, TX: Cognitive Science Society), 520–525.</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40</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41</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https://www.youcubed.org/finger-activities/</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42</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dirty="0" smtClean="0"/>
              <a:t>Smart Notebook File:  Cuisenaire</a:t>
            </a:r>
            <a:r>
              <a:rPr lang="en-US" b="0" baseline="0" dirty="0" smtClean="0"/>
              <a:t> Rods</a:t>
            </a:r>
          </a:p>
          <a:p>
            <a:pPr marL="171450" indent="-171450">
              <a:buFont typeface="Arial" charset="0"/>
              <a:buChar char="•"/>
            </a:pPr>
            <a:r>
              <a:rPr lang="en-US" b="0" baseline="0" dirty="0" smtClean="0"/>
              <a:t>Teacher Instructions:  “Introducing Cuisenaire Rods”</a:t>
            </a:r>
            <a:endParaRPr lang="en-US" dirty="0" smtClean="0"/>
          </a:p>
          <a:p>
            <a:endParaRPr lang="en-US" dirty="0" smtClean="0"/>
          </a:p>
          <a:p>
            <a:r>
              <a:rPr lang="en-US" dirty="0" smtClean="0"/>
              <a:t>Only do intro activity and Building</a:t>
            </a:r>
            <a:r>
              <a:rPr lang="en-US" baseline="0" dirty="0" smtClean="0"/>
              <a:t> 10</a:t>
            </a:r>
            <a:r>
              <a:rPr lang="en-US" dirty="0" smtClean="0"/>
              <a:t>.  We’ll come back to this later!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43</a:t>
            </a:fld>
            <a:endParaRPr lang="en-US"/>
          </a:p>
        </p:txBody>
      </p:sp>
    </p:spTree>
    <p:extLst>
      <p:ext uri="{BB962C8B-B14F-4D97-AF65-F5344CB8AC3E}">
        <p14:creationId xmlns:p14="http://schemas.microsoft.com/office/powerpoint/2010/main" val="903673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agree or disagree with the following statement?  Discuss with a seat partner.</a:t>
            </a:r>
          </a:p>
          <a:p>
            <a:r>
              <a:rPr lang="en-US" dirty="0" smtClean="0"/>
              <a:t>&lt;click&gt; Mad Minutes help students learn math facts.</a:t>
            </a:r>
          </a:p>
          <a:p>
            <a:r>
              <a:rPr lang="en-US" dirty="0" smtClean="0"/>
              <a:t>Do you agree or disagree with the following statement?  Discuss with a seat partner.</a:t>
            </a:r>
          </a:p>
          <a:p>
            <a:r>
              <a:rPr lang="en-US" dirty="0" smtClean="0"/>
              <a:t>&lt;click&gt; Mad Minutes encourage students to practice.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44</a:t>
            </a:fld>
            <a:endParaRPr lang="en-US"/>
          </a:p>
        </p:txBody>
      </p:sp>
    </p:spTree>
    <p:extLst>
      <p:ext uri="{BB962C8B-B14F-4D97-AF65-F5344CB8AC3E}">
        <p14:creationId xmlns:p14="http://schemas.microsoft.com/office/powerpoint/2010/main" val="1772836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45</a:t>
            </a:fld>
            <a:endParaRPr lang="en-US"/>
          </a:p>
        </p:txBody>
      </p:sp>
    </p:spTree>
    <p:extLst>
      <p:ext uri="{BB962C8B-B14F-4D97-AF65-F5344CB8AC3E}">
        <p14:creationId xmlns:p14="http://schemas.microsoft.com/office/powerpoint/2010/main" val="1772836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Sian </a:t>
            </a:r>
            <a:r>
              <a:rPr lang="en-US" dirty="0" err="1" smtClean="0"/>
              <a:t>Beilock</a:t>
            </a:r>
            <a:r>
              <a:rPr lang="en-US" dirty="0" smtClean="0"/>
              <a:t> and colleagues studied how situation-induced pressures undermine math performance by</a:t>
            </a:r>
            <a:r>
              <a:rPr lang="en-US" baseline="0" dirty="0" smtClean="0"/>
              <a:t> creating a high-stakes testing environment in their laboratory.  Situations were setup where some individuals were simply told to try their best.  Others were given scenarios based on common pressures.</a:t>
            </a:r>
            <a:endParaRPr lang="en-US" dirty="0" smtClean="0"/>
          </a:p>
          <a:p>
            <a:r>
              <a:rPr lang="en-US" dirty="0" smtClean="0"/>
              <a:t>Research</a:t>
            </a:r>
            <a:r>
              <a:rPr lang="en-US" baseline="0" dirty="0" smtClean="0"/>
              <a:t> Article:  https://hpl.uchicago.edu/sites/hpl.uchicago.edu/files/uploads/Beilock_CurrDir_2008.pdf</a:t>
            </a:r>
            <a:endParaRPr lang="en-US" dirty="0" smtClean="0"/>
          </a:p>
        </p:txBody>
      </p:sp>
      <p:sp>
        <p:nvSpPr>
          <p:cNvPr id="4" name="Slide Number Placeholder 3"/>
          <p:cNvSpPr>
            <a:spLocks noGrp="1"/>
          </p:cNvSpPr>
          <p:nvPr>
            <p:ph type="sldNum" sz="quarter" idx="10"/>
          </p:nvPr>
        </p:nvSpPr>
        <p:spPr/>
        <p:txBody>
          <a:bodyPr/>
          <a:lstStyle/>
          <a:p>
            <a:fld id="{6DE36EF0-7984-4198-B0B0-446744D294F3}" type="slidenum">
              <a:rPr lang="en-US" smtClean="0"/>
              <a:t>46</a:t>
            </a:fld>
            <a:endParaRPr lang="en-US"/>
          </a:p>
        </p:txBody>
      </p:sp>
    </p:spTree>
    <p:extLst>
      <p:ext uri="{BB962C8B-B14F-4D97-AF65-F5344CB8AC3E}">
        <p14:creationId xmlns:p14="http://schemas.microsoft.com/office/powerpoint/2010/main" val="177283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mtClean="0"/>
              <a:t>Research</a:t>
            </a:r>
            <a:r>
              <a:rPr lang="en-US" baseline="0" smtClean="0"/>
              <a:t> Article:  https://hpl.uchicago.edu/sites/hpl.uchicago.edu/files/uploads/Beilock_CurrDir_2008.pdf</a:t>
            </a:r>
            <a:endParaRPr lang="en-US" dirty="0" smtClean="0"/>
          </a:p>
        </p:txBody>
      </p:sp>
      <p:sp>
        <p:nvSpPr>
          <p:cNvPr id="4" name="Slide Number Placeholder 3"/>
          <p:cNvSpPr>
            <a:spLocks noGrp="1"/>
          </p:cNvSpPr>
          <p:nvPr>
            <p:ph type="sldNum" sz="quarter" idx="10"/>
          </p:nvPr>
        </p:nvSpPr>
        <p:spPr/>
        <p:txBody>
          <a:bodyPr/>
          <a:lstStyle/>
          <a:p>
            <a:fld id="{6DE36EF0-7984-4198-B0B0-446744D294F3}" type="slidenum">
              <a:rPr lang="en-US" smtClean="0"/>
              <a:t>47</a:t>
            </a:fld>
            <a:endParaRPr lang="en-US"/>
          </a:p>
        </p:txBody>
      </p:sp>
    </p:spTree>
    <p:extLst>
      <p:ext uri="{BB962C8B-B14F-4D97-AF65-F5344CB8AC3E}">
        <p14:creationId xmlns:p14="http://schemas.microsoft.com/office/powerpoint/2010/main" val="1772836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turn Mad Minutes on their head and</a:t>
            </a:r>
            <a:r>
              <a:rPr lang="en-US" baseline="0" dirty="0" smtClean="0"/>
              <a:t> turn them into a useful learning tool.</a:t>
            </a:r>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48</a:t>
            </a:fld>
            <a:endParaRPr lang="en-US"/>
          </a:p>
        </p:txBody>
      </p:sp>
    </p:spTree>
    <p:extLst>
      <p:ext uri="{BB962C8B-B14F-4D97-AF65-F5344CB8AC3E}">
        <p14:creationId xmlns:p14="http://schemas.microsoft.com/office/powerpoint/2010/main" val="1109410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we talked about how</a:t>
            </a:r>
            <a:r>
              <a:rPr lang="en-US" baseline="0" dirty="0" smtClean="0"/>
              <a:t> knowing your facts of ten are super important.  I’m going to give you &lt;click&gt;30 seconds although you would give students 1 minute, to find and circle only the questions that are facts of 10.  Don’t write any answers down.  Just circle. Go. &lt;give about 30 seconds&gt;Stop.  Now, don’t panic if you didn’t get them all circled.  That’s totally ok. Now &lt;click&gt; I’ll give you 30 seconds, though you would give your students  about 2 minutes, to answer just the questions you circled.  Don’t worry about any of the questions you didn’t circle.  Go.  </a:t>
            </a:r>
          </a:p>
          <a:p>
            <a:endParaRPr lang="en-US" baseline="0" dirty="0" smtClean="0"/>
          </a:p>
          <a:p>
            <a:r>
              <a:rPr lang="en-US" baseline="0" dirty="0" smtClean="0"/>
              <a:t>&lt;click&gt;How does this help students?  &lt;discuss&gt;  So often, we teach a specific strategy and then give 50 questions for them to practice but they don’t have to think.  They know exactly what strategy to use.  Whereas, doing it this way asks students to look for questions where knowing their facts of 10 are helpful.  They aren’t asked to do all the questions, just the facts of 10 questions.  Answering these ones should be quick because they all have an answer of 10 but give students the time they need.</a:t>
            </a:r>
          </a:p>
          <a:p>
            <a:endParaRPr lang="en-US" baseline="0" dirty="0" smtClean="0"/>
          </a:p>
          <a:p>
            <a:r>
              <a:rPr lang="en-US" baseline="0" dirty="0" smtClean="0"/>
              <a:t>We’ll come back to this paper again later.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49</a:t>
            </a:fld>
            <a:endParaRPr lang="en-US"/>
          </a:p>
        </p:txBody>
      </p:sp>
    </p:spTree>
    <p:extLst>
      <p:ext uri="{BB962C8B-B14F-4D97-AF65-F5344CB8AC3E}">
        <p14:creationId xmlns:p14="http://schemas.microsoft.com/office/powerpoint/2010/main" val="629676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Screen)</a:t>
            </a:r>
          </a:p>
          <a:p>
            <a:endParaRPr lang="en-US" dirty="0" smtClean="0"/>
          </a:p>
          <a:p>
            <a:r>
              <a:rPr lang="en-US" dirty="0" smtClean="0"/>
              <a:t>Knowing your doubles is important!  Students should be very comfortable</a:t>
            </a:r>
            <a:r>
              <a:rPr lang="en-US" baseline="0" dirty="0" smtClean="0"/>
              <a:t> knowing all the doubles up to 9+9.</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50</a:t>
            </a:fld>
            <a:endParaRPr lang="en-US"/>
          </a:p>
        </p:txBody>
      </p:sp>
    </p:spTree>
    <p:extLst>
      <p:ext uri="{BB962C8B-B14F-4D97-AF65-F5344CB8AC3E}">
        <p14:creationId xmlns:p14="http://schemas.microsoft.com/office/powerpoint/2010/main" val="1836672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p>
          <a:p>
            <a:pPr marL="171450" indent="-171450">
              <a:buFont typeface="Arial" charset="0"/>
              <a:buChar char="•"/>
            </a:pPr>
            <a:r>
              <a:rPr lang="en-US" b="0" dirty="0" smtClean="0"/>
              <a:t>“Intro</a:t>
            </a:r>
            <a:r>
              <a:rPr lang="en-US" baseline="0" dirty="0" smtClean="0"/>
              <a:t> to Doubles and Near Doubles” Smart Notebook File</a:t>
            </a:r>
          </a:p>
          <a:p>
            <a:pPr marL="171450" indent="-171450">
              <a:buFont typeface="Arial" charset="0"/>
              <a:buChar char="•"/>
            </a:pPr>
            <a:r>
              <a:rPr lang="en-US" baseline="0" dirty="0" smtClean="0"/>
              <a:t>“Intro to Doubles and Near Doubles – Bears handout”</a:t>
            </a:r>
          </a:p>
          <a:p>
            <a:pPr marL="171450" indent="-171450">
              <a:buFont typeface="Arial" charset="0"/>
              <a:buChar char="•"/>
            </a:pPr>
            <a:r>
              <a:rPr lang="en-US" baseline="0" dirty="0" smtClean="0"/>
              <a:t>“Bears Doubles and Near Doubles Game”</a:t>
            </a:r>
          </a:p>
          <a:p>
            <a:pPr marL="0" indent="0">
              <a:buFont typeface="Arial" charset="0"/>
              <a:buNone/>
            </a:pPr>
            <a:endParaRPr lang="en-US" b="1" baseline="0" dirty="0" smtClean="0"/>
          </a:p>
          <a:p>
            <a:pPr marL="0" indent="0">
              <a:buFont typeface="Arial" charset="0"/>
              <a:buNone/>
            </a:pPr>
            <a:r>
              <a:rPr lang="en-US" b="1" baseline="0" dirty="0" smtClean="0"/>
              <a:t>Note:  </a:t>
            </a:r>
            <a:r>
              <a:rPr lang="en-US" b="0" baseline="0" dirty="0" smtClean="0"/>
              <a:t>The instructions are in the “Intro to Doubles and Near Doubles – Bears handout”</a:t>
            </a:r>
          </a:p>
          <a:p>
            <a:pPr marL="171450" indent="-171450">
              <a:buFont typeface="Arial" charset="0"/>
              <a:buChar char="•"/>
            </a:pPr>
            <a:r>
              <a:rPr lang="en-US" b="0" baseline="0" dirty="0" smtClean="0"/>
              <a:t>Follow the instructions for “Intro to Doubles” in the  “Intro to Doubles and Near Doubles – Bears handout”.  </a:t>
            </a:r>
          </a:p>
          <a:p>
            <a:pPr marL="171450" indent="-171450">
              <a:buFont typeface="Arial" charset="0"/>
              <a:buChar char="•"/>
            </a:pPr>
            <a:r>
              <a:rPr lang="en-US" b="0" baseline="0" dirty="0" smtClean="0"/>
              <a:t>Play the “Doubles” game.  Use the “Doubles” game slide in “Intro to Doubles and Near Doubles” Smart Notebook file to introduce using a six sided dice.</a:t>
            </a:r>
          </a:p>
          <a:p>
            <a:pPr marL="171450" indent="-171450">
              <a:buFont typeface="Arial" charset="0"/>
              <a:buChar char="•"/>
            </a:pPr>
            <a:r>
              <a:rPr lang="en-US" b="0" baseline="0" dirty="0" smtClean="0"/>
              <a:t>Show participants how to play the “Doubles” game using a ten sided dice.</a:t>
            </a:r>
          </a:p>
          <a:p>
            <a:pPr marL="171450" indent="-171450">
              <a:buFont typeface="Arial" charset="0"/>
              <a:buChar char="•"/>
            </a:pPr>
            <a:r>
              <a:rPr lang="en-US" b="0" baseline="0" dirty="0" smtClean="0"/>
              <a:t>STOP THERE!</a:t>
            </a:r>
          </a:p>
        </p:txBody>
      </p:sp>
      <p:sp>
        <p:nvSpPr>
          <p:cNvPr id="4" name="Slide Number Placeholder 3"/>
          <p:cNvSpPr>
            <a:spLocks noGrp="1"/>
          </p:cNvSpPr>
          <p:nvPr>
            <p:ph type="sldNum" sz="quarter" idx="10"/>
          </p:nvPr>
        </p:nvSpPr>
        <p:spPr/>
        <p:txBody>
          <a:bodyPr/>
          <a:lstStyle/>
          <a:p>
            <a:fld id="{6DE36EF0-7984-4198-B0B0-446744D294F3}" type="slidenum">
              <a:rPr lang="en-US" smtClean="0"/>
              <a:t>51</a:t>
            </a:fld>
            <a:endParaRPr lang="en-US"/>
          </a:p>
        </p:txBody>
      </p:sp>
    </p:spTree>
    <p:extLst>
      <p:ext uri="{BB962C8B-B14F-4D97-AF65-F5344CB8AC3E}">
        <p14:creationId xmlns:p14="http://schemas.microsoft.com/office/powerpoint/2010/main" val="1109410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dirty="0" smtClean="0"/>
              <a:t>Smart Notebook File:  Cuisenaire</a:t>
            </a:r>
            <a:r>
              <a:rPr lang="en-US" b="0" baseline="0" dirty="0" smtClean="0"/>
              <a:t> Rods</a:t>
            </a:r>
          </a:p>
          <a:p>
            <a:pPr marL="171450" indent="-171450">
              <a:buFont typeface="Arial" charset="0"/>
              <a:buChar char="•"/>
            </a:pPr>
            <a:r>
              <a:rPr lang="en-US" b="0" baseline="0" dirty="0" smtClean="0"/>
              <a:t>Teacher Instructions:  “Introducing Cuisenaire Rods”</a:t>
            </a:r>
            <a:endParaRPr lang="en-US" dirty="0" smtClean="0"/>
          </a:p>
          <a:p>
            <a:endParaRPr lang="en-US" dirty="0" smtClean="0"/>
          </a:p>
          <a:p>
            <a:r>
              <a:rPr lang="en-US" dirty="0" smtClean="0"/>
              <a:t>Only do doubles activity.  We’ll come back to this later!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52</a:t>
            </a:fld>
            <a:endParaRPr lang="en-US"/>
          </a:p>
        </p:txBody>
      </p:sp>
    </p:spTree>
    <p:extLst>
      <p:ext uri="{BB962C8B-B14F-4D97-AF65-F5344CB8AC3E}">
        <p14:creationId xmlns:p14="http://schemas.microsoft.com/office/powerpoint/2010/main" val="903673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focused on learning about doubles</a:t>
            </a:r>
            <a:r>
              <a:rPr lang="en-US" baseline="0" dirty="0" smtClean="0"/>
              <a:t>.  I’m going to give you &lt;click&gt;1 minute, to find and draw a box around only the questions that are doubles.  Don’t write any answers down.  Just draw a box. Go. &lt;give about 1 minute&gt;Stop.  Now, don’t panic if you didn’t get them all boxed.  That’s totally ok. Now &lt;click&gt; I’ll give you 1 minute, though you would give your students  about 2 minutes, to answer just the questions you boxed.  Don’t worry about any of the questions you didn’t box.  Go.  </a:t>
            </a:r>
          </a:p>
          <a:p>
            <a:endParaRPr lang="en-US" baseline="0" dirty="0" smtClean="0"/>
          </a:p>
          <a:p>
            <a:r>
              <a:rPr lang="en-US" baseline="0" dirty="0" smtClean="0"/>
              <a:t>We’ll come back to this paper again later.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53</a:t>
            </a:fld>
            <a:endParaRPr lang="en-US"/>
          </a:p>
        </p:txBody>
      </p:sp>
    </p:spTree>
    <p:extLst>
      <p:ext uri="{BB962C8B-B14F-4D97-AF65-F5344CB8AC3E}">
        <p14:creationId xmlns:p14="http://schemas.microsoft.com/office/powerpoint/2010/main" val="629676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Screen)</a:t>
            </a:r>
          </a:p>
          <a:p>
            <a:endParaRPr lang="en-US" dirty="0" smtClean="0"/>
          </a:p>
          <a:p>
            <a:r>
              <a:rPr lang="en-US" dirty="0" smtClean="0"/>
              <a:t>Near Doubles are also very important.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54</a:t>
            </a:fld>
            <a:endParaRPr lang="en-US"/>
          </a:p>
        </p:txBody>
      </p:sp>
    </p:spTree>
    <p:extLst>
      <p:ext uri="{BB962C8B-B14F-4D97-AF65-F5344CB8AC3E}">
        <p14:creationId xmlns:p14="http://schemas.microsoft.com/office/powerpoint/2010/main" val="1836672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tell you how 3 + 3 and 3 + 4 are the same or</a:t>
            </a:r>
            <a:r>
              <a:rPr lang="en-US" baseline="0" dirty="0" smtClean="0"/>
              <a:t> similar.  Ask participants to tell you how they are different.</a:t>
            </a:r>
          </a:p>
          <a:p>
            <a:r>
              <a:rPr lang="en-US" baseline="0" dirty="0" smtClean="0"/>
              <a:t>What’s the answe4 to the first question?</a:t>
            </a:r>
          </a:p>
          <a:p>
            <a:r>
              <a:rPr lang="en-US" baseline="0" dirty="0" smtClean="0"/>
              <a:t>How does that help us figure out the second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55</a:t>
            </a:fld>
            <a:endParaRPr lang="en-US"/>
          </a:p>
        </p:txBody>
      </p:sp>
    </p:spTree>
    <p:extLst>
      <p:ext uri="{BB962C8B-B14F-4D97-AF65-F5344CB8AC3E}">
        <p14:creationId xmlns:p14="http://schemas.microsoft.com/office/powerpoint/2010/main" val="4196062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p>
          <a:p>
            <a:pPr marL="171450" indent="-171450">
              <a:buFont typeface="Arial" charset="0"/>
              <a:buChar char="•"/>
            </a:pPr>
            <a:r>
              <a:rPr lang="en-US" b="0" dirty="0" smtClean="0"/>
              <a:t>“Intro</a:t>
            </a:r>
            <a:r>
              <a:rPr lang="en-US" baseline="0" dirty="0" smtClean="0"/>
              <a:t> to Doubles and Near Doubles” Smart Notebook File</a:t>
            </a:r>
          </a:p>
          <a:p>
            <a:pPr marL="171450" indent="-171450">
              <a:buFont typeface="Arial" charset="0"/>
              <a:buChar char="•"/>
            </a:pPr>
            <a:r>
              <a:rPr lang="en-US" baseline="0" dirty="0" smtClean="0"/>
              <a:t>“Intro to Doubles and Near Doubles”– Bears handout”</a:t>
            </a:r>
          </a:p>
          <a:p>
            <a:pPr marL="171450" indent="-171450">
              <a:buFont typeface="Arial" charset="0"/>
              <a:buChar char="•"/>
            </a:pPr>
            <a:r>
              <a:rPr lang="en-US" baseline="0" dirty="0" smtClean="0"/>
              <a:t>Rest of the games in “Bears Doubles and Near Doubles Game”</a:t>
            </a:r>
          </a:p>
          <a:p>
            <a:pPr marL="0" indent="0">
              <a:buFont typeface="Arial" charset="0"/>
              <a:buNone/>
            </a:pPr>
            <a:endParaRPr lang="en-US" b="1" baseline="0" dirty="0" smtClean="0"/>
          </a:p>
          <a:p>
            <a:pPr marL="0" indent="0">
              <a:buFont typeface="Arial" charset="0"/>
              <a:buNone/>
            </a:pPr>
            <a:r>
              <a:rPr lang="en-US" b="1" baseline="0" dirty="0" smtClean="0"/>
              <a:t>Note:  </a:t>
            </a:r>
            <a:r>
              <a:rPr lang="en-US" b="0" baseline="0" dirty="0" smtClean="0"/>
              <a:t>The instructions are in the “Intro to Doubles – Bears handout”</a:t>
            </a:r>
          </a:p>
          <a:p>
            <a:pPr marL="171450" indent="-171450">
              <a:buFont typeface="Arial" charset="0"/>
              <a:buChar char="•"/>
            </a:pPr>
            <a:r>
              <a:rPr lang="en-US" b="0" baseline="0" dirty="0" smtClean="0"/>
              <a:t>Complete the “Intro to Near Doubles” activity in the “Intro to Doubles” instructions. </a:t>
            </a:r>
          </a:p>
          <a:p>
            <a:pPr marL="171450" indent="-171450">
              <a:buFont typeface="Arial" charset="0"/>
              <a:buChar char="•"/>
            </a:pPr>
            <a:r>
              <a:rPr lang="en-US" b="0" baseline="0" dirty="0" smtClean="0"/>
              <a:t>Play the “Doubles +1” game.  Use the “Doubles” game slide to introduce using a six sided dice.</a:t>
            </a:r>
          </a:p>
          <a:p>
            <a:pPr marL="171450" indent="-171450">
              <a:buFont typeface="Arial" charset="0"/>
              <a:buChar char="•"/>
            </a:pPr>
            <a:r>
              <a:rPr lang="en-US" b="0" baseline="0" dirty="0" smtClean="0"/>
              <a:t>Show participants how to play the “Doubles +1” game using a ten sided dice.</a:t>
            </a:r>
          </a:p>
          <a:p>
            <a:pPr marL="171450" indent="-171450">
              <a:buFont typeface="Arial" charset="0"/>
              <a:buChar char="•"/>
            </a:pPr>
            <a:r>
              <a:rPr lang="en-US" b="0" baseline="0" dirty="0" smtClean="0"/>
              <a:t>Repeat for “Doubles -1” games.</a:t>
            </a:r>
          </a:p>
          <a:p>
            <a:pPr marL="171450" indent="-171450">
              <a:buFont typeface="Arial" charset="0"/>
              <a:buChar char="•"/>
            </a:pPr>
            <a:r>
              <a:rPr lang="en-US" b="0" baseline="0" dirty="0" smtClean="0"/>
              <a:t>STOP THERE!</a:t>
            </a:r>
          </a:p>
        </p:txBody>
      </p:sp>
      <p:sp>
        <p:nvSpPr>
          <p:cNvPr id="4" name="Slide Number Placeholder 3"/>
          <p:cNvSpPr>
            <a:spLocks noGrp="1"/>
          </p:cNvSpPr>
          <p:nvPr>
            <p:ph type="sldNum" sz="quarter" idx="10"/>
          </p:nvPr>
        </p:nvSpPr>
        <p:spPr/>
        <p:txBody>
          <a:bodyPr/>
          <a:lstStyle/>
          <a:p>
            <a:fld id="{6DE36EF0-7984-4198-B0B0-446744D294F3}" type="slidenum">
              <a:rPr lang="en-US" smtClean="0"/>
              <a:t>56</a:t>
            </a:fld>
            <a:endParaRPr lang="en-US"/>
          </a:p>
        </p:txBody>
      </p:sp>
    </p:spTree>
    <p:extLst>
      <p:ext uri="{BB962C8B-B14F-4D97-AF65-F5344CB8AC3E}">
        <p14:creationId xmlns:p14="http://schemas.microsoft.com/office/powerpoint/2010/main" val="110941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this topic is important.</a:t>
            </a:r>
          </a:p>
        </p:txBody>
      </p:sp>
      <p:sp>
        <p:nvSpPr>
          <p:cNvPr id="4" name="Slide Number Placeholder 3"/>
          <p:cNvSpPr>
            <a:spLocks noGrp="1"/>
          </p:cNvSpPr>
          <p:nvPr>
            <p:ph type="sldNum" sz="quarter" idx="10"/>
          </p:nvPr>
        </p:nvSpPr>
        <p:spPr/>
        <p:txBody>
          <a:bodyPr/>
          <a:lstStyle/>
          <a:p>
            <a:fld id="{6DE36EF0-7984-4198-B0B0-446744D294F3}" type="slidenum">
              <a:rPr lang="en-US" smtClean="0"/>
              <a:t>6</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dirty="0" smtClean="0"/>
              <a:t>Smart Notebook File:  Cuisenaire</a:t>
            </a:r>
            <a:r>
              <a:rPr lang="en-US" b="0" baseline="0" dirty="0" smtClean="0"/>
              <a:t> Rods</a:t>
            </a:r>
          </a:p>
          <a:p>
            <a:pPr marL="171450" indent="-171450">
              <a:buFont typeface="Arial" charset="0"/>
              <a:buChar char="•"/>
            </a:pPr>
            <a:r>
              <a:rPr lang="en-US" b="0" baseline="0" dirty="0" smtClean="0"/>
              <a:t>Teacher Instructions:  “Introducing Cuisenaire Rods”</a:t>
            </a:r>
            <a:endParaRPr lang="en-US" dirty="0" smtClean="0"/>
          </a:p>
          <a:p>
            <a:endParaRPr lang="en-US" dirty="0" smtClean="0"/>
          </a:p>
          <a:p>
            <a:r>
              <a:rPr lang="en-US" dirty="0" smtClean="0"/>
              <a:t>Only do doubles activity.  We’ll come back to this later!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57</a:t>
            </a:fld>
            <a:endParaRPr lang="en-US"/>
          </a:p>
        </p:txBody>
      </p:sp>
    </p:spTree>
    <p:extLst>
      <p:ext uri="{BB962C8B-B14F-4D97-AF65-F5344CB8AC3E}">
        <p14:creationId xmlns:p14="http://schemas.microsoft.com/office/powerpoint/2010/main" val="903673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focused on learning about doubles +1</a:t>
            </a:r>
            <a:r>
              <a:rPr lang="en-US" baseline="0" dirty="0" smtClean="0"/>
              <a:t>.  I’m going to give you &lt;click&gt;1 minute, to find and draw a triangle around only the questions that are near doubles.  Don’t write any answers down.  Just draw a triangle. Go. &lt;give about 1 minute&gt;Stop.  Now, don’t panic if you didn’t get them all </a:t>
            </a:r>
            <a:r>
              <a:rPr lang="en-US" baseline="0" dirty="0" err="1" smtClean="0"/>
              <a:t>triangled</a:t>
            </a:r>
            <a:r>
              <a:rPr lang="en-US" baseline="0" dirty="0" smtClean="0"/>
              <a:t>.  That’s totally ok. Now &lt;click&gt; I’ll give you 1 minute, though you would give your students  about 2 minutes, to answer just the questions you </a:t>
            </a:r>
            <a:r>
              <a:rPr lang="en-US" baseline="0" dirty="0" err="1" smtClean="0"/>
              <a:t>triangled</a:t>
            </a:r>
            <a:r>
              <a:rPr lang="en-US" baseline="0" dirty="0" smtClean="0"/>
              <a:t>.  Don’t worry about any of the questions you didn’t triangle.  Go.  </a:t>
            </a:r>
          </a:p>
          <a:p>
            <a:endParaRPr lang="en-US" baseline="0" dirty="0" smtClean="0"/>
          </a:p>
          <a:p>
            <a:r>
              <a:rPr lang="en-US" baseline="0" dirty="0" smtClean="0"/>
              <a:t>We’ll come back to this paper again later.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58</a:t>
            </a:fld>
            <a:endParaRPr lang="en-US"/>
          </a:p>
        </p:txBody>
      </p:sp>
    </p:spTree>
    <p:extLst>
      <p:ext uri="{BB962C8B-B14F-4D97-AF65-F5344CB8AC3E}">
        <p14:creationId xmlns:p14="http://schemas.microsoft.com/office/powerpoint/2010/main" val="629676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Hotdog handout, go to the box labelled Strategy</a:t>
            </a:r>
            <a:r>
              <a:rPr lang="en-US" baseline="0" dirty="0"/>
              <a:t> </a:t>
            </a:r>
            <a:r>
              <a:rPr lang="en-US" baseline="0" dirty="0" smtClean="0"/>
              <a:t>2.  </a:t>
            </a:r>
            <a:endParaRPr lang="en-US" baseline="0" dirty="0"/>
          </a:p>
          <a:p>
            <a:r>
              <a:rPr lang="en-US" baseline="0" dirty="0"/>
              <a:t>Write the name of the strategy:  </a:t>
            </a:r>
            <a:r>
              <a:rPr lang="en-US" baseline="0" dirty="0" smtClean="0"/>
              <a:t>Doubles / Near Doubles</a:t>
            </a:r>
            <a:endParaRPr lang="en-US" baseline="0" dirty="0"/>
          </a:p>
          <a:p>
            <a:r>
              <a:rPr lang="en-US" baseline="0" dirty="0"/>
              <a:t>Solve your hotdog question </a:t>
            </a:r>
            <a:r>
              <a:rPr lang="en-US" baseline="0" dirty="0" smtClean="0"/>
              <a:t>using doubles / near doubles.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59</a:t>
            </a:fld>
            <a:endParaRPr lang="en-US"/>
          </a:p>
        </p:txBody>
      </p:sp>
    </p:spTree>
    <p:extLst>
      <p:ext uri="{BB962C8B-B14F-4D97-AF65-F5344CB8AC3E}">
        <p14:creationId xmlns:p14="http://schemas.microsoft.com/office/powerpoint/2010/main" val="38989737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Screen)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60</a:t>
            </a:fld>
            <a:endParaRPr lang="en-US"/>
          </a:p>
        </p:txBody>
      </p:sp>
    </p:spTree>
    <p:extLst>
      <p:ext uri="{BB962C8B-B14F-4D97-AF65-F5344CB8AC3E}">
        <p14:creationId xmlns:p14="http://schemas.microsoft.com/office/powerpoint/2010/main" val="3322686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your pencils down.  I’m going to click on the box.  It will flash two sets of dots very quickly.  You have to figure out how many there are altogether.  Ready?  &lt;click the box&gt;</a:t>
            </a:r>
          </a:p>
          <a:p>
            <a:r>
              <a:rPr lang="en-US" baseline="0" dirty="0" smtClean="0"/>
              <a:t>Take a moment to think.  How many are there?  I’ll click it again so you can check it again.  &lt;click&gt;</a:t>
            </a:r>
          </a:p>
          <a:p>
            <a:r>
              <a:rPr lang="en-US" baseline="0" dirty="0" smtClean="0"/>
              <a:t>Does anyone need another peek?  &lt;If so, click again&gt;</a:t>
            </a:r>
          </a:p>
          <a:p>
            <a:r>
              <a:rPr lang="en-US" baseline="0" dirty="0" smtClean="0"/>
              <a:t>Tell your partner, how many dots did you see altogether and how did you figure it out?</a:t>
            </a:r>
          </a:p>
          <a:p>
            <a:r>
              <a:rPr lang="en-US" baseline="0" dirty="0" smtClean="0"/>
              <a:t>&lt;Give time to discuss then group share strategies.&gt;</a:t>
            </a:r>
          </a:p>
          <a:p>
            <a:r>
              <a:rPr lang="en-US" baseline="0" dirty="0" smtClean="0"/>
              <a:t>&lt;Hopefully someone says that they say a ten…if not, you say “I imagined moving one red dot to make ten so that left me with 10 and 3”&gt;</a:t>
            </a:r>
          </a:p>
          <a:p>
            <a:endParaRPr lang="en-US" baseline="0" dirty="0" smtClean="0"/>
          </a:p>
          <a:p>
            <a:r>
              <a:rPr lang="en-US" baseline="0" dirty="0" smtClean="0"/>
              <a:t>Making ten is a powerful additive thinking strategy.  This is a simple activity you could do with students to help them become aware of that strategy.  But what do you do if students don’t understand it?  You can build it with concrete materials!  The next activity helps students build the Making Ten strategy.</a:t>
            </a:r>
          </a:p>
        </p:txBody>
      </p:sp>
      <p:sp>
        <p:nvSpPr>
          <p:cNvPr id="4" name="Slide Number Placeholder 3"/>
          <p:cNvSpPr>
            <a:spLocks noGrp="1"/>
          </p:cNvSpPr>
          <p:nvPr>
            <p:ph type="sldNum" sz="quarter" idx="10"/>
          </p:nvPr>
        </p:nvSpPr>
        <p:spPr/>
        <p:txBody>
          <a:bodyPr/>
          <a:lstStyle/>
          <a:p>
            <a:fld id="{300A2B48-FB63-4825-A2AF-639E1601C3CE}" type="slidenum">
              <a:rPr lang="en-US" smtClean="0"/>
              <a:t>61</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a:t>
            </a:r>
          </a:p>
          <a:p>
            <a:pPr marL="171450" indent="-171450">
              <a:buFont typeface="Arial" charset="0"/>
              <a:buChar char="•"/>
            </a:pPr>
            <a:r>
              <a:rPr lang="en-US" dirty="0"/>
              <a:t>15-20 square or</a:t>
            </a:r>
            <a:r>
              <a:rPr lang="en-US" baseline="0" dirty="0"/>
              <a:t> round approximately 1” tiles per person (or other similar type manipulatives)</a:t>
            </a:r>
          </a:p>
          <a:p>
            <a:pPr marL="171450" indent="-171450">
              <a:buFont typeface="Arial" charset="0"/>
              <a:buChar char="•"/>
            </a:pPr>
            <a:r>
              <a:rPr lang="en-US" baseline="0" dirty="0"/>
              <a:t>Making Ten – Two Ten Frames handout</a:t>
            </a:r>
          </a:p>
          <a:p>
            <a:endParaRPr lang="en-US" baseline="0" dirty="0"/>
          </a:p>
          <a:p>
            <a:r>
              <a:rPr lang="en-US" dirty="0"/>
              <a:t>The first strategy we’ll</a:t>
            </a:r>
            <a:r>
              <a:rPr lang="en-US" baseline="0" dirty="0"/>
              <a:t> look at is “Making Ten”.  How many of you are familiar with the images on the screen?</a:t>
            </a:r>
          </a:p>
          <a:p>
            <a:endParaRPr lang="en-US" baseline="0" dirty="0"/>
          </a:p>
          <a:p>
            <a:r>
              <a:rPr lang="en-US" baseline="0" dirty="0"/>
              <a:t>Using ten frames is just one tool that you can use in order to help students build their understanding of ten.  You’re also probably familiar with </a:t>
            </a:r>
            <a:r>
              <a:rPr lang="en-US" dirty="0"/>
              <a:t>Power of Ten which is a great resource but you don’t</a:t>
            </a:r>
            <a:r>
              <a:rPr lang="en-US" baseline="0" dirty="0"/>
              <a:t> have to spend money and buy the program.  Just look for Ten Frame activities.</a:t>
            </a:r>
          </a:p>
          <a:p>
            <a:endParaRPr lang="en-US" baseline="0" dirty="0"/>
          </a:p>
          <a:p>
            <a:endParaRPr lang="en-US" baseline="0" dirty="0"/>
          </a:p>
          <a:p>
            <a:r>
              <a:rPr lang="en-US" baseline="0" dirty="0"/>
              <a:t>&lt;click&gt;</a:t>
            </a:r>
          </a:p>
          <a:p>
            <a:r>
              <a:rPr lang="en-US" baseline="0" dirty="0"/>
              <a:t>Build me 9 in the first ten frame and 4 in the second ten frame.  </a:t>
            </a:r>
          </a:p>
          <a:p>
            <a:endParaRPr lang="en-US" baseline="0" dirty="0"/>
          </a:p>
          <a:p>
            <a:r>
              <a:rPr lang="en-US" b="1" baseline="0" dirty="0"/>
              <a:t>Materials needed:</a:t>
            </a:r>
          </a:p>
          <a:p>
            <a:r>
              <a:rPr lang="en-US" baseline="0" dirty="0"/>
              <a:t>2 blank ten frames &lt;Link for presenter downloading:  https://docs.google.com/document/d/1xlqHIfj4wmSBjQ3LMyol2earrh6a7GC8LvT-55SrzdY/edit?usp=sharing &gt;</a:t>
            </a:r>
          </a:p>
          <a:p>
            <a:r>
              <a:rPr lang="en-US" baseline="0" dirty="0"/>
              <a:t>About 20 integer tiles (or other manipulatives that would fill up most of the square)</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62</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Mathematicians are a little OCD.  When they see a ten frame that’s not full but could be, it really bothers them so they will do whatever they can to fill it up without changing the total value of what’s there.  So, steal from one ten frame to fill the other one.  &lt;wait for them to do this&gt;</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63</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 form the 4 to fill the 9?</a:t>
            </a:r>
          </a:p>
        </p:txBody>
      </p:sp>
      <p:sp>
        <p:nvSpPr>
          <p:cNvPr id="4" name="Slide Number Placeholder 3"/>
          <p:cNvSpPr>
            <a:spLocks noGrp="1"/>
          </p:cNvSpPr>
          <p:nvPr>
            <p:ph type="sldNum" sz="quarter" idx="10"/>
          </p:nvPr>
        </p:nvSpPr>
        <p:spPr/>
        <p:txBody>
          <a:bodyPr/>
          <a:lstStyle/>
          <a:p>
            <a:fld id="{300A2B48-FB63-4825-A2AF-639E1601C3CE}" type="slidenum">
              <a:rPr lang="en-US" smtClean="0"/>
              <a:t>64</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a:t>
            </a:r>
            <a:r>
              <a:rPr lang="en-US" baseline="0" dirty="0"/>
              <a:t> from the 9 to fill the 4?  You’ll have kids who do this…but who cares?  Still gets them the right answer in the end.  It’s actually a good conversation to have that it doesn’t matter which one you still from.  However, a mathematician would usually move the fewest amount of tiles as possible.  It’s less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65</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writing out your new equation, make sure to write it in this format…9 + 4 is the same as 10 + 3.  We want to make sure to use the phrase “is the same as” as often as we use the phrase “is equal to”.  This will help them have a better understanding of the equals sign. </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66</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participants try:  8 + 7</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67</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use the “Making Ten” strategy to solve this one mentally? Explain to your partner what you did.  &lt;give time&gt;</a:t>
            </a:r>
          </a:p>
          <a:p>
            <a:endParaRPr lang="en-US" dirty="0"/>
          </a:p>
          <a:p>
            <a:r>
              <a:rPr lang="en-US" dirty="0"/>
              <a:t>Having students explain to their process or strategy to their seat partner</a:t>
            </a:r>
            <a:r>
              <a:rPr lang="en-US" baseline="0" dirty="0"/>
              <a:t> is an important aspect in mathematics.  Students must be able to communicate their strategy.  Remember that 3</a:t>
            </a:r>
            <a:r>
              <a:rPr lang="en-US" baseline="30000" dirty="0"/>
              <a:t>rd</a:t>
            </a:r>
            <a:r>
              <a:rPr lang="en-US" baseline="0" dirty="0"/>
              <a:t> E?  Explainable?  This helps students to practice their communication skills and reasoning skills. As the teacher, when students are sharing their strategy with the entire class, I would be recording it on the board so that they can see it in a written form. After a lot of practice with verbally explaining their strategy, they can then write down what they just told their partner.  This will help them improve their written communication. </a:t>
            </a:r>
          </a:p>
          <a:p>
            <a:endParaRPr lang="en-US" baseline="0" dirty="0"/>
          </a:p>
          <a:p>
            <a:r>
              <a:rPr lang="en-US" baseline="0" dirty="0"/>
              <a:t>If a student ever says to you, I just knew the answer, it’s possible they did.  If you’re asking a grade 1 student to add single digit numbers, they might have mastered that fact.  I just tell them “I’m sorry.  I gave you a question that you didn’t have to think about…you already knew it.  Try this question…”  However, if it’s a question that typically students can’t just rattle off a fact for, you will have to guide them through the explanation.  For example, don’t ask “what did you do to get the answer?”  Instead, ask “what was the first thing you did?”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68</a:t>
            </a:fld>
            <a:endParaRPr lang="en-US"/>
          </a:p>
        </p:txBody>
      </p:sp>
    </p:spTree>
    <p:extLst>
      <p:ext uri="{BB962C8B-B14F-4D97-AF65-F5344CB8AC3E}">
        <p14:creationId xmlns:p14="http://schemas.microsoft.com/office/powerpoint/2010/main" val="2513827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a:t>
            </a:r>
          </a:p>
          <a:p>
            <a:r>
              <a:rPr lang="en-US" dirty="0"/>
              <a:t>Play</a:t>
            </a:r>
            <a:r>
              <a:rPr lang="en-US" baseline="0" dirty="0"/>
              <a:t> “Dragon Bump – adding 9 or 8”</a:t>
            </a:r>
          </a:p>
          <a:p>
            <a:r>
              <a:rPr lang="en-US" baseline="0" dirty="0"/>
              <a:t>&lt;need 6 or 9 sided dice&gt;</a:t>
            </a:r>
          </a:p>
          <a:p>
            <a:r>
              <a:rPr lang="en-US" baseline="0" dirty="0"/>
              <a:t>&lt;Link for presenter downloading:  https://drive.google.com/file/d/0B-I5D9zVEge0X0p2Qkp6Q3hsakk/view?usp=sharing&gt;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69</a:t>
            </a:fld>
            <a:endParaRPr lang="en-US"/>
          </a:p>
        </p:txBody>
      </p:sp>
    </p:spTree>
    <p:extLst>
      <p:ext uri="{BB962C8B-B14F-4D97-AF65-F5344CB8AC3E}">
        <p14:creationId xmlns:p14="http://schemas.microsoft.com/office/powerpoint/2010/main" val="18117002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dirty="0" smtClean="0"/>
              <a:t>Smart Notebook File:  Cuisenaire</a:t>
            </a:r>
            <a:r>
              <a:rPr lang="en-US" b="0" baseline="0" dirty="0" smtClean="0"/>
              <a:t> Rods</a:t>
            </a:r>
          </a:p>
          <a:p>
            <a:pPr marL="171450" indent="-171450">
              <a:buFont typeface="Arial" charset="0"/>
              <a:buChar char="•"/>
            </a:pPr>
            <a:r>
              <a:rPr lang="en-US" b="0" baseline="0" dirty="0" smtClean="0"/>
              <a:t>Teacher Instructions:  “Introducing Cuisenaire Rods”</a:t>
            </a:r>
            <a:endParaRPr lang="en-US" b="1" dirty="0" smtClean="0"/>
          </a:p>
          <a:p>
            <a:endParaRPr lang="en-US" dirty="0" smtClean="0"/>
          </a:p>
          <a:p>
            <a:r>
              <a:rPr lang="en-US" dirty="0" smtClean="0"/>
              <a:t>Only do Making 10 activity.  We’ll come back to this later!</a:t>
            </a:r>
          </a:p>
        </p:txBody>
      </p:sp>
      <p:sp>
        <p:nvSpPr>
          <p:cNvPr id="4" name="Slide Number Placeholder 3"/>
          <p:cNvSpPr>
            <a:spLocks noGrp="1"/>
          </p:cNvSpPr>
          <p:nvPr>
            <p:ph type="sldNum" sz="quarter" idx="10"/>
          </p:nvPr>
        </p:nvSpPr>
        <p:spPr/>
        <p:txBody>
          <a:bodyPr/>
          <a:lstStyle/>
          <a:p>
            <a:fld id="{6DE36EF0-7984-4198-B0B0-446744D294F3}" type="slidenum">
              <a:rPr lang="en-US" smtClean="0"/>
              <a:t>70</a:t>
            </a:fld>
            <a:endParaRPr lang="en-US"/>
          </a:p>
        </p:txBody>
      </p:sp>
    </p:spTree>
    <p:extLst>
      <p:ext uri="{BB962C8B-B14F-4D97-AF65-F5344CB8AC3E}">
        <p14:creationId xmlns:p14="http://schemas.microsoft.com/office/powerpoint/2010/main" val="903673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hotdog handout, write </a:t>
            </a:r>
            <a:r>
              <a:rPr lang="en-US" dirty="0" smtClean="0"/>
              <a:t>“Making Ten” </a:t>
            </a:r>
            <a:r>
              <a:rPr lang="en-US" dirty="0"/>
              <a:t>as your strategy 3.  Solve your hotdog question</a:t>
            </a:r>
            <a:r>
              <a:rPr lang="en-US" baseline="0" dirty="0"/>
              <a:t> using </a:t>
            </a:r>
            <a:r>
              <a:rPr lang="en-US" baseline="0" dirty="0" smtClean="0"/>
              <a:t>Making Ten</a:t>
            </a:r>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71</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more strategy.</a:t>
            </a:r>
          </a:p>
          <a:p>
            <a:endParaRPr lang="en-US" dirty="0"/>
          </a:p>
          <a:p>
            <a:r>
              <a:rPr lang="en-US" dirty="0"/>
              <a:t>(Note:  When you are in presentation mode, you will be have to click on</a:t>
            </a:r>
            <a:r>
              <a:rPr lang="en-US" baseline="0" dirty="0"/>
              <a:t> the image of the boy and a play button will appear at the bottom of the image.  Click play)</a:t>
            </a:r>
          </a:p>
          <a:p>
            <a:r>
              <a:rPr lang="en-US" baseline="0" dirty="0"/>
              <a:t>(After watching) Discuss the way the teacher helps this student use what they know in order to solve this question.  Ask “What is this strategy called?”  Compensation – you make one number bigger to make it easier to work with – example:  9 became 10.  Then solve the question – example:  12 + 10.  Then remove the extra – example 22 – 1.</a:t>
            </a:r>
            <a:endParaRPr lang="en-US" dirty="0"/>
          </a:p>
          <a:p>
            <a:endParaRPr lang="en-US" dirty="0"/>
          </a:p>
          <a:p>
            <a:r>
              <a:rPr lang="en-US" b="1" dirty="0"/>
              <a:t>Having</a:t>
            </a:r>
            <a:r>
              <a:rPr lang="en-US" b="1" baseline="0" dirty="0"/>
              <a:t> trouble with video:</a:t>
            </a:r>
            <a:r>
              <a:rPr lang="en-US" b="0" baseline="0" dirty="0"/>
              <a:t>  Video has been included in the “All Files for Presentations</a:t>
            </a:r>
            <a:r>
              <a:rPr lang="en-US" b="0" baseline="0" dirty="0">
                <a:sym typeface="Wingdings" panose="05000000000000000000" pitchFamily="2" charset="2"/>
              </a:rPr>
              <a:t>BI1.  It’s called “12+9 and 12+10, student B”</a:t>
            </a:r>
            <a:endParaRPr lang="en-US" b="1" dirty="0"/>
          </a:p>
        </p:txBody>
      </p:sp>
      <p:sp>
        <p:nvSpPr>
          <p:cNvPr id="4" name="Slide Number Placeholder 3"/>
          <p:cNvSpPr>
            <a:spLocks noGrp="1"/>
          </p:cNvSpPr>
          <p:nvPr>
            <p:ph type="sldNum" sz="quarter" idx="10"/>
          </p:nvPr>
        </p:nvSpPr>
        <p:spPr/>
        <p:txBody>
          <a:bodyPr/>
          <a:lstStyle/>
          <a:p>
            <a:fld id="{6DE36EF0-7984-4198-B0B0-446744D294F3}" type="slidenum">
              <a:rPr lang="en-US" smtClean="0"/>
              <a:t>72</a:t>
            </a:fld>
            <a:endParaRPr lang="en-US"/>
          </a:p>
        </p:txBody>
      </p:sp>
    </p:spTree>
    <p:extLst>
      <p:ext uri="{BB962C8B-B14F-4D97-AF65-F5344CB8AC3E}">
        <p14:creationId xmlns:p14="http://schemas.microsoft.com/office/powerpoint/2010/main" val="1074639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 dirty="0"/>
              <a:t>The EMPLO</a:t>
            </a:r>
            <a:r>
              <a:rPr lang="en" baseline="0" dirty="0"/>
              <a:t> group </a:t>
            </a:r>
            <a:r>
              <a:rPr lang="en" dirty="0"/>
              <a:t>created a simple quick assessment tool to keep track of students’ strategies.  It is meant to be used as a formative assessment tool that will guide our next steps with this particular student.  This can be downloaded from the EMPL website in the Try This section.  Let’s look closer at each of the sections.</a:t>
            </a:r>
            <a:endParaRPr lang="en" dirty="0">
              <a:solidFill>
                <a:schemeClr val="dk1"/>
              </a:solidFill>
            </a:endParaRPr>
          </a:p>
          <a:p>
            <a:endParaRPr lang="en-US" dirty="0"/>
          </a:p>
          <a:p>
            <a:r>
              <a:rPr lang="en-US" dirty="0"/>
              <a:t>&lt;Link for presenter </a:t>
            </a:r>
            <a:r>
              <a:rPr lang="en-US" b="0" dirty="0"/>
              <a:t>downloading:</a:t>
            </a:r>
            <a:r>
              <a:rPr lang="en-US" b="0" baseline="0" dirty="0"/>
              <a:t>  https://drive.google.com/open?id=0B-I5D9zVEge0RW1qQXdLa3RNeXM </a:t>
            </a:r>
            <a:r>
              <a:rPr lang="en-US" dirty="0"/>
              <a:t>&gt;</a:t>
            </a:r>
          </a:p>
          <a:p>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73</a:t>
            </a:fld>
            <a:endParaRPr lang="en-US"/>
          </a:p>
        </p:txBody>
      </p:sp>
    </p:spTree>
    <p:extLst>
      <p:ext uri="{BB962C8B-B14F-4D97-AF65-F5344CB8AC3E}">
        <p14:creationId xmlns:p14="http://schemas.microsoft.com/office/powerpoint/2010/main" val="13450799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First, we’ll look at the answer.  Is it correct or incorrect?  If it’s correct - was the answer obvious, inferred slightly or inferred majorly?  If we have to infer, then we know to have a conversation with this student regarding communication of answers.  If it’s incorrect, was it because of a minor mistake, or a mathematical misunderstanding?  This will also guide further conversations with this student and the next lesson.  </a:t>
            </a:r>
            <a:endParaRPr lang="en"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74</a:t>
            </a:fld>
            <a:endParaRPr lang="en-US"/>
          </a:p>
        </p:txBody>
      </p:sp>
    </p:spTree>
    <p:extLst>
      <p:ext uri="{BB962C8B-B14F-4D97-AF65-F5344CB8AC3E}">
        <p14:creationId xmlns:p14="http://schemas.microsoft.com/office/powerpoint/2010/main" val="22891060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Now, let’s find out what type of strategy the student is using - counting, additive thinking, or multiplicative thinking.  There’s also space to write down a different type of strategy.</a:t>
            </a:r>
            <a:endParaRPr lang="en" dirty="0">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There’s also space for us to write down notes and next steps.</a:t>
            </a:r>
            <a:r>
              <a:rPr lang="en" baseline="0" dirty="0"/>
              <a:t>  What follow up questions should I ask this student to clarify understanding? </a:t>
            </a:r>
            <a:r>
              <a:rPr lang="en" baseline="0" dirty="0" smtClean="0"/>
              <a:t>These are 2 questions you should always be asking students.  </a:t>
            </a:r>
            <a:r>
              <a:rPr lang="en" baseline="0" smtClean="0"/>
              <a:t>“Explain what you did.”  and “Will this always work?”  What </a:t>
            </a:r>
            <a:r>
              <a:rPr lang="en" baseline="0" dirty="0"/>
              <a:t>are the next steps that I will take with this student to help them develop their additive thinking skills?</a:t>
            </a:r>
            <a:r>
              <a:rPr lang="en" dirty="0"/>
              <a:t>  When we continue</a:t>
            </a:r>
            <a:r>
              <a:rPr lang="en" baseline="0" dirty="0"/>
              <a:t> to look at student work</a:t>
            </a:r>
            <a:r>
              <a:rPr lang="en" dirty="0"/>
              <a:t>, you’ll see a version of this at the bottom of the screen.  Ask yourself these questions when considering the student’s work.</a:t>
            </a:r>
          </a:p>
          <a:p>
            <a:endParaRPr dirty="0"/>
          </a:p>
          <a:p>
            <a:pPr>
              <a:buClr>
                <a:schemeClr val="dk1"/>
              </a:buClr>
              <a:buSzPct val="100000"/>
            </a:pPr>
            <a:r>
              <a:rPr lang="en" dirty="0">
                <a:solidFill>
                  <a:schemeClr val="dk1"/>
                </a:solidFill>
              </a:rPr>
              <a:t>You can download this from the Additive Thinking</a:t>
            </a:r>
            <a:r>
              <a:rPr lang="en" baseline="0" dirty="0">
                <a:solidFill>
                  <a:schemeClr val="dk1"/>
                </a:solidFill>
              </a:rPr>
              <a:t> </a:t>
            </a:r>
            <a:r>
              <a:rPr lang="en" dirty="0">
                <a:solidFill>
                  <a:schemeClr val="dk1"/>
                </a:solidFill>
              </a:rPr>
              <a:t>Try This Sections on the EMPL online</a:t>
            </a:r>
            <a:r>
              <a:rPr lang="en" baseline="0" dirty="0">
                <a:solidFill>
                  <a:schemeClr val="dk1"/>
                </a:solidFill>
              </a:rPr>
              <a:t> </a:t>
            </a:r>
            <a:r>
              <a:rPr lang="en" dirty="0">
                <a:solidFill>
                  <a:schemeClr val="dk1"/>
                </a:solidFill>
              </a:rPr>
              <a:t>learning guide.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would you use the Quick assessment to assess this student?”  &lt;give time&gt;</a:t>
            </a:r>
          </a:p>
          <a:p>
            <a:r>
              <a:rPr lang="en-US" dirty="0"/>
              <a:t>Ask “Did you notice anything about this students’ response &lt;skipped </a:t>
            </a:r>
            <a:r>
              <a:rPr lang="en-US" dirty="0" smtClean="0"/>
              <a:t>#12 </a:t>
            </a:r>
            <a:r>
              <a:rPr lang="en-US" dirty="0"/>
              <a:t>so </a:t>
            </a:r>
            <a:r>
              <a:rPr lang="en-US" dirty="0" smtClean="0"/>
              <a:t>may have </a:t>
            </a:r>
            <a:r>
              <a:rPr lang="en-US" dirty="0"/>
              <a:t>counted </a:t>
            </a:r>
            <a:r>
              <a:rPr lang="en-US" dirty="0" smtClean="0"/>
              <a:t>#8 and fluked </a:t>
            </a:r>
            <a:r>
              <a:rPr lang="en-US" dirty="0"/>
              <a:t>into the correct answer</a:t>
            </a:r>
            <a:r>
              <a:rPr lang="en-US" dirty="0" smtClean="0"/>
              <a:t>&gt;</a:t>
            </a:r>
          </a:p>
          <a:p>
            <a:r>
              <a:rPr lang="en-US" dirty="0" smtClean="0"/>
              <a:t>We can’t make any assumptions about what this student did.  What</a:t>
            </a:r>
            <a:r>
              <a:rPr lang="en-US" baseline="0" dirty="0" smtClean="0"/>
              <a:t> is our next step?  (We MUST ask them to explain their work)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77</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US" b="0" dirty="0"/>
          </a:p>
          <a:p>
            <a:pPr marL="171450" indent="-171450">
              <a:buFont typeface="Arial" charset="0"/>
              <a:buChar char="•"/>
            </a:pPr>
            <a:r>
              <a:rPr lang="en-US" b="0" baseline="0" dirty="0"/>
              <a:t>Parent Letter – Big Idea 1</a:t>
            </a:r>
          </a:p>
          <a:p>
            <a:pPr marL="171450" indent="-171450">
              <a:buFont typeface="Arial" charset="0"/>
              <a:buChar char="•"/>
            </a:pPr>
            <a:endParaRPr lang="en-US" b="0" baseline="0"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78</a:t>
            </a:fld>
            <a:endParaRPr lang="en-US"/>
          </a:p>
        </p:txBody>
      </p:sp>
    </p:spTree>
    <p:extLst>
      <p:ext uri="{BB962C8B-B14F-4D97-AF65-F5344CB8AC3E}">
        <p14:creationId xmlns:p14="http://schemas.microsoft.com/office/powerpoint/2010/main" val="16561674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  Insert shortened version in title and longer version in body</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80</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  </a:t>
            </a:r>
          </a:p>
        </p:txBody>
      </p:sp>
      <p:sp>
        <p:nvSpPr>
          <p:cNvPr id="4" name="Slide Number Placeholder 3"/>
          <p:cNvSpPr>
            <a:spLocks noGrp="1"/>
          </p:cNvSpPr>
          <p:nvPr>
            <p:ph type="sldNum" sz="quarter" idx="10"/>
          </p:nvPr>
        </p:nvSpPr>
        <p:spPr/>
        <p:txBody>
          <a:bodyPr/>
          <a:lstStyle/>
          <a:p>
            <a:fld id="{6DE36EF0-7984-4198-B0B0-446744D294F3}" type="slidenum">
              <a:rPr lang="en-US" smtClean="0"/>
              <a:t>81</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a:t>
            </a:r>
            <a:r>
              <a:rPr lang="en-US"/>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82</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look at a simpler question you could use in a grade 1 classroom.  Discuss how your students would solve this.</a:t>
            </a:r>
          </a:p>
          <a:p>
            <a:r>
              <a:rPr lang="en-US" baseline="0" dirty="0"/>
              <a:t>Let’s look at 2 different examples.</a:t>
            </a:r>
          </a:p>
        </p:txBody>
      </p:sp>
      <p:sp>
        <p:nvSpPr>
          <p:cNvPr id="4" name="Slide Number Placeholder 3"/>
          <p:cNvSpPr>
            <a:spLocks noGrp="1"/>
          </p:cNvSpPr>
          <p:nvPr>
            <p:ph type="sldNum" sz="quarter" idx="10"/>
          </p:nvPr>
        </p:nvSpPr>
        <p:spPr/>
        <p:txBody>
          <a:bodyPr/>
          <a:lstStyle/>
          <a:p>
            <a:fld id="{6DE36EF0-7984-4198-B0B0-446744D294F3}" type="slidenum">
              <a:rPr lang="en-US" smtClean="0"/>
              <a:t>86</a:t>
            </a:fld>
            <a:endParaRPr lang="en-US"/>
          </a:p>
        </p:txBody>
      </p:sp>
    </p:spTree>
    <p:extLst>
      <p:ext uri="{BB962C8B-B14F-4D97-AF65-F5344CB8AC3E}">
        <p14:creationId xmlns:p14="http://schemas.microsoft.com/office/powerpoint/2010/main" val="10559875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starts at 7,</a:t>
            </a:r>
            <a:r>
              <a:rPr lang="en-US" baseline="0" dirty="0"/>
              <a:t> maybe they draw circles, maybe they use manipulatives.  &lt;click&gt;Then they add more circles or manipulatives until they reach 15.  </a:t>
            </a:r>
          </a:p>
          <a:p>
            <a:r>
              <a:rPr lang="en-US" baseline="0" dirty="0"/>
              <a:t>&lt;click&gt; Then they go back and count how many manipulatives they added.</a:t>
            </a:r>
            <a:endParaRPr lang="en-US" dirty="0"/>
          </a:p>
          <a:p>
            <a:r>
              <a:rPr lang="en-US" dirty="0"/>
              <a:t>&lt;after</a:t>
            </a:r>
            <a:r>
              <a:rPr lang="en-US" baseline="0" dirty="0"/>
              <a:t> going through animations&gt;</a:t>
            </a:r>
          </a:p>
          <a:p>
            <a:r>
              <a:rPr lang="en-US" baseline="0" dirty="0"/>
              <a:t>You’ll see some students counting on their fingers to get the answer.  Please keep in mind that counting on is not actually an additive thinking strategy.</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87</a:t>
            </a:fld>
            <a:endParaRPr lang="en-US"/>
          </a:p>
        </p:txBody>
      </p:sp>
    </p:spTree>
    <p:extLst>
      <p:ext uri="{BB962C8B-B14F-4D97-AF65-F5344CB8AC3E}">
        <p14:creationId xmlns:p14="http://schemas.microsoft.com/office/powerpoint/2010/main" val="37935087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student might</a:t>
            </a:r>
            <a:r>
              <a:rPr lang="en-US" baseline="0" dirty="0"/>
              <a:t> start by representing the 15.  &lt;click&gt;  Then they remove the 7 objects that represent the original amount.  Now they can count what’s left.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88</a:t>
            </a:fld>
            <a:endParaRPr lang="en-US"/>
          </a:p>
        </p:txBody>
      </p:sp>
    </p:spTree>
    <p:extLst>
      <p:ext uri="{BB962C8B-B14F-4D97-AF65-F5344CB8AC3E}">
        <p14:creationId xmlns:p14="http://schemas.microsoft.com/office/powerpoint/2010/main" val="19891151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89</a:t>
            </a:fld>
            <a:endParaRPr lang="en-US"/>
          </a:p>
        </p:txBody>
      </p:sp>
    </p:spTree>
    <p:extLst>
      <p:ext uri="{BB962C8B-B14F-4D97-AF65-F5344CB8AC3E}">
        <p14:creationId xmlns:p14="http://schemas.microsoft.com/office/powerpoint/2010/main" val="29461832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p>
          <a:p>
            <a:pPr marL="171450" indent="-171450">
              <a:buFont typeface="Arial" charset="0"/>
              <a:buChar char="•"/>
            </a:pPr>
            <a:r>
              <a:rPr lang="en-US" dirty="0"/>
              <a:t>Parent Letter – Big Idea 2</a:t>
            </a:r>
          </a:p>
          <a:p>
            <a:pPr marL="0" indent="0">
              <a:buFont typeface="Arial" charset="0"/>
              <a:buNone/>
            </a:pPr>
            <a:endParaRPr lang="en-US"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94</a:t>
            </a:fld>
            <a:endParaRPr lang="en-US"/>
          </a:p>
        </p:txBody>
      </p:sp>
    </p:spTree>
    <p:extLst>
      <p:ext uri="{BB962C8B-B14F-4D97-AF65-F5344CB8AC3E}">
        <p14:creationId xmlns:p14="http://schemas.microsoft.com/office/powerpoint/2010/main" val="379253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 note:  We’ll come back to these</a:t>
            </a:r>
            <a:r>
              <a:rPr lang="en-US" baseline="0" dirty="0"/>
              <a:t> questions later&gt;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96</a:t>
            </a:fld>
            <a:endParaRPr lang="en-US"/>
          </a:p>
        </p:txBody>
      </p:sp>
    </p:spTree>
    <p:extLst>
      <p:ext uri="{BB962C8B-B14F-4D97-AF65-F5344CB8AC3E}">
        <p14:creationId xmlns:p14="http://schemas.microsoft.com/office/powerpoint/2010/main" val="16807517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a:t>
            </a:r>
            <a:r>
              <a:rPr lang="en-US" baseline="0" dirty="0"/>
              <a:t> Note:  Prepare the “BI3:  Joining, Separating and Comparing Sorting </a:t>
            </a:r>
            <a:r>
              <a:rPr lang="en-US" baseline="0" dirty="0" smtClean="0"/>
              <a:t>Activity – GRADE 1”.  </a:t>
            </a:r>
            <a:r>
              <a:rPr lang="en-US" baseline="0" dirty="0"/>
              <a:t>Do NOT mention the full name of the activity to participants as this will give some info away.  Just refer to it as a sorting activity&gt;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97</a:t>
            </a:fld>
            <a:endParaRPr lang="en-US"/>
          </a:p>
        </p:txBody>
      </p:sp>
    </p:spTree>
    <p:extLst>
      <p:ext uri="{BB962C8B-B14F-4D97-AF65-F5344CB8AC3E}">
        <p14:creationId xmlns:p14="http://schemas.microsoft.com/office/powerpoint/2010/main" val="13520102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answer key.</a:t>
            </a:r>
          </a:p>
          <a:p>
            <a:r>
              <a:rPr lang="en-US" dirty="0"/>
              <a:t>&lt;click&gt;  Ask participants to figure out where the</a:t>
            </a:r>
            <a:r>
              <a:rPr lang="en-US" baseline="0" dirty="0"/>
              <a:t> question they wrote earlier would fit.  Survey all participants to determine if there is a tendency or trend.  (Most likely, most questions will fit in the Join Result Unknown box)</a:t>
            </a:r>
          </a:p>
        </p:txBody>
      </p:sp>
      <p:sp>
        <p:nvSpPr>
          <p:cNvPr id="4" name="Slide Number Placeholder 3"/>
          <p:cNvSpPr>
            <a:spLocks noGrp="1"/>
          </p:cNvSpPr>
          <p:nvPr>
            <p:ph type="sldNum" sz="quarter" idx="10"/>
          </p:nvPr>
        </p:nvSpPr>
        <p:spPr/>
        <p:txBody>
          <a:bodyPr/>
          <a:lstStyle/>
          <a:p>
            <a:fld id="{6DE36EF0-7984-4198-B0B0-446744D294F3}" type="slidenum">
              <a:rPr lang="en-US" smtClean="0"/>
              <a:t>98</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Instinctively, teachers tend to create questions that belong in the top row under Join and Separate.  Discuss the impact this will have on their teaching of word problems.</a:t>
            </a:r>
          </a:p>
          <a:p>
            <a:r>
              <a:rPr lang="en-US" baseline="0" dirty="0"/>
              <a:t>&lt;click&gt;Give time for participants to rewrite their question to hit a different row and then different column. They can share with elbow partners.  In a longer workshop, you could give time for them to create a new question for each box.  You could give them a blank template with only the row and column headers where they have space to write questions in.</a:t>
            </a:r>
          </a:p>
        </p:txBody>
      </p:sp>
      <p:sp>
        <p:nvSpPr>
          <p:cNvPr id="4" name="Slide Number Placeholder 3"/>
          <p:cNvSpPr>
            <a:spLocks noGrp="1"/>
          </p:cNvSpPr>
          <p:nvPr>
            <p:ph type="sldNum" sz="quarter" idx="10"/>
          </p:nvPr>
        </p:nvSpPr>
        <p:spPr/>
        <p:txBody>
          <a:bodyPr/>
          <a:lstStyle/>
          <a:p>
            <a:fld id="{6DE36EF0-7984-4198-B0B0-446744D294F3}" type="slidenum">
              <a:rPr lang="en-US" smtClean="0"/>
              <a:t>99</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100</a:t>
            </a:fld>
            <a:endParaRPr lang="en-US"/>
          </a:p>
        </p:txBody>
      </p:sp>
    </p:spTree>
    <p:extLst>
      <p:ext uri="{BB962C8B-B14F-4D97-AF65-F5344CB8AC3E}">
        <p14:creationId xmlns:p14="http://schemas.microsoft.com/office/powerpoint/2010/main" val="4410813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101</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102</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Sandi’s 2 km.</a:t>
            </a:r>
            <a:endParaRPr lang="en-US" baseline="0" dirty="0"/>
          </a:p>
          <a:p>
            <a:r>
              <a:rPr lang="en-US" baseline="0" dirty="0" smtClean="0"/>
              <a:t>&lt;click&gt;And says the answer is 4.</a:t>
            </a:r>
          </a:p>
          <a:p>
            <a:r>
              <a:rPr lang="en-US" baseline="0" dirty="0" smtClean="0"/>
              <a:t>The trouble with this approach is that it &lt;click&gt;almost implies that you are removing Sandi’s 2 km from Renee’s race.  Is that really happening?</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104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 who is at 2.</a:t>
            </a:r>
            <a:endParaRPr lang="en-US" baseline="0" dirty="0"/>
          </a:p>
          <a:p>
            <a:r>
              <a:rPr lang="en-US" baseline="0" smtClean="0"/>
              <a:t>And says </a:t>
            </a:r>
            <a:r>
              <a:rPr lang="en-US" baseline="0" dirty="0"/>
              <a:t>that Renee </a:t>
            </a:r>
            <a:r>
              <a:rPr lang="en-US" baseline="0"/>
              <a:t>ran </a:t>
            </a:r>
            <a:r>
              <a:rPr lang="en-US" baseline="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105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open number line.</a:t>
            </a:r>
          </a:p>
          <a:p>
            <a:r>
              <a:rPr lang="en-US" baseline="0" dirty="0"/>
              <a:t>&lt;click&gt;Starts at </a:t>
            </a:r>
            <a:r>
              <a:rPr lang="en-US" baseline="0" dirty="0" smtClean="0"/>
              <a:t>2.</a:t>
            </a:r>
            <a:endParaRPr lang="en-US" baseline="0" dirty="0"/>
          </a:p>
          <a:p>
            <a:r>
              <a:rPr lang="en-US" baseline="0" dirty="0" smtClean="0"/>
              <a:t>&lt;click&gt;Counts forward to 6.</a:t>
            </a:r>
            <a:endParaRPr lang="en-US" baseline="0" dirty="0"/>
          </a:p>
          <a:p>
            <a:r>
              <a:rPr lang="en-US" baseline="0" dirty="0" smtClean="0"/>
              <a:t>&lt;</a:t>
            </a:r>
            <a:r>
              <a:rPr lang="en-US" baseline="0" dirty="0"/>
              <a:t>click&gt;and says that Renee ran </a:t>
            </a:r>
            <a:r>
              <a:rPr lang="en-US" baseline="0" dirty="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106</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 Pair:  Participants brainstorm a list of Additive</a:t>
            </a:r>
            <a:r>
              <a:rPr lang="en-US" baseline="0" dirty="0"/>
              <a:t> Thinking </a:t>
            </a:r>
            <a:r>
              <a:rPr lang="en-US" dirty="0"/>
              <a:t>strategies they</a:t>
            </a:r>
            <a:r>
              <a:rPr lang="en-US" baseline="0" dirty="0"/>
              <a:t> believe their students need at their grade level.  Don’t worry about the “proper” name for the strategy.</a:t>
            </a:r>
          </a:p>
          <a:p>
            <a:r>
              <a:rPr lang="en-US" baseline="0" dirty="0"/>
              <a:t>Optional for longer workshops:  Participants could be provided with their grade specific Program of Studies to look through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a:t>
            </a:fld>
            <a:endParaRPr lang="en-US"/>
          </a:p>
        </p:txBody>
      </p:sp>
    </p:spTree>
    <p:extLst>
      <p:ext uri="{BB962C8B-B14F-4D97-AF65-F5344CB8AC3E}">
        <p14:creationId xmlns:p14="http://schemas.microsoft.com/office/powerpoint/2010/main" val="37007697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time to , brainstorm.  Share.</a:t>
            </a:r>
          </a:p>
          <a:p>
            <a:endParaRPr lang="en-US" dirty="0"/>
          </a:p>
          <a:p>
            <a:r>
              <a:rPr lang="en-US" dirty="0"/>
              <a:t>Here are some other ideas:  comparing salaries, heights, weight, distance you hit a ball, distances</a:t>
            </a:r>
            <a:r>
              <a:rPr lang="en-US" baseline="0" dirty="0"/>
              <a:t> between cities (ex. Red to Edmonton vs Red Deer to Calgary.  Which is further?)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107</a:t>
            </a:fld>
            <a:endParaRPr lang="en-US"/>
          </a:p>
        </p:txBody>
      </p:sp>
    </p:spTree>
    <p:extLst>
      <p:ext uri="{BB962C8B-B14F-4D97-AF65-F5344CB8AC3E}">
        <p14:creationId xmlns:p14="http://schemas.microsoft.com/office/powerpoint/2010/main" val="22603258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Understanding:  counting objects one by one</a:t>
            </a:r>
          </a:p>
          <a:p>
            <a:r>
              <a:rPr lang="en-US" dirty="0"/>
              <a:t>Next Level:  (Could</a:t>
            </a:r>
            <a:r>
              <a:rPr lang="en-US" baseline="0" dirty="0"/>
              <a:t> even be called one for one correspondence)</a:t>
            </a:r>
            <a:r>
              <a:rPr lang="en-US" dirty="0"/>
              <a:t>  Comparing 2 piles of objects, removing</a:t>
            </a:r>
            <a:r>
              <a:rPr lang="en-US" baseline="0" dirty="0"/>
              <a:t> one from each pile at a time until there are no more pairs left, in order to determine which pile has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110</a:t>
            </a:fld>
            <a:endParaRPr lang="en-US"/>
          </a:p>
        </p:txBody>
      </p:sp>
    </p:spTree>
    <p:extLst>
      <p:ext uri="{BB962C8B-B14F-4D97-AF65-F5344CB8AC3E}">
        <p14:creationId xmlns:p14="http://schemas.microsoft.com/office/powerpoint/2010/main" val="20778801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remove the numbers and just look at generic “</a:t>
            </a:r>
            <a:r>
              <a:rPr lang="en-US" dirty="0" smtClean="0"/>
              <a:t>quantities</a:t>
            </a:r>
            <a:r>
              <a:rPr lang="en-US" dirty="0"/>
              <a:t>”, we can move beyond simple numbers and solve</a:t>
            </a:r>
            <a:r>
              <a:rPr lang="en-US" baseline="0" dirty="0"/>
              <a:t> much more complex questions, including algebra.</a:t>
            </a:r>
            <a:endParaRPr lang="en-US" dirty="0"/>
          </a:p>
          <a:p>
            <a:r>
              <a:rPr lang="en-US" dirty="0"/>
              <a:t>Can you represent the relationship among the larger quantity, the smaller quantity and the</a:t>
            </a:r>
            <a:r>
              <a:rPr lang="en-US" baseline="0" dirty="0"/>
              <a:t> difference as mathematical equations?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113</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114</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Awaiting a response.</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are you picturing in your mind when you read this story?</a:t>
            </a:r>
            <a:endParaRPr lang="en-US" b="0" dirty="0" smtClean="0">
              <a:effectLst/>
            </a:endParaRPr>
          </a:p>
          <a:p>
            <a:r>
              <a:rPr lang="en-US" sz="1200" b="0" i="0" u="none" strike="noStrike" kern="1200" dirty="0" smtClean="0">
                <a:solidFill>
                  <a:schemeClr val="tx1"/>
                </a:solidFill>
                <a:effectLst/>
                <a:latin typeface="+mn-lt"/>
                <a:ea typeface="+mn-ea"/>
                <a:cs typeface="+mn-cs"/>
              </a:rPr>
              <a:t>What do the words “some more” mean?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115</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Awaiting a response.</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If the word “some” in the second sentence changes to a number, what number do you think it could be?</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116</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Awaiting a response.</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r>
              <a:rPr lang="en-US" sz="1200" b="0" i="0" u="none" strike="noStrike" kern="1200" dirty="0" smtClean="0">
                <a:solidFill>
                  <a:schemeClr val="tx1"/>
                </a:solidFill>
                <a:effectLst/>
                <a:latin typeface="+mn-lt"/>
                <a:ea typeface="+mn-ea"/>
                <a:cs typeface="+mn-cs"/>
              </a:rPr>
              <a:t>What question could we ask about this situation?</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117</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Awaiting a response.</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operation will you use to answer the question? Why?</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118</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baseline="0" dirty="0"/>
              <a:t>Handout:</a:t>
            </a:r>
          </a:p>
          <a:p>
            <a:pPr marL="0" indent="0">
              <a:buFont typeface="Arial" charset="0"/>
              <a:buNone/>
            </a:pPr>
            <a:r>
              <a:rPr lang="en-US" b="0" baseline="0" dirty="0"/>
              <a:t>* Parent Letter – Big Idea 3</a:t>
            </a:r>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119</a:t>
            </a:fld>
            <a:endParaRPr lang="en-US"/>
          </a:p>
        </p:txBody>
      </p:sp>
    </p:spTree>
    <p:extLst>
      <p:ext uri="{BB962C8B-B14F-4D97-AF65-F5344CB8AC3E}">
        <p14:creationId xmlns:p14="http://schemas.microsoft.com/office/powerpoint/2010/main" val="1185785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124</a:t>
            </a:fld>
            <a:endParaRPr lang="en-US"/>
          </a:p>
        </p:txBody>
      </p:sp>
    </p:spTree>
    <p:extLst>
      <p:ext uri="{BB962C8B-B14F-4D97-AF65-F5344CB8AC3E}">
        <p14:creationId xmlns:p14="http://schemas.microsoft.com/office/powerpoint/2010/main" val="664508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Master" Target="../slideMasters/slideMaster1.xml"/><Relationship Id="rId4" Type="http://schemas.openxmlformats.org/officeDocument/2006/relationships/image" Target="../media/image15.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gif"/><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Master" Target="../slideMasters/slideMaster1.xml"/><Relationship Id="rId4" Type="http://schemas.openxmlformats.org/officeDocument/2006/relationships/image" Target="../media/image19.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5.gif"/><Relationship Id="rId4" Type="http://schemas.openxmlformats.org/officeDocument/2006/relationships/image" Target="../media/image10.gif"/><Relationship Id="rId9" Type="http://schemas.openxmlformats.org/officeDocument/2006/relationships/image" Target="../media/image9.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1.png"/><Relationship Id="rId7" Type="http://schemas.openxmlformats.org/officeDocument/2006/relationships/image" Target="../media/image13.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gif"/><Relationship Id="rId1" Type="http://schemas.openxmlformats.org/officeDocument/2006/relationships/slideMaster" Target="../slideMasters/slideMaster1.xml"/><Relationship Id="rId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Master" Target="../slideMasters/slideMaster1.xml"/><Relationship Id="rId4" Type="http://schemas.openxmlformats.org/officeDocument/2006/relationships/image" Target="../media/image11.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4648200" cy="1470025"/>
          </a:xfrm>
        </p:spPr>
        <p:txBody>
          <a:bodyPr/>
          <a:lstStyle>
            <a:lvl1pPr>
              <a:defRPr>
                <a:latin typeface="Segoe Print" panose="02000600000000000000" pitchFamily="2" charset="0"/>
              </a:defRPr>
            </a:lvl1pPr>
          </a:lstStyle>
          <a:p>
            <a:r>
              <a:rPr lang="en-US" dirty="0"/>
              <a:t>Click to edit Master title style</a:t>
            </a:r>
          </a:p>
        </p:txBody>
      </p:sp>
      <p:sp>
        <p:nvSpPr>
          <p:cNvPr id="3" name="Subtitle 2"/>
          <p:cNvSpPr>
            <a:spLocks noGrp="1"/>
          </p:cNvSpPr>
          <p:nvPr>
            <p:ph type="subTitle" idx="1"/>
          </p:nvPr>
        </p:nvSpPr>
        <p:spPr>
          <a:xfrm>
            <a:off x="685800" y="4191000"/>
            <a:ext cx="4648200" cy="1752600"/>
          </a:xfrm>
        </p:spPr>
        <p:txBody>
          <a:bodyPr/>
          <a:lstStyle>
            <a:lvl1pPr marL="0" indent="0" algn="ctr">
              <a:buNone/>
              <a:defRPr>
                <a:solidFill>
                  <a:schemeClr val="tx1"/>
                </a:solidFill>
                <a:latin typeface="Segoe Print" panose="020006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86" t="16667"/>
          <a:stretch/>
        </p:blipFill>
        <p:spPr bwMode="auto">
          <a:xfrm>
            <a:off x="-2630" y="0"/>
            <a:ext cx="82322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12"/>
          <p:cNvPicPr preferRelativeResize="0"/>
          <p:nvPr userDrawn="1"/>
        </p:nvPicPr>
        <p:blipFill rotWithShape="1">
          <a:blip r:embed="rId3">
            <a:alphaModFix/>
          </a:blip>
          <a:srcRect t="2822" r="1571" b="7895"/>
          <a:stretch/>
        </p:blipFill>
        <p:spPr>
          <a:xfrm>
            <a:off x="76201" y="5996244"/>
            <a:ext cx="9000341" cy="861756"/>
          </a:xfrm>
          <a:prstGeom prst="rect">
            <a:avLst/>
          </a:prstGeom>
          <a:noFill/>
          <a:ln>
            <a:noFill/>
          </a:ln>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0153" y="18288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7845" y="5954220"/>
            <a:ext cx="9016307" cy="82848"/>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8100" y="1167364"/>
            <a:ext cx="9016307" cy="82848"/>
          </a:xfrm>
          <a:prstGeom prst="rect">
            <a:avLst/>
          </a:prstGeom>
        </p:spPr>
      </p:pic>
      <p:pic>
        <p:nvPicPr>
          <p:cNvPr id="5" name="Picture 2" descr="Image result for twitte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8892"/>
          <a:stretch/>
        </p:blipFill>
        <p:spPr bwMode="auto">
          <a:xfrm>
            <a:off x="8122483" y="5105401"/>
            <a:ext cx="931669" cy="848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553408" y="5529811"/>
            <a:ext cx="1290738" cy="369332"/>
          </a:xfrm>
          <a:prstGeom prst="rect">
            <a:avLst/>
          </a:prstGeom>
          <a:noFill/>
        </p:spPr>
        <p:txBody>
          <a:bodyPr wrap="none" rtlCol="0">
            <a:spAutoFit/>
          </a:bodyPr>
          <a:lstStyle/>
          <a:p>
            <a:r>
              <a:rPr lang="en-US" dirty="0"/>
              <a:t>@EMPL_AB</a:t>
            </a:r>
          </a:p>
        </p:txBody>
      </p:sp>
    </p:spTree>
    <p:extLst>
      <p:ext uri="{BB962C8B-B14F-4D97-AF65-F5344CB8AC3E}">
        <p14:creationId xmlns:p14="http://schemas.microsoft.com/office/powerpoint/2010/main" val="17889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4</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54929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C00000"/>
                </a:solidFill>
                <a:latin typeface="Segoe Print" panose="02000600000000000000" pitchFamily="2" charset="0"/>
                <a:ea typeface="Segoe UI Symbol" panose="020B0502040204020203" pitchFamily="34" charset="0"/>
              </a:rPr>
              <a:t>Big Idea 4</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C0000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46686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5</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173908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627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ED8D01"/>
                </a:solidFill>
                <a:latin typeface="Segoe Print" panose="02000600000000000000" pitchFamily="2" charset="0"/>
                <a:ea typeface="Segoe UI Symbol" panose="020B0502040204020203" pitchFamily="34" charset="0"/>
              </a:rPr>
              <a:t>Big Idea 5</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ED8D01"/>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24576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Conclusion</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Exemplar</a:t>
            </a:r>
          </a:p>
          <a:p>
            <a:pPr marL="285750" indent="-285750">
              <a:buFont typeface="Arial" panose="020B0604020202020204" pitchFamily="34" charset="0"/>
              <a:buChar char="•"/>
            </a:pPr>
            <a:r>
              <a:rPr lang="en-US" sz="2400" dirty="0">
                <a:latin typeface="Segoe Print" panose="02000600000000000000" pitchFamily="2" charset="0"/>
              </a:rPr>
              <a:t>The</a:t>
            </a:r>
            <a:r>
              <a:rPr lang="en-US" sz="2400" baseline="0" dirty="0">
                <a:latin typeface="Segoe Print" panose="02000600000000000000" pitchFamily="2" charset="0"/>
              </a:rPr>
              <a:t> EMPL Website</a:t>
            </a:r>
          </a:p>
          <a:p>
            <a:pPr marL="285750" indent="-285750">
              <a:buFont typeface="Arial" panose="020B0604020202020204" pitchFamily="34" charset="0"/>
              <a:buChar char="•"/>
            </a:pPr>
            <a:r>
              <a:rPr lang="en-US" sz="2400" baseline="0" dirty="0">
                <a:latin typeface="Segoe Print" panose="02000600000000000000" pitchFamily="2" charset="0"/>
              </a:rPr>
              <a:t>Challenge Yourself</a:t>
            </a:r>
          </a:p>
          <a:p>
            <a:pPr marL="285750" indent="-285750">
              <a:buFont typeface="Arial" panose="020B0604020202020204" pitchFamily="34" charset="0"/>
              <a:buChar char="•"/>
            </a:pPr>
            <a:r>
              <a:rPr lang="en-US" sz="2400" baseline="0" dirty="0">
                <a:latin typeface="Segoe Print" panose="02000600000000000000" pitchFamily="2" charset="0"/>
              </a:rPr>
              <a:t>Survey</a:t>
            </a:r>
            <a:endParaRPr lang="en-US" sz="2400" dirty="0">
              <a:latin typeface="Segoe Print" panose="02000600000000000000" pitchFamily="2" charset="0"/>
            </a:endParaRPr>
          </a:p>
        </p:txBody>
      </p:sp>
    </p:spTree>
    <p:extLst>
      <p:ext uri="{BB962C8B-B14F-4D97-AF65-F5344CB8AC3E}">
        <p14:creationId xmlns:p14="http://schemas.microsoft.com/office/powerpoint/2010/main" val="279444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45384" y="408801"/>
            <a:ext cx="990977" cy="276999"/>
          </a:xfrm>
          <a:prstGeom prst="rect">
            <a:avLst/>
          </a:prstGeom>
          <a:noFill/>
        </p:spPr>
        <p:txBody>
          <a:bodyPr wrap="none" rtlCol="0">
            <a:spAutoFit/>
          </a:bodyPr>
          <a:lstStyle/>
          <a:p>
            <a:pPr algn="r"/>
            <a:r>
              <a:rPr lang="en-US" sz="1200" b="1" dirty="0">
                <a:solidFill>
                  <a:srgbClr val="AB2FDD"/>
                </a:solidFill>
                <a:latin typeface="Segoe Print" panose="02000600000000000000" pitchFamily="2" charset="0"/>
                <a:ea typeface="Segoe UI Symbol" panose="020B0502040204020203" pitchFamily="34" charset="0"/>
              </a:rPr>
              <a:t>Conclusion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AB2FDD"/>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366486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88467"/>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1405577"/>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349652"/>
            <a:ext cx="9317819" cy="942975"/>
          </a:xfrm>
          <a:prstGeom prst="rect">
            <a:avLst/>
          </a:prstGeom>
        </p:spPr>
      </p:pic>
      <p:sp>
        <p:nvSpPr>
          <p:cNvPr id="2" name="Title 1"/>
          <p:cNvSpPr>
            <a:spLocks noGrp="1"/>
          </p:cNvSpPr>
          <p:nvPr>
            <p:ph type="title"/>
          </p:nvPr>
        </p:nvSpPr>
        <p:spPr>
          <a:xfrm>
            <a:off x="2273301" y="29115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13649" y="196755"/>
            <a:ext cx="2197289" cy="109864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 y="2895599"/>
            <a:ext cx="9372600" cy="942975"/>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5450505"/>
            <a:ext cx="9448800" cy="942975"/>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95" y="2271499"/>
            <a:ext cx="2209800" cy="2209800"/>
          </a:xfrm>
          <a:prstGeom prst="rect">
            <a:avLst/>
          </a:prstGeom>
        </p:spPr>
      </p:pic>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t="51495"/>
          <a:stretch/>
        </p:blipFill>
        <p:spPr>
          <a:xfrm>
            <a:off x="-26349" y="1405577"/>
            <a:ext cx="2209800" cy="1071864"/>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3" b="51785"/>
          <a:stretch/>
        </p:blipFill>
        <p:spPr>
          <a:xfrm>
            <a:off x="80749" y="4279181"/>
            <a:ext cx="2101755" cy="1054819"/>
          </a:xfrm>
          <a:prstGeom prst="rect">
            <a:avLst/>
          </a:prstGeom>
        </p:spPr>
      </p:pic>
      <p:pic>
        <p:nvPicPr>
          <p:cNvPr id="22" name="Picture 21"/>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254"/>
          <a:stretch/>
        </p:blipFill>
        <p:spPr>
          <a:xfrm>
            <a:off x="4550" y="5450505"/>
            <a:ext cx="2193619" cy="1070283"/>
          </a:xfrm>
          <a:prstGeom prst="rect">
            <a:avLst/>
          </a:prstGeom>
        </p:spPr>
      </p:pic>
      <p:sp>
        <p:nvSpPr>
          <p:cNvPr id="23" name="Text Placeholder 3"/>
          <p:cNvSpPr>
            <a:spLocks noGrp="1"/>
          </p:cNvSpPr>
          <p:nvPr>
            <p:ph type="body" sz="quarter" idx="11"/>
          </p:nvPr>
        </p:nvSpPr>
        <p:spPr>
          <a:xfrm>
            <a:off x="2296496" y="1371600"/>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2"/>
          </p:nvPr>
        </p:nvSpPr>
        <p:spPr>
          <a:xfrm>
            <a:off x="2339549" y="288914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5" name="Text Placeholder 3"/>
          <p:cNvSpPr>
            <a:spLocks noGrp="1"/>
          </p:cNvSpPr>
          <p:nvPr>
            <p:ph type="body" sz="quarter" idx="13"/>
          </p:nvPr>
        </p:nvSpPr>
        <p:spPr>
          <a:xfrm>
            <a:off x="2382602" y="4406694"/>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6" name="Text Placeholder 3"/>
          <p:cNvSpPr>
            <a:spLocks noGrp="1"/>
          </p:cNvSpPr>
          <p:nvPr>
            <p:ph type="body" sz="quarter" idx="14"/>
          </p:nvPr>
        </p:nvSpPr>
        <p:spPr>
          <a:xfrm>
            <a:off x="2349784" y="5435721"/>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946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2323"/>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2310878"/>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1254953"/>
            <a:ext cx="9317819" cy="942975"/>
          </a:xfrm>
          <a:prstGeom prst="rect">
            <a:avLst/>
          </a:prstGeom>
        </p:spPr>
      </p:pic>
      <p:sp>
        <p:nvSpPr>
          <p:cNvPr id="2" name="Title 1"/>
          <p:cNvSpPr>
            <a:spLocks noGrp="1"/>
          </p:cNvSpPr>
          <p:nvPr>
            <p:ph type="title"/>
          </p:nvPr>
        </p:nvSpPr>
        <p:spPr>
          <a:xfrm>
            <a:off x="2273301" y="1196453"/>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50127"/>
          <a:stretch/>
        </p:blipFill>
        <p:spPr>
          <a:xfrm>
            <a:off x="-13649" y="1102057"/>
            <a:ext cx="2197289" cy="109587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3625968"/>
            <a:ext cx="9372600" cy="942975"/>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50421"/>
          <a:stretch/>
        </p:blipFill>
        <p:spPr>
          <a:xfrm>
            <a:off x="-31845" y="3464256"/>
            <a:ext cx="2209800" cy="10955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51495"/>
          <a:stretch/>
        </p:blipFill>
        <p:spPr>
          <a:xfrm>
            <a:off x="-26349" y="2310878"/>
            <a:ext cx="2209800" cy="1071864"/>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3" t="52686" b="4894"/>
          <a:stretch/>
        </p:blipFill>
        <p:spPr>
          <a:xfrm>
            <a:off x="76200" y="4669808"/>
            <a:ext cx="2101755" cy="928048"/>
          </a:xfrm>
          <a:prstGeom prst="rect">
            <a:avLst/>
          </a:prstGeom>
        </p:spPr>
      </p:pic>
      <p:sp>
        <p:nvSpPr>
          <p:cNvPr id="17" name="Text Placeholder 3"/>
          <p:cNvSpPr>
            <a:spLocks noGrp="1"/>
          </p:cNvSpPr>
          <p:nvPr>
            <p:ph type="body" sz="quarter" idx="15"/>
          </p:nvPr>
        </p:nvSpPr>
        <p:spPr>
          <a:xfrm>
            <a:off x="2258326" y="228585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3" name="Text Placeholder 3"/>
          <p:cNvSpPr>
            <a:spLocks noGrp="1"/>
          </p:cNvSpPr>
          <p:nvPr>
            <p:ph type="body" sz="quarter" idx="16"/>
          </p:nvPr>
        </p:nvSpPr>
        <p:spPr>
          <a:xfrm>
            <a:off x="2293202" y="3616869"/>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7"/>
          </p:nvPr>
        </p:nvSpPr>
        <p:spPr>
          <a:xfrm>
            <a:off x="2254250" y="4652322"/>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418531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083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7845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7425"/>
            <a:ext cx="9143999" cy="155257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Introduction</a:t>
            </a:r>
          </a:p>
        </p:txBody>
      </p:sp>
      <p:grpSp>
        <p:nvGrpSpPr>
          <p:cNvPr id="3" name="Group 2"/>
          <p:cNvGrpSpPr/>
          <p:nvPr userDrawn="1"/>
        </p:nvGrpSpPr>
        <p:grpSpPr>
          <a:xfrm>
            <a:off x="-2755550" y="2133598"/>
            <a:ext cx="11816650" cy="54727"/>
            <a:chOff x="-2755550" y="2133598"/>
            <a:chExt cx="11816650" cy="54727"/>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5" name="Group 14"/>
          <p:cNvGrpSpPr/>
          <p:nvPr userDrawn="1"/>
        </p:nvGrpSpPr>
        <p:grpSpPr>
          <a:xfrm>
            <a:off x="-2748850" y="3886200"/>
            <a:ext cx="11816650" cy="54727"/>
            <a:chOff x="-2755550" y="2133598"/>
            <a:chExt cx="11816650" cy="54727"/>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1" name="TextBox 10"/>
          <p:cNvSpPr txBox="1"/>
          <p:nvPr userDrawn="1"/>
        </p:nvSpPr>
        <p:spPr>
          <a:xfrm>
            <a:off x="4419600" y="4080808"/>
            <a:ext cx="46482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What is it?</a:t>
            </a:r>
          </a:p>
          <a:p>
            <a:pPr marL="285750" indent="-285750">
              <a:buFont typeface="Arial" panose="020B0604020202020204" pitchFamily="34" charset="0"/>
              <a:buChar char="•"/>
            </a:pPr>
            <a:r>
              <a:rPr lang="en-US" sz="2400" dirty="0">
                <a:latin typeface="Segoe Print" panose="02000600000000000000" pitchFamily="2" charset="0"/>
              </a:rPr>
              <a:t>Why is it important?</a:t>
            </a:r>
          </a:p>
          <a:p>
            <a:pPr marL="285750" indent="-285750">
              <a:buFont typeface="Arial" panose="020B0604020202020204" pitchFamily="34" charset="0"/>
              <a:buChar char="•"/>
            </a:pPr>
            <a:r>
              <a:rPr lang="en-US" sz="2400" dirty="0">
                <a:latin typeface="Segoe Print" panose="02000600000000000000" pitchFamily="2" charset="0"/>
              </a:rPr>
              <a:t>What are the Big Ideas?</a:t>
            </a:r>
          </a:p>
        </p:txBody>
      </p:sp>
    </p:spTree>
    <p:extLst>
      <p:ext uri="{BB962C8B-B14F-4D97-AF65-F5344CB8AC3E}">
        <p14:creationId xmlns:p14="http://schemas.microsoft.com/office/powerpoint/2010/main" val="31268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793EE-823B-45BD-A4DD-733C88BAA028}"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16542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793EE-823B-45BD-A4DD-733C88BAA028}"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9411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93EE-823B-45BD-A4DD-733C88BAA028}"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252408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44136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37907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13457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4601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solidFill>
                  <a:schemeClr val="tx1"/>
                </a:solidFill>
                <a:latin typeface="Segoe UI Symbol" panose="020B0502040204020203" pitchFamily="34" charset="0"/>
                <a:ea typeface="Segoe UI Symbol" panose="020B0502040204020203" pitchFamily="34" charset="0"/>
              </a:defRPr>
            </a:lvl1pPr>
            <a:lvl2pPr>
              <a:defRPr>
                <a:solidFill>
                  <a:schemeClr val="tx1"/>
                </a:solidFill>
                <a:latin typeface="Segoe UI Symbol" panose="020B0502040204020203" pitchFamily="34" charset="0"/>
                <a:ea typeface="Segoe UI Symbol" panose="020B0502040204020203" pitchFamily="34" charset="0"/>
              </a:defRPr>
            </a:lvl2pPr>
            <a:lvl3pPr>
              <a:defRPr>
                <a:solidFill>
                  <a:schemeClr val="tx1"/>
                </a:solidFill>
                <a:latin typeface="Segoe UI Symbol" panose="020B0502040204020203" pitchFamily="34" charset="0"/>
                <a:ea typeface="Segoe UI Symbol" panose="020B0502040204020203" pitchFamily="34" charset="0"/>
              </a:defRPr>
            </a:lvl3pPr>
            <a:lvl4pPr>
              <a:defRPr>
                <a:solidFill>
                  <a:schemeClr val="tx1"/>
                </a:solidFill>
                <a:latin typeface="Segoe UI Symbol" panose="020B0502040204020203" pitchFamily="34" charset="0"/>
                <a:ea typeface="Segoe UI Symbol" panose="020B0502040204020203" pitchFamily="34" charset="0"/>
              </a:defRPr>
            </a:lvl4pPr>
            <a:lvl5pPr>
              <a:defRPr>
                <a:solidFill>
                  <a:schemeClr val="tx1"/>
                </a:solidFill>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89893" y="408801"/>
            <a:ext cx="1146468" cy="276999"/>
          </a:xfrm>
          <a:prstGeom prst="rect">
            <a:avLst/>
          </a:prstGeom>
          <a:noFill/>
        </p:spPr>
        <p:txBody>
          <a:bodyPr wrap="none" rtlCol="0">
            <a:spAutoFit/>
          </a:bodyPr>
          <a:lstStyle/>
          <a:p>
            <a:pPr algn="r"/>
            <a:r>
              <a:rPr lang="en-US" sz="1200" b="1" dirty="0">
                <a:solidFill>
                  <a:srgbClr val="0070C0"/>
                </a:solidFill>
                <a:latin typeface="Segoe Print" panose="02000600000000000000" pitchFamily="2" charset="0"/>
                <a:ea typeface="Segoe UI Symbol" panose="020B0502040204020203" pitchFamily="34" charset="0"/>
              </a:rPr>
              <a:t>Introduction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70C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3429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1</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4415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800" y="557212"/>
            <a:ext cx="67818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61039" y="408801"/>
            <a:ext cx="982961" cy="276999"/>
          </a:xfrm>
          <a:prstGeom prst="rect">
            <a:avLst/>
          </a:prstGeom>
          <a:noFill/>
        </p:spPr>
        <p:txBody>
          <a:bodyPr wrap="none" rtlCol="0">
            <a:spAutoFit/>
          </a:bodyPr>
          <a:lstStyle/>
          <a:p>
            <a:pPr algn="r"/>
            <a:r>
              <a:rPr lang="en-US" sz="1200" b="1" dirty="0">
                <a:solidFill>
                  <a:srgbClr val="00B050"/>
                </a:solidFill>
                <a:latin typeface="Segoe Print" panose="02000600000000000000" pitchFamily="2" charset="0"/>
                <a:ea typeface="Segoe UI Symbol" panose="020B0502040204020203" pitchFamily="34" charset="0"/>
              </a:rPr>
              <a:t>Big Idea 1</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B05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7950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2</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2739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D4CB16"/>
                </a:solidFill>
                <a:latin typeface="Segoe Print" panose="02000600000000000000" pitchFamily="2" charset="0"/>
                <a:ea typeface="Segoe UI Symbol" panose="020B0502040204020203" pitchFamily="34" charset="0"/>
              </a:rPr>
              <a:t>Big Idea 2</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D4CB16"/>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16441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3</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303744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chemeClr val="bg1">
                    <a:lumMod val="50000"/>
                  </a:schemeClr>
                </a:solidFill>
                <a:latin typeface="Segoe Print" panose="02000600000000000000" pitchFamily="2" charset="0"/>
                <a:ea typeface="Segoe UI Symbol" panose="020B0502040204020203" pitchFamily="34" charset="0"/>
              </a:rPr>
              <a:t>Big Idea 3</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chemeClr val="bg1">
                    <a:lumMod val="50000"/>
                  </a:schemeClr>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825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93EE-823B-45BD-A4DD-733C88BAA028}" type="datetimeFigureOut">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B7DC-AE2E-42CD-AD15-8E4CE40A9145}" type="slidenum">
              <a:rPr lang="en-US" smtClean="0"/>
              <a:t>‹#›</a:t>
            </a:fld>
            <a:endParaRPr lang="en-US"/>
          </a:p>
        </p:txBody>
      </p:sp>
    </p:spTree>
    <p:extLst>
      <p:ext uri="{BB962C8B-B14F-4D97-AF65-F5344CB8AC3E}">
        <p14:creationId xmlns:p14="http://schemas.microsoft.com/office/powerpoint/2010/main" val="261322142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6" r:id="rId4"/>
    <p:sldLayoutId id="2147483661" r:id="rId5"/>
    <p:sldLayoutId id="2147483665" r:id="rId6"/>
    <p:sldLayoutId id="2147483654" r:id="rId7"/>
    <p:sldLayoutId id="2147483667" r:id="rId8"/>
    <p:sldLayoutId id="2147483662" r:id="rId9"/>
    <p:sldLayoutId id="2147483668" r:id="rId10"/>
    <p:sldLayoutId id="2147483663" r:id="rId11"/>
    <p:sldLayoutId id="2147483669" r:id="rId12"/>
    <p:sldLayoutId id="2147483670" r:id="rId13"/>
    <p:sldLayoutId id="2147483671" r:id="rId14"/>
    <p:sldLayoutId id="2147483672" r:id="rId15"/>
    <p:sldLayoutId id="2147483673" r:id="rId16"/>
    <p:sldLayoutId id="2147483674" r:id="rId17"/>
    <p:sldLayoutId id="2147483650" r:id="rId18"/>
    <p:sldLayoutId id="2147483651" r:id="rId19"/>
    <p:sldLayoutId id="2147483652" r:id="rId20"/>
    <p:sldLayoutId id="2147483653" r:id="rId21"/>
    <p:sldLayoutId id="2147483655" r:id="rId22"/>
    <p:sldLayoutId id="2147483656" r:id="rId23"/>
    <p:sldLayoutId id="2147483657" r:id="rId24"/>
    <p:sldLayoutId id="2147483658" r:id="rId25"/>
    <p:sldLayoutId id="214748365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9.xml"/><Relationship Id="rId6" Type="http://schemas.openxmlformats.org/officeDocument/2006/relationships/image" Target="../media/image79.jpeg"/><Relationship Id="rId5" Type="http://schemas.openxmlformats.org/officeDocument/2006/relationships/image" Target="../media/image45.png"/><Relationship Id="rId4" Type="http://schemas.openxmlformats.org/officeDocument/2006/relationships/image" Target="../media/image44.png"/></Relationships>
</file>

<file path=ppt/slides/_rels/slide10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9.jpeg"/><Relationship Id="rId2" Type="http://schemas.openxmlformats.org/officeDocument/2006/relationships/notesSlide" Target="../notesSlides/notesSlide88.xml"/><Relationship Id="rId1" Type="http://schemas.openxmlformats.org/officeDocument/2006/relationships/slideLayout" Target="../slideLayouts/slideLayout9.xml"/><Relationship Id="rId6" Type="http://schemas.openxmlformats.org/officeDocument/2006/relationships/image" Target="../media/image80.png"/><Relationship Id="rId5" Type="http://schemas.openxmlformats.org/officeDocument/2006/relationships/image" Target="../media/image45.png"/><Relationship Id="rId4" Type="http://schemas.openxmlformats.org/officeDocument/2006/relationships/image" Target="../media/image44.png"/></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9.jpeg"/><Relationship Id="rId2" Type="http://schemas.openxmlformats.org/officeDocument/2006/relationships/notesSlide" Target="../notesSlides/notesSlide89.xml"/><Relationship Id="rId1" Type="http://schemas.openxmlformats.org/officeDocument/2006/relationships/slideLayout" Target="../slideLayouts/slideLayout9.xml"/><Relationship Id="rId6" Type="http://schemas.openxmlformats.org/officeDocument/2006/relationships/image" Target="../media/image80.png"/><Relationship Id="rId5" Type="http://schemas.openxmlformats.org/officeDocument/2006/relationships/image" Target="../media/image45.png"/><Relationship Id="rId4" Type="http://schemas.openxmlformats.org/officeDocument/2006/relationships/image" Target="../media/image44.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ing.arpdc.ab.ca/" TargetMode="Externa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hyperlink" Target="http://www.nrlc.net" TargetMode="External"/><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hyperlink" Target="http://www.cpfpp.ab.ca" TargetMode="External"/><Relationship Id="rId2" Type="http://schemas.openxmlformats.org/officeDocument/2006/relationships/notesSlide" Target="../notesSlides/notesSlide99.xml"/><Relationship Id="rId1" Type="http://schemas.openxmlformats.org/officeDocument/2006/relationships/slideLayout" Target="../slideLayouts/slideLayout15.xml"/><Relationship Id="rId6" Type="http://schemas.openxmlformats.org/officeDocument/2006/relationships/image" Target="../media/image90.png"/><Relationship Id="rId11" Type="http://schemas.openxmlformats.org/officeDocument/2006/relationships/hyperlink" Target="http://www.crcpd.ab.ca" TargetMode="External"/><Relationship Id="rId5" Type="http://schemas.openxmlformats.org/officeDocument/2006/relationships/image" Target="../media/image89.png"/><Relationship Id="rId15" Type="http://schemas.openxmlformats.org/officeDocument/2006/relationships/hyperlink" Target="http://www.sapdc.ca" TargetMode="External"/><Relationship Id="rId10" Type="http://schemas.openxmlformats.org/officeDocument/2006/relationships/hyperlink" Target="http://www.carcpd.ab.ca" TargetMode="External"/><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hyperlink" Target="file:///\\localhost\www.%20http\::www.learning-network.org:" TargetMode="External"/></Relationships>
</file>

<file path=ppt/slides/_rels/slide12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alberta.ca/media/464621/k_to_9_math_po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FWKzfXvxnkM?rel=0&amp;showinfo=0" TargetMode="Externa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https://education.alberta.ca/media/3115247/2016_k_to_9_math_ach_ind.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journal.frontiersin.org/article/10.3389/fpsyg.2013.00877/full#B48" TargetMode="External"/><Relationship Id="rId4" Type="http://schemas.openxmlformats.org/officeDocument/2006/relationships/hyperlink" Target="http://journal.frontiersin.org/article/10.3389/fpsyg.2013.00877/full#B49"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hyperlink" Target="https://drive.google.com/file/d/0B-I5D9zVEge0XzlaYmo4dzF1OE0/view?usp=sharing" TargetMode="External"/><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4.png"/><Relationship Id="rId4"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5105400" cy="1470025"/>
          </a:xfrm>
        </p:spPr>
        <p:txBody>
          <a:bodyPr>
            <a:normAutofit fontScale="90000"/>
          </a:bodyPr>
          <a:lstStyle/>
          <a:p>
            <a:r>
              <a:rPr lang="en-US" dirty="0"/>
              <a:t>Additive </a:t>
            </a:r>
            <a:r>
              <a:rPr lang="en-US" dirty="0" smtClean="0"/>
              <a:t>Thinking</a:t>
            </a:r>
            <a:br>
              <a:rPr lang="en-US" dirty="0" smtClean="0"/>
            </a:br>
            <a:r>
              <a:rPr lang="en-US" dirty="0" smtClean="0"/>
              <a:t>in Grade 1</a:t>
            </a:r>
            <a:endParaRPr lang="en-US" dirty="0"/>
          </a:p>
        </p:txBody>
      </p:sp>
      <p:sp>
        <p:nvSpPr>
          <p:cNvPr id="3" name="Subtitle 2"/>
          <p:cNvSpPr>
            <a:spLocks noGrp="1"/>
          </p:cNvSpPr>
          <p:nvPr>
            <p:ph type="subTitle" idx="1"/>
          </p:nvPr>
        </p:nvSpPr>
        <p:spPr>
          <a:xfrm>
            <a:off x="381000" y="3733800"/>
            <a:ext cx="4648200" cy="1752600"/>
          </a:xfrm>
        </p:spPr>
        <p:txBody>
          <a:bodyPr>
            <a:normAutofit/>
          </a:bodyPr>
          <a:lstStyle/>
          <a:p>
            <a:r>
              <a:rPr lang="en-US" dirty="0" smtClean="0">
                <a:latin typeface="Segoe UI Symbol" panose="020B0502040204020203" pitchFamily="34" charset="0"/>
                <a:ea typeface="Segoe UI Symbol" panose="020B0502040204020203" pitchFamily="34" charset="0"/>
              </a:rPr>
              <a:t>Presenter Info</a:t>
            </a:r>
            <a:endParaRPr lang="en-US" dirty="0" smtClean="0">
              <a:latin typeface="Segoe UI Symbol" panose="020B0502040204020203" pitchFamily="34" charset="0"/>
              <a:ea typeface="Segoe UI Symbol" panose="020B0502040204020203" pitchFamily="34" charset="0"/>
            </a:endParaRPr>
          </a:p>
          <a:p>
            <a:r>
              <a:rPr lang="en-US" sz="2800" dirty="0" smtClean="0">
                <a:latin typeface="Segoe UI Symbol" panose="020B0502040204020203" pitchFamily="34" charset="0"/>
                <a:ea typeface="Segoe UI Symbol" panose="020B0502040204020203" pitchFamily="34" charset="0"/>
              </a:rPr>
              <a:t>http://learning.arpdc.ab.ca</a:t>
            </a:r>
            <a:endParaRPr lang="en-US" sz="28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70002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Relating to POS</a:t>
            </a:r>
          </a:p>
        </p:txBody>
      </p:sp>
      <p:sp>
        <p:nvSpPr>
          <p:cNvPr id="4" name="Title 1"/>
          <p:cNvSpPr txBox="1">
            <a:spLocks/>
          </p:cNvSpPr>
          <p:nvPr/>
        </p:nvSpPr>
        <p:spPr>
          <a:xfrm>
            <a:off x="817728" y="2590800"/>
            <a:ext cx="3352800" cy="2819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chemeClr val="bg1"/>
                </a:solidFill>
                <a:latin typeface="Segoe Print" panose="02000600000000000000" pitchFamily="2" charset="0"/>
                <a:ea typeface="+mj-ea"/>
                <a:cs typeface="+mj-cs"/>
              </a:defRPr>
            </a:lvl1pPr>
          </a:lstStyle>
          <a:p>
            <a:pPr algn="ctr"/>
            <a:r>
              <a:rPr lang="en-US" dirty="0">
                <a:solidFill>
                  <a:schemeClr val="tx1"/>
                </a:solidFill>
                <a:latin typeface="Segoe UI Symbol" panose="020B0502040204020203" pitchFamily="34" charset="0"/>
                <a:ea typeface="Segoe UI Symbol" panose="020B0502040204020203" pitchFamily="34" charset="0"/>
              </a:rPr>
              <a:t>What Strategies Do Students Need?</a:t>
            </a:r>
          </a:p>
        </p:txBody>
      </p:sp>
      <p:grpSp>
        <p:nvGrpSpPr>
          <p:cNvPr id="5" name="Group 4"/>
          <p:cNvGrpSpPr/>
          <p:nvPr/>
        </p:nvGrpSpPr>
        <p:grpSpPr>
          <a:xfrm>
            <a:off x="4267200" y="1752600"/>
            <a:ext cx="4267200" cy="5105400"/>
            <a:chOff x="2667000" y="1447800"/>
            <a:chExt cx="4267200" cy="5105400"/>
          </a:xfrm>
        </p:grpSpPr>
        <p:sp>
          <p:nvSpPr>
            <p:cNvPr id="6" name="Rectangle 5"/>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MATHEMATICS </a:t>
              </a:r>
            </a:p>
            <a:p>
              <a:pPr>
                <a:tabLst>
                  <a:tab pos="1090613" algn="l"/>
                </a:tabLst>
              </a:pPr>
              <a:r>
                <a:rPr lang="en-US" sz="3000" dirty="0">
                  <a:solidFill>
                    <a:schemeClr val="tx1"/>
                  </a:solidFill>
                </a:rPr>
                <a:t>	KINDERGARTEN TO </a:t>
              </a:r>
            </a:p>
            <a:p>
              <a:pPr>
                <a:tabLst>
                  <a:tab pos="1090613" algn="l"/>
                </a:tabLst>
              </a:pPr>
              <a:r>
                <a:rPr lang="en-US" sz="3000" dirty="0">
                  <a:solidFill>
                    <a:schemeClr val="tx1"/>
                  </a:solidFill>
                </a:rPr>
                <a:t>	GRADE 9</a:t>
              </a:r>
            </a:p>
          </p:txBody>
        </p:sp>
        <p:cxnSp>
          <p:nvCxnSpPr>
            <p:cNvPr id="7" name="Straight Connector 6"/>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9109158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normAutofit/>
          </a:bodyPr>
          <a:lstStyle/>
          <a:p>
            <a:pPr marL="0" indent="0" algn="ctr">
              <a:buNone/>
            </a:pPr>
            <a:r>
              <a:rPr lang="en-US" dirty="0"/>
              <a:t>All of these question formats are equally important and students should be exposed to all of them in equal proportions, regardless of grade level.</a:t>
            </a:r>
          </a:p>
        </p:txBody>
      </p:sp>
    </p:spTree>
    <p:extLst>
      <p:ext uri="{BB962C8B-B14F-4D97-AF65-F5344CB8AC3E}">
        <p14:creationId xmlns:p14="http://schemas.microsoft.com/office/powerpoint/2010/main" val="20602805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799" y="557212"/>
            <a:ext cx="6934201" cy="1143000"/>
          </a:xfrm>
        </p:spPr>
        <p:txBody>
          <a:bodyPr>
            <a:noAutofit/>
          </a:bodyPr>
          <a:lstStyle/>
          <a:p>
            <a:r>
              <a:rPr lang="en-US" dirty="0"/>
              <a:t>Big Idea 3</a:t>
            </a:r>
          </a:p>
        </p:txBody>
      </p:sp>
      <p:sp>
        <p:nvSpPr>
          <p:cNvPr id="2" name="Content Placeholder 1"/>
          <p:cNvSpPr>
            <a:spLocks noGrp="1"/>
          </p:cNvSpPr>
          <p:nvPr>
            <p:ph idx="1"/>
          </p:nvPr>
        </p:nvSpPr>
        <p:spPr/>
        <p:txBody>
          <a:bodyPr/>
          <a:lstStyle/>
          <a:p>
            <a:pPr marL="0" indent="0">
              <a:buNone/>
            </a:pPr>
            <a:r>
              <a:rPr lang="en-US" dirty="0"/>
              <a:t>Additive Thinking deals with questions where the start, change or result is unknown.  It is joining, separating and comparing.</a:t>
            </a:r>
          </a:p>
          <a:p>
            <a:endParaRPr lang="en-US" dirty="0"/>
          </a:p>
        </p:txBody>
      </p:sp>
    </p:spTree>
    <p:extLst>
      <p:ext uri="{BB962C8B-B14F-4D97-AF65-F5344CB8AC3E}">
        <p14:creationId xmlns:p14="http://schemas.microsoft.com/office/powerpoint/2010/main" val="19881052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Important Message</a:t>
            </a:r>
          </a:p>
        </p:txBody>
      </p:sp>
      <p:sp>
        <p:nvSpPr>
          <p:cNvPr id="2" name="Content Placeholder 1"/>
          <p:cNvSpPr>
            <a:spLocks noGrp="1"/>
          </p:cNvSpPr>
          <p:nvPr>
            <p:ph idx="1"/>
          </p:nvPr>
        </p:nvSpPr>
        <p:spPr/>
        <p:txBody>
          <a:bodyPr/>
          <a:lstStyle/>
          <a:p>
            <a:pPr marL="0" indent="0">
              <a:buNone/>
            </a:pPr>
            <a:r>
              <a:rPr lang="en-US" dirty="0"/>
              <a:t>Subtraction is not just “take away”.  It is also comparison (how many more, how many less, what is the difference?)</a:t>
            </a:r>
          </a:p>
          <a:p>
            <a:pPr marL="0" indent="0">
              <a:buNone/>
            </a:pPr>
            <a:endParaRPr lang="en-US" dirty="0"/>
          </a:p>
        </p:txBody>
      </p:sp>
    </p:spTree>
    <p:extLst>
      <p:ext uri="{BB962C8B-B14F-4D97-AF65-F5344CB8AC3E}">
        <p14:creationId xmlns:p14="http://schemas.microsoft.com/office/powerpoint/2010/main" val="962342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p:txBody>
          <a:bodyPr/>
          <a:lstStyle/>
          <a:p>
            <a:pPr marL="0" indent="0" algn="ctr">
              <a:buNone/>
            </a:pPr>
            <a:r>
              <a:rPr lang="en-US" dirty="0"/>
              <a:t>Renée ran a </a:t>
            </a:r>
            <a:r>
              <a:rPr lang="en-US" dirty="0" smtClean="0"/>
              <a:t>6 </a:t>
            </a:r>
            <a:r>
              <a:rPr lang="en-US" dirty="0"/>
              <a:t>km race.</a:t>
            </a:r>
          </a:p>
          <a:p>
            <a:pPr marL="0" indent="0" algn="ctr">
              <a:buNone/>
            </a:pPr>
            <a:r>
              <a:rPr lang="en-US" dirty="0"/>
              <a:t>Sandi ran a </a:t>
            </a:r>
            <a:r>
              <a:rPr lang="en-US" dirty="0" smtClean="0"/>
              <a:t>2 </a:t>
            </a:r>
            <a:r>
              <a:rPr lang="en-US" dirty="0"/>
              <a:t>km race.</a:t>
            </a:r>
          </a:p>
          <a:p>
            <a:pPr marL="0" indent="0" algn="ctr">
              <a:buNone/>
            </a:pPr>
            <a:r>
              <a:rPr lang="en-US" dirty="0"/>
              <a:t>How much further did Renée run?</a:t>
            </a:r>
          </a:p>
        </p:txBody>
      </p:sp>
    </p:spTree>
    <p:extLst>
      <p:ext uri="{BB962C8B-B14F-4D97-AF65-F5344CB8AC3E}">
        <p14:creationId xmlns:p14="http://schemas.microsoft.com/office/powerpoint/2010/main" val="9282640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a:t>Typical Solution</a:t>
            </a:r>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smtClean="0"/>
              <a:t>The answer is 4.</a:t>
            </a:r>
          </a:p>
          <a:p>
            <a:pPr marL="0" indent="0" algn="ctr">
              <a:buNone/>
            </a:pPr>
            <a:r>
              <a:rPr lang="en-US" sz="5400" dirty="0" smtClean="0"/>
              <a:t>Are we subtracting Sandi’s km from Renée’s race?</a:t>
            </a: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565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05556E-6 3.7037E-6 C -0.00242 0.00486 -0.00624 0.01064 -0.01041 0.0125 C -0.01301 0.01504 -0.01614 0.01689 -0.01874 0.01944 C -0.02031 0.02106 -0.02117 0.02384 -0.02291 0.025 C -0.02569 0.02708 -0.02916 0.02685 -0.03228 0.02777 C -0.04027 0.02731 -0.04843 0.02824 -0.05624 0.02639 C -0.05728 0.02615 -0.05676 0.02361 -0.05728 0.02222 C -0.05781 0.02083 -0.05885 0.01967 -0.05937 0.01805 C -0.0618 0.01088 -0.06232 0.0037 -0.06562 -0.00278 C -0.06961 0.00509 -0.06857 0.01458 -0.07499 0.02083 C -0.07864 0.0243 -0.08749 0.02639 -0.08749 0.02639 C -0.11579 0.02523 -0.11319 0.02685 -0.1302 0.02222 C -0.13385 0.0199 -0.13732 0.01828 -0.14062 0.01527 C -0.1434 0.00972 -0.14478 0.00277 -0.14062 -0.00278 " pathEditMode="relative" ptsTypes="fffffffffffffA">
                                      <p:cBhvr>
                                        <p:cTn id="10" dur="2000" fill="hold"/>
                                        <p:tgtEl>
                                          <p:spTgt spid="3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4</a:t>
            </a:r>
            <a:r>
              <a:rPr lang="en-US" sz="5400" dirty="0" smtClean="0"/>
              <a:t>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1659985" y="2855398"/>
            <a:ext cx="697627" cy="1030802"/>
            <a:chOff x="1659985" y="2855398"/>
            <a:chExt cx="697627" cy="1030802"/>
          </a:xfrm>
        </p:grpSpPr>
        <p:pic>
          <p:nvPicPr>
            <p:cNvPr id="37"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766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2222E-6 4.81481E-6 C -0.00538 0.01064 -0.01285 0.01365 -0.02187 0.01666 C -0.04844 0.01527 -0.04427 0.01689 -0.06042 0.00972 C -0.06111 0.00787 -0.06181 0.00601 -0.0625 0.00416 C -0.06285 0.00277 -0.0625 4.81481E-6 -0.06354 4.81481E-6 C -0.06545 4.81481E-6 -0.06597 0.0074 -0.06667 0.00833 C -0.0684 0.01064 -0.07049 0.01319 -0.07292 0.01388 C -0.08108 0.01666 -0.07569 0.01504 -0.08958 0.01666 C -0.10538 0.01527 -0.11667 0.01203 -0.13125 0.00555 C -0.13229 0.00416 -0.13351 0.003 -0.13437 0.00138 C -0.13507 0.00023 -0.1349 -0.00394 -0.13542 -0.00278 C -0.13993 0.00717 -0.13507 0.00648 -0.13958 0.0125 C -0.14201 0.01574 -0.14896 0.01805 -0.14896 0.01805 C -0.15694 0.01759 -0.16493 0.01736 -0.17292 0.01666 C -0.17569 0.01643 -0.17847 0.01597 -0.18125 0.01527 C -0.18333 0.01458 -0.1875 0.0125 -0.1875 0.0125 C -0.18941 0.00995 -0.19149 0.00763 -0.19271 0.00416 C -0.19358 0.00138 -0.19479 -0.00417 -0.19479 -0.00417 C -0.19965 0.00578 -0.20104 0.01944 -0.21146 0.02361 C -0.21389 0.02453 -0.21632 0.02453 -0.21875 0.025 C -0.23646 0.02384 -0.23576 0.02546 -0.24687 0.02222 C -0.25035 0.02106 -0.25729 0.01805 -0.25729 0.01805 C -0.26128 0.00995 -0.26146 0.00763 -0.26146 -0.00278 " pathEditMode="relative" ptsTypes="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a:t>
            </a:r>
            <a:r>
              <a:rPr lang="en-US" sz="5400" dirty="0" smtClean="0"/>
              <a:t>4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659985" y="2855398"/>
            <a:ext cx="697627" cy="1030802"/>
            <a:chOff x="1659985" y="2855398"/>
            <a:chExt cx="697627" cy="1030802"/>
          </a:xfrm>
        </p:grpSpPr>
        <p:pic>
          <p:nvPicPr>
            <p:cNvPr id="14338"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6" name="Group 5"/>
          <p:cNvGrpSpPr/>
          <p:nvPr/>
        </p:nvGrpSpPr>
        <p:grpSpPr>
          <a:xfrm>
            <a:off x="4044021" y="2862972"/>
            <a:ext cx="773738" cy="1023228"/>
            <a:chOff x="4044021" y="2862972"/>
            <a:chExt cx="773738" cy="1023228"/>
          </a:xfrm>
        </p:grpSpPr>
        <p:pic>
          <p:nvPicPr>
            <p:cNvPr id="14339"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617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61111E-6 4.81481E-6 C 0.0007 0.00972 0.00174 0.02338 0.00834 0.02916 C 0.01024 0.03657 0.01337 0.03888 0.01875 0.04166 C 0.02674 0.0412 0.03611 0.0449 0.04271 0.03888 C 0.05052 0.03194 0.04149 0.03657 0.04896 0.03333 C 0.05243 0.02708 0.05625 0.02083 0.06042 0.01527 C 0.06146 0.01018 0.0625 0.00509 0.06354 4.81481E-6 C 0.06389 -0.00417 0.0632 -0.0088 0.06459 -0.0125 C 0.06545 -0.01459 0.06528 -0.00787 0.06563 -0.00556 C 0.06597 -0.00371 0.06632 -0.00186 0.06667 4.81481E-6 C 0.06806 0.00694 0.07066 0.01157 0.075 0.01527 C 0.07743 0.02013 0.07917 0.02175 0.08334 0.02361 C 0.08646 0.02986 0.09063 0.0287 0.09584 0.03055 C 0.11545 0.02939 0.11649 0.03495 0.12604 0.02222 C 0.12865 0.0118 0.13281 0.00208 0.13542 -0.00834 C 0.13663 -0.00047 0.13906 0.00601 0.14271 0.0125 C 0.14479 0.0206 0.15052 0.02453 0.15625 0.02777 C 0.15972 0.02963 0.16667 0.03333 0.16667 0.03333 C 0.17153 0.03287 0.17656 0.03356 0.18125 0.03194 C 0.18368 0.03125 0.1875 0.02638 0.1875 0.02638 C 0.1882 0.02453 0.18854 0.02245 0.18959 0.02083 C 0.19045 0.01944 0.19184 0.01944 0.19271 0.01805 C 0.1934 0.01689 0.19323 0.01527 0.19375 0.01388 C 0.19653 0.00625 0.19948 4.81481E-6 0.20104 -0.00834 C 0.2007 -0.01158 0.2 -0.0213 0.2 -0.01806 C 0.2 -0.0125 0.20052 -0.00695 0.20104 -0.00139 C 0.20174 0.00578 0.20382 0.00995 0.20729 0.01527 C 0.21459 0.02662 0.22726 0.03148 0.2375 0.03611 C 0.24097 0.03564 0.24445 0.03541 0.24792 0.03472 C 0.25399 0.03356 0.25608 0.02384 0.25938 0.01805 C 0.26059 0.01342 0.26337 0.01018 0.26459 0.00555 C 0.26528 0.00277 0.26667 -0.00278 0.26667 -0.00278 C 0.26719 -0.00718 0.27049 -0.02223 0.26459 -0.02223 " pathEditMode="relative" ptsTypes="ffffffffff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in Context</a:t>
            </a:r>
          </a:p>
        </p:txBody>
      </p:sp>
      <p:sp>
        <p:nvSpPr>
          <p:cNvPr id="3" name="Content Placeholder 2"/>
          <p:cNvSpPr>
            <a:spLocks noGrp="1"/>
          </p:cNvSpPr>
          <p:nvPr>
            <p:ph idx="1"/>
          </p:nvPr>
        </p:nvSpPr>
        <p:spPr/>
        <p:txBody>
          <a:bodyPr/>
          <a:lstStyle/>
          <a:p>
            <a:pPr marL="0" indent="0" algn="ctr">
              <a:buNone/>
            </a:pPr>
            <a:r>
              <a:rPr lang="en-US" dirty="0"/>
              <a:t>Generate a list of life situations where subtracting is actually comparing instead of taking away.</a:t>
            </a:r>
          </a:p>
          <a:p>
            <a:pPr marL="0" indent="0" algn="ctr">
              <a:buNone/>
            </a:pPr>
            <a:endParaRPr lang="en-US" dirty="0"/>
          </a:p>
          <a:p>
            <a:pPr marL="0" indent="0" algn="ctr">
              <a:buNone/>
            </a:pPr>
            <a:r>
              <a:rPr lang="en-US" dirty="0"/>
              <a:t>Remember to use these contexts in your math word problems.</a:t>
            </a:r>
          </a:p>
        </p:txBody>
      </p:sp>
    </p:spTree>
    <p:extLst>
      <p:ext uri="{BB962C8B-B14F-4D97-AF65-F5344CB8AC3E}">
        <p14:creationId xmlns:p14="http://schemas.microsoft.com/office/powerpoint/2010/main" val="13725881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 </a:t>
            </a:r>
            <a:r>
              <a:rPr lang="en-US" dirty="0"/>
              <a:t>Comparison</a:t>
            </a:r>
          </a:p>
        </p:txBody>
      </p:sp>
      <p:sp>
        <p:nvSpPr>
          <p:cNvPr id="5" name="Content Placeholder 4"/>
          <p:cNvSpPr>
            <a:spLocks noGrp="1"/>
          </p:cNvSpPr>
          <p:nvPr>
            <p:ph idx="1"/>
          </p:nvPr>
        </p:nvSpPr>
        <p:spPr/>
        <p:txBody>
          <a:bodyPr/>
          <a:lstStyle/>
          <a:p>
            <a:pPr marL="0" indent="0" algn="ctr">
              <a:buNone/>
            </a:pPr>
            <a:r>
              <a:rPr lang="en-US" dirty="0"/>
              <a:t>Lisa goes to the zoo and sees 5 monkeys and 8 bananas.</a:t>
            </a:r>
          </a:p>
        </p:txBody>
      </p:sp>
    </p:spTree>
    <p:extLst>
      <p:ext uri="{BB962C8B-B14F-4D97-AF65-F5344CB8AC3E}">
        <p14:creationId xmlns:p14="http://schemas.microsoft.com/office/powerpoint/2010/main" val="31280688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128" y="3189377"/>
            <a:ext cx="989203" cy="95713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09" y="4597492"/>
            <a:ext cx="898041" cy="47839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331" y="3189376"/>
            <a:ext cx="989203" cy="957131"/>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9534" y="3189376"/>
            <a:ext cx="989203" cy="957131"/>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8737" y="3189375"/>
            <a:ext cx="989203" cy="95713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940" y="3189374"/>
            <a:ext cx="989203" cy="95713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912" y="4622483"/>
            <a:ext cx="898041" cy="47839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115" y="4647474"/>
            <a:ext cx="898041" cy="47839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317" y="4672464"/>
            <a:ext cx="898041" cy="47839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520" y="4697455"/>
            <a:ext cx="898041" cy="47839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723" y="4722446"/>
            <a:ext cx="898041" cy="47839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926" y="4747437"/>
            <a:ext cx="898041" cy="47839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1129" y="4772427"/>
            <a:ext cx="898041" cy="478397"/>
          </a:xfrm>
          <a:prstGeom prst="rect">
            <a:avLst/>
          </a:prstGeom>
        </p:spPr>
      </p:pic>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4256423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Suggested Strategies</a:t>
            </a:r>
          </a:p>
        </p:txBody>
      </p:sp>
      <p:sp>
        <p:nvSpPr>
          <p:cNvPr id="9" name="Rounded Rectangle 8"/>
          <p:cNvSpPr/>
          <p:nvPr/>
        </p:nvSpPr>
        <p:spPr>
          <a:xfrm>
            <a:off x="5334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Standard / Traditional Algorithm</a:t>
            </a:r>
          </a:p>
        </p:txBody>
      </p:sp>
      <p:sp>
        <p:nvSpPr>
          <p:cNvPr id="10" name="Rounded Rectangle 9"/>
          <p:cNvSpPr/>
          <p:nvPr/>
        </p:nvSpPr>
        <p:spPr>
          <a:xfrm>
            <a:off x="5334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Making Ten</a:t>
            </a:r>
          </a:p>
        </p:txBody>
      </p:sp>
      <p:sp>
        <p:nvSpPr>
          <p:cNvPr id="11" name="Rounded Rectangle 10"/>
          <p:cNvSpPr/>
          <p:nvPr/>
        </p:nvSpPr>
        <p:spPr>
          <a:xfrm>
            <a:off x="5334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Compensating</a:t>
            </a:r>
          </a:p>
        </p:txBody>
      </p:sp>
      <p:sp>
        <p:nvSpPr>
          <p:cNvPr id="12" name="Rounded Rectangle 11"/>
          <p:cNvSpPr/>
          <p:nvPr/>
        </p:nvSpPr>
        <p:spPr>
          <a:xfrm>
            <a:off x="35052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Doubles / </a:t>
            </a:r>
          </a:p>
          <a:p>
            <a:pPr algn="ctr"/>
            <a:r>
              <a:rPr lang="en-US" dirty="0">
                <a:solidFill>
                  <a:schemeClr val="bg1"/>
                </a:solidFill>
              </a:rPr>
              <a:t>Near Doubles</a:t>
            </a:r>
          </a:p>
        </p:txBody>
      </p:sp>
      <p:sp>
        <p:nvSpPr>
          <p:cNvPr id="13" name="Rounded Rectangle 12"/>
          <p:cNvSpPr/>
          <p:nvPr/>
        </p:nvSpPr>
        <p:spPr>
          <a:xfrm>
            <a:off x="35052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Reordering</a:t>
            </a:r>
          </a:p>
        </p:txBody>
      </p:sp>
      <p:sp>
        <p:nvSpPr>
          <p:cNvPr id="14" name="Rounded Rectangle 13"/>
          <p:cNvSpPr/>
          <p:nvPr/>
        </p:nvSpPr>
        <p:spPr>
          <a:xfrm>
            <a:off x="35052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Think Addition for Subtraction</a:t>
            </a:r>
          </a:p>
        </p:txBody>
      </p:sp>
      <p:sp>
        <p:nvSpPr>
          <p:cNvPr id="15" name="Rounded Rectangle 14"/>
          <p:cNvSpPr/>
          <p:nvPr/>
        </p:nvSpPr>
        <p:spPr>
          <a:xfrm>
            <a:off x="64770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Facts of 10</a:t>
            </a:r>
          </a:p>
        </p:txBody>
      </p:sp>
      <p:sp>
        <p:nvSpPr>
          <p:cNvPr id="16" name="Rounded Rectangle 15"/>
          <p:cNvSpPr/>
          <p:nvPr/>
        </p:nvSpPr>
        <p:spPr>
          <a:xfrm>
            <a:off x="64770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Partitioning by place value</a:t>
            </a:r>
          </a:p>
        </p:txBody>
      </p:sp>
      <p:sp>
        <p:nvSpPr>
          <p:cNvPr id="17" name="Rounded Rectangle 16"/>
          <p:cNvSpPr/>
          <p:nvPr/>
        </p:nvSpPr>
        <p:spPr>
          <a:xfrm>
            <a:off x="64770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Keeping a Constant Difference</a:t>
            </a:r>
          </a:p>
        </p:txBody>
      </p:sp>
      <p:sp>
        <p:nvSpPr>
          <p:cNvPr id="3" name="Flowchart: Summing Junction 2"/>
          <p:cNvSpPr/>
          <p:nvPr/>
        </p:nvSpPr>
        <p:spPr>
          <a:xfrm>
            <a:off x="971550" y="2107882"/>
            <a:ext cx="1333500" cy="1335687"/>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a:off x="6915150" y="3583223"/>
            <a:ext cx="1333500" cy="1335687"/>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p:cNvSpPr/>
          <p:nvPr/>
        </p:nvSpPr>
        <p:spPr>
          <a:xfrm>
            <a:off x="6915150" y="5058564"/>
            <a:ext cx="1333500" cy="1335687"/>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5301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Comparison</a:t>
            </a:r>
            <a:br>
              <a:rPr lang="en-US" dirty="0" smtClean="0"/>
            </a:br>
            <a:r>
              <a:rPr lang="en-US" dirty="0" smtClean="0"/>
              <a:t>Important </a:t>
            </a:r>
            <a:r>
              <a:rPr lang="en-US" dirty="0"/>
              <a:t>Message</a:t>
            </a:r>
          </a:p>
        </p:txBody>
      </p:sp>
      <p:sp>
        <p:nvSpPr>
          <p:cNvPr id="3" name="Content Placeholder 2"/>
          <p:cNvSpPr>
            <a:spLocks noGrp="1"/>
          </p:cNvSpPr>
          <p:nvPr>
            <p:ph idx="1"/>
          </p:nvPr>
        </p:nvSpPr>
        <p:spPr/>
        <p:txBody>
          <a:bodyPr/>
          <a:lstStyle/>
          <a:p>
            <a:pPr marL="0" indent="0" algn="ctr">
              <a:buNone/>
            </a:pPr>
            <a:r>
              <a:rPr lang="en-US" dirty="0"/>
              <a:t>Students need to be confident in </a:t>
            </a:r>
          </a:p>
          <a:p>
            <a:pPr marL="0" indent="0" algn="ctr">
              <a:buNone/>
            </a:pPr>
            <a:r>
              <a:rPr lang="en-US" dirty="0"/>
              <a:t>one-to-one correspondence</a:t>
            </a:r>
          </a:p>
        </p:txBody>
      </p:sp>
    </p:spTree>
    <p:extLst>
      <p:ext uri="{BB962C8B-B14F-4D97-AF65-F5344CB8AC3E}">
        <p14:creationId xmlns:p14="http://schemas.microsoft.com/office/powerpoint/2010/main" val="23025999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36861697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24120353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193037" y="2182870"/>
            <a:ext cx="1758302" cy="369332"/>
          </a:xfrm>
          <a:prstGeom prst="rect">
            <a:avLst/>
          </a:prstGeom>
          <a:noFill/>
        </p:spPr>
        <p:txBody>
          <a:bodyPr wrap="none" rtlCol="0">
            <a:spAutoFit/>
          </a:bodyPr>
          <a:lstStyle/>
          <a:p>
            <a:r>
              <a:rPr lang="en-US" dirty="0"/>
              <a:t>Smaller Quantity</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84629" y="2171373"/>
            <a:ext cx="1156279" cy="369332"/>
          </a:xfrm>
          <a:prstGeom prst="rect">
            <a:avLst/>
          </a:prstGeom>
          <a:noFill/>
        </p:spPr>
        <p:txBody>
          <a:bodyPr wrap="none" rtlCol="0">
            <a:spAutoFit/>
          </a:bodyPr>
          <a:lstStyle/>
          <a:p>
            <a:r>
              <a:rPr lang="en-US" dirty="0"/>
              <a:t>Difference</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15688" y="6042227"/>
            <a:ext cx="1619098" cy="369332"/>
          </a:xfrm>
          <a:prstGeom prst="rect">
            <a:avLst/>
          </a:prstGeom>
          <a:noFill/>
        </p:spPr>
        <p:txBody>
          <a:bodyPr wrap="none" rtlCol="0">
            <a:spAutoFit/>
          </a:bodyPr>
          <a:lstStyle/>
          <a:p>
            <a:r>
              <a:rPr lang="en-US" dirty="0"/>
              <a:t>Large Quantity</a:t>
            </a:r>
          </a:p>
        </p:txBody>
      </p:sp>
    </p:spTree>
    <p:extLst>
      <p:ext uri="{BB962C8B-B14F-4D97-AF65-F5344CB8AC3E}">
        <p14:creationId xmlns:p14="http://schemas.microsoft.com/office/powerpoint/2010/main" val="4341565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Comparison</a:t>
            </a:r>
          </a:p>
        </p:txBody>
      </p:sp>
      <p:sp>
        <p:nvSpPr>
          <p:cNvPr id="2" name="Content Placeholder 1"/>
          <p:cNvSpPr>
            <a:spLocks noGrp="1"/>
          </p:cNvSpPr>
          <p:nvPr>
            <p:ph idx="1"/>
          </p:nvPr>
        </p:nvSpPr>
        <p:spPr/>
        <p:txBody>
          <a:bodyPr>
            <a:normAutofit/>
          </a:bodyPr>
          <a:lstStyle/>
          <a:p>
            <a:r>
              <a:rPr lang="en-US" sz="2800" dirty="0"/>
              <a:t>Larger quantity – Smaller quantity = Difference</a:t>
            </a:r>
          </a:p>
          <a:p>
            <a:r>
              <a:rPr lang="en-US" sz="2800" dirty="0"/>
              <a:t>Smaller quantity + Difference = Larger quantity</a:t>
            </a:r>
          </a:p>
          <a:p>
            <a:r>
              <a:rPr lang="en-US" sz="2800" dirty="0"/>
              <a:t>Larger quantity – Difference = Smaller quantity</a:t>
            </a:r>
          </a:p>
        </p:txBody>
      </p:sp>
    </p:spTree>
    <p:extLst>
      <p:ext uri="{BB962C8B-B14F-4D97-AF65-F5344CB8AC3E}">
        <p14:creationId xmlns:p14="http://schemas.microsoft.com/office/powerpoint/2010/main" val="14166912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some mice playing in a field. Some more mice came and started playing, too.</a:t>
            </a:r>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1974943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16 mice playing in a field. Some more mice came and started playing, too.</a:t>
            </a:r>
          </a:p>
          <a:p>
            <a:pPr marL="0" indent="0">
              <a:buNone/>
            </a:pPr>
            <a:r>
              <a:rPr lang="en-US" dirty="0"/>
              <a:t/>
            </a:r>
            <a:br>
              <a:rPr lang="en-US" dirty="0"/>
            </a:b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18862049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16 mice playing in a field. Eight more mice came and started playing, too.</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10838552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16 mice playing in a field. Eight more mice came and started playing, too. How many mice were in the field altogether?</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9093618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98564"/>
            <a:ext cx="7024688" cy="452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52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of Facts</a:t>
            </a:r>
            <a:endParaRPr lang="en-US" dirty="0"/>
          </a:p>
        </p:txBody>
      </p:sp>
      <p:sp>
        <p:nvSpPr>
          <p:cNvPr id="3" name="Content Placeholder 2"/>
          <p:cNvSpPr>
            <a:spLocks noGrp="1"/>
          </p:cNvSpPr>
          <p:nvPr>
            <p:ph idx="1"/>
          </p:nvPr>
        </p:nvSpPr>
        <p:spPr>
          <a:xfrm>
            <a:off x="457200" y="2103437"/>
            <a:ext cx="8229600" cy="1401763"/>
          </a:xfrm>
        </p:spPr>
        <p:txBody>
          <a:bodyPr/>
          <a:lstStyle/>
          <a:p>
            <a:pPr marL="0" indent="0" algn="ctr">
              <a:buNone/>
            </a:pPr>
            <a:r>
              <a:rPr lang="en-US" dirty="0" smtClean="0"/>
              <a:t>What facts do Grade 1 students need to master?</a:t>
            </a:r>
            <a:endParaRPr lang="en-US" dirty="0"/>
          </a:p>
        </p:txBody>
      </p:sp>
      <p:sp>
        <p:nvSpPr>
          <p:cNvPr id="4" name="Content Placeholder 2"/>
          <p:cNvSpPr txBox="1">
            <a:spLocks/>
          </p:cNvSpPr>
          <p:nvPr/>
        </p:nvSpPr>
        <p:spPr>
          <a:xfrm>
            <a:off x="609600" y="4038600"/>
            <a:ext cx="8229600" cy="1401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0000"/>
                </a:solidFill>
              </a:rPr>
              <a:t>Recall addition facts to a sum of 5 and related subtraction facts.</a:t>
            </a:r>
            <a:endParaRPr lang="en-US" dirty="0">
              <a:solidFill>
                <a:srgbClr val="FF0000"/>
              </a:solidFill>
            </a:endParaRPr>
          </a:p>
        </p:txBody>
      </p:sp>
    </p:spTree>
    <p:extLst>
      <p:ext uri="{BB962C8B-B14F-4D97-AF65-F5344CB8AC3E}">
        <p14:creationId xmlns:p14="http://schemas.microsoft.com/office/powerpoint/2010/main" val="34306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1388350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27343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2" name="Picture 1"/>
          <p:cNvPicPr>
            <a:picLocks noChangeAspect="1"/>
          </p:cNvPicPr>
          <p:nvPr/>
        </p:nvPicPr>
        <p:blipFill>
          <a:blip r:embed="rId2"/>
          <a:stretch>
            <a:fillRect/>
          </a:stretch>
        </p:blipFill>
        <p:spPr>
          <a:xfrm>
            <a:off x="2819400" y="1901952"/>
            <a:ext cx="3914775" cy="3810000"/>
          </a:xfrm>
          <a:prstGeom prst="rect">
            <a:avLst/>
          </a:prstGeom>
        </p:spPr>
      </p:pic>
    </p:spTree>
    <p:extLst>
      <p:ext uri="{BB962C8B-B14F-4D97-AF65-F5344CB8AC3E}">
        <p14:creationId xmlns:p14="http://schemas.microsoft.com/office/powerpoint/2010/main" val="29730915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1600" y="152400"/>
            <a:ext cx="6877050" cy="6086475"/>
            <a:chOff x="1371600" y="152400"/>
            <a:chExt cx="6877050" cy="60864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8770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9" r="1494"/>
            <a:stretch/>
          </p:blipFill>
          <p:spPr bwMode="auto">
            <a:xfrm>
              <a:off x="1371600" y="5105400"/>
              <a:ext cx="68770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ight Arrow 4"/>
          <p:cNvSpPr/>
          <p:nvPr/>
        </p:nvSpPr>
        <p:spPr>
          <a:xfrm>
            <a:off x="1716107" y="4267200"/>
            <a:ext cx="1383957" cy="759125"/>
          </a:xfrm>
          <a:prstGeom prst="rightArrow">
            <a:avLst/>
          </a:prstGeom>
          <a:solidFill>
            <a:srgbClr val="40887F"/>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1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a:t>
            </a:r>
          </a:p>
        </p:txBody>
      </p:sp>
      <p:pic>
        <p:nvPicPr>
          <p:cNvPr id="4" name="Shape 786"/>
          <p:cNvPicPr preferRelativeResize="0"/>
          <p:nvPr/>
        </p:nvPicPr>
        <p:blipFill>
          <a:blip r:embed="rId3">
            <a:alphaModFix/>
          </a:blip>
          <a:stretch>
            <a:fillRect/>
          </a:stretch>
        </p:blipFill>
        <p:spPr>
          <a:xfrm>
            <a:off x="4510847" y="3311012"/>
            <a:ext cx="1095375" cy="457200"/>
          </a:xfrm>
          <a:prstGeom prst="rect">
            <a:avLst/>
          </a:prstGeom>
          <a:noFill/>
          <a:ln>
            <a:noFill/>
          </a:ln>
        </p:spPr>
      </p:pic>
      <p:pic>
        <p:nvPicPr>
          <p:cNvPr id="5" name="Shape 787"/>
          <p:cNvPicPr preferRelativeResize="0"/>
          <p:nvPr/>
        </p:nvPicPr>
        <p:blipFill>
          <a:blip r:embed="rId4">
            <a:alphaModFix/>
          </a:blip>
          <a:stretch>
            <a:fillRect/>
          </a:stretch>
        </p:blipFill>
        <p:spPr>
          <a:xfrm>
            <a:off x="375709" y="4782437"/>
            <a:ext cx="1228725" cy="666750"/>
          </a:xfrm>
          <a:prstGeom prst="rect">
            <a:avLst/>
          </a:prstGeom>
          <a:noFill/>
          <a:ln>
            <a:noFill/>
          </a:ln>
        </p:spPr>
      </p:pic>
      <p:pic>
        <p:nvPicPr>
          <p:cNvPr id="6" name="Shape 788"/>
          <p:cNvPicPr preferRelativeResize="0"/>
          <p:nvPr/>
        </p:nvPicPr>
        <p:blipFill>
          <a:blip r:embed="rId5">
            <a:alphaModFix/>
          </a:blip>
          <a:stretch>
            <a:fillRect/>
          </a:stretch>
        </p:blipFill>
        <p:spPr>
          <a:xfrm>
            <a:off x="4408247" y="2590225"/>
            <a:ext cx="1476375" cy="485775"/>
          </a:xfrm>
          <a:prstGeom prst="rect">
            <a:avLst/>
          </a:prstGeom>
          <a:noFill/>
          <a:ln>
            <a:noFill/>
          </a:ln>
        </p:spPr>
      </p:pic>
      <p:pic>
        <p:nvPicPr>
          <p:cNvPr id="7" name="Shape 789"/>
          <p:cNvPicPr preferRelativeResize="0"/>
          <p:nvPr/>
        </p:nvPicPr>
        <p:blipFill>
          <a:blip r:embed="rId6">
            <a:alphaModFix/>
          </a:blip>
          <a:stretch>
            <a:fillRect/>
          </a:stretch>
        </p:blipFill>
        <p:spPr>
          <a:xfrm>
            <a:off x="361422" y="4041375"/>
            <a:ext cx="1257300" cy="523875"/>
          </a:xfrm>
          <a:prstGeom prst="rect">
            <a:avLst/>
          </a:prstGeom>
          <a:noFill/>
          <a:ln>
            <a:noFill/>
          </a:ln>
        </p:spPr>
      </p:pic>
      <p:pic>
        <p:nvPicPr>
          <p:cNvPr id="8" name="Shape 790"/>
          <p:cNvPicPr preferRelativeResize="0"/>
          <p:nvPr/>
        </p:nvPicPr>
        <p:blipFill>
          <a:blip r:embed="rId7">
            <a:alphaModFix/>
          </a:blip>
          <a:stretch>
            <a:fillRect/>
          </a:stretch>
        </p:blipFill>
        <p:spPr>
          <a:xfrm>
            <a:off x="292547" y="3252075"/>
            <a:ext cx="1247775" cy="571500"/>
          </a:xfrm>
          <a:prstGeom prst="rect">
            <a:avLst/>
          </a:prstGeom>
          <a:noFill/>
          <a:ln>
            <a:noFill/>
          </a:ln>
        </p:spPr>
      </p:pic>
      <p:pic>
        <p:nvPicPr>
          <p:cNvPr id="9" name="Shape 791"/>
          <p:cNvPicPr preferRelativeResize="0"/>
          <p:nvPr/>
        </p:nvPicPr>
        <p:blipFill>
          <a:blip r:embed="rId8">
            <a:alphaModFix/>
          </a:blip>
          <a:stretch>
            <a:fillRect/>
          </a:stretch>
        </p:blipFill>
        <p:spPr>
          <a:xfrm>
            <a:off x="292559" y="2474225"/>
            <a:ext cx="1133475" cy="685800"/>
          </a:xfrm>
          <a:prstGeom prst="rect">
            <a:avLst/>
          </a:prstGeom>
          <a:noFill/>
          <a:ln>
            <a:noFill/>
          </a:ln>
        </p:spPr>
      </p:pic>
      <p:pic>
        <p:nvPicPr>
          <p:cNvPr id="10" name="Shape 792"/>
          <p:cNvPicPr preferRelativeResize="0"/>
          <p:nvPr/>
        </p:nvPicPr>
        <p:blipFill>
          <a:blip r:embed="rId9">
            <a:alphaModFix/>
          </a:blip>
          <a:stretch>
            <a:fillRect/>
          </a:stretch>
        </p:blipFill>
        <p:spPr>
          <a:xfrm>
            <a:off x="4420334" y="3996800"/>
            <a:ext cx="1390650" cy="581025"/>
          </a:xfrm>
          <a:prstGeom prst="rect">
            <a:avLst/>
          </a:prstGeom>
          <a:noFill/>
          <a:ln>
            <a:noFill/>
          </a:ln>
        </p:spPr>
      </p:pic>
      <p:sp>
        <p:nvSpPr>
          <p:cNvPr id="11" name="Shape 796"/>
          <p:cNvSpPr txBox="1"/>
          <p:nvPr/>
        </p:nvSpPr>
        <p:spPr>
          <a:xfrm>
            <a:off x="1702397" y="3227137"/>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0"/>
              </a:rPr>
              <a:t>www. carcpd.ab.ca</a:t>
            </a:r>
          </a:p>
        </p:txBody>
      </p:sp>
      <p:sp>
        <p:nvSpPr>
          <p:cNvPr id="12" name="Shape 797"/>
          <p:cNvSpPr txBox="1"/>
          <p:nvPr/>
        </p:nvSpPr>
        <p:spPr>
          <a:xfrm>
            <a:off x="1702397" y="2474225"/>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1"/>
              </a:rPr>
              <a:t>www.crcpd.ab.ca</a:t>
            </a:r>
          </a:p>
        </p:txBody>
      </p:sp>
      <p:sp>
        <p:nvSpPr>
          <p:cNvPr id="13" name="Shape 798"/>
          <p:cNvSpPr txBox="1"/>
          <p:nvPr/>
        </p:nvSpPr>
        <p:spPr>
          <a:xfrm>
            <a:off x="1702397" y="4056275"/>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www.cpfpp.ab.ca</a:t>
            </a:r>
          </a:p>
        </p:txBody>
      </p:sp>
      <p:sp>
        <p:nvSpPr>
          <p:cNvPr id="14" name="Shape 799"/>
          <p:cNvSpPr txBox="1"/>
          <p:nvPr/>
        </p:nvSpPr>
        <p:spPr>
          <a:xfrm>
            <a:off x="1702397" y="4902512"/>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www.erlc.ca</a:t>
            </a:r>
          </a:p>
        </p:txBody>
      </p:sp>
      <p:sp>
        <p:nvSpPr>
          <p:cNvPr id="15" name="Shape 793"/>
          <p:cNvSpPr txBox="1"/>
          <p:nvPr/>
        </p:nvSpPr>
        <p:spPr>
          <a:xfrm>
            <a:off x="6054022" y="3126662"/>
            <a:ext cx="3000000" cy="571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3"/>
              </a:rPr>
              <a:t>www.nrlc.net</a:t>
            </a:r>
          </a:p>
        </p:txBody>
      </p:sp>
      <p:sp>
        <p:nvSpPr>
          <p:cNvPr id="16" name="Shape 794"/>
          <p:cNvSpPr txBox="1"/>
          <p:nvPr/>
        </p:nvSpPr>
        <p:spPr>
          <a:xfrm>
            <a:off x="6054022" y="2476450"/>
            <a:ext cx="3837899" cy="581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4"/>
              </a:rPr>
              <a:t>www.learning-network.org</a:t>
            </a:r>
          </a:p>
        </p:txBody>
      </p:sp>
      <p:sp>
        <p:nvSpPr>
          <p:cNvPr id="17" name="Shape 795"/>
          <p:cNvSpPr txBox="1"/>
          <p:nvPr/>
        </p:nvSpPr>
        <p:spPr>
          <a:xfrm>
            <a:off x="6054009" y="3869575"/>
            <a:ext cx="3000000" cy="5811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25000"/>
              <a:buFont typeface="Arial"/>
              <a:buNone/>
            </a:pPr>
            <a:r>
              <a:rPr lang="en" sz="1800" dirty="0">
                <a:solidFill>
                  <a:schemeClr val="dk1"/>
                </a:solidFill>
                <a:latin typeface="Calibri"/>
                <a:ea typeface="Calibri"/>
                <a:cs typeface="Calibri"/>
                <a:sym typeface="Calibri"/>
                <a:hlinkClick r:id="rId15"/>
              </a:rPr>
              <a:t>www.sapdc.ca</a:t>
            </a:r>
          </a:p>
        </p:txBody>
      </p:sp>
    </p:spTree>
    <p:extLst>
      <p:ext uri="{BB962C8B-B14F-4D97-AF65-F5344CB8AC3E}">
        <p14:creationId xmlns:p14="http://schemas.microsoft.com/office/powerpoint/2010/main" val="11425733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5029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8903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This” Contest</a:t>
            </a:r>
            <a:endParaRPr lang="en-US" dirty="0"/>
          </a:p>
        </p:txBody>
      </p:sp>
      <p:sp>
        <p:nvSpPr>
          <p:cNvPr id="4" name="Content Placeholder 3"/>
          <p:cNvSpPr>
            <a:spLocks noGrp="1"/>
          </p:cNvSpPr>
          <p:nvPr>
            <p:ph idx="1"/>
          </p:nvPr>
        </p:nvSpPr>
        <p:spPr/>
        <p:txBody>
          <a:bodyPr>
            <a:normAutofit/>
          </a:bodyPr>
          <a:lstStyle/>
          <a:p>
            <a:pPr marL="0" indent="0" algn="ctr" fontAlgn="base">
              <a:buNone/>
            </a:pPr>
            <a:r>
              <a:rPr lang="en-US" dirty="0"/>
              <a:t>Download and implement a “Try This” activity in their classroom.</a:t>
            </a:r>
          </a:p>
        </p:txBody>
      </p:sp>
    </p:spTree>
    <p:extLst>
      <p:ext uri="{BB962C8B-B14F-4D97-AF65-F5344CB8AC3E}">
        <p14:creationId xmlns:p14="http://schemas.microsoft.com/office/powerpoint/2010/main" val="40821041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dirty="0"/>
              <a:t>Use the “Quick Assessment” tool from the EMPL website to assess your students’ work.</a:t>
            </a:r>
          </a:p>
        </p:txBody>
      </p:sp>
    </p:spTree>
    <p:extLst>
      <p:ext uri="{BB962C8B-B14F-4D97-AF65-F5344CB8AC3E}">
        <p14:creationId xmlns:p14="http://schemas.microsoft.com/office/powerpoint/2010/main" val="29903544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sz="3600" dirty="0"/>
              <a:t>Using the entry form, teachers include 10 or more</a:t>
            </a:r>
          </a:p>
          <a:p>
            <a:pPr lvl="1" fontAlgn="base"/>
            <a:r>
              <a:rPr lang="en-US" sz="3200" dirty="0"/>
              <a:t>examples of student work</a:t>
            </a:r>
          </a:p>
          <a:p>
            <a:pPr lvl="1" fontAlgn="base"/>
            <a:r>
              <a:rPr lang="en-US" sz="3200" dirty="0"/>
              <a:t>the completed “Quick Assessments” for the above work.</a:t>
            </a:r>
          </a:p>
        </p:txBody>
      </p:sp>
    </p:spTree>
    <p:extLst>
      <p:ext uri="{BB962C8B-B14F-4D97-AF65-F5344CB8AC3E}">
        <p14:creationId xmlns:p14="http://schemas.microsoft.com/office/powerpoint/2010/main" val="329938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Strategies For…</a:t>
            </a:r>
            <a:endParaRPr lang="en-US" dirty="0"/>
          </a:p>
        </p:txBody>
      </p:sp>
      <p:sp>
        <p:nvSpPr>
          <p:cNvPr id="3" name="Content Placeholder 2"/>
          <p:cNvSpPr>
            <a:spLocks noGrp="1"/>
          </p:cNvSpPr>
          <p:nvPr>
            <p:ph idx="1"/>
          </p:nvPr>
        </p:nvSpPr>
        <p:spPr>
          <a:xfrm>
            <a:off x="457200" y="2103437"/>
            <a:ext cx="8229600" cy="1401763"/>
          </a:xfrm>
        </p:spPr>
        <p:txBody>
          <a:bodyPr/>
          <a:lstStyle/>
          <a:p>
            <a:pPr marL="0" indent="0" algn="ctr">
              <a:buNone/>
            </a:pPr>
            <a:r>
              <a:rPr lang="en-US" dirty="0" smtClean="0"/>
              <a:t>What facts do Grade 1 students need to have strategies for?</a:t>
            </a:r>
            <a:endParaRPr lang="en-US" dirty="0"/>
          </a:p>
        </p:txBody>
      </p:sp>
      <p:sp>
        <p:nvSpPr>
          <p:cNvPr id="4" name="Content Placeholder 2"/>
          <p:cNvSpPr txBox="1">
            <a:spLocks/>
          </p:cNvSpPr>
          <p:nvPr/>
        </p:nvSpPr>
        <p:spPr>
          <a:xfrm>
            <a:off x="609600" y="4038600"/>
            <a:ext cx="8229600" cy="14017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0000"/>
                </a:solidFill>
              </a:rPr>
              <a:t>Understand and apply strategies for addition facts up to and including 9 + 9 and related subtraction facts.</a:t>
            </a:r>
            <a:endParaRPr lang="en-US" dirty="0">
              <a:solidFill>
                <a:srgbClr val="FF0000"/>
              </a:solidFill>
            </a:endParaRPr>
          </a:p>
        </p:txBody>
      </p:sp>
    </p:spTree>
    <p:extLst>
      <p:ext uri="{BB962C8B-B14F-4D97-AF65-F5344CB8AC3E}">
        <p14:creationId xmlns:p14="http://schemas.microsoft.com/office/powerpoint/2010/main" val="13093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sz="3600" dirty="0"/>
              <a:t>You will then be entered into a monthly draw for a $50 electronic gift certificate to your choice of:  </a:t>
            </a:r>
          </a:p>
          <a:p>
            <a:pPr marL="0" indent="0" algn="ctr" fontAlgn="base">
              <a:buNone/>
            </a:pPr>
            <a:r>
              <a:rPr lang="en-US" sz="3600" dirty="0"/>
              <a:t>Tim Hortons, Starbucks or Amazon.ca.</a:t>
            </a:r>
          </a:p>
        </p:txBody>
      </p:sp>
    </p:spTree>
    <p:extLst>
      <p:ext uri="{BB962C8B-B14F-4D97-AF65-F5344CB8AC3E}">
        <p14:creationId xmlns:p14="http://schemas.microsoft.com/office/powerpoint/2010/main" val="3003333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sz="3600" dirty="0"/>
              <a:t>You can complete a </a:t>
            </a:r>
            <a:r>
              <a:rPr lang="en-US" sz="3600" u="sng" dirty="0"/>
              <a:t>different</a:t>
            </a:r>
            <a:r>
              <a:rPr lang="en-US" sz="3600" dirty="0"/>
              <a:t> “Try This” activity for a second monthly entry.</a:t>
            </a:r>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algn="ctr" fontAlgn="base">
              <a:buNone/>
            </a:pPr>
            <a:r>
              <a:rPr lang="en-US" sz="2400" dirty="0"/>
              <a:t>Entries are valid only for the month they were submitted.</a:t>
            </a:r>
          </a:p>
        </p:txBody>
      </p:sp>
    </p:spTree>
    <p:extLst>
      <p:ext uri="{BB962C8B-B14F-4D97-AF65-F5344CB8AC3E}">
        <p14:creationId xmlns:p14="http://schemas.microsoft.com/office/powerpoint/2010/main" val="10639854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fontScale="92500" lnSpcReduction="10000"/>
          </a:bodyPr>
          <a:lstStyle/>
          <a:p>
            <a:pPr fontAlgn="base"/>
            <a:r>
              <a:rPr lang="en-US" sz="2400" dirty="0"/>
              <a:t>Participants download and implement a “Try This” activity in their classroom.</a:t>
            </a:r>
          </a:p>
          <a:p>
            <a:pPr fontAlgn="base"/>
            <a:r>
              <a:rPr lang="en-US" sz="2400" dirty="0"/>
              <a:t>They use the “Quick Assessment” tool from the EMPL website to assess their students’ work.</a:t>
            </a:r>
          </a:p>
          <a:p>
            <a:pPr fontAlgn="base"/>
            <a:r>
              <a:rPr lang="en-US" sz="2400" dirty="0"/>
              <a:t>Using the entry form, teachers include 10 or more</a:t>
            </a:r>
          </a:p>
          <a:p>
            <a:pPr lvl="1" fontAlgn="base"/>
            <a:r>
              <a:rPr lang="en-US" sz="2000" dirty="0"/>
              <a:t>examples of student work</a:t>
            </a:r>
          </a:p>
          <a:p>
            <a:pPr lvl="1" fontAlgn="base"/>
            <a:r>
              <a:rPr lang="en-US" sz="2000" dirty="0"/>
              <a:t>the completed “Quick Assessments” for the above work.</a:t>
            </a:r>
          </a:p>
          <a:p>
            <a:pPr fontAlgn="base"/>
            <a:r>
              <a:rPr lang="en-US" sz="2400" dirty="0"/>
              <a:t>Participants will then be entered into a monthly draw for a $50 electronic gift certificate to their choice of:  Tim Hortons, Starbucks or Amazon.ca.</a:t>
            </a:r>
          </a:p>
          <a:p>
            <a:pPr fontAlgn="base"/>
            <a:r>
              <a:rPr lang="en-US" sz="2400" dirty="0"/>
              <a:t>Participants can complete a different “Try This” activity for a second monthly entry.</a:t>
            </a:r>
          </a:p>
          <a:p>
            <a:pPr fontAlgn="base"/>
            <a:r>
              <a:rPr lang="en-US" sz="2400" dirty="0"/>
              <a:t>Entries are valid only for the month they were submitted.</a:t>
            </a:r>
          </a:p>
        </p:txBody>
      </p:sp>
    </p:spTree>
    <p:extLst>
      <p:ext uri="{BB962C8B-B14F-4D97-AF65-F5344CB8AC3E}">
        <p14:creationId xmlns:p14="http://schemas.microsoft.com/office/powerpoint/2010/main" val="33949919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Twitter Contests</a:t>
            </a:r>
          </a:p>
        </p:txBody>
      </p:sp>
      <p:sp>
        <p:nvSpPr>
          <p:cNvPr id="3" name="Content Placeholder 2"/>
          <p:cNvSpPr>
            <a:spLocks noGrp="1"/>
          </p:cNvSpPr>
          <p:nvPr>
            <p:ph idx="1"/>
          </p:nvPr>
        </p:nvSpPr>
        <p:spPr/>
        <p:txBody>
          <a:bodyPr/>
          <a:lstStyle/>
          <a:p>
            <a:r>
              <a:rPr lang="en-US" dirty="0"/>
              <a:t>Follow @EMPL_AB on twitter</a:t>
            </a:r>
          </a:p>
          <a:p>
            <a:r>
              <a:rPr lang="en-US" dirty="0"/>
              <a:t>Monthly question posted</a:t>
            </a:r>
          </a:p>
          <a:p>
            <a:r>
              <a:rPr lang="en-US" dirty="0"/>
              <a:t>Respond on Website</a:t>
            </a:r>
          </a:p>
          <a:p>
            <a:r>
              <a:rPr lang="en-US" dirty="0"/>
              <a:t>Enter in a draw for $10 electronic gift certificate to their choice of:  Tim Hortons, Starbucks or Amazon.ca</a:t>
            </a:r>
          </a:p>
        </p:txBody>
      </p:sp>
      <p:pic>
        <p:nvPicPr>
          <p:cNvPr id="205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8978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233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Evaluation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79" y="2103438"/>
            <a:ext cx="3627841" cy="4525962"/>
          </a:xfrm>
        </p:spPr>
      </p:pic>
    </p:spTree>
    <p:extLst>
      <p:ext uri="{BB962C8B-B14F-4D97-AF65-F5344CB8AC3E}">
        <p14:creationId xmlns:p14="http://schemas.microsoft.com/office/powerpoint/2010/main" val="27790710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149"/>
          <a:stretch/>
        </p:blipFill>
        <p:spPr>
          <a:xfrm>
            <a:off x="1445172" y="2414752"/>
            <a:ext cx="7696200" cy="4443248"/>
          </a:xfrm>
          <a:prstGeom prst="rect">
            <a:avLst/>
          </a:prstGeom>
        </p:spPr>
      </p:pic>
    </p:spTree>
    <p:extLst>
      <p:ext uri="{BB962C8B-B14F-4D97-AF65-F5344CB8AC3E}">
        <p14:creationId xmlns:p14="http://schemas.microsoft.com/office/powerpoint/2010/main" val="25253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Alberta Education says…</a:t>
            </a:r>
          </a:p>
        </p:txBody>
      </p:sp>
      <p:sp>
        <p:nvSpPr>
          <p:cNvPr id="4" name="TextBox 3"/>
          <p:cNvSpPr txBox="1"/>
          <p:nvPr/>
        </p:nvSpPr>
        <p:spPr>
          <a:xfrm>
            <a:off x="1143000" y="2590800"/>
            <a:ext cx="6781800" cy="3108543"/>
          </a:xfrm>
          <a:prstGeom prst="rect">
            <a:avLst/>
          </a:prstGeom>
          <a:noFill/>
        </p:spPr>
        <p:txBody>
          <a:bodyPr wrap="square" rtlCol="0">
            <a:spAutoFit/>
          </a:bodyPr>
          <a:lstStyle/>
          <a:p>
            <a:r>
              <a:rPr lang="en-US" sz="2800" dirty="0"/>
              <a:t>Students investigate a variety of strategies, including standard/traditional algorithms, to become proficient in at least one appropriate and efficient strategy that they understand.</a:t>
            </a:r>
          </a:p>
          <a:p>
            <a:endParaRPr lang="en-US" sz="2800" dirty="0"/>
          </a:p>
          <a:p>
            <a:r>
              <a:rPr lang="en-US" sz="2800" dirty="0"/>
              <a:t>Over time, students refine their strategies to increase their accuracy and efficiency.</a:t>
            </a:r>
          </a:p>
        </p:txBody>
      </p:sp>
      <p:sp>
        <p:nvSpPr>
          <p:cNvPr id="5" name="TextBox 4"/>
          <p:cNvSpPr txBox="1"/>
          <p:nvPr/>
        </p:nvSpPr>
        <p:spPr>
          <a:xfrm>
            <a:off x="0" y="1447800"/>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6" name="TextBox 5"/>
          <p:cNvSpPr txBox="1"/>
          <p:nvPr/>
        </p:nvSpPr>
        <p:spPr>
          <a:xfrm rot="10800000">
            <a:off x="7898642" y="2699286"/>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8" name="Rectangle 7"/>
          <p:cNvSpPr/>
          <p:nvPr/>
        </p:nvSpPr>
        <p:spPr>
          <a:xfrm>
            <a:off x="1447800" y="6482593"/>
            <a:ext cx="7696200" cy="369332"/>
          </a:xfrm>
          <a:prstGeom prst="rect">
            <a:avLst/>
          </a:prstGeom>
        </p:spPr>
        <p:txBody>
          <a:bodyPr wrap="square">
            <a:spAutoFit/>
          </a:bodyPr>
          <a:lstStyle/>
          <a:p>
            <a:r>
              <a:rPr lang="en-US" dirty="0">
                <a:hlinkClick r:id="rId3"/>
              </a:rPr>
              <a:t>https://education.alberta.ca/media/464621/k_to_9_math_pos.pdf</a:t>
            </a:r>
            <a:r>
              <a:rPr lang="en-US" dirty="0"/>
              <a:t>, pg. 9, 2016</a:t>
            </a:r>
          </a:p>
        </p:txBody>
      </p:sp>
    </p:spTree>
    <p:extLst>
      <p:ext uri="{BB962C8B-B14F-4D97-AF65-F5344CB8AC3E}">
        <p14:creationId xmlns:p14="http://schemas.microsoft.com/office/powerpoint/2010/main" val="194687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99230"/>
            <a:ext cx="3886200" cy="50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Just a Reminder</a:t>
            </a:r>
          </a:p>
        </p:txBody>
      </p:sp>
    </p:spTree>
    <p:extLst>
      <p:ext uri="{BB962C8B-B14F-4D97-AF65-F5344CB8AC3E}">
        <p14:creationId xmlns:p14="http://schemas.microsoft.com/office/powerpoint/2010/main" val="348822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“Students learn by attaching meaning to what they do, and they </a:t>
            </a:r>
            <a:r>
              <a:rPr lang="en-US" dirty="0" smtClean="0">
                <a:solidFill>
                  <a:srgbClr val="FF0000"/>
                </a:solidFill>
              </a:rPr>
              <a:t>need </a:t>
            </a:r>
            <a:r>
              <a:rPr lang="en-US" dirty="0">
                <a:solidFill>
                  <a:srgbClr val="FF0000"/>
                </a:solidFill>
              </a:rPr>
              <a:t>to construct their own meaning</a:t>
            </a:r>
            <a:r>
              <a:rPr lang="en-US" dirty="0"/>
              <a:t> of mathematics</a:t>
            </a:r>
            <a:r>
              <a:rPr lang="en-US" dirty="0" smtClean="0"/>
              <a:t>.” </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585114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a:xfrm>
            <a:off x="457200" y="2103437"/>
            <a:ext cx="8229600" cy="2544763"/>
          </a:xfrm>
        </p:spPr>
        <p:txBody>
          <a:bodyPr>
            <a:normAutofit/>
          </a:bodyPr>
          <a:lstStyle/>
          <a:p>
            <a:pPr marL="0" indent="0">
              <a:buNone/>
            </a:pPr>
            <a:r>
              <a:rPr lang="en-US" sz="2400" dirty="0" smtClean="0">
                <a:solidFill>
                  <a:schemeClr val="tx1">
                    <a:lumMod val="95000"/>
                    <a:lumOff val="5000"/>
                  </a:schemeClr>
                </a:solidFill>
              </a:rPr>
              <a:t>“This meaning is </a:t>
            </a:r>
            <a:r>
              <a:rPr lang="en-US" sz="2400" dirty="0">
                <a:solidFill>
                  <a:schemeClr val="tx1">
                    <a:lumMod val="95000"/>
                    <a:lumOff val="5000"/>
                  </a:schemeClr>
                </a:solidFill>
              </a:rPr>
              <a:t>best developed when learners encounter mathematical experiences that proceed from the simple to the complex and from the concrete to the abstract. </a:t>
            </a:r>
            <a:r>
              <a:rPr lang="en-US" sz="2400" dirty="0" smtClean="0">
                <a:solidFill>
                  <a:schemeClr val="tx1">
                    <a:lumMod val="95000"/>
                    <a:lumOff val="5000"/>
                  </a:schemeClr>
                </a:solidFill>
              </a:rPr>
              <a:t>“</a:t>
            </a:r>
            <a:endParaRPr lang="en-US" sz="2400" dirty="0">
              <a:solidFill>
                <a:schemeClr val="tx1">
                  <a:lumMod val="95000"/>
                  <a:lumOff val="5000"/>
                </a:schemeClr>
              </a:solidFill>
            </a:endParaRPr>
          </a:p>
        </p:txBody>
      </p:sp>
      <p:sp>
        <p:nvSpPr>
          <p:cNvPr id="4" name="TextBox 3"/>
          <p:cNvSpPr txBox="1"/>
          <p:nvPr/>
        </p:nvSpPr>
        <p:spPr>
          <a:xfrm>
            <a:off x="4003705" y="3276600"/>
            <a:ext cx="5111720" cy="276999"/>
          </a:xfrm>
          <a:prstGeom prst="rect">
            <a:avLst/>
          </a:prstGeom>
          <a:noFill/>
        </p:spPr>
        <p:txBody>
          <a:bodyPr wrap="none" rtlCol="0">
            <a:spAutoFit/>
          </a:bodyPr>
          <a:lstStyle/>
          <a:p>
            <a:r>
              <a:rPr lang="en-US" sz="1200" dirty="0" smtClean="0">
                <a:latin typeface="Segoe UI Symbol" panose="020B0502040204020203" pitchFamily="34" charset="0"/>
                <a:ea typeface="Segoe UI Symbol" panose="020B0502040204020203" pitchFamily="34" charset="0"/>
              </a:rPr>
              <a:t>(Alberta Mathematics Kindergarten to Grade 9 Program of Studies, 2016)</a:t>
            </a:r>
            <a:endParaRPr lang="en-US" sz="1200" dirty="0">
              <a:latin typeface="Segoe UI Symbol" panose="020B0502040204020203" pitchFamily="34" charset="0"/>
              <a:ea typeface="Segoe UI Symbol" panose="020B0502040204020203" pitchFamily="34" charset="0"/>
            </a:endParaRPr>
          </a:p>
        </p:txBody>
      </p:sp>
      <p:sp>
        <p:nvSpPr>
          <p:cNvPr id="5" name="Content Placeholder 2"/>
          <p:cNvSpPr txBox="1">
            <a:spLocks/>
          </p:cNvSpPr>
          <p:nvPr/>
        </p:nvSpPr>
        <p:spPr>
          <a:xfrm>
            <a:off x="457200" y="3962400"/>
            <a:ext cx="8229600" cy="25447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“Because the learner is constantly searching for connections on many levels, educators need to orchestrate the experiences from which learners extract understanding.… </a:t>
            </a:r>
            <a:r>
              <a:rPr lang="en-US" dirty="0">
                <a:solidFill>
                  <a:srgbClr val="FF0000"/>
                </a:solidFill>
              </a:rPr>
              <a:t>Brain research</a:t>
            </a:r>
            <a:r>
              <a:rPr lang="en-US" dirty="0"/>
              <a:t> establishes and </a:t>
            </a:r>
            <a:r>
              <a:rPr lang="en-US" dirty="0">
                <a:solidFill>
                  <a:srgbClr val="FF0000"/>
                </a:solidFill>
              </a:rPr>
              <a:t>confirms that multiple complex and concrete experiences are essential </a:t>
            </a:r>
            <a:r>
              <a:rPr lang="en-US" dirty="0"/>
              <a:t>for meaningful learning and teaching” </a:t>
            </a:r>
            <a:r>
              <a:rPr lang="en-US" sz="1600" dirty="0"/>
              <a:t>(Caine and Caine, 1991, p. 5).</a:t>
            </a:r>
          </a:p>
        </p:txBody>
      </p:sp>
    </p:spTree>
    <p:extLst>
      <p:ext uri="{BB962C8B-B14F-4D97-AF65-F5344CB8AC3E}">
        <p14:creationId xmlns:p14="http://schemas.microsoft.com/office/powerpoint/2010/main" val="600133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“Through the use of </a:t>
            </a:r>
            <a:r>
              <a:rPr lang="en-US" dirty="0" smtClean="0">
                <a:solidFill>
                  <a:srgbClr val="FF0000"/>
                </a:solidFill>
              </a:rPr>
              <a:t>manipulatives </a:t>
            </a:r>
            <a:r>
              <a:rPr lang="en-US" dirty="0">
                <a:solidFill>
                  <a:srgbClr val="FF0000"/>
                </a:solidFill>
              </a:rPr>
              <a:t>and a variety of pedagogical </a:t>
            </a:r>
            <a:r>
              <a:rPr lang="en-US" dirty="0" smtClean="0">
                <a:solidFill>
                  <a:srgbClr val="FF0000"/>
                </a:solidFill>
              </a:rPr>
              <a:t>approaches</a:t>
            </a:r>
            <a:r>
              <a:rPr lang="en-US" dirty="0" smtClean="0"/>
              <a:t>, teachers can address </a:t>
            </a:r>
            <a:r>
              <a:rPr lang="en-US" dirty="0"/>
              <a:t>the diverse learning styles, cultural backgrounds and developmental stages of </a:t>
            </a:r>
            <a:r>
              <a:rPr lang="en-US" dirty="0" smtClean="0"/>
              <a:t>students, and enhance within them the formation of sound, transferable mathematical understandings. </a:t>
            </a:r>
            <a:r>
              <a:rPr lang="en-US" dirty="0">
                <a:solidFill>
                  <a:srgbClr val="FF0000"/>
                </a:solidFill>
              </a:rPr>
              <a:t>At all levels</a:t>
            </a:r>
            <a:r>
              <a:rPr lang="en-US" dirty="0"/>
              <a:t>, students benefit from working with a variety of materials, tools and </a:t>
            </a:r>
            <a:r>
              <a:rPr lang="en-US" dirty="0" smtClean="0"/>
              <a:t>contexts when constructing meaning about new mathematical ideas.”</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258401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smtClean="0">
                <a:solidFill>
                  <a:srgbClr val="FF0000"/>
                </a:solidFill>
              </a:rPr>
              <a:t>Meaningful </a:t>
            </a:r>
            <a:r>
              <a:rPr lang="en-US" dirty="0">
                <a:solidFill>
                  <a:srgbClr val="FF0000"/>
                </a:solidFill>
              </a:rPr>
              <a:t>student discussions </a:t>
            </a:r>
            <a:r>
              <a:rPr lang="en-US" dirty="0"/>
              <a:t>provide essential links among concrete, pictorial and symbolic representations of mathematical concepts</a:t>
            </a:r>
            <a:r>
              <a:rPr lang="en-US" dirty="0" smtClean="0"/>
              <a:t>.”</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4218740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93383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26"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736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566" y="1904777"/>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unifix cub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85" t="50000" r="4055"/>
          <a:stretch/>
        </p:blipFill>
        <p:spPr bwMode="auto">
          <a:xfrm>
            <a:off x="3895725" y="2743200"/>
            <a:ext cx="1733550" cy="47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02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496" y="180327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unifix cub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85" t="50000" r="4055"/>
          <a:stretch/>
        </p:blipFill>
        <p:spPr bwMode="auto">
          <a:xfrm>
            <a:off x="3895725" y="2743200"/>
            <a:ext cx="1733550" cy="4787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391150" y="5105400"/>
            <a:ext cx="1695450" cy="685800"/>
            <a:chOff x="5391150" y="5105400"/>
            <a:chExt cx="1695450" cy="685800"/>
          </a:xfrm>
        </p:grpSpPr>
        <p:sp>
          <p:nvSpPr>
            <p:cNvPr id="2" name="Oval 1"/>
            <p:cNvSpPr/>
            <p:nvPr/>
          </p:nvSpPr>
          <p:spPr>
            <a:xfrm>
              <a:off x="5562600"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10262"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57924"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05586"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1150"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38812"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86474"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34136"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72275"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522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30" y="172444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332" y="1844566"/>
            <a:ext cx="5119195" cy="465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5244012"/>
            <a:ext cx="1905000" cy="523220"/>
          </a:xfrm>
          <a:prstGeom prst="rect">
            <a:avLst/>
          </a:prstGeom>
          <a:noFill/>
        </p:spPr>
        <p:txBody>
          <a:bodyPr wrap="square" rtlCol="0">
            <a:spAutoFit/>
          </a:bodyPr>
          <a:lstStyle/>
          <a:p>
            <a:pPr algn="ctr"/>
            <a:r>
              <a:rPr lang="en-US" sz="2800" b="1" dirty="0">
                <a:solidFill>
                  <a:schemeClr val="accent1"/>
                </a:solidFill>
              </a:rPr>
              <a:t>4</a:t>
            </a:r>
            <a:r>
              <a:rPr lang="en-US" sz="2800" b="1" dirty="0" smtClean="0">
                <a:solidFill>
                  <a:schemeClr val="accent1"/>
                </a:solidFill>
              </a:rPr>
              <a:t> </a:t>
            </a:r>
            <a:r>
              <a:rPr lang="en-US" sz="2800" b="1" dirty="0">
                <a:solidFill>
                  <a:schemeClr val="accent1"/>
                </a:solidFill>
              </a:rPr>
              <a:t>+ </a:t>
            </a:r>
            <a:r>
              <a:rPr lang="en-US" sz="2800" b="1" dirty="0" smtClean="0">
                <a:solidFill>
                  <a:schemeClr val="accent1"/>
                </a:solidFill>
              </a:rPr>
              <a:t>5</a:t>
            </a:r>
            <a:endParaRPr lang="en-US" sz="2800" b="1" dirty="0">
              <a:solidFill>
                <a:schemeClr val="accent1"/>
              </a:solidFill>
            </a:endParaRPr>
          </a:p>
        </p:txBody>
      </p:sp>
      <p:pic>
        <p:nvPicPr>
          <p:cNvPr id="10" name="Picture 2" descr="Image result for unifix cub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185" t="50000" r="4055"/>
          <a:stretch/>
        </p:blipFill>
        <p:spPr bwMode="auto">
          <a:xfrm>
            <a:off x="3895725" y="2743200"/>
            <a:ext cx="1733550" cy="47877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391150" y="5105400"/>
            <a:ext cx="1695450" cy="685800"/>
            <a:chOff x="5391150" y="5105400"/>
            <a:chExt cx="1695450" cy="685800"/>
          </a:xfrm>
        </p:grpSpPr>
        <p:sp>
          <p:nvSpPr>
            <p:cNvPr id="12" name="Oval 11"/>
            <p:cNvSpPr/>
            <p:nvPr/>
          </p:nvSpPr>
          <p:spPr>
            <a:xfrm>
              <a:off x="5562600"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10262"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57924"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05586" y="5105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91150"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38812"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86474"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34136"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72275" y="5486400"/>
              <a:ext cx="314325"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705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Manipulatives</a:t>
            </a:r>
            <a:endParaRPr lang="en-US" dirty="0"/>
          </a:p>
        </p:txBody>
      </p:sp>
      <p:pic>
        <p:nvPicPr>
          <p:cNvPr id="4" name="FWKzfXvxnkM?rel=0&amp;showinfo=0"/>
          <p:cNvPicPr>
            <a:picLocks noGrp="1" noRot="1" noChangeAspect="1"/>
          </p:cNvPicPr>
          <p:nvPr>
            <p:ph idx="1"/>
            <a:videoFile r:link="rId1"/>
          </p:nvPr>
        </p:nvPicPr>
        <p:blipFill>
          <a:blip r:embed="rId4"/>
          <a:stretch>
            <a:fillRect/>
          </a:stretch>
        </p:blipFill>
        <p:spPr>
          <a:xfrm>
            <a:off x="1219200" y="2209800"/>
            <a:ext cx="7219244" cy="4060825"/>
          </a:xfrm>
          <a:prstGeom prst="rect">
            <a:avLst/>
          </a:prstGeom>
        </p:spPr>
      </p:pic>
      <p:sp>
        <p:nvSpPr>
          <p:cNvPr id="5" name="Content Placeholder 1"/>
          <p:cNvSpPr txBox="1">
            <a:spLocks/>
          </p:cNvSpPr>
          <p:nvPr/>
        </p:nvSpPr>
        <p:spPr>
          <a:xfrm>
            <a:off x="457200" y="6324600"/>
            <a:ext cx="8229600" cy="3048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Jo </a:t>
            </a:r>
            <a:r>
              <a:rPr lang="en-US" dirty="0" err="1" smtClean="0"/>
              <a:t>Boaler</a:t>
            </a:r>
            <a:r>
              <a:rPr lang="en-US" dirty="0" smtClean="0"/>
              <a:t> on “Brain Crossing”</a:t>
            </a:r>
            <a:endParaRPr lang="en-US" dirty="0"/>
          </a:p>
        </p:txBody>
      </p:sp>
    </p:spTree>
    <p:extLst>
      <p:ext uri="{BB962C8B-B14F-4D97-AF65-F5344CB8AC3E}">
        <p14:creationId xmlns:p14="http://schemas.microsoft.com/office/powerpoint/2010/main" val="553150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endParaRPr lang="en-US" dirty="0"/>
          </a:p>
        </p:txBody>
      </p:sp>
      <p:sp>
        <p:nvSpPr>
          <p:cNvPr id="2" name="Content Placeholder 1"/>
          <p:cNvSpPr>
            <a:spLocks noGrp="1"/>
          </p:cNvSpPr>
          <p:nvPr>
            <p:ph idx="1"/>
          </p:nvPr>
        </p:nvSpPr>
        <p:spPr/>
        <p:txBody>
          <a:bodyPr>
            <a:normAutofit/>
          </a:bodyPr>
          <a:lstStyle/>
          <a:p>
            <a:pPr marL="0" indent="0" algn="ctr">
              <a:buNone/>
            </a:pPr>
            <a:r>
              <a:rPr lang="en-US" dirty="0"/>
              <a:t>Math learning and performance are optimized when the two sides of the brain are communicating – “brain crossing”</a:t>
            </a:r>
          </a:p>
        </p:txBody>
      </p:sp>
      <p:sp>
        <p:nvSpPr>
          <p:cNvPr id="10" name="Rectangle 9"/>
          <p:cNvSpPr/>
          <p:nvPr/>
        </p:nvSpPr>
        <p:spPr>
          <a:xfrm>
            <a:off x="6540218" y="3962400"/>
            <a:ext cx="2588016" cy="400110"/>
          </a:xfrm>
          <a:prstGeom prst="rect">
            <a:avLst/>
          </a:prstGeom>
        </p:spPr>
        <p:txBody>
          <a:bodyPr wrap="none">
            <a:spAutoFit/>
          </a:bodyPr>
          <a:lstStyle/>
          <a:p>
            <a:r>
              <a:rPr lang="en-US" sz="2000" dirty="0"/>
              <a:t>~Park &amp; Brannon,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 y="3581400"/>
            <a:ext cx="6096000" cy="3048000"/>
          </a:xfrm>
          <a:prstGeom prst="rect">
            <a:avLst/>
          </a:prstGeom>
        </p:spPr>
      </p:pic>
    </p:spTree>
    <p:extLst>
      <p:ext uri="{BB962C8B-B14F-4D97-AF65-F5344CB8AC3E}">
        <p14:creationId xmlns:p14="http://schemas.microsoft.com/office/powerpoint/2010/main" val="3697677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1</a:t>
            </a:r>
          </a:p>
        </p:txBody>
      </p:sp>
    </p:spTree>
    <p:extLst>
      <p:ext uri="{BB962C8B-B14F-4D97-AF65-F5344CB8AC3E}">
        <p14:creationId xmlns:p14="http://schemas.microsoft.com/office/powerpoint/2010/main" val="271639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Flexible Thinking</a:t>
            </a:r>
          </a:p>
        </p:txBody>
      </p:sp>
      <p:sp>
        <p:nvSpPr>
          <p:cNvPr id="2" name="Content Placeholder 1"/>
          <p:cNvSpPr>
            <a:spLocks noGrp="1"/>
          </p:cNvSpPr>
          <p:nvPr>
            <p:ph idx="1"/>
          </p:nvPr>
        </p:nvSpPr>
        <p:spPr/>
        <p:txBody>
          <a:bodyPr/>
          <a:lstStyle/>
          <a:p>
            <a:pPr marL="0" indent="0">
              <a:buNone/>
            </a:pPr>
            <a:r>
              <a:rPr lang="en-US" dirty="0"/>
              <a:t>Once students trust “the count”, they can flexibly manipulative numbers in order to make solving problems easier by</a:t>
            </a:r>
          </a:p>
          <a:p>
            <a:pPr lvl="1"/>
            <a:r>
              <a:rPr lang="en-US" dirty="0"/>
              <a:t>Using Parts and Wholes</a:t>
            </a:r>
          </a:p>
          <a:p>
            <a:pPr lvl="1"/>
            <a:r>
              <a:rPr lang="en-US" dirty="0"/>
              <a:t>Decomposing / Recomposing</a:t>
            </a:r>
          </a:p>
          <a:p>
            <a:pPr lvl="1"/>
            <a:r>
              <a:rPr lang="en-US" dirty="0"/>
              <a:t>Partitioning</a:t>
            </a:r>
          </a:p>
          <a:p>
            <a:pPr lvl="1"/>
            <a:r>
              <a:rPr lang="en-US" dirty="0"/>
              <a:t>Compensating</a:t>
            </a:r>
          </a:p>
          <a:p>
            <a:pPr lvl="1"/>
            <a:r>
              <a:rPr lang="en-US" dirty="0"/>
              <a:t>Using Constant Difference</a:t>
            </a:r>
          </a:p>
        </p:txBody>
      </p:sp>
    </p:spTree>
    <p:extLst>
      <p:ext uri="{BB962C8B-B14F-4D97-AF65-F5344CB8AC3E}">
        <p14:creationId xmlns:p14="http://schemas.microsoft.com/office/powerpoint/2010/main" val="2355346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3" name="Content Placeholder 2"/>
          <p:cNvSpPr>
            <a:spLocks noGrp="1"/>
          </p:cNvSpPr>
          <p:nvPr>
            <p:ph idx="1"/>
          </p:nvPr>
        </p:nvSpPr>
        <p:spPr/>
        <p:txBody>
          <a:bodyPr/>
          <a:lstStyle/>
          <a:p>
            <a:pPr marL="0" indent="0" algn="ctr">
              <a:buNone/>
            </a:pPr>
            <a:r>
              <a:rPr lang="en-US" dirty="0" smtClean="0"/>
              <a:t>If they don’t trust the count?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84105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636" y="6581001"/>
            <a:ext cx="9144000" cy="276999"/>
          </a:xfrm>
          <a:prstGeom prst="rect">
            <a:avLst/>
          </a:prstGeom>
        </p:spPr>
        <p:txBody>
          <a:bodyPr wrap="square">
            <a:spAutoFit/>
          </a:bodyPr>
          <a:lstStyle/>
          <a:p>
            <a:r>
              <a:rPr lang="en-US" sz="1200" dirty="0" smtClean="0"/>
              <a:t>Alberta K-9 Mathematics Achievement Indicators, </a:t>
            </a:r>
            <a:r>
              <a:rPr lang="en-US" sz="1200" dirty="0" smtClean="0">
                <a:hlinkClick r:id="rId4"/>
              </a:rPr>
              <a:t>https</a:t>
            </a:r>
            <a:r>
              <a:rPr lang="en-US" sz="1200" dirty="0">
                <a:hlinkClick r:id="rId4"/>
              </a:rPr>
              <a:t>://</a:t>
            </a:r>
            <a:r>
              <a:rPr lang="en-US" sz="1200" dirty="0" smtClean="0">
                <a:hlinkClick r:id="rId4"/>
              </a:rPr>
              <a:t>education.alberta.ca/media/3115247/2016_k_to_9_math_ach_ind.pdf</a:t>
            </a:r>
            <a:r>
              <a:rPr lang="en-US" sz="1200" dirty="0" smtClean="0"/>
              <a:t>, 2016</a:t>
            </a:r>
            <a:endParaRPr lang="en-US" sz="12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75" y="5562600"/>
            <a:ext cx="83724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04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547851" y="5714013"/>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many are there?  How do you know?</a:t>
            </a:r>
            <a:endParaRPr lang="en-US" dirty="0"/>
          </a:p>
        </p:txBody>
      </p:sp>
    </p:spTree>
    <p:extLst>
      <p:ext uri="{BB962C8B-B14F-4D97-AF65-F5344CB8AC3E}">
        <p14:creationId xmlns:p14="http://schemas.microsoft.com/office/powerpoint/2010/main" val="3191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28069"/>
            <a:ext cx="6096000" cy="4076700"/>
          </a:xfrm>
        </p:spPr>
      </p:pic>
    </p:spTree>
    <p:extLst>
      <p:ext uri="{BB962C8B-B14F-4D97-AF65-F5344CB8AC3E}">
        <p14:creationId xmlns:p14="http://schemas.microsoft.com/office/powerpoint/2010/main" val="1887890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a:t>
            </a:r>
          </a:p>
          <a:p>
            <a:r>
              <a:rPr lang="en-US" sz="3200" dirty="0" smtClean="0"/>
              <a:t>How do you know?</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35524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1.87139E-6 L -0.18472 0.00717 " pathEditMode="relative" rAng="0" ptsTypes="AA">
                                      <p:cBhvr>
                                        <p:cTn id="6" dur="1000" fill="hold"/>
                                        <p:tgtEl>
                                          <p:spTgt spid="4"/>
                                        </p:tgtEl>
                                        <p:attrNameLst>
                                          <p:attrName>ppt_x</p:attrName>
                                          <p:attrName>ppt_y</p:attrName>
                                        </p:attrNameLst>
                                      </p:cBhvr>
                                      <p:rCtr x="-9236" y="347"/>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4.44444E-6 -1.87139E-6 L 0.22361 0.00717 " pathEditMode="relative" rAng="0" ptsTypes="AA">
                                      <p:cBhvr>
                                        <p:cTn id="9" dur="500" fill="hold"/>
                                        <p:tgtEl>
                                          <p:spTgt spid="5"/>
                                        </p:tgtEl>
                                        <p:attrNameLst>
                                          <p:attrName>ppt_x</p:attrName>
                                          <p:attrName>ppt_y</p:attrName>
                                        </p:attrNameLst>
                                      </p:cBhvr>
                                      <p:rCtr x="11181" y="347"/>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1.11111E-6 2.91696E-6 L -0.20139 0.00717 " pathEditMode="relative" rAng="0" ptsTypes="AA">
                                      <p:cBhvr>
                                        <p:cTn id="12" dur="500" fill="hold"/>
                                        <p:tgtEl>
                                          <p:spTgt spid="7"/>
                                        </p:tgtEl>
                                        <p:attrNameLst>
                                          <p:attrName>ppt_x</p:attrName>
                                          <p:attrName>ppt_y</p:attrName>
                                        </p:attrNameLst>
                                      </p:cBhvr>
                                      <p:rCtr x="-10069" y="347"/>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4.44444E-6 2.91696E-6 L 0.21527 0.00717 " pathEditMode="relative" rAng="0" ptsTypes="AA">
                                      <p:cBhvr>
                                        <p:cTn id="15" dur="500" fill="hold"/>
                                        <p:tgtEl>
                                          <p:spTgt spid="8"/>
                                        </p:tgtEl>
                                        <p:attrNameLst>
                                          <p:attrName>ppt_x</p:attrName>
                                          <p:attrName>ppt_y</p:attrName>
                                        </p:attrNameLst>
                                      </p:cBhvr>
                                      <p:rCtr x="10764" y="347"/>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1765434"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34200"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  </a:t>
            </a:r>
          </a:p>
          <a:p>
            <a:r>
              <a:rPr lang="en-US" sz="3200" dirty="0" smtClean="0"/>
              <a:t>Can you make a guess without counting?</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15403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2.81749E-6 L 0.21528 0.08883 " pathEditMode="relative" rAng="0" ptsTypes="AA">
                                      <p:cBhvr>
                                        <p:cTn id="6" dur="1000" fill="hold"/>
                                        <p:tgtEl>
                                          <p:spTgt spid="4"/>
                                        </p:tgtEl>
                                        <p:attrNameLst>
                                          <p:attrName>ppt_x</p:attrName>
                                          <p:attrName>ppt_y</p:attrName>
                                        </p:attrNameLst>
                                      </p:cBhvr>
                                      <p:rCtr x="10764" y="4441"/>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3.33333E-6 -2.81749E-6 L -0.26667 0.08883 " pathEditMode="relative" rAng="0" ptsTypes="AA">
                                      <p:cBhvr>
                                        <p:cTn id="9" dur="500" fill="hold"/>
                                        <p:tgtEl>
                                          <p:spTgt spid="5"/>
                                        </p:tgtEl>
                                        <p:attrNameLst>
                                          <p:attrName>ppt_x</p:attrName>
                                          <p:attrName>ppt_y</p:attrName>
                                        </p:attrNameLst>
                                      </p:cBhvr>
                                      <p:rCtr x="-13333" y="4441"/>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3.33333E-6 -2.93315E-6 L 0.23334 -0.10664 " pathEditMode="relative" rAng="0" ptsTypes="AA">
                                      <p:cBhvr>
                                        <p:cTn id="12" dur="500" fill="hold"/>
                                        <p:tgtEl>
                                          <p:spTgt spid="7"/>
                                        </p:tgtEl>
                                        <p:attrNameLst>
                                          <p:attrName>ppt_x</p:attrName>
                                          <p:attrName>ppt_y</p:attrName>
                                        </p:attrNameLst>
                                      </p:cBhvr>
                                      <p:rCtr x="11667" y="-5344"/>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3.33333E-6 -2.93315E-6 L -0.25833 -0.10664 " pathEditMode="relative" rAng="0" ptsTypes="AA">
                                      <p:cBhvr>
                                        <p:cTn id="15" dur="500" fill="hold"/>
                                        <p:tgtEl>
                                          <p:spTgt spid="8"/>
                                        </p:tgtEl>
                                        <p:attrNameLst>
                                          <p:attrName>ppt_x</p:attrName>
                                          <p:attrName>ppt_y</p:attrName>
                                        </p:attrNameLst>
                                      </p:cBhvr>
                                      <p:rCtr x="-12917" y="-5344"/>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990600" y="2743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76400" y="3048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99687" y="3657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41372" y="39720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4887" y="45816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39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Which set has more?</a:t>
            </a:r>
            <a:endParaRPr lang="en-US" dirty="0"/>
          </a:p>
        </p:txBody>
      </p:sp>
      <p:sp>
        <p:nvSpPr>
          <p:cNvPr id="10" name="Oval 9"/>
          <p:cNvSpPr/>
          <p:nvPr/>
        </p:nvSpPr>
        <p:spPr>
          <a:xfrm>
            <a:off x="1676402" y="479658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46534" y="2667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77200" y="246888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68215" y="3962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810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51334" y="5032408"/>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53501" y="528266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74572" y="2667000"/>
            <a:ext cx="1916228" cy="2920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86400" y="2286001"/>
            <a:ext cx="3486314" cy="3733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519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104" y="2057400"/>
            <a:ext cx="6712295" cy="504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Activity:  Intro</a:t>
            </a:r>
          </a:p>
        </p:txBody>
      </p:sp>
      <p:sp>
        <p:nvSpPr>
          <p:cNvPr id="5" name="Right Arrow 4"/>
          <p:cNvSpPr/>
          <p:nvPr/>
        </p:nvSpPr>
        <p:spPr>
          <a:xfrm>
            <a:off x="-291152" y="3887769"/>
            <a:ext cx="1981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789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1199"/>
          <a:stretch/>
        </p:blipFill>
        <p:spPr bwMode="auto">
          <a:xfrm>
            <a:off x="1441104" y="2057400"/>
            <a:ext cx="6712295" cy="195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91" y="4267200"/>
            <a:ext cx="602904" cy="634465"/>
          </a:xfrm>
          <a:prstGeom prst="rect">
            <a:avLst/>
          </a:prstGeom>
          <a:noFill/>
          <a:ln>
            <a:noFill/>
          </a:ln>
        </p:spPr>
      </p:pic>
      <p:pic>
        <p:nvPicPr>
          <p:cNvPr id="6" name="Picture 5"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5081" y="4267199"/>
            <a:ext cx="602904" cy="634465"/>
          </a:xfrm>
          <a:prstGeom prst="rect">
            <a:avLst/>
          </a:prstGeom>
          <a:noFill/>
          <a:ln>
            <a:noFill/>
          </a:ln>
        </p:spPr>
      </p:pic>
      <p:pic>
        <p:nvPicPr>
          <p:cNvPr id="7" name="Picture 6"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7471" y="4267198"/>
            <a:ext cx="602904" cy="634465"/>
          </a:xfrm>
          <a:prstGeom prst="rect">
            <a:avLst/>
          </a:prstGeom>
          <a:noFill/>
          <a:ln>
            <a:noFill/>
          </a:ln>
        </p:spPr>
      </p:pic>
      <p:pic>
        <p:nvPicPr>
          <p:cNvPr id="8" name="Picture 7"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861" y="4267197"/>
            <a:ext cx="602904" cy="634465"/>
          </a:xfrm>
          <a:prstGeom prst="rect">
            <a:avLst/>
          </a:prstGeom>
          <a:noFill/>
          <a:ln>
            <a:noFill/>
          </a:ln>
        </p:spPr>
      </p:pic>
      <p:pic>
        <p:nvPicPr>
          <p:cNvPr id="9" name="Picture 8"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251" y="4267196"/>
            <a:ext cx="602904" cy="634465"/>
          </a:xfrm>
          <a:prstGeom prst="rect">
            <a:avLst/>
          </a:prstGeom>
          <a:noFill/>
          <a:ln>
            <a:noFill/>
          </a:ln>
        </p:spPr>
      </p:pic>
      <p:pic>
        <p:nvPicPr>
          <p:cNvPr id="10" name="Picture 9"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4641" y="4267195"/>
            <a:ext cx="602904" cy="634465"/>
          </a:xfrm>
          <a:prstGeom prst="rect">
            <a:avLst/>
          </a:prstGeom>
          <a:noFill/>
          <a:ln>
            <a:noFill/>
          </a:ln>
        </p:spPr>
      </p:pic>
      <p:pic>
        <p:nvPicPr>
          <p:cNvPr id="11" name="Picture 10"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031" y="4267194"/>
            <a:ext cx="602904" cy="634465"/>
          </a:xfrm>
          <a:prstGeom prst="rect">
            <a:avLst/>
          </a:prstGeom>
          <a:noFill/>
          <a:ln>
            <a:noFill/>
          </a:ln>
        </p:spPr>
      </p:pic>
      <p:pic>
        <p:nvPicPr>
          <p:cNvPr id="12" name="Picture 11"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421" y="4267193"/>
            <a:ext cx="602904" cy="634465"/>
          </a:xfrm>
          <a:prstGeom prst="rect">
            <a:avLst/>
          </a:prstGeom>
          <a:noFill/>
          <a:ln>
            <a:noFill/>
          </a:ln>
        </p:spPr>
      </p:pic>
      <p:pic>
        <p:nvPicPr>
          <p:cNvPr id="13" name="Picture 12"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92" y="5257800"/>
            <a:ext cx="602904" cy="634465"/>
          </a:xfrm>
          <a:prstGeom prst="rect">
            <a:avLst/>
          </a:prstGeom>
          <a:noFill/>
          <a:ln>
            <a:noFill/>
          </a:ln>
        </p:spPr>
      </p:pic>
      <p:pic>
        <p:nvPicPr>
          <p:cNvPr id="14" name="Picture 13"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82" y="5257799"/>
            <a:ext cx="602904" cy="634465"/>
          </a:xfrm>
          <a:prstGeom prst="rect">
            <a:avLst/>
          </a:prstGeom>
          <a:noFill/>
          <a:ln>
            <a:noFill/>
          </a:ln>
        </p:spPr>
      </p:pic>
      <p:pic>
        <p:nvPicPr>
          <p:cNvPr id="15" name="Picture 14"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972" y="5257798"/>
            <a:ext cx="602904" cy="634465"/>
          </a:xfrm>
          <a:prstGeom prst="rect">
            <a:avLst/>
          </a:prstGeom>
          <a:noFill/>
          <a:ln>
            <a:noFill/>
          </a:ln>
        </p:spPr>
      </p:pic>
      <p:pic>
        <p:nvPicPr>
          <p:cNvPr id="16" name="Picture 15"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9362" y="5257797"/>
            <a:ext cx="602904" cy="634465"/>
          </a:xfrm>
          <a:prstGeom prst="rect">
            <a:avLst/>
          </a:prstGeom>
          <a:noFill/>
          <a:ln>
            <a:noFill/>
          </a:ln>
        </p:spPr>
      </p:pic>
      <p:pic>
        <p:nvPicPr>
          <p:cNvPr id="17" name="Picture 16"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752" y="5257796"/>
            <a:ext cx="602904" cy="634465"/>
          </a:xfrm>
          <a:prstGeom prst="rect">
            <a:avLst/>
          </a:prstGeom>
          <a:noFill/>
          <a:ln>
            <a:noFill/>
          </a:ln>
        </p:spPr>
      </p:pic>
      <p:pic>
        <p:nvPicPr>
          <p:cNvPr id="18" name="Picture 17"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4142" y="5257795"/>
            <a:ext cx="602904" cy="634465"/>
          </a:xfrm>
          <a:prstGeom prst="rect">
            <a:avLst/>
          </a:prstGeom>
          <a:noFill/>
          <a:ln>
            <a:noFill/>
          </a:ln>
        </p:spPr>
      </p:pic>
      <p:pic>
        <p:nvPicPr>
          <p:cNvPr id="19" name="Picture 18"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532" y="5257794"/>
            <a:ext cx="602904" cy="634465"/>
          </a:xfrm>
          <a:prstGeom prst="rect">
            <a:avLst/>
          </a:prstGeom>
          <a:noFill/>
          <a:ln>
            <a:noFill/>
          </a:ln>
        </p:spPr>
      </p:pic>
      <p:sp>
        <p:nvSpPr>
          <p:cNvPr id="21" name="TextBox 20"/>
          <p:cNvSpPr txBox="1"/>
          <p:nvPr/>
        </p:nvSpPr>
        <p:spPr>
          <a:xfrm>
            <a:off x="1176214" y="3949177"/>
            <a:ext cx="301686" cy="369332"/>
          </a:xfrm>
          <a:prstGeom prst="rect">
            <a:avLst/>
          </a:prstGeom>
          <a:noFill/>
        </p:spPr>
        <p:txBody>
          <a:bodyPr wrap="none" rtlCol="0">
            <a:spAutoFit/>
          </a:bodyPr>
          <a:lstStyle/>
          <a:p>
            <a:r>
              <a:rPr lang="en-US" dirty="0" smtClean="0"/>
              <a:t>1</a:t>
            </a:r>
            <a:endParaRPr lang="en-US" dirty="0"/>
          </a:p>
        </p:txBody>
      </p:sp>
      <p:sp>
        <p:nvSpPr>
          <p:cNvPr id="22" name="TextBox 21"/>
          <p:cNvSpPr txBox="1"/>
          <p:nvPr/>
        </p:nvSpPr>
        <p:spPr>
          <a:xfrm>
            <a:off x="1786299" y="3949177"/>
            <a:ext cx="301686" cy="369332"/>
          </a:xfrm>
          <a:prstGeom prst="rect">
            <a:avLst/>
          </a:prstGeom>
          <a:noFill/>
        </p:spPr>
        <p:txBody>
          <a:bodyPr wrap="none" rtlCol="0">
            <a:spAutoFit/>
          </a:bodyPr>
          <a:lstStyle/>
          <a:p>
            <a:r>
              <a:rPr lang="en-US" dirty="0" smtClean="0"/>
              <a:t>2</a:t>
            </a:r>
            <a:endParaRPr lang="en-US" dirty="0"/>
          </a:p>
        </p:txBody>
      </p:sp>
      <p:sp>
        <p:nvSpPr>
          <p:cNvPr id="29" name="TextBox 28"/>
          <p:cNvSpPr txBox="1"/>
          <p:nvPr/>
        </p:nvSpPr>
        <p:spPr>
          <a:xfrm>
            <a:off x="2398689" y="3949177"/>
            <a:ext cx="301686" cy="369332"/>
          </a:xfrm>
          <a:prstGeom prst="rect">
            <a:avLst/>
          </a:prstGeom>
          <a:noFill/>
        </p:spPr>
        <p:txBody>
          <a:bodyPr wrap="none" rtlCol="0">
            <a:spAutoFit/>
          </a:bodyPr>
          <a:lstStyle/>
          <a:p>
            <a:r>
              <a:rPr lang="en-US" dirty="0" smtClean="0"/>
              <a:t>3</a:t>
            </a:r>
            <a:endParaRPr lang="en-US" dirty="0"/>
          </a:p>
        </p:txBody>
      </p:sp>
      <p:sp>
        <p:nvSpPr>
          <p:cNvPr id="30" name="TextBox 29"/>
          <p:cNvSpPr txBox="1"/>
          <p:nvPr/>
        </p:nvSpPr>
        <p:spPr>
          <a:xfrm>
            <a:off x="3011079" y="3949177"/>
            <a:ext cx="301686" cy="369332"/>
          </a:xfrm>
          <a:prstGeom prst="rect">
            <a:avLst/>
          </a:prstGeom>
          <a:noFill/>
        </p:spPr>
        <p:txBody>
          <a:bodyPr wrap="none" rtlCol="0">
            <a:spAutoFit/>
          </a:bodyPr>
          <a:lstStyle/>
          <a:p>
            <a:r>
              <a:rPr lang="en-US" dirty="0" smtClean="0"/>
              <a:t>4</a:t>
            </a:r>
            <a:endParaRPr lang="en-US" dirty="0"/>
          </a:p>
        </p:txBody>
      </p:sp>
      <p:sp>
        <p:nvSpPr>
          <p:cNvPr id="31" name="TextBox 30"/>
          <p:cNvSpPr txBox="1"/>
          <p:nvPr/>
        </p:nvSpPr>
        <p:spPr>
          <a:xfrm>
            <a:off x="3623469" y="3949177"/>
            <a:ext cx="301686" cy="369332"/>
          </a:xfrm>
          <a:prstGeom prst="rect">
            <a:avLst/>
          </a:prstGeom>
          <a:noFill/>
        </p:spPr>
        <p:txBody>
          <a:bodyPr wrap="none" rtlCol="0">
            <a:spAutoFit/>
          </a:bodyPr>
          <a:lstStyle/>
          <a:p>
            <a:r>
              <a:rPr lang="en-US" dirty="0" smtClean="0"/>
              <a:t>5</a:t>
            </a:r>
            <a:endParaRPr lang="en-US" dirty="0"/>
          </a:p>
        </p:txBody>
      </p:sp>
      <p:sp>
        <p:nvSpPr>
          <p:cNvPr id="32" name="TextBox 31"/>
          <p:cNvSpPr txBox="1"/>
          <p:nvPr/>
        </p:nvSpPr>
        <p:spPr>
          <a:xfrm>
            <a:off x="4235859" y="3949177"/>
            <a:ext cx="301686" cy="369332"/>
          </a:xfrm>
          <a:prstGeom prst="rect">
            <a:avLst/>
          </a:prstGeom>
          <a:noFill/>
        </p:spPr>
        <p:txBody>
          <a:bodyPr wrap="none" rtlCol="0">
            <a:spAutoFit/>
          </a:bodyPr>
          <a:lstStyle/>
          <a:p>
            <a:r>
              <a:rPr lang="en-US" dirty="0" smtClean="0"/>
              <a:t>6</a:t>
            </a:r>
            <a:endParaRPr lang="en-US" dirty="0"/>
          </a:p>
        </p:txBody>
      </p:sp>
      <p:sp>
        <p:nvSpPr>
          <p:cNvPr id="33" name="TextBox 32"/>
          <p:cNvSpPr txBox="1"/>
          <p:nvPr/>
        </p:nvSpPr>
        <p:spPr>
          <a:xfrm>
            <a:off x="4848249" y="3949177"/>
            <a:ext cx="301686" cy="369332"/>
          </a:xfrm>
          <a:prstGeom prst="rect">
            <a:avLst/>
          </a:prstGeom>
          <a:noFill/>
        </p:spPr>
        <p:txBody>
          <a:bodyPr wrap="none" rtlCol="0">
            <a:spAutoFit/>
          </a:bodyPr>
          <a:lstStyle/>
          <a:p>
            <a:r>
              <a:rPr lang="en-US" dirty="0" smtClean="0"/>
              <a:t>7</a:t>
            </a:r>
            <a:endParaRPr lang="en-US" dirty="0"/>
          </a:p>
        </p:txBody>
      </p:sp>
      <p:sp>
        <p:nvSpPr>
          <p:cNvPr id="34" name="TextBox 33"/>
          <p:cNvSpPr txBox="1"/>
          <p:nvPr/>
        </p:nvSpPr>
        <p:spPr>
          <a:xfrm>
            <a:off x="5460639" y="3949177"/>
            <a:ext cx="301686" cy="369332"/>
          </a:xfrm>
          <a:prstGeom prst="rect">
            <a:avLst/>
          </a:prstGeom>
          <a:noFill/>
        </p:spPr>
        <p:txBody>
          <a:bodyPr wrap="none" rtlCol="0">
            <a:spAutoFit/>
          </a:bodyPr>
          <a:lstStyle/>
          <a:p>
            <a:r>
              <a:rPr lang="en-US" dirty="0" smtClean="0"/>
              <a:t>8</a:t>
            </a:r>
            <a:endParaRPr lang="en-US" dirty="0"/>
          </a:p>
        </p:txBody>
      </p:sp>
      <p:sp>
        <p:nvSpPr>
          <p:cNvPr id="35" name="TextBox 34"/>
          <p:cNvSpPr txBox="1"/>
          <p:nvPr/>
        </p:nvSpPr>
        <p:spPr>
          <a:xfrm>
            <a:off x="1052896" y="4930233"/>
            <a:ext cx="301686" cy="369332"/>
          </a:xfrm>
          <a:prstGeom prst="rect">
            <a:avLst/>
          </a:prstGeom>
          <a:noFill/>
        </p:spPr>
        <p:txBody>
          <a:bodyPr wrap="none" rtlCol="0">
            <a:spAutoFit/>
          </a:bodyPr>
          <a:lstStyle/>
          <a:p>
            <a:r>
              <a:rPr lang="en-US" dirty="0" smtClean="0"/>
              <a:t>9</a:t>
            </a:r>
            <a:endParaRPr lang="en-US" dirty="0"/>
          </a:p>
        </p:txBody>
      </p:sp>
      <p:sp>
        <p:nvSpPr>
          <p:cNvPr id="36" name="TextBox 35"/>
          <p:cNvSpPr txBox="1"/>
          <p:nvPr/>
        </p:nvSpPr>
        <p:spPr>
          <a:xfrm>
            <a:off x="1665286" y="4930233"/>
            <a:ext cx="418704" cy="369332"/>
          </a:xfrm>
          <a:prstGeom prst="rect">
            <a:avLst/>
          </a:prstGeom>
          <a:noFill/>
        </p:spPr>
        <p:txBody>
          <a:bodyPr wrap="none" rtlCol="0">
            <a:spAutoFit/>
          </a:bodyPr>
          <a:lstStyle/>
          <a:p>
            <a:r>
              <a:rPr lang="en-US" dirty="0" smtClean="0"/>
              <a:t>10</a:t>
            </a:r>
            <a:endParaRPr lang="en-US" dirty="0"/>
          </a:p>
        </p:txBody>
      </p:sp>
      <p:sp>
        <p:nvSpPr>
          <p:cNvPr id="37" name="TextBox 36"/>
          <p:cNvSpPr txBox="1"/>
          <p:nvPr/>
        </p:nvSpPr>
        <p:spPr>
          <a:xfrm>
            <a:off x="2277676" y="4930233"/>
            <a:ext cx="418704" cy="369332"/>
          </a:xfrm>
          <a:prstGeom prst="rect">
            <a:avLst/>
          </a:prstGeom>
          <a:noFill/>
        </p:spPr>
        <p:txBody>
          <a:bodyPr wrap="none" rtlCol="0">
            <a:spAutoFit/>
          </a:bodyPr>
          <a:lstStyle/>
          <a:p>
            <a:r>
              <a:rPr lang="en-US" dirty="0" smtClean="0"/>
              <a:t>11</a:t>
            </a:r>
            <a:endParaRPr lang="en-US" dirty="0"/>
          </a:p>
        </p:txBody>
      </p:sp>
      <p:sp>
        <p:nvSpPr>
          <p:cNvPr id="38" name="TextBox 37"/>
          <p:cNvSpPr txBox="1"/>
          <p:nvPr/>
        </p:nvSpPr>
        <p:spPr>
          <a:xfrm>
            <a:off x="2890066" y="4930233"/>
            <a:ext cx="418704" cy="369332"/>
          </a:xfrm>
          <a:prstGeom prst="rect">
            <a:avLst/>
          </a:prstGeom>
          <a:noFill/>
        </p:spPr>
        <p:txBody>
          <a:bodyPr wrap="none" rtlCol="0">
            <a:spAutoFit/>
          </a:bodyPr>
          <a:lstStyle/>
          <a:p>
            <a:r>
              <a:rPr lang="en-US" dirty="0" smtClean="0"/>
              <a:t>12</a:t>
            </a:r>
            <a:endParaRPr lang="en-US" dirty="0"/>
          </a:p>
        </p:txBody>
      </p:sp>
      <p:sp>
        <p:nvSpPr>
          <p:cNvPr id="39" name="TextBox 38"/>
          <p:cNvSpPr txBox="1"/>
          <p:nvPr/>
        </p:nvSpPr>
        <p:spPr>
          <a:xfrm>
            <a:off x="3502456" y="4930233"/>
            <a:ext cx="418704" cy="369332"/>
          </a:xfrm>
          <a:prstGeom prst="rect">
            <a:avLst/>
          </a:prstGeom>
          <a:noFill/>
        </p:spPr>
        <p:txBody>
          <a:bodyPr wrap="none" rtlCol="0">
            <a:spAutoFit/>
          </a:bodyPr>
          <a:lstStyle/>
          <a:p>
            <a:r>
              <a:rPr lang="en-US" dirty="0" smtClean="0"/>
              <a:t>13</a:t>
            </a:r>
            <a:endParaRPr lang="en-US" dirty="0"/>
          </a:p>
        </p:txBody>
      </p:sp>
      <p:sp>
        <p:nvSpPr>
          <p:cNvPr id="40" name="TextBox 39"/>
          <p:cNvSpPr txBox="1"/>
          <p:nvPr/>
        </p:nvSpPr>
        <p:spPr>
          <a:xfrm>
            <a:off x="4114846" y="4930233"/>
            <a:ext cx="418704" cy="369332"/>
          </a:xfrm>
          <a:prstGeom prst="rect">
            <a:avLst/>
          </a:prstGeom>
          <a:noFill/>
        </p:spPr>
        <p:txBody>
          <a:bodyPr wrap="none" rtlCol="0">
            <a:spAutoFit/>
          </a:bodyPr>
          <a:lstStyle/>
          <a:p>
            <a:r>
              <a:rPr lang="en-US" dirty="0" smtClean="0"/>
              <a:t>14</a:t>
            </a:r>
            <a:endParaRPr lang="en-US" dirty="0"/>
          </a:p>
        </p:txBody>
      </p:sp>
      <p:sp>
        <p:nvSpPr>
          <p:cNvPr id="41" name="TextBox 40"/>
          <p:cNvSpPr txBox="1"/>
          <p:nvPr/>
        </p:nvSpPr>
        <p:spPr>
          <a:xfrm>
            <a:off x="4727236" y="4930233"/>
            <a:ext cx="418704" cy="369332"/>
          </a:xfrm>
          <a:prstGeom prst="rect">
            <a:avLst/>
          </a:prstGeom>
          <a:noFill/>
        </p:spPr>
        <p:txBody>
          <a:bodyPr wrap="none" rtlCol="0">
            <a:spAutoFit/>
          </a:bodyPr>
          <a:lstStyle/>
          <a:p>
            <a:r>
              <a:rPr lang="en-US" dirty="0" smtClean="0"/>
              <a:t>15</a:t>
            </a:r>
            <a:endParaRPr lang="en-US" dirty="0"/>
          </a:p>
        </p:txBody>
      </p:sp>
      <p:sp>
        <p:nvSpPr>
          <p:cNvPr id="42" name="Title 1"/>
          <p:cNvSpPr txBox="1">
            <a:spLocks/>
          </p:cNvSpPr>
          <p:nvPr/>
        </p:nvSpPr>
        <p:spPr>
          <a:xfrm>
            <a:off x="4895850" y="5584557"/>
            <a:ext cx="4267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a:t>
            </a:r>
            <a:r>
              <a:rPr lang="en-US" dirty="0" smtClean="0"/>
              <a:t> Strategy</a:t>
            </a:r>
          </a:p>
        </p:txBody>
      </p:sp>
    </p:spTree>
    <p:extLst>
      <p:ext uri="{BB962C8B-B14F-4D97-AF65-F5344CB8AC3E}">
        <p14:creationId xmlns:p14="http://schemas.microsoft.com/office/powerpoint/2010/main" val="40437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49"/>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0"/>
                                  </p:stCondLst>
                                  <p:childTnLst>
                                    <p:set>
                                      <p:cBhvr>
                                        <p:cTn id="12" dur="1" fill="hold">
                                          <p:stCondLst>
                                            <p:cond delay="249"/>
                                          </p:stCondLst>
                                        </p:cTn>
                                        <p:tgtEl>
                                          <p:spTgt spid="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249"/>
                                          </p:stCondLst>
                                        </p:cTn>
                                        <p:tgtEl>
                                          <p:spTgt spid="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249"/>
                                          </p:stCondLst>
                                        </p:cTn>
                                        <p:tgtEl>
                                          <p:spTgt spid="10"/>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0"/>
                                  </p:stCondLst>
                                  <p:childTnLst>
                                    <p:set>
                                      <p:cBhvr>
                                        <p:cTn id="24" dur="1" fill="hold">
                                          <p:stCondLst>
                                            <p:cond delay="249"/>
                                          </p:stCondLst>
                                        </p:cTn>
                                        <p:tgtEl>
                                          <p:spTgt spid="1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249"/>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25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250"/>
                            </p:stCondLst>
                            <p:childTnLst>
                              <p:par>
                                <p:cTn id="36" presetID="1" presetClass="entr" presetSubtype="0" fill="hold" nodeType="afterEffect">
                                  <p:stCondLst>
                                    <p:cond delay="25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25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750"/>
                            </p:stCondLst>
                            <p:childTnLst>
                              <p:par>
                                <p:cTn id="42" presetID="1" presetClass="entr" presetSubtype="0" fill="hold" nodeType="afterEffect">
                                  <p:stCondLst>
                                    <p:cond delay="250"/>
                                  </p:stCondLst>
                                  <p:childTnLst>
                                    <p:set>
                                      <p:cBhvr>
                                        <p:cTn id="43" dur="1" fill="hold">
                                          <p:stCondLst>
                                            <p:cond delay="0"/>
                                          </p:stCondLst>
                                        </p:cTn>
                                        <p:tgtEl>
                                          <p:spTgt spid="17"/>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250"/>
                                  </p:stCondLst>
                                  <p:childTnLst>
                                    <p:set>
                                      <p:cBhvr>
                                        <p:cTn id="46" dur="1" fill="hold">
                                          <p:stCondLst>
                                            <p:cond delay="0"/>
                                          </p:stCondLst>
                                        </p:cTn>
                                        <p:tgtEl>
                                          <p:spTgt spid="18"/>
                                        </p:tgtEl>
                                        <p:attrNameLst>
                                          <p:attrName>style.visibility</p:attrName>
                                        </p:attrNameLst>
                                      </p:cBhvr>
                                      <p:to>
                                        <p:strVal val="visible"/>
                                      </p:to>
                                    </p:set>
                                  </p:childTnLst>
                                </p:cTn>
                              </p:par>
                            </p:childTnLst>
                          </p:cTn>
                        </p:par>
                        <p:par>
                          <p:cTn id="47" fill="hold">
                            <p:stCondLst>
                              <p:cond delay="1250"/>
                            </p:stCondLst>
                            <p:childTnLst>
                              <p:par>
                                <p:cTn id="48" presetID="1" presetClass="entr" presetSubtype="0" fill="hold" nodeType="afterEffect">
                                  <p:stCondLst>
                                    <p:cond delay="25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100"/>
                                  </p:stCondLst>
                                  <p:childTnLst>
                                    <p:set>
                                      <p:cBhvr>
                                        <p:cTn id="56" dur="1" fill="hold">
                                          <p:stCondLst>
                                            <p:cond delay="0"/>
                                          </p:stCondLst>
                                        </p:cTn>
                                        <p:tgtEl>
                                          <p:spTgt spid="22"/>
                                        </p:tgtEl>
                                        <p:attrNameLst>
                                          <p:attrName>style.visibility</p:attrName>
                                        </p:attrNameLst>
                                      </p:cBhvr>
                                      <p:to>
                                        <p:strVal val="visible"/>
                                      </p:to>
                                    </p:set>
                                  </p:childTnLst>
                                </p:cTn>
                              </p:par>
                            </p:childTnLst>
                          </p:cTn>
                        </p:par>
                        <p:par>
                          <p:cTn id="57" fill="hold">
                            <p:stCondLst>
                              <p:cond delay="100"/>
                            </p:stCondLst>
                            <p:childTnLst>
                              <p:par>
                                <p:cTn id="58" presetID="1" presetClass="entr" presetSubtype="0" fill="hold" grpId="0" nodeType="afterEffect">
                                  <p:stCondLst>
                                    <p:cond delay="100"/>
                                  </p:stCondLst>
                                  <p:childTnLst>
                                    <p:set>
                                      <p:cBhvr>
                                        <p:cTn id="59" dur="1" fill="hold">
                                          <p:stCondLst>
                                            <p:cond delay="0"/>
                                          </p:stCondLst>
                                        </p:cTn>
                                        <p:tgtEl>
                                          <p:spTgt spid="29"/>
                                        </p:tgtEl>
                                        <p:attrNameLst>
                                          <p:attrName>style.visibility</p:attrName>
                                        </p:attrNameLst>
                                      </p:cBhvr>
                                      <p:to>
                                        <p:strVal val="visible"/>
                                      </p:to>
                                    </p:set>
                                  </p:childTnLst>
                                </p:cTn>
                              </p:par>
                            </p:childTnLst>
                          </p:cTn>
                        </p:par>
                        <p:par>
                          <p:cTn id="60" fill="hold">
                            <p:stCondLst>
                              <p:cond delay="200"/>
                            </p:stCondLst>
                            <p:childTnLst>
                              <p:par>
                                <p:cTn id="61" presetID="1" presetClass="entr" presetSubtype="0" fill="hold" grpId="0" nodeType="afterEffect">
                                  <p:stCondLst>
                                    <p:cond delay="100"/>
                                  </p:stCondLst>
                                  <p:childTnLst>
                                    <p:set>
                                      <p:cBhvr>
                                        <p:cTn id="62" dur="1" fill="hold">
                                          <p:stCondLst>
                                            <p:cond delay="0"/>
                                          </p:stCondLst>
                                        </p:cTn>
                                        <p:tgtEl>
                                          <p:spTgt spid="30"/>
                                        </p:tgtEl>
                                        <p:attrNameLst>
                                          <p:attrName>style.visibility</p:attrName>
                                        </p:attrNameLst>
                                      </p:cBhvr>
                                      <p:to>
                                        <p:strVal val="visible"/>
                                      </p:to>
                                    </p:set>
                                  </p:childTnLst>
                                </p:cTn>
                              </p:par>
                            </p:childTnLst>
                          </p:cTn>
                        </p:par>
                        <p:par>
                          <p:cTn id="63" fill="hold">
                            <p:stCondLst>
                              <p:cond delay="300"/>
                            </p:stCondLst>
                            <p:childTnLst>
                              <p:par>
                                <p:cTn id="64" presetID="1" presetClass="entr" presetSubtype="0" fill="hold" grpId="0" nodeType="afterEffect">
                                  <p:stCondLst>
                                    <p:cond delay="100"/>
                                  </p:stCondLst>
                                  <p:childTnLst>
                                    <p:set>
                                      <p:cBhvr>
                                        <p:cTn id="65" dur="1" fill="hold">
                                          <p:stCondLst>
                                            <p:cond delay="0"/>
                                          </p:stCondLst>
                                        </p:cTn>
                                        <p:tgtEl>
                                          <p:spTgt spid="31"/>
                                        </p:tgtEl>
                                        <p:attrNameLst>
                                          <p:attrName>style.visibility</p:attrName>
                                        </p:attrNameLst>
                                      </p:cBhvr>
                                      <p:to>
                                        <p:strVal val="visible"/>
                                      </p:to>
                                    </p:set>
                                  </p:childTnLst>
                                </p:cTn>
                              </p:par>
                            </p:childTnLst>
                          </p:cTn>
                        </p:par>
                        <p:par>
                          <p:cTn id="66" fill="hold">
                            <p:stCondLst>
                              <p:cond delay="400"/>
                            </p:stCondLst>
                            <p:childTnLst>
                              <p:par>
                                <p:cTn id="67" presetID="1" presetClass="entr" presetSubtype="0" fill="hold" grpId="0" nodeType="afterEffect">
                                  <p:stCondLst>
                                    <p:cond delay="100"/>
                                  </p:stCondLst>
                                  <p:childTnLst>
                                    <p:set>
                                      <p:cBhvr>
                                        <p:cTn id="68" dur="1" fill="hold">
                                          <p:stCondLst>
                                            <p:cond delay="0"/>
                                          </p:stCondLst>
                                        </p:cTn>
                                        <p:tgtEl>
                                          <p:spTgt spid="32"/>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100"/>
                                  </p:stCondLst>
                                  <p:childTnLst>
                                    <p:set>
                                      <p:cBhvr>
                                        <p:cTn id="71" dur="1" fill="hold">
                                          <p:stCondLst>
                                            <p:cond delay="0"/>
                                          </p:stCondLst>
                                        </p:cTn>
                                        <p:tgtEl>
                                          <p:spTgt spid="33"/>
                                        </p:tgtEl>
                                        <p:attrNameLst>
                                          <p:attrName>style.visibility</p:attrName>
                                        </p:attrNameLst>
                                      </p:cBhvr>
                                      <p:to>
                                        <p:strVal val="visible"/>
                                      </p:to>
                                    </p:set>
                                  </p:childTnLst>
                                </p:cTn>
                              </p:par>
                            </p:childTnLst>
                          </p:cTn>
                        </p:par>
                        <p:par>
                          <p:cTn id="72" fill="hold">
                            <p:stCondLst>
                              <p:cond delay="600"/>
                            </p:stCondLst>
                            <p:childTnLst>
                              <p:par>
                                <p:cTn id="73" presetID="1" presetClass="entr" presetSubtype="0" fill="hold" grpId="0" nodeType="afterEffect">
                                  <p:stCondLst>
                                    <p:cond delay="100"/>
                                  </p:stCondLst>
                                  <p:childTnLst>
                                    <p:set>
                                      <p:cBhvr>
                                        <p:cTn id="74" dur="1" fill="hold">
                                          <p:stCondLst>
                                            <p:cond delay="0"/>
                                          </p:stCondLst>
                                        </p:cTn>
                                        <p:tgtEl>
                                          <p:spTgt spid="34"/>
                                        </p:tgtEl>
                                        <p:attrNameLst>
                                          <p:attrName>style.visibility</p:attrName>
                                        </p:attrNameLst>
                                      </p:cBhvr>
                                      <p:to>
                                        <p:strVal val="visible"/>
                                      </p:to>
                                    </p:set>
                                  </p:childTnLst>
                                </p:cTn>
                              </p:par>
                            </p:childTnLst>
                          </p:cTn>
                        </p:par>
                        <p:par>
                          <p:cTn id="75" fill="hold">
                            <p:stCondLst>
                              <p:cond delay="700"/>
                            </p:stCondLst>
                            <p:childTnLst>
                              <p:par>
                                <p:cTn id="76" presetID="1" presetClass="entr" presetSubtype="0" fill="hold" grpId="0" nodeType="afterEffect">
                                  <p:stCondLst>
                                    <p:cond delay="100"/>
                                  </p:stCondLst>
                                  <p:childTnLst>
                                    <p:set>
                                      <p:cBhvr>
                                        <p:cTn id="77" dur="1" fill="hold">
                                          <p:stCondLst>
                                            <p:cond delay="0"/>
                                          </p:stCondLst>
                                        </p:cTn>
                                        <p:tgtEl>
                                          <p:spTgt spid="35"/>
                                        </p:tgtEl>
                                        <p:attrNameLst>
                                          <p:attrName>style.visibility</p:attrName>
                                        </p:attrNameLst>
                                      </p:cBhvr>
                                      <p:to>
                                        <p:strVal val="visible"/>
                                      </p:to>
                                    </p:set>
                                  </p:childTnLst>
                                </p:cTn>
                              </p:par>
                            </p:childTnLst>
                          </p:cTn>
                        </p:par>
                        <p:par>
                          <p:cTn id="78" fill="hold">
                            <p:stCondLst>
                              <p:cond delay="800"/>
                            </p:stCondLst>
                            <p:childTnLst>
                              <p:par>
                                <p:cTn id="79" presetID="1" presetClass="entr" presetSubtype="0" fill="hold" grpId="0" nodeType="afterEffect">
                                  <p:stCondLst>
                                    <p:cond delay="100"/>
                                  </p:stCondLst>
                                  <p:childTnLst>
                                    <p:set>
                                      <p:cBhvr>
                                        <p:cTn id="80" dur="1" fill="hold">
                                          <p:stCondLst>
                                            <p:cond delay="0"/>
                                          </p:stCondLst>
                                        </p:cTn>
                                        <p:tgtEl>
                                          <p:spTgt spid="36"/>
                                        </p:tgtEl>
                                        <p:attrNameLst>
                                          <p:attrName>style.visibility</p:attrName>
                                        </p:attrNameLst>
                                      </p:cBhvr>
                                      <p:to>
                                        <p:strVal val="visible"/>
                                      </p:to>
                                    </p:set>
                                  </p:childTnLst>
                                </p:cTn>
                              </p:par>
                            </p:childTnLst>
                          </p:cTn>
                        </p:par>
                        <p:par>
                          <p:cTn id="81" fill="hold">
                            <p:stCondLst>
                              <p:cond delay="900"/>
                            </p:stCondLst>
                            <p:childTnLst>
                              <p:par>
                                <p:cTn id="82" presetID="1" presetClass="entr" presetSubtype="0" fill="hold" grpId="0" nodeType="afterEffect">
                                  <p:stCondLst>
                                    <p:cond delay="100"/>
                                  </p:stCondLst>
                                  <p:childTnLst>
                                    <p:set>
                                      <p:cBhvr>
                                        <p:cTn id="83" dur="1" fill="hold">
                                          <p:stCondLst>
                                            <p:cond delay="0"/>
                                          </p:stCondLst>
                                        </p:cTn>
                                        <p:tgtEl>
                                          <p:spTgt spid="37"/>
                                        </p:tgtEl>
                                        <p:attrNameLst>
                                          <p:attrName>style.visibility</p:attrName>
                                        </p:attrNameLst>
                                      </p:cBhvr>
                                      <p:to>
                                        <p:strVal val="visible"/>
                                      </p:to>
                                    </p:set>
                                  </p:childTnLst>
                                </p:cTn>
                              </p:par>
                            </p:childTnLst>
                          </p:cTn>
                        </p:par>
                        <p:par>
                          <p:cTn id="84" fill="hold">
                            <p:stCondLst>
                              <p:cond delay="1000"/>
                            </p:stCondLst>
                            <p:childTnLst>
                              <p:par>
                                <p:cTn id="85" presetID="1" presetClass="entr" presetSubtype="0" fill="hold" grpId="0" nodeType="afterEffect">
                                  <p:stCondLst>
                                    <p:cond delay="100"/>
                                  </p:stCondLst>
                                  <p:childTnLst>
                                    <p:set>
                                      <p:cBhvr>
                                        <p:cTn id="86" dur="1" fill="hold">
                                          <p:stCondLst>
                                            <p:cond delay="0"/>
                                          </p:stCondLst>
                                        </p:cTn>
                                        <p:tgtEl>
                                          <p:spTgt spid="38"/>
                                        </p:tgtEl>
                                        <p:attrNameLst>
                                          <p:attrName>style.visibility</p:attrName>
                                        </p:attrNameLst>
                                      </p:cBhvr>
                                      <p:to>
                                        <p:strVal val="visible"/>
                                      </p:to>
                                    </p:set>
                                  </p:childTnLst>
                                </p:cTn>
                              </p:par>
                            </p:childTnLst>
                          </p:cTn>
                        </p:par>
                        <p:par>
                          <p:cTn id="87" fill="hold">
                            <p:stCondLst>
                              <p:cond delay="1100"/>
                            </p:stCondLst>
                            <p:childTnLst>
                              <p:par>
                                <p:cTn id="88" presetID="1" presetClass="entr" presetSubtype="0" fill="hold" grpId="0" nodeType="afterEffect">
                                  <p:stCondLst>
                                    <p:cond delay="100"/>
                                  </p:stCondLst>
                                  <p:childTnLst>
                                    <p:set>
                                      <p:cBhvr>
                                        <p:cTn id="89" dur="1" fill="hold">
                                          <p:stCondLst>
                                            <p:cond delay="0"/>
                                          </p:stCondLst>
                                        </p:cTn>
                                        <p:tgtEl>
                                          <p:spTgt spid="39"/>
                                        </p:tgtEl>
                                        <p:attrNameLst>
                                          <p:attrName>style.visibility</p:attrName>
                                        </p:attrNameLst>
                                      </p:cBhvr>
                                      <p:to>
                                        <p:strVal val="visible"/>
                                      </p:to>
                                    </p:set>
                                  </p:childTnLst>
                                </p:cTn>
                              </p:par>
                            </p:childTnLst>
                          </p:cTn>
                        </p:par>
                        <p:par>
                          <p:cTn id="90" fill="hold">
                            <p:stCondLst>
                              <p:cond delay="1200"/>
                            </p:stCondLst>
                            <p:childTnLst>
                              <p:par>
                                <p:cTn id="91" presetID="1" presetClass="entr" presetSubtype="0" fill="hold" grpId="0" nodeType="afterEffect">
                                  <p:stCondLst>
                                    <p:cond delay="100"/>
                                  </p:stCondLst>
                                  <p:childTnLst>
                                    <p:set>
                                      <p:cBhvr>
                                        <p:cTn id="92" dur="1" fill="hold">
                                          <p:stCondLst>
                                            <p:cond delay="0"/>
                                          </p:stCondLst>
                                        </p:cTn>
                                        <p:tgtEl>
                                          <p:spTgt spid="40"/>
                                        </p:tgtEl>
                                        <p:attrNameLst>
                                          <p:attrName>style.visibility</p:attrName>
                                        </p:attrNameLst>
                                      </p:cBhvr>
                                      <p:to>
                                        <p:strVal val="visible"/>
                                      </p:to>
                                    </p:set>
                                  </p:childTnLst>
                                </p:cTn>
                              </p:par>
                            </p:childTnLst>
                          </p:cTn>
                        </p:par>
                        <p:par>
                          <p:cTn id="93" fill="hold">
                            <p:stCondLst>
                              <p:cond delay="1300"/>
                            </p:stCondLst>
                            <p:childTnLst>
                              <p:par>
                                <p:cTn id="94" presetID="1" presetClass="entr" presetSubtype="0" fill="hold" grpId="0" nodeType="afterEffect">
                                  <p:stCondLst>
                                    <p:cond delay="100"/>
                                  </p:stCondLst>
                                  <p:childTnLst>
                                    <p:set>
                                      <p:cBhvr>
                                        <p:cTn id="95" dur="1" fill="hold">
                                          <p:stCondLst>
                                            <p:cond delay="0"/>
                                          </p:stCondLst>
                                        </p:cTn>
                                        <p:tgtEl>
                                          <p:spTgt spid="41"/>
                                        </p:tgtEl>
                                        <p:attrNameLst>
                                          <p:attrName>style.visibility</p:attrName>
                                        </p:attrNameLst>
                                      </p:cBhvr>
                                      <p:to>
                                        <p:strVal val="visible"/>
                                      </p:to>
                                    </p:set>
                                  </p:childTnLst>
                                </p:cTn>
                              </p:par>
                            </p:childTnLst>
                          </p:cTn>
                        </p:par>
                        <p:par>
                          <p:cTn id="96" fill="hold">
                            <p:stCondLst>
                              <p:cond delay="1400"/>
                            </p:stCondLst>
                            <p:childTnLst>
                              <p:par>
                                <p:cTn id="97" presetID="1" presetClass="entr" presetSubtype="0"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4895850" y="5584557"/>
            <a:ext cx="4267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a:t>
            </a:r>
            <a:r>
              <a:rPr lang="en-US" dirty="0" smtClean="0"/>
              <a:t> Strategy</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16002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14600" y="362240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002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4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50"/>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5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52"/>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53"/>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0" y="5791200"/>
            <a:ext cx="916305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do we help students move past</a:t>
            </a:r>
          </a:p>
          <a:p>
            <a:r>
              <a:rPr lang="en-US" dirty="0" smtClean="0"/>
              <a:t>just counting?</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Carc-User\AppData\Local\Microsoft\Windows\Temporary Internet Files\Content.IE5\M7JFAWJ6\hand_woman[1].jpg"/>
          <p:cNvPicPr>
            <a:picLocks noChangeAspect="1" noChangeArrowheads="1"/>
          </p:cNvPicPr>
          <p:nvPr/>
        </p:nvPicPr>
        <p:blipFill rotWithShape="1">
          <a:blip r:embed="rId5">
            <a:extLst>
              <a:ext uri="{28A0092B-C50C-407E-A947-70E740481C1C}">
                <a14:useLocalDpi xmlns:a14="http://schemas.microsoft.com/office/drawing/2010/main" val="0"/>
              </a:ext>
            </a:extLst>
          </a:blip>
          <a:srcRect l="16574" r="5653"/>
          <a:stretch/>
        </p:blipFill>
        <p:spPr bwMode="auto">
          <a:xfrm>
            <a:off x="1219200" y="2133601"/>
            <a:ext cx="3276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829175" y="1219200"/>
            <a:ext cx="42672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 On</a:t>
            </a:r>
            <a:r>
              <a:rPr lang="en-US" dirty="0" smtClean="0"/>
              <a:t> Strategy</a:t>
            </a:r>
          </a:p>
        </p:txBody>
      </p:sp>
    </p:spTree>
    <p:extLst>
      <p:ext uri="{BB962C8B-B14F-4D97-AF65-F5344CB8AC3E}">
        <p14:creationId xmlns:p14="http://schemas.microsoft.com/office/powerpoint/2010/main" val="1100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51"/>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1199"/>
          <a:stretch/>
        </p:blipFill>
        <p:spPr bwMode="auto">
          <a:xfrm>
            <a:off x="1441104" y="2057400"/>
            <a:ext cx="6712295" cy="195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91" y="4267200"/>
            <a:ext cx="602904" cy="634465"/>
          </a:xfrm>
          <a:prstGeom prst="rect">
            <a:avLst/>
          </a:prstGeom>
          <a:noFill/>
          <a:ln>
            <a:noFill/>
          </a:ln>
        </p:spPr>
      </p:pic>
      <p:pic>
        <p:nvPicPr>
          <p:cNvPr id="6" name="Picture 5"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5081" y="4267199"/>
            <a:ext cx="602904" cy="634465"/>
          </a:xfrm>
          <a:prstGeom prst="rect">
            <a:avLst/>
          </a:prstGeom>
          <a:noFill/>
          <a:ln>
            <a:noFill/>
          </a:ln>
        </p:spPr>
      </p:pic>
      <p:pic>
        <p:nvPicPr>
          <p:cNvPr id="7" name="Picture 6"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7471" y="4267198"/>
            <a:ext cx="602904" cy="634465"/>
          </a:xfrm>
          <a:prstGeom prst="rect">
            <a:avLst/>
          </a:prstGeom>
          <a:noFill/>
          <a:ln>
            <a:noFill/>
          </a:ln>
        </p:spPr>
      </p:pic>
      <p:pic>
        <p:nvPicPr>
          <p:cNvPr id="8" name="Picture 7"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861" y="4267197"/>
            <a:ext cx="602904" cy="634465"/>
          </a:xfrm>
          <a:prstGeom prst="rect">
            <a:avLst/>
          </a:prstGeom>
          <a:noFill/>
          <a:ln>
            <a:noFill/>
          </a:ln>
        </p:spPr>
      </p:pic>
      <p:pic>
        <p:nvPicPr>
          <p:cNvPr id="9" name="Picture 8"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251" y="4267196"/>
            <a:ext cx="602904" cy="634465"/>
          </a:xfrm>
          <a:prstGeom prst="rect">
            <a:avLst/>
          </a:prstGeom>
          <a:noFill/>
          <a:ln>
            <a:noFill/>
          </a:ln>
        </p:spPr>
      </p:pic>
      <p:pic>
        <p:nvPicPr>
          <p:cNvPr id="10" name="Picture 9"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4641" y="4267195"/>
            <a:ext cx="602904" cy="634465"/>
          </a:xfrm>
          <a:prstGeom prst="rect">
            <a:avLst/>
          </a:prstGeom>
          <a:noFill/>
          <a:ln>
            <a:noFill/>
          </a:ln>
        </p:spPr>
      </p:pic>
      <p:pic>
        <p:nvPicPr>
          <p:cNvPr id="11" name="Picture 10"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031" y="4267194"/>
            <a:ext cx="602904" cy="634465"/>
          </a:xfrm>
          <a:prstGeom prst="rect">
            <a:avLst/>
          </a:prstGeom>
          <a:noFill/>
          <a:ln>
            <a:noFill/>
          </a:ln>
        </p:spPr>
      </p:pic>
      <p:pic>
        <p:nvPicPr>
          <p:cNvPr id="12" name="Picture 11"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421" y="4267193"/>
            <a:ext cx="602904" cy="634465"/>
          </a:xfrm>
          <a:prstGeom prst="rect">
            <a:avLst/>
          </a:prstGeom>
          <a:noFill/>
          <a:ln>
            <a:noFill/>
          </a:ln>
        </p:spPr>
      </p:pic>
      <p:pic>
        <p:nvPicPr>
          <p:cNvPr id="13" name="Picture 12"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92" y="5257800"/>
            <a:ext cx="602904" cy="634465"/>
          </a:xfrm>
          <a:prstGeom prst="rect">
            <a:avLst/>
          </a:prstGeom>
          <a:noFill/>
          <a:ln>
            <a:noFill/>
          </a:ln>
        </p:spPr>
      </p:pic>
      <p:pic>
        <p:nvPicPr>
          <p:cNvPr id="14" name="Picture 13"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82" y="5257799"/>
            <a:ext cx="602904" cy="634465"/>
          </a:xfrm>
          <a:prstGeom prst="rect">
            <a:avLst/>
          </a:prstGeom>
          <a:noFill/>
          <a:ln>
            <a:noFill/>
          </a:ln>
        </p:spPr>
      </p:pic>
      <p:pic>
        <p:nvPicPr>
          <p:cNvPr id="15" name="Picture 14"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972" y="5257798"/>
            <a:ext cx="602904" cy="634465"/>
          </a:xfrm>
          <a:prstGeom prst="rect">
            <a:avLst/>
          </a:prstGeom>
          <a:noFill/>
          <a:ln>
            <a:noFill/>
          </a:ln>
        </p:spPr>
      </p:pic>
      <p:pic>
        <p:nvPicPr>
          <p:cNvPr id="16" name="Picture 15"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9362" y="5257797"/>
            <a:ext cx="602904" cy="634465"/>
          </a:xfrm>
          <a:prstGeom prst="rect">
            <a:avLst/>
          </a:prstGeom>
          <a:noFill/>
          <a:ln>
            <a:noFill/>
          </a:ln>
        </p:spPr>
      </p:pic>
      <p:pic>
        <p:nvPicPr>
          <p:cNvPr id="17" name="Picture 16"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752" y="5257796"/>
            <a:ext cx="602904" cy="634465"/>
          </a:xfrm>
          <a:prstGeom prst="rect">
            <a:avLst/>
          </a:prstGeom>
          <a:noFill/>
          <a:ln>
            <a:noFill/>
          </a:ln>
        </p:spPr>
      </p:pic>
      <p:pic>
        <p:nvPicPr>
          <p:cNvPr id="18" name="Picture 17"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4142" y="5257795"/>
            <a:ext cx="602904" cy="634465"/>
          </a:xfrm>
          <a:prstGeom prst="rect">
            <a:avLst/>
          </a:prstGeom>
          <a:noFill/>
          <a:ln>
            <a:noFill/>
          </a:ln>
        </p:spPr>
      </p:pic>
      <p:pic>
        <p:nvPicPr>
          <p:cNvPr id="19" name="Picture 18" descr="hotdog-42015_64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532" y="5257794"/>
            <a:ext cx="602904" cy="634465"/>
          </a:xfrm>
          <a:prstGeom prst="rect">
            <a:avLst/>
          </a:prstGeom>
          <a:noFill/>
          <a:ln>
            <a:noFill/>
          </a:ln>
        </p:spPr>
      </p:pic>
      <p:sp>
        <p:nvSpPr>
          <p:cNvPr id="34" name="TextBox 33"/>
          <p:cNvSpPr txBox="1"/>
          <p:nvPr/>
        </p:nvSpPr>
        <p:spPr>
          <a:xfrm>
            <a:off x="5460639" y="3949177"/>
            <a:ext cx="301686" cy="369332"/>
          </a:xfrm>
          <a:prstGeom prst="rect">
            <a:avLst/>
          </a:prstGeom>
          <a:noFill/>
        </p:spPr>
        <p:txBody>
          <a:bodyPr wrap="none" rtlCol="0">
            <a:spAutoFit/>
          </a:bodyPr>
          <a:lstStyle/>
          <a:p>
            <a:r>
              <a:rPr lang="en-US" dirty="0" smtClean="0"/>
              <a:t>8</a:t>
            </a:r>
            <a:endParaRPr lang="en-US" dirty="0"/>
          </a:p>
        </p:txBody>
      </p:sp>
      <p:sp>
        <p:nvSpPr>
          <p:cNvPr id="35" name="TextBox 34"/>
          <p:cNvSpPr txBox="1"/>
          <p:nvPr/>
        </p:nvSpPr>
        <p:spPr>
          <a:xfrm>
            <a:off x="1052896" y="4930233"/>
            <a:ext cx="301686" cy="369332"/>
          </a:xfrm>
          <a:prstGeom prst="rect">
            <a:avLst/>
          </a:prstGeom>
          <a:noFill/>
        </p:spPr>
        <p:txBody>
          <a:bodyPr wrap="none" rtlCol="0">
            <a:spAutoFit/>
          </a:bodyPr>
          <a:lstStyle/>
          <a:p>
            <a:r>
              <a:rPr lang="en-US" dirty="0" smtClean="0"/>
              <a:t>9</a:t>
            </a:r>
            <a:endParaRPr lang="en-US" dirty="0"/>
          </a:p>
        </p:txBody>
      </p:sp>
      <p:sp>
        <p:nvSpPr>
          <p:cNvPr id="36" name="TextBox 35"/>
          <p:cNvSpPr txBox="1"/>
          <p:nvPr/>
        </p:nvSpPr>
        <p:spPr>
          <a:xfrm>
            <a:off x="1665286" y="4930233"/>
            <a:ext cx="418704" cy="369332"/>
          </a:xfrm>
          <a:prstGeom prst="rect">
            <a:avLst/>
          </a:prstGeom>
          <a:noFill/>
        </p:spPr>
        <p:txBody>
          <a:bodyPr wrap="none" rtlCol="0">
            <a:spAutoFit/>
          </a:bodyPr>
          <a:lstStyle/>
          <a:p>
            <a:r>
              <a:rPr lang="en-US" dirty="0" smtClean="0"/>
              <a:t>10</a:t>
            </a:r>
            <a:endParaRPr lang="en-US" dirty="0"/>
          </a:p>
        </p:txBody>
      </p:sp>
      <p:sp>
        <p:nvSpPr>
          <p:cNvPr id="37" name="TextBox 36"/>
          <p:cNvSpPr txBox="1"/>
          <p:nvPr/>
        </p:nvSpPr>
        <p:spPr>
          <a:xfrm>
            <a:off x="2277676" y="4930233"/>
            <a:ext cx="418704" cy="369332"/>
          </a:xfrm>
          <a:prstGeom prst="rect">
            <a:avLst/>
          </a:prstGeom>
          <a:noFill/>
        </p:spPr>
        <p:txBody>
          <a:bodyPr wrap="none" rtlCol="0">
            <a:spAutoFit/>
          </a:bodyPr>
          <a:lstStyle/>
          <a:p>
            <a:r>
              <a:rPr lang="en-US" dirty="0" smtClean="0"/>
              <a:t>11</a:t>
            </a:r>
            <a:endParaRPr lang="en-US" dirty="0"/>
          </a:p>
        </p:txBody>
      </p:sp>
      <p:sp>
        <p:nvSpPr>
          <p:cNvPr id="38" name="TextBox 37"/>
          <p:cNvSpPr txBox="1"/>
          <p:nvPr/>
        </p:nvSpPr>
        <p:spPr>
          <a:xfrm>
            <a:off x="2890066" y="4930233"/>
            <a:ext cx="418704" cy="369332"/>
          </a:xfrm>
          <a:prstGeom prst="rect">
            <a:avLst/>
          </a:prstGeom>
          <a:noFill/>
        </p:spPr>
        <p:txBody>
          <a:bodyPr wrap="none" rtlCol="0">
            <a:spAutoFit/>
          </a:bodyPr>
          <a:lstStyle/>
          <a:p>
            <a:r>
              <a:rPr lang="en-US" dirty="0" smtClean="0"/>
              <a:t>12</a:t>
            </a:r>
            <a:endParaRPr lang="en-US" dirty="0"/>
          </a:p>
        </p:txBody>
      </p:sp>
      <p:sp>
        <p:nvSpPr>
          <p:cNvPr id="39" name="TextBox 38"/>
          <p:cNvSpPr txBox="1"/>
          <p:nvPr/>
        </p:nvSpPr>
        <p:spPr>
          <a:xfrm>
            <a:off x="3502456" y="4930233"/>
            <a:ext cx="418704" cy="369332"/>
          </a:xfrm>
          <a:prstGeom prst="rect">
            <a:avLst/>
          </a:prstGeom>
          <a:noFill/>
        </p:spPr>
        <p:txBody>
          <a:bodyPr wrap="none" rtlCol="0">
            <a:spAutoFit/>
          </a:bodyPr>
          <a:lstStyle/>
          <a:p>
            <a:r>
              <a:rPr lang="en-US" dirty="0" smtClean="0"/>
              <a:t>13</a:t>
            </a:r>
            <a:endParaRPr lang="en-US" dirty="0"/>
          </a:p>
        </p:txBody>
      </p:sp>
      <p:sp>
        <p:nvSpPr>
          <p:cNvPr id="40" name="TextBox 39"/>
          <p:cNvSpPr txBox="1"/>
          <p:nvPr/>
        </p:nvSpPr>
        <p:spPr>
          <a:xfrm>
            <a:off x="4114846" y="4930233"/>
            <a:ext cx="418704" cy="369332"/>
          </a:xfrm>
          <a:prstGeom prst="rect">
            <a:avLst/>
          </a:prstGeom>
          <a:noFill/>
        </p:spPr>
        <p:txBody>
          <a:bodyPr wrap="none" rtlCol="0">
            <a:spAutoFit/>
          </a:bodyPr>
          <a:lstStyle/>
          <a:p>
            <a:r>
              <a:rPr lang="en-US" dirty="0" smtClean="0"/>
              <a:t>14</a:t>
            </a:r>
            <a:endParaRPr lang="en-US" dirty="0"/>
          </a:p>
        </p:txBody>
      </p:sp>
      <p:sp>
        <p:nvSpPr>
          <p:cNvPr id="41" name="TextBox 40"/>
          <p:cNvSpPr txBox="1"/>
          <p:nvPr/>
        </p:nvSpPr>
        <p:spPr>
          <a:xfrm>
            <a:off x="4727236" y="4930233"/>
            <a:ext cx="418704" cy="369332"/>
          </a:xfrm>
          <a:prstGeom prst="rect">
            <a:avLst/>
          </a:prstGeom>
          <a:noFill/>
        </p:spPr>
        <p:txBody>
          <a:bodyPr wrap="none" rtlCol="0">
            <a:spAutoFit/>
          </a:bodyPr>
          <a:lstStyle/>
          <a:p>
            <a:r>
              <a:rPr lang="en-US" dirty="0" smtClean="0"/>
              <a:t>15</a:t>
            </a:r>
            <a:endParaRPr lang="en-US" dirty="0"/>
          </a:p>
        </p:txBody>
      </p:sp>
      <p:sp>
        <p:nvSpPr>
          <p:cNvPr id="42" name="Title 1"/>
          <p:cNvSpPr txBox="1">
            <a:spLocks/>
          </p:cNvSpPr>
          <p:nvPr/>
        </p:nvSpPr>
        <p:spPr>
          <a:xfrm>
            <a:off x="4895850" y="5584557"/>
            <a:ext cx="42672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 On</a:t>
            </a:r>
            <a:r>
              <a:rPr lang="en-US" dirty="0" smtClean="0"/>
              <a:t> Strategy</a:t>
            </a:r>
          </a:p>
        </p:txBody>
      </p:sp>
    </p:spTree>
    <p:extLst>
      <p:ext uri="{BB962C8B-B14F-4D97-AF65-F5344CB8AC3E}">
        <p14:creationId xmlns:p14="http://schemas.microsoft.com/office/powerpoint/2010/main" val="36776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9"/>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9"/>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100"/>
                                  </p:stCondLst>
                                  <p:childTnLst>
                                    <p:set>
                                      <p:cBhvr>
                                        <p:cTn id="43" dur="1" fill="hold">
                                          <p:stCondLst>
                                            <p:cond delay="0"/>
                                          </p:stCondLst>
                                        </p:cTn>
                                        <p:tgtEl>
                                          <p:spTgt spid="35"/>
                                        </p:tgtEl>
                                        <p:attrNameLst>
                                          <p:attrName>style.visibility</p:attrName>
                                        </p:attrNameLst>
                                      </p:cBhvr>
                                      <p:to>
                                        <p:strVal val="visible"/>
                                      </p:to>
                                    </p:set>
                                  </p:childTnLst>
                                </p:cTn>
                              </p:par>
                            </p:childTnLst>
                          </p:cTn>
                        </p:par>
                        <p:par>
                          <p:cTn id="44" fill="hold">
                            <p:stCondLst>
                              <p:cond delay="100"/>
                            </p:stCondLst>
                            <p:childTnLst>
                              <p:par>
                                <p:cTn id="45" presetID="1" presetClass="entr" presetSubtype="0" fill="hold" grpId="0" nodeType="afterEffect">
                                  <p:stCondLst>
                                    <p:cond delay="100"/>
                                  </p:stCondLst>
                                  <p:childTnLst>
                                    <p:set>
                                      <p:cBhvr>
                                        <p:cTn id="46" dur="1" fill="hold">
                                          <p:stCondLst>
                                            <p:cond delay="0"/>
                                          </p:stCondLst>
                                        </p:cTn>
                                        <p:tgtEl>
                                          <p:spTgt spid="36"/>
                                        </p:tgtEl>
                                        <p:attrNameLst>
                                          <p:attrName>style.visibility</p:attrName>
                                        </p:attrNameLst>
                                      </p:cBhvr>
                                      <p:to>
                                        <p:strVal val="visible"/>
                                      </p:to>
                                    </p:set>
                                  </p:childTnLst>
                                </p:cTn>
                              </p:par>
                            </p:childTnLst>
                          </p:cTn>
                        </p:par>
                        <p:par>
                          <p:cTn id="47" fill="hold">
                            <p:stCondLst>
                              <p:cond delay="200"/>
                            </p:stCondLst>
                            <p:childTnLst>
                              <p:par>
                                <p:cTn id="48" presetID="1" presetClass="entr" presetSubtype="0" fill="hold" grpId="0" nodeType="afterEffect">
                                  <p:stCondLst>
                                    <p:cond delay="100"/>
                                  </p:stCondLst>
                                  <p:childTnLst>
                                    <p:set>
                                      <p:cBhvr>
                                        <p:cTn id="49" dur="1" fill="hold">
                                          <p:stCondLst>
                                            <p:cond delay="0"/>
                                          </p:stCondLst>
                                        </p:cTn>
                                        <p:tgtEl>
                                          <p:spTgt spid="37"/>
                                        </p:tgtEl>
                                        <p:attrNameLst>
                                          <p:attrName>style.visibility</p:attrName>
                                        </p:attrNameLst>
                                      </p:cBhvr>
                                      <p:to>
                                        <p:strVal val="visible"/>
                                      </p:to>
                                    </p:set>
                                  </p:childTnLst>
                                </p:cTn>
                              </p:par>
                            </p:childTnLst>
                          </p:cTn>
                        </p:par>
                        <p:par>
                          <p:cTn id="50" fill="hold">
                            <p:stCondLst>
                              <p:cond delay="300"/>
                            </p:stCondLst>
                            <p:childTnLst>
                              <p:par>
                                <p:cTn id="51" presetID="1" presetClass="entr" presetSubtype="0" fill="hold" grpId="0" nodeType="afterEffect">
                                  <p:stCondLst>
                                    <p:cond delay="100"/>
                                  </p:stCondLst>
                                  <p:childTnLst>
                                    <p:set>
                                      <p:cBhvr>
                                        <p:cTn id="52" dur="1" fill="hold">
                                          <p:stCondLst>
                                            <p:cond delay="0"/>
                                          </p:stCondLst>
                                        </p:cTn>
                                        <p:tgtEl>
                                          <p:spTgt spid="38"/>
                                        </p:tgtEl>
                                        <p:attrNameLst>
                                          <p:attrName>style.visibility</p:attrName>
                                        </p:attrNameLst>
                                      </p:cBhvr>
                                      <p:to>
                                        <p:strVal val="visible"/>
                                      </p:to>
                                    </p:set>
                                  </p:childTnLst>
                                </p:cTn>
                              </p:par>
                            </p:childTnLst>
                          </p:cTn>
                        </p:par>
                        <p:par>
                          <p:cTn id="53" fill="hold">
                            <p:stCondLst>
                              <p:cond delay="400"/>
                            </p:stCondLst>
                            <p:childTnLst>
                              <p:par>
                                <p:cTn id="54" presetID="1" presetClass="entr" presetSubtype="0" fill="hold" grpId="0" nodeType="afterEffect">
                                  <p:stCondLst>
                                    <p:cond delay="100"/>
                                  </p:stCondLst>
                                  <p:childTnLst>
                                    <p:set>
                                      <p:cBhvr>
                                        <p:cTn id="55" dur="1" fill="hold">
                                          <p:stCondLst>
                                            <p:cond delay="0"/>
                                          </p:stCondLst>
                                        </p:cTn>
                                        <p:tgtEl>
                                          <p:spTgt spid="39"/>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100"/>
                                  </p:stCondLst>
                                  <p:childTnLst>
                                    <p:set>
                                      <p:cBhvr>
                                        <p:cTn id="58" dur="1" fill="hold">
                                          <p:stCondLst>
                                            <p:cond delay="0"/>
                                          </p:stCondLst>
                                        </p:cTn>
                                        <p:tgtEl>
                                          <p:spTgt spid="40"/>
                                        </p:tgtEl>
                                        <p:attrNameLst>
                                          <p:attrName>style.visibility</p:attrName>
                                        </p:attrNameLst>
                                      </p:cBhvr>
                                      <p:to>
                                        <p:strVal val="visible"/>
                                      </p:to>
                                    </p:set>
                                  </p:childTnLst>
                                </p:cTn>
                              </p:par>
                            </p:childTnLst>
                          </p:cTn>
                        </p:par>
                        <p:par>
                          <p:cTn id="59" fill="hold">
                            <p:stCondLst>
                              <p:cond delay="600"/>
                            </p:stCondLst>
                            <p:childTnLst>
                              <p:par>
                                <p:cTn id="60" presetID="1" presetClass="entr" presetSubtype="0" fill="hold" grpId="0" nodeType="afterEffect">
                                  <p:stCondLst>
                                    <p:cond delay="100"/>
                                  </p:stCondLst>
                                  <p:childTnLst>
                                    <p:set>
                                      <p:cBhvr>
                                        <p:cTn id="61" dur="1" fill="hold">
                                          <p:stCondLst>
                                            <p:cond delay="0"/>
                                          </p:stCondLst>
                                        </p:cTn>
                                        <p:tgtEl>
                                          <p:spTgt spid="41"/>
                                        </p:tgtEl>
                                        <p:attrNameLst>
                                          <p:attrName>style.visibility</p:attrName>
                                        </p:attrNameLst>
                                      </p:cBhvr>
                                      <p:to>
                                        <p:strVal val="visible"/>
                                      </p:to>
                                    </p:set>
                                  </p:childTnLst>
                                </p:cTn>
                              </p:par>
                            </p:childTnLst>
                          </p:cTn>
                        </p:par>
                        <p:par>
                          <p:cTn id="62" fill="hold">
                            <p:stCondLst>
                              <p:cond delay="700"/>
                            </p:stCondLst>
                            <p:childTnLst>
                              <p:par>
                                <p:cTn id="63" presetID="1"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1199"/>
          <a:stretch/>
        </p:blipFill>
        <p:spPr bwMode="auto">
          <a:xfrm>
            <a:off x="1441104" y="2057400"/>
            <a:ext cx="6712295" cy="195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itle 1"/>
          <p:cNvSpPr txBox="1">
            <a:spLocks/>
          </p:cNvSpPr>
          <p:nvPr/>
        </p:nvSpPr>
        <p:spPr>
          <a:xfrm>
            <a:off x="4895850" y="5584557"/>
            <a:ext cx="42672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 On</a:t>
            </a:r>
            <a:r>
              <a:rPr lang="en-US" dirty="0" smtClean="0"/>
              <a:t> Strategy</a:t>
            </a:r>
          </a:p>
        </p:txBody>
      </p:sp>
      <p:grpSp>
        <p:nvGrpSpPr>
          <p:cNvPr id="3" name="Group 2"/>
          <p:cNvGrpSpPr/>
          <p:nvPr/>
        </p:nvGrpSpPr>
        <p:grpSpPr>
          <a:xfrm>
            <a:off x="28575" y="4114800"/>
            <a:ext cx="8963025" cy="820515"/>
            <a:chOff x="304800" y="3814763"/>
            <a:chExt cx="12954000" cy="1228725"/>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48" name="Picture 4" descr="C:\Users\Carc-User\AppData\Local\Microsoft\Windows\Temporary Internet Files\Content.IE5\O9JA84BE\hand-finger-arm-person-point-15362-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375" y="4476750"/>
            <a:ext cx="360000" cy="50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1000"/>
                                  </p:stCondLst>
                                  <p:childTnLst>
                                    <p:animMotion origin="layout" path="M 4.72222E-6 3.7037E-7 C -0.0007 0.00278 -0.00139 0.00556 -0.00209 0.00834 C -0.00244 0.00973 -0.00313 0.0125 -0.00313 0.0125 C -0.00261 0.01991 -0.00244 0.0301 0.00208 0.03612 C 0.00607 0.04144 0.00954 0.04213 0.01458 0.04445 C 0.01562 0.04491 0.0177 0.04584 0.0177 0.04584 C 0.02552 0.04491 0.02725 0.04537 0.03333 0.04306 C 0.03541 0.04213 0.03958 0.04028 0.03958 0.04028 C 0.04062 0.03889 0.04149 0.03727 0.0427 0.03612 C 0.04357 0.03519 0.04513 0.03565 0.04583 0.03473 C 0.04756 0.03241 0.05 0.02639 0.05 0.02639 C 0.04965 0.02223 0.04947 0.01806 0.04895 0.01389 C 0.04878 0.0125 0.04791 0.00973 0.04791 0.00973 C 0.04913 0.02338 0.05069 0.03195 0.05625 0.04306 C 0.05694 0.04445 0.05711 0.04676 0.05833 0.04723 C 0.06041 0.04815 0.06458 0.05 0.06458 0.05 C 0.07413 0.04931 0.08593 0.05394 0.0927 0.04306 C 0.09583 0.03797 0.09809 0.02894 0.09895 0.02223 C 0.0993 0.01945 0.1 0.01389 0.1 0.01389 C 0.10104 0.02825 0.10052 0.02755 0.10416 0.0375 C 0.10468 0.03889 0.10451 0.04075 0.1052 0.04167 C 0.1092 0.047 0.11267 0.04769 0.1177 0.05 C 0.11979 0.05093 0.12395 0.05278 0.12395 0.05278 C 0.13125 0.05162 0.13402 0.05209 0.13958 0.04723 C 0.14288 0.03843 0.14513 0.02894 0.14687 0.01945 C 0.15121 0.03704 0.15607 0.04676 0.16979 0.05139 C 0.17795 0.05857 0.18888 0.05718 0.19687 0.05 C 0.19722 0.04862 0.19791 0.04723 0.19791 0.04584 C 0.19791 0.01227 0.19548 0.01459 0.19791 0.03195 C 0.19809 0.03334 0.19826 0.03496 0.19895 0.03612 C 0.19982 0.03774 0.20104 0.03889 0.20208 0.04028 C 0.20381 0.04723 0.20381 0.04676 0.20833 0.05 C 0.21059 0.05162 0.21215 0.0544 0.21458 0.05556 C 0.21666 0.05649 0.22083 0.05834 0.22083 0.05834 C 0.225 0.05787 0.22916 0.05811 0.23333 0.05695 C 0.23697 0.05602 0.23906 0.05024 0.2427 0.04862 C 0.24305 0.04723 0.24357 0.04584 0.24375 0.04445 C 0.24444 0.03426 0.24288 0.02385 0.24479 0.01389 C 0.246 0.00764 0.24513 0.02686 0.24583 0.03334 C 0.24722 0.04537 0.25885 0.0507 0.26666 0.05417 C 0.27621 0.05255 0.27951 0.04931 0.2875 0.04584 C 0.28854 0.04167 0.28958 0.0375 0.29062 0.03334 C 0.29097 0.03195 0.29166 0.02917 0.29166 0.02917 C 0.29131 0.02362 0.29062 0.00695 0.29062 0.0125 C 0.29062 0.01899 0.29114 0.02547 0.29166 0.03195 C 0.29305 0.04838 0.30555 0.04885 0.31458 0.05278 C 0.32968 0.05139 0.32586 0.05139 0.33541 0.04723 C 0.33802 0.0419 0.33906 0.03588 0.34166 0.03056 C 0.34062 0.0176 0.34062 0.02223 0.34062 0.01667 " pathEditMode="relative" ptsTypes="ffffffffffffffffffffffffffffffffffffffffffffffffA">
                                      <p:cBhvr>
                                        <p:cTn id="9" dur="4000" fill="hold"/>
                                        <p:tgtEl>
                                          <p:spTgt spid="6148"/>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6712295" cy="504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Consolidating Your Learning</a:t>
            </a:r>
          </a:p>
        </p:txBody>
      </p:sp>
      <p:sp>
        <p:nvSpPr>
          <p:cNvPr id="6" name="Right Arrow 5"/>
          <p:cNvSpPr/>
          <p:nvPr/>
        </p:nvSpPr>
        <p:spPr>
          <a:xfrm>
            <a:off x="0" y="4572000"/>
            <a:ext cx="59436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24924" y="3881321"/>
            <a:ext cx="1421992" cy="338554"/>
          </a:xfrm>
          <a:prstGeom prst="rect">
            <a:avLst/>
          </a:prstGeom>
          <a:noFill/>
        </p:spPr>
        <p:txBody>
          <a:bodyPr wrap="none" rtlCol="0">
            <a:spAutoFit/>
          </a:bodyPr>
          <a:lstStyle/>
          <a:p>
            <a:r>
              <a:rPr lang="en-US" sz="1600" dirty="0" smtClean="0">
                <a:solidFill>
                  <a:srgbClr val="FF0000"/>
                </a:solidFill>
              </a:rPr>
              <a:t>COUNTING ON</a:t>
            </a:r>
            <a:endParaRPr lang="en-US" sz="1600" dirty="0">
              <a:solidFill>
                <a:srgbClr val="FF0000"/>
              </a:solidFill>
            </a:endParaRPr>
          </a:p>
        </p:txBody>
      </p:sp>
      <p:sp>
        <p:nvSpPr>
          <p:cNvPr id="4" name="5-Point Star 3"/>
          <p:cNvSpPr/>
          <p:nvPr/>
        </p:nvSpPr>
        <p:spPr>
          <a:xfrm>
            <a:off x="7446916" y="3352800"/>
            <a:ext cx="1773284" cy="155122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ysClr val="windowText" lastClr="000000"/>
                </a:solidFill>
              </a:rPr>
              <a:t>NOT Additive Thinking</a:t>
            </a:r>
            <a:endParaRPr lang="en-US" sz="1100" dirty="0">
              <a:solidFill>
                <a:sysClr val="windowText" lastClr="000000"/>
              </a:solidFill>
            </a:endParaRPr>
          </a:p>
        </p:txBody>
      </p:sp>
    </p:spTree>
    <p:extLst>
      <p:ext uri="{BB962C8B-B14F-4D97-AF65-F5344CB8AC3E}">
        <p14:creationId xmlns:p14="http://schemas.microsoft.com/office/powerpoint/2010/main" val="335949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sp>
        <p:nvSpPr>
          <p:cNvPr id="3" name="Content Placeholder 2"/>
          <p:cNvSpPr>
            <a:spLocks noGrp="1"/>
          </p:cNvSpPr>
          <p:nvPr>
            <p:ph idx="1"/>
          </p:nvPr>
        </p:nvSpPr>
        <p:spPr/>
        <p:txBody>
          <a:bodyPr>
            <a:normAutofit fontScale="77500" lnSpcReduction="20000"/>
          </a:bodyPr>
          <a:lstStyle/>
          <a:p>
            <a:pPr marL="0" indent="0">
              <a:lnSpc>
                <a:spcPct val="100000"/>
              </a:lnSpc>
              <a:spcAft>
                <a:spcPts val="0"/>
              </a:spcAft>
              <a:buNone/>
              <a:tabLst>
                <a:tab pos="236538" algn="l"/>
              </a:tabLst>
            </a:pPr>
            <a:r>
              <a:rPr lang="en-US" dirty="0">
                <a:solidFill>
                  <a:schemeClr val="tx1"/>
                </a:solidFill>
                <a:latin typeface="Segoe UI Symbol" panose="020B0502040204020203" pitchFamily="34" charset="0"/>
                <a:ea typeface="Segoe UI Symbol" panose="020B0502040204020203" pitchFamily="34" charset="0"/>
              </a:rPr>
              <a:t>Students are able to manipulate numbers by joining, separating, and comparing while engaging in flexible mathematical reasoning.  It is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a capacity to work flexibly with the concepts, strategies and representations of addition and subtraction as they occur in a wide range of contexts. (mathematical reasoning)</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going beyond memorization of basic arithmetic skills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the means to communicate additive understanding effectively in a variety of ways (for example, words, diagrams, symbolic expressions, and written algorithms). </a:t>
            </a:r>
          </a:p>
          <a:p>
            <a:endParaRPr lang="en-US" dirty="0">
              <a:latin typeface="Segoe UI Symbol" panose="020B0502040204020203" pitchFamily="34" charset="0"/>
              <a:ea typeface="Segoe UI Symbol"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34470" flipH="1">
            <a:off x="7225449" y="5253423"/>
            <a:ext cx="1457667" cy="1724167"/>
          </a:xfrm>
          <a:prstGeom prst="rect">
            <a:avLst/>
          </a:prstGeom>
        </p:spPr>
      </p:pic>
      <p:sp>
        <p:nvSpPr>
          <p:cNvPr id="5" name="TextBox 4"/>
          <p:cNvSpPr txBox="1"/>
          <p:nvPr/>
        </p:nvSpPr>
        <p:spPr>
          <a:xfrm>
            <a:off x="6201684" y="6528179"/>
            <a:ext cx="1752598" cy="369332"/>
          </a:xfrm>
          <a:prstGeom prst="rect">
            <a:avLst/>
          </a:prstGeom>
          <a:noFill/>
        </p:spPr>
        <p:txBody>
          <a:bodyPr wrap="square" rtlCol="0">
            <a:spAutoFit/>
          </a:bodyPr>
          <a:lstStyle/>
          <a:p>
            <a:pPr algn="r"/>
            <a:r>
              <a:rPr lang="en-US" dirty="0"/>
              <a:t>EMPLO, 2015</a:t>
            </a:r>
          </a:p>
        </p:txBody>
      </p:sp>
    </p:spTree>
    <p:extLst>
      <p:ext uri="{BB962C8B-B14F-4D97-AF65-F5344CB8AC3E}">
        <p14:creationId xmlns:p14="http://schemas.microsoft.com/office/powerpoint/2010/main" val="3620239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09800"/>
            <a:ext cx="6096000" cy="5248275"/>
          </a:xfrm>
          <a:prstGeom prst="rect">
            <a:avLst/>
          </a:prstGeom>
        </p:spPr>
      </p:pic>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28" name="Title 1"/>
          <p:cNvSpPr txBox="1">
            <a:spLocks/>
          </p:cNvSpPr>
          <p:nvPr/>
        </p:nvSpPr>
        <p:spPr>
          <a:xfrm>
            <a:off x="19050" y="17526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They might use their fingers!</a:t>
            </a:r>
          </a:p>
        </p:txBody>
      </p:sp>
      <p:sp>
        <p:nvSpPr>
          <p:cNvPr id="29" name="Title 1"/>
          <p:cNvSpPr txBox="1">
            <a:spLocks/>
          </p:cNvSpPr>
          <p:nvPr/>
        </p:nvSpPr>
        <p:spPr>
          <a:xfrm>
            <a:off x="1981200" y="3962400"/>
            <a:ext cx="4267200" cy="2667000"/>
          </a:xfrm>
          <a:prstGeom prst="rect">
            <a:avLst/>
          </a:prstGeom>
          <a:solidFill>
            <a:schemeClr val="bg2"/>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a:hlinkClick r:id="rId4"/>
              </a:rPr>
              <a:t>Penner-Wilger</a:t>
            </a:r>
            <a:r>
              <a:rPr lang="en-US" dirty="0">
                <a:hlinkClick r:id="rId4"/>
              </a:rPr>
              <a:t> et al. (2007)</a:t>
            </a:r>
            <a:r>
              <a:rPr lang="en-US" dirty="0"/>
              <a:t> and </a:t>
            </a:r>
            <a:r>
              <a:rPr lang="en-US" dirty="0" err="1"/>
              <a:t>Penner-Wilger</a:t>
            </a:r>
            <a:r>
              <a:rPr lang="en-US" dirty="0"/>
              <a:t> et al. </a:t>
            </a:r>
            <a:r>
              <a:rPr lang="en-US" dirty="0" smtClean="0"/>
              <a:t>(2013) </a:t>
            </a:r>
            <a:r>
              <a:rPr lang="en-US" dirty="0"/>
              <a:t>found that finger </a:t>
            </a:r>
            <a:r>
              <a:rPr lang="en-US" dirty="0" smtClean="0"/>
              <a:t>[perception] was </a:t>
            </a:r>
            <a:r>
              <a:rPr lang="en-US" dirty="0"/>
              <a:t>related to children’s </a:t>
            </a:r>
            <a:r>
              <a:rPr lang="en-US" dirty="0">
                <a:solidFill>
                  <a:srgbClr val="FF0000"/>
                </a:solidFill>
              </a:rPr>
              <a:t>number system knowledge and calculation skill</a:t>
            </a:r>
            <a:r>
              <a:rPr lang="en-US" dirty="0"/>
              <a:t> concurrently in Grade 1. Moreover, </a:t>
            </a:r>
            <a:r>
              <a:rPr lang="en-US" dirty="0" err="1">
                <a:hlinkClick r:id="rId5"/>
              </a:rPr>
              <a:t>Penner-Wilger</a:t>
            </a:r>
            <a:r>
              <a:rPr lang="en-US" dirty="0">
                <a:hlinkClick r:id="rId5"/>
              </a:rPr>
              <a:t> et al. (2009)</a:t>
            </a:r>
            <a:r>
              <a:rPr lang="en-US" dirty="0"/>
              <a:t> found that finger </a:t>
            </a:r>
            <a:r>
              <a:rPr lang="en-US" dirty="0" smtClean="0"/>
              <a:t>[perception] in </a:t>
            </a:r>
            <a:r>
              <a:rPr lang="en-US" dirty="0"/>
              <a:t>Grade 1 </a:t>
            </a:r>
            <a:r>
              <a:rPr lang="en-US" dirty="0">
                <a:solidFill>
                  <a:srgbClr val="FF0000"/>
                </a:solidFill>
              </a:rPr>
              <a:t>predicted performance on tasks designed to assess number representations </a:t>
            </a:r>
            <a:r>
              <a:rPr lang="en-US" dirty="0"/>
              <a:t>– number comparison and estimation – in </a:t>
            </a:r>
            <a:r>
              <a:rPr lang="en-US" dirty="0">
                <a:solidFill>
                  <a:srgbClr val="FF0000"/>
                </a:solidFill>
              </a:rPr>
              <a:t>Grade 2</a:t>
            </a:r>
            <a:r>
              <a:rPr lang="en-US" dirty="0"/>
              <a:t>. </a:t>
            </a:r>
            <a:endParaRPr lang="en-US" dirty="0" smtClean="0"/>
          </a:p>
        </p:txBody>
      </p:sp>
    </p:spTree>
    <p:extLst>
      <p:ext uri="{BB962C8B-B14F-4D97-AF65-F5344CB8AC3E}">
        <p14:creationId xmlns:p14="http://schemas.microsoft.com/office/powerpoint/2010/main" val="3675678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rc-User\AppData\Local\Microsoft\Windows\Temporary Internet Files\Content.IE5\O9JA84BE\Human_Han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33800"/>
            <a:ext cx="4165599" cy="3124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Developing finger perception</a:t>
            </a:r>
            <a:endParaRPr lang="en-US" dirty="0"/>
          </a:p>
        </p:txBody>
      </p:sp>
      <p:sp>
        <p:nvSpPr>
          <p:cNvPr id="28" name="Title 1"/>
          <p:cNvSpPr txBox="1">
            <a:spLocks/>
          </p:cNvSpPr>
          <p:nvPr/>
        </p:nvSpPr>
        <p:spPr>
          <a:xfrm>
            <a:off x="1066800" y="2133601"/>
            <a:ext cx="809625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600" dirty="0" smtClean="0"/>
              <a:t>Hold out one hand.</a:t>
            </a:r>
          </a:p>
          <a:p>
            <a:pPr marL="571500" indent="-571500" algn="l">
              <a:buFont typeface="Arial" panose="020B0604020202020204" pitchFamily="34" charset="0"/>
              <a:buChar char="•"/>
            </a:pPr>
            <a:r>
              <a:rPr lang="en-US" sz="3600" dirty="0" smtClean="0"/>
              <a:t>Close your eyes.</a:t>
            </a:r>
          </a:p>
          <a:p>
            <a:pPr marL="571500" indent="-571500" algn="l">
              <a:buFont typeface="Arial" panose="020B0604020202020204" pitchFamily="34" charset="0"/>
              <a:buChar char="•"/>
            </a:pPr>
            <a:r>
              <a:rPr lang="en-US" sz="3600" dirty="0" smtClean="0"/>
              <a:t>Partner touches one of your fingertips.</a:t>
            </a:r>
          </a:p>
          <a:p>
            <a:pPr marL="571500" indent="-571500" algn="l">
              <a:buFont typeface="Arial" panose="020B0604020202020204" pitchFamily="34" charset="0"/>
              <a:buChar char="•"/>
            </a:pPr>
            <a:r>
              <a:rPr lang="en-US" sz="3600" dirty="0" smtClean="0"/>
              <a:t>Can you name the finger?</a:t>
            </a:r>
          </a:p>
        </p:txBody>
      </p:sp>
    </p:spTree>
    <p:extLst>
      <p:ext uri="{BB962C8B-B14F-4D97-AF65-F5344CB8AC3E}">
        <p14:creationId xmlns:p14="http://schemas.microsoft.com/office/powerpoint/2010/main" val="1171946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finger perception</a:t>
            </a:r>
            <a:endParaRPr lang="en-US" dirty="0"/>
          </a:p>
        </p:txBody>
      </p:sp>
      <p:sp>
        <p:nvSpPr>
          <p:cNvPr id="3" name="Rectangle 2"/>
          <p:cNvSpPr/>
          <p:nvPr/>
        </p:nvSpPr>
        <p:spPr>
          <a:xfrm>
            <a:off x="76200" y="6400800"/>
            <a:ext cx="4364849" cy="369332"/>
          </a:xfrm>
          <a:prstGeom prst="rect">
            <a:avLst/>
          </a:prstGeom>
        </p:spPr>
        <p:txBody>
          <a:bodyPr wrap="none">
            <a:spAutoFit/>
          </a:bodyPr>
          <a:lstStyle/>
          <a:p>
            <a:r>
              <a:rPr lang="en-US" dirty="0"/>
              <a:t>https://www.youcubed.org/finger-activities/</a:t>
            </a:r>
          </a:p>
        </p:txBody>
      </p:sp>
      <p:pic>
        <p:nvPicPr>
          <p:cNvPr id="7170" name="Picture 2" descr="C:\Users\Carc-User\AppData\Local\Microsoft\Windows\Temporary Internet Files\Content.IE5\M7JFAWJ6\abstract_acrylic_hand_print_sjpg41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856" y="1981199"/>
            <a:ext cx="4177793" cy="487680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 y="2133600"/>
            <a:ext cx="3221849" cy="415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318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Manipulatives: Cuisenaire Rods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8512" y="3442494"/>
            <a:ext cx="2466975" cy="1847850"/>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3581400" cy="40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880" y="3240591"/>
            <a:ext cx="2466975" cy="1847850"/>
          </a:xfrm>
          <a:prstGeom prst="rect">
            <a:avLst/>
          </a:prstGeom>
        </p:spPr>
      </p:pic>
      <p:sp>
        <p:nvSpPr>
          <p:cNvPr id="6" name="TextBox 5"/>
          <p:cNvSpPr txBox="1"/>
          <p:nvPr/>
        </p:nvSpPr>
        <p:spPr>
          <a:xfrm>
            <a:off x="5911449" y="2743200"/>
            <a:ext cx="2731838"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Building 10</a:t>
            </a:r>
            <a:endParaRPr lang="en-US" sz="4000" dirty="0">
              <a:latin typeface="Segoe UI Symbol" panose="020B0502040204020203" pitchFamily="34" charset="0"/>
              <a:ea typeface="Segoe UI Symbol" panose="020B0502040204020203" pitchFamily="34" charset="0"/>
            </a:endParaRPr>
          </a:p>
        </p:txBody>
      </p:sp>
      <p:sp>
        <p:nvSpPr>
          <p:cNvPr id="7" name="TextBox 6"/>
          <p:cNvSpPr txBox="1"/>
          <p:nvPr/>
        </p:nvSpPr>
        <p:spPr>
          <a:xfrm>
            <a:off x="5486400" y="4876800"/>
            <a:ext cx="3581943"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Aka Facts of 10</a:t>
            </a:r>
            <a:endParaRPr lang="en-US" sz="40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940982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Minutes</a:t>
            </a:r>
            <a:endParaRPr lang="en-US" dirty="0"/>
          </a:p>
        </p:txBody>
      </p:sp>
      <p:sp>
        <p:nvSpPr>
          <p:cNvPr id="4" name="Rectangle 3"/>
          <p:cNvSpPr/>
          <p:nvPr/>
        </p:nvSpPr>
        <p:spPr>
          <a:xfrm>
            <a:off x="0" y="2286000"/>
            <a:ext cx="9144000" cy="1384995"/>
          </a:xfrm>
          <a:prstGeom prst="rect">
            <a:avLst/>
          </a:prstGeom>
        </p:spPr>
        <p:txBody>
          <a:bodyPr wrap="square">
            <a:spAutoFit/>
          </a:bodyPr>
          <a:lstStyle/>
          <a:p>
            <a:pPr algn="ctr"/>
            <a:r>
              <a:rPr lang="en-US" sz="2800" b="1" dirty="0" smtClean="0">
                <a:latin typeface="Segoe UI Symbol" panose="020B0502040204020203" pitchFamily="34" charset="0"/>
                <a:ea typeface="Segoe UI Symbol" panose="020B0502040204020203" pitchFamily="34" charset="0"/>
              </a:rPr>
              <a:t>Agree or Disagree?</a:t>
            </a:r>
          </a:p>
          <a:p>
            <a:pPr algn="ctr"/>
            <a:r>
              <a:rPr lang="en-US" sz="2800" b="1" dirty="0" smtClean="0">
                <a:latin typeface="Segoe UI Symbol" panose="020B0502040204020203" pitchFamily="34" charset="0"/>
                <a:ea typeface="Segoe UI Symbol" panose="020B0502040204020203" pitchFamily="34" charset="0"/>
              </a:rPr>
              <a:t>Mad Minutes help students learn math facts.</a:t>
            </a:r>
          </a:p>
          <a:p>
            <a:pPr algn="ctr"/>
            <a:r>
              <a:rPr lang="en-US" sz="2800" b="1" dirty="0" smtClean="0">
                <a:latin typeface="Segoe UI Symbol" panose="020B0502040204020203" pitchFamily="34" charset="0"/>
                <a:ea typeface="Segoe UI Symbol" panose="020B0502040204020203" pitchFamily="34" charset="0"/>
              </a:rPr>
              <a:t>Mad Minutes encourage students to practice.</a:t>
            </a:r>
            <a:endParaRPr lang="en-US" sz="2800" dirty="0">
              <a:latin typeface="Segoe UI Symbol" panose="020B0502040204020203" pitchFamily="34" charset="0"/>
              <a:ea typeface="Segoe UI Symbol" panose="020B0502040204020203" pitchFamily="34" charset="0"/>
            </a:endParaRPr>
          </a:p>
        </p:txBody>
      </p:sp>
      <p:pic>
        <p:nvPicPr>
          <p:cNvPr id="3076" name="Picture 4" descr="C:\Users\Carc-User\AppData\Local\Microsoft\Windows\Temporary Internet Files\Content.IE5\YUBSDWMB\Thumbs-Up-Circ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343400"/>
            <a:ext cx="221838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arc-User\AppData\Local\Microsoft\Windows\Temporary Internet Files\Content.IE5\M7JFAWJ6\Thumbs-Down-Circl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343400"/>
            <a:ext cx="221838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Minutes</a:t>
            </a:r>
            <a:endParaRPr lang="en-US" dirty="0"/>
          </a:p>
        </p:txBody>
      </p:sp>
      <p:pic>
        <p:nvPicPr>
          <p:cNvPr id="3075" name="Picture 3" descr="C:\Users\Carc-User\AppData\Local\Microsoft\Windows\Temporary Internet Files\Content.IE5\M7JFAWJ6\angry_boy_cartoon[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2257425"/>
            <a:ext cx="4160799" cy="38771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2875" y="2743200"/>
            <a:ext cx="4572000" cy="2862322"/>
          </a:xfrm>
          <a:prstGeom prst="rect">
            <a:avLst/>
          </a:prstGeom>
        </p:spPr>
        <p:txBody>
          <a:bodyPr>
            <a:spAutoFit/>
          </a:bodyPr>
          <a:lstStyle/>
          <a:p>
            <a:pPr algn="ctr"/>
            <a:r>
              <a:rPr lang="en-US" sz="3600" b="1" dirty="0" smtClean="0">
                <a:latin typeface="Segoe UI Symbol" panose="020B0502040204020203" pitchFamily="34" charset="0"/>
                <a:ea typeface="Segoe UI Symbol" panose="020B0502040204020203" pitchFamily="34" charset="0"/>
              </a:rPr>
              <a:t>Mad Minutes encourage the belief that you are only good at math if you are fast.</a:t>
            </a:r>
            <a:endParaRPr lang="en-US" sz="36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381399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4" name="Rectangle 3"/>
          <p:cNvSpPr/>
          <p:nvPr/>
        </p:nvSpPr>
        <p:spPr>
          <a:xfrm>
            <a:off x="152400" y="2286000"/>
            <a:ext cx="4572000" cy="2585323"/>
          </a:xfrm>
          <a:prstGeom prst="rect">
            <a:avLst/>
          </a:prstGeom>
        </p:spPr>
        <p:txBody>
          <a:bodyPr>
            <a:spAutoFit/>
          </a:bodyPr>
          <a:lstStyle/>
          <a:p>
            <a:r>
              <a:rPr lang="en-US" b="1" dirty="0" smtClean="0"/>
              <a:t>Results</a:t>
            </a:r>
          </a:p>
          <a:p>
            <a:r>
              <a:rPr lang="en-US" b="1" dirty="0" smtClean="0"/>
              <a:t>Under low-pressure conditions, high WM participants outperformed low WM participants.</a:t>
            </a:r>
          </a:p>
          <a:p>
            <a:endParaRPr lang="en-US" b="1" dirty="0"/>
          </a:p>
          <a:p>
            <a:r>
              <a:rPr lang="en-US" b="1" dirty="0" smtClean="0"/>
              <a:t>Under high-pressure conditions, high WM participants fell to the level of low WM participants.  Low WM participants results did not change much.</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415259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 y="6343650"/>
            <a:ext cx="2453044" cy="369332"/>
          </a:xfrm>
          <a:prstGeom prst="rect">
            <a:avLst/>
          </a:prstGeom>
        </p:spPr>
        <p:txBody>
          <a:bodyPr wrap="none">
            <a:spAutoFit/>
          </a:bodyPr>
          <a:lstStyle/>
          <a:p>
            <a:r>
              <a:rPr lang="en-US" dirty="0" err="1" smtClean="0"/>
              <a:t>Beilock</a:t>
            </a:r>
            <a:r>
              <a:rPr lang="en-US" dirty="0" smtClean="0"/>
              <a:t> </a:t>
            </a:r>
            <a:r>
              <a:rPr lang="en-US" dirty="0"/>
              <a:t>&amp; </a:t>
            </a:r>
            <a:r>
              <a:rPr lang="en-US" dirty="0" err="1"/>
              <a:t>DeCaro</a:t>
            </a:r>
            <a:r>
              <a:rPr lang="en-US" dirty="0"/>
              <a:t>, 2007</a:t>
            </a:r>
          </a:p>
        </p:txBody>
      </p:sp>
      <p:sp>
        <p:nvSpPr>
          <p:cNvPr id="8" name="Rectangle 7"/>
          <p:cNvSpPr/>
          <p:nvPr/>
        </p:nvSpPr>
        <p:spPr>
          <a:xfrm>
            <a:off x="6746099" y="6488668"/>
            <a:ext cx="2397901" cy="369332"/>
          </a:xfrm>
          <a:prstGeom prst="rect">
            <a:avLst/>
          </a:prstGeom>
        </p:spPr>
        <p:txBody>
          <a:bodyPr wrap="none">
            <a:spAutoFit/>
          </a:bodyPr>
          <a:lstStyle/>
          <a:p>
            <a:r>
              <a:rPr lang="en-US" dirty="0" smtClean="0"/>
              <a:t>WM:  Working Memory</a:t>
            </a:r>
            <a:endParaRPr lang="en-US" dirty="0"/>
          </a:p>
        </p:txBody>
      </p:sp>
    </p:spTree>
    <p:extLst>
      <p:ext uri="{BB962C8B-B14F-4D97-AF65-F5344CB8AC3E}">
        <p14:creationId xmlns:p14="http://schemas.microsoft.com/office/powerpoint/2010/main" val="2342644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4" name="Rectangle 3"/>
          <p:cNvSpPr/>
          <p:nvPr/>
        </p:nvSpPr>
        <p:spPr>
          <a:xfrm>
            <a:off x="152400" y="2286000"/>
            <a:ext cx="4572000" cy="2308324"/>
          </a:xfrm>
          <a:prstGeom prst="rect">
            <a:avLst/>
          </a:prstGeom>
        </p:spPr>
        <p:txBody>
          <a:bodyPr>
            <a:spAutoFit/>
          </a:bodyPr>
          <a:lstStyle/>
          <a:p>
            <a:r>
              <a:rPr lang="en-US" b="1" dirty="0" smtClean="0"/>
              <a:t>Why?</a:t>
            </a:r>
          </a:p>
          <a:p>
            <a:r>
              <a:rPr lang="en-US" b="1" dirty="0" smtClean="0"/>
              <a:t>When not under pressure,</a:t>
            </a:r>
          </a:p>
          <a:p>
            <a:pPr marL="285750" indent="-285750">
              <a:buFont typeface="Arial" panose="020B0604020202020204" pitchFamily="34" charset="0"/>
              <a:buChar char="•"/>
            </a:pPr>
            <a:r>
              <a:rPr lang="en-US" b="1" dirty="0" smtClean="0"/>
              <a:t>Highs used demanding procedures</a:t>
            </a:r>
          </a:p>
          <a:p>
            <a:pPr marL="285750" indent="-285750">
              <a:buFont typeface="Arial" panose="020B0604020202020204" pitchFamily="34" charset="0"/>
              <a:buChar char="•"/>
            </a:pPr>
            <a:r>
              <a:rPr lang="en-US" b="1" dirty="0" smtClean="0"/>
              <a:t>Lows used “shortcuts”</a:t>
            </a:r>
          </a:p>
          <a:p>
            <a:pPr marL="285750" indent="-285750">
              <a:buFont typeface="Arial" panose="020B0604020202020204" pitchFamily="34" charset="0"/>
              <a:buChar char="•"/>
            </a:pPr>
            <a:endParaRPr lang="en-US" b="1" dirty="0"/>
          </a:p>
          <a:p>
            <a:r>
              <a:rPr lang="en-US" b="1" dirty="0" smtClean="0"/>
              <a:t>When under pressure,</a:t>
            </a:r>
          </a:p>
          <a:p>
            <a:pPr marL="285750" indent="-285750">
              <a:buFont typeface="Arial" panose="020B0604020202020204" pitchFamily="34" charset="0"/>
              <a:buChar char="•"/>
            </a:pPr>
            <a:r>
              <a:rPr lang="en-US" b="1" dirty="0" smtClean="0"/>
              <a:t>Highs used “shortcuts”</a:t>
            </a:r>
          </a:p>
          <a:p>
            <a:pPr marL="285750" indent="-285750">
              <a:buFont typeface="Arial" panose="020B0604020202020204" pitchFamily="34" charset="0"/>
              <a:buChar char="•"/>
            </a:pPr>
            <a:r>
              <a:rPr lang="en-US" b="1" dirty="0" smtClean="0"/>
              <a:t>Lows used “shortcuts”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415259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 y="6343650"/>
            <a:ext cx="2453044" cy="369332"/>
          </a:xfrm>
          <a:prstGeom prst="rect">
            <a:avLst/>
          </a:prstGeom>
        </p:spPr>
        <p:txBody>
          <a:bodyPr wrap="none">
            <a:spAutoFit/>
          </a:bodyPr>
          <a:lstStyle/>
          <a:p>
            <a:r>
              <a:rPr lang="en-US" dirty="0" err="1" smtClean="0"/>
              <a:t>Beilock</a:t>
            </a:r>
            <a:r>
              <a:rPr lang="en-US" dirty="0" smtClean="0"/>
              <a:t> </a:t>
            </a:r>
            <a:r>
              <a:rPr lang="en-US" dirty="0"/>
              <a:t>&amp; </a:t>
            </a:r>
            <a:r>
              <a:rPr lang="en-US" dirty="0" err="1"/>
              <a:t>DeCaro</a:t>
            </a:r>
            <a:r>
              <a:rPr lang="en-US" dirty="0"/>
              <a:t>, 2007</a:t>
            </a:r>
          </a:p>
        </p:txBody>
      </p:sp>
    </p:spTree>
    <p:extLst>
      <p:ext uri="{BB962C8B-B14F-4D97-AF65-F5344CB8AC3E}">
        <p14:creationId xmlns:p14="http://schemas.microsoft.com/office/powerpoint/2010/main" val="3673147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Minutes</a:t>
            </a:r>
            <a:endParaRPr lang="en-US" dirty="0"/>
          </a:p>
        </p:txBody>
      </p:sp>
      <p:sp>
        <p:nvSpPr>
          <p:cNvPr id="3" name="Content Placeholder 2"/>
          <p:cNvSpPr>
            <a:spLocks noGrp="1"/>
          </p:cNvSpPr>
          <p:nvPr>
            <p:ph idx="1"/>
          </p:nvPr>
        </p:nvSpPr>
        <p:spPr>
          <a:xfrm>
            <a:off x="4114800" y="2819400"/>
            <a:ext cx="4191000" cy="3810000"/>
          </a:xfrm>
        </p:spPr>
        <p:txBody>
          <a:bodyPr/>
          <a:lstStyle/>
          <a:p>
            <a:pPr marL="0" indent="0" algn="ctr">
              <a:buNone/>
            </a:pPr>
            <a:r>
              <a:rPr lang="en-US" dirty="0" smtClean="0"/>
              <a:t>How can we turn “Mad Minutes” into a useful tool?</a:t>
            </a:r>
            <a:endParaRPr lang="en-US" dirty="0"/>
          </a:p>
        </p:txBody>
      </p:sp>
      <p:pic>
        <p:nvPicPr>
          <p:cNvPr id="5122" name="Picture 2" descr="C:\Users\Carc-User\AppData\Local\Microsoft\Windows\Temporary Internet Files\Content.IE5\O9JA84BE\magnifying-glass-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27908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13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Minutes</a:t>
            </a:r>
            <a:endParaRPr lang="en-US" dirty="0"/>
          </a:p>
        </p:txBody>
      </p:sp>
      <p:sp>
        <p:nvSpPr>
          <p:cNvPr id="3" name="Content Placeholder 2"/>
          <p:cNvSpPr>
            <a:spLocks noGrp="1"/>
          </p:cNvSpPr>
          <p:nvPr>
            <p:ph idx="1"/>
          </p:nvPr>
        </p:nvSpPr>
        <p:spPr>
          <a:xfrm>
            <a:off x="457200" y="2103437"/>
            <a:ext cx="3581400" cy="4525963"/>
          </a:xfrm>
        </p:spPr>
        <p:txBody>
          <a:bodyPr>
            <a:normAutofit fontScale="92500"/>
          </a:bodyPr>
          <a:lstStyle/>
          <a:p>
            <a:pPr marL="0" indent="0">
              <a:buNone/>
            </a:pPr>
            <a:r>
              <a:rPr lang="en-US" dirty="0" smtClean="0"/>
              <a:t>Facts of 10</a:t>
            </a:r>
          </a:p>
          <a:p>
            <a:r>
              <a:rPr lang="en-US" dirty="0" smtClean="0"/>
              <a:t>1 minute to </a:t>
            </a:r>
            <a:r>
              <a:rPr lang="en-US" dirty="0" smtClean="0">
                <a:solidFill>
                  <a:srgbClr val="FF0000"/>
                </a:solidFill>
              </a:rPr>
              <a:t>circle </a:t>
            </a:r>
            <a:br>
              <a:rPr lang="en-US" dirty="0" smtClean="0">
                <a:solidFill>
                  <a:srgbClr val="FF0000"/>
                </a:solidFill>
              </a:rPr>
            </a:br>
            <a:r>
              <a:rPr lang="en-US" sz="2200" dirty="0" smtClean="0"/>
              <a:t>(you only get 30 seconds)</a:t>
            </a:r>
          </a:p>
          <a:p>
            <a:r>
              <a:rPr lang="en-US" dirty="0" smtClean="0"/>
              <a:t>~2 minutes to </a:t>
            </a:r>
            <a:r>
              <a:rPr lang="en-US" dirty="0" smtClean="0">
                <a:solidFill>
                  <a:srgbClr val="FF0000"/>
                </a:solidFill>
              </a:rPr>
              <a:t>answer</a:t>
            </a:r>
            <a:br>
              <a:rPr lang="en-US" dirty="0" smtClean="0">
                <a:solidFill>
                  <a:srgbClr val="FF0000"/>
                </a:solidFill>
              </a:rPr>
            </a:br>
            <a:r>
              <a:rPr lang="en-US" sz="2200" dirty="0"/>
              <a:t>(you only get 30 seconds)</a:t>
            </a:r>
            <a:endParaRPr lang="en-US" dirty="0" smtClean="0">
              <a:solidFill>
                <a:srgbClr val="FF0000"/>
              </a:solidFill>
            </a:endParaRPr>
          </a:p>
          <a:p>
            <a:endParaRPr lang="en-US" dirty="0"/>
          </a:p>
          <a:p>
            <a:pPr marL="0" indent="0">
              <a:buNone/>
            </a:pPr>
            <a:r>
              <a:rPr lang="en-US" dirty="0" smtClean="0"/>
              <a:t>How does this help students?</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47823"/>
            <a:ext cx="3623457"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390775" y="5981700"/>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8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a:xfrm>
            <a:off x="457200" y="2103437"/>
            <a:ext cx="8229600" cy="3230563"/>
          </a:xfrm>
        </p:spPr>
        <p:txBody>
          <a:bodyPr/>
          <a:lstStyle/>
          <a:p>
            <a:pPr marL="0" indent="0">
              <a:buNone/>
            </a:pPr>
            <a:r>
              <a:rPr lang="en-US" dirty="0"/>
              <a:t>Research says</a:t>
            </a:r>
          </a:p>
          <a:p>
            <a:r>
              <a:rPr lang="en-US" dirty="0"/>
              <a:t>Both mathematical reasoning and arithmetic skills are predictors of mathematical achievement, however, students ability to reason mathematically was the stronger predictor of success.</a:t>
            </a:r>
          </a:p>
        </p:txBody>
      </p:sp>
      <p:sp>
        <p:nvSpPr>
          <p:cNvPr id="4" name="Rectangle 3"/>
          <p:cNvSpPr/>
          <p:nvPr/>
        </p:nvSpPr>
        <p:spPr>
          <a:xfrm>
            <a:off x="5257800" y="6488668"/>
            <a:ext cx="3886200" cy="369332"/>
          </a:xfrm>
          <a:prstGeom prst="rect">
            <a:avLst/>
          </a:prstGeom>
        </p:spPr>
        <p:txBody>
          <a:bodyPr wrap="square">
            <a:spAutoFit/>
          </a:bodyPr>
          <a:lstStyle/>
          <a:p>
            <a:r>
              <a:rPr lang="en-CA" dirty="0" err="1"/>
              <a:t>Nunes</a:t>
            </a:r>
            <a:r>
              <a:rPr lang="en-CA" dirty="0"/>
              <a:t>, Bryant, Barros, &amp; Sylva, 2011</a:t>
            </a:r>
          </a:p>
        </p:txBody>
      </p:sp>
    </p:spTree>
    <p:extLst>
      <p:ext uri="{BB962C8B-B14F-4D97-AF65-F5344CB8AC3E}">
        <p14:creationId xmlns:p14="http://schemas.microsoft.com/office/powerpoint/2010/main" val="2795212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Strategy</a:t>
            </a:r>
            <a:endParaRPr lang="en-US" dirty="0"/>
          </a:p>
        </p:txBody>
      </p:sp>
      <p:sp>
        <p:nvSpPr>
          <p:cNvPr id="3" name="Content Placeholder 2"/>
          <p:cNvSpPr>
            <a:spLocks noGrp="1"/>
          </p:cNvSpPr>
          <p:nvPr>
            <p:ph idx="1"/>
          </p:nvPr>
        </p:nvSpPr>
        <p:spPr>
          <a:xfrm>
            <a:off x="457200" y="6019800"/>
            <a:ext cx="8229600" cy="609600"/>
          </a:xfrm>
        </p:spPr>
        <p:txBody>
          <a:bodyPr/>
          <a:lstStyle/>
          <a:p>
            <a:pPr marL="0" indent="0" algn="ctr">
              <a:buNone/>
            </a:pPr>
            <a:r>
              <a:rPr lang="en-US" dirty="0" smtClean="0"/>
              <a:t>Doubles</a:t>
            </a:r>
            <a:endParaRPr lang="en-US" dirty="0"/>
          </a:p>
        </p:txBody>
      </p:sp>
      <p:pic>
        <p:nvPicPr>
          <p:cNvPr id="1029" name="Picture 5" descr="C:\Users\Carc-User\AppData\Local\Microsoft\Windows\Temporary Internet Files\Content.IE5\YUBSDWMB\MultiTouch-Interface-Mouse-theme-2-fingers-Double-Tap[1].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8500" l="10000" r="90000">
                        <a14:foregroundMark x1="42250" y1="17500" x2="42250" y2="17500"/>
                        <a14:foregroundMark x1="42250" y1="22250" x2="42250" y2="22250"/>
                        <a14:foregroundMark x1="64750" y1="13750" x2="64750" y2="13750"/>
                        <a14:foregroundMark x1="67250" y1="18750" x2="67250"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057400" y="1962149"/>
            <a:ext cx="421957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399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Doubles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602" t="7732" r="16989"/>
          <a:stretch/>
        </p:blipFill>
        <p:spPr>
          <a:xfrm>
            <a:off x="7191375" y="2962274"/>
            <a:ext cx="1638300" cy="1704975"/>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95738"/>
            <a:ext cx="5970178" cy="28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738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Manipulatives: Cuisenaire Rods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8512" y="3442494"/>
            <a:ext cx="2466975" cy="1847850"/>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3581400" cy="40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240591"/>
            <a:ext cx="2466975" cy="1847850"/>
          </a:xfrm>
          <a:prstGeom prst="rect">
            <a:avLst/>
          </a:prstGeom>
        </p:spPr>
      </p:pic>
      <p:sp>
        <p:nvSpPr>
          <p:cNvPr id="3" name="TextBox 2"/>
          <p:cNvSpPr txBox="1"/>
          <p:nvPr/>
        </p:nvSpPr>
        <p:spPr>
          <a:xfrm>
            <a:off x="6534409" y="2743200"/>
            <a:ext cx="2047355"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Doubles</a:t>
            </a:r>
            <a:endParaRPr lang="en-US" sz="40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945031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Minutes</a:t>
            </a:r>
            <a:endParaRPr lang="en-US" dirty="0"/>
          </a:p>
        </p:txBody>
      </p:sp>
      <p:sp>
        <p:nvSpPr>
          <p:cNvPr id="3" name="Content Placeholder 2"/>
          <p:cNvSpPr>
            <a:spLocks noGrp="1"/>
          </p:cNvSpPr>
          <p:nvPr>
            <p:ph idx="1"/>
          </p:nvPr>
        </p:nvSpPr>
        <p:spPr>
          <a:xfrm>
            <a:off x="457200" y="2103437"/>
            <a:ext cx="3581400" cy="4525963"/>
          </a:xfrm>
        </p:spPr>
        <p:txBody>
          <a:bodyPr>
            <a:normAutofit/>
          </a:bodyPr>
          <a:lstStyle/>
          <a:p>
            <a:pPr marL="0" indent="0">
              <a:buNone/>
            </a:pPr>
            <a:r>
              <a:rPr lang="en-US" dirty="0" smtClean="0"/>
              <a:t>Doubles</a:t>
            </a:r>
          </a:p>
          <a:p>
            <a:r>
              <a:rPr lang="en-US" dirty="0" smtClean="0"/>
              <a:t>1 minute to </a:t>
            </a:r>
            <a:r>
              <a:rPr lang="en-US" dirty="0" smtClean="0">
                <a:solidFill>
                  <a:srgbClr val="FF0000"/>
                </a:solidFill>
              </a:rPr>
              <a:t>box</a:t>
            </a:r>
            <a:endParaRPr lang="en-US" sz="2200" dirty="0" smtClean="0"/>
          </a:p>
          <a:p>
            <a:r>
              <a:rPr lang="en-US" dirty="0" smtClean="0"/>
              <a:t>~2 minutes to </a:t>
            </a:r>
            <a:r>
              <a:rPr lang="en-US" dirty="0" smtClean="0">
                <a:solidFill>
                  <a:srgbClr val="FF0000"/>
                </a:solidFill>
              </a:rPr>
              <a:t>answer</a:t>
            </a:r>
            <a:br>
              <a:rPr lang="en-US" dirty="0" smtClean="0">
                <a:solidFill>
                  <a:srgbClr val="FF0000"/>
                </a:solidFill>
              </a:rPr>
            </a:br>
            <a:r>
              <a:rPr lang="en-US" sz="2200" dirty="0" smtClean="0"/>
              <a:t>(you only get 1 minute)</a:t>
            </a:r>
            <a:endParaRPr lang="en-US" dirty="0" smtClean="0">
              <a:solidFill>
                <a:srgbClr val="FF0000"/>
              </a:solidFill>
            </a:endParaRPr>
          </a:p>
          <a:p>
            <a:pPr marL="0" indent="0">
              <a:buNone/>
            </a:pP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47823"/>
            <a:ext cx="3623457"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00200" y="5791200"/>
            <a:ext cx="1066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529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Strategy</a:t>
            </a:r>
            <a:endParaRPr lang="en-US" dirty="0"/>
          </a:p>
        </p:txBody>
      </p:sp>
      <p:sp>
        <p:nvSpPr>
          <p:cNvPr id="3" name="Content Placeholder 2"/>
          <p:cNvSpPr>
            <a:spLocks noGrp="1"/>
          </p:cNvSpPr>
          <p:nvPr>
            <p:ph idx="1"/>
          </p:nvPr>
        </p:nvSpPr>
        <p:spPr>
          <a:xfrm>
            <a:off x="457200" y="6019800"/>
            <a:ext cx="8229600" cy="609600"/>
          </a:xfrm>
        </p:spPr>
        <p:txBody>
          <a:bodyPr/>
          <a:lstStyle/>
          <a:p>
            <a:pPr marL="0" indent="0" algn="ctr">
              <a:buNone/>
            </a:pPr>
            <a:r>
              <a:rPr lang="en-US" dirty="0" smtClean="0"/>
              <a:t>Near Doubles</a:t>
            </a:r>
            <a:endParaRPr lang="en-US" dirty="0"/>
          </a:p>
        </p:txBody>
      </p:sp>
      <p:pic>
        <p:nvPicPr>
          <p:cNvPr id="1029" name="Picture 5" descr="C:\Users\Carc-User\AppData\Local\Microsoft\Windows\Temporary Internet Files\Content.IE5\YUBSDWMB\MultiTouch-Interface-Mouse-theme-2-fingers-Double-Tap[1].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8500" l="10000" r="90000">
                        <a14:foregroundMark x1="42250" y1="17500" x2="42250" y2="17500"/>
                        <a14:foregroundMark x1="42250" y1="22250" x2="42250" y2="22250"/>
                        <a14:foregroundMark x1="64750" y1="13750" x2="64750" y2="13750"/>
                        <a14:foregroundMark x1="67250" y1="18750" x2="67250"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057400" y="1962149"/>
            <a:ext cx="4219575"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15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Near Doubles</a:t>
            </a:r>
            <a:endParaRPr lang="en-US" dirty="0"/>
          </a:p>
        </p:txBody>
      </p:sp>
      <p:sp>
        <p:nvSpPr>
          <p:cNvPr id="3" name="Content Placeholder 2"/>
          <p:cNvSpPr>
            <a:spLocks noGrp="1"/>
          </p:cNvSpPr>
          <p:nvPr>
            <p:ph idx="1"/>
          </p:nvPr>
        </p:nvSpPr>
        <p:spPr/>
        <p:txBody>
          <a:bodyPr/>
          <a:lstStyle/>
          <a:p>
            <a:pPr marL="0" indent="0" algn="ctr">
              <a:buNone/>
            </a:pPr>
            <a:r>
              <a:rPr lang="en-US" dirty="0" smtClean="0"/>
              <a:t>How are these two questions…</a:t>
            </a:r>
          </a:p>
          <a:p>
            <a:pPr marL="0" indent="0" algn="ctr">
              <a:buNone/>
            </a:pPr>
            <a:r>
              <a:rPr lang="en-US" dirty="0" smtClean="0"/>
              <a:t>similar?  </a:t>
            </a:r>
          </a:p>
          <a:p>
            <a:pPr marL="0" indent="0" algn="ctr">
              <a:buNone/>
            </a:pPr>
            <a:r>
              <a:rPr lang="en-US" dirty="0"/>
              <a:t>d</a:t>
            </a:r>
            <a:r>
              <a:rPr lang="en-US" dirty="0" smtClean="0"/>
              <a:t>ifferent?</a:t>
            </a:r>
          </a:p>
          <a:p>
            <a:pPr marL="0" indent="0" algn="ctr">
              <a:buNone/>
            </a:pPr>
            <a:r>
              <a:rPr lang="en-US" dirty="0" smtClean="0"/>
              <a:t>3 + 3 =</a:t>
            </a:r>
          </a:p>
          <a:p>
            <a:pPr marL="0" indent="0" algn="ctr">
              <a:buNone/>
            </a:pPr>
            <a:r>
              <a:rPr lang="en-US" dirty="0" smtClean="0"/>
              <a:t>3 + 4 = </a:t>
            </a:r>
            <a:endParaRPr lang="en-US" dirty="0"/>
          </a:p>
        </p:txBody>
      </p:sp>
    </p:spTree>
    <p:extLst>
      <p:ext uri="{BB962C8B-B14F-4D97-AF65-F5344CB8AC3E}">
        <p14:creationId xmlns:p14="http://schemas.microsoft.com/office/powerpoint/2010/main" val="3996680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Near Doubles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602" t="7732" r="16989"/>
          <a:stretch/>
        </p:blipFill>
        <p:spPr>
          <a:xfrm>
            <a:off x="7191375" y="2962274"/>
            <a:ext cx="1638300" cy="1704975"/>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95738"/>
            <a:ext cx="5970178" cy="28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Manipulatives: Cuisenaire Rods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8512" y="3442494"/>
            <a:ext cx="2466975" cy="1847850"/>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3581400" cy="40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240591"/>
            <a:ext cx="2466975" cy="1847850"/>
          </a:xfrm>
          <a:prstGeom prst="rect">
            <a:avLst/>
          </a:prstGeom>
        </p:spPr>
      </p:pic>
      <p:sp>
        <p:nvSpPr>
          <p:cNvPr id="3" name="TextBox 2"/>
          <p:cNvSpPr txBox="1"/>
          <p:nvPr/>
        </p:nvSpPr>
        <p:spPr>
          <a:xfrm>
            <a:off x="5918857" y="2743200"/>
            <a:ext cx="3278462"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Near Doubles</a:t>
            </a:r>
            <a:endParaRPr lang="en-US" sz="40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6177916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Minutes</a:t>
            </a:r>
            <a:endParaRPr lang="en-US" dirty="0"/>
          </a:p>
        </p:txBody>
      </p:sp>
      <p:sp>
        <p:nvSpPr>
          <p:cNvPr id="3" name="Content Placeholder 2"/>
          <p:cNvSpPr>
            <a:spLocks noGrp="1"/>
          </p:cNvSpPr>
          <p:nvPr>
            <p:ph idx="1"/>
          </p:nvPr>
        </p:nvSpPr>
        <p:spPr>
          <a:xfrm>
            <a:off x="457200" y="2103437"/>
            <a:ext cx="3581400" cy="4525963"/>
          </a:xfrm>
        </p:spPr>
        <p:txBody>
          <a:bodyPr>
            <a:normAutofit/>
          </a:bodyPr>
          <a:lstStyle/>
          <a:p>
            <a:pPr marL="0" indent="0">
              <a:buNone/>
            </a:pPr>
            <a:r>
              <a:rPr lang="en-US" dirty="0" smtClean="0"/>
              <a:t>Near Doubles</a:t>
            </a:r>
          </a:p>
          <a:p>
            <a:r>
              <a:rPr lang="en-US" dirty="0" smtClean="0"/>
              <a:t>1 minute to </a:t>
            </a:r>
            <a:r>
              <a:rPr lang="en-US" dirty="0" smtClean="0">
                <a:solidFill>
                  <a:srgbClr val="FF0000"/>
                </a:solidFill>
              </a:rPr>
              <a:t>triangle</a:t>
            </a:r>
            <a:endParaRPr lang="en-US" sz="2200" dirty="0" smtClean="0"/>
          </a:p>
          <a:p>
            <a:r>
              <a:rPr lang="en-US" dirty="0" smtClean="0"/>
              <a:t>~2 minutes to </a:t>
            </a:r>
            <a:r>
              <a:rPr lang="en-US" dirty="0" smtClean="0">
                <a:solidFill>
                  <a:srgbClr val="FF0000"/>
                </a:solidFill>
              </a:rPr>
              <a:t>answer</a:t>
            </a:r>
            <a:br>
              <a:rPr lang="en-US" dirty="0" smtClean="0">
                <a:solidFill>
                  <a:srgbClr val="FF0000"/>
                </a:solidFill>
              </a:rPr>
            </a:br>
            <a:r>
              <a:rPr lang="en-US" sz="2200" dirty="0" smtClean="0"/>
              <a:t>(you only get 1 minute)</a:t>
            </a:r>
            <a:endParaRPr lang="en-US" dirty="0" smtClean="0">
              <a:solidFill>
                <a:srgbClr val="FF0000"/>
              </a:solidFill>
            </a:endParaRPr>
          </a:p>
          <a:p>
            <a:pPr marL="0" indent="0">
              <a:buNone/>
            </a:pP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47823"/>
            <a:ext cx="3623457"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sosceles Triangle 3"/>
          <p:cNvSpPr/>
          <p:nvPr/>
        </p:nvSpPr>
        <p:spPr>
          <a:xfrm>
            <a:off x="2209800" y="5181600"/>
            <a:ext cx="1295400" cy="1447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1158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2405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Consolidating Your Learning</a:t>
            </a:r>
          </a:p>
        </p:txBody>
      </p:sp>
      <p:sp>
        <p:nvSpPr>
          <p:cNvPr id="6" name="Right Arrow 5"/>
          <p:cNvSpPr/>
          <p:nvPr/>
        </p:nvSpPr>
        <p:spPr>
          <a:xfrm>
            <a:off x="0" y="2895600"/>
            <a:ext cx="205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09800" y="1924050"/>
            <a:ext cx="2167581" cy="338554"/>
          </a:xfrm>
          <a:prstGeom prst="rect">
            <a:avLst/>
          </a:prstGeom>
          <a:noFill/>
        </p:spPr>
        <p:txBody>
          <a:bodyPr wrap="none" rtlCol="0">
            <a:spAutoFit/>
          </a:bodyPr>
          <a:lstStyle/>
          <a:p>
            <a:r>
              <a:rPr lang="en-US" sz="1600" dirty="0" smtClean="0">
                <a:solidFill>
                  <a:srgbClr val="FF0000"/>
                </a:solidFill>
              </a:rPr>
              <a:t>Doubles / Near Doubles</a:t>
            </a:r>
            <a:endParaRPr lang="en-US" sz="1600" dirty="0">
              <a:solidFill>
                <a:srgbClr val="FF0000"/>
              </a:solidFill>
            </a:endParaRPr>
          </a:p>
        </p:txBody>
      </p:sp>
    </p:spTree>
    <p:extLst>
      <p:ext uri="{BB962C8B-B14F-4D97-AF65-F5344CB8AC3E}">
        <p14:creationId xmlns:p14="http://schemas.microsoft.com/office/powerpoint/2010/main" val="4016912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a:xfrm>
            <a:off x="457200" y="2103437"/>
            <a:ext cx="8229600" cy="3840163"/>
          </a:xfrm>
        </p:spPr>
        <p:txBody>
          <a:bodyPr/>
          <a:lstStyle/>
          <a:p>
            <a:pPr marL="0" indent="0">
              <a:buNone/>
            </a:pPr>
            <a:r>
              <a:rPr lang="en-US" dirty="0"/>
              <a:t>Research says</a:t>
            </a:r>
          </a:p>
          <a:p>
            <a:r>
              <a:rPr lang="en-CA" dirty="0"/>
              <a:t>Early literacy success is directly linked to later literacy success.</a:t>
            </a:r>
          </a:p>
          <a:p>
            <a:r>
              <a:rPr lang="en-CA" dirty="0"/>
              <a:t>Early numeracy success is directly linked to later numeracy AND literacy success.</a:t>
            </a:r>
          </a:p>
          <a:p>
            <a:r>
              <a:rPr lang="en-CA" dirty="0"/>
              <a:t>Early numeracy is a better predictor of school success than early literacy.</a:t>
            </a:r>
          </a:p>
        </p:txBody>
      </p:sp>
      <p:sp>
        <p:nvSpPr>
          <p:cNvPr id="4" name="Rectangle 3"/>
          <p:cNvSpPr/>
          <p:nvPr/>
        </p:nvSpPr>
        <p:spPr>
          <a:xfrm>
            <a:off x="4343400" y="6488668"/>
            <a:ext cx="4814248" cy="369332"/>
          </a:xfrm>
          <a:prstGeom prst="rect">
            <a:avLst/>
          </a:prstGeom>
        </p:spPr>
        <p:txBody>
          <a:bodyPr wrap="square">
            <a:spAutoFit/>
          </a:bodyPr>
          <a:lstStyle/>
          <a:p>
            <a:r>
              <a:rPr lang="en-CA" dirty="0"/>
              <a:t>Study:  School Readiness and Later Achievement</a:t>
            </a:r>
          </a:p>
        </p:txBody>
      </p:sp>
    </p:spTree>
    <p:extLst>
      <p:ext uri="{BB962C8B-B14F-4D97-AF65-F5344CB8AC3E}">
        <p14:creationId xmlns:p14="http://schemas.microsoft.com/office/powerpoint/2010/main" val="2008978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Strategy</a:t>
            </a:r>
            <a:endParaRPr lang="en-US" dirty="0"/>
          </a:p>
        </p:txBody>
      </p:sp>
      <p:sp>
        <p:nvSpPr>
          <p:cNvPr id="3" name="Content Placeholder 2"/>
          <p:cNvSpPr>
            <a:spLocks noGrp="1"/>
          </p:cNvSpPr>
          <p:nvPr>
            <p:ph idx="1"/>
          </p:nvPr>
        </p:nvSpPr>
        <p:spPr>
          <a:xfrm>
            <a:off x="457200" y="6019800"/>
            <a:ext cx="8229600" cy="609600"/>
          </a:xfrm>
        </p:spPr>
        <p:txBody>
          <a:bodyPr/>
          <a:lstStyle/>
          <a:p>
            <a:pPr marL="0" indent="0" algn="ctr">
              <a:buNone/>
            </a:pPr>
            <a:r>
              <a:rPr lang="en-US" dirty="0" smtClean="0"/>
              <a:t>Making Ten</a:t>
            </a:r>
            <a:endParaRPr lang="en-US" dirty="0"/>
          </a:p>
        </p:txBody>
      </p:sp>
      <p:pic>
        <p:nvPicPr>
          <p:cNvPr id="1028" name="Picture 4" descr="C:\Users\Carc-User\AppData\Local\Microsoft\Windows\Temporary Internet Files\Content.IE5\UU6Q6WKN\Top_ten_most_edited_artic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5434947" cy="331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629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47900" y="1905000"/>
            <a:ext cx="4876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reveal </a:t>
            </a:r>
            <a:endParaRPr lang="en-US" dirty="0"/>
          </a:p>
        </p:txBody>
      </p:sp>
    </p:spTree>
    <p:extLst>
      <p:ext uri="{BB962C8B-B14F-4D97-AF65-F5344CB8AC3E}">
        <p14:creationId xmlns:p14="http://schemas.microsoft.com/office/powerpoint/2010/main" val="3639789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Tree>
    <p:extLst>
      <p:ext uri="{BB962C8B-B14F-4D97-AF65-F5344CB8AC3E}">
        <p14:creationId xmlns:p14="http://schemas.microsoft.com/office/powerpoint/2010/main" val="3904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293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524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32796" y="516893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3500"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7519"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1345"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7500" y="518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9655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 = 10 + 3</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250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Try This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8 + 7</a:t>
            </a:r>
          </a:p>
        </p:txBody>
      </p:sp>
    </p:spTree>
    <p:extLst>
      <p:ext uri="{BB962C8B-B14F-4D97-AF65-F5344CB8AC3E}">
        <p14:creationId xmlns:p14="http://schemas.microsoft.com/office/powerpoint/2010/main" val="25468476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Making Ten</a:t>
            </a:r>
          </a:p>
        </p:txBody>
      </p:sp>
      <p:sp>
        <p:nvSpPr>
          <p:cNvPr id="3" name="Content Placeholder 2"/>
          <p:cNvSpPr>
            <a:spLocks noGrp="1"/>
          </p:cNvSpPr>
          <p:nvPr>
            <p:ph idx="1"/>
          </p:nvPr>
        </p:nvSpPr>
        <p:spPr/>
        <p:txBody>
          <a:bodyPr>
            <a:normAutofit/>
          </a:bodyPr>
          <a:lstStyle/>
          <a:p>
            <a:pPr marL="0" indent="0" algn="ctr">
              <a:buNone/>
            </a:pPr>
            <a:r>
              <a:rPr lang="en-US" sz="6000" dirty="0" smtClean="0"/>
              <a:t>29 + 43</a:t>
            </a:r>
          </a:p>
          <a:p>
            <a:pPr marL="0" indent="0" algn="ctr">
              <a:buNone/>
            </a:pPr>
            <a:r>
              <a:rPr lang="en-US" sz="6000" dirty="0" smtClean="0"/>
              <a:t>247 </a:t>
            </a:r>
            <a:r>
              <a:rPr lang="en-US" sz="6000" dirty="0"/>
              <a:t>+ </a:t>
            </a:r>
            <a:r>
              <a:rPr lang="en-US" sz="6000" dirty="0" smtClean="0"/>
              <a:t>389</a:t>
            </a:r>
          </a:p>
          <a:p>
            <a:pPr marL="0" indent="0" algn="ctr">
              <a:buNone/>
            </a:pPr>
            <a:endParaRPr lang="en-US" sz="6000" dirty="0"/>
          </a:p>
          <a:p>
            <a:pPr marL="0" indent="0" algn="ctr">
              <a:buNone/>
            </a:pPr>
            <a:r>
              <a:rPr lang="en-US" dirty="0" smtClean="0">
                <a:solidFill>
                  <a:srgbClr val="FF0000"/>
                </a:solidFill>
              </a:rPr>
              <a:t>NOT a Grade 1 outcome</a:t>
            </a:r>
            <a:endParaRPr lang="en-US" dirty="0">
              <a:solidFill>
                <a:srgbClr val="FF0000"/>
              </a:solidFill>
            </a:endParaRPr>
          </a:p>
        </p:txBody>
      </p:sp>
    </p:spTree>
    <p:extLst>
      <p:ext uri="{BB962C8B-B14F-4D97-AF65-F5344CB8AC3E}">
        <p14:creationId xmlns:p14="http://schemas.microsoft.com/office/powerpoint/2010/main" val="21427271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738734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Practicing:  Making Ten</a:t>
            </a:r>
          </a:p>
        </p:txBody>
      </p:sp>
    </p:spTree>
    <p:extLst>
      <p:ext uri="{BB962C8B-B14F-4D97-AF65-F5344CB8AC3E}">
        <p14:creationId xmlns:p14="http://schemas.microsoft.com/office/powerpoint/2010/main" val="65768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Once students trust “the count”, they can flexibly manipulative numbers in order to make solving problems easier by</a:t>
            </a:r>
          </a:p>
          <a:p>
            <a:pPr lvl="1"/>
            <a:r>
              <a:rPr lang="en-US" dirty="0">
                <a:latin typeface="Segoe UI Symbol" panose="020B0502040204020203" pitchFamily="34" charset="0"/>
                <a:ea typeface="Segoe UI Symbol" panose="020B0502040204020203" pitchFamily="34" charset="0"/>
              </a:rPr>
              <a:t>Using Parts and Wholes</a:t>
            </a:r>
          </a:p>
          <a:p>
            <a:pPr lvl="1"/>
            <a:r>
              <a:rPr lang="en-US" dirty="0">
                <a:latin typeface="Segoe UI Symbol" panose="020B0502040204020203" pitchFamily="34" charset="0"/>
                <a:ea typeface="Segoe UI Symbol" panose="020B0502040204020203" pitchFamily="34" charset="0"/>
              </a:rPr>
              <a:t>Decomposing / Recomposing</a:t>
            </a:r>
          </a:p>
          <a:p>
            <a:pPr lvl="1"/>
            <a:r>
              <a:rPr lang="en-US" dirty="0">
                <a:latin typeface="Segoe UI Symbol" panose="020B0502040204020203" pitchFamily="34" charset="0"/>
                <a:ea typeface="Segoe UI Symbol" panose="020B0502040204020203" pitchFamily="34" charset="0"/>
              </a:rPr>
              <a:t>Partitioning</a:t>
            </a:r>
          </a:p>
          <a:p>
            <a:pPr lvl="1"/>
            <a:r>
              <a:rPr lang="en-US" dirty="0">
                <a:latin typeface="Segoe UI Symbol" panose="020B0502040204020203" pitchFamily="34" charset="0"/>
                <a:ea typeface="Segoe UI Symbol" panose="020B0502040204020203" pitchFamily="34" charset="0"/>
              </a:rPr>
              <a:t>Compensating</a:t>
            </a:r>
          </a:p>
          <a:p>
            <a:pPr lvl="1"/>
            <a:r>
              <a:rPr lang="en-US" dirty="0">
                <a:latin typeface="Segoe UI Symbol" panose="020B0502040204020203" pitchFamily="34" charset="0"/>
                <a:ea typeface="Segoe UI Symbol" panose="020B0502040204020203" pitchFamily="34" charset="0"/>
              </a:rPr>
              <a:t>Using Constant Difference</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03441"/>
            <a:ext cx="129313" cy="4525955"/>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3" cy="4525955"/>
          </a:xfrm>
          <a:prstGeom prst="rect">
            <a:avLst/>
          </a:prstGeom>
        </p:spPr>
      </p:pic>
    </p:spTree>
    <p:extLst>
      <p:ext uri="{BB962C8B-B14F-4D97-AF65-F5344CB8AC3E}">
        <p14:creationId xmlns:p14="http://schemas.microsoft.com/office/powerpoint/2010/main" val="508481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Manipulatives: Cuisenaire Rods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8512" y="3442494"/>
            <a:ext cx="2466975" cy="1847850"/>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3581400" cy="40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240591"/>
            <a:ext cx="2466975" cy="1847850"/>
          </a:xfrm>
          <a:prstGeom prst="rect">
            <a:avLst/>
          </a:prstGeom>
        </p:spPr>
      </p:pic>
      <p:sp>
        <p:nvSpPr>
          <p:cNvPr id="3" name="TextBox 2"/>
          <p:cNvSpPr txBox="1"/>
          <p:nvPr/>
        </p:nvSpPr>
        <p:spPr>
          <a:xfrm>
            <a:off x="6271519" y="2743200"/>
            <a:ext cx="2573140"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Making 10</a:t>
            </a:r>
            <a:endParaRPr lang="en-US" sz="40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6468231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5270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Consolidating Your Learning</a:t>
            </a:r>
          </a:p>
        </p:txBody>
      </p:sp>
      <p:sp>
        <p:nvSpPr>
          <p:cNvPr id="4" name="Right Arrow 3"/>
          <p:cNvSpPr/>
          <p:nvPr/>
        </p:nvSpPr>
        <p:spPr>
          <a:xfrm>
            <a:off x="0" y="3524250"/>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2552700"/>
            <a:ext cx="1137876" cy="338554"/>
          </a:xfrm>
          <a:prstGeom prst="rect">
            <a:avLst/>
          </a:prstGeom>
          <a:noFill/>
        </p:spPr>
        <p:txBody>
          <a:bodyPr wrap="none" rtlCol="0">
            <a:spAutoFit/>
          </a:bodyPr>
          <a:lstStyle/>
          <a:p>
            <a:r>
              <a:rPr lang="en-US" sz="1600" dirty="0" smtClean="0">
                <a:solidFill>
                  <a:srgbClr val="FF0000"/>
                </a:solidFill>
              </a:rPr>
              <a:t>Making Ten</a:t>
            </a:r>
            <a:endParaRPr lang="en-US" sz="1600" dirty="0">
              <a:solidFill>
                <a:srgbClr val="FF0000"/>
              </a:solidFill>
            </a:endParaRPr>
          </a:p>
        </p:txBody>
      </p:sp>
    </p:spTree>
    <p:extLst>
      <p:ext uri="{BB962C8B-B14F-4D97-AF65-F5344CB8AC3E}">
        <p14:creationId xmlns:p14="http://schemas.microsoft.com/office/powerpoint/2010/main" val="21321012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Exemplar</a:t>
            </a:r>
          </a:p>
        </p:txBody>
      </p:sp>
      <p:sp>
        <p:nvSpPr>
          <p:cNvPr id="3" name="Content Placeholder 2"/>
          <p:cNvSpPr>
            <a:spLocks noGrp="1"/>
          </p:cNvSpPr>
          <p:nvPr>
            <p:ph idx="1"/>
          </p:nvPr>
        </p:nvSpPr>
        <p:spPr>
          <a:xfrm>
            <a:off x="762000" y="2667000"/>
            <a:ext cx="3733800" cy="4023291"/>
          </a:xfrm>
        </p:spPr>
        <p:txBody>
          <a:bodyPr>
            <a:normAutofit/>
          </a:bodyPr>
          <a:lstStyle/>
          <a:p>
            <a:pPr marL="0" indent="0" algn="ctr">
              <a:buNone/>
            </a:pPr>
            <a:r>
              <a:rPr lang="en-US" dirty="0"/>
              <a:t>How does this teacher help this student successfully answer 12 + 9?</a:t>
            </a:r>
          </a:p>
        </p:txBody>
      </p:sp>
      <p:pic>
        <p:nvPicPr>
          <p:cNvPr id="4" name="12_9_and_12_10_student_B-wmv.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2882"/>
          <a:stretch/>
        </p:blipFill>
        <p:spPr>
          <a:xfrm>
            <a:off x="5715000" y="2129050"/>
            <a:ext cx="3352800" cy="4607221"/>
          </a:xfrm>
          <a:prstGeom prst="rect">
            <a:avLst/>
          </a:prstGeom>
        </p:spPr>
      </p:pic>
    </p:spTree>
    <p:extLst>
      <p:ext uri="{BB962C8B-B14F-4D97-AF65-F5344CB8AC3E}">
        <p14:creationId xmlns:p14="http://schemas.microsoft.com/office/powerpoint/2010/main" val="4137097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475104" cy="47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9046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2362200"/>
            <a:ext cx="6362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09800" y="557212"/>
            <a:ext cx="6781800" cy="1143000"/>
          </a:xfrm>
        </p:spPr>
        <p:txBody>
          <a:bodyPr/>
          <a:lstStyle/>
          <a:p>
            <a:r>
              <a:rPr lang="en-US" dirty="0"/>
              <a:t>Quick Assessment</a:t>
            </a:r>
          </a:p>
        </p:txBody>
      </p:sp>
    </p:spTree>
    <p:extLst>
      <p:ext uri="{BB962C8B-B14F-4D97-AF65-F5344CB8AC3E}">
        <p14:creationId xmlns:p14="http://schemas.microsoft.com/office/powerpoint/2010/main" val="5420017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239000" cy="436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1784"/>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95444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891063"/>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65151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9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133600"/>
            <a:ext cx="6048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414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2</a:t>
            </a:r>
          </a:p>
        </p:txBody>
      </p:sp>
    </p:spTree>
    <p:extLst>
      <p:ext uri="{BB962C8B-B14F-4D97-AF65-F5344CB8AC3E}">
        <p14:creationId xmlns:p14="http://schemas.microsoft.com/office/powerpoint/2010/main" val="2859324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Students use mathematical reasoning to build connections between inverse problems. </a:t>
            </a:r>
          </a:p>
          <a:p>
            <a:pPr lvl="1"/>
            <a:r>
              <a:rPr lang="en-US" dirty="0">
                <a:latin typeface="Segoe UI Symbol" panose="020B0502040204020203" pitchFamily="34" charset="0"/>
                <a:ea typeface="Segoe UI Symbol" panose="020B0502040204020203" pitchFamily="34" charset="0"/>
              </a:rPr>
              <a:t>Addition is not just adding.  It’s subtraction as well.</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4" y="2103480"/>
            <a:ext cx="129311" cy="452592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89" y="2098386"/>
            <a:ext cx="129311" cy="4525920"/>
          </a:xfrm>
          <a:prstGeom prst="rect">
            <a:avLst/>
          </a:prstGeom>
        </p:spPr>
      </p:pic>
    </p:spTree>
    <p:extLst>
      <p:ext uri="{BB962C8B-B14F-4D97-AF65-F5344CB8AC3E}">
        <p14:creationId xmlns:p14="http://schemas.microsoft.com/office/powerpoint/2010/main" val="5873970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Inverse Operations</a:t>
            </a:r>
          </a:p>
        </p:txBody>
      </p:sp>
      <p:sp>
        <p:nvSpPr>
          <p:cNvPr id="5" name="Content Placeholder 4"/>
          <p:cNvSpPr>
            <a:spLocks noGrp="1"/>
          </p:cNvSpPr>
          <p:nvPr>
            <p:ph idx="1"/>
          </p:nvPr>
        </p:nvSpPr>
        <p:spPr/>
        <p:txBody>
          <a:bodyPr/>
          <a:lstStyle/>
          <a:p>
            <a:pPr marL="0" indent="0">
              <a:buNone/>
            </a:pPr>
            <a:r>
              <a:rPr lang="en-US" dirty="0"/>
              <a:t>Students use mathematical reasoning to build connections between inverse problems. </a:t>
            </a:r>
          </a:p>
          <a:p>
            <a:pPr lvl="1"/>
            <a:r>
              <a:rPr lang="en-US" dirty="0"/>
              <a:t>Addition is not just adding.  It’s subtraction as well.</a:t>
            </a:r>
          </a:p>
        </p:txBody>
      </p:sp>
    </p:spTree>
    <p:extLst>
      <p:ext uri="{BB962C8B-B14F-4D97-AF65-F5344CB8AC3E}">
        <p14:creationId xmlns:p14="http://schemas.microsoft.com/office/powerpoint/2010/main" val="8883351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Solve this.  </a:t>
            </a:r>
          </a:p>
          <a:p>
            <a:pPr marL="0" indent="0" algn="ctr">
              <a:buNone/>
            </a:pPr>
            <a:r>
              <a:rPr lang="en-US" sz="4000" dirty="0">
                <a:solidFill>
                  <a:srgbClr val="FF0000"/>
                </a:solidFill>
              </a:rPr>
              <a:t>Share your strategy with a partner.</a:t>
            </a:r>
          </a:p>
          <a:p>
            <a:pPr marL="0" indent="0" algn="ctr">
              <a:buNone/>
            </a:pPr>
            <a:endParaRPr lang="en-US" sz="6000" dirty="0"/>
          </a:p>
        </p:txBody>
      </p:sp>
    </p:spTree>
    <p:extLst>
      <p:ext uri="{BB962C8B-B14F-4D97-AF65-F5344CB8AC3E}">
        <p14:creationId xmlns:p14="http://schemas.microsoft.com/office/powerpoint/2010/main" val="26263641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How many of you added?</a:t>
            </a:r>
          </a:p>
          <a:p>
            <a:pPr marL="0" indent="0" algn="ctr">
              <a:buNone/>
            </a:pPr>
            <a:r>
              <a:rPr lang="en-US" sz="4000" dirty="0">
                <a:solidFill>
                  <a:srgbClr val="FF0000"/>
                </a:solidFill>
              </a:rPr>
              <a:t>How many of you subtracted?</a:t>
            </a:r>
          </a:p>
          <a:p>
            <a:pPr marL="0" indent="0" algn="ctr">
              <a:buNone/>
            </a:pPr>
            <a:endParaRPr lang="en-US" sz="6000" dirty="0"/>
          </a:p>
        </p:txBody>
      </p:sp>
    </p:spTree>
    <p:extLst>
      <p:ext uri="{BB962C8B-B14F-4D97-AF65-F5344CB8AC3E}">
        <p14:creationId xmlns:p14="http://schemas.microsoft.com/office/powerpoint/2010/main" val="38831951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r>
              <a:rPr lang="en-US" dirty="0" smtClean="0"/>
              <a:t>Fold into a </a:t>
            </a:r>
            <a:br>
              <a:rPr lang="en-US" dirty="0" smtClean="0"/>
            </a:br>
            <a:r>
              <a:rPr lang="en-US" dirty="0" smtClean="0"/>
              <a:t>4 sided “card”</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78507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9536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876424" y="3505200"/>
            <a:ext cx="48577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187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2" y="3429000"/>
            <a:ext cx="50958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2103437"/>
            <a:ext cx="8229600" cy="4525963"/>
          </a:xfrm>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spTree>
    <p:extLst>
      <p:ext uri="{BB962C8B-B14F-4D97-AF65-F5344CB8AC3E}">
        <p14:creationId xmlns:p14="http://schemas.microsoft.com/office/powerpoint/2010/main" val="15361913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Birds</a:t>
            </a:r>
          </a:p>
        </p:txBody>
      </p:sp>
      <p:sp>
        <p:nvSpPr>
          <p:cNvPr id="3" name="Content Placeholder 2"/>
          <p:cNvSpPr>
            <a:spLocks noGrp="1"/>
          </p:cNvSpPr>
          <p:nvPr>
            <p:ph idx="1"/>
          </p:nvPr>
        </p:nvSpPr>
        <p:spPr/>
        <p:txBody>
          <a:bodyPr/>
          <a:lstStyle/>
          <a:p>
            <a:pPr marL="0" indent="0" algn="ctr">
              <a:buNone/>
            </a:pPr>
            <a:r>
              <a:rPr lang="en-US" dirty="0"/>
              <a:t>There were 7 birds at the birdfeeder.  A number of other birds flew in and there are now 15 birds at the feeder.  How many birds flew in?</a:t>
            </a:r>
          </a:p>
          <a:p>
            <a:pPr marL="0" indent="0" algn="ctr">
              <a:buNone/>
            </a:pPr>
            <a:endParaRPr lang="en-US" dirty="0"/>
          </a:p>
          <a:p>
            <a:pPr marL="0" indent="0" algn="ctr">
              <a:buNone/>
            </a:pPr>
            <a:r>
              <a:rPr lang="en-US" dirty="0">
                <a:solidFill>
                  <a:srgbClr val="FF0000"/>
                </a:solidFill>
              </a:rPr>
              <a:t>How would your students solve this?</a:t>
            </a:r>
          </a:p>
        </p:txBody>
      </p:sp>
    </p:spTree>
    <p:extLst>
      <p:ext uri="{BB962C8B-B14F-4D97-AF65-F5344CB8AC3E}">
        <p14:creationId xmlns:p14="http://schemas.microsoft.com/office/powerpoint/2010/main" val="39866754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Birds</a:t>
            </a:r>
          </a:p>
        </p:txBody>
      </p:sp>
      <p:sp>
        <p:nvSpPr>
          <p:cNvPr id="3" name="Content Placeholder 2"/>
          <p:cNvSpPr>
            <a:spLocks noGrp="1"/>
          </p:cNvSpPr>
          <p:nvPr>
            <p:ph idx="1"/>
          </p:nvPr>
        </p:nvSpPr>
        <p:spPr>
          <a:xfrm>
            <a:off x="457200" y="2103437"/>
            <a:ext cx="8229600" cy="792163"/>
          </a:xfrm>
        </p:spPr>
        <p:txBody>
          <a:bodyPr/>
          <a:lstStyle/>
          <a:p>
            <a:pPr marL="0" indent="0">
              <a:buNone/>
            </a:pPr>
            <a:r>
              <a:rPr lang="en-US" dirty="0"/>
              <a:t>One student’s solution</a:t>
            </a:r>
          </a:p>
        </p:txBody>
      </p:sp>
      <p:grpSp>
        <p:nvGrpSpPr>
          <p:cNvPr id="20" name="Group 19"/>
          <p:cNvGrpSpPr/>
          <p:nvPr/>
        </p:nvGrpSpPr>
        <p:grpSpPr>
          <a:xfrm>
            <a:off x="457200" y="3429000"/>
            <a:ext cx="5867400" cy="838200"/>
            <a:chOff x="457200" y="3429000"/>
            <a:chExt cx="5867400" cy="838200"/>
          </a:xfrm>
        </p:grpSpPr>
        <p:sp>
          <p:nvSpPr>
            <p:cNvPr id="5" name="Oval 4"/>
            <p:cNvSpPr/>
            <p:nvPr/>
          </p:nvSpPr>
          <p:spPr>
            <a:xfrm>
              <a:off x="4572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954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718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4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721796" y="3586490"/>
            <a:ext cx="367408" cy="523220"/>
          </a:xfrm>
          <a:prstGeom prst="rect">
            <a:avLst/>
          </a:prstGeom>
          <a:noFill/>
        </p:spPr>
        <p:txBody>
          <a:bodyPr wrap="none" rtlCol="0">
            <a:spAutoFit/>
          </a:bodyPr>
          <a:lstStyle/>
          <a:p>
            <a:r>
              <a:rPr lang="en-US" sz="2800" dirty="0">
                <a:solidFill>
                  <a:schemeClr val="bg1"/>
                </a:solidFill>
              </a:rPr>
              <a:t>7</a:t>
            </a:r>
          </a:p>
        </p:txBody>
      </p:sp>
      <p:grpSp>
        <p:nvGrpSpPr>
          <p:cNvPr id="38" name="Group 37"/>
          <p:cNvGrpSpPr/>
          <p:nvPr/>
        </p:nvGrpSpPr>
        <p:grpSpPr>
          <a:xfrm>
            <a:off x="6324600" y="3429000"/>
            <a:ext cx="838200" cy="838200"/>
            <a:chOff x="6324600" y="3429000"/>
            <a:chExt cx="838200" cy="838200"/>
          </a:xfrm>
        </p:grpSpPr>
        <p:sp>
          <p:nvSpPr>
            <p:cNvPr id="12" name="Oval 11"/>
            <p:cNvSpPr/>
            <p:nvPr/>
          </p:nvSpPr>
          <p:spPr>
            <a:xfrm>
              <a:off x="63246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9996" y="3586490"/>
              <a:ext cx="367408" cy="523220"/>
            </a:xfrm>
            <a:prstGeom prst="rect">
              <a:avLst/>
            </a:prstGeom>
            <a:noFill/>
          </p:spPr>
          <p:txBody>
            <a:bodyPr wrap="none" rtlCol="0">
              <a:spAutoFit/>
            </a:bodyPr>
            <a:lstStyle/>
            <a:p>
              <a:r>
                <a:rPr lang="en-US" sz="2800" dirty="0">
                  <a:solidFill>
                    <a:schemeClr val="bg1"/>
                  </a:solidFill>
                </a:rPr>
                <a:t>8</a:t>
              </a:r>
            </a:p>
          </p:txBody>
        </p:sp>
      </p:grpSp>
      <p:grpSp>
        <p:nvGrpSpPr>
          <p:cNvPr id="39" name="Group 38"/>
          <p:cNvGrpSpPr/>
          <p:nvPr/>
        </p:nvGrpSpPr>
        <p:grpSpPr>
          <a:xfrm>
            <a:off x="7162800" y="3429000"/>
            <a:ext cx="838200" cy="838200"/>
            <a:chOff x="7162800" y="3429000"/>
            <a:chExt cx="838200" cy="838200"/>
          </a:xfrm>
        </p:grpSpPr>
        <p:sp>
          <p:nvSpPr>
            <p:cNvPr id="13" name="Oval 12"/>
            <p:cNvSpPr/>
            <p:nvPr/>
          </p:nvSpPr>
          <p:spPr>
            <a:xfrm>
              <a:off x="71628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98196" y="3586490"/>
              <a:ext cx="367408" cy="523220"/>
            </a:xfrm>
            <a:prstGeom prst="rect">
              <a:avLst/>
            </a:prstGeom>
            <a:noFill/>
          </p:spPr>
          <p:txBody>
            <a:bodyPr wrap="none" rtlCol="0">
              <a:spAutoFit/>
            </a:bodyPr>
            <a:lstStyle/>
            <a:p>
              <a:r>
                <a:rPr lang="en-US" sz="2800" dirty="0">
                  <a:solidFill>
                    <a:schemeClr val="bg1"/>
                  </a:solidFill>
                </a:rPr>
                <a:t>9</a:t>
              </a:r>
            </a:p>
          </p:txBody>
        </p:sp>
      </p:grpSp>
      <p:grpSp>
        <p:nvGrpSpPr>
          <p:cNvPr id="40" name="Group 39"/>
          <p:cNvGrpSpPr/>
          <p:nvPr/>
        </p:nvGrpSpPr>
        <p:grpSpPr>
          <a:xfrm>
            <a:off x="457200" y="4419600"/>
            <a:ext cx="838200" cy="838200"/>
            <a:chOff x="457200" y="4419600"/>
            <a:chExt cx="838200" cy="838200"/>
          </a:xfrm>
        </p:grpSpPr>
        <p:sp>
          <p:nvSpPr>
            <p:cNvPr id="14" name="Oval 13"/>
            <p:cNvSpPr/>
            <p:nvPr/>
          </p:nvSpPr>
          <p:spPr>
            <a:xfrm>
              <a:off x="457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1224" y="4579718"/>
              <a:ext cx="550151" cy="523220"/>
            </a:xfrm>
            <a:prstGeom prst="rect">
              <a:avLst/>
            </a:prstGeom>
            <a:noFill/>
          </p:spPr>
          <p:txBody>
            <a:bodyPr wrap="none" rtlCol="0">
              <a:spAutoFit/>
            </a:bodyPr>
            <a:lstStyle/>
            <a:p>
              <a:r>
                <a:rPr lang="en-US" sz="2800" dirty="0">
                  <a:solidFill>
                    <a:schemeClr val="bg1"/>
                  </a:solidFill>
                </a:rPr>
                <a:t>10</a:t>
              </a:r>
            </a:p>
          </p:txBody>
        </p:sp>
      </p:grpSp>
      <p:grpSp>
        <p:nvGrpSpPr>
          <p:cNvPr id="41" name="Group 40"/>
          <p:cNvGrpSpPr/>
          <p:nvPr/>
        </p:nvGrpSpPr>
        <p:grpSpPr>
          <a:xfrm>
            <a:off x="1295400" y="4419600"/>
            <a:ext cx="838200" cy="838200"/>
            <a:chOff x="1295400" y="4419600"/>
            <a:chExt cx="838200" cy="838200"/>
          </a:xfrm>
        </p:grpSpPr>
        <p:sp>
          <p:nvSpPr>
            <p:cNvPr id="15" name="Oval 14"/>
            <p:cNvSpPr/>
            <p:nvPr/>
          </p:nvSpPr>
          <p:spPr>
            <a:xfrm>
              <a:off x="12954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39424" y="4579718"/>
              <a:ext cx="550151" cy="523220"/>
            </a:xfrm>
            <a:prstGeom prst="rect">
              <a:avLst/>
            </a:prstGeom>
            <a:noFill/>
          </p:spPr>
          <p:txBody>
            <a:bodyPr wrap="none" rtlCol="0">
              <a:spAutoFit/>
            </a:bodyPr>
            <a:lstStyle/>
            <a:p>
              <a:r>
                <a:rPr lang="en-US" sz="2800" dirty="0">
                  <a:solidFill>
                    <a:schemeClr val="bg1"/>
                  </a:solidFill>
                </a:rPr>
                <a:t>11</a:t>
              </a:r>
            </a:p>
          </p:txBody>
        </p:sp>
      </p:grpSp>
      <p:grpSp>
        <p:nvGrpSpPr>
          <p:cNvPr id="42" name="Group 41"/>
          <p:cNvGrpSpPr/>
          <p:nvPr/>
        </p:nvGrpSpPr>
        <p:grpSpPr>
          <a:xfrm>
            <a:off x="2133600" y="4419600"/>
            <a:ext cx="838200" cy="838200"/>
            <a:chOff x="2133600" y="4419600"/>
            <a:chExt cx="838200" cy="838200"/>
          </a:xfrm>
        </p:grpSpPr>
        <p:sp>
          <p:nvSpPr>
            <p:cNvPr id="16" name="Oval 15"/>
            <p:cNvSpPr/>
            <p:nvPr/>
          </p:nvSpPr>
          <p:spPr>
            <a:xfrm>
              <a:off x="21336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77624" y="4579718"/>
              <a:ext cx="550151" cy="523220"/>
            </a:xfrm>
            <a:prstGeom prst="rect">
              <a:avLst/>
            </a:prstGeom>
            <a:noFill/>
          </p:spPr>
          <p:txBody>
            <a:bodyPr wrap="none" rtlCol="0">
              <a:spAutoFit/>
            </a:bodyPr>
            <a:lstStyle/>
            <a:p>
              <a:r>
                <a:rPr lang="en-US" sz="2800" dirty="0">
                  <a:solidFill>
                    <a:schemeClr val="bg1"/>
                  </a:solidFill>
                </a:rPr>
                <a:t>12</a:t>
              </a:r>
            </a:p>
          </p:txBody>
        </p:sp>
      </p:grpSp>
      <p:grpSp>
        <p:nvGrpSpPr>
          <p:cNvPr id="43" name="Group 42"/>
          <p:cNvGrpSpPr/>
          <p:nvPr/>
        </p:nvGrpSpPr>
        <p:grpSpPr>
          <a:xfrm>
            <a:off x="2971800" y="4419600"/>
            <a:ext cx="838200" cy="838200"/>
            <a:chOff x="2971800" y="4419600"/>
            <a:chExt cx="838200" cy="838200"/>
          </a:xfrm>
        </p:grpSpPr>
        <p:sp>
          <p:nvSpPr>
            <p:cNvPr id="17" name="Oval 16"/>
            <p:cNvSpPr/>
            <p:nvPr/>
          </p:nvSpPr>
          <p:spPr>
            <a:xfrm>
              <a:off x="29718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15824" y="4579718"/>
              <a:ext cx="550151" cy="523220"/>
            </a:xfrm>
            <a:prstGeom prst="rect">
              <a:avLst/>
            </a:prstGeom>
            <a:noFill/>
          </p:spPr>
          <p:txBody>
            <a:bodyPr wrap="none" rtlCol="0">
              <a:spAutoFit/>
            </a:bodyPr>
            <a:lstStyle/>
            <a:p>
              <a:r>
                <a:rPr lang="en-US" sz="2800" dirty="0">
                  <a:solidFill>
                    <a:schemeClr val="bg1"/>
                  </a:solidFill>
                </a:rPr>
                <a:t>13</a:t>
              </a:r>
            </a:p>
          </p:txBody>
        </p:sp>
      </p:grpSp>
      <p:grpSp>
        <p:nvGrpSpPr>
          <p:cNvPr id="44" name="Group 43"/>
          <p:cNvGrpSpPr/>
          <p:nvPr/>
        </p:nvGrpSpPr>
        <p:grpSpPr>
          <a:xfrm>
            <a:off x="3810000" y="4419600"/>
            <a:ext cx="838200" cy="838200"/>
            <a:chOff x="3810000" y="4419600"/>
            <a:chExt cx="838200" cy="838200"/>
          </a:xfrm>
        </p:grpSpPr>
        <p:sp>
          <p:nvSpPr>
            <p:cNvPr id="18" name="Oval 17"/>
            <p:cNvSpPr/>
            <p:nvPr/>
          </p:nvSpPr>
          <p:spPr>
            <a:xfrm>
              <a:off x="38100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54024" y="4579718"/>
              <a:ext cx="550151" cy="523220"/>
            </a:xfrm>
            <a:prstGeom prst="rect">
              <a:avLst/>
            </a:prstGeom>
            <a:noFill/>
          </p:spPr>
          <p:txBody>
            <a:bodyPr wrap="none" rtlCol="0">
              <a:spAutoFit/>
            </a:bodyPr>
            <a:lstStyle/>
            <a:p>
              <a:r>
                <a:rPr lang="en-US" sz="2800" dirty="0">
                  <a:solidFill>
                    <a:schemeClr val="bg1"/>
                  </a:solidFill>
                </a:rPr>
                <a:t>14</a:t>
              </a:r>
            </a:p>
          </p:txBody>
        </p:sp>
      </p:grpSp>
      <p:grpSp>
        <p:nvGrpSpPr>
          <p:cNvPr id="45" name="Group 44"/>
          <p:cNvGrpSpPr/>
          <p:nvPr/>
        </p:nvGrpSpPr>
        <p:grpSpPr>
          <a:xfrm>
            <a:off x="4648200" y="4419600"/>
            <a:ext cx="838200" cy="838200"/>
            <a:chOff x="4648200" y="4419600"/>
            <a:chExt cx="838200" cy="838200"/>
          </a:xfrm>
        </p:grpSpPr>
        <p:sp>
          <p:nvSpPr>
            <p:cNvPr id="19" name="Oval 18"/>
            <p:cNvSpPr/>
            <p:nvPr/>
          </p:nvSpPr>
          <p:spPr>
            <a:xfrm>
              <a:off x="4648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92224" y="4579718"/>
              <a:ext cx="550151" cy="523220"/>
            </a:xfrm>
            <a:prstGeom prst="rect">
              <a:avLst/>
            </a:prstGeom>
            <a:noFill/>
          </p:spPr>
          <p:txBody>
            <a:bodyPr wrap="none" rtlCol="0">
              <a:spAutoFit/>
            </a:bodyPr>
            <a:lstStyle/>
            <a:p>
              <a:r>
                <a:rPr lang="en-US" sz="2800" dirty="0">
                  <a:solidFill>
                    <a:schemeClr val="bg1"/>
                  </a:solidFill>
                </a:rPr>
                <a:t>15</a:t>
              </a:r>
            </a:p>
          </p:txBody>
        </p:sp>
      </p:grpSp>
      <p:sp>
        <p:nvSpPr>
          <p:cNvPr id="46" name="TextBox 45"/>
          <p:cNvSpPr txBox="1"/>
          <p:nvPr/>
        </p:nvSpPr>
        <p:spPr>
          <a:xfrm>
            <a:off x="6547172" y="2857361"/>
            <a:ext cx="393056" cy="584775"/>
          </a:xfrm>
          <a:prstGeom prst="rect">
            <a:avLst/>
          </a:prstGeom>
          <a:noFill/>
        </p:spPr>
        <p:txBody>
          <a:bodyPr wrap="none" rtlCol="0">
            <a:spAutoFit/>
          </a:bodyPr>
          <a:lstStyle/>
          <a:p>
            <a:r>
              <a:rPr lang="en-US" sz="3200" dirty="0"/>
              <a:t>1</a:t>
            </a:r>
          </a:p>
        </p:txBody>
      </p:sp>
      <p:sp>
        <p:nvSpPr>
          <p:cNvPr id="47" name="TextBox 46"/>
          <p:cNvSpPr txBox="1"/>
          <p:nvPr/>
        </p:nvSpPr>
        <p:spPr>
          <a:xfrm>
            <a:off x="7398196" y="2873127"/>
            <a:ext cx="393056" cy="584775"/>
          </a:xfrm>
          <a:prstGeom prst="rect">
            <a:avLst/>
          </a:prstGeom>
          <a:noFill/>
        </p:spPr>
        <p:txBody>
          <a:bodyPr wrap="none" rtlCol="0">
            <a:spAutoFit/>
          </a:bodyPr>
          <a:lstStyle/>
          <a:p>
            <a:r>
              <a:rPr lang="en-US" sz="3200" dirty="0"/>
              <a:t>2</a:t>
            </a:r>
          </a:p>
        </p:txBody>
      </p:sp>
      <p:sp>
        <p:nvSpPr>
          <p:cNvPr id="48" name="TextBox 47"/>
          <p:cNvSpPr txBox="1"/>
          <p:nvPr/>
        </p:nvSpPr>
        <p:spPr>
          <a:xfrm>
            <a:off x="679772" y="5257800"/>
            <a:ext cx="393056" cy="584775"/>
          </a:xfrm>
          <a:prstGeom prst="rect">
            <a:avLst/>
          </a:prstGeom>
          <a:noFill/>
        </p:spPr>
        <p:txBody>
          <a:bodyPr wrap="none" rtlCol="0">
            <a:spAutoFit/>
          </a:bodyPr>
          <a:lstStyle/>
          <a:p>
            <a:r>
              <a:rPr lang="en-US" sz="3200" dirty="0"/>
              <a:t>3</a:t>
            </a:r>
          </a:p>
        </p:txBody>
      </p:sp>
      <p:sp>
        <p:nvSpPr>
          <p:cNvPr id="49" name="TextBox 48"/>
          <p:cNvSpPr txBox="1"/>
          <p:nvPr/>
        </p:nvSpPr>
        <p:spPr>
          <a:xfrm>
            <a:off x="1517971" y="5257799"/>
            <a:ext cx="393056" cy="584775"/>
          </a:xfrm>
          <a:prstGeom prst="rect">
            <a:avLst/>
          </a:prstGeom>
          <a:noFill/>
        </p:spPr>
        <p:txBody>
          <a:bodyPr wrap="none" rtlCol="0">
            <a:spAutoFit/>
          </a:bodyPr>
          <a:lstStyle/>
          <a:p>
            <a:r>
              <a:rPr lang="en-US" sz="3200" dirty="0"/>
              <a:t>4</a:t>
            </a:r>
          </a:p>
        </p:txBody>
      </p:sp>
      <p:sp>
        <p:nvSpPr>
          <p:cNvPr id="50" name="TextBox 49"/>
          <p:cNvSpPr txBox="1"/>
          <p:nvPr/>
        </p:nvSpPr>
        <p:spPr>
          <a:xfrm>
            <a:off x="2356170" y="5257798"/>
            <a:ext cx="393056" cy="584775"/>
          </a:xfrm>
          <a:prstGeom prst="rect">
            <a:avLst/>
          </a:prstGeom>
          <a:noFill/>
        </p:spPr>
        <p:txBody>
          <a:bodyPr wrap="none" rtlCol="0">
            <a:spAutoFit/>
          </a:bodyPr>
          <a:lstStyle/>
          <a:p>
            <a:r>
              <a:rPr lang="en-US" sz="3200" dirty="0"/>
              <a:t>5</a:t>
            </a:r>
          </a:p>
        </p:txBody>
      </p:sp>
      <p:sp>
        <p:nvSpPr>
          <p:cNvPr id="51" name="TextBox 50"/>
          <p:cNvSpPr txBox="1"/>
          <p:nvPr/>
        </p:nvSpPr>
        <p:spPr>
          <a:xfrm>
            <a:off x="3194369" y="5257797"/>
            <a:ext cx="393056" cy="584775"/>
          </a:xfrm>
          <a:prstGeom prst="rect">
            <a:avLst/>
          </a:prstGeom>
          <a:noFill/>
        </p:spPr>
        <p:txBody>
          <a:bodyPr wrap="none" rtlCol="0">
            <a:spAutoFit/>
          </a:bodyPr>
          <a:lstStyle/>
          <a:p>
            <a:r>
              <a:rPr lang="en-US" sz="3200" dirty="0"/>
              <a:t>6</a:t>
            </a:r>
          </a:p>
        </p:txBody>
      </p:sp>
      <p:sp>
        <p:nvSpPr>
          <p:cNvPr id="52" name="TextBox 51"/>
          <p:cNvSpPr txBox="1"/>
          <p:nvPr/>
        </p:nvSpPr>
        <p:spPr>
          <a:xfrm>
            <a:off x="4032568" y="5257796"/>
            <a:ext cx="393056" cy="584775"/>
          </a:xfrm>
          <a:prstGeom prst="rect">
            <a:avLst/>
          </a:prstGeom>
          <a:noFill/>
        </p:spPr>
        <p:txBody>
          <a:bodyPr wrap="none" rtlCol="0">
            <a:spAutoFit/>
          </a:bodyPr>
          <a:lstStyle/>
          <a:p>
            <a:r>
              <a:rPr lang="en-US" sz="3200" dirty="0"/>
              <a:t>7</a:t>
            </a:r>
          </a:p>
        </p:txBody>
      </p:sp>
      <p:sp>
        <p:nvSpPr>
          <p:cNvPr id="53" name="TextBox 52"/>
          <p:cNvSpPr txBox="1"/>
          <p:nvPr/>
        </p:nvSpPr>
        <p:spPr>
          <a:xfrm>
            <a:off x="4870767" y="5257795"/>
            <a:ext cx="393056" cy="584775"/>
          </a:xfrm>
          <a:prstGeom prst="rect">
            <a:avLst/>
          </a:prstGeom>
          <a:noFill/>
        </p:spPr>
        <p:txBody>
          <a:bodyPr wrap="none" rtlCol="0">
            <a:spAutoFit/>
          </a:bodyPr>
          <a:lstStyle/>
          <a:p>
            <a:r>
              <a:rPr lang="en-US" sz="3200" dirty="0"/>
              <a:t>8</a:t>
            </a:r>
          </a:p>
        </p:txBody>
      </p:sp>
    </p:spTree>
    <p:extLst>
      <p:ext uri="{BB962C8B-B14F-4D97-AF65-F5344CB8AC3E}">
        <p14:creationId xmlns:p14="http://schemas.microsoft.com/office/powerpoint/2010/main" val="9245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4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41"/>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42"/>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43"/>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500"/>
                                  </p:stCondLst>
                                  <p:childTnLst>
                                    <p:set>
                                      <p:cBhvr>
                                        <p:cTn id="28" dur="1" fill="hold">
                                          <p:stCondLst>
                                            <p:cond delay="0"/>
                                          </p:stCondLst>
                                        </p:cTn>
                                        <p:tgtEl>
                                          <p:spTgt spid="44"/>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50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500"/>
                                  </p:stCondLst>
                                  <p:childTnLst>
                                    <p:set>
                                      <p:cBhvr>
                                        <p:cTn id="38" dur="1" fill="hold">
                                          <p:stCondLst>
                                            <p:cond delay="0"/>
                                          </p:stCondLst>
                                        </p:cTn>
                                        <p:tgtEl>
                                          <p:spTgt spid="47"/>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500"/>
                                  </p:stCondLst>
                                  <p:childTnLst>
                                    <p:set>
                                      <p:cBhvr>
                                        <p:cTn id="41" dur="1" fill="hold">
                                          <p:stCondLst>
                                            <p:cond delay="0"/>
                                          </p:stCondLst>
                                        </p:cTn>
                                        <p:tgtEl>
                                          <p:spTgt spid="48"/>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500"/>
                                  </p:stCondLst>
                                  <p:childTnLst>
                                    <p:set>
                                      <p:cBhvr>
                                        <p:cTn id="44" dur="1" fill="hold">
                                          <p:stCondLst>
                                            <p:cond delay="0"/>
                                          </p:stCondLst>
                                        </p:cTn>
                                        <p:tgtEl>
                                          <p:spTgt spid="49"/>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grpId="0" nodeType="afterEffect">
                                  <p:stCondLst>
                                    <p:cond delay="500"/>
                                  </p:stCondLst>
                                  <p:childTnLst>
                                    <p:set>
                                      <p:cBhvr>
                                        <p:cTn id="47" dur="1" fill="hold">
                                          <p:stCondLst>
                                            <p:cond delay="0"/>
                                          </p:stCondLst>
                                        </p:cTn>
                                        <p:tgtEl>
                                          <p:spTgt spid="50"/>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grpId="0" nodeType="afterEffect">
                                  <p:stCondLst>
                                    <p:cond delay="500"/>
                                  </p:stCondLst>
                                  <p:childTnLst>
                                    <p:set>
                                      <p:cBhvr>
                                        <p:cTn id="50" dur="1" fill="hold">
                                          <p:stCondLst>
                                            <p:cond delay="0"/>
                                          </p:stCondLst>
                                        </p:cTn>
                                        <p:tgtEl>
                                          <p:spTgt spid="51"/>
                                        </p:tgtEl>
                                        <p:attrNameLst>
                                          <p:attrName>style.visibility</p:attrName>
                                        </p:attrNameLst>
                                      </p:cBhvr>
                                      <p:to>
                                        <p:strVal val="visible"/>
                                      </p:to>
                                    </p:set>
                                  </p:childTnLst>
                                </p:cTn>
                              </p:par>
                            </p:childTnLst>
                          </p:cTn>
                        </p:par>
                        <p:par>
                          <p:cTn id="51" fill="hold">
                            <p:stCondLst>
                              <p:cond delay="2500"/>
                            </p:stCondLst>
                            <p:childTnLst>
                              <p:par>
                                <p:cTn id="52" presetID="1" presetClass="entr" presetSubtype="0" fill="hold" grpId="0" nodeType="afterEffect">
                                  <p:stCondLst>
                                    <p:cond delay="500"/>
                                  </p:stCondLst>
                                  <p:childTnLst>
                                    <p:set>
                                      <p:cBhvr>
                                        <p:cTn id="53" dur="1" fill="hold">
                                          <p:stCondLst>
                                            <p:cond delay="0"/>
                                          </p:stCondLst>
                                        </p:cTn>
                                        <p:tgtEl>
                                          <p:spTgt spid="52"/>
                                        </p:tgtEl>
                                        <p:attrNameLst>
                                          <p:attrName>style.visibility</p:attrName>
                                        </p:attrNameLst>
                                      </p:cBhvr>
                                      <p:to>
                                        <p:strVal val="visible"/>
                                      </p:to>
                                    </p:set>
                                  </p:childTnLst>
                                </p:cTn>
                              </p:par>
                            </p:childTnLst>
                          </p:cTn>
                        </p:par>
                        <p:par>
                          <p:cTn id="54" fill="hold">
                            <p:stCondLst>
                              <p:cond delay="3000"/>
                            </p:stCondLst>
                            <p:childTnLst>
                              <p:par>
                                <p:cTn id="55" presetID="1" presetClass="entr" presetSubtype="0" fill="hold" grpId="0" nodeType="afterEffect">
                                  <p:stCondLst>
                                    <p:cond delay="50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Birds</a:t>
            </a:r>
          </a:p>
        </p:txBody>
      </p:sp>
      <p:sp>
        <p:nvSpPr>
          <p:cNvPr id="3" name="Content Placeholder 2"/>
          <p:cNvSpPr>
            <a:spLocks noGrp="1"/>
          </p:cNvSpPr>
          <p:nvPr>
            <p:ph idx="1"/>
          </p:nvPr>
        </p:nvSpPr>
        <p:spPr>
          <a:xfrm>
            <a:off x="457200" y="2103437"/>
            <a:ext cx="8229600" cy="792163"/>
          </a:xfrm>
        </p:spPr>
        <p:txBody>
          <a:bodyPr/>
          <a:lstStyle/>
          <a:p>
            <a:pPr marL="0" indent="0">
              <a:buNone/>
            </a:pPr>
            <a:r>
              <a:rPr lang="en-US" dirty="0"/>
              <a:t>Another student’s solution</a:t>
            </a:r>
          </a:p>
        </p:txBody>
      </p:sp>
      <p:grpSp>
        <p:nvGrpSpPr>
          <p:cNvPr id="20" name="Group 19"/>
          <p:cNvGrpSpPr/>
          <p:nvPr/>
        </p:nvGrpSpPr>
        <p:grpSpPr>
          <a:xfrm>
            <a:off x="457200" y="3429000"/>
            <a:ext cx="5867400" cy="838200"/>
            <a:chOff x="457200" y="3429000"/>
            <a:chExt cx="5867400" cy="838200"/>
          </a:xfrm>
          <a:solidFill>
            <a:srgbClr val="FF0000"/>
          </a:solidFill>
        </p:grpSpPr>
        <p:sp>
          <p:nvSpPr>
            <p:cNvPr id="5" name="Oval 4"/>
            <p:cNvSpPr/>
            <p:nvPr/>
          </p:nvSpPr>
          <p:spPr>
            <a:xfrm>
              <a:off x="4572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Oval 5"/>
            <p:cNvSpPr/>
            <p:nvPr/>
          </p:nvSpPr>
          <p:spPr>
            <a:xfrm>
              <a:off x="12954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p:cNvSpPr/>
            <p:nvPr/>
          </p:nvSpPr>
          <p:spPr>
            <a:xfrm>
              <a:off x="21336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p:cNvSpPr/>
            <p:nvPr/>
          </p:nvSpPr>
          <p:spPr>
            <a:xfrm>
              <a:off x="29718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p:cNvSpPr/>
            <p:nvPr/>
          </p:nvSpPr>
          <p:spPr>
            <a:xfrm>
              <a:off x="38100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p:cNvSpPr/>
            <p:nvPr/>
          </p:nvSpPr>
          <p:spPr>
            <a:xfrm>
              <a:off x="46482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p:cNvSpPr/>
            <p:nvPr/>
          </p:nvSpPr>
          <p:spPr>
            <a:xfrm>
              <a:off x="54864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TextBox 22"/>
          <p:cNvSpPr txBox="1"/>
          <p:nvPr/>
        </p:nvSpPr>
        <p:spPr>
          <a:xfrm>
            <a:off x="5721796" y="3586490"/>
            <a:ext cx="367408" cy="523220"/>
          </a:xfrm>
          <a:prstGeom prst="rect">
            <a:avLst/>
          </a:prstGeom>
          <a:noFill/>
        </p:spPr>
        <p:txBody>
          <a:bodyPr wrap="none" rtlCol="0">
            <a:spAutoFit/>
          </a:bodyPr>
          <a:lstStyle/>
          <a:p>
            <a:r>
              <a:rPr lang="en-US" sz="2800" dirty="0">
                <a:solidFill>
                  <a:schemeClr val="bg1"/>
                </a:solidFill>
              </a:rPr>
              <a:t>7</a:t>
            </a:r>
          </a:p>
        </p:txBody>
      </p:sp>
      <p:grpSp>
        <p:nvGrpSpPr>
          <p:cNvPr id="38" name="Group 37"/>
          <p:cNvGrpSpPr/>
          <p:nvPr/>
        </p:nvGrpSpPr>
        <p:grpSpPr>
          <a:xfrm>
            <a:off x="6324600" y="3429000"/>
            <a:ext cx="838200" cy="838200"/>
            <a:chOff x="6324600" y="3429000"/>
            <a:chExt cx="838200" cy="838200"/>
          </a:xfrm>
        </p:grpSpPr>
        <p:sp>
          <p:nvSpPr>
            <p:cNvPr id="12" name="Oval 11"/>
            <p:cNvSpPr/>
            <p:nvPr/>
          </p:nvSpPr>
          <p:spPr>
            <a:xfrm>
              <a:off x="63246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9996" y="3586490"/>
              <a:ext cx="367408" cy="523220"/>
            </a:xfrm>
            <a:prstGeom prst="rect">
              <a:avLst/>
            </a:prstGeom>
            <a:noFill/>
          </p:spPr>
          <p:txBody>
            <a:bodyPr wrap="none" rtlCol="0">
              <a:spAutoFit/>
            </a:bodyPr>
            <a:lstStyle/>
            <a:p>
              <a:r>
                <a:rPr lang="en-US" sz="2800" dirty="0">
                  <a:solidFill>
                    <a:schemeClr val="bg1"/>
                  </a:solidFill>
                </a:rPr>
                <a:t>8</a:t>
              </a:r>
            </a:p>
          </p:txBody>
        </p:sp>
      </p:grpSp>
      <p:grpSp>
        <p:nvGrpSpPr>
          <p:cNvPr id="39" name="Group 38"/>
          <p:cNvGrpSpPr/>
          <p:nvPr/>
        </p:nvGrpSpPr>
        <p:grpSpPr>
          <a:xfrm>
            <a:off x="7162800" y="3429000"/>
            <a:ext cx="838200" cy="838200"/>
            <a:chOff x="7162800" y="3429000"/>
            <a:chExt cx="838200" cy="838200"/>
          </a:xfrm>
        </p:grpSpPr>
        <p:sp>
          <p:nvSpPr>
            <p:cNvPr id="13" name="Oval 12"/>
            <p:cNvSpPr/>
            <p:nvPr/>
          </p:nvSpPr>
          <p:spPr>
            <a:xfrm>
              <a:off x="71628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98196" y="3586490"/>
              <a:ext cx="367408" cy="523220"/>
            </a:xfrm>
            <a:prstGeom prst="rect">
              <a:avLst/>
            </a:prstGeom>
            <a:noFill/>
          </p:spPr>
          <p:txBody>
            <a:bodyPr wrap="none" rtlCol="0">
              <a:spAutoFit/>
            </a:bodyPr>
            <a:lstStyle/>
            <a:p>
              <a:r>
                <a:rPr lang="en-US" sz="2800" dirty="0">
                  <a:solidFill>
                    <a:schemeClr val="bg1"/>
                  </a:solidFill>
                </a:rPr>
                <a:t>9</a:t>
              </a:r>
            </a:p>
          </p:txBody>
        </p:sp>
      </p:grpSp>
      <p:grpSp>
        <p:nvGrpSpPr>
          <p:cNvPr id="40" name="Group 39"/>
          <p:cNvGrpSpPr/>
          <p:nvPr/>
        </p:nvGrpSpPr>
        <p:grpSpPr>
          <a:xfrm>
            <a:off x="457200" y="4419600"/>
            <a:ext cx="838200" cy="838200"/>
            <a:chOff x="457200" y="4419600"/>
            <a:chExt cx="838200" cy="838200"/>
          </a:xfrm>
        </p:grpSpPr>
        <p:sp>
          <p:nvSpPr>
            <p:cNvPr id="14" name="Oval 13"/>
            <p:cNvSpPr/>
            <p:nvPr/>
          </p:nvSpPr>
          <p:spPr>
            <a:xfrm>
              <a:off x="457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1224" y="4579718"/>
              <a:ext cx="550151" cy="523220"/>
            </a:xfrm>
            <a:prstGeom prst="rect">
              <a:avLst/>
            </a:prstGeom>
            <a:noFill/>
          </p:spPr>
          <p:txBody>
            <a:bodyPr wrap="none" rtlCol="0">
              <a:spAutoFit/>
            </a:bodyPr>
            <a:lstStyle/>
            <a:p>
              <a:r>
                <a:rPr lang="en-US" sz="2800" dirty="0">
                  <a:solidFill>
                    <a:schemeClr val="bg1"/>
                  </a:solidFill>
                </a:rPr>
                <a:t>10</a:t>
              </a:r>
            </a:p>
          </p:txBody>
        </p:sp>
      </p:grpSp>
      <p:grpSp>
        <p:nvGrpSpPr>
          <p:cNvPr id="41" name="Group 40"/>
          <p:cNvGrpSpPr/>
          <p:nvPr/>
        </p:nvGrpSpPr>
        <p:grpSpPr>
          <a:xfrm>
            <a:off x="1295400" y="4419600"/>
            <a:ext cx="838200" cy="838200"/>
            <a:chOff x="1295400" y="4419600"/>
            <a:chExt cx="838200" cy="838200"/>
          </a:xfrm>
        </p:grpSpPr>
        <p:sp>
          <p:nvSpPr>
            <p:cNvPr id="15" name="Oval 14"/>
            <p:cNvSpPr/>
            <p:nvPr/>
          </p:nvSpPr>
          <p:spPr>
            <a:xfrm>
              <a:off x="12954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39424" y="4579718"/>
              <a:ext cx="550151" cy="523220"/>
            </a:xfrm>
            <a:prstGeom prst="rect">
              <a:avLst/>
            </a:prstGeom>
            <a:noFill/>
          </p:spPr>
          <p:txBody>
            <a:bodyPr wrap="none" rtlCol="0">
              <a:spAutoFit/>
            </a:bodyPr>
            <a:lstStyle/>
            <a:p>
              <a:r>
                <a:rPr lang="en-US" sz="2800" dirty="0">
                  <a:solidFill>
                    <a:schemeClr val="bg1"/>
                  </a:solidFill>
                </a:rPr>
                <a:t>11</a:t>
              </a:r>
            </a:p>
          </p:txBody>
        </p:sp>
      </p:grpSp>
      <p:grpSp>
        <p:nvGrpSpPr>
          <p:cNvPr id="42" name="Group 41"/>
          <p:cNvGrpSpPr/>
          <p:nvPr/>
        </p:nvGrpSpPr>
        <p:grpSpPr>
          <a:xfrm>
            <a:off x="2133600" y="4419598"/>
            <a:ext cx="838200" cy="838200"/>
            <a:chOff x="2133600" y="4419600"/>
            <a:chExt cx="838200" cy="838200"/>
          </a:xfrm>
        </p:grpSpPr>
        <p:sp>
          <p:nvSpPr>
            <p:cNvPr id="16" name="Oval 15"/>
            <p:cNvSpPr/>
            <p:nvPr/>
          </p:nvSpPr>
          <p:spPr>
            <a:xfrm>
              <a:off x="21336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77624" y="4579718"/>
              <a:ext cx="550151" cy="523220"/>
            </a:xfrm>
            <a:prstGeom prst="rect">
              <a:avLst/>
            </a:prstGeom>
            <a:noFill/>
          </p:spPr>
          <p:txBody>
            <a:bodyPr wrap="none" rtlCol="0">
              <a:spAutoFit/>
            </a:bodyPr>
            <a:lstStyle/>
            <a:p>
              <a:r>
                <a:rPr lang="en-US" sz="2800" dirty="0">
                  <a:solidFill>
                    <a:schemeClr val="bg1"/>
                  </a:solidFill>
                </a:rPr>
                <a:t>12</a:t>
              </a:r>
            </a:p>
          </p:txBody>
        </p:sp>
      </p:grpSp>
      <p:grpSp>
        <p:nvGrpSpPr>
          <p:cNvPr id="43" name="Group 42"/>
          <p:cNvGrpSpPr/>
          <p:nvPr/>
        </p:nvGrpSpPr>
        <p:grpSpPr>
          <a:xfrm>
            <a:off x="2971800" y="4419600"/>
            <a:ext cx="838200" cy="838200"/>
            <a:chOff x="2971800" y="4419600"/>
            <a:chExt cx="838200" cy="838200"/>
          </a:xfrm>
        </p:grpSpPr>
        <p:sp>
          <p:nvSpPr>
            <p:cNvPr id="17" name="Oval 16"/>
            <p:cNvSpPr/>
            <p:nvPr/>
          </p:nvSpPr>
          <p:spPr>
            <a:xfrm>
              <a:off x="29718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15824" y="4579718"/>
              <a:ext cx="550151" cy="523220"/>
            </a:xfrm>
            <a:prstGeom prst="rect">
              <a:avLst/>
            </a:prstGeom>
            <a:noFill/>
          </p:spPr>
          <p:txBody>
            <a:bodyPr wrap="none" rtlCol="0">
              <a:spAutoFit/>
            </a:bodyPr>
            <a:lstStyle/>
            <a:p>
              <a:r>
                <a:rPr lang="en-US" sz="2800" dirty="0">
                  <a:solidFill>
                    <a:schemeClr val="bg1"/>
                  </a:solidFill>
                </a:rPr>
                <a:t>13</a:t>
              </a:r>
            </a:p>
          </p:txBody>
        </p:sp>
      </p:grpSp>
      <p:grpSp>
        <p:nvGrpSpPr>
          <p:cNvPr id="44" name="Group 43"/>
          <p:cNvGrpSpPr/>
          <p:nvPr/>
        </p:nvGrpSpPr>
        <p:grpSpPr>
          <a:xfrm>
            <a:off x="3810000" y="4419600"/>
            <a:ext cx="838200" cy="838200"/>
            <a:chOff x="3810000" y="4419600"/>
            <a:chExt cx="838200" cy="838200"/>
          </a:xfrm>
        </p:grpSpPr>
        <p:sp>
          <p:nvSpPr>
            <p:cNvPr id="18" name="Oval 17"/>
            <p:cNvSpPr/>
            <p:nvPr/>
          </p:nvSpPr>
          <p:spPr>
            <a:xfrm>
              <a:off x="38100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54024" y="4579718"/>
              <a:ext cx="550151" cy="523220"/>
            </a:xfrm>
            <a:prstGeom prst="rect">
              <a:avLst/>
            </a:prstGeom>
            <a:noFill/>
          </p:spPr>
          <p:txBody>
            <a:bodyPr wrap="none" rtlCol="0">
              <a:spAutoFit/>
            </a:bodyPr>
            <a:lstStyle/>
            <a:p>
              <a:r>
                <a:rPr lang="en-US" sz="2800" dirty="0">
                  <a:solidFill>
                    <a:schemeClr val="bg1"/>
                  </a:solidFill>
                </a:rPr>
                <a:t>14</a:t>
              </a:r>
            </a:p>
          </p:txBody>
        </p:sp>
      </p:grpSp>
      <p:grpSp>
        <p:nvGrpSpPr>
          <p:cNvPr id="45" name="Group 44"/>
          <p:cNvGrpSpPr/>
          <p:nvPr/>
        </p:nvGrpSpPr>
        <p:grpSpPr>
          <a:xfrm>
            <a:off x="4648200" y="4419600"/>
            <a:ext cx="838200" cy="838200"/>
            <a:chOff x="4648200" y="4419600"/>
            <a:chExt cx="838200" cy="838200"/>
          </a:xfrm>
        </p:grpSpPr>
        <p:sp>
          <p:nvSpPr>
            <p:cNvPr id="19" name="Oval 18"/>
            <p:cNvSpPr/>
            <p:nvPr/>
          </p:nvSpPr>
          <p:spPr>
            <a:xfrm>
              <a:off x="4648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92224" y="4579718"/>
              <a:ext cx="550151" cy="523220"/>
            </a:xfrm>
            <a:prstGeom prst="rect">
              <a:avLst/>
            </a:prstGeom>
            <a:noFill/>
          </p:spPr>
          <p:txBody>
            <a:bodyPr wrap="none" rtlCol="0">
              <a:spAutoFit/>
            </a:bodyPr>
            <a:lstStyle/>
            <a:p>
              <a:r>
                <a:rPr lang="en-US" sz="2800" dirty="0">
                  <a:solidFill>
                    <a:schemeClr val="bg1"/>
                  </a:solidFill>
                </a:rPr>
                <a:t>15</a:t>
              </a:r>
            </a:p>
          </p:txBody>
        </p:sp>
      </p:grpSp>
      <p:sp>
        <p:nvSpPr>
          <p:cNvPr id="46" name="TextBox 45"/>
          <p:cNvSpPr txBox="1"/>
          <p:nvPr/>
        </p:nvSpPr>
        <p:spPr>
          <a:xfrm>
            <a:off x="4855861" y="5257800"/>
            <a:ext cx="393056" cy="584775"/>
          </a:xfrm>
          <a:prstGeom prst="rect">
            <a:avLst/>
          </a:prstGeom>
          <a:noFill/>
        </p:spPr>
        <p:txBody>
          <a:bodyPr wrap="none" rtlCol="0">
            <a:spAutoFit/>
          </a:bodyPr>
          <a:lstStyle/>
          <a:p>
            <a:r>
              <a:rPr lang="en-US" sz="3200" dirty="0"/>
              <a:t>1</a:t>
            </a:r>
          </a:p>
        </p:txBody>
      </p:sp>
      <p:sp>
        <p:nvSpPr>
          <p:cNvPr id="47" name="TextBox 46"/>
          <p:cNvSpPr txBox="1"/>
          <p:nvPr/>
        </p:nvSpPr>
        <p:spPr>
          <a:xfrm>
            <a:off x="4057022" y="5257799"/>
            <a:ext cx="393056" cy="584775"/>
          </a:xfrm>
          <a:prstGeom prst="rect">
            <a:avLst/>
          </a:prstGeom>
          <a:noFill/>
        </p:spPr>
        <p:txBody>
          <a:bodyPr wrap="none" rtlCol="0">
            <a:spAutoFit/>
          </a:bodyPr>
          <a:lstStyle/>
          <a:p>
            <a:r>
              <a:rPr lang="en-US" sz="3200" dirty="0"/>
              <a:t>2</a:t>
            </a:r>
          </a:p>
        </p:txBody>
      </p:sp>
      <p:sp>
        <p:nvSpPr>
          <p:cNvPr id="48" name="TextBox 47"/>
          <p:cNvSpPr txBox="1"/>
          <p:nvPr/>
        </p:nvSpPr>
        <p:spPr>
          <a:xfrm>
            <a:off x="3220421" y="5257805"/>
            <a:ext cx="393056" cy="584775"/>
          </a:xfrm>
          <a:prstGeom prst="rect">
            <a:avLst/>
          </a:prstGeom>
          <a:noFill/>
        </p:spPr>
        <p:txBody>
          <a:bodyPr wrap="none" rtlCol="0">
            <a:spAutoFit/>
          </a:bodyPr>
          <a:lstStyle/>
          <a:p>
            <a:r>
              <a:rPr lang="en-US" sz="3200" dirty="0"/>
              <a:t>3</a:t>
            </a:r>
          </a:p>
        </p:txBody>
      </p:sp>
      <p:sp>
        <p:nvSpPr>
          <p:cNvPr id="49" name="TextBox 48"/>
          <p:cNvSpPr txBox="1"/>
          <p:nvPr/>
        </p:nvSpPr>
        <p:spPr>
          <a:xfrm>
            <a:off x="2389596" y="5257798"/>
            <a:ext cx="393056" cy="584775"/>
          </a:xfrm>
          <a:prstGeom prst="rect">
            <a:avLst/>
          </a:prstGeom>
          <a:noFill/>
        </p:spPr>
        <p:txBody>
          <a:bodyPr wrap="none" rtlCol="0">
            <a:spAutoFit/>
          </a:bodyPr>
          <a:lstStyle/>
          <a:p>
            <a:r>
              <a:rPr lang="en-US" sz="3200" dirty="0"/>
              <a:t>4</a:t>
            </a:r>
          </a:p>
        </p:txBody>
      </p:sp>
      <p:sp>
        <p:nvSpPr>
          <p:cNvPr id="50" name="TextBox 49"/>
          <p:cNvSpPr txBox="1"/>
          <p:nvPr/>
        </p:nvSpPr>
        <p:spPr>
          <a:xfrm>
            <a:off x="1612285" y="5257805"/>
            <a:ext cx="393056" cy="584775"/>
          </a:xfrm>
          <a:prstGeom prst="rect">
            <a:avLst/>
          </a:prstGeom>
          <a:noFill/>
        </p:spPr>
        <p:txBody>
          <a:bodyPr wrap="none" rtlCol="0">
            <a:spAutoFit/>
          </a:bodyPr>
          <a:lstStyle/>
          <a:p>
            <a:r>
              <a:rPr lang="en-US" sz="3200" dirty="0"/>
              <a:t>5</a:t>
            </a:r>
          </a:p>
        </p:txBody>
      </p:sp>
      <p:sp>
        <p:nvSpPr>
          <p:cNvPr id="51" name="TextBox 50"/>
          <p:cNvSpPr txBox="1"/>
          <p:nvPr/>
        </p:nvSpPr>
        <p:spPr>
          <a:xfrm>
            <a:off x="679772" y="5257805"/>
            <a:ext cx="393056" cy="584775"/>
          </a:xfrm>
          <a:prstGeom prst="rect">
            <a:avLst/>
          </a:prstGeom>
          <a:noFill/>
        </p:spPr>
        <p:txBody>
          <a:bodyPr wrap="none" rtlCol="0">
            <a:spAutoFit/>
          </a:bodyPr>
          <a:lstStyle/>
          <a:p>
            <a:r>
              <a:rPr lang="en-US" sz="3200" dirty="0"/>
              <a:t>6</a:t>
            </a:r>
          </a:p>
        </p:txBody>
      </p:sp>
      <p:sp>
        <p:nvSpPr>
          <p:cNvPr id="52" name="TextBox 51"/>
          <p:cNvSpPr txBox="1"/>
          <p:nvPr/>
        </p:nvSpPr>
        <p:spPr>
          <a:xfrm>
            <a:off x="7398196" y="2878383"/>
            <a:ext cx="393056" cy="584775"/>
          </a:xfrm>
          <a:prstGeom prst="rect">
            <a:avLst/>
          </a:prstGeom>
          <a:noFill/>
        </p:spPr>
        <p:txBody>
          <a:bodyPr wrap="none" rtlCol="0">
            <a:spAutoFit/>
          </a:bodyPr>
          <a:lstStyle/>
          <a:p>
            <a:r>
              <a:rPr lang="en-US" sz="3200" dirty="0"/>
              <a:t>7</a:t>
            </a:r>
          </a:p>
        </p:txBody>
      </p:sp>
      <p:sp>
        <p:nvSpPr>
          <p:cNvPr id="54" name="TextBox 53"/>
          <p:cNvSpPr txBox="1"/>
          <p:nvPr/>
        </p:nvSpPr>
        <p:spPr>
          <a:xfrm>
            <a:off x="4896415" y="3586490"/>
            <a:ext cx="367408" cy="523220"/>
          </a:xfrm>
          <a:prstGeom prst="rect">
            <a:avLst/>
          </a:prstGeom>
          <a:noFill/>
        </p:spPr>
        <p:txBody>
          <a:bodyPr wrap="none" rtlCol="0">
            <a:spAutoFit/>
          </a:bodyPr>
          <a:lstStyle/>
          <a:p>
            <a:r>
              <a:rPr lang="en-US" sz="2800" dirty="0">
                <a:solidFill>
                  <a:schemeClr val="bg1"/>
                </a:solidFill>
              </a:rPr>
              <a:t>6</a:t>
            </a:r>
          </a:p>
        </p:txBody>
      </p:sp>
      <p:sp>
        <p:nvSpPr>
          <p:cNvPr id="55" name="TextBox 54"/>
          <p:cNvSpPr txBox="1"/>
          <p:nvPr/>
        </p:nvSpPr>
        <p:spPr>
          <a:xfrm>
            <a:off x="4071034" y="3586490"/>
            <a:ext cx="367408" cy="523220"/>
          </a:xfrm>
          <a:prstGeom prst="rect">
            <a:avLst/>
          </a:prstGeom>
          <a:noFill/>
        </p:spPr>
        <p:txBody>
          <a:bodyPr wrap="none" rtlCol="0">
            <a:spAutoFit/>
          </a:bodyPr>
          <a:lstStyle/>
          <a:p>
            <a:r>
              <a:rPr lang="en-US" sz="2800" dirty="0">
                <a:solidFill>
                  <a:schemeClr val="bg1"/>
                </a:solidFill>
              </a:rPr>
              <a:t>5</a:t>
            </a:r>
          </a:p>
        </p:txBody>
      </p:sp>
      <p:sp>
        <p:nvSpPr>
          <p:cNvPr id="56" name="TextBox 55"/>
          <p:cNvSpPr txBox="1"/>
          <p:nvPr/>
        </p:nvSpPr>
        <p:spPr>
          <a:xfrm>
            <a:off x="3200400" y="3586490"/>
            <a:ext cx="367408" cy="523220"/>
          </a:xfrm>
          <a:prstGeom prst="rect">
            <a:avLst/>
          </a:prstGeom>
          <a:noFill/>
        </p:spPr>
        <p:txBody>
          <a:bodyPr wrap="none" rtlCol="0">
            <a:spAutoFit/>
          </a:bodyPr>
          <a:lstStyle/>
          <a:p>
            <a:r>
              <a:rPr lang="en-US" sz="2800" dirty="0">
                <a:solidFill>
                  <a:schemeClr val="bg1"/>
                </a:solidFill>
              </a:rPr>
              <a:t>4</a:t>
            </a:r>
          </a:p>
        </p:txBody>
      </p:sp>
      <p:sp>
        <p:nvSpPr>
          <p:cNvPr id="57" name="TextBox 56"/>
          <p:cNvSpPr txBox="1"/>
          <p:nvPr/>
        </p:nvSpPr>
        <p:spPr>
          <a:xfrm>
            <a:off x="2362200" y="3586490"/>
            <a:ext cx="367408" cy="523220"/>
          </a:xfrm>
          <a:prstGeom prst="rect">
            <a:avLst/>
          </a:prstGeom>
          <a:noFill/>
        </p:spPr>
        <p:txBody>
          <a:bodyPr wrap="none" rtlCol="0">
            <a:spAutoFit/>
          </a:bodyPr>
          <a:lstStyle/>
          <a:p>
            <a:r>
              <a:rPr lang="en-US" sz="2800" dirty="0">
                <a:solidFill>
                  <a:schemeClr val="bg1"/>
                </a:solidFill>
              </a:rPr>
              <a:t>3</a:t>
            </a:r>
          </a:p>
        </p:txBody>
      </p:sp>
      <p:sp>
        <p:nvSpPr>
          <p:cNvPr id="58" name="TextBox 57"/>
          <p:cNvSpPr txBox="1"/>
          <p:nvPr/>
        </p:nvSpPr>
        <p:spPr>
          <a:xfrm>
            <a:off x="1524000" y="3586490"/>
            <a:ext cx="367408" cy="523220"/>
          </a:xfrm>
          <a:prstGeom prst="rect">
            <a:avLst/>
          </a:prstGeom>
          <a:noFill/>
        </p:spPr>
        <p:txBody>
          <a:bodyPr wrap="none" rtlCol="0">
            <a:spAutoFit/>
          </a:bodyPr>
          <a:lstStyle/>
          <a:p>
            <a:r>
              <a:rPr lang="en-US" sz="2800" dirty="0">
                <a:solidFill>
                  <a:schemeClr val="bg1"/>
                </a:solidFill>
              </a:rPr>
              <a:t>2</a:t>
            </a:r>
          </a:p>
        </p:txBody>
      </p:sp>
      <p:sp>
        <p:nvSpPr>
          <p:cNvPr id="59" name="TextBox 58"/>
          <p:cNvSpPr txBox="1"/>
          <p:nvPr/>
        </p:nvSpPr>
        <p:spPr>
          <a:xfrm>
            <a:off x="685800" y="3586490"/>
            <a:ext cx="367408" cy="523220"/>
          </a:xfrm>
          <a:prstGeom prst="rect">
            <a:avLst/>
          </a:prstGeom>
          <a:noFill/>
        </p:spPr>
        <p:txBody>
          <a:bodyPr wrap="none" rtlCol="0">
            <a:spAutoFit/>
          </a:bodyPr>
          <a:lstStyle/>
          <a:p>
            <a:r>
              <a:rPr lang="en-US" sz="2800" dirty="0">
                <a:solidFill>
                  <a:schemeClr val="bg1"/>
                </a:solidFill>
              </a:rPr>
              <a:t>1</a:t>
            </a:r>
          </a:p>
        </p:txBody>
      </p:sp>
    </p:spTree>
    <p:extLst>
      <p:ext uri="{BB962C8B-B14F-4D97-AF65-F5344CB8AC3E}">
        <p14:creationId xmlns:p14="http://schemas.microsoft.com/office/powerpoint/2010/main" val="3194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750"/>
                                  </p:stCondLst>
                                  <p:childTnLst>
                                    <p:set>
                                      <p:cBhvr>
                                        <p:cTn id="9" dur="1" fill="hold">
                                          <p:stCondLst>
                                            <p:cond delay="0"/>
                                          </p:stCondLst>
                                        </p:cTn>
                                        <p:tgtEl>
                                          <p:spTgt spid="45"/>
                                        </p:tgtEl>
                                        <p:attrNameLst>
                                          <p:attrName>style.visibility</p:attrName>
                                        </p:attrNameLst>
                                      </p:cBhvr>
                                      <p:to>
                                        <p:strVal val="hidden"/>
                                      </p:to>
                                    </p:set>
                                  </p:childTnLst>
                                </p:cTn>
                              </p:par>
                            </p:childTnLst>
                          </p:cTn>
                        </p:par>
                        <p:par>
                          <p:cTn id="10" fill="hold">
                            <p:stCondLst>
                              <p:cond delay="1250"/>
                            </p:stCondLst>
                            <p:childTnLst>
                              <p:par>
                                <p:cTn id="11" presetID="1" presetClass="entr" presetSubtype="0" fill="hold" grpId="0" nodeType="afterEffect">
                                  <p:stCondLst>
                                    <p:cond delay="75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750"/>
                                  </p:stCondLst>
                                  <p:childTnLst>
                                    <p:set>
                                      <p:cBhvr>
                                        <p:cTn id="15" dur="1" fill="hold">
                                          <p:stCondLst>
                                            <p:cond delay="0"/>
                                          </p:stCondLst>
                                        </p:cTn>
                                        <p:tgtEl>
                                          <p:spTgt spid="44"/>
                                        </p:tgtEl>
                                        <p:attrNameLst>
                                          <p:attrName>style.visibility</p:attrName>
                                        </p:attrNameLst>
                                      </p:cBhvr>
                                      <p:to>
                                        <p:strVal val="hidden"/>
                                      </p:to>
                                    </p:set>
                                  </p:childTnLst>
                                </p:cTn>
                              </p:par>
                            </p:childTnLst>
                          </p:cTn>
                        </p:par>
                        <p:par>
                          <p:cTn id="16" fill="hold">
                            <p:stCondLst>
                              <p:cond delay="2750"/>
                            </p:stCondLst>
                            <p:childTnLst>
                              <p:par>
                                <p:cTn id="17" presetID="1" presetClass="entr" presetSubtype="0" fill="hold" grpId="0" nodeType="afterEffect">
                                  <p:stCondLst>
                                    <p:cond delay="750"/>
                                  </p:stCondLst>
                                  <p:childTnLst>
                                    <p:set>
                                      <p:cBhvr>
                                        <p:cTn id="18" dur="1" fill="hold">
                                          <p:stCondLst>
                                            <p:cond delay="0"/>
                                          </p:stCondLst>
                                        </p:cTn>
                                        <p:tgtEl>
                                          <p:spTgt spid="48"/>
                                        </p:tgtEl>
                                        <p:attrNameLst>
                                          <p:attrName>style.visibility</p:attrName>
                                        </p:attrNameLst>
                                      </p:cBhvr>
                                      <p:to>
                                        <p:strVal val="visible"/>
                                      </p:to>
                                    </p:set>
                                  </p:childTnLst>
                                </p:cTn>
                              </p:par>
                            </p:childTnLst>
                          </p:cTn>
                        </p:par>
                        <p:par>
                          <p:cTn id="19" fill="hold">
                            <p:stCondLst>
                              <p:cond delay="3500"/>
                            </p:stCondLst>
                            <p:childTnLst>
                              <p:par>
                                <p:cTn id="20" presetID="1" presetClass="exit" presetSubtype="0" fill="hold" nodeType="afterEffect">
                                  <p:stCondLst>
                                    <p:cond delay="750"/>
                                  </p:stCondLst>
                                  <p:childTnLst>
                                    <p:set>
                                      <p:cBhvr>
                                        <p:cTn id="21" dur="1" fill="hold">
                                          <p:stCondLst>
                                            <p:cond delay="0"/>
                                          </p:stCondLst>
                                        </p:cTn>
                                        <p:tgtEl>
                                          <p:spTgt spid="43"/>
                                        </p:tgtEl>
                                        <p:attrNameLst>
                                          <p:attrName>style.visibility</p:attrName>
                                        </p:attrNameLst>
                                      </p:cBhvr>
                                      <p:to>
                                        <p:strVal val="hidden"/>
                                      </p:to>
                                    </p:set>
                                  </p:childTnLst>
                                </p:cTn>
                              </p:par>
                            </p:childTnLst>
                          </p:cTn>
                        </p:par>
                        <p:par>
                          <p:cTn id="22" fill="hold">
                            <p:stCondLst>
                              <p:cond delay="4250"/>
                            </p:stCondLst>
                            <p:childTnLst>
                              <p:par>
                                <p:cTn id="23" presetID="1" presetClass="entr" presetSubtype="0" fill="hold" grpId="0" nodeType="afterEffect">
                                  <p:stCondLst>
                                    <p:cond delay="75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5000"/>
                            </p:stCondLst>
                            <p:childTnLst>
                              <p:par>
                                <p:cTn id="26" presetID="1" presetClass="exit" presetSubtype="0" fill="hold" nodeType="afterEffect">
                                  <p:stCondLst>
                                    <p:cond delay="75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5750"/>
                            </p:stCondLst>
                            <p:childTnLst>
                              <p:par>
                                <p:cTn id="29" presetID="1" presetClass="entr" presetSubtype="0" fill="hold" nodeType="afterEffect">
                                  <p:stCondLst>
                                    <p:cond delay="750"/>
                                  </p:stCondLst>
                                  <p:childTnLst>
                                    <p:set>
                                      <p:cBhvr>
                                        <p:cTn id="30" dur="1" fill="hold">
                                          <p:stCondLst>
                                            <p:cond delay="0"/>
                                          </p:stCondLst>
                                        </p:cTn>
                                        <p:tgtEl>
                                          <p:spTgt spid="50">
                                            <p:txEl>
                                              <p:pRg st="0" end="0"/>
                                            </p:txEl>
                                          </p:spTgt>
                                        </p:tgtEl>
                                        <p:attrNameLst>
                                          <p:attrName>style.visibility</p:attrName>
                                        </p:attrNameLst>
                                      </p:cBhvr>
                                      <p:to>
                                        <p:strVal val="visible"/>
                                      </p:to>
                                    </p:set>
                                  </p:childTnLst>
                                </p:cTn>
                              </p:par>
                            </p:childTnLst>
                          </p:cTn>
                        </p:par>
                        <p:par>
                          <p:cTn id="31" fill="hold">
                            <p:stCondLst>
                              <p:cond delay="6500"/>
                            </p:stCondLst>
                            <p:childTnLst>
                              <p:par>
                                <p:cTn id="32" presetID="1" presetClass="exit" presetSubtype="0" fill="hold" nodeType="afterEffect">
                                  <p:stCondLst>
                                    <p:cond delay="750"/>
                                  </p:stCondLst>
                                  <p:childTnLst>
                                    <p:set>
                                      <p:cBhvr>
                                        <p:cTn id="33" dur="1" fill="hold">
                                          <p:stCondLst>
                                            <p:cond delay="0"/>
                                          </p:stCondLst>
                                        </p:cTn>
                                        <p:tgtEl>
                                          <p:spTgt spid="41"/>
                                        </p:tgtEl>
                                        <p:attrNameLst>
                                          <p:attrName>style.visibility</p:attrName>
                                        </p:attrNameLst>
                                      </p:cBhvr>
                                      <p:to>
                                        <p:strVal val="hidden"/>
                                      </p:to>
                                    </p:set>
                                  </p:childTnLst>
                                </p:cTn>
                              </p:par>
                            </p:childTnLst>
                          </p:cTn>
                        </p:par>
                        <p:par>
                          <p:cTn id="34" fill="hold">
                            <p:stCondLst>
                              <p:cond delay="7250"/>
                            </p:stCondLst>
                            <p:childTnLst>
                              <p:par>
                                <p:cTn id="35" presetID="1" presetClass="entr" presetSubtype="0" fill="hold" grpId="0" nodeType="afterEffect">
                                  <p:stCondLst>
                                    <p:cond delay="75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8000"/>
                            </p:stCondLst>
                            <p:childTnLst>
                              <p:par>
                                <p:cTn id="38" presetID="1" presetClass="exit" presetSubtype="0" fill="hold" nodeType="afterEffect">
                                  <p:stCondLst>
                                    <p:cond delay="750"/>
                                  </p:stCondLst>
                                  <p:childTnLst>
                                    <p:set>
                                      <p:cBhvr>
                                        <p:cTn id="39" dur="1" fill="hold">
                                          <p:stCondLst>
                                            <p:cond delay="0"/>
                                          </p:stCondLst>
                                        </p:cTn>
                                        <p:tgtEl>
                                          <p:spTgt spid="40"/>
                                        </p:tgtEl>
                                        <p:attrNameLst>
                                          <p:attrName>style.visibility</p:attrName>
                                        </p:attrNameLst>
                                      </p:cBhvr>
                                      <p:to>
                                        <p:strVal val="hidden"/>
                                      </p:to>
                                    </p:set>
                                  </p:childTnLst>
                                </p:cTn>
                              </p:par>
                            </p:childTnLst>
                          </p:cTn>
                        </p:par>
                        <p:par>
                          <p:cTn id="40" fill="hold">
                            <p:stCondLst>
                              <p:cond delay="8750"/>
                            </p:stCondLst>
                            <p:childTnLst>
                              <p:par>
                                <p:cTn id="41" presetID="1" presetClass="entr" presetSubtype="0" fill="hold" grpId="0" nodeType="afterEffect">
                                  <p:stCondLst>
                                    <p:cond delay="750"/>
                                  </p:stCondLst>
                                  <p:childTnLst>
                                    <p:set>
                                      <p:cBhvr>
                                        <p:cTn id="42" dur="1" fill="hold">
                                          <p:stCondLst>
                                            <p:cond delay="0"/>
                                          </p:stCondLst>
                                        </p:cTn>
                                        <p:tgtEl>
                                          <p:spTgt spid="52"/>
                                        </p:tgtEl>
                                        <p:attrNameLst>
                                          <p:attrName>style.visibility</p:attrName>
                                        </p:attrNameLst>
                                      </p:cBhvr>
                                      <p:to>
                                        <p:strVal val="visible"/>
                                      </p:to>
                                    </p:set>
                                  </p:childTnLst>
                                </p:cTn>
                              </p:par>
                            </p:childTnLst>
                          </p:cTn>
                        </p:par>
                        <p:par>
                          <p:cTn id="43" fill="hold">
                            <p:stCondLst>
                              <p:cond delay="9500"/>
                            </p:stCondLst>
                            <p:childTnLst>
                              <p:par>
                                <p:cTn id="44" presetID="1" presetClass="exit" presetSubtype="0" fill="hold" nodeType="afterEffect">
                                  <p:stCondLst>
                                    <p:cond delay="750"/>
                                  </p:stCondLst>
                                  <p:childTnLst>
                                    <p:set>
                                      <p:cBhvr>
                                        <p:cTn id="45"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1" grpId="0"/>
      <p:bldP spid="5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On your assessment, you provide the following question:  </a:t>
            </a:r>
          </a:p>
          <a:p>
            <a:pPr marL="0" indent="0" algn="ctr">
              <a:buNone/>
            </a:pPr>
            <a:r>
              <a:rPr lang="en-US" dirty="0"/>
              <a:t>____ + </a:t>
            </a:r>
            <a:r>
              <a:rPr lang="en-US" dirty="0" smtClean="0"/>
              <a:t>8 </a:t>
            </a:r>
            <a:r>
              <a:rPr lang="en-US" dirty="0"/>
              <a:t>= </a:t>
            </a:r>
            <a:r>
              <a:rPr lang="en-US" dirty="0" smtClean="0"/>
              <a:t>17</a:t>
            </a:r>
            <a:endParaRPr lang="en-US" dirty="0"/>
          </a:p>
        </p:txBody>
      </p:sp>
      <p:sp>
        <p:nvSpPr>
          <p:cNvPr id="4" name="Content Placeholder 2"/>
          <p:cNvSpPr txBox="1">
            <a:spLocks/>
          </p:cNvSpPr>
          <p:nvPr/>
        </p:nvSpPr>
        <p:spPr>
          <a:xfrm>
            <a:off x="457200" y="43434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One student correctly solves it using addition.  A different student correctly solves it using subtraction.  They both show their work.  How do you mark them?</a:t>
            </a:r>
          </a:p>
        </p:txBody>
      </p:sp>
    </p:spTree>
    <p:extLst>
      <p:ext uri="{BB962C8B-B14F-4D97-AF65-F5344CB8AC3E}">
        <p14:creationId xmlns:p14="http://schemas.microsoft.com/office/powerpoint/2010/main" val="27182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103441"/>
            <a:ext cx="129312" cy="452595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2" cy="4525955"/>
          </a:xfrm>
          <a:prstGeom prst="rect">
            <a:avLst/>
          </a:prstGeom>
        </p:spPr>
      </p:pic>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Additive Thinking deals with questions where the start, change or result is unknown.  It is joining, separating and comparing.</a:t>
            </a:r>
          </a:p>
        </p:txBody>
      </p:sp>
    </p:spTree>
    <p:extLst>
      <p:ext uri="{BB962C8B-B14F-4D97-AF65-F5344CB8AC3E}">
        <p14:creationId xmlns:p14="http://schemas.microsoft.com/office/powerpoint/2010/main" val="2311382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lgn="ctr">
              <a:buNone/>
            </a:pPr>
            <a:r>
              <a:rPr lang="en-US" dirty="0"/>
              <a:t>Students are meeting the outcome regardless of whether they solve a question using an addition or a subtraction strategy.</a:t>
            </a:r>
          </a:p>
        </p:txBody>
      </p:sp>
    </p:spTree>
    <p:extLst>
      <p:ext uri="{BB962C8B-B14F-4D97-AF65-F5344CB8AC3E}">
        <p14:creationId xmlns:p14="http://schemas.microsoft.com/office/powerpoint/2010/main" val="2307550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buNone/>
            </a:pPr>
            <a:r>
              <a:rPr lang="en-US" dirty="0"/>
              <a:t>The Program of Studies suggests that addition and its corresponding subtraction be taught at the same time.</a:t>
            </a:r>
          </a:p>
        </p:txBody>
      </p:sp>
    </p:spTree>
    <p:extLst>
      <p:ext uri="{BB962C8B-B14F-4D97-AF65-F5344CB8AC3E}">
        <p14:creationId xmlns:p14="http://schemas.microsoft.com/office/powerpoint/2010/main" val="34812337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a:t>
            </a:r>
            <a:r>
              <a:rPr lang="en-US" dirty="0" smtClean="0"/>
              <a:t>1</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753035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7502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a:t>
            </a:r>
            <a:r>
              <a:rPr lang="en-US" dirty="0" smtClean="0"/>
              <a:t>1</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753035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12269"/>
            <a:ext cx="5780718" cy="700087"/>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927" y="4714875"/>
            <a:ext cx="5207454" cy="8191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14425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62" y="2233518"/>
            <a:ext cx="7239000" cy="462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781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3</a:t>
            </a:r>
          </a:p>
        </p:txBody>
      </p:sp>
    </p:spTree>
    <p:extLst>
      <p:ext uri="{BB962C8B-B14F-4D97-AF65-F5344CB8AC3E}">
        <p14:creationId xmlns:p14="http://schemas.microsoft.com/office/powerpoint/2010/main" val="20401206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Write a simple addition or subtraction word problem that you would use at your grade level.</a:t>
            </a:r>
          </a:p>
        </p:txBody>
      </p:sp>
      <p:sp>
        <p:nvSpPr>
          <p:cNvPr id="4" name="Content Placeholder 2"/>
          <p:cNvSpPr txBox="1">
            <a:spLocks/>
          </p:cNvSpPr>
          <p:nvPr/>
        </p:nvSpPr>
        <p:spPr>
          <a:xfrm>
            <a:off x="533400" y="5577681"/>
            <a:ext cx="8229600" cy="853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We’ll come back to this question later.</a:t>
            </a:r>
          </a:p>
        </p:txBody>
      </p:sp>
    </p:spTree>
    <p:extLst>
      <p:ext uri="{BB962C8B-B14F-4D97-AF65-F5344CB8AC3E}">
        <p14:creationId xmlns:p14="http://schemas.microsoft.com/office/powerpoint/2010/main" val="20847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3" name="Content Placeholder 2"/>
          <p:cNvSpPr>
            <a:spLocks noGrp="1"/>
          </p:cNvSpPr>
          <p:nvPr>
            <p:ph idx="1"/>
          </p:nvPr>
        </p:nvSpPr>
        <p:spPr/>
        <p:txBody>
          <a:bodyPr/>
          <a:lstStyle/>
          <a:p>
            <a:r>
              <a:rPr lang="en-US" dirty="0"/>
              <a:t>Read the 9 word problems found in your envelope.</a:t>
            </a:r>
          </a:p>
          <a:p>
            <a:r>
              <a:rPr lang="en-US" dirty="0"/>
              <a:t>Sort them into groups as you see fit.</a:t>
            </a:r>
          </a:p>
          <a:p>
            <a:r>
              <a:rPr lang="en-US" dirty="0"/>
              <a:t>Create categories for your sorts.</a:t>
            </a:r>
          </a:p>
          <a:p>
            <a:r>
              <a:rPr lang="en-US" dirty="0"/>
              <a:t>Can you find another way to sort them?</a:t>
            </a:r>
          </a:p>
        </p:txBody>
      </p:sp>
    </p:spTree>
    <p:extLst>
      <p:ext uri="{BB962C8B-B14F-4D97-AF65-F5344CB8AC3E}">
        <p14:creationId xmlns:p14="http://schemas.microsoft.com/office/powerpoint/2010/main" val="672444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2862322"/>
          </a:xfrm>
          <a:prstGeom prst="rect">
            <a:avLst/>
          </a:prstGeom>
        </p:spPr>
        <p:txBody>
          <a:bodyPr wrap="square">
            <a:spAutoFit/>
          </a:bodyPr>
          <a:lstStyle/>
          <a:p>
            <a:pPr algn="ctr"/>
            <a:r>
              <a:rPr lang="en-US" sz="3600" dirty="0"/>
              <a:t>Where does the word problem you created earlier fit in the grid?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3416320"/>
          </a:xfrm>
          <a:prstGeom prst="rect">
            <a:avLst/>
          </a:prstGeom>
        </p:spPr>
        <p:txBody>
          <a:bodyPr wrap="square">
            <a:spAutoFit/>
          </a:bodyPr>
          <a:lstStyle/>
          <a:p>
            <a:pPr algn="ctr"/>
            <a:r>
              <a:rPr lang="en-US" sz="3600" dirty="0"/>
              <a:t>How could you modify your question to hit a different row?</a:t>
            </a:r>
          </a:p>
          <a:p>
            <a:pPr algn="ctr"/>
            <a:r>
              <a:rPr lang="en-US" sz="3600" dirty="0"/>
              <a:t>A different column?</a:t>
            </a:r>
          </a:p>
        </p:txBody>
      </p:sp>
      <p:sp>
        <p:nvSpPr>
          <p:cNvPr id="3" name="Oval 2"/>
          <p:cNvSpPr/>
          <p:nvPr/>
        </p:nvSpPr>
        <p:spPr>
          <a:xfrm>
            <a:off x="5410200" y="1799898"/>
            <a:ext cx="2514600" cy="2086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6169</TotalTime>
  <Words>8395</Words>
  <Application>Microsoft Office PowerPoint</Application>
  <PresentationFormat>On-screen Show (4:3)</PresentationFormat>
  <Paragraphs>927</Paragraphs>
  <Slides>135</Slides>
  <Notes>107</Notes>
  <HiddenSlides>0</HiddenSlides>
  <MMClips>2</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Additive Thinking in Grade 1</vt:lpstr>
      <vt:lpstr>Introduction</vt:lpstr>
      <vt:lpstr>What is Additive Thinking?</vt:lpstr>
      <vt:lpstr>What is Additive Thinking?</vt:lpstr>
      <vt:lpstr>Why is it important?</vt:lpstr>
      <vt:lpstr>Why is it important?</vt:lpstr>
      <vt:lpstr>What are the Big Ideas?</vt:lpstr>
      <vt:lpstr>What are the Big Ideas?</vt:lpstr>
      <vt:lpstr>What are the Big Ideas?</vt:lpstr>
      <vt:lpstr>Activity:  Relating to POS</vt:lpstr>
      <vt:lpstr>Activity:  Suggested Strategies</vt:lpstr>
      <vt:lpstr>Mastery of Facts</vt:lpstr>
      <vt:lpstr>But Strategies For…</vt:lpstr>
      <vt:lpstr>Alberta Education says…</vt:lpstr>
      <vt:lpstr>Just a Reminder</vt:lpstr>
      <vt:lpstr>Planning Instruction</vt:lpstr>
      <vt:lpstr>Planning Instruction</vt:lpstr>
      <vt:lpstr>Planning Instruction</vt:lpstr>
      <vt:lpstr>Planning Instruction</vt:lpstr>
      <vt:lpstr>Using Manipulatives</vt:lpstr>
      <vt:lpstr>Using Manipulatives</vt:lpstr>
      <vt:lpstr>Using Manipulatives</vt:lpstr>
      <vt:lpstr>Using Manipulatives</vt:lpstr>
      <vt:lpstr>Using Manipulatives</vt:lpstr>
      <vt:lpstr>Using Manipulatives</vt:lpstr>
      <vt:lpstr>Big Idea 1</vt:lpstr>
      <vt:lpstr>Flexible Thinking</vt:lpstr>
      <vt:lpstr>What do you do…</vt:lpstr>
      <vt:lpstr>What do you do…</vt:lpstr>
      <vt:lpstr>What do you do…</vt:lpstr>
      <vt:lpstr>What do you do…</vt:lpstr>
      <vt:lpstr>What do you do…</vt:lpstr>
      <vt:lpstr>Activity:  Intro</vt:lpstr>
      <vt:lpstr>How might a student solve this question?</vt:lpstr>
      <vt:lpstr>How might a student solve this question?</vt:lpstr>
      <vt:lpstr>How might a student solve this question?</vt:lpstr>
      <vt:lpstr>How might a student solve this question?</vt:lpstr>
      <vt:lpstr>How might a student solve this question?</vt:lpstr>
      <vt:lpstr>Consolidating Your Learning</vt:lpstr>
      <vt:lpstr>How might a student solve this question?</vt:lpstr>
      <vt:lpstr>Developing finger perception</vt:lpstr>
      <vt:lpstr>Developing finger perception</vt:lpstr>
      <vt:lpstr>Manipulatives: Cuisenaire Rods</vt:lpstr>
      <vt:lpstr>Mad Minutes</vt:lpstr>
      <vt:lpstr>Mad Minutes</vt:lpstr>
      <vt:lpstr>Research</vt:lpstr>
      <vt:lpstr>Research</vt:lpstr>
      <vt:lpstr>Mad Minutes</vt:lpstr>
      <vt:lpstr>Mad Minutes</vt:lpstr>
      <vt:lpstr>New Strategy</vt:lpstr>
      <vt:lpstr>Intro: Doubles</vt:lpstr>
      <vt:lpstr>Manipulatives: Cuisenaire Rods</vt:lpstr>
      <vt:lpstr>Mad Minutes</vt:lpstr>
      <vt:lpstr>New Strategy</vt:lpstr>
      <vt:lpstr>Intro:  Near Doubles</vt:lpstr>
      <vt:lpstr>Intro: Near Doubles</vt:lpstr>
      <vt:lpstr>Manipulatives: Cuisenaire Rods</vt:lpstr>
      <vt:lpstr>Mad Minutes</vt:lpstr>
      <vt:lpstr>Consolidating Your Learning</vt:lpstr>
      <vt:lpstr>New Strategy</vt:lpstr>
      <vt:lpstr>Intro:  Making Ten</vt:lpstr>
      <vt:lpstr>Intro:  Making Ten</vt:lpstr>
      <vt:lpstr>Intro:  Making Ten</vt:lpstr>
      <vt:lpstr>Intro:  Making Ten</vt:lpstr>
      <vt:lpstr>Intro:  Making Ten</vt:lpstr>
      <vt:lpstr>Intro:  Making Ten</vt:lpstr>
      <vt:lpstr>Intro:  Try This</vt:lpstr>
      <vt:lpstr>Extending:  Making Ten</vt:lpstr>
      <vt:lpstr>Practicing:  Making Ten</vt:lpstr>
      <vt:lpstr>Manipulatives: Cuisenaire Rods</vt:lpstr>
      <vt:lpstr>Consolidating Your Learning</vt:lpstr>
      <vt:lpstr>Student Exemplar</vt:lpstr>
      <vt:lpstr>Quick Assessment</vt:lpstr>
      <vt:lpstr>Quick Assessment</vt:lpstr>
      <vt:lpstr>Quick Assessment</vt:lpstr>
      <vt:lpstr>Quick Assessment</vt:lpstr>
      <vt:lpstr>Quick Assessment</vt:lpstr>
      <vt:lpstr>Parent Communication</vt:lpstr>
      <vt:lpstr>Big Idea 2</vt:lpstr>
      <vt:lpstr>Using Inverse Operations</vt:lpstr>
      <vt:lpstr>Activity:  Intro</vt:lpstr>
      <vt:lpstr>Activity:  Intro</vt:lpstr>
      <vt:lpstr>Self Reflection</vt:lpstr>
      <vt:lpstr>Self Reflection</vt:lpstr>
      <vt:lpstr>Self Reflection</vt:lpstr>
      <vt:lpstr>Activity:  Counting Birds</vt:lpstr>
      <vt:lpstr>Activity:  Counting Birds</vt:lpstr>
      <vt:lpstr>Activity:  Counting Birds</vt:lpstr>
      <vt:lpstr>Assessment</vt:lpstr>
      <vt:lpstr>Important Message</vt:lpstr>
      <vt:lpstr>Important Message</vt:lpstr>
      <vt:lpstr>Important Message</vt:lpstr>
      <vt:lpstr>Important Message</vt:lpstr>
      <vt:lpstr>Parent Communication</vt:lpstr>
      <vt:lpstr>Big Idea 3</vt:lpstr>
      <vt:lpstr>Activity:  Intro</vt:lpstr>
      <vt:lpstr>Sorting Activity</vt:lpstr>
      <vt:lpstr>Sorting Activity</vt:lpstr>
      <vt:lpstr>Sorting Activity</vt:lpstr>
      <vt:lpstr>Important Message</vt:lpstr>
      <vt:lpstr>Big Idea 3</vt:lpstr>
      <vt:lpstr>Important Message</vt:lpstr>
      <vt:lpstr>Subtraction as Comparison</vt:lpstr>
      <vt:lpstr>Subtraction as Comparison</vt:lpstr>
      <vt:lpstr>Subtraction as Comparison</vt:lpstr>
      <vt:lpstr>Subtraction as Comparison</vt:lpstr>
      <vt:lpstr>Putting it in Context</vt:lpstr>
      <vt:lpstr>Teaching Comparison</vt:lpstr>
      <vt:lpstr>Teaching Comparison</vt:lpstr>
      <vt:lpstr>Teaching Comparison Important Message</vt:lpstr>
      <vt:lpstr>Teaching Comparison</vt:lpstr>
      <vt:lpstr>Teaching Comparison</vt:lpstr>
      <vt:lpstr>Teaching Comparison</vt:lpstr>
      <vt:lpstr>Teaching Comparison</vt:lpstr>
      <vt:lpstr>Numberless Word Problems</vt:lpstr>
      <vt:lpstr>Numberless Word Problems</vt:lpstr>
      <vt:lpstr>Numberless Word Problems</vt:lpstr>
      <vt:lpstr>Numberless Word Problems</vt:lpstr>
      <vt:lpstr>Parent Communication</vt:lpstr>
      <vt:lpstr>Conclusion</vt:lpstr>
      <vt:lpstr>The Website</vt:lpstr>
      <vt:lpstr>The Website</vt:lpstr>
      <vt:lpstr>PowerPoint Presentation</vt:lpstr>
      <vt:lpstr>Our Partners</vt:lpstr>
      <vt:lpstr>PowerPoint Presentation</vt:lpstr>
      <vt:lpstr>PowerPoint Presentation</vt:lpstr>
      <vt:lpstr>“Try This” Contest</vt:lpstr>
      <vt:lpstr>“Try This” Contest</vt:lpstr>
      <vt:lpstr>“Try This” Contest</vt:lpstr>
      <vt:lpstr>“Try This” Contest</vt:lpstr>
      <vt:lpstr>“Try This” Contest</vt:lpstr>
      <vt:lpstr>“Try This” Contest</vt:lpstr>
      <vt:lpstr>Monthly Twitter Contests</vt:lpstr>
      <vt:lpstr>Session Evaluation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Carc-User</dc:creator>
  <cp:lastModifiedBy>Carc-User</cp:lastModifiedBy>
  <cp:revision>466</cp:revision>
  <cp:lastPrinted>2016-07-18T17:21:34Z</cp:lastPrinted>
  <dcterms:created xsi:type="dcterms:W3CDTF">2016-06-14T15:55:39Z</dcterms:created>
  <dcterms:modified xsi:type="dcterms:W3CDTF">2017-01-10T18:29:25Z</dcterms:modified>
</cp:coreProperties>
</file>