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60" r:id="rId3"/>
    <p:sldId id="257" r:id="rId4"/>
    <p:sldId id="294" r:id="rId5"/>
    <p:sldId id="306" r:id="rId6"/>
    <p:sldId id="290" r:id="rId7"/>
    <p:sldId id="296" r:id="rId8"/>
    <p:sldId id="297" r:id="rId9"/>
    <p:sldId id="298" r:id="rId10"/>
    <p:sldId id="295" r:id="rId11"/>
    <p:sldId id="299" r:id="rId12"/>
    <p:sldId id="300" r:id="rId13"/>
    <p:sldId id="327" r:id="rId14"/>
    <p:sldId id="286" r:id="rId15"/>
    <p:sldId id="264" r:id="rId16"/>
    <p:sldId id="302" r:id="rId17"/>
    <p:sldId id="307" r:id="rId18"/>
    <p:sldId id="308" r:id="rId19"/>
    <p:sldId id="328" r:id="rId20"/>
    <p:sldId id="270" r:id="rId21"/>
    <p:sldId id="304" r:id="rId22"/>
    <p:sldId id="305" r:id="rId23"/>
    <p:sldId id="310" r:id="rId24"/>
    <p:sldId id="312" r:id="rId25"/>
    <p:sldId id="311" r:id="rId26"/>
    <p:sldId id="313" r:id="rId27"/>
    <p:sldId id="314" r:id="rId28"/>
    <p:sldId id="315" r:id="rId29"/>
    <p:sldId id="316" r:id="rId30"/>
    <p:sldId id="317" r:id="rId31"/>
    <p:sldId id="318" r:id="rId32"/>
    <p:sldId id="320" r:id="rId33"/>
    <p:sldId id="321" r:id="rId34"/>
    <p:sldId id="322" r:id="rId35"/>
    <p:sldId id="323" r:id="rId36"/>
    <p:sldId id="324" r:id="rId37"/>
    <p:sldId id="325" r:id="rId38"/>
    <p:sldId id="275" r:id="rId39"/>
    <p:sldId id="32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63A3"/>
    <a:srgbClr val="8176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18" autoAdjust="0"/>
  </p:normalViewPr>
  <p:slideViewPr>
    <p:cSldViewPr>
      <p:cViewPr>
        <p:scale>
          <a:sx n="50" d="100"/>
          <a:sy n="50" d="100"/>
        </p:scale>
        <p:origin x="-1872" y="-366"/>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notesViewPr>
    <p:cSldViewPr>
      <p:cViewPr varScale="1">
        <p:scale>
          <a:sx n="56" d="100"/>
          <a:sy n="56" d="100"/>
        </p:scale>
        <p:origin x="-285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46E0D3-A976-49A7-82A3-45ECDAC1FB9C}" type="datetimeFigureOut">
              <a:rPr lang="en-US" smtClean="0"/>
              <a:t>1/12/2017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2CEFC8-B66E-4230-816F-064A5E78EF39}" type="slidenum">
              <a:rPr lang="en-US" smtClean="0"/>
              <a:t>‹#›</a:t>
            </a:fld>
            <a:endParaRPr lang="en-US"/>
          </a:p>
        </p:txBody>
      </p:sp>
    </p:spTree>
    <p:extLst>
      <p:ext uri="{BB962C8B-B14F-4D97-AF65-F5344CB8AC3E}">
        <p14:creationId xmlns:p14="http://schemas.microsoft.com/office/powerpoint/2010/main" val="400077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72042C-9386-4A63-A1D7-2E88DE0FC57D}" type="datetimeFigureOut">
              <a:rPr lang="en-US" smtClean="0"/>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E36EF0-7984-4198-B0B0-446744D294F3}" type="slidenum">
              <a:rPr lang="en-US" smtClean="0"/>
              <a:t>‹#›</a:t>
            </a:fld>
            <a:endParaRPr lang="en-US"/>
          </a:p>
        </p:txBody>
      </p:sp>
    </p:spTree>
    <p:extLst>
      <p:ext uri="{BB962C8B-B14F-4D97-AF65-F5344CB8AC3E}">
        <p14:creationId xmlns:p14="http://schemas.microsoft.com/office/powerpoint/2010/main" val="388132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through each job description</a:t>
            </a:r>
            <a:r>
              <a:rPr lang="en-US" baseline="0" dirty="0" smtClean="0"/>
              <a:t> and h</a:t>
            </a:r>
            <a:r>
              <a:rPr lang="en-US" dirty="0" smtClean="0"/>
              <a:t>ave</a:t>
            </a:r>
            <a:r>
              <a:rPr lang="en-US" baseline="0" dirty="0" smtClean="0"/>
              <a:t> participants raise their hands as their job description pops up on the screen.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section</a:t>
            </a:r>
            <a:r>
              <a:rPr lang="en-US" baseline="0" dirty="0" smtClean="0"/>
              <a:t> is split up into 7 sub topics.  &lt;read them&gt;</a:t>
            </a:r>
          </a:p>
          <a:p>
            <a:r>
              <a:rPr lang="en-US" baseline="0" dirty="0" smtClean="0"/>
              <a:t>These will be updated throughout 2016-2017.</a:t>
            </a:r>
          </a:p>
        </p:txBody>
      </p:sp>
      <p:sp>
        <p:nvSpPr>
          <p:cNvPr id="4" name="Slide Number Placeholder 3"/>
          <p:cNvSpPr>
            <a:spLocks noGrp="1"/>
          </p:cNvSpPr>
          <p:nvPr>
            <p:ph type="sldNum" sz="quarter" idx="10"/>
          </p:nvPr>
        </p:nvSpPr>
        <p:spPr/>
        <p:txBody>
          <a:bodyPr/>
          <a:lstStyle/>
          <a:p>
            <a:fld id="{6DE36EF0-7984-4198-B0B0-446744D294F3}" type="slidenum">
              <a:rPr lang="en-US" smtClean="0"/>
              <a:t>12</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be able to access presentation resources from the home</a:t>
            </a:r>
            <a:r>
              <a:rPr lang="en-US" baseline="0" dirty="0" smtClean="0"/>
              <a:t> page.  These are meant for anyone who will be presenting on any of these topics.  They include full unedited </a:t>
            </a:r>
            <a:r>
              <a:rPr lang="en-US" baseline="0" dirty="0" err="1" smtClean="0"/>
              <a:t>powerpoints</a:t>
            </a:r>
            <a:r>
              <a:rPr lang="en-US" baseline="0" dirty="0" smtClean="0"/>
              <a:t>.  The idea is that you download the </a:t>
            </a:r>
            <a:r>
              <a:rPr lang="en-US" baseline="0" dirty="0" err="1" smtClean="0"/>
              <a:t>powerpoint</a:t>
            </a:r>
            <a:r>
              <a:rPr lang="en-US" baseline="0" dirty="0" smtClean="0"/>
              <a:t> for the topic you are focusing on and modify it to fit your needs.  In each </a:t>
            </a:r>
            <a:r>
              <a:rPr lang="en-US" baseline="0" dirty="0" err="1" smtClean="0"/>
              <a:t>powerpoint</a:t>
            </a:r>
            <a:r>
              <a:rPr lang="en-US" baseline="0" dirty="0" smtClean="0"/>
              <a:t>, there is an introduction section which focuses on the topic, for example Additive Thinking, walks you through defining it, as the EMPL group defined it, make connections to the program of studies, and lists the 3 big ideas that the EMPL group selected.  Then, each big idea is fleshed out in each of their own sections, again defining it but then providing you with activities you can use with the participants.  Each big idea consists of several modules.  Our intent is for you to go through and choose the modules that make the most sense to use for the time you have, the audience of participants and any other factors that may come in to play.  Each </a:t>
            </a:r>
            <a:r>
              <a:rPr lang="en-US" baseline="0" dirty="0" err="1" smtClean="0"/>
              <a:t>powerpoint</a:t>
            </a:r>
            <a:r>
              <a:rPr lang="en-US" baseline="0" dirty="0" smtClean="0"/>
              <a:t> ends with a conclusion.  Of course, you can always add other items from your own toolkit as well.  Within the Presenter resource section, you’ll be able to download all of the participant documents you will need that are used within the modules.  There is a short help video you can use to guide you through the process of personalizing your presentation.</a:t>
            </a:r>
          </a:p>
          <a:p>
            <a:endParaRPr lang="en-US" baseline="0" dirty="0" smtClean="0"/>
          </a:p>
          <a:p>
            <a:r>
              <a:rPr lang="en-US" baseline="0" dirty="0" smtClean="0"/>
              <a:t>All of these resources will be updated throughout the </a:t>
            </a:r>
            <a:r>
              <a:rPr lang="en-US" baseline="0" smtClean="0"/>
              <a:t>2016-2017 school year.</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13</a:t>
            </a:fld>
            <a:endParaRPr lang="en-US"/>
          </a:p>
        </p:txBody>
      </p:sp>
    </p:spTree>
    <p:extLst>
      <p:ext uri="{BB962C8B-B14F-4D97-AF65-F5344CB8AC3E}">
        <p14:creationId xmlns:p14="http://schemas.microsoft.com/office/powerpoint/2010/main" val="69788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14</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So, Why is Equality important?  Why start with</a:t>
            </a:r>
            <a:r>
              <a:rPr lang="en-US" sz="1200" baseline="0" dirty="0" smtClean="0">
                <a:solidFill>
                  <a:srgbClr val="000000"/>
                </a:solidFill>
              </a:rPr>
              <a:t> Equality?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rPr>
              <a:t>Why start with Equality?    Many student difficulties in grades 4 – 12 can be linked back to a lack of understanding the equal sign.  </a:t>
            </a:r>
            <a:r>
              <a:rPr lang="en-US" sz="1200" kern="1200" dirty="0" smtClean="0">
                <a:solidFill>
                  <a:srgbClr val="000000"/>
                </a:solidFill>
                <a:effectLst/>
              </a:rPr>
              <a:t>It is important that students first understand relationships between numbers before they are asked to operate with those</a:t>
            </a:r>
            <a:r>
              <a:rPr lang="en-US" sz="1200" kern="1200" baseline="0" dirty="0" smtClean="0">
                <a:solidFill>
                  <a:srgbClr val="000000"/>
                </a:solidFill>
                <a:effectLst/>
              </a:rPr>
              <a:t> numbers</a:t>
            </a:r>
            <a:r>
              <a:rPr lang="en-US" sz="1200" kern="1200" dirty="0" smtClean="0">
                <a:solidFill>
                  <a:srgbClr val="000000"/>
                </a:solidFill>
                <a:effectLst/>
              </a:rPr>
              <a:t>.  Operations emerge as a thinking and communication tool to help us  (and our students) in our quest to determine and prove equality and inequality.</a:t>
            </a:r>
            <a:endParaRPr lang="en-CA" sz="1200" kern="1200" dirty="0" smtClean="0">
              <a:solidFill>
                <a:srgbClr val="000000"/>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endParaRPr>
          </a:p>
          <a:p>
            <a:r>
              <a:rPr lang="en-CA" sz="1200" kern="1200" dirty="0" smtClean="0">
                <a:solidFill>
                  <a:srgbClr val="000000"/>
                </a:solidFill>
                <a:effectLst/>
              </a:rPr>
              <a:t>Equality is</a:t>
            </a:r>
            <a:r>
              <a:rPr lang="en-CA" sz="1200" kern="1200" baseline="0" dirty="0" smtClean="0">
                <a:solidFill>
                  <a:srgbClr val="000000"/>
                </a:solidFill>
                <a:effectLst/>
              </a:rPr>
              <a:t> mentioned explicitly in grades 1 &amp; 2 P of S and then not again until Grade 6  (but it is still there in grades 3 – 5…)</a:t>
            </a:r>
            <a:endParaRPr lang="en-US" sz="1200" baseline="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endParaRPr>
          </a:p>
          <a:p>
            <a:r>
              <a:rPr lang="en-CA" sz="1200" kern="1200" dirty="0" smtClean="0">
                <a:solidFill>
                  <a:srgbClr val="000000"/>
                </a:solidFill>
                <a:effectLst/>
              </a:rPr>
              <a:t>Determining equality and inequality is the foundation for pretty much everything we do in math.  It is used when working with number lines, comparing, ordering and determining magnitude and developing an understanding of commutative, associative and distributive properties.</a:t>
            </a:r>
            <a:r>
              <a:rPr lang="en-CA" sz="1200" kern="1200" baseline="0" dirty="0" smtClean="0">
                <a:solidFill>
                  <a:srgbClr val="000000"/>
                </a:solidFill>
                <a:effectLst/>
              </a:rPr>
              <a:t>  </a:t>
            </a:r>
            <a:r>
              <a:rPr lang="en-US" sz="1200" kern="1200" baseline="0" dirty="0" smtClean="0">
                <a:solidFill>
                  <a:schemeClr val="tx1"/>
                </a:solidFill>
                <a:effectLst/>
              </a:rPr>
              <a:t>Because determining equality is so important,  </a:t>
            </a:r>
            <a:r>
              <a:rPr lang="en-US" sz="1200" kern="1200" dirty="0" smtClean="0">
                <a:solidFill>
                  <a:schemeClr val="tx1"/>
                </a:solidFill>
              </a:rPr>
              <a:t>we compare. and comparison is the reason why equations came about. Equations</a:t>
            </a:r>
            <a:r>
              <a:rPr lang="en-US" sz="1200" kern="1200" baseline="0" dirty="0" smtClean="0">
                <a:solidFill>
                  <a:schemeClr val="tx1"/>
                </a:solidFill>
              </a:rPr>
              <a:t> </a:t>
            </a:r>
            <a:r>
              <a:rPr lang="en-US" sz="1200" kern="1200" dirty="0" smtClean="0">
                <a:solidFill>
                  <a:schemeClr val="tx1"/>
                </a:solidFill>
              </a:rPr>
              <a:t> became an efficient way to communicate comparisons (even when not face to face).    </a:t>
            </a:r>
          </a:p>
          <a:p>
            <a:endParaRPr lang="en-CA" sz="1200" kern="1200" dirty="0" smtClean="0">
              <a:solidFill>
                <a:srgbClr val="000000"/>
              </a:solidFill>
              <a:effectLst/>
            </a:endParaRPr>
          </a:p>
          <a:p>
            <a:r>
              <a:rPr lang="en-CA" sz="1200" kern="1200" dirty="0" smtClean="0">
                <a:solidFill>
                  <a:srgbClr val="000000"/>
                </a:solidFill>
                <a:effectLst/>
              </a:rPr>
              <a:t>Math is context specific,</a:t>
            </a:r>
            <a:r>
              <a:rPr lang="en-CA" sz="1200" kern="1200" baseline="0" dirty="0" smtClean="0">
                <a:solidFill>
                  <a:srgbClr val="000000"/>
                </a:solidFill>
                <a:effectLst/>
              </a:rPr>
              <a:t> (numeracy) so you might ask if items are the “same colour” or “same size” but that is different than asking if two set are equal.   When you talk about equal or equality without adding any units or qualifiers, you are automatically talking about quantity, and it’s important that students understand </a:t>
            </a:r>
            <a:r>
              <a:rPr lang="en-CA" sz="1200" kern="1200" dirty="0" smtClean="0">
                <a:solidFill>
                  <a:srgbClr val="000000"/>
                </a:solidFill>
                <a:effectLst/>
              </a:rPr>
              <a:t>equality has to do with the </a:t>
            </a:r>
            <a:r>
              <a:rPr lang="en-CA" sz="1200" b="1" kern="1200" dirty="0" smtClean="0">
                <a:solidFill>
                  <a:srgbClr val="000000"/>
                </a:solidFill>
                <a:effectLst/>
              </a:rPr>
              <a:t>number</a:t>
            </a:r>
            <a:r>
              <a:rPr lang="en-CA" sz="1200" kern="1200" dirty="0" smtClean="0">
                <a:solidFill>
                  <a:srgbClr val="000000"/>
                </a:solidFill>
                <a:effectLst/>
              </a:rPr>
              <a:t> of things and not the physical attributes such as size, colour, mass, etc.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solidFill>
                <a:srgbClr val="000000"/>
              </a:solidFill>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15</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rgbClr val="000000"/>
              </a:solidFill>
            </a:endParaRPr>
          </a:p>
          <a:p>
            <a:r>
              <a:rPr lang="en-US" baseline="0" dirty="0" smtClean="0">
                <a:solidFill>
                  <a:srgbClr val="000000"/>
                </a:solidFill>
              </a:rPr>
              <a:t>http://www.sagepub.com/sites/default/files/upm-binaries/24790_03_Cockburn_Ch_01.pdf</a:t>
            </a:r>
          </a:p>
          <a:p>
            <a:endParaRPr lang="en-US" baseline="0" dirty="0" smtClean="0">
              <a:solidFill>
                <a:srgbClr val="000000"/>
              </a:solidFill>
            </a:endParaRPr>
          </a:p>
          <a:p>
            <a:r>
              <a:rPr lang="en-US" baseline="0" dirty="0" smtClean="0">
                <a:solidFill>
                  <a:srgbClr val="000000"/>
                </a:solidFill>
              </a:rPr>
              <a:t>Think of this from your student’s point of view</a:t>
            </a:r>
          </a:p>
          <a:p>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16</a:t>
            </a:fld>
            <a:endParaRPr lang="en-US"/>
          </a:p>
        </p:txBody>
      </p:sp>
    </p:spTree>
    <p:extLst>
      <p:ext uri="{BB962C8B-B14F-4D97-AF65-F5344CB8AC3E}">
        <p14:creationId xmlns:p14="http://schemas.microsoft.com/office/powerpoint/2010/main" val="1867417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rgbClr val="000000"/>
              </a:solidFill>
            </a:endParaRPr>
          </a:p>
          <a:p>
            <a:r>
              <a:rPr lang="en-US" baseline="0" dirty="0" smtClean="0">
                <a:solidFill>
                  <a:srgbClr val="000000"/>
                </a:solidFill>
              </a:rPr>
              <a:t>http://www.sagepub.com/sites/default/files/upm-binaries/24790_03_Cockburn_Ch_01.pdf</a:t>
            </a:r>
          </a:p>
          <a:p>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17</a:t>
            </a:fld>
            <a:endParaRPr lang="en-US"/>
          </a:p>
        </p:txBody>
      </p:sp>
    </p:spTree>
    <p:extLst>
      <p:ext uri="{BB962C8B-B14F-4D97-AF65-F5344CB8AC3E}">
        <p14:creationId xmlns:p14="http://schemas.microsoft.com/office/powerpoint/2010/main" val="1867417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rgbClr val="000000"/>
              </a:solidFill>
            </a:endParaRPr>
          </a:p>
          <a:p>
            <a:r>
              <a:rPr lang="en-US" baseline="0" dirty="0" smtClean="0">
                <a:solidFill>
                  <a:srgbClr val="000000"/>
                </a:solidFill>
              </a:rPr>
              <a:t>http</a:t>
            </a:r>
            <a:r>
              <a:rPr lang="en-US" baseline="0" smtClean="0">
                <a:solidFill>
                  <a:srgbClr val="000000"/>
                </a:solidFill>
              </a:rPr>
              <a:t>://</a:t>
            </a:r>
            <a:r>
              <a:rPr lang="en-US" baseline="0" smtClean="0">
                <a:solidFill>
                  <a:srgbClr val="000000"/>
                </a:solidFill>
              </a:rPr>
              <a:t>www.sagepub.com/sites/default/files/upm-binaries/24790_03_Cockburn_Ch_01.pdf</a:t>
            </a:r>
            <a:endParaRPr lang="en-US" baseline="0" dirty="0" smtClean="0">
              <a:solidFill>
                <a:srgbClr val="000000"/>
              </a:solidFill>
            </a:endParaRPr>
          </a:p>
          <a:p>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18</a:t>
            </a:fld>
            <a:endParaRPr lang="en-US"/>
          </a:p>
        </p:txBody>
      </p:sp>
    </p:spTree>
    <p:extLst>
      <p:ext uri="{BB962C8B-B14F-4D97-AF65-F5344CB8AC3E}">
        <p14:creationId xmlns:p14="http://schemas.microsoft.com/office/powerpoint/2010/main" val="186741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rgbClr val="000000"/>
                </a:solidFill>
              </a:rPr>
              <a:t>What would work?</a:t>
            </a:r>
            <a:endParaRPr lang="en-US" baseline="0" dirty="0" smtClean="0">
              <a:solidFill>
                <a:srgbClr val="000000"/>
              </a:solidFill>
            </a:endParaRPr>
          </a:p>
          <a:p>
            <a:r>
              <a:rPr lang="en-US" baseline="0" dirty="0" smtClean="0">
                <a:solidFill>
                  <a:srgbClr val="000000"/>
                </a:solidFill>
              </a:rPr>
              <a:t>http://www.sagepub.com/sites/default/files/upm-binaries/24790_03_Cockburn_Ch_01.pdf</a:t>
            </a:r>
          </a:p>
          <a:p>
            <a:endParaRPr lang="en-US" baseline="0" dirty="0" smtClean="0">
              <a:solidFill>
                <a:srgbClr val="000000"/>
              </a:solidFill>
            </a:endParaRPr>
          </a:p>
          <a:p>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19</a:t>
            </a:fld>
            <a:endParaRPr lang="en-US"/>
          </a:p>
        </p:txBody>
      </p:sp>
    </p:spTree>
    <p:extLst>
      <p:ext uri="{BB962C8B-B14F-4D97-AF65-F5344CB8AC3E}">
        <p14:creationId xmlns:p14="http://schemas.microsoft.com/office/powerpoint/2010/main" val="186741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click on the header or on any of the links below it.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22</a:t>
            </a:fld>
            <a:endParaRPr lang="en-US"/>
          </a:p>
        </p:txBody>
      </p:sp>
    </p:spTree>
    <p:extLst>
      <p:ext uri="{BB962C8B-B14F-4D97-AF65-F5344CB8AC3E}">
        <p14:creationId xmlns:p14="http://schemas.microsoft.com/office/powerpoint/2010/main" val="394452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go to the website, you’ll see the following:</a:t>
            </a:r>
          </a:p>
          <a:p>
            <a:r>
              <a:rPr lang="en-US" dirty="0" smtClean="0"/>
              <a:t>The “About</a:t>
            </a:r>
            <a:r>
              <a:rPr lang="en-US" baseline="0" dirty="0" smtClean="0"/>
              <a:t> the Project” section gives you some more information about this project.</a:t>
            </a:r>
          </a:p>
          <a:p>
            <a:r>
              <a:rPr lang="en-US" baseline="0" dirty="0" smtClean="0"/>
              <a:t>Check out “What’s New” on the website in the “What’s new” section.</a:t>
            </a:r>
          </a:p>
          <a:p>
            <a:r>
              <a:rPr lang="en-US" baseline="0" dirty="0" smtClean="0"/>
              <a:t>If you are presenting on one of the EMPL topics, you can access </a:t>
            </a:r>
            <a:r>
              <a:rPr lang="en-US" baseline="0" dirty="0" err="1" smtClean="0"/>
              <a:t>powerpoints</a:t>
            </a:r>
            <a:r>
              <a:rPr lang="en-US" baseline="0" dirty="0" smtClean="0"/>
              <a:t>, handouts, </a:t>
            </a:r>
            <a:r>
              <a:rPr lang="en-US" baseline="0" dirty="0" err="1" smtClean="0"/>
              <a:t>etc</a:t>
            </a:r>
            <a:r>
              <a:rPr lang="en-US" baseline="0" dirty="0" smtClean="0"/>
              <a:t> in the Presentation Resources section.</a:t>
            </a:r>
          </a:p>
          <a:p>
            <a:endParaRPr lang="en-US" baseline="0" dirty="0" smtClean="0"/>
          </a:p>
          <a:p>
            <a:r>
              <a:rPr lang="en-US" baseline="0" dirty="0" smtClean="0"/>
              <a:t>We’re now on Twitter, so make sure to follow us.  This way, you can enter our monthly contest!</a:t>
            </a:r>
            <a:endParaRPr lang="en-US" dirty="0" smtClean="0"/>
          </a:p>
          <a:p>
            <a:endParaRPr lang="en-US" dirty="0" smtClean="0"/>
          </a:p>
          <a:p>
            <a:r>
              <a:rPr lang="en-US" dirty="0" smtClean="0"/>
              <a:t>If you scroll down slightly, &lt;click&gt;</a:t>
            </a:r>
          </a:p>
          <a:p>
            <a:r>
              <a:rPr lang="en-US" dirty="0" smtClean="0"/>
              <a:t>you’ll see the wheel with the three major areas – content, instructional practices,</a:t>
            </a:r>
            <a:r>
              <a:rPr lang="en-US" baseline="0" dirty="0" smtClean="0"/>
              <a:t> and assessment.</a:t>
            </a:r>
          </a:p>
          <a:p>
            <a:r>
              <a:rPr lang="en-US" baseline="0" dirty="0" smtClean="0"/>
              <a:t>Let’s take a closer look at &lt;click</a:t>
            </a:r>
            <a:r>
              <a:rPr lang="en-US" baseline="0" dirty="0" smtClean="0"/>
              <a:t>&gt;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23</a:t>
            </a:fld>
            <a:endParaRPr lang="en-US"/>
          </a:p>
        </p:txBody>
      </p:sp>
    </p:spTree>
    <p:extLst>
      <p:ext uri="{BB962C8B-B14F-4D97-AF65-F5344CB8AC3E}">
        <p14:creationId xmlns:p14="http://schemas.microsoft.com/office/powerpoint/2010/main" val="39335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Jump in with questions anytime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Additive Thinking</a:t>
            </a:r>
            <a:endParaRPr lang="en-US" dirty="0" smtClean="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24</a:t>
            </a:fld>
            <a:endParaRPr lang="en-US"/>
          </a:p>
        </p:txBody>
      </p:sp>
    </p:spTree>
    <p:extLst>
      <p:ext uri="{BB962C8B-B14F-4D97-AF65-F5344CB8AC3E}">
        <p14:creationId xmlns:p14="http://schemas.microsoft.com/office/powerpoint/2010/main" val="1188173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scroll down slightly, you’ll see the links for Foundational Webinar.  You can watch it online, download the slides and</a:t>
            </a:r>
            <a:r>
              <a:rPr lang="en-US" baseline="0" dirty="0" smtClean="0"/>
              <a:t> download the webinar guide.  We ask that you complete a short survey after watching the webinar in order to provide feedback.  This link can be found just below the webinar guide.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25</a:t>
            </a:fld>
            <a:endParaRPr lang="en-US"/>
          </a:p>
        </p:txBody>
      </p:sp>
    </p:spTree>
    <p:extLst>
      <p:ext uri="{BB962C8B-B14F-4D97-AF65-F5344CB8AC3E}">
        <p14:creationId xmlns:p14="http://schemas.microsoft.com/office/powerpoint/2010/main" val="393350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Understandings focuses on the definition that the EMPL group created, explaining why we felt it was an important topic, provides teacher background knowledge such</a:t>
            </a:r>
            <a:r>
              <a:rPr lang="en-US" baseline="0" dirty="0" smtClean="0"/>
              <a:t> as the big ideas the EMPL group believed best fit this topic, key vocabulary and potential misunderstandings.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26</a:t>
            </a:fld>
            <a:endParaRPr lang="en-US"/>
          </a:p>
        </p:txBody>
      </p:sp>
    </p:spTree>
    <p:extLst>
      <p:ext uri="{BB962C8B-B14F-4D97-AF65-F5344CB8AC3E}">
        <p14:creationId xmlns:p14="http://schemas.microsoft.com/office/powerpoint/2010/main" val="393350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EMPL group analyzed the Alberta Program of Studies to determine which K-6 Math outcomes they felt focused on Additive thinking.  These outcomes are listed here in the Program of Study Outcomes section.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27</a:t>
            </a:fld>
            <a:endParaRPr lang="en-US"/>
          </a:p>
        </p:txBody>
      </p:sp>
    </p:spTree>
    <p:extLst>
      <p:ext uri="{BB962C8B-B14F-4D97-AF65-F5344CB8AC3E}">
        <p14:creationId xmlns:p14="http://schemas.microsoft.com/office/powerpoint/2010/main" val="393350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Evidence of Learner Understanding provides examples of what it looks like</a:t>
            </a:r>
            <a:r>
              <a:rPr lang="en-US" baseline="0" dirty="0" smtClean="0"/>
              <a:t> if students understand or do not understand the big ideas of this topic.</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28</a:t>
            </a:fld>
            <a:endParaRPr lang="en-US"/>
          </a:p>
        </p:txBody>
      </p:sp>
    </p:spTree>
    <p:extLst>
      <p:ext uri="{BB962C8B-B14F-4D97-AF65-F5344CB8AC3E}">
        <p14:creationId xmlns:p14="http://schemas.microsoft.com/office/powerpoint/2010/main" val="393350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links include summaries</a:t>
            </a:r>
            <a:r>
              <a:rPr lang="en-US" baseline="0" dirty="0" smtClean="0"/>
              <a:t> of research around this big idea.</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29</a:t>
            </a:fld>
            <a:endParaRPr lang="en-US"/>
          </a:p>
        </p:txBody>
      </p:sp>
    </p:spTree>
    <p:extLst>
      <p:ext uri="{BB962C8B-B14F-4D97-AF65-F5344CB8AC3E}">
        <p14:creationId xmlns:p14="http://schemas.microsoft.com/office/powerpoint/2010/main" val="393350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Try This section of the three content areas, you will find a quick assessment we created in order to support teachers when formatively assessing students on the</a:t>
            </a:r>
            <a:r>
              <a:rPr lang="en-US" baseline="0" dirty="0" smtClean="0"/>
              <a:t> big ideas.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30</a:t>
            </a:fld>
            <a:endParaRPr lang="en-US"/>
          </a:p>
        </p:txBody>
      </p:sp>
    </p:spTree>
    <p:extLst>
      <p:ext uri="{BB962C8B-B14F-4D97-AF65-F5344CB8AC3E}">
        <p14:creationId xmlns:p14="http://schemas.microsoft.com/office/powerpoint/2010/main" val="393350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also find some questions that you can implement in your classroom to check for understanding</a:t>
            </a:r>
            <a:r>
              <a:rPr lang="en-US" baseline="0" dirty="0" smtClean="0"/>
              <a:t> of the big idea.  Not only are these in pdf but they are also in word format so that you can edit the numbers or the wording if need be.  These activities were used with a few students and their responses were collected.  You can find their responses within the Exemplars section.  Students may have demonstrated understanding or misunderstanding of the big idea,</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31</a:t>
            </a:fld>
            <a:endParaRPr lang="en-US"/>
          </a:p>
        </p:txBody>
      </p:sp>
    </p:spTree>
    <p:extLst>
      <p:ext uri="{BB962C8B-B14F-4D97-AF65-F5344CB8AC3E}">
        <p14:creationId xmlns:p14="http://schemas.microsoft.com/office/powerpoint/2010/main" val="393350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“Try This” contest!  If you implement a “try this” question with at least 10 students, use</a:t>
            </a:r>
            <a:r>
              <a:rPr lang="en-US" baseline="0" dirty="0" smtClean="0"/>
              <a:t> the quick assessment to assess their results and submit their responses and your assessment, after removing all their names, you will be entered into a draw for a $50 gift card.  You can enter as many different try this questions as you want as long as it’s always a different question for each submission.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32</a:t>
            </a:fld>
            <a:endParaRPr lang="en-US"/>
          </a:p>
        </p:txBody>
      </p:sp>
    </p:spTree>
    <p:extLst>
      <p:ext uri="{BB962C8B-B14F-4D97-AF65-F5344CB8AC3E}">
        <p14:creationId xmlns:p14="http://schemas.microsoft.com/office/powerpoint/2010/main" val="393350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resource section provides resources for teaching of the outcomes we identified within the “Program of Studies” section.  This document will be updated throughout the year.  You can also submit a resource for possible inclusion in this section.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33</a:t>
            </a:fld>
            <a:endParaRPr lang="en-US"/>
          </a:p>
        </p:txBody>
      </p:sp>
    </p:spTree>
    <p:extLst>
      <p:ext uri="{BB962C8B-B14F-4D97-AF65-F5344CB8AC3E}">
        <p14:creationId xmlns:p14="http://schemas.microsoft.com/office/powerpoint/2010/main" val="39335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a:t>
            </a:r>
            <a:r>
              <a:rPr lang="is-IS" baseline="0" dirty="0" smtClean="0"/>
              <a:t>ho’s involved in the project?</a:t>
            </a:r>
            <a:endParaRPr lang="en-US" dirty="0" smtClean="0"/>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Alberta Regional Professional Development Consortia which consists of 7 consortium across Alberta</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other partners have been working to ensure K-6 education stakeholders have a shared understanding of the expectations of the mathematics program of studies.</a:t>
            </a:r>
          </a:p>
          <a:p>
            <a:pPr rtl="0" fontAlgn="base"/>
            <a:endParaRPr lang="en-US" sz="1200" b="0" i="0" kern="1200" dirty="0" smtClean="0">
              <a:solidFill>
                <a:schemeClr val="tx1"/>
              </a:solidFill>
              <a:effectLst/>
              <a:latin typeface="+mn-lt"/>
              <a:ea typeface="+mn-ea"/>
              <a:cs typeface="+mn-cs"/>
            </a:endParaRPr>
          </a:p>
          <a:p>
            <a:pPr rtl="0"/>
            <a:r>
              <a:rPr lang="en-US" sz="1200" b="1" i="0" kern="1200" dirty="0" smtClean="0">
                <a:solidFill>
                  <a:schemeClr val="tx1"/>
                </a:solidFill>
                <a:effectLst/>
                <a:latin typeface="+mn-lt"/>
                <a:ea typeface="+mn-ea"/>
                <a:cs typeface="+mn-cs"/>
              </a:rPr>
              <a:t>Our Partners: </a:t>
            </a:r>
            <a:endParaRPr lang="en-US" sz="1200" b="0" i="0" kern="1200" dirty="0" smtClean="0">
              <a:solidFill>
                <a:schemeClr val="tx1"/>
              </a:solidFill>
              <a:effectLst/>
              <a:latin typeface="+mn-lt"/>
              <a:ea typeface="+mn-ea"/>
              <a:cs typeface="+mn-cs"/>
            </a:endParaRPr>
          </a:p>
          <a:p>
            <a:pPr rtl="0"/>
            <a:r>
              <a:rPr lang="en-US" sz="1200" b="0" i="0" kern="1200" dirty="0" smtClean="0">
                <a:solidFill>
                  <a:schemeClr val="tx1"/>
                </a:solidFill>
                <a:effectLst/>
                <a:latin typeface="+mn-lt"/>
                <a:ea typeface="+mn-ea"/>
                <a:cs typeface="+mn-cs"/>
              </a:rPr>
              <a:t>Alberta Education</a:t>
            </a:r>
          </a:p>
          <a:p>
            <a:pPr rtl="0"/>
            <a:r>
              <a:rPr lang="en-US" sz="1200" b="0" i="0" kern="1200" dirty="0" smtClean="0">
                <a:solidFill>
                  <a:schemeClr val="tx1"/>
                </a:solidFill>
                <a:effectLst/>
                <a:latin typeface="+mn-lt"/>
                <a:ea typeface="+mn-ea"/>
                <a:cs typeface="+mn-cs"/>
              </a:rPr>
              <a:t>Alberta Assessment Consortium</a:t>
            </a:r>
          </a:p>
          <a:p>
            <a:pPr rtl="0"/>
            <a:r>
              <a:rPr lang="en-US" sz="1200" b="0" i="0" kern="1200" dirty="0" smtClean="0">
                <a:solidFill>
                  <a:schemeClr val="tx1"/>
                </a:solidFill>
                <a:effectLst/>
                <a:latin typeface="+mn-lt"/>
                <a:ea typeface="+mn-ea"/>
                <a:cs typeface="+mn-cs"/>
              </a:rPr>
              <a:t>ATA Teachers </a:t>
            </a:r>
          </a:p>
          <a:p>
            <a:pPr rtl="0"/>
            <a:r>
              <a:rPr lang="en-US" sz="1200" b="0" i="0" kern="1200" dirty="0" smtClean="0">
                <a:solidFill>
                  <a:schemeClr val="tx1"/>
                </a:solidFill>
                <a:effectLst/>
                <a:latin typeface="+mn-lt"/>
                <a:ea typeface="+mn-ea"/>
                <a:cs typeface="+mn-cs"/>
              </a:rPr>
              <a:t>Mount Royal</a:t>
            </a:r>
          </a:p>
          <a:p>
            <a:pPr rtl="0"/>
            <a:r>
              <a:rPr lang="en-US" sz="1200" b="0" i="0" kern="1200" dirty="0" smtClean="0">
                <a:solidFill>
                  <a:schemeClr val="tx1"/>
                </a:solidFill>
                <a:effectLst/>
                <a:latin typeface="+mn-lt"/>
                <a:ea typeface="+mn-ea"/>
                <a:cs typeface="+mn-cs"/>
              </a:rPr>
              <a:t>NAIT</a:t>
            </a:r>
          </a:p>
          <a:p>
            <a:pPr rtl="0"/>
            <a:r>
              <a:rPr lang="en-US" sz="1200" b="0" i="0" kern="1200" dirty="0" smtClean="0">
                <a:solidFill>
                  <a:schemeClr val="tx1"/>
                </a:solidFill>
                <a:effectLst/>
                <a:latin typeface="+mn-lt"/>
                <a:ea typeface="+mn-ea"/>
                <a:cs typeface="+mn-cs"/>
              </a:rPr>
              <a:t>SAIT</a:t>
            </a:r>
          </a:p>
          <a:p>
            <a:pPr rtl="0"/>
            <a:r>
              <a:rPr lang="en-US" sz="1200" b="0" i="0" kern="1200" dirty="0" smtClean="0">
                <a:solidFill>
                  <a:schemeClr val="tx1"/>
                </a:solidFill>
                <a:effectLst/>
                <a:latin typeface="+mn-lt"/>
                <a:ea typeface="+mn-ea"/>
                <a:cs typeface="+mn-cs"/>
              </a:rPr>
              <a:t>University of Lethbridge</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a:t>
            </a:fld>
            <a:endParaRPr lang="en-US"/>
          </a:p>
        </p:txBody>
      </p:sp>
    </p:spTree>
    <p:extLst>
      <p:ext uri="{BB962C8B-B14F-4D97-AF65-F5344CB8AC3E}">
        <p14:creationId xmlns:p14="http://schemas.microsoft.com/office/powerpoint/2010/main" val="325689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section is the Parent Communication section.  Within this section, you’ll find a variety of</a:t>
            </a:r>
            <a:r>
              <a:rPr lang="en-US" baseline="0" dirty="0" smtClean="0"/>
              <a:t> ideas for communicating with parents.  Some of the sections have Parent Letters about the Big Ideas.  They contain several questions that the parent can answer.  They are cautioned not to use it as a way to test their child but it could be used to promote discussion with their child.  The back side has answers to the questions and suggestions for ways to develop the big ideas at home.  Not every section has these parent letters yet as they are still in development.  Check back soon!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34</a:t>
            </a:fld>
            <a:endParaRPr lang="en-US"/>
          </a:p>
        </p:txBody>
      </p:sp>
    </p:spTree>
    <p:extLst>
      <p:ext uri="{BB962C8B-B14F-4D97-AF65-F5344CB8AC3E}">
        <p14:creationId xmlns:p14="http://schemas.microsoft.com/office/powerpoint/2010/main" val="393350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also contains links to a variety of newsletters, articles, etc. that have been created for parents from around the world, including Alberta Education’s </a:t>
            </a:r>
            <a:r>
              <a:rPr lang="en-US" smtClean="0"/>
              <a:t>Parent resource area.</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35</a:t>
            </a:fld>
            <a:endParaRPr lang="en-US"/>
          </a:p>
        </p:txBody>
      </p:sp>
    </p:spTree>
    <p:extLst>
      <p:ext uri="{BB962C8B-B14F-4D97-AF65-F5344CB8AC3E}">
        <p14:creationId xmlns:p14="http://schemas.microsoft.com/office/powerpoint/2010/main" val="393350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participants time to explore</a:t>
            </a:r>
            <a:r>
              <a:rPr lang="en-US" baseline="0" dirty="0" smtClean="0"/>
              <a:t> the EMPL website individually or in grade level teams.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36</a:t>
            </a:fld>
            <a:endParaRPr lang="en-US"/>
          </a:p>
        </p:txBody>
      </p:sp>
    </p:spTree>
    <p:extLst>
      <p:ext uri="{BB962C8B-B14F-4D97-AF65-F5344CB8AC3E}">
        <p14:creationId xmlns:p14="http://schemas.microsoft.com/office/powerpoint/2010/main" val="1704693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There</a:t>
            </a:r>
            <a:r>
              <a:rPr lang="is-IS" baseline="0" dirty="0" smtClean="0"/>
              <a:t> are a lot of initiatives out there for teachers, EMPL was created to assist elementary math teachers with teaching math.... </a:t>
            </a:r>
            <a:r>
              <a:rPr lang="en-US" baseline="0" dirty="0" smtClean="0"/>
              <a:t>T</a:t>
            </a:r>
            <a:r>
              <a:rPr lang="is-IS" baseline="0" dirty="0" smtClean="0"/>
              <a:t>o support teacher math fluency and comfort as not all Elementary teachers have a math background.</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you see a problem like this (and it does not have to be this specific problem, but any math problem with which you are not familiar)</a:t>
            </a:r>
            <a:endParaRPr lang="en-US" dirty="0" smtClean="0"/>
          </a:p>
          <a:p>
            <a:endParaRPr lang="en-US" dirty="0" smtClean="0"/>
          </a:p>
          <a:p>
            <a:endParaRPr lang="en-US" dirty="0" smtClean="0"/>
          </a:p>
          <a:p>
            <a:r>
              <a:rPr lang="en-US" b="1" dirty="0" smtClean="0"/>
              <a:t>Copyright Notice:</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from:  http://www.rkm.com.au/CALCULATORS/CALCULATOR-circle-sphere.html  Permission was given to use this </a:t>
            </a:r>
            <a:r>
              <a:rPr lang="en-US" dirty="0" err="1" smtClean="0"/>
              <a:t>copywritten</a:t>
            </a:r>
            <a:r>
              <a:rPr lang="en-US" dirty="0" smtClean="0"/>
              <a:t> image in this PowerPoint only and on the Elementary Mathematics Professional Learning</a:t>
            </a:r>
            <a:r>
              <a:rPr lang="en-US" baseline="0" dirty="0" smtClean="0"/>
              <a:t> portal</a:t>
            </a:r>
            <a:r>
              <a:rPr lang="en-US" dirty="0" smtClean="0"/>
              <a:t>.  Please contact Russell Knightley to request permission to use this image in any other way. “copyright Russell </a:t>
            </a:r>
            <a:r>
              <a:rPr lang="en-US" dirty="0" err="1" smtClean="0"/>
              <a:t>Kightley</a:t>
            </a:r>
            <a:r>
              <a:rPr lang="en-US" dirty="0" smtClean="0"/>
              <a:t>”. Link to: http://www.scientific.pictures/-/galleries/maths (for images) and http://www. rkm.com.au/CALCULATORS/CALCULATOR-circle-sphere.html (for source). Image as is (from source) http://rkm.com.au. </a:t>
            </a:r>
          </a:p>
          <a:p>
            <a:endParaRPr lang="en-US" b="1" dirty="0"/>
          </a:p>
        </p:txBody>
      </p:sp>
      <p:sp>
        <p:nvSpPr>
          <p:cNvPr id="4" name="Slide Number Placeholder 3"/>
          <p:cNvSpPr>
            <a:spLocks noGrp="1"/>
          </p:cNvSpPr>
          <p:nvPr>
            <p:ph type="sldNum" sz="quarter" idx="10"/>
          </p:nvPr>
        </p:nvSpPr>
        <p:spPr/>
        <p:txBody>
          <a:bodyPr/>
          <a:lstStyle/>
          <a:p>
            <a:fld id="{6DE36EF0-7984-4198-B0B0-446744D294F3}" type="slidenum">
              <a:rPr lang="en-US" smtClean="0"/>
              <a:t>7</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feel like this</a:t>
            </a:r>
            <a:r>
              <a:rPr lang="is-IS" dirty="0" smtClean="0"/>
              <a:t>…...   </a:t>
            </a:r>
            <a:endParaRPr lang="en-US" dirty="0" smtClean="0"/>
          </a:p>
          <a:p>
            <a:endParaRPr lang="en-US" dirty="0" smtClean="0"/>
          </a:p>
          <a:p>
            <a:endParaRPr lang="en-US" dirty="0" smtClean="0"/>
          </a:p>
          <a:p>
            <a:r>
              <a:rPr lang="en-US" b="1" dirty="0" smtClean="0"/>
              <a:t>Copyright Notice:</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from:  http://www.rkm.com.au/CALCULATORS/CALCULATOR-circle-sphere.html  Permission was given to use this </a:t>
            </a:r>
            <a:r>
              <a:rPr lang="en-US" dirty="0" err="1" smtClean="0"/>
              <a:t>copywritten</a:t>
            </a:r>
            <a:r>
              <a:rPr lang="en-US" dirty="0" smtClean="0"/>
              <a:t> image in this PowerPoint only and on the Elementary Mathematics Professional Learning</a:t>
            </a:r>
            <a:r>
              <a:rPr lang="en-US" baseline="0" dirty="0" smtClean="0"/>
              <a:t> portal</a:t>
            </a:r>
            <a:r>
              <a:rPr lang="en-US" dirty="0" smtClean="0"/>
              <a:t>.  Please contact Russell Knightley to request permission to use this image in any other way. “copyright Russell </a:t>
            </a:r>
            <a:r>
              <a:rPr lang="en-US" dirty="0" err="1" smtClean="0"/>
              <a:t>Kightley</a:t>
            </a:r>
            <a:r>
              <a:rPr lang="en-US" dirty="0" smtClean="0"/>
              <a:t>”. Link to: http://www.scientific.pictures/-/galleries/maths (for images) and http://www. rkm.com.au/CALCULATORS/CALCULATOR-circle-sphere.html (for source). Image as is (from source)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like this</a:t>
            </a:r>
            <a:r>
              <a:rPr lang="is-IS" dirty="0" smtClean="0"/>
              <a:t>…..   </a:t>
            </a:r>
            <a:r>
              <a:rPr lang="en-US" dirty="0" smtClean="0"/>
              <a:t>O</a:t>
            </a:r>
            <a:r>
              <a:rPr lang="is-IS" dirty="0" smtClean="0"/>
              <a:t>r</a:t>
            </a:r>
            <a:r>
              <a:rPr lang="is-IS" baseline="0" dirty="0" smtClean="0"/>
              <a:t> somewhere in between.   That’s why EMPL is here, no matter where you are on the math comfort spectrum, EMPL is there to support you in k-6 math</a:t>
            </a:r>
            <a:endParaRPr lang="en-US" dirty="0" smtClean="0"/>
          </a:p>
          <a:p>
            <a:endParaRPr lang="en-US" dirty="0" smtClean="0"/>
          </a:p>
          <a:p>
            <a:r>
              <a:rPr lang="en-US" b="1" dirty="0" smtClean="0"/>
              <a:t>Copyright Notice:</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from:  http://www.rkm.com.au/CALCULATORS/CALCULATOR-circle-sphere.html  Permission was given to use this </a:t>
            </a:r>
            <a:r>
              <a:rPr lang="en-US" dirty="0" err="1" smtClean="0"/>
              <a:t>copywritten</a:t>
            </a:r>
            <a:r>
              <a:rPr lang="en-US" dirty="0" smtClean="0"/>
              <a:t> image in this PowerPoint only and on the Elementary Mathematics Professional Learning</a:t>
            </a:r>
            <a:r>
              <a:rPr lang="en-US" baseline="0" dirty="0" smtClean="0"/>
              <a:t> portal</a:t>
            </a:r>
            <a:r>
              <a:rPr lang="en-US" dirty="0" smtClean="0"/>
              <a:t>.  Please contact Russell Knightley to request permission to use this image in any other way. “copyright Russell </a:t>
            </a:r>
            <a:r>
              <a:rPr lang="en-US" dirty="0" err="1" smtClean="0"/>
              <a:t>Kightley</a:t>
            </a:r>
            <a:r>
              <a:rPr lang="en-US" dirty="0" smtClean="0"/>
              <a:t>”. Link to: http://www.scientific.pictures/-/galleries/maths (for images) and http://www. rkm.com.au/CALCULATORS/CALCULATOR-circle-sphere.html (for source). Image as is (from source)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EMPL group decided to focus on the big ideas of mathematics.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major sections:  Content, Assessment and Instructional Practices.</a:t>
            </a:r>
          </a:p>
          <a:p>
            <a:r>
              <a:rPr lang="en-US" dirty="0" smtClean="0"/>
              <a:t>Content focuses on Equality, Additive Thinking and Multiplicative Thinking.</a:t>
            </a:r>
          </a:p>
          <a:p>
            <a:r>
              <a:rPr lang="en-US" dirty="0" smtClean="0"/>
              <a:t>Assessment focuses on assessment</a:t>
            </a:r>
            <a:r>
              <a:rPr lang="en-US" baseline="0" dirty="0" smtClean="0"/>
              <a:t> in math.  Each of the content sections also focus on assessment but this section focuses on the bigger picture.</a:t>
            </a:r>
          </a:p>
          <a:p>
            <a:r>
              <a:rPr lang="en-US" baseline="0" dirty="0" smtClean="0"/>
              <a:t>Instructional practices focuses on instructional practices overall in math.  Each content section also provides instructional practices specific to that content area.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a:t>
            </a:fld>
            <a:endParaRPr lang="en-US"/>
          </a:p>
        </p:txBody>
      </p:sp>
    </p:spTree>
    <p:extLst>
      <p:ext uri="{BB962C8B-B14F-4D97-AF65-F5344CB8AC3E}">
        <p14:creationId xmlns:p14="http://schemas.microsoft.com/office/powerpoint/2010/main" val="635723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Master" Target="../slideMasters/slideMaster1.xml"/><Relationship Id="rId4" Type="http://schemas.openxmlformats.org/officeDocument/2006/relationships/image" Target="../media/image15.gi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6.gif"/><Relationship Id="rId1" Type="http://schemas.openxmlformats.org/officeDocument/2006/relationships/slideMaster" Target="../slideMasters/slideMaster1.xml"/><Relationship Id="rId4" Type="http://schemas.openxmlformats.org/officeDocument/2006/relationships/image" Target="../media/image17.gi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8.gif"/><Relationship Id="rId1" Type="http://schemas.openxmlformats.org/officeDocument/2006/relationships/slideMaster" Target="../slideMasters/slideMaster1.xml"/><Relationship Id="rId4" Type="http://schemas.openxmlformats.org/officeDocument/2006/relationships/image" Target="../media/image19.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21.png"/><Relationship Id="rId7" Type="http://schemas.openxmlformats.org/officeDocument/2006/relationships/image" Target="../media/image16.gif"/><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17.gif"/><Relationship Id="rId5" Type="http://schemas.openxmlformats.org/officeDocument/2006/relationships/image" Target="../media/image10.gif"/><Relationship Id="rId10" Type="http://schemas.openxmlformats.org/officeDocument/2006/relationships/image" Target="../media/image15.gif"/><Relationship Id="rId4" Type="http://schemas.openxmlformats.org/officeDocument/2006/relationships/image" Target="../media/image9.gif"/><Relationship Id="rId9" Type="http://schemas.openxmlformats.org/officeDocument/2006/relationships/image" Target="../media/image8.gi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21.png"/><Relationship Id="rId7" Type="http://schemas.openxmlformats.org/officeDocument/2006/relationships/image" Target="../media/image13.gif"/><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0.gif"/><Relationship Id="rId4" Type="http://schemas.openxmlformats.org/officeDocument/2006/relationships/image" Target="../media/image9.gif"/><Relationship Id="rId9" Type="http://schemas.openxmlformats.org/officeDocument/2006/relationships/image" Target="../media/image15.gi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gif"/><Relationship Id="rId1" Type="http://schemas.openxmlformats.org/officeDocument/2006/relationships/slideMaster" Target="../slideMasters/slideMaster1.xml"/><Relationship Id="rId4" Type="http://schemas.openxmlformats.org/officeDocument/2006/relationships/image" Target="../media/image8.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10.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1.tiff"/><Relationship Id="rId1" Type="http://schemas.openxmlformats.org/officeDocument/2006/relationships/slideMaster" Target="../slideMasters/slideMaster1.xml"/><Relationship Id="rId4" Type="http://schemas.openxmlformats.org/officeDocument/2006/relationships/image" Target="../media/image10.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gif"/><Relationship Id="rId1" Type="http://schemas.openxmlformats.org/officeDocument/2006/relationships/slideMaster" Target="../slideMasters/slideMaster1.xml"/><Relationship Id="rId4" Type="http://schemas.openxmlformats.org/officeDocument/2006/relationships/image" Target="../media/image13.gi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4648200" cy="1470025"/>
          </a:xfrm>
        </p:spPr>
        <p:txBody>
          <a:bodyPr/>
          <a:lstStyle>
            <a:lvl1pPr>
              <a:defRPr>
                <a:latin typeface="Segoe Print" panose="02000600000000000000" pitchFamily="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191000"/>
            <a:ext cx="4648200" cy="1752600"/>
          </a:xfrm>
        </p:spPr>
        <p:txBody>
          <a:bodyPr/>
          <a:lstStyle>
            <a:lvl1pPr marL="0" indent="0" algn="ctr">
              <a:buNone/>
              <a:defRPr>
                <a:solidFill>
                  <a:schemeClr val="tx1"/>
                </a:solidFill>
                <a:latin typeface="Segoe Print" panose="020006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307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86" t="16667"/>
          <a:stretch/>
        </p:blipFill>
        <p:spPr bwMode="auto">
          <a:xfrm>
            <a:off x="-2630" y="0"/>
            <a:ext cx="823222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Shape 112"/>
          <p:cNvPicPr preferRelativeResize="0"/>
          <p:nvPr userDrawn="1"/>
        </p:nvPicPr>
        <p:blipFill rotWithShape="1">
          <a:blip r:embed="rId3">
            <a:alphaModFix/>
          </a:blip>
          <a:srcRect t="2822" r="1571" b="7895"/>
          <a:stretch/>
        </p:blipFill>
        <p:spPr>
          <a:xfrm>
            <a:off x="76201" y="5996244"/>
            <a:ext cx="9000341" cy="861756"/>
          </a:xfrm>
          <a:prstGeom prst="rect">
            <a:avLst/>
          </a:prstGeom>
          <a:noFill/>
          <a:ln>
            <a:noFill/>
          </a:ln>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30153" y="1828800"/>
            <a:ext cx="3537249"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37845" y="5954220"/>
            <a:ext cx="9016307" cy="82848"/>
          </a:xfrm>
          <a:prstGeom prst="rect">
            <a:avLst/>
          </a:prstGeom>
        </p:spPr>
      </p:pic>
      <p:pic>
        <p:nvPicPr>
          <p:cNvPr id="27" name="Pictur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38100" y="1167364"/>
            <a:ext cx="9016307" cy="82848"/>
          </a:xfrm>
          <a:prstGeom prst="rect">
            <a:avLst/>
          </a:prstGeom>
        </p:spPr>
      </p:pic>
    </p:spTree>
    <p:extLst>
      <p:ext uri="{BB962C8B-B14F-4D97-AF65-F5344CB8AC3E}">
        <p14:creationId xmlns:p14="http://schemas.microsoft.com/office/powerpoint/2010/main" val="178896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799" y="557212"/>
            <a:ext cx="6934199" cy="1143000"/>
          </a:xfrm>
        </p:spPr>
        <p:txBody>
          <a:bodyPr>
            <a:normAutofit/>
          </a:bodyPr>
          <a:lstStyle>
            <a:lvl1pPr algn="l">
              <a:defRPr sz="3200">
                <a:solidFill>
                  <a:schemeClr val="bg1"/>
                </a:solidFill>
                <a:latin typeface="Segoe Print" panose="02000600000000000000" pitchFamily="2"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517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smtClean="0"/>
              <a:t>Big Idea 4</a:t>
            </a:r>
            <a:endParaRPr lang="en-US" dirty="0"/>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Segoe Print" panose="02000600000000000000" pitchFamily="2" charset="0"/>
              </a:rPr>
              <a:t>Activity</a:t>
            </a:r>
          </a:p>
          <a:p>
            <a:pPr marL="285750" indent="-285750">
              <a:buFont typeface="Arial" panose="020B0604020202020204" pitchFamily="34" charset="0"/>
              <a:buChar char="•"/>
            </a:pPr>
            <a:r>
              <a:rPr lang="en-US" sz="2400" dirty="0" smtClean="0">
                <a:latin typeface="Segoe Print" panose="02000600000000000000" pitchFamily="2" charset="0"/>
              </a:rPr>
              <a:t>Assessment</a:t>
            </a:r>
          </a:p>
          <a:p>
            <a:pPr marL="285750" indent="-285750">
              <a:buFont typeface="Arial" panose="020B0604020202020204" pitchFamily="34" charset="0"/>
              <a:buChar char="•"/>
            </a:pPr>
            <a:r>
              <a:rPr lang="en-US" sz="2400" dirty="0" smtClean="0">
                <a:latin typeface="Segoe Print" panose="02000600000000000000" pitchFamily="2" charset="0"/>
              </a:rPr>
              <a:t>Instructional Practices</a:t>
            </a:r>
          </a:p>
          <a:p>
            <a:pPr marL="285750" indent="-285750">
              <a:buFont typeface="Arial" panose="020B0604020202020204" pitchFamily="34" charset="0"/>
              <a:buChar char="•"/>
            </a:pPr>
            <a:r>
              <a:rPr lang="en-US" sz="2400" dirty="0" smtClean="0">
                <a:latin typeface="Segoe Print" panose="02000600000000000000" pitchFamily="2" charset="0"/>
              </a:rPr>
              <a:t>Parent Communication</a:t>
            </a:r>
          </a:p>
          <a:p>
            <a:pPr marL="285750" indent="-285750">
              <a:buFont typeface="Arial" panose="020B0604020202020204" pitchFamily="34" charset="0"/>
              <a:buChar char="•"/>
            </a:pPr>
            <a:r>
              <a:rPr lang="en-US" sz="2400" dirty="0" smtClean="0">
                <a:latin typeface="Segoe Print" panose="02000600000000000000" pitchFamily="2" charset="0"/>
              </a:rPr>
              <a:t>Challenge Yourself </a:t>
            </a:r>
            <a:endParaRPr lang="en-US" sz="2400" dirty="0">
              <a:latin typeface="Segoe Print" panose="02000600000000000000" pitchFamily="2" charset="0"/>
            </a:endParaRPr>
          </a:p>
        </p:txBody>
      </p:sp>
    </p:spTree>
    <p:extLst>
      <p:ext uri="{BB962C8B-B14F-4D97-AF65-F5344CB8AC3E}">
        <p14:creationId xmlns:p14="http://schemas.microsoft.com/office/powerpoint/2010/main" val="549293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6869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10665"/>
            <a:ext cx="9143994"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smtClean="0"/>
              <a:t>Big Idea 5</a:t>
            </a:r>
            <a:endParaRPr lang="en-US" dirty="0"/>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Segoe Print" panose="02000600000000000000" pitchFamily="2" charset="0"/>
              </a:rPr>
              <a:t>Activity</a:t>
            </a:r>
          </a:p>
          <a:p>
            <a:pPr marL="285750" indent="-285750">
              <a:buFont typeface="Arial" panose="020B0604020202020204" pitchFamily="34" charset="0"/>
              <a:buChar char="•"/>
            </a:pPr>
            <a:r>
              <a:rPr lang="en-US" sz="2400" dirty="0" smtClean="0">
                <a:latin typeface="Segoe Print" panose="02000600000000000000" pitchFamily="2" charset="0"/>
              </a:rPr>
              <a:t>Assessment</a:t>
            </a:r>
          </a:p>
          <a:p>
            <a:pPr marL="285750" indent="-285750">
              <a:buFont typeface="Arial" panose="020B0604020202020204" pitchFamily="34" charset="0"/>
              <a:buChar char="•"/>
            </a:pPr>
            <a:r>
              <a:rPr lang="en-US" sz="2400" dirty="0" smtClean="0">
                <a:latin typeface="Segoe Print" panose="02000600000000000000" pitchFamily="2" charset="0"/>
              </a:rPr>
              <a:t>Instructional Practices</a:t>
            </a:r>
          </a:p>
          <a:p>
            <a:pPr marL="285750" indent="-285750">
              <a:buFont typeface="Arial" panose="020B0604020202020204" pitchFamily="34" charset="0"/>
              <a:buChar char="•"/>
            </a:pPr>
            <a:r>
              <a:rPr lang="en-US" sz="2400" dirty="0" smtClean="0">
                <a:latin typeface="Segoe Print" panose="02000600000000000000" pitchFamily="2" charset="0"/>
              </a:rPr>
              <a:t>Parent Communication</a:t>
            </a:r>
          </a:p>
          <a:p>
            <a:pPr marL="285750" indent="-285750">
              <a:buFont typeface="Arial" panose="020B0604020202020204" pitchFamily="34" charset="0"/>
              <a:buChar char="•"/>
            </a:pPr>
            <a:r>
              <a:rPr lang="en-US" sz="2400" dirty="0" smtClean="0">
                <a:latin typeface="Segoe Print" panose="02000600000000000000" pitchFamily="2" charset="0"/>
              </a:rPr>
              <a:t>Challenge Yourself </a:t>
            </a:r>
            <a:endParaRPr lang="en-US" sz="2400" dirty="0">
              <a:latin typeface="Segoe Print" panose="02000600000000000000" pitchFamily="2" charset="0"/>
            </a:endParaRPr>
          </a:p>
        </p:txBody>
      </p:sp>
    </p:spTree>
    <p:extLst>
      <p:ext uri="{BB962C8B-B14F-4D97-AF65-F5344CB8AC3E}">
        <p14:creationId xmlns:p14="http://schemas.microsoft.com/office/powerpoint/2010/main" val="1739084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6275"/>
            <a:ext cx="9143999"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5761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pl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10665"/>
            <a:ext cx="9143994"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smtClean="0"/>
              <a:t>Conclusion</a:t>
            </a:r>
            <a:endParaRPr lang="en-US" dirty="0"/>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Tree>
    <p:extLst>
      <p:ext uri="{BB962C8B-B14F-4D97-AF65-F5344CB8AC3E}">
        <p14:creationId xmlns:p14="http://schemas.microsoft.com/office/powerpoint/2010/main" val="2794446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rp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4000"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4863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Big Idea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88467"/>
            <a:ext cx="9220200" cy="94297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96" y="1405577"/>
            <a:ext cx="9247496" cy="94297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349652"/>
            <a:ext cx="9317819" cy="942975"/>
          </a:xfrm>
          <a:prstGeom prst="rect">
            <a:avLst/>
          </a:prstGeom>
        </p:spPr>
      </p:pic>
      <p:sp>
        <p:nvSpPr>
          <p:cNvPr id="2" name="Title 1"/>
          <p:cNvSpPr>
            <a:spLocks noGrp="1"/>
          </p:cNvSpPr>
          <p:nvPr>
            <p:ph type="title"/>
          </p:nvPr>
        </p:nvSpPr>
        <p:spPr>
          <a:xfrm>
            <a:off x="2273301" y="29115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smtClean="0"/>
              <a:t>Click to edit Master title style</a:t>
            </a:r>
            <a:endParaRPr lang="en-US" dirty="0"/>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b="50000"/>
          <a:stretch/>
        </p:blipFill>
        <p:spPr>
          <a:xfrm>
            <a:off x="-13649" y="196755"/>
            <a:ext cx="2197289" cy="1098645"/>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300" y="2895599"/>
            <a:ext cx="9372600" cy="942975"/>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2400" y="5450505"/>
            <a:ext cx="9448800" cy="942975"/>
          </a:xfrm>
          <a:prstGeom prst="rect">
            <a:avLst/>
          </a:prstGeom>
        </p:spPr>
      </p:pic>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295" y="2271499"/>
            <a:ext cx="2209800" cy="2209800"/>
          </a:xfrm>
          <a:prstGeom prst="rect">
            <a:avLst/>
          </a:prstGeom>
        </p:spPr>
      </p:pic>
      <p:pic>
        <p:nvPicPr>
          <p:cNvPr id="11" name="Picture 10"/>
          <p:cNvPicPr>
            <a:picLocks noChangeAspect="1"/>
          </p:cNvPicPr>
          <p:nvPr userDrawn="1"/>
        </p:nvPicPr>
        <p:blipFill rotWithShape="1">
          <a:blip r:embed="rId9" cstate="print">
            <a:extLst>
              <a:ext uri="{28A0092B-C50C-407E-A947-70E740481C1C}">
                <a14:useLocalDpi xmlns:a14="http://schemas.microsoft.com/office/drawing/2010/main" val="0"/>
              </a:ext>
            </a:extLst>
          </a:blip>
          <a:srcRect t="51495"/>
          <a:stretch/>
        </p:blipFill>
        <p:spPr>
          <a:xfrm>
            <a:off x="-26349" y="1405577"/>
            <a:ext cx="2209800" cy="1071864"/>
          </a:xfrm>
          <a:prstGeom prst="rect">
            <a:avLst/>
          </a:prstGeom>
        </p:spPr>
      </p:pic>
      <p:pic>
        <p:nvPicPr>
          <p:cNvPr id="21" name="Picture 20"/>
          <p:cNvPicPr>
            <a:picLocks noChangeAspect="1"/>
          </p:cNvPicPr>
          <p:nvPr userDrawn="1"/>
        </p:nvPicPr>
        <p:blipFill rotWithShape="1">
          <a:blip r:embed="rId10" cstate="print">
            <a:extLst>
              <a:ext uri="{28A0092B-C50C-407E-A947-70E740481C1C}">
                <a14:useLocalDpi xmlns:a14="http://schemas.microsoft.com/office/drawing/2010/main" val="0"/>
              </a:ext>
            </a:extLst>
          </a:blip>
          <a:srcRect l="3933" b="51785"/>
          <a:stretch/>
        </p:blipFill>
        <p:spPr>
          <a:xfrm>
            <a:off x="80749" y="4279181"/>
            <a:ext cx="2101755" cy="1054819"/>
          </a:xfrm>
          <a:prstGeom prst="rect">
            <a:avLst/>
          </a:prstGeom>
        </p:spPr>
      </p:pic>
      <p:pic>
        <p:nvPicPr>
          <p:cNvPr id="22" name="Picture 21"/>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254"/>
          <a:stretch/>
        </p:blipFill>
        <p:spPr>
          <a:xfrm>
            <a:off x="4550" y="5450505"/>
            <a:ext cx="2193619" cy="1070283"/>
          </a:xfrm>
          <a:prstGeom prst="rect">
            <a:avLst/>
          </a:prstGeom>
        </p:spPr>
      </p:pic>
      <p:sp>
        <p:nvSpPr>
          <p:cNvPr id="23" name="Text Placeholder 3"/>
          <p:cNvSpPr>
            <a:spLocks noGrp="1"/>
          </p:cNvSpPr>
          <p:nvPr>
            <p:ph type="body" sz="quarter" idx="11"/>
          </p:nvPr>
        </p:nvSpPr>
        <p:spPr>
          <a:xfrm>
            <a:off x="2296496" y="1371600"/>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smtClean="0"/>
              <a:t>Click to edit Master text styles</a:t>
            </a:r>
            <a:endParaRPr lang="en-US" dirty="0"/>
          </a:p>
        </p:txBody>
      </p:sp>
      <p:sp>
        <p:nvSpPr>
          <p:cNvPr id="24" name="Text Placeholder 3"/>
          <p:cNvSpPr>
            <a:spLocks noGrp="1"/>
          </p:cNvSpPr>
          <p:nvPr>
            <p:ph type="body" sz="quarter" idx="12"/>
          </p:nvPr>
        </p:nvSpPr>
        <p:spPr>
          <a:xfrm>
            <a:off x="2339549" y="2889147"/>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smtClean="0"/>
              <a:t>Click to edit Master text styles</a:t>
            </a:r>
            <a:endParaRPr lang="en-US" dirty="0"/>
          </a:p>
        </p:txBody>
      </p:sp>
      <p:sp>
        <p:nvSpPr>
          <p:cNvPr id="25" name="Text Placeholder 3"/>
          <p:cNvSpPr>
            <a:spLocks noGrp="1"/>
          </p:cNvSpPr>
          <p:nvPr>
            <p:ph type="body" sz="quarter" idx="13"/>
          </p:nvPr>
        </p:nvSpPr>
        <p:spPr>
          <a:xfrm>
            <a:off x="2382602" y="4406694"/>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smtClean="0"/>
              <a:t>Click to edit Master text styles</a:t>
            </a:r>
            <a:endParaRPr lang="en-US" dirty="0"/>
          </a:p>
        </p:txBody>
      </p:sp>
      <p:sp>
        <p:nvSpPr>
          <p:cNvPr id="26" name="Text Placeholder 3"/>
          <p:cNvSpPr>
            <a:spLocks noGrp="1"/>
          </p:cNvSpPr>
          <p:nvPr>
            <p:ph type="body" sz="quarter" idx="14"/>
          </p:nvPr>
        </p:nvSpPr>
        <p:spPr>
          <a:xfrm>
            <a:off x="2349784" y="5435721"/>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194638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Big Idea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52323"/>
            <a:ext cx="9220200" cy="94297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96" y="2310878"/>
            <a:ext cx="9247496" cy="94297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1254953"/>
            <a:ext cx="9317819" cy="942975"/>
          </a:xfrm>
          <a:prstGeom prst="rect">
            <a:avLst/>
          </a:prstGeom>
        </p:spPr>
      </p:pic>
      <p:sp>
        <p:nvSpPr>
          <p:cNvPr id="2" name="Title 1"/>
          <p:cNvSpPr>
            <a:spLocks noGrp="1"/>
          </p:cNvSpPr>
          <p:nvPr>
            <p:ph type="title"/>
          </p:nvPr>
        </p:nvSpPr>
        <p:spPr>
          <a:xfrm>
            <a:off x="2273301" y="1196453"/>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smtClean="0"/>
              <a:t>Click to edit Master title style</a:t>
            </a:r>
            <a:endParaRPr lang="en-US" dirty="0"/>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1" b="50127"/>
          <a:stretch/>
        </p:blipFill>
        <p:spPr>
          <a:xfrm>
            <a:off x="-13649" y="1102057"/>
            <a:ext cx="2197289" cy="1095872"/>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00" y="3625968"/>
            <a:ext cx="9372600" cy="942975"/>
          </a:xfrm>
          <a:prstGeom prst="rect">
            <a:avLst/>
          </a:prstGeom>
        </p:spPr>
      </p:pic>
      <p:pic>
        <p:nvPicPr>
          <p:cNvPr id="20" name="Picture 19"/>
          <p:cNvPicPr>
            <a:picLocks noChangeAspect="1"/>
          </p:cNvPicPr>
          <p:nvPr userDrawn="1"/>
        </p:nvPicPr>
        <p:blipFill rotWithShape="1">
          <a:blip r:embed="rId7" cstate="print">
            <a:extLst>
              <a:ext uri="{28A0092B-C50C-407E-A947-70E740481C1C}">
                <a14:useLocalDpi xmlns:a14="http://schemas.microsoft.com/office/drawing/2010/main" val="0"/>
              </a:ext>
            </a:extLst>
          </a:blip>
          <a:srcRect b="50421"/>
          <a:stretch/>
        </p:blipFill>
        <p:spPr>
          <a:xfrm>
            <a:off x="-31845" y="3464256"/>
            <a:ext cx="2209800" cy="1095588"/>
          </a:xfrm>
          <a:prstGeom prst="rect">
            <a:avLst/>
          </a:prstGeom>
        </p:spPr>
      </p:pic>
      <p:pic>
        <p:nvPicPr>
          <p:cNvPr id="11" name="Picture 10"/>
          <p:cNvPicPr>
            <a:picLocks noChangeAspect="1"/>
          </p:cNvPicPr>
          <p:nvPr userDrawn="1"/>
        </p:nvPicPr>
        <p:blipFill rotWithShape="1">
          <a:blip r:embed="rId8" cstate="print">
            <a:extLst>
              <a:ext uri="{28A0092B-C50C-407E-A947-70E740481C1C}">
                <a14:useLocalDpi xmlns:a14="http://schemas.microsoft.com/office/drawing/2010/main" val="0"/>
              </a:ext>
            </a:extLst>
          </a:blip>
          <a:srcRect t="51495"/>
          <a:stretch/>
        </p:blipFill>
        <p:spPr>
          <a:xfrm>
            <a:off x="-26349" y="2310878"/>
            <a:ext cx="2209800" cy="1071864"/>
          </a:xfrm>
          <a:prstGeom prst="rect">
            <a:avLst/>
          </a:prstGeom>
        </p:spPr>
      </p:pic>
      <p:pic>
        <p:nvPicPr>
          <p:cNvPr id="21" name="Picture 20"/>
          <p:cNvPicPr>
            <a:picLocks noChangeAspect="1"/>
          </p:cNvPicPr>
          <p:nvPr userDrawn="1"/>
        </p:nvPicPr>
        <p:blipFill rotWithShape="1">
          <a:blip r:embed="rId9" cstate="print">
            <a:extLst>
              <a:ext uri="{28A0092B-C50C-407E-A947-70E740481C1C}">
                <a14:useLocalDpi xmlns:a14="http://schemas.microsoft.com/office/drawing/2010/main" val="0"/>
              </a:ext>
            </a:extLst>
          </a:blip>
          <a:srcRect l="3933" t="52686" b="4894"/>
          <a:stretch/>
        </p:blipFill>
        <p:spPr>
          <a:xfrm>
            <a:off x="76200" y="4669808"/>
            <a:ext cx="2101755" cy="928048"/>
          </a:xfrm>
          <a:prstGeom prst="rect">
            <a:avLst/>
          </a:prstGeom>
        </p:spPr>
      </p:pic>
      <p:sp>
        <p:nvSpPr>
          <p:cNvPr id="17" name="Text Placeholder 3"/>
          <p:cNvSpPr>
            <a:spLocks noGrp="1"/>
          </p:cNvSpPr>
          <p:nvPr>
            <p:ph type="body" sz="quarter" idx="15"/>
          </p:nvPr>
        </p:nvSpPr>
        <p:spPr>
          <a:xfrm>
            <a:off x="2258326" y="2285857"/>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smtClean="0"/>
              <a:t>Click to edit Master text styles</a:t>
            </a:r>
            <a:endParaRPr lang="en-US" dirty="0"/>
          </a:p>
        </p:txBody>
      </p:sp>
      <p:sp>
        <p:nvSpPr>
          <p:cNvPr id="23" name="Text Placeholder 3"/>
          <p:cNvSpPr>
            <a:spLocks noGrp="1"/>
          </p:cNvSpPr>
          <p:nvPr>
            <p:ph type="body" sz="quarter" idx="16"/>
          </p:nvPr>
        </p:nvSpPr>
        <p:spPr>
          <a:xfrm>
            <a:off x="2293202" y="3616869"/>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smtClean="0"/>
              <a:t>Click to edit Master text styles</a:t>
            </a:r>
            <a:endParaRPr lang="en-US" dirty="0"/>
          </a:p>
        </p:txBody>
      </p:sp>
      <p:sp>
        <p:nvSpPr>
          <p:cNvPr id="24" name="Text Placeholder 3"/>
          <p:cNvSpPr>
            <a:spLocks noGrp="1"/>
          </p:cNvSpPr>
          <p:nvPr>
            <p:ph type="body" sz="quarter" idx="17"/>
          </p:nvPr>
        </p:nvSpPr>
        <p:spPr>
          <a:xfrm>
            <a:off x="2254250" y="4652322"/>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185312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6B793EE-823B-45BD-A4DD-733C88BAA028}"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8083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7425"/>
            <a:ext cx="9143999" cy="155257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smtClean="0"/>
              <a:t>Introduction</a:t>
            </a:r>
            <a:endParaRPr lang="en-US" dirty="0"/>
          </a:p>
        </p:txBody>
      </p:sp>
      <p:grpSp>
        <p:nvGrpSpPr>
          <p:cNvPr id="3" name="Group 2"/>
          <p:cNvGrpSpPr/>
          <p:nvPr userDrawn="1"/>
        </p:nvGrpSpPr>
        <p:grpSpPr>
          <a:xfrm>
            <a:off x="-2755550" y="2133598"/>
            <a:ext cx="11816650" cy="54727"/>
            <a:chOff x="-2755550" y="2133598"/>
            <a:chExt cx="11816650" cy="54727"/>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5" name="Group 14"/>
          <p:cNvGrpSpPr/>
          <p:nvPr userDrawn="1"/>
        </p:nvGrpSpPr>
        <p:grpSpPr>
          <a:xfrm>
            <a:off x="-2748850" y="3886200"/>
            <a:ext cx="11816650" cy="54727"/>
            <a:chOff x="-2755550" y="2133598"/>
            <a:chExt cx="11816650" cy="54727"/>
          </a:xfrm>
        </p:grpSpPr>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1" name="TextBox 10"/>
          <p:cNvSpPr txBox="1"/>
          <p:nvPr userDrawn="1"/>
        </p:nvSpPr>
        <p:spPr>
          <a:xfrm>
            <a:off x="4419600" y="4080808"/>
            <a:ext cx="46482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Segoe Print" panose="02000600000000000000" pitchFamily="2" charset="0"/>
              </a:rPr>
              <a:t>Who is involved in EMPL?</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latin typeface="Segoe Print" panose="02000600000000000000" pitchFamily="2" charset="0"/>
              </a:rPr>
              <a:t>Why is it important?</a:t>
            </a:r>
          </a:p>
          <a:p>
            <a:pPr marL="285750" indent="-285750">
              <a:buFont typeface="Arial" panose="020B0604020202020204" pitchFamily="34" charset="0"/>
              <a:buChar char="•"/>
            </a:pPr>
            <a:r>
              <a:rPr lang="en-US" sz="2400" dirty="0" smtClean="0">
                <a:latin typeface="Segoe Print" panose="02000600000000000000" pitchFamily="2" charset="0"/>
              </a:rPr>
              <a:t>What is EMPL?</a:t>
            </a:r>
          </a:p>
          <a:p>
            <a:pPr marL="285750" indent="-285750">
              <a:buFont typeface="Arial" panose="020B0604020202020204" pitchFamily="34" charset="0"/>
              <a:buChar char="•"/>
            </a:pPr>
            <a:r>
              <a:rPr lang="en-US" sz="2400" dirty="0" smtClean="0">
                <a:latin typeface="Segoe Print" panose="02000600000000000000" pitchFamily="2" charset="0"/>
              </a:rPr>
              <a:t>Where can you find support?</a:t>
            </a:r>
            <a:endParaRPr lang="en-US" sz="2400" dirty="0">
              <a:latin typeface="Segoe Print" panose="02000600000000000000" pitchFamily="2" charset="0"/>
            </a:endParaRPr>
          </a:p>
        </p:txBody>
      </p:sp>
    </p:spTree>
    <p:extLst>
      <p:ext uri="{BB962C8B-B14F-4D97-AF65-F5344CB8AC3E}">
        <p14:creationId xmlns:p14="http://schemas.microsoft.com/office/powerpoint/2010/main" val="31268543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B793EE-823B-45BD-A4DD-733C88BAA028}"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784555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B793EE-823B-45BD-A4DD-733C88BAA028}"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165423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B793EE-823B-45BD-A4DD-733C88BAA028}"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94113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793EE-823B-45BD-A4DD-733C88BAA028}"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2524089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B793EE-823B-45BD-A4DD-733C88BAA028}"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441368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B793EE-823B-45BD-A4DD-733C88BAA028}"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3379073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793EE-823B-45BD-A4DD-733C88BAA028}"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3134576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793EE-823B-45BD-A4DD-733C88BAA028}"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84601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799" y="557212"/>
            <a:ext cx="6934199" cy="1143000"/>
          </a:xfrm>
        </p:spPr>
        <p:txBody>
          <a:bodyPr>
            <a:normAutofit/>
          </a:bodyPr>
          <a:lstStyle>
            <a:lvl1pPr algn="l">
              <a:defRPr sz="3200">
                <a:solidFill>
                  <a:schemeClr val="bg1"/>
                </a:solidFill>
                <a:latin typeface="Segoe Print" panose="02000600000000000000" pitchFamily="2"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2989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smtClean="0"/>
              <a:t>Big Idea 1</a:t>
            </a:r>
            <a:endParaRPr lang="en-US" dirty="0"/>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Segoe Print" panose="02000600000000000000" pitchFamily="2" charset="0"/>
              </a:rPr>
              <a:t>Why start with Equality?</a:t>
            </a:r>
            <a:endParaRPr lang="en-US" sz="2400" dirty="0">
              <a:latin typeface="Segoe Print" panose="02000600000000000000" pitchFamily="2" charset="0"/>
            </a:endParaRPr>
          </a:p>
        </p:txBody>
      </p:sp>
    </p:spTree>
    <p:extLst>
      <p:ext uri="{BB962C8B-B14F-4D97-AF65-F5344CB8AC3E}">
        <p14:creationId xmlns:p14="http://schemas.microsoft.com/office/powerpoint/2010/main" val="4415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800" y="557212"/>
            <a:ext cx="6781800" cy="1143000"/>
          </a:xfrm>
        </p:spPr>
        <p:txBody>
          <a:bodyPr>
            <a:normAutofit/>
          </a:bodyPr>
          <a:lstStyle>
            <a:lvl1pPr algn="l">
              <a:defRPr sz="3200">
                <a:solidFill>
                  <a:schemeClr val="bg1"/>
                </a:solidFill>
                <a:latin typeface="Segoe Print" panose="02000600000000000000" pitchFamily="2"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950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smtClean="0"/>
              <a:t>Big Idea 2</a:t>
            </a:r>
            <a:endParaRPr lang="en-US" dirty="0"/>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Tree>
    <p:extLst>
      <p:ext uri="{BB962C8B-B14F-4D97-AF65-F5344CB8AC3E}">
        <p14:creationId xmlns:p14="http://schemas.microsoft.com/office/powerpoint/2010/main" val="273971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4000" cy="942975"/>
          </a:xfrm>
          <a:prstGeom prst="rect">
            <a:avLst/>
          </a:prstGeom>
        </p:spPr>
      </p:pic>
      <p:sp>
        <p:nvSpPr>
          <p:cNvPr id="2" name="Title 1"/>
          <p:cNvSpPr>
            <a:spLocks noGrp="1"/>
          </p:cNvSpPr>
          <p:nvPr>
            <p:ph type="title"/>
          </p:nvPr>
        </p:nvSpPr>
        <p:spPr>
          <a:xfrm>
            <a:off x="2209800" y="557212"/>
            <a:ext cx="6934200" cy="1143000"/>
          </a:xfrm>
        </p:spPr>
        <p:txBody>
          <a:bodyPr>
            <a:normAutofit/>
          </a:bodyPr>
          <a:lstStyle>
            <a:lvl1pPr algn="l">
              <a:defRPr sz="3200">
                <a:solidFill>
                  <a:schemeClr val="bg1"/>
                </a:solidFill>
                <a:latin typeface="Segoe Print" panose="02000600000000000000" pitchFamily="2"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41609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Yellow">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95475"/>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7225"/>
            <a:ext cx="9144000" cy="942975"/>
          </a:xfrm>
          <a:prstGeom prst="rect">
            <a:avLst/>
          </a:prstGeom>
        </p:spPr>
      </p:pic>
      <p:sp>
        <p:nvSpPr>
          <p:cNvPr id="2" name="Title 1"/>
          <p:cNvSpPr>
            <a:spLocks noGrp="1"/>
          </p:cNvSpPr>
          <p:nvPr>
            <p:ph type="title"/>
          </p:nvPr>
        </p:nvSpPr>
        <p:spPr>
          <a:xfrm>
            <a:off x="2209800" y="557212"/>
            <a:ext cx="6934200" cy="1143000"/>
          </a:xfrm>
        </p:spPr>
        <p:txBody>
          <a:bodyPr>
            <a:normAutofit/>
          </a:bodyPr>
          <a:lstStyle>
            <a:lvl1pPr algn="l">
              <a:defRPr sz="3200">
                <a:solidFill>
                  <a:schemeClr val="bg1"/>
                </a:solidFill>
                <a:latin typeface="Segoe Print" panose="02000600000000000000" pitchFamily="2"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539313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smtClean="0"/>
              <a:t>Big Idea 3</a:t>
            </a:r>
            <a:endParaRPr lang="en-US" dirty="0"/>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Segoe Print" panose="02000600000000000000" pitchFamily="2" charset="0"/>
              </a:rPr>
              <a:t>Activity</a:t>
            </a:r>
          </a:p>
          <a:p>
            <a:pPr marL="285750" indent="-285750">
              <a:buFont typeface="Arial" panose="020B0604020202020204" pitchFamily="34" charset="0"/>
              <a:buChar char="•"/>
            </a:pPr>
            <a:r>
              <a:rPr lang="en-US" sz="2400" dirty="0" smtClean="0">
                <a:latin typeface="Segoe Print" panose="02000600000000000000" pitchFamily="2" charset="0"/>
              </a:rPr>
              <a:t>Assessment</a:t>
            </a:r>
          </a:p>
          <a:p>
            <a:pPr marL="285750" indent="-285750">
              <a:buFont typeface="Arial" panose="020B0604020202020204" pitchFamily="34" charset="0"/>
              <a:buChar char="•"/>
            </a:pPr>
            <a:r>
              <a:rPr lang="en-US" sz="2400" dirty="0" smtClean="0">
                <a:latin typeface="Segoe Print" panose="02000600000000000000" pitchFamily="2" charset="0"/>
              </a:rPr>
              <a:t>Instructional Practices</a:t>
            </a:r>
          </a:p>
          <a:p>
            <a:pPr marL="285750" indent="-285750">
              <a:buFont typeface="Arial" panose="020B0604020202020204" pitchFamily="34" charset="0"/>
              <a:buChar char="•"/>
            </a:pPr>
            <a:r>
              <a:rPr lang="en-US" sz="2400" dirty="0" smtClean="0">
                <a:latin typeface="Segoe Print" panose="02000600000000000000" pitchFamily="2" charset="0"/>
              </a:rPr>
              <a:t>Parent Communication</a:t>
            </a:r>
          </a:p>
          <a:p>
            <a:pPr marL="285750" indent="-285750">
              <a:buFont typeface="Arial" panose="020B0604020202020204" pitchFamily="34" charset="0"/>
              <a:buChar char="•"/>
            </a:pPr>
            <a:r>
              <a:rPr lang="en-US" sz="2400" dirty="0" smtClean="0">
                <a:latin typeface="Segoe Print" panose="02000600000000000000" pitchFamily="2" charset="0"/>
              </a:rPr>
              <a:t>Challenge Yourself </a:t>
            </a:r>
            <a:endParaRPr lang="en-US" sz="2400" dirty="0">
              <a:latin typeface="Segoe Print" panose="02000600000000000000" pitchFamily="2" charset="0"/>
            </a:endParaRPr>
          </a:p>
        </p:txBody>
      </p:sp>
    </p:spTree>
    <p:extLst>
      <p:ext uri="{BB962C8B-B14F-4D97-AF65-F5344CB8AC3E}">
        <p14:creationId xmlns:p14="http://schemas.microsoft.com/office/powerpoint/2010/main" val="303744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793EE-823B-45BD-A4DD-733C88BAA028}" type="datetimeFigureOut">
              <a:rPr lang="en-US" smtClean="0"/>
              <a:t>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8B7DC-AE2E-42CD-AD15-8E4CE40A9145}" type="slidenum">
              <a:rPr lang="en-US" smtClean="0"/>
              <a:t>‹#›</a:t>
            </a:fld>
            <a:endParaRPr lang="en-US"/>
          </a:p>
        </p:txBody>
      </p:sp>
    </p:spTree>
    <p:extLst>
      <p:ext uri="{BB962C8B-B14F-4D97-AF65-F5344CB8AC3E}">
        <p14:creationId xmlns:p14="http://schemas.microsoft.com/office/powerpoint/2010/main" val="261322142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66" r:id="rId4"/>
    <p:sldLayoutId id="2147483661" r:id="rId5"/>
    <p:sldLayoutId id="2147483665" r:id="rId6"/>
    <p:sldLayoutId id="2147483654" r:id="rId7"/>
    <p:sldLayoutId id="2147483675" r:id="rId8"/>
    <p:sldLayoutId id="2147483667" r:id="rId9"/>
    <p:sldLayoutId id="2147483662" r:id="rId10"/>
    <p:sldLayoutId id="2147483668" r:id="rId11"/>
    <p:sldLayoutId id="2147483663" r:id="rId12"/>
    <p:sldLayoutId id="2147483669" r:id="rId13"/>
    <p:sldLayoutId id="2147483670" r:id="rId14"/>
    <p:sldLayoutId id="2147483671" r:id="rId15"/>
    <p:sldLayoutId id="2147483672" r:id="rId16"/>
    <p:sldLayoutId id="2147483673" r:id="rId17"/>
    <p:sldLayoutId id="2147483674" r:id="rId18"/>
    <p:sldLayoutId id="2147483650" r:id="rId19"/>
    <p:sldLayoutId id="2147483651" r:id="rId20"/>
    <p:sldLayoutId id="2147483652" r:id="rId21"/>
    <p:sldLayoutId id="2147483653" r:id="rId22"/>
    <p:sldLayoutId id="2147483655" r:id="rId23"/>
    <p:sldLayoutId id="2147483656" r:id="rId24"/>
    <p:sldLayoutId id="2147483657" r:id="rId25"/>
    <p:sldLayoutId id="2147483658" r:id="rId26"/>
    <p:sldLayoutId id="2147483659" r:id="rId2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5.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hyperlink" Target="http://learning.arpdc.ab.ca/"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learning.arpdc.ab.c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9.tif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g"/><Relationship Id="rId3" Type="http://schemas.openxmlformats.org/officeDocument/2006/relationships/image" Target="../media/image25.png"/><Relationship Id="rId7" Type="http://schemas.microsoft.com/office/2007/relationships/hdphoto" Target="../media/hdphoto2.wdp"/><Relationship Id="rId12" Type="http://schemas.openxmlformats.org/officeDocument/2006/relationships/image" Target="../media/image33.jpg"/><Relationship Id="rId17" Type="http://schemas.openxmlformats.org/officeDocument/2006/relationships/image" Target="../media/image38.jpg"/><Relationship Id="rId2" Type="http://schemas.openxmlformats.org/officeDocument/2006/relationships/notesSlide" Target="../notesSlides/notesSlide3.xml"/><Relationship Id="rId16" Type="http://schemas.openxmlformats.org/officeDocument/2006/relationships/image" Target="../media/image37.jp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2.jpg"/><Relationship Id="rId5" Type="http://schemas.openxmlformats.org/officeDocument/2006/relationships/image" Target="../media/image27.png"/><Relationship Id="rId15" Type="http://schemas.openxmlformats.org/officeDocument/2006/relationships/image" Target="../media/image36.jpg"/><Relationship Id="rId10" Type="http://schemas.openxmlformats.org/officeDocument/2006/relationships/image" Target="../media/image31.jp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5.jpg"/></Relationships>
</file>

<file path=ppt/slides/_rels/slide6.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2.jpeg"/><Relationship Id="rId5" Type="http://schemas.microsoft.com/office/2007/relationships/hdphoto" Target="../media/hdphoto3.wdp"/><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3.jpg"/><Relationship Id="rId5" Type="http://schemas.microsoft.com/office/2007/relationships/hdphoto" Target="../media/hdphoto3.wdp"/><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EMPL</a:t>
            </a:r>
            <a:endParaRPr lang="en-US" dirty="0"/>
          </a:p>
        </p:txBody>
      </p:sp>
      <p:sp>
        <p:nvSpPr>
          <p:cNvPr id="3" name="Subtitle 2"/>
          <p:cNvSpPr>
            <a:spLocks noGrp="1"/>
          </p:cNvSpPr>
          <p:nvPr>
            <p:ph type="subTitle" idx="1"/>
          </p:nvPr>
        </p:nvSpPr>
        <p:spPr/>
        <p:txBody>
          <a:bodyPr/>
          <a:lstStyle/>
          <a:p>
            <a:r>
              <a:rPr lang="en-US" dirty="0" smtClean="0"/>
              <a:t>Presenter</a:t>
            </a:r>
          </a:p>
          <a:p>
            <a:r>
              <a:rPr lang="en-US" sz="2800" dirty="0" smtClean="0">
                <a:latin typeface="Segoe UI Symbol" panose="020B0502040204020203" pitchFamily="34" charset="0"/>
              </a:rPr>
              <a:t>http://learning.arpdc.ab.ca</a:t>
            </a:r>
            <a:endParaRPr lang="en-US" dirty="0">
              <a:latin typeface="Segoe UI Symbol" panose="020B0502040204020203" pitchFamily="34" charset="0"/>
            </a:endParaRPr>
          </a:p>
        </p:txBody>
      </p:sp>
    </p:spTree>
    <p:extLst>
      <p:ext uri="{BB962C8B-B14F-4D97-AF65-F5344CB8AC3E}">
        <p14:creationId xmlns:p14="http://schemas.microsoft.com/office/powerpoint/2010/main" val="1770002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pic>
        <p:nvPicPr>
          <p:cNvPr id="5" name="Picture 4"/>
          <p:cNvPicPr>
            <a:picLocks noChangeAspect="1"/>
          </p:cNvPicPr>
          <p:nvPr/>
        </p:nvPicPr>
        <p:blipFill>
          <a:blip r:embed="rId3" cstate="email">
            <a:extLst>
              <a:ext uri="{BEBA8EAE-BF5A-486C-A8C5-ECC9F3942E4B}">
                <a14:imgProps xmlns:a14="http://schemas.microsoft.com/office/drawing/2010/main">
                  <a14:imgLayer r:embed="rId4">
                    <a14:imgEffect>
                      <a14:backgroundRemoval t="481" b="97276" l="6964" r="93872">
                        <a14:foregroundMark x1="49861" y1="6090" x2="49861" y2="6090"/>
                        <a14:foregroundMark x1="50279" y1="45192" x2="50279" y2="45192"/>
                        <a14:foregroundMark x1="50696" y1="47596" x2="50696" y2="47596"/>
                        <a14:foregroundMark x1="48189" y1="47596" x2="48189" y2="47596"/>
                        <a14:foregroundMark x1="10028" y1="60577" x2="10028" y2="60577"/>
                        <a14:foregroundMark x1="49861" y1="3045" x2="49861" y2="3045"/>
                      </a14:backgroundRemoval>
                    </a14:imgEffect>
                  </a14:imgLayer>
                </a14:imgProps>
              </a:ext>
              <a:ext uri="{28A0092B-C50C-407E-A947-70E740481C1C}">
                <a14:useLocalDpi xmlns:a14="http://schemas.microsoft.com/office/drawing/2010/main"/>
              </a:ext>
            </a:extLst>
          </a:blip>
          <a:stretch>
            <a:fillRect/>
          </a:stretch>
        </p:blipFill>
        <p:spPr>
          <a:xfrm>
            <a:off x="-304800" y="2209800"/>
            <a:ext cx="4843317" cy="4209234"/>
          </a:xfrm>
          <a:prstGeom prst="rect">
            <a:avLst/>
          </a:prstGeom>
        </p:spPr>
      </p:pic>
    </p:spTree>
    <p:extLst>
      <p:ext uri="{BB962C8B-B14F-4D97-AF65-F5344CB8AC3E}">
        <p14:creationId xmlns:p14="http://schemas.microsoft.com/office/powerpoint/2010/main" val="3979831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pic>
        <p:nvPicPr>
          <p:cNvPr id="4" name="Picture 3"/>
          <p:cNvPicPr>
            <a:picLocks noChangeAspect="1"/>
          </p:cNvPicPr>
          <p:nvPr/>
        </p:nvPicPr>
        <p:blipFill>
          <a:blip r:embed="rId3" cstate="email">
            <a:extLst>
              <a:ext uri="{BEBA8EAE-BF5A-486C-A8C5-ECC9F3942E4B}">
                <a14:imgProps xmlns:a14="http://schemas.microsoft.com/office/drawing/2010/main">
                  <a14:imgLayer r:embed="rId4">
                    <a14:imgEffect>
                      <a14:backgroundRemoval t="481" b="97276" l="6964" r="93872">
                        <a14:foregroundMark x1="49861" y1="6090" x2="49861" y2="6090"/>
                        <a14:foregroundMark x1="50279" y1="45192" x2="50279" y2="45192"/>
                        <a14:foregroundMark x1="50696" y1="47596" x2="50696" y2="47596"/>
                        <a14:foregroundMark x1="48189" y1="47596" x2="48189" y2="47596"/>
                        <a14:foregroundMark x1="10028" y1="60577" x2="10028" y2="60577"/>
                        <a14:foregroundMark x1="49861" y1="3045" x2="49861" y2="3045"/>
                      </a14:backgroundRemoval>
                    </a14:imgEffect>
                  </a14:imgLayer>
                </a14:imgProps>
              </a:ext>
              <a:ext uri="{28A0092B-C50C-407E-A947-70E740481C1C}">
                <a14:useLocalDpi xmlns:a14="http://schemas.microsoft.com/office/drawing/2010/main"/>
              </a:ext>
            </a:extLst>
          </a:blip>
          <a:stretch>
            <a:fillRect/>
          </a:stretch>
        </p:blipFill>
        <p:spPr>
          <a:xfrm>
            <a:off x="-304800" y="2209800"/>
            <a:ext cx="4843317" cy="4209234"/>
          </a:xfrm>
          <a:prstGeom prst="rect">
            <a:avLst/>
          </a:prstGeom>
        </p:spPr>
      </p:pic>
      <p:sp>
        <p:nvSpPr>
          <p:cNvPr id="5" name="Shape 110"/>
          <p:cNvSpPr txBox="1">
            <a:spLocks/>
          </p:cNvSpPr>
          <p:nvPr/>
        </p:nvSpPr>
        <p:spPr>
          <a:xfrm>
            <a:off x="4648200" y="2579675"/>
            <a:ext cx="4953000" cy="3469484"/>
          </a:xfrm>
          <a:prstGeom prst="rect">
            <a:avLst/>
          </a:prstGeom>
        </p:spPr>
        <p:txBody>
          <a:bodyPr vert="horz"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5400" dirty="0" smtClean="0">
                <a:solidFill>
                  <a:srgbClr val="068A87"/>
                </a:solidFill>
              </a:rPr>
              <a:t>Content</a:t>
            </a:r>
          </a:p>
          <a:p>
            <a:pPr marL="0" indent="0">
              <a:lnSpc>
                <a:spcPct val="100000"/>
              </a:lnSpc>
              <a:spcBef>
                <a:spcPts val="0"/>
              </a:spcBef>
              <a:buNone/>
            </a:pPr>
            <a:r>
              <a:rPr lang="en-US" sz="5400" dirty="0" smtClean="0">
                <a:solidFill>
                  <a:srgbClr val="DE3D0B"/>
                </a:solidFill>
              </a:rPr>
              <a:t>Assessment</a:t>
            </a:r>
          </a:p>
          <a:p>
            <a:pPr marL="0" indent="0">
              <a:lnSpc>
                <a:spcPct val="100000"/>
              </a:lnSpc>
              <a:spcBef>
                <a:spcPts val="0"/>
              </a:spcBef>
              <a:buNone/>
            </a:pPr>
            <a:r>
              <a:rPr lang="en-US" sz="5400" dirty="0" smtClean="0">
                <a:solidFill>
                  <a:srgbClr val="72B215"/>
                </a:solidFill>
              </a:rPr>
              <a:t>Instructional </a:t>
            </a:r>
          </a:p>
          <a:p>
            <a:pPr marL="0" indent="0">
              <a:lnSpc>
                <a:spcPct val="100000"/>
              </a:lnSpc>
              <a:spcBef>
                <a:spcPts val="0"/>
              </a:spcBef>
              <a:buNone/>
            </a:pPr>
            <a:r>
              <a:rPr lang="en-US" sz="5400" dirty="0">
                <a:solidFill>
                  <a:srgbClr val="72B215"/>
                </a:solidFill>
              </a:rPr>
              <a:t> </a:t>
            </a:r>
            <a:r>
              <a:rPr lang="en-US" sz="5400" dirty="0" smtClean="0">
                <a:solidFill>
                  <a:srgbClr val="72B215"/>
                </a:solidFill>
              </a:rPr>
              <a:t>      Practices</a:t>
            </a:r>
          </a:p>
        </p:txBody>
      </p:sp>
    </p:spTree>
    <p:extLst>
      <p:ext uri="{BB962C8B-B14F-4D97-AF65-F5344CB8AC3E}">
        <p14:creationId xmlns:p14="http://schemas.microsoft.com/office/powerpoint/2010/main" val="2809127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pic>
        <p:nvPicPr>
          <p:cNvPr id="4" name="Picture 3"/>
          <p:cNvPicPr>
            <a:picLocks noChangeAspect="1"/>
          </p:cNvPicPr>
          <p:nvPr/>
        </p:nvPicPr>
        <p:blipFill>
          <a:blip r:embed="rId3" cstate="email">
            <a:extLst>
              <a:ext uri="{BEBA8EAE-BF5A-486C-A8C5-ECC9F3942E4B}">
                <a14:imgProps xmlns:a14="http://schemas.microsoft.com/office/drawing/2010/main">
                  <a14:imgLayer r:embed="rId4">
                    <a14:imgEffect>
                      <a14:backgroundRemoval t="481" b="97276" l="6964" r="93872">
                        <a14:foregroundMark x1="49861" y1="6090" x2="49861" y2="6090"/>
                        <a14:foregroundMark x1="50279" y1="45192" x2="50279" y2="45192"/>
                        <a14:foregroundMark x1="50696" y1="47596" x2="50696" y2="47596"/>
                        <a14:foregroundMark x1="48189" y1="47596" x2="48189" y2="47596"/>
                        <a14:foregroundMark x1="10028" y1="60577" x2="10028" y2="60577"/>
                        <a14:foregroundMark x1="49861" y1="3045" x2="49861" y2="3045"/>
                      </a14:backgroundRemoval>
                    </a14:imgEffect>
                  </a14:imgLayer>
                </a14:imgProps>
              </a:ext>
              <a:ext uri="{28A0092B-C50C-407E-A947-70E740481C1C}">
                <a14:useLocalDpi xmlns:a14="http://schemas.microsoft.com/office/drawing/2010/main"/>
              </a:ext>
            </a:extLst>
          </a:blip>
          <a:stretch>
            <a:fillRect/>
          </a:stretch>
        </p:blipFill>
        <p:spPr>
          <a:xfrm>
            <a:off x="-304800" y="2209800"/>
            <a:ext cx="4843317" cy="4209234"/>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48200" y="2209800"/>
            <a:ext cx="4313588" cy="4080951"/>
          </a:xfrm>
          <a:prstGeom prst="rect">
            <a:avLst/>
          </a:prstGeom>
        </p:spPr>
      </p:pic>
    </p:spTree>
    <p:extLst>
      <p:ext uri="{BB962C8B-B14F-4D97-AF65-F5344CB8AC3E}">
        <p14:creationId xmlns:p14="http://schemas.microsoft.com/office/powerpoint/2010/main" val="1163020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Resources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05000"/>
            <a:ext cx="5878648"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24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Equality</a:t>
            </a:r>
            <a:endParaRPr lang="en-US" dirty="0"/>
          </a:p>
        </p:txBody>
      </p:sp>
    </p:spTree>
    <p:extLst>
      <p:ext uri="{BB962C8B-B14F-4D97-AF65-F5344CB8AC3E}">
        <p14:creationId xmlns:p14="http://schemas.microsoft.com/office/powerpoint/2010/main" val="587397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Why start with Equality?</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144000" cy="5257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Tree>
    <p:extLst>
      <p:ext uri="{BB962C8B-B14F-4D97-AF65-F5344CB8AC3E}">
        <p14:creationId xmlns:p14="http://schemas.microsoft.com/office/powerpoint/2010/main" val="2355346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your students answer:</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grpSp>
        <p:nvGrpSpPr>
          <p:cNvPr id="6" name="Group 5"/>
          <p:cNvGrpSpPr/>
          <p:nvPr/>
        </p:nvGrpSpPr>
        <p:grpSpPr>
          <a:xfrm>
            <a:off x="762000" y="3802559"/>
            <a:ext cx="7772400" cy="769441"/>
            <a:chOff x="381000" y="3200400"/>
            <a:chExt cx="7772400" cy="769441"/>
          </a:xfrm>
        </p:grpSpPr>
        <p:sp>
          <p:nvSpPr>
            <p:cNvPr id="7" name="TextBox 6"/>
            <p:cNvSpPr txBox="1"/>
            <p:nvPr/>
          </p:nvSpPr>
          <p:spPr>
            <a:xfrm>
              <a:off x="381000" y="3200400"/>
              <a:ext cx="7104830" cy="769441"/>
            </a:xfrm>
            <a:prstGeom prst="rect">
              <a:avLst/>
            </a:prstGeom>
            <a:noFill/>
          </p:spPr>
          <p:txBody>
            <a:bodyPr wrap="none" rtlCol="0">
              <a:spAutoFit/>
            </a:bodyPr>
            <a:lstStyle/>
            <a:p>
              <a:r>
                <a:rPr lang="en-US" sz="4400" dirty="0" smtClean="0"/>
                <a:t>48 -        =  47 -       =  46 -       = </a:t>
              </a:r>
              <a:endParaRPr lang="en-US" sz="4400" dirty="0"/>
            </a:p>
          </p:txBody>
        </p:sp>
        <p:sp>
          <p:nvSpPr>
            <p:cNvPr id="8" name="Rectangle 7"/>
            <p:cNvSpPr/>
            <p:nvPr/>
          </p:nvSpPr>
          <p:spPr>
            <a:xfrm>
              <a:off x="1524000" y="3276599"/>
              <a:ext cx="685800" cy="57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3886200" y="3300054"/>
              <a:ext cx="685800" cy="57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0" name="Rectangle 9"/>
            <p:cNvSpPr/>
            <p:nvPr/>
          </p:nvSpPr>
          <p:spPr>
            <a:xfrm>
              <a:off x="6172200" y="3323509"/>
              <a:ext cx="685800" cy="57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1" name="Rectangle 10"/>
            <p:cNvSpPr/>
            <p:nvPr/>
          </p:nvSpPr>
          <p:spPr>
            <a:xfrm>
              <a:off x="7467600" y="3316069"/>
              <a:ext cx="685800" cy="57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spTree>
    <p:extLst>
      <p:ext uri="{BB962C8B-B14F-4D97-AF65-F5344CB8AC3E}">
        <p14:creationId xmlns:p14="http://schemas.microsoft.com/office/powerpoint/2010/main" val="492878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your students answer:</a:t>
            </a:r>
            <a:endParaRPr lang="en-US" dirty="0"/>
          </a:p>
        </p:txBody>
      </p:sp>
      <p:sp>
        <p:nvSpPr>
          <p:cNvPr id="3" name="Content Placeholder 2"/>
          <p:cNvSpPr>
            <a:spLocks noGrp="1"/>
          </p:cNvSpPr>
          <p:nvPr>
            <p:ph idx="1"/>
          </p:nvPr>
        </p:nvSpPr>
        <p:spPr/>
        <p:txBody>
          <a:bodyPr/>
          <a:lstStyle/>
          <a:p>
            <a:pPr marL="0" indent="0">
              <a:buNone/>
            </a:pPr>
            <a:r>
              <a:rPr lang="en-US" dirty="0" smtClean="0"/>
              <a:t>Is this an ok answer?</a:t>
            </a:r>
            <a:endParaRPr lang="en-US" dirty="0"/>
          </a:p>
        </p:txBody>
      </p:sp>
      <p:grpSp>
        <p:nvGrpSpPr>
          <p:cNvPr id="6" name="Group 5"/>
          <p:cNvGrpSpPr/>
          <p:nvPr/>
        </p:nvGrpSpPr>
        <p:grpSpPr>
          <a:xfrm>
            <a:off x="762000" y="3802559"/>
            <a:ext cx="7772400" cy="769441"/>
            <a:chOff x="381000" y="3200400"/>
            <a:chExt cx="7772400" cy="769441"/>
          </a:xfrm>
        </p:grpSpPr>
        <p:sp>
          <p:nvSpPr>
            <p:cNvPr id="7" name="TextBox 6"/>
            <p:cNvSpPr txBox="1"/>
            <p:nvPr/>
          </p:nvSpPr>
          <p:spPr>
            <a:xfrm>
              <a:off x="381000" y="3200400"/>
              <a:ext cx="7104830" cy="769441"/>
            </a:xfrm>
            <a:prstGeom prst="rect">
              <a:avLst/>
            </a:prstGeom>
            <a:noFill/>
          </p:spPr>
          <p:txBody>
            <a:bodyPr wrap="none" rtlCol="0">
              <a:spAutoFit/>
            </a:bodyPr>
            <a:lstStyle/>
            <a:p>
              <a:r>
                <a:rPr lang="en-US" sz="4400" dirty="0" smtClean="0"/>
                <a:t>48 -        =  47 -       =  46 -       = </a:t>
              </a:r>
              <a:endParaRPr lang="en-US" sz="4400" dirty="0"/>
            </a:p>
          </p:txBody>
        </p:sp>
        <p:sp>
          <p:nvSpPr>
            <p:cNvPr id="8" name="Rectangle 7"/>
            <p:cNvSpPr/>
            <p:nvPr/>
          </p:nvSpPr>
          <p:spPr>
            <a:xfrm>
              <a:off x="1524000" y="3276599"/>
              <a:ext cx="685800" cy="57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1</a:t>
              </a:r>
              <a:endParaRPr lang="en-US" dirty="0">
                <a:solidFill>
                  <a:schemeClr val="tx1"/>
                </a:solidFill>
              </a:endParaRPr>
            </a:p>
          </p:txBody>
        </p:sp>
        <p:sp>
          <p:nvSpPr>
            <p:cNvPr id="9" name="Rectangle 8"/>
            <p:cNvSpPr/>
            <p:nvPr/>
          </p:nvSpPr>
          <p:spPr>
            <a:xfrm>
              <a:off x="3886200" y="3300054"/>
              <a:ext cx="685800" cy="57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1</a:t>
              </a:r>
              <a:endParaRPr lang="en-US" sz="3600" dirty="0"/>
            </a:p>
          </p:txBody>
        </p:sp>
        <p:sp>
          <p:nvSpPr>
            <p:cNvPr id="10" name="Rectangle 9"/>
            <p:cNvSpPr/>
            <p:nvPr/>
          </p:nvSpPr>
          <p:spPr>
            <a:xfrm>
              <a:off x="6172200" y="3323509"/>
              <a:ext cx="685800" cy="57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1</a:t>
              </a:r>
              <a:endParaRPr lang="en-US" sz="3600" dirty="0">
                <a:solidFill>
                  <a:schemeClr val="tx1"/>
                </a:solidFill>
              </a:endParaRPr>
            </a:p>
          </p:txBody>
        </p:sp>
        <p:sp>
          <p:nvSpPr>
            <p:cNvPr id="11" name="Rectangle 10"/>
            <p:cNvSpPr/>
            <p:nvPr/>
          </p:nvSpPr>
          <p:spPr>
            <a:xfrm>
              <a:off x="7467600" y="3316069"/>
              <a:ext cx="685800" cy="57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45</a:t>
              </a:r>
              <a:endParaRPr lang="en-US" sz="3600" dirty="0"/>
            </a:p>
          </p:txBody>
        </p:sp>
      </p:grpSp>
    </p:spTree>
    <p:extLst>
      <p:ext uri="{BB962C8B-B14F-4D97-AF65-F5344CB8AC3E}">
        <p14:creationId xmlns:p14="http://schemas.microsoft.com/office/powerpoint/2010/main" val="606962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your students answer:</a:t>
            </a:r>
            <a:endParaRPr lang="en-US" dirty="0"/>
          </a:p>
        </p:txBody>
      </p:sp>
      <p:sp>
        <p:nvSpPr>
          <p:cNvPr id="3" name="Content Placeholder 2"/>
          <p:cNvSpPr>
            <a:spLocks noGrp="1"/>
          </p:cNvSpPr>
          <p:nvPr>
            <p:ph idx="1"/>
          </p:nvPr>
        </p:nvSpPr>
        <p:spPr/>
        <p:txBody>
          <a:bodyPr/>
          <a:lstStyle/>
          <a:p>
            <a:pPr marL="0" indent="0">
              <a:buNone/>
            </a:pPr>
            <a:r>
              <a:rPr lang="en-US" dirty="0" smtClean="0"/>
              <a:t>According to the equal signs, we are looking at 4 equal groups.</a:t>
            </a:r>
            <a:endParaRPr lang="en-US" dirty="0"/>
          </a:p>
        </p:txBody>
      </p:sp>
      <p:grpSp>
        <p:nvGrpSpPr>
          <p:cNvPr id="6" name="Group 5"/>
          <p:cNvGrpSpPr/>
          <p:nvPr/>
        </p:nvGrpSpPr>
        <p:grpSpPr>
          <a:xfrm>
            <a:off x="762000" y="3802559"/>
            <a:ext cx="7772400" cy="769441"/>
            <a:chOff x="381000" y="3200400"/>
            <a:chExt cx="7772400" cy="769441"/>
          </a:xfrm>
        </p:grpSpPr>
        <p:sp>
          <p:nvSpPr>
            <p:cNvPr id="7" name="TextBox 6"/>
            <p:cNvSpPr txBox="1"/>
            <p:nvPr/>
          </p:nvSpPr>
          <p:spPr>
            <a:xfrm>
              <a:off x="381000" y="3200400"/>
              <a:ext cx="7104830" cy="769441"/>
            </a:xfrm>
            <a:prstGeom prst="rect">
              <a:avLst/>
            </a:prstGeom>
            <a:noFill/>
          </p:spPr>
          <p:txBody>
            <a:bodyPr wrap="none" rtlCol="0">
              <a:spAutoFit/>
            </a:bodyPr>
            <a:lstStyle/>
            <a:p>
              <a:r>
                <a:rPr lang="en-US" sz="4400" dirty="0" smtClean="0"/>
                <a:t>48 -        =  47 -       =  46 -       = </a:t>
              </a:r>
              <a:endParaRPr lang="en-US" sz="4400" dirty="0"/>
            </a:p>
          </p:txBody>
        </p:sp>
        <p:sp>
          <p:nvSpPr>
            <p:cNvPr id="8" name="Rectangle 7"/>
            <p:cNvSpPr/>
            <p:nvPr/>
          </p:nvSpPr>
          <p:spPr>
            <a:xfrm>
              <a:off x="1524000" y="3276599"/>
              <a:ext cx="685800" cy="57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1</a:t>
              </a:r>
              <a:endParaRPr lang="en-US" dirty="0">
                <a:solidFill>
                  <a:schemeClr val="tx1"/>
                </a:solidFill>
              </a:endParaRPr>
            </a:p>
          </p:txBody>
        </p:sp>
        <p:sp>
          <p:nvSpPr>
            <p:cNvPr id="9" name="Rectangle 8"/>
            <p:cNvSpPr/>
            <p:nvPr/>
          </p:nvSpPr>
          <p:spPr>
            <a:xfrm>
              <a:off x="3886200" y="3300054"/>
              <a:ext cx="685800" cy="57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1</a:t>
              </a:r>
              <a:endParaRPr lang="en-US" sz="3600" dirty="0"/>
            </a:p>
          </p:txBody>
        </p:sp>
        <p:sp>
          <p:nvSpPr>
            <p:cNvPr id="10" name="Rectangle 9"/>
            <p:cNvSpPr/>
            <p:nvPr/>
          </p:nvSpPr>
          <p:spPr>
            <a:xfrm>
              <a:off x="6172200" y="3323509"/>
              <a:ext cx="685800" cy="57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1</a:t>
              </a:r>
              <a:endParaRPr lang="en-US" sz="3600" dirty="0">
                <a:solidFill>
                  <a:schemeClr val="tx1"/>
                </a:solidFill>
              </a:endParaRPr>
            </a:p>
          </p:txBody>
        </p:sp>
        <p:sp>
          <p:nvSpPr>
            <p:cNvPr id="11" name="Rectangle 10"/>
            <p:cNvSpPr/>
            <p:nvPr/>
          </p:nvSpPr>
          <p:spPr>
            <a:xfrm>
              <a:off x="7467600" y="3316069"/>
              <a:ext cx="685800" cy="57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45</a:t>
              </a:r>
              <a:endParaRPr lang="en-US" sz="3600" dirty="0"/>
            </a:p>
          </p:txBody>
        </p:sp>
      </p:grpSp>
      <p:sp>
        <p:nvSpPr>
          <p:cNvPr id="12" name="Oval 11"/>
          <p:cNvSpPr/>
          <p:nvPr/>
        </p:nvSpPr>
        <p:spPr>
          <a:xfrm>
            <a:off x="838200" y="3505199"/>
            <a:ext cx="1819141" cy="1447801"/>
          </a:xfrm>
          <a:prstGeom prst="ellipse">
            <a:avLst/>
          </a:prstGeom>
          <a:noFill/>
          <a:ln w="76200">
            <a:solidFill>
              <a:srgbClr val="068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36509" y="3505199"/>
            <a:ext cx="1819141" cy="1447801"/>
          </a:xfrm>
          <a:prstGeom prst="ellipse">
            <a:avLst/>
          </a:prstGeom>
          <a:noFill/>
          <a:ln w="76200">
            <a:solidFill>
              <a:srgbClr val="068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34818" y="3505199"/>
            <a:ext cx="1819141" cy="1447801"/>
          </a:xfrm>
          <a:prstGeom prst="ellipse">
            <a:avLst/>
          </a:prstGeom>
          <a:noFill/>
          <a:ln w="76200">
            <a:solidFill>
              <a:srgbClr val="068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543800" y="3505199"/>
            <a:ext cx="1819141" cy="1447801"/>
          </a:xfrm>
          <a:prstGeom prst="ellipse">
            <a:avLst/>
          </a:prstGeom>
          <a:noFill/>
          <a:ln w="76200">
            <a:solidFill>
              <a:srgbClr val="068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811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your students answer:</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grpSp>
        <p:nvGrpSpPr>
          <p:cNvPr id="6" name="Group 5"/>
          <p:cNvGrpSpPr/>
          <p:nvPr/>
        </p:nvGrpSpPr>
        <p:grpSpPr>
          <a:xfrm>
            <a:off x="762000" y="3802559"/>
            <a:ext cx="7772400" cy="769441"/>
            <a:chOff x="381000" y="3200400"/>
            <a:chExt cx="7772400" cy="769441"/>
          </a:xfrm>
        </p:grpSpPr>
        <p:sp>
          <p:nvSpPr>
            <p:cNvPr id="7" name="TextBox 6"/>
            <p:cNvSpPr txBox="1"/>
            <p:nvPr/>
          </p:nvSpPr>
          <p:spPr>
            <a:xfrm>
              <a:off x="381000" y="3200400"/>
              <a:ext cx="7104830" cy="769441"/>
            </a:xfrm>
            <a:prstGeom prst="rect">
              <a:avLst/>
            </a:prstGeom>
            <a:noFill/>
          </p:spPr>
          <p:txBody>
            <a:bodyPr wrap="none" rtlCol="0">
              <a:spAutoFit/>
            </a:bodyPr>
            <a:lstStyle/>
            <a:p>
              <a:r>
                <a:rPr lang="en-US" sz="4400" dirty="0" smtClean="0"/>
                <a:t>48 -        =  47 -       =  46 -       = </a:t>
              </a:r>
              <a:endParaRPr lang="en-US" sz="4400" dirty="0"/>
            </a:p>
          </p:txBody>
        </p:sp>
        <p:sp>
          <p:nvSpPr>
            <p:cNvPr id="8" name="Rectangle 7"/>
            <p:cNvSpPr/>
            <p:nvPr/>
          </p:nvSpPr>
          <p:spPr>
            <a:xfrm>
              <a:off x="1524000" y="3276599"/>
              <a:ext cx="685800" cy="57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3886200" y="3300054"/>
              <a:ext cx="685800" cy="57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0" name="Rectangle 9"/>
            <p:cNvSpPr/>
            <p:nvPr/>
          </p:nvSpPr>
          <p:spPr>
            <a:xfrm>
              <a:off x="6172200" y="3323509"/>
              <a:ext cx="685800" cy="57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1" name="Rectangle 10"/>
            <p:cNvSpPr/>
            <p:nvPr/>
          </p:nvSpPr>
          <p:spPr>
            <a:xfrm>
              <a:off x="7467600" y="3316069"/>
              <a:ext cx="685800" cy="57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sp>
        <p:nvSpPr>
          <p:cNvPr id="12" name="Content Placeholder 2"/>
          <p:cNvSpPr txBox="1">
            <a:spLocks/>
          </p:cNvSpPr>
          <p:nvPr/>
        </p:nvSpPr>
        <p:spPr>
          <a:xfrm>
            <a:off x="609600" y="22558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What would work?</a:t>
            </a:r>
            <a:endParaRPr lang="en-US" dirty="0"/>
          </a:p>
        </p:txBody>
      </p:sp>
    </p:spTree>
    <p:extLst>
      <p:ext uri="{BB962C8B-B14F-4D97-AF65-F5344CB8AC3E}">
        <p14:creationId xmlns:p14="http://schemas.microsoft.com/office/powerpoint/2010/main" val="611307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933833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Explore</a:t>
            </a:r>
            <a:endParaRPr lang="en-US" dirty="0"/>
          </a:p>
        </p:txBody>
      </p:sp>
    </p:spTree>
    <p:extLst>
      <p:ext uri="{BB962C8B-B14F-4D97-AF65-F5344CB8AC3E}">
        <p14:creationId xmlns:p14="http://schemas.microsoft.com/office/powerpoint/2010/main" val="2305336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Explore Together</a:t>
            </a:r>
            <a:endParaRPr lang="en-US" dirty="0"/>
          </a:p>
        </p:txBody>
      </p:sp>
      <p:sp>
        <p:nvSpPr>
          <p:cNvPr id="4" name="Content Placeholder 3"/>
          <p:cNvSpPr>
            <a:spLocks noGrp="1"/>
          </p:cNvSpPr>
          <p:nvPr>
            <p:ph idx="1"/>
          </p:nvPr>
        </p:nvSpPr>
        <p:spPr>
          <a:xfrm>
            <a:off x="457200" y="3810000"/>
            <a:ext cx="8229600" cy="2819400"/>
          </a:xfrm>
        </p:spPr>
        <p:txBody>
          <a:bodyPr/>
          <a:lstStyle/>
          <a:p>
            <a:pPr marL="0" indent="0">
              <a:buNone/>
            </a:pPr>
            <a:r>
              <a:rPr lang="en-US" dirty="0" smtClean="0">
                <a:hlinkClick r:id="rId2"/>
              </a:rPr>
              <a:t>http://learning.arpdc.ab.ca</a:t>
            </a:r>
            <a:r>
              <a:rPr lang="en-US" dirty="0" smtClean="0"/>
              <a:t> </a:t>
            </a:r>
            <a:endParaRPr lang="en-US" dirty="0"/>
          </a:p>
        </p:txBody>
      </p:sp>
      <p:pic>
        <p:nvPicPr>
          <p:cNvPr id="5" name="Picture 4"/>
          <p:cNvPicPr>
            <a:picLocks noChangeAspect="1"/>
          </p:cNvPicPr>
          <p:nvPr/>
        </p:nvPicPr>
        <p:blipFill>
          <a:blip r:embed="rId3"/>
          <a:stretch>
            <a:fillRect/>
          </a:stretch>
        </p:blipFill>
        <p:spPr>
          <a:xfrm>
            <a:off x="6248400" y="2057400"/>
            <a:ext cx="2565400" cy="2578100"/>
          </a:xfrm>
          <a:prstGeom prst="rect">
            <a:avLst/>
          </a:prstGeom>
        </p:spPr>
      </p:pic>
    </p:spTree>
    <p:extLst>
      <p:ext uri="{BB962C8B-B14F-4D97-AF65-F5344CB8AC3E}">
        <p14:creationId xmlns:p14="http://schemas.microsoft.com/office/powerpoint/2010/main" val="2863436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Explore Together</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2525"/>
          <a:stretch/>
        </p:blipFill>
        <p:spPr>
          <a:xfrm>
            <a:off x="3177068" y="1708879"/>
            <a:ext cx="5966932" cy="5149121"/>
          </a:xfrm>
          <a:prstGeom prst="rect">
            <a:avLst/>
          </a:prstGeom>
        </p:spPr>
      </p:pic>
      <p:sp>
        <p:nvSpPr>
          <p:cNvPr id="7" name="Right Arrow 6"/>
          <p:cNvSpPr/>
          <p:nvPr/>
        </p:nvSpPr>
        <p:spPr>
          <a:xfrm rot="10800000">
            <a:off x="7705362" y="2808797"/>
            <a:ext cx="1600200" cy="685800"/>
          </a:xfrm>
          <a:prstGeom prst="rightArrow">
            <a:avLst/>
          </a:prstGeom>
          <a:solidFill>
            <a:srgbClr val="FF00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hape 110"/>
          <p:cNvSpPr txBox="1">
            <a:spLocks/>
          </p:cNvSpPr>
          <p:nvPr/>
        </p:nvSpPr>
        <p:spPr>
          <a:xfrm>
            <a:off x="0" y="3534596"/>
            <a:ext cx="5321508" cy="602115"/>
          </a:xfrm>
          <a:prstGeom prst="rect">
            <a:avLst/>
          </a:prstGeom>
        </p:spPr>
        <p:txBody>
          <a:bodyPr vert="horz"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spcBef>
                <a:spcPts val="0"/>
              </a:spcBef>
              <a:buNone/>
            </a:pPr>
            <a:r>
              <a:rPr lang="en-US" sz="3600" dirty="0" smtClean="0">
                <a:hlinkClick r:id="rId4"/>
              </a:rPr>
              <a:t>http://learning.arpdc.ab.ca</a:t>
            </a:r>
            <a:r>
              <a:rPr lang="en-US" sz="3600" dirty="0" smtClean="0"/>
              <a:t>  </a:t>
            </a:r>
          </a:p>
        </p:txBody>
      </p:sp>
      <p:sp>
        <p:nvSpPr>
          <p:cNvPr id="9" name="Right Arrow 8"/>
          <p:cNvSpPr/>
          <p:nvPr/>
        </p:nvSpPr>
        <p:spPr>
          <a:xfrm rot="10800000" flipH="1">
            <a:off x="1386367" y="1793526"/>
            <a:ext cx="1828800" cy="685800"/>
          </a:xfrm>
          <a:prstGeom prst="rightArrow">
            <a:avLst/>
          </a:prstGeom>
          <a:solidFill>
            <a:srgbClr val="FF00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82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Explore Together</a:t>
            </a:r>
            <a:endParaRPr lang="en-US" dirty="0"/>
          </a:p>
        </p:txBody>
      </p:sp>
      <p:grpSp>
        <p:nvGrpSpPr>
          <p:cNvPr id="3" name="Group 2"/>
          <p:cNvGrpSpPr/>
          <p:nvPr/>
        </p:nvGrpSpPr>
        <p:grpSpPr>
          <a:xfrm>
            <a:off x="705779" y="6025961"/>
            <a:ext cx="7676251" cy="4219120"/>
            <a:chOff x="0" y="1690688"/>
            <a:chExt cx="10211794" cy="7072312"/>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0688"/>
              <a:ext cx="1017270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44" y="5162550"/>
              <a:ext cx="1019175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209800"/>
            <a:ext cx="7596744" cy="3816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6872" y="4370696"/>
            <a:ext cx="628412" cy="685800"/>
          </a:xfrm>
          <a:prstGeom prst="rect">
            <a:avLst/>
          </a:prstGeom>
        </p:spPr>
      </p:pic>
    </p:spTree>
    <p:extLst>
      <p:ext uri="{BB962C8B-B14F-4D97-AF65-F5344CB8AC3E}">
        <p14:creationId xmlns:p14="http://schemas.microsoft.com/office/powerpoint/2010/main" val="241289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3.358E-6 L -0.00174 -0.88899 " pathEditMode="relative" rAng="0" ptsTypes="AA">
                                      <p:cBhvr>
                                        <p:cTn id="6" dur="2000" fill="hold"/>
                                        <p:tgtEl>
                                          <p:spTgt spid="2052"/>
                                        </p:tgtEl>
                                        <p:attrNameLst>
                                          <p:attrName>ppt_x</p:attrName>
                                          <p:attrName>ppt_y</p:attrName>
                                        </p:attrNameLst>
                                      </p:cBhvr>
                                      <p:rCtr x="-87" y="-44450"/>
                                    </p:animMotion>
                                  </p:childTnLst>
                                </p:cTn>
                              </p:par>
                              <p:par>
                                <p:cTn id="7" presetID="42" presetClass="path" presetSubtype="0" accel="50000" decel="50000" fill="hold" nodeType="withEffect">
                                  <p:stCondLst>
                                    <p:cond delay="0"/>
                                  </p:stCondLst>
                                  <p:childTnLst>
                                    <p:animMotion origin="layout" path="M 3.88889E-6 4.81961E-6 L 0.00451 -0.51966 " pathEditMode="relative" rAng="0" ptsTypes="AA">
                                      <p:cBhvr>
                                        <p:cTn id="8" dur="2000" fill="hold"/>
                                        <p:tgtEl>
                                          <p:spTgt spid="3"/>
                                        </p:tgtEl>
                                        <p:attrNameLst>
                                          <p:attrName>ppt_x</p:attrName>
                                          <p:attrName>ppt_y</p:attrName>
                                        </p:attrNameLst>
                                      </p:cBhvr>
                                      <p:rCtr x="226" y="-25994"/>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Explore Together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734495"/>
            <a:ext cx="5334000" cy="5418667"/>
          </a:xfrm>
        </p:spPr>
      </p:pic>
    </p:spTree>
    <p:extLst>
      <p:ext uri="{BB962C8B-B14F-4D97-AF65-F5344CB8AC3E}">
        <p14:creationId xmlns:p14="http://schemas.microsoft.com/office/powerpoint/2010/main" val="140366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Explore Together</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0756" r="17955"/>
          <a:stretch/>
        </p:blipFill>
        <p:spPr>
          <a:xfrm>
            <a:off x="2209800" y="1981200"/>
            <a:ext cx="4269850" cy="5394489"/>
          </a:xfrm>
          <a:prstGeom prst="rect">
            <a:avLst/>
          </a:prstGeom>
        </p:spPr>
      </p:pic>
    </p:spTree>
    <p:extLst>
      <p:ext uri="{BB962C8B-B14F-4D97-AF65-F5344CB8AC3E}">
        <p14:creationId xmlns:p14="http://schemas.microsoft.com/office/powerpoint/2010/main" val="2651683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Explore Together</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23992" r="22005" b="41854"/>
          <a:stretch/>
        </p:blipFill>
        <p:spPr>
          <a:xfrm>
            <a:off x="36876" y="2167720"/>
            <a:ext cx="2448760" cy="2374710"/>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598" y="1752600"/>
            <a:ext cx="4343400" cy="195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581400"/>
            <a:ext cx="4267200" cy="3055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990600" y="259080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610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Explore Together</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23992" r="22005" b="41854"/>
          <a:stretch/>
        </p:blipFill>
        <p:spPr>
          <a:xfrm>
            <a:off x="36876" y="2167720"/>
            <a:ext cx="2448760" cy="2374710"/>
          </a:xfrm>
          <a:prstGeom prst="rect">
            <a:avLst/>
          </a:prstGeom>
        </p:spPr>
      </p:pic>
      <p:sp>
        <p:nvSpPr>
          <p:cNvPr id="3" name="Right Arrow 2"/>
          <p:cNvSpPr/>
          <p:nvPr/>
        </p:nvSpPr>
        <p:spPr>
          <a:xfrm>
            <a:off x="1280566" y="304800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878" y="5029200"/>
            <a:ext cx="76295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803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Explore Together</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23992" r="22005" b="41854"/>
          <a:stretch/>
        </p:blipFill>
        <p:spPr>
          <a:xfrm>
            <a:off x="36876" y="2167720"/>
            <a:ext cx="2448760" cy="2374710"/>
          </a:xfrm>
          <a:prstGeom prst="rect">
            <a:avLst/>
          </a:prstGeom>
        </p:spPr>
      </p:pic>
      <p:sp>
        <p:nvSpPr>
          <p:cNvPr id="3" name="Right Arrow 2"/>
          <p:cNvSpPr/>
          <p:nvPr/>
        </p:nvSpPr>
        <p:spPr>
          <a:xfrm>
            <a:off x="1051966" y="365760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088250"/>
            <a:ext cx="433874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4269" y="4542430"/>
            <a:ext cx="41148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739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Explore Together</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23992" r="22005" b="41854"/>
          <a:stretch/>
        </p:blipFill>
        <p:spPr>
          <a:xfrm>
            <a:off x="36876" y="2167720"/>
            <a:ext cx="2448760" cy="2374710"/>
          </a:xfrm>
          <a:prstGeom prst="rect">
            <a:avLst/>
          </a:prstGeom>
        </p:spPr>
      </p:pic>
      <p:sp>
        <p:nvSpPr>
          <p:cNvPr id="3" name="Right Arrow 2"/>
          <p:cNvSpPr/>
          <p:nvPr/>
        </p:nvSpPr>
        <p:spPr>
          <a:xfrm>
            <a:off x="594766" y="403860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975656"/>
            <a:ext cx="5705475"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668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 Who’s Here?</a:t>
            </a:r>
            <a:endParaRPr lang="en-US" dirty="0"/>
          </a:p>
        </p:txBody>
      </p:sp>
      <p:sp>
        <p:nvSpPr>
          <p:cNvPr id="3" name="Content Placeholder 2"/>
          <p:cNvSpPr>
            <a:spLocks noGrp="1"/>
          </p:cNvSpPr>
          <p:nvPr>
            <p:ph idx="1"/>
          </p:nvPr>
        </p:nvSpPr>
        <p:spPr/>
        <p:txBody>
          <a:bodyPr/>
          <a:lstStyle/>
          <a:p>
            <a:pPr marL="0" indent="0">
              <a:spcBef>
                <a:spcPts val="0"/>
              </a:spcBef>
              <a:buNone/>
            </a:pPr>
            <a:r>
              <a:rPr lang="en-CA" dirty="0">
                <a:latin typeface="Calibri" panose="020F0502020204030204" pitchFamily="34" charset="0"/>
              </a:rPr>
              <a:t>Kindergarten Teachers</a:t>
            </a:r>
          </a:p>
          <a:p>
            <a:pPr marL="0" indent="0">
              <a:spcBef>
                <a:spcPts val="0"/>
              </a:spcBef>
              <a:buNone/>
            </a:pPr>
            <a:r>
              <a:rPr lang="en-CA" dirty="0">
                <a:latin typeface="Calibri" panose="020F0502020204030204" pitchFamily="34" charset="0"/>
              </a:rPr>
              <a:t>Gr. 1 – 2 Teachers</a:t>
            </a:r>
          </a:p>
          <a:p>
            <a:pPr marL="0" indent="0">
              <a:spcBef>
                <a:spcPts val="0"/>
              </a:spcBef>
              <a:buNone/>
            </a:pPr>
            <a:r>
              <a:rPr lang="en-CA" dirty="0">
                <a:latin typeface="Calibri" panose="020F0502020204030204" pitchFamily="34" charset="0"/>
              </a:rPr>
              <a:t>Gr. 3 – </a:t>
            </a:r>
            <a:r>
              <a:rPr lang="en-CA" dirty="0" smtClean="0">
                <a:latin typeface="Calibri" panose="020F0502020204030204" pitchFamily="34" charset="0"/>
              </a:rPr>
              <a:t>4 Teachers</a:t>
            </a:r>
          </a:p>
          <a:p>
            <a:pPr marL="0" indent="0">
              <a:spcBef>
                <a:spcPts val="0"/>
              </a:spcBef>
              <a:buNone/>
            </a:pPr>
            <a:r>
              <a:rPr lang="en-CA" dirty="0" smtClean="0">
                <a:latin typeface="Calibri" panose="020F0502020204030204" pitchFamily="34" charset="0"/>
              </a:rPr>
              <a:t>Gr. 5 – 6 Teachers</a:t>
            </a:r>
            <a:endParaRPr lang="en-CA" dirty="0">
              <a:latin typeface="Calibri" panose="020F0502020204030204" pitchFamily="34" charset="0"/>
            </a:endParaRPr>
          </a:p>
          <a:p>
            <a:pPr marL="0" indent="0">
              <a:spcBef>
                <a:spcPts val="0"/>
              </a:spcBef>
              <a:buNone/>
            </a:pPr>
            <a:r>
              <a:rPr lang="en-CA" dirty="0">
                <a:latin typeface="Calibri" panose="020F0502020204030204" pitchFamily="34" charset="0"/>
              </a:rPr>
              <a:t>Admin</a:t>
            </a:r>
          </a:p>
          <a:p>
            <a:pPr marL="0" indent="0">
              <a:spcBef>
                <a:spcPts val="0"/>
              </a:spcBef>
              <a:buNone/>
            </a:pPr>
            <a:r>
              <a:rPr lang="en-CA" dirty="0">
                <a:latin typeface="Calibri" panose="020F0502020204030204" pitchFamily="34" charset="0"/>
              </a:rPr>
              <a:t>Learning Coaches</a:t>
            </a:r>
          </a:p>
          <a:p>
            <a:pPr marL="0" indent="0">
              <a:spcBef>
                <a:spcPts val="0"/>
              </a:spcBef>
              <a:buNone/>
            </a:pPr>
            <a:r>
              <a:rPr lang="en-CA" dirty="0">
                <a:latin typeface="Calibri" panose="020F0502020204030204" pitchFamily="34" charset="0"/>
              </a:rPr>
              <a:t>Other</a:t>
            </a:r>
            <a:endParaRPr lang="en" dirty="0">
              <a:latin typeface="Calibri" panose="020F0502020204030204" pitchFamily="34" charset="0"/>
            </a:endParaRPr>
          </a:p>
          <a:p>
            <a:pPr marL="0" indent="0">
              <a:buNone/>
            </a:pPr>
            <a:endParaRPr lang="en-US" dirty="0"/>
          </a:p>
        </p:txBody>
      </p:sp>
      <p:pic>
        <p:nvPicPr>
          <p:cNvPr id="4" name="Picture 3"/>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5938" b="100000" l="3750" r="97500">
                        <a14:foregroundMark x1="34479" y1="57344" x2="34479" y2="57344"/>
                        <a14:foregroundMark x1="25729" y1="44375" x2="25729" y2="44375"/>
                        <a14:foregroundMark x1="26042" y1="36250" x2="26042" y2="36250"/>
                        <a14:foregroundMark x1="34583" y1="22969" x2="34583" y2="22969"/>
                        <a14:foregroundMark x1="26771" y1="75781" x2="26771" y2="75781"/>
                      </a14:backgroundRemoval>
                    </a14:imgEffect>
                  </a14:imgLayer>
                </a14:imgProps>
              </a:ext>
              <a:ext uri="{28A0092B-C50C-407E-A947-70E740481C1C}">
                <a14:useLocalDpi xmlns:a14="http://schemas.microsoft.com/office/drawing/2010/main"/>
              </a:ext>
            </a:extLst>
          </a:blip>
          <a:srcRect r="1951"/>
          <a:stretch/>
        </p:blipFill>
        <p:spPr>
          <a:xfrm>
            <a:off x="3429000" y="2996738"/>
            <a:ext cx="5590079" cy="3861262"/>
          </a:xfrm>
          <a:prstGeom prst="rect">
            <a:avLst/>
          </a:prstGeom>
        </p:spPr>
      </p:pic>
    </p:spTree>
    <p:extLst>
      <p:ext uri="{BB962C8B-B14F-4D97-AF65-F5344CB8AC3E}">
        <p14:creationId xmlns:p14="http://schemas.microsoft.com/office/powerpoint/2010/main" val="188789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Explore Together</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23992" r="22005" b="41854"/>
          <a:stretch/>
        </p:blipFill>
        <p:spPr>
          <a:xfrm>
            <a:off x="36876" y="2167720"/>
            <a:ext cx="2448760" cy="2374710"/>
          </a:xfrm>
          <a:prstGeom prst="rect">
            <a:avLst/>
          </a:prstGeom>
        </p:spPr>
      </p:pic>
      <p:sp>
        <p:nvSpPr>
          <p:cNvPr id="3" name="Right Arrow 2"/>
          <p:cNvSpPr/>
          <p:nvPr/>
        </p:nvSpPr>
        <p:spPr>
          <a:xfrm>
            <a:off x="87475" y="381000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8291" b="9113"/>
          <a:stretch/>
        </p:blipFill>
        <p:spPr bwMode="auto">
          <a:xfrm>
            <a:off x="2743200" y="2414587"/>
            <a:ext cx="5181600" cy="3546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71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Explore Together</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23992" r="22005" b="41854"/>
          <a:stretch/>
        </p:blipFill>
        <p:spPr>
          <a:xfrm>
            <a:off x="36876" y="2167720"/>
            <a:ext cx="2448760" cy="2374710"/>
          </a:xfrm>
          <a:prstGeom prst="rect">
            <a:avLst/>
          </a:prstGeom>
        </p:spPr>
      </p:pic>
      <p:sp>
        <p:nvSpPr>
          <p:cNvPr id="3" name="Right Arrow 2"/>
          <p:cNvSpPr/>
          <p:nvPr/>
        </p:nvSpPr>
        <p:spPr>
          <a:xfrm>
            <a:off x="87475" y="381000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828800"/>
            <a:ext cx="3752850"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016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Explore Together</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23992" r="22005" b="41854"/>
          <a:stretch/>
        </p:blipFill>
        <p:spPr>
          <a:xfrm>
            <a:off x="36876" y="2167720"/>
            <a:ext cx="2448760" cy="2374710"/>
          </a:xfrm>
          <a:prstGeom prst="rect">
            <a:avLst/>
          </a:prstGeom>
        </p:spPr>
      </p:pic>
      <p:sp>
        <p:nvSpPr>
          <p:cNvPr id="3" name="Right Arrow 2"/>
          <p:cNvSpPr/>
          <p:nvPr/>
        </p:nvSpPr>
        <p:spPr>
          <a:xfrm>
            <a:off x="87475" y="381000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925" y="2271713"/>
            <a:ext cx="196215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813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Explore Together</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23992" r="22005" b="41854"/>
          <a:stretch/>
        </p:blipFill>
        <p:spPr>
          <a:xfrm>
            <a:off x="36876" y="2167720"/>
            <a:ext cx="2448760" cy="2374710"/>
          </a:xfrm>
          <a:prstGeom prst="rect">
            <a:avLst/>
          </a:prstGeom>
        </p:spPr>
      </p:pic>
      <p:sp>
        <p:nvSpPr>
          <p:cNvPr id="3" name="Right Arrow 2"/>
          <p:cNvSpPr/>
          <p:nvPr/>
        </p:nvSpPr>
        <p:spPr>
          <a:xfrm>
            <a:off x="0" y="335280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90" y="4542430"/>
            <a:ext cx="7812144" cy="2291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853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Explore Together</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23992" r="22005" b="41854"/>
          <a:stretch/>
        </p:blipFill>
        <p:spPr>
          <a:xfrm>
            <a:off x="36876" y="2167720"/>
            <a:ext cx="2448760" cy="2374710"/>
          </a:xfrm>
          <a:prstGeom prst="rect">
            <a:avLst/>
          </a:prstGeom>
        </p:spPr>
      </p:pic>
      <p:sp>
        <p:nvSpPr>
          <p:cNvPr id="3" name="Right Arrow 2"/>
          <p:cNvSpPr/>
          <p:nvPr/>
        </p:nvSpPr>
        <p:spPr>
          <a:xfrm>
            <a:off x="307075" y="251460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5636" y="2743200"/>
            <a:ext cx="658806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565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Explore Together</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23992" r="22005" b="41854"/>
          <a:stretch/>
        </p:blipFill>
        <p:spPr>
          <a:xfrm>
            <a:off x="36876" y="2167720"/>
            <a:ext cx="2448760" cy="2374710"/>
          </a:xfrm>
          <a:prstGeom prst="rect">
            <a:avLst/>
          </a:prstGeom>
        </p:spPr>
      </p:pic>
      <p:sp>
        <p:nvSpPr>
          <p:cNvPr id="3" name="Right Arrow 2"/>
          <p:cNvSpPr/>
          <p:nvPr/>
        </p:nvSpPr>
        <p:spPr>
          <a:xfrm>
            <a:off x="307075" y="251460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5636" y="2196153"/>
            <a:ext cx="6649312" cy="3571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6677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on Your Own</a:t>
            </a:r>
            <a:endParaRPr lang="en-US" dirty="0"/>
          </a:p>
        </p:txBody>
      </p:sp>
      <p:sp>
        <p:nvSpPr>
          <p:cNvPr id="3" name="Content Placeholder 2"/>
          <p:cNvSpPr>
            <a:spLocks noGrp="1"/>
          </p:cNvSpPr>
          <p:nvPr>
            <p:ph idx="1"/>
          </p:nvPr>
        </p:nvSpPr>
        <p:spPr>
          <a:xfrm>
            <a:off x="457200" y="2103437"/>
            <a:ext cx="5029200" cy="4525963"/>
          </a:xfrm>
        </p:spPr>
        <p:txBody>
          <a:bodyPr/>
          <a:lstStyle/>
          <a:p>
            <a:pPr marL="0" indent="0">
              <a:buNone/>
            </a:pPr>
            <a:r>
              <a:rPr lang="en-US" dirty="0" smtClean="0"/>
              <a:t>http://learning.arpdc.ab.ca</a:t>
            </a:r>
          </a:p>
          <a:p>
            <a:pPr marL="0" indent="0">
              <a:buNone/>
            </a:pPr>
            <a:endParaRPr lang="en-US" dirty="0" smtClean="0"/>
          </a:p>
          <a:p>
            <a:pPr marL="0" indent="0">
              <a:buNone/>
            </a:pPr>
            <a:r>
              <a:rPr lang="en-US" dirty="0" smtClean="0"/>
              <a:t>In grade level teams, explore the EMPL website.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628" y="1600200"/>
            <a:ext cx="3499723" cy="5257800"/>
          </a:xfrm>
          <a:prstGeom prst="rect">
            <a:avLst/>
          </a:prstGeom>
        </p:spPr>
      </p:pic>
    </p:spTree>
    <p:extLst>
      <p:ext uri="{BB962C8B-B14F-4D97-AF65-F5344CB8AC3E}">
        <p14:creationId xmlns:p14="http://schemas.microsoft.com/office/powerpoint/2010/main" val="3655438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on Your Own</a:t>
            </a:r>
            <a:endParaRPr lang="en-US" dirty="0"/>
          </a:p>
        </p:txBody>
      </p:sp>
      <p:sp>
        <p:nvSpPr>
          <p:cNvPr id="3" name="Content Placeholder 2"/>
          <p:cNvSpPr>
            <a:spLocks noGrp="1"/>
          </p:cNvSpPr>
          <p:nvPr>
            <p:ph idx="1"/>
          </p:nvPr>
        </p:nvSpPr>
        <p:spPr>
          <a:xfrm>
            <a:off x="457200" y="2819400"/>
            <a:ext cx="3505200" cy="3810000"/>
          </a:xfrm>
        </p:spPr>
        <p:txBody>
          <a:bodyPr/>
          <a:lstStyle/>
          <a:p>
            <a:pPr marL="0" indent="0">
              <a:buNone/>
            </a:pPr>
            <a:r>
              <a:rPr lang="en-US" dirty="0" smtClean="0"/>
              <a:t>What did you find that may be of use to you?</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62400" y="1752600"/>
            <a:ext cx="5191836" cy="4973138"/>
          </a:xfrm>
          <a:prstGeom prst="rect">
            <a:avLst/>
          </a:prstGeom>
        </p:spPr>
      </p:pic>
    </p:spTree>
    <p:extLst>
      <p:ext uri="{BB962C8B-B14F-4D97-AF65-F5344CB8AC3E}">
        <p14:creationId xmlns:p14="http://schemas.microsoft.com/office/powerpoint/2010/main" val="38369390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Evaluation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8079" y="2103438"/>
            <a:ext cx="3627841" cy="4525962"/>
          </a:xfrm>
        </p:spPr>
      </p:pic>
    </p:spTree>
    <p:extLst>
      <p:ext uri="{BB962C8B-B14F-4D97-AF65-F5344CB8AC3E}">
        <p14:creationId xmlns:p14="http://schemas.microsoft.com/office/powerpoint/2010/main" val="2779071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Thanks!</a:t>
            </a:r>
            <a:endParaRPr lang="en-US" dirty="0"/>
          </a:p>
        </p:txBody>
      </p:sp>
      <p:sp>
        <p:nvSpPr>
          <p:cNvPr id="7" name="Rounded Rectangle 6"/>
          <p:cNvSpPr/>
          <p:nvPr/>
        </p:nvSpPr>
        <p:spPr>
          <a:xfrm>
            <a:off x="628936" y="2286000"/>
            <a:ext cx="7929796" cy="4172628"/>
          </a:xfrm>
          <a:prstGeom prst="roundRect">
            <a:avLst/>
          </a:prstGeom>
          <a:solidFill>
            <a:schemeClr val="tx1">
              <a:lumMod val="50000"/>
              <a:lumOff val="50000"/>
              <a:alpha val="65098"/>
            </a:schemeClr>
          </a:solidFill>
          <a:ln>
            <a:noFill/>
          </a:ln>
          <a:effectLst>
            <a:outerShdw blurRad="723900" dist="76200" dir="12840000" sx="39000" sy="39000" algn="ctr" rotWithShape="0">
              <a:srgbClr val="000000">
                <a:alpha val="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latin typeface="Chalkduster" charset="0"/>
                <a:ea typeface="Chalkduster" charset="0"/>
                <a:cs typeface="Chalkduster" charset="0"/>
              </a:rPr>
              <a:t>Thanks </a:t>
            </a:r>
          </a:p>
          <a:p>
            <a:pPr algn="ctr"/>
            <a:r>
              <a:rPr lang="en-US" sz="9600" dirty="0" smtClean="0">
                <a:latin typeface="Chalkduster" charset="0"/>
                <a:ea typeface="Chalkduster" charset="0"/>
                <a:cs typeface="Chalkduster" charset="0"/>
              </a:rPr>
              <a:t>a</a:t>
            </a:r>
          </a:p>
          <a:p>
            <a:pPr algn="ctr"/>
            <a:r>
              <a:rPr lang="en-US" sz="9600" dirty="0" smtClean="0">
                <a:latin typeface="Chalkduster" charset="0"/>
                <a:ea typeface="Chalkduster" charset="0"/>
                <a:cs typeface="Chalkduster" charset="0"/>
              </a:rPr>
              <a:t>1 x 10</a:t>
            </a:r>
            <a:r>
              <a:rPr lang="en-US" sz="9600" baseline="30000" dirty="0" smtClean="0">
                <a:latin typeface="Chalkduster" charset="0"/>
                <a:ea typeface="Chalkduster" charset="0"/>
                <a:cs typeface="Chalkduster" charset="0"/>
              </a:rPr>
              <a:t>6</a:t>
            </a:r>
            <a:r>
              <a:rPr lang="en-US" sz="9600" dirty="0" smtClean="0">
                <a:latin typeface="Chalkduster" charset="0"/>
                <a:ea typeface="Chalkduster" charset="0"/>
                <a:cs typeface="Chalkduster" charset="0"/>
              </a:rPr>
              <a:t> </a:t>
            </a:r>
            <a:r>
              <a:rPr lang="en-US" sz="7200" dirty="0" smtClean="0">
                <a:latin typeface="Chalkduster" charset="0"/>
                <a:ea typeface="Chalkduster" charset="0"/>
                <a:cs typeface="Chalkduster" charset="0"/>
              </a:rPr>
              <a:t> </a:t>
            </a:r>
            <a:endParaRPr lang="en-US" sz="7200" dirty="0">
              <a:latin typeface="Chalkduster" charset="0"/>
              <a:ea typeface="Chalkduster" charset="0"/>
              <a:cs typeface="Chalkduster" charset="0"/>
            </a:endParaRPr>
          </a:p>
        </p:txBody>
      </p:sp>
    </p:spTree>
    <p:extLst>
      <p:ext uri="{BB962C8B-B14F-4D97-AF65-F5344CB8AC3E}">
        <p14:creationId xmlns:p14="http://schemas.microsoft.com/office/powerpoint/2010/main" val="680567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2213769"/>
            <a:ext cx="6096000" cy="4305300"/>
          </a:xfrm>
        </p:spPr>
      </p:pic>
    </p:spTree>
    <p:extLst>
      <p:ext uri="{BB962C8B-B14F-4D97-AF65-F5344CB8AC3E}">
        <p14:creationId xmlns:p14="http://schemas.microsoft.com/office/powerpoint/2010/main" val="1017537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involved in EMPL?</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5" y="5597877"/>
            <a:ext cx="2229634" cy="1206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Image result for alberta assessment consortium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775" y="5592400"/>
            <a:ext cx="2265267" cy="10151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3761" y="5709901"/>
            <a:ext cx="1185863" cy="780173"/>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0" b="96000" l="9778" r="89778">
                        <a14:foregroundMark x1="25333" y1="12889" x2="25333" y2="12889"/>
                        <a14:foregroundMark x1="46667" y1="25333" x2="46667" y2="25333"/>
                      </a14:backgroundRemoval>
                    </a14:imgEffect>
                  </a14:imgLayer>
                </a14:imgProps>
              </a:ext>
              <a:ext uri="{28A0092B-C50C-407E-A947-70E740481C1C}">
                <a14:useLocalDpi xmlns:a14="http://schemas.microsoft.com/office/drawing/2010/main" val="0"/>
              </a:ext>
            </a:extLst>
          </a:blip>
          <a:srcRect l="17417" t="8829" r="16020" b="5970"/>
          <a:stretch/>
        </p:blipFill>
        <p:spPr>
          <a:xfrm>
            <a:off x="6423174" y="5694745"/>
            <a:ext cx="685800" cy="877825"/>
          </a:xfrm>
          <a:prstGeom prst="rect">
            <a:avLst/>
          </a:prstGeom>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l="19316" t="5168" r="19661"/>
          <a:stretch/>
        </p:blipFill>
        <p:spPr>
          <a:xfrm>
            <a:off x="7405565" y="5625566"/>
            <a:ext cx="653902" cy="1016183"/>
          </a:xfrm>
          <a:prstGeom prst="rect">
            <a:avLst/>
          </a:prstGeom>
        </p:spPr>
      </p:pic>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l="17892" r="16620"/>
          <a:stretch/>
        </p:blipFill>
        <p:spPr>
          <a:xfrm>
            <a:off x="8326678" y="5597877"/>
            <a:ext cx="701749" cy="1071563"/>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63410" y="1746241"/>
            <a:ext cx="2768720" cy="806083"/>
          </a:xfrm>
          <a:prstGeom prst="rect">
            <a:avLst/>
          </a:prstGeom>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17700" r="14024"/>
          <a:stretch/>
        </p:blipFill>
        <p:spPr>
          <a:xfrm>
            <a:off x="228600" y="2729815"/>
            <a:ext cx="1872964" cy="1147554"/>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14600" y="2806698"/>
            <a:ext cx="2027619" cy="787425"/>
          </a:xfrm>
          <a:prstGeom prst="rect">
            <a:avLst/>
          </a:prstGeom>
        </p:spPr>
      </p:pic>
      <p:pic>
        <p:nvPicPr>
          <p:cNvPr id="15" name="Picture 14"/>
          <p:cNvPicPr>
            <a:picLocks noChangeAspect="1"/>
          </p:cNvPicPr>
          <p:nvPr/>
        </p:nvPicPr>
        <p:blipFill rotWithShape="1">
          <a:blip r:embed="rId13">
            <a:extLst>
              <a:ext uri="{28A0092B-C50C-407E-A947-70E740481C1C}">
                <a14:useLocalDpi xmlns:a14="http://schemas.microsoft.com/office/drawing/2010/main" val="0"/>
              </a:ext>
            </a:extLst>
          </a:blip>
          <a:srcRect t="13049" r="10399" b="11187"/>
          <a:stretch/>
        </p:blipFill>
        <p:spPr>
          <a:xfrm>
            <a:off x="5105400" y="2793599"/>
            <a:ext cx="2300165" cy="813624"/>
          </a:xfrm>
          <a:prstGeom prst="rect">
            <a:avLst/>
          </a:prstGeom>
        </p:spPr>
      </p:pic>
      <p:pic>
        <p:nvPicPr>
          <p:cNvPr id="16" name="Picture 15"/>
          <p:cNvPicPr>
            <a:picLocks noChangeAspect="1"/>
          </p:cNvPicPr>
          <p:nvPr/>
        </p:nvPicPr>
        <p:blipFill rotWithShape="1">
          <a:blip r:embed="rId14">
            <a:extLst>
              <a:ext uri="{28A0092B-C50C-407E-A947-70E740481C1C}">
                <a14:useLocalDpi xmlns:a14="http://schemas.microsoft.com/office/drawing/2010/main" val="0"/>
              </a:ext>
            </a:extLst>
          </a:blip>
          <a:srcRect l="27796" r="13471"/>
          <a:stretch/>
        </p:blipFill>
        <p:spPr>
          <a:xfrm>
            <a:off x="7602890" y="2653458"/>
            <a:ext cx="1339091" cy="953765"/>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3467" y="3932915"/>
            <a:ext cx="2732832" cy="1143217"/>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86200" y="4036193"/>
            <a:ext cx="2075123" cy="864635"/>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766074" y="4036193"/>
            <a:ext cx="2063824" cy="863353"/>
          </a:xfrm>
          <a:prstGeom prst="rect">
            <a:avLst/>
          </a:prstGeom>
        </p:spPr>
      </p:pic>
    </p:spTree>
    <p:extLst>
      <p:ext uri="{BB962C8B-B14F-4D97-AF65-F5344CB8AC3E}">
        <p14:creationId xmlns:p14="http://schemas.microsoft.com/office/powerpoint/2010/main" val="315540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a:t>
            </a:r>
            <a:endParaRPr lang="en-US" dirty="0"/>
          </a:p>
        </p:txBody>
      </p:sp>
      <p:pic>
        <p:nvPicPr>
          <p:cNvPr id="4" name="Picture 3"/>
          <p:cNvPicPr>
            <a:picLocks noChangeAspect="1"/>
          </p:cNvPicPr>
          <p:nvPr/>
        </p:nvPicPr>
        <p:blipFill rotWithShape="1">
          <a:blip r:embed="rId3"/>
          <a:srcRect t="7328"/>
          <a:stretch/>
        </p:blipFill>
        <p:spPr>
          <a:xfrm>
            <a:off x="380999" y="2209800"/>
            <a:ext cx="8505967" cy="4417324"/>
          </a:xfrm>
          <a:prstGeom prst="rect">
            <a:avLst/>
          </a:prstGeom>
        </p:spPr>
      </p:pic>
    </p:spTree>
    <p:extLst>
      <p:ext uri="{BB962C8B-B14F-4D97-AF65-F5344CB8AC3E}">
        <p14:creationId xmlns:p14="http://schemas.microsoft.com/office/powerpoint/2010/main" val="2795212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a:t>
            </a:r>
            <a:endParaRPr lang="en-US" dirty="0"/>
          </a:p>
        </p:txBody>
      </p:sp>
      <p:grpSp>
        <p:nvGrpSpPr>
          <p:cNvPr id="3" name="Group 2"/>
          <p:cNvGrpSpPr/>
          <p:nvPr/>
        </p:nvGrpSpPr>
        <p:grpSpPr>
          <a:xfrm>
            <a:off x="378334" y="2667000"/>
            <a:ext cx="2857500" cy="2844800"/>
            <a:chOff x="378334" y="1890498"/>
            <a:chExt cx="2857500" cy="2844800"/>
          </a:xfrm>
        </p:grpSpPr>
        <p:pic>
          <p:nvPicPr>
            <p:cNvPr id="5" name="Picture 4"/>
            <p:cNvPicPr>
              <a:picLocks noChangeAspect="1"/>
            </p:cNvPicPr>
            <p:nvPr/>
          </p:nvPicPr>
          <p:blipFill>
            <a:blip r:embed="rId3"/>
            <a:stretch>
              <a:fillRect/>
            </a:stretch>
          </p:blipFill>
          <p:spPr>
            <a:xfrm>
              <a:off x="378334" y="1890498"/>
              <a:ext cx="2857500" cy="2844800"/>
            </a:xfrm>
            <a:prstGeom prst="rect">
              <a:avLst/>
            </a:prstGeom>
          </p:spPr>
        </p:pic>
        <p:pic>
          <p:nvPicPr>
            <p:cNvPr id="6" name="Picture 5"/>
            <p:cNvPicPr>
              <a:picLocks noChangeAspect="1"/>
            </p:cNvPicPr>
            <p:nvPr/>
          </p:nvPicPr>
          <p:blipFill>
            <a:blip r:embed="rId4" cstate="email">
              <a:extLst>
                <a:ext uri="{BEBA8EAE-BF5A-486C-A8C5-ECC9F3942E4B}">
                  <a14:imgProps xmlns:a14="http://schemas.microsoft.com/office/drawing/2010/main">
                    <a14:imgLayer r:embed="rId5">
                      <a14:imgEffect>
                        <a14:backgroundRemoval t="2000" b="99000" l="2600" r="97600"/>
                      </a14:imgEffect>
                    </a14:imgLayer>
                  </a14:imgProps>
                </a:ext>
                <a:ext uri="{28A0092B-C50C-407E-A947-70E740481C1C}">
                  <a14:useLocalDpi xmlns:a14="http://schemas.microsoft.com/office/drawing/2010/main"/>
                </a:ext>
              </a:extLst>
            </a:blip>
            <a:stretch>
              <a:fillRect/>
            </a:stretch>
          </p:blipFill>
          <p:spPr>
            <a:xfrm>
              <a:off x="378334" y="2066851"/>
              <a:ext cx="2559738" cy="2509437"/>
            </a:xfrm>
            <a:prstGeom prst="rect">
              <a:avLst/>
            </a:prstGeom>
          </p:spPr>
        </p:pic>
      </p:grpSp>
    </p:spTree>
    <p:extLst>
      <p:ext uri="{BB962C8B-B14F-4D97-AF65-F5344CB8AC3E}">
        <p14:creationId xmlns:p14="http://schemas.microsoft.com/office/powerpoint/2010/main" val="949634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a:t>
            </a:r>
            <a:endParaRPr lang="en-US" dirty="0"/>
          </a:p>
        </p:txBody>
      </p:sp>
      <p:grpSp>
        <p:nvGrpSpPr>
          <p:cNvPr id="3" name="Group 2"/>
          <p:cNvGrpSpPr/>
          <p:nvPr/>
        </p:nvGrpSpPr>
        <p:grpSpPr>
          <a:xfrm>
            <a:off x="378334" y="2667000"/>
            <a:ext cx="2857500" cy="2844800"/>
            <a:chOff x="378334" y="1890498"/>
            <a:chExt cx="2857500" cy="2844800"/>
          </a:xfrm>
        </p:grpSpPr>
        <p:pic>
          <p:nvPicPr>
            <p:cNvPr id="5" name="Picture 4"/>
            <p:cNvPicPr>
              <a:picLocks noChangeAspect="1"/>
            </p:cNvPicPr>
            <p:nvPr/>
          </p:nvPicPr>
          <p:blipFill>
            <a:blip r:embed="rId3"/>
            <a:stretch>
              <a:fillRect/>
            </a:stretch>
          </p:blipFill>
          <p:spPr>
            <a:xfrm>
              <a:off x="378334" y="1890498"/>
              <a:ext cx="2857500" cy="2844800"/>
            </a:xfrm>
            <a:prstGeom prst="rect">
              <a:avLst/>
            </a:prstGeom>
          </p:spPr>
        </p:pic>
        <p:pic>
          <p:nvPicPr>
            <p:cNvPr id="6" name="Picture 5"/>
            <p:cNvPicPr>
              <a:picLocks noChangeAspect="1"/>
            </p:cNvPicPr>
            <p:nvPr/>
          </p:nvPicPr>
          <p:blipFill>
            <a:blip r:embed="rId4" cstate="email">
              <a:extLst>
                <a:ext uri="{BEBA8EAE-BF5A-486C-A8C5-ECC9F3942E4B}">
                  <a14:imgProps xmlns:a14="http://schemas.microsoft.com/office/drawing/2010/main">
                    <a14:imgLayer r:embed="rId5">
                      <a14:imgEffect>
                        <a14:backgroundRemoval t="2000" b="99000" l="2600" r="97600"/>
                      </a14:imgEffect>
                    </a14:imgLayer>
                  </a14:imgProps>
                </a:ext>
                <a:ext uri="{28A0092B-C50C-407E-A947-70E740481C1C}">
                  <a14:useLocalDpi xmlns:a14="http://schemas.microsoft.com/office/drawing/2010/main"/>
                </a:ext>
              </a:extLst>
            </a:blip>
            <a:stretch>
              <a:fillRect/>
            </a:stretch>
          </p:blipFill>
          <p:spPr>
            <a:xfrm>
              <a:off x="378334" y="2066851"/>
              <a:ext cx="2559738" cy="2509437"/>
            </a:xfrm>
            <a:prstGeom prst="rect">
              <a:avLst/>
            </a:prstGeom>
          </p:spPr>
        </p:pic>
      </p:gr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7200" y="2477524"/>
            <a:ext cx="4480560" cy="4480560"/>
          </a:xfrm>
          <a:prstGeom prst="rect">
            <a:avLst/>
          </a:prstGeom>
        </p:spPr>
      </p:pic>
    </p:spTree>
    <p:extLst>
      <p:ext uri="{BB962C8B-B14F-4D97-AF65-F5344CB8AC3E}">
        <p14:creationId xmlns:p14="http://schemas.microsoft.com/office/powerpoint/2010/main" val="2314334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a:t>
            </a:r>
            <a:endParaRPr lang="en-US" dirty="0"/>
          </a:p>
        </p:txBody>
      </p:sp>
      <p:grpSp>
        <p:nvGrpSpPr>
          <p:cNvPr id="3" name="Group 2"/>
          <p:cNvGrpSpPr/>
          <p:nvPr/>
        </p:nvGrpSpPr>
        <p:grpSpPr>
          <a:xfrm>
            <a:off x="378334" y="2667000"/>
            <a:ext cx="2857500" cy="2844800"/>
            <a:chOff x="378334" y="1890498"/>
            <a:chExt cx="2857500" cy="2844800"/>
          </a:xfrm>
        </p:grpSpPr>
        <p:pic>
          <p:nvPicPr>
            <p:cNvPr id="5" name="Picture 4"/>
            <p:cNvPicPr>
              <a:picLocks noChangeAspect="1"/>
            </p:cNvPicPr>
            <p:nvPr/>
          </p:nvPicPr>
          <p:blipFill>
            <a:blip r:embed="rId3"/>
            <a:stretch>
              <a:fillRect/>
            </a:stretch>
          </p:blipFill>
          <p:spPr>
            <a:xfrm>
              <a:off x="378334" y="1890498"/>
              <a:ext cx="2857500" cy="2844800"/>
            </a:xfrm>
            <a:prstGeom prst="rect">
              <a:avLst/>
            </a:prstGeom>
          </p:spPr>
        </p:pic>
        <p:pic>
          <p:nvPicPr>
            <p:cNvPr id="6" name="Picture 5"/>
            <p:cNvPicPr>
              <a:picLocks noChangeAspect="1"/>
            </p:cNvPicPr>
            <p:nvPr/>
          </p:nvPicPr>
          <p:blipFill>
            <a:blip r:embed="rId4" cstate="email">
              <a:extLst>
                <a:ext uri="{BEBA8EAE-BF5A-486C-A8C5-ECC9F3942E4B}">
                  <a14:imgProps xmlns:a14="http://schemas.microsoft.com/office/drawing/2010/main">
                    <a14:imgLayer r:embed="rId5">
                      <a14:imgEffect>
                        <a14:backgroundRemoval t="2000" b="99000" l="2600" r="97600"/>
                      </a14:imgEffect>
                    </a14:imgLayer>
                  </a14:imgProps>
                </a:ext>
                <a:ext uri="{28A0092B-C50C-407E-A947-70E740481C1C}">
                  <a14:useLocalDpi xmlns:a14="http://schemas.microsoft.com/office/drawing/2010/main"/>
                </a:ext>
              </a:extLst>
            </a:blip>
            <a:stretch>
              <a:fillRect/>
            </a:stretch>
          </p:blipFill>
          <p:spPr>
            <a:xfrm>
              <a:off x="378334" y="2066851"/>
              <a:ext cx="2559738" cy="2509437"/>
            </a:xfrm>
            <a:prstGeom prst="rect">
              <a:avLst/>
            </a:prstGeom>
          </p:spPr>
        </p:pic>
      </p:gr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9057" y="2286000"/>
            <a:ext cx="6096000" cy="4133850"/>
          </a:xfrm>
          <a:prstGeom prst="rect">
            <a:avLst/>
          </a:prstGeom>
        </p:spPr>
      </p:pic>
    </p:spTree>
    <p:extLst>
      <p:ext uri="{BB962C8B-B14F-4D97-AF65-F5344CB8AC3E}">
        <p14:creationId xmlns:p14="http://schemas.microsoft.com/office/powerpoint/2010/main" val="2459532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1991</TotalTime>
  <Words>1723</Words>
  <Application>Microsoft Office PowerPoint</Application>
  <PresentationFormat>On-screen Show (4:3)</PresentationFormat>
  <Paragraphs>193</Paragraphs>
  <Slides>39</Slides>
  <Notes>32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Intro to EMPL</vt:lpstr>
      <vt:lpstr>Introduction</vt:lpstr>
      <vt:lpstr>Welcome – Who’s Here?</vt:lpstr>
      <vt:lpstr>Questions</vt:lpstr>
      <vt:lpstr>Who is involved in EMPL?</vt:lpstr>
      <vt:lpstr>Why is it important?</vt:lpstr>
      <vt:lpstr>Why is it important?</vt:lpstr>
      <vt:lpstr>Why is it important?</vt:lpstr>
      <vt:lpstr>Why is it important?</vt:lpstr>
      <vt:lpstr>What is it?</vt:lpstr>
      <vt:lpstr>What is it?</vt:lpstr>
      <vt:lpstr>What is it?</vt:lpstr>
      <vt:lpstr>Presentation Resources</vt:lpstr>
      <vt:lpstr>Equality</vt:lpstr>
      <vt:lpstr>Why start with Equality?</vt:lpstr>
      <vt:lpstr>How might your students answer:</vt:lpstr>
      <vt:lpstr>How might your students answer:</vt:lpstr>
      <vt:lpstr>How might your students answer:</vt:lpstr>
      <vt:lpstr>How might your students answer:</vt:lpstr>
      <vt:lpstr>Let’s Explore</vt:lpstr>
      <vt:lpstr>Let’s Explore Together</vt:lpstr>
      <vt:lpstr>Let’s Explore Together</vt:lpstr>
      <vt:lpstr>Let’s Explore Together</vt:lpstr>
      <vt:lpstr>Let’s Explore Together</vt:lpstr>
      <vt:lpstr>Let’s Explore Together</vt:lpstr>
      <vt:lpstr>Let’s Explore Together</vt:lpstr>
      <vt:lpstr>Let’s Explore Together</vt:lpstr>
      <vt:lpstr>Let’s Explore Together</vt:lpstr>
      <vt:lpstr>Let’s Explore Together</vt:lpstr>
      <vt:lpstr>Let’s Explore Together</vt:lpstr>
      <vt:lpstr>Let’s Explore Together</vt:lpstr>
      <vt:lpstr>Let’s Explore Together</vt:lpstr>
      <vt:lpstr>Let’s Explore Together</vt:lpstr>
      <vt:lpstr>Let’s Explore Together</vt:lpstr>
      <vt:lpstr>Let’s Explore Together</vt:lpstr>
      <vt:lpstr>Exploring on Your Own</vt:lpstr>
      <vt:lpstr>Exploring on Your Own</vt:lpstr>
      <vt:lpstr>Session Evaluation</vt:lpstr>
      <vt:lpstr>Thanks!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Carc-User</dc:creator>
  <cp:lastModifiedBy>Carc-User</cp:lastModifiedBy>
  <cp:revision>137</cp:revision>
  <dcterms:created xsi:type="dcterms:W3CDTF">2016-06-14T15:55:39Z</dcterms:created>
  <dcterms:modified xsi:type="dcterms:W3CDTF">2017-01-12T15:22:30Z</dcterms:modified>
</cp:coreProperties>
</file>