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2"/>
  </p:notesMasterIdLst>
  <p:handoutMasterIdLst>
    <p:handoutMasterId r:id="rId143"/>
  </p:handoutMasterIdLst>
  <p:sldIdLst>
    <p:sldId id="256" r:id="rId2"/>
    <p:sldId id="260" r:id="rId3"/>
    <p:sldId id="257" r:id="rId4"/>
    <p:sldId id="291" r:id="rId5"/>
    <p:sldId id="290" r:id="rId6"/>
    <p:sldId id="289" r:id="rId7"/>
    <p:sldId id="286" r:id="rId8"/>
    <p:sldId id="287" r:id="rId9"/>
    <p:sldId id="516" r:id="rId10"/>
    <p:sldId id="517" r:id="rId11"/>
    <p:sldId id="526" r:id="rId12"/>
    <p:sldId id="527" r:id="rId13"/>
    <p:sldId id="528" r:id="rId14"/>
    <p:sldId id="529" r:id="rId15"/>
    <p:sldId id="530" r:id="rId16"/>
    <p:sldId id="531" r:id="rId17"/>
    <p:sldId id="532" r:id="rId18"/>
    <p:sldId id="533" r:id="rId19"/>
    <p:sldId id="534" r:id="rId20"/>
    <p:sldId id="505" r:id="rId21"/>
    <p:sldId id="302" r:id="rId22"/>
    <p:sldId id="340" r:id="rId23"/>
    <p:sldId id="342" r:id="rId24"/>
    <p:sldId id="435" r:id="rId25"/>
    <p:sldId id="436" r:id="rId26"/>
    <p:sldId id="437" r:id="rId27"/>
    <p:sldId id="438" r:id="rId28"/>
    <p:sldId id="395" r:id="rId29"/>
    <p:sldId id="396" r:id="rId30"/>
    <p:sldId id="397" r:id="rId31"/>
    <p:sldId id="398" r:id="rId32"/>
    <p:sldId id="439" r:id="rId33"/>
    <p:sldId id="399" r:id="rId34"/>
    <p:sldId id="263" r:id="rId35"/>
    <p:sldId id="264" r:id="rId36"/>
    <p:sldId id="440" r:id="rId37"/>
    <p:sldId id="441" r:id="rId38"/>
    <p:sldId id="442" r:id="rId39"/>
    <p:sldId id="443" r:id="rId40"/>
    <p:sldId id="444" r:id="rId41"/>
    <p:sldId id="445" r:id="rId42"/>
    <p:sldId id="448" r:id="rId43"/>
    <p:sldId id="293" r:id="rId44"/>
    <p:sldId id="456" r:id="rId45"/>
    <p:sldId id="535" r:id="rId46"/>
    <p:sldId id="536" r:id="rId47"/>
    <p:sldId id="538" r:id="rId48"/>
    <p:sldId id="539" r:id="rId49"/>
    <p:sldId id="427" r:id="rId50"/>
    <p:sldId id="518" r:id="rId51"/>
    <p:sldId id="520" r:id="rId52"/>
    <p:sldId id="521" r:id="rId53"/>
    <p:sldId id="522" r:id="rId54"/>
    <p:sldId id="523" r:id="rId55"/>
    <p:sldId id="524" r:id="rId56"/>
    <p:sldId id="315" r:id="rId57"/>
    <p:sldId id="316" r:id="rId58"/>
    <p:sldId id="310" r:id="rId59"/>
    <p:sldId id="483" r:id="rId60"/>
    <p:sldId id="333" r:id="rId61"/>
    <p:sldId id="487" r:id="rId62"/>
    <p:sldId id="488" r:id="rId63"/>
    <p:sldId id="489" r:id="rId64"/>
    <p:sldId id="490" r:id="rId65"/>
    <p:sldId id="491" r:id="rId66"/>
    <p:sldId id="492" r:id="rId67"/>
    <p:sldId id="493" r:id="rId68"/>
    <p:sldId id="494" r:id="rId69"/>
    <p:sldId id="495" r:id="rId70"/>
    <p:sldId id="496" r:id="rId71"/>
    <p:sldId id="497" r:id="rId72"/>
    <p:sldId id="498" r:id="rId73"/>
    <p:sldId id="499" r:id="rId74"/>
    <p:sldId id="500" r:id="rId75"/>
    <p:sldId id="501" r:id="rId76"/>
    <p:sldId id="502" r:id="rId77"/>
    <p:sldId id="504" r:id="rId78"/>
    <p:sldId id="295" r:id="rId79"/>
    <p:sldId id="405" r:id="rId80"/>
    <p:sldId id="406" r:id="rId81"/>
    <p:sldId id="407" r:id="rId82"/>
    <p:sldId id="335" r:id="rId83"/>
    <p:sldId id="525" r:id="rId84"/>
    <p:sldId id="299" r:id="rId85"/>
    <p:sldId id="261" r:id="rId86"/>
    <p:sldId id="262" r:id="rId87"/>
    <p:sldId id="353" r:id="rId88"/>
    <p:sldId id="374" r:id="rId89"/>
    <p:sldId id="477" r:id="rId90"/>
    <p:sldId id="478" r:id="rId91"/>
    <p:sldId id="479" r:id="rId92"/>
    <p:sldId id="281" r:id="rId93"/>
    <p:sldId id="364" r:id="rId94"/>
    <p:sldId id="363" r:id="rId95"/>
    <p:sldId id="359" r:id="rId96"/>
    <p:sldId id="540" r:id="rId97"/>
    <p:sldId id="280" r:id="rId98"/>
    <p:sldId id="265" r:id="rId99"/>
    <p:sldId id="365" r:id="rId100"/>
    <p:sldId id="366" r:id="rId101"/>
    <p:sldId id="541" r:id="rId102"/>
    <p:sldId id="542" r:id="rId103"/>
    <p:sldId id="543" r:id="rId104"/>
    <p:sldId id="544" r:id="rId105"/>
    <p:sldId id="545" r:id="rId106"/>
    <p:sldId id="546" r:id="rId107"/>
    <p:sldId id="547" r:id="rId108"/>
    <p:sldId id="548" r:id="rId109"/>
    <p:sldId id="367" r:id="rId110"/>
    <p:sldId id="387" r:id="rId111"/>
    <p:sldId id="368" r:id="rId112"/>
    <p:sldId id="266" r:id="rId113"/>
    <p:sldId id="268" r:id="rId114"/>
    <p:sldId id="372" r:id="rId115"/>
    <p:sldId id="370" r:id="rId116"/>
    <p:sldId id="471" r:id="rId117"/>
    <p:sldId id="470" r:id="rId118"/>
    <p:sldId id="373" r:id="rId119"/>
    <p:sldId id="380" r:id="rId120"/>
    <p:sldId id="385" r:id="rId121"/>
    <p:sldId id="381" r:id="rId122"/>
    <p:sldId id="382" r:id="rId123"/>
    <p:sldId id="383" r:id="rId124"/>
    <p:sldId id="384" r:id="rId125"/>
    <p:sldId id="472" r:id="rId126"/>
    <p:sldId id="473" r:id="rId127"/>
    <p:sldId id="474" r:id="rId128"/>
    <p:sldId id="475" r:id="rId129"/>
    <p:sldId id="386" r:id="rId130"/>
    <p:sldId id="271" r:id="rId131"/>
    <p:sldId id="273" r:id="rId132"/>
    <p:sldId id="272" r:id="rId133"/>
    <p:sldId id="426" r:id="rId134"/>
    <p:sldId id="274" r:id="rId135"/>
    <p:sldId id="428" r:id="rId136"/>
    <p:sldId id="422" r:id="rId137"/>
    <p:sldId id="429" r:id="rId138"/>
    <p:sldId id="393" r:id="rId139"/>
    <p:sldId id="275" r:id="rId140"/>
    <p:sldId id="423" r:id="rId1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16F2F6-9816-40EA-8B52-046DF143F797}">
          <p14:sldIdLst>
            <p14:sldId id="256"/>
            <p14:sldId id="260"/>
            <p14:sldId id="257"/>
            <p14:sldId id="291"/>
            <p14:sldId id="290"/>
            <p14:sldId id="289"/>
            <p14:sldId id="286"/>
            <p14:sldId id="287"/>
            <p14:sldId id="516"/>
            <p14:sldId id="517"/>
            <p14:sldId id="526"/>
            <p14:sldId id="527"/>
            <p14:sldId id="528"/>
            <p14:sldId id="529"/>
            <p14:sldId id="530"/>
            <p14:sldId id="531"/>
            <p14:sldId id="532"/>
            <p14:sldId id="533"/>
            <p14:sldId id="534"/>
            <p14:sldId id="505"/>
            <p14:sldId id="302"/>
            <p14:sldId id="340"/>
            <p14:sldId id="342"/>
            <p14:sldId id="435"/>
            <p14:sldId id="436"/>
            <p14:sldId id="437"/>
            <p14:sldId id="438"/>
            <p14:sldId id="395"/>
            <p14:sldId id="396"/>
            <p14:sldId id="397"/>
            <p14:sldId id="398"/>
            <p14:sldId id="439"/>
            <p14:sldId id="399"/>
            <p14:sldId id="263"/>
            <p14:sldId id="264"/>
            <p14:sldId id="440"/>
            <p14:sldId id="441"/>
            <p14:sldId id="442"/>
            <p14:sldId id="443"/>
            <p14:sldId id="444"/>
            <p14:sldId id="445"/>
            <p14:sldId id="448"/>
            <p14:sldId id="293"/>
            <p14:sldId id="456"/>
            <p14:sldId id="535"/>
            <p14:sldId id="536"/>
            <p14:sldId id="538"/>
            <p14:sldId id="539"/>
            <p14:sldId id="427"/>
            <p14:sldId id="518"/>
            <p14:sldId id="520"/>
            <p14:sldId id="521"/>
            <p14:sldId id="522"/>
            <p14:sldId id="523"/>
            <p14:sldId id="524"/>
            <p14:sldId id="315"/>
            <p14:sldId id="316"/>
            <p14:sldId id="310"/>
            <p14:sldId id="483"/>
            <p14:sldId id="333"/>
            <p14:sldId id="487"/>
            <p14:sldId id="488"/>
            <p14:sldId id="489"/>
            <p14:sldId id="490"/>
            <p14:sldId id="491"/>
            <p14:sldId id="492"/>
            <p14:sldId id="493"/>
            <p14:sldId id="494"/>
            <p14:sldId id="495"/>
            <p14:sldId id="496"/>
            <p14:sldId id="497"/>
            <p14:sldId id="498"/>
            <p14:sldId id="499"/>
            <p14:sldId id="500"/>
            <p14:sldId id="501"/>
            <p14:sldId id="502"/>
            <p14:sldId id="504"/>
            <p14:sldId id="295"/>
            <p14:sldId id="405"/>
            <p14:sldId id="406"/>
            <p14:sldId id="407"/>
            <p14:sldId id="335"/>
            <p14:sldId id="525"/>
            <p14:sldId id="299"/>
            <p14:sldId id="261"/>
            <p14:sldId id="262"/>
            <p14:sldId id="353"/>
            <p14:sldId id="374"/>
            <p14:sldId id="477"/>
            <p14:sldId id="478"/>
            <p14:sldId id="479"/>
            <p14:sldId id="281"/>
            <p14:sldId id="364"/>
            <p14:sldId id="363"/>
            <p14:sldId id="359"/>
            <p14:sldId id="540"/>
            <p14:sldId id="280"/>
            <p14:sldId id="265"/>
            <p14:sldId id="365"/>
            <p14:sldId id="366"/>
            <p14:sldId id="541"/>
            <p14:sldId id="542"/>
            <p14:sldId id="543"/>
            <p14:sldId id="544"/>
            <p14:sldId id="545"/>
            <p14:sldId id="546"/>
            <p14:sldId id="547"/>
            <p14:sldId id="548"/>
            <p14:sldId id="367"/>
            <p14:sldId id="387"/>
            <p14:sldId id="368"/>
            <p14:sldId id="266"/>
            <p14:sldId id="268"/>
            <p14:sldId id="372"/>
            <p14:sldId id="370"/>
            <p14:sldId id="471"/>
            <p14:sldId id="470"/>
            <p14:sldId id="373"/>
            <p14:sldId id="380"/>
            <p14:sldId id="385"/>
            <p14:sldId id="381"/>
            <p14:sldId id="382"/>
            <p14:sldId id="383"/>
            <p14:sldId id="384"/>
            <p14:sldId id="472"/>
            <p14:sldId id="473"/>
            <p14:sldId id="474"/>
            <p14:sldId id="475"/>
            <p14:sldId id="386"/>
            <p14:sldId id="271"/>
            <p14:sldId id="273"/>
            <p14:sldId id="272"/>
            <p14:sldId id="426"/>
            <p14:sldId id="274"/>
            <p14:sldId id="428"/>
            <p14:sldId id="422"/>
            <p14:sldId id="429"/>
            <p14:sldId id="393"/>
            <p14:sldId id="275"/>
            <p14:sldId id="42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6A6EBA"/>
    <a:srgbClr val="33CC33"/>
    <a:srgbClr val="6EA92D"/>
    <a:srgbClr val="92D050"/>
    <a:srgbClr val="8163A3"/>
    <a:srgbClr val="8176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89829" autoAdjust="0"/>
  </p:normalViewPr>
  <p:slideViewPr>
    <p:cSldViewPr>
      <p:cViewPr>
        <p:scale>
          <a:sx n="70" d="100"/>
          <a:sy n="70" d="100"/>
        </p:scale>
        <p:origin x="-1434" y="-72"/>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p:cViewPr varScale="1">
        <p:scale>
          <a:sx n="56" d="100"/>
          <a:sy n="56" d="100"/>
        </p:scale>
        <p:origin x="-285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46E0D3-A976-49A7-82A3-45ECDAC1FB9C}" type="datetimeFigureOut">
              <a:rPr lang="en-US" smtClean="0"/>
              <a:t>2/15/2017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22CEFC8-B66E-4230-816F-064A5E78EF39}" type="slidenum">
              <a:rPr lang="en-US" smtClean="0"/>
              <a:t>‹#›</a:t>
            </a:fld>
            <a:endParaRPr lang="en-US"/>
          </a:p>
        </p:txBody>
      </p:sp>
    </p:spTree>
    <p:extLst>
      <p:ext uri="{BB962C8B-B14F-4D97-AF65-F5344CB8AC3E}">
        <p14:creationId xmlns:p14="http://schemas.microsoft.com/office/powerpoint/2010/main" val="4000774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B72042C-9386-4A63-A1D7-2E88DE0FC57D}" type="datetimeFigureOut">
              <a:rPr lang="en-US" smtClean="0"/>
              <a:t>2/15/2017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DE36EF0-7984-4198-B0B0-446744D294F3}" type="slidenum">
              <a:rPr lang="en-US" smtClean="0"/>
              <a:t>‹#›</a:t>
            </a:fld>
            <a:endParaRPr lang="en-US"/>
          </a:p>
        </p:txBody>
      </p:sp>
    </p:spTree>
    <p:extLst>
      <p:ext uri="{BB962C8B-B14F-4D97-AF65-F5344CB8AC3E}">
        <p14:creationId xmlns:p14="http://schemas.microsoft.com/office/powerpoint/2010/main" val="3881327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a:t>
            </a:fld>
            <a:endParaRPr lang="en-US"/>
          </a:p>
        </p:txBody>
      </p:sp>
    </p:spTree>
    <p:extLst>
      <p:ext uri="{BB962C8B-B14F-4D97-AF65-F5344CB8AC3E}">
        <p14:creationId xmlns:p14="http://schemas.microsoft.com/office/powerpoint/2010/main" val="1083249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 Education does NOT dictate which strategies you are required to teach in your classroom.  However, when looking at the POS, these are the strategies that stand</a:t>
            </a:r>
            <a:r>
              <a:rPr lang="en-US" baseline="0" dirty="0"/>
              <a:t> out for me.  Please note that counting forwards and backwards is NOT an additive thinking strategy.  It is just a counting strategy</a:t>
            </a:r>
            <a:r>
              <a:rPr lang="en-US" baseline="0" dirty="0" smtClean="0"/>
              <a:t>.</a:t>
            </a:r>
          </a:p>
          <a:p>
            <a:endParaRPr lang="en-US" baseline="0" dirty="0" smtClean="0"/>
          </a:p>
          <a:p>
            <a:endParaRPr lang="en-US" baseline="0" dirty="0"/>
          </a:p>
        </p:txBody>
      </p:sp>
      <p:sp>
        <p:nvSpPr>
          <p:cNvPr id="4" name="Slide Number Placeholder 3"/>
          <p:cNvSpPr>
            <a:spLocks noGrp="1"/>
          </p:cNvSpPr>
          <p:nvPr>
            <p:ph type="sldNum" sz="quarter" idx="10"/>
          </p:nvPr>
        </p:nvSpPr>
        <p:spPr/>
        <p:txBody>
          <a:bodyPr/>
          <a:lstStyle/>
          <a:p>
            <a:fld id="{6DE36EF0-7984-4198-B0B0-446744D294F3}" type="slidenum">
              <a:rPr lang="en-US" smtClean="0"/>
              <a:t>21</a:t>
            </a:fld>
            <a:endParaRPr lang="en-US"/>
          </a:p>
        </p:txBody>
      </p:sp>
    </p:spTree>
    <p:extLst>
      <p:ext uri="{BB962C8B-B14F-4D97-AF65-F5344CB8AC3E}">
        <p14:creationId xmlns:p14="http://schemas.microsoft.com/office/powerpoint/2010/main" val="176756272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participants complete survey or indicate how they will be able to do so electronically.</a:t>
            </a:r>
          </a:p>
        </p:txBody>
      </p:sp>
      <p:sp>
        <p:nvSpPr>
          <p:cNvPr id="4" name="Slide Number Placeholder 3"/>
          <p:cNvSpPr>
            <a:spLocks noGrp="1"/>
          </p:cNvSpPr>
          <p:nvPr>
            <p:ph type="sldNum" sz="quarter" idx="10"/>
          </p:nvPr>
        </p:nvSpPr>
        <p:spPr/>
        <p:txBody>
          <a:bodyPr/>
          <a:lstStyle/>
          <a:p>
            <a:fld id="{6DE36EF0-7984-4198-B0B0-446744D294F3}" type="slidenum">
              <a:rPr lang="en-US" smtClean="0"/>
              <a:t>139</a:t>
            </a:fld>
            <a:endParaRPr lang="en-US"/>
          </a:p>
        </p:txBody>
      </p:sp>
    </p:spTree>
    <p:extLst>
      <p:ext uri="{BB962C8B-B14F-4D97-AF65-F5344CB8AC3E}">
        <p14:creationId xmlns:p14="http://schemas.microsoft.com/office/powerpoint/2010/main" val="50193690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OF PRESENTATION!</a:t>
            </a:r>
          </a:p>
        </p:txBody>
      </p:sp>
      <p:sp>
        <p:nvSpPr>
          <p:cNvPr id="4" name="Slide Number Placeholder 3"/>
          <p:cNvSpPr>
            <a:spLocks noGrp="1"/>
          </p:cNvSpPr>
          <p:nvPr>
            <p:ph type="sldNum" sz="quarter" idx="10"/>
          </p:nvPr>
        </p:nvSpPr>
        <p:spPr/>
        <p:txBody>
          <a:bodyPr/>
          <a:lstStyle/>
          <a:p>
            <a:fld id="{6DE36EF0-7984-4198-B0B0-446744D294F3}" type="slidenum">
              <a:rPr lang="en-US" smtClean="0"/>
              <a:t>140</a:t>
            </a:fld>
            <a:endParaRPr lang="en-US"/>
          </a:p>
        </p:txBody>
      </p:sp>
    </p:spTree>
    <p:extLst>
      <p:ext uri="{BB962C8B-B14F-4D97-AF65-F5344CB8AC3E}">
        <p14:creationId xmlns:p14="http://schemas.microsoft.com/office/powerpoint/2010/main" val="3097183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strategies do</a:t>
            </a:r>
            <a:r>
              <a:rPr lang="en-US" baseline="0" dirty="0"/>
              <a:t> students need to master?</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22</a:t>
            </a:fld>
            <a:endParaRPr lang="en-US"/>
          </a:p>
        </p:txBody>
      </p:sp>
    </p:spTree>
    <p:extLst>
      <p:ext uri="{BB962C8B-B14F-4D97-AF65-F5344CB8AC3E}">
        <p14:creationId xmlns:p14="http://schemas.microsoft.com/office/powerpoint/2010/main" val="212470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Strategies must be</a:t>
            </a:r>
          </a:p>
          <a:p>
            <a:r>
              <a:rPr lang="en-US" dirty="0" smtClean="0"/>
              <a:t>Efficient:  You must be able to get to the answer in a reasonable amount of time.</a:t>
            </a:r>
          </a:p>
          <a:p>
            <a:r>
              <a:rPr lang="en-US" dirty="0" smtClean="0"/>
              <a:t>Effective:</a:t>
            </a:r>
            <a:r>
              <a:rPr lang="en-US" baseline="0" dirty="0" smtClean="0"/>
              <a:t>  It must get you the right answer every time.</a:t>
            </a:r>
          </a:p>
          <a:p>
            <a:r>
              <a:rPr lang="en-US" baseline="0" dirty="0" smtClean="0"/>
              <a:t>Explainable:  You have to be able to explain what you are doing and why it works.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available as a poster.</a:t>
            </a:r>
          </a:p>
          <a:p>
            <a:endParaRPr lang="en-US" baseline="0" dirty="0" smtClean="0"/>
          </a:p>
        </p:txBody>
      </p:sp>
      <p:sp>
        <p:nvSpPr>
          <p:cNvPr id="4" name="Slide Number Placeholder 3"/>
          <p:cNvSpPr>
            <a:spLocks noGrp="1"/>
          </p:cNvSpPr>
          <p:nvPr>
            <p:ph type="sldNum" sz="quarter" idx="10"/>
          </p:nvPr>
        </p:nvSpPr>
        <p:spPr/>
        <p:txBody>
          <a:bodyPr/>
          <a:lstStyle/>
          <a:p>
            <a:fld id="{6DE36EF0-7984-4198-B0B0-446744D294F3}" type="slidenum">
              <a:rPr lang="en-US" smtClean="0"/>
              <a:t>23</a:t>
            </a:fld>
            <a:endParaRPr lang="en-US"/>
          </a:p>
        </p:txBody>
      </p:sp>
    </p:spTree>
    <p:extLst>
      <p:ext uri="{BB962C8B-B14F-4D97-AF65-F5344CB8AC3E}">
        <p14:creationId xmlns:p14="http://schemas.microsoft.com/office/powerpoint/2010/main" val="3466813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Caine and Caine research is quoted directly within the Alberta Program of Studies.</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25</a:t>
            </a:fld>
            <a:endParaRPr lang="en-US"/>
          </a:p>
        </p:txBody>
      </p:sp>
    </p:spTree>
    <p:extLst>
      <p:ext uri="{BB962C8B-B14F-4D97-AF65-F5344CB8AC3E}">
        <p14:creationId xmlns:p14="http://schemas.microsoft.com/office/powerpoint/2010/main" val="3555871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using manipulatives as an instruction strategy, my</a:t>
            </a:r>
            <a:r>
              <a:rPr lang="en-CA" baseline="0" dirty="0"/>
              <a:t> s</a:t>
            </a:r>
            <a:r>
              <a:rPr lang="en-CA" dirty="0"/>
              <a:t>tudents</a:t>
            </a:r>
            <a:r>
              <a:rPr lang="en-CA" baseline="0" dirty="0"/>
              <a:t> should be able to make connections between concrete, pictorial and symbolic representations.  </a:t>
            </a:r>
          </a:p>
          <a:p>
            <a:endParaRPr lang="en-CA" baseline="0" dirty="0"/>
          </a:p>
          <a:p>
            <a:r>
              <a:rPr lang="en-CA" dirty="0"/>
              <a:t>The Concrete Stage</a:t>
            </a:r>
            <a:r>
              <a:rPr lang="en-CA" baseline="0" dirty="0"/>
              <a:t> focuses on…</a:t>
            </a:r>
            <a:endParaRPr lang="en-CA" dirty="0"/>
          </a:p>
        </p:txBody>
      </p:sp>
      <p:sp>
        <p:nvSpPr>
          <p:cNvPr id="4" name="Slide Number Placeholder 3"/>
          <p:cNvSpPr>
            <a:spLocks noGrp="1"/>
          </p:cNvSpPr>
          <p:nvPr>
            <p:ph type="sldNum" sz="quarter" idx="10"/>
          </p:nvPr>
        </p:nvSpPr>
        <p:spPr/>
        <p:txBody>
          <a:bodyPr/>
          <a:lstStyle/>
          <a:p>
            <a:fld id="{32DE6493-302A-4A5B-B747-5227DD610099}" type="slidenum">
              <a:rPr lang="en-US" smtClean="0"/>
              <a:t>28</a:t>
            </a:fld>
            <a:endParaRPr lang="en-US"/>
          </a:p>
        </p:txBody>
      </p:sp>
    </p:spTree>
    <p:extLst>
      <p:ext uri="{BB962C8B-B14F-4D97-AF65-F5344CB8AC3E}">
        <p14:creationId xmlns:p14="http://schemas.microsoft.com/office/powerpoint/2010/main" val="3357464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use of physical models to represent the mathematical thinking.  Models are tools that can be manipulated and adapted in order to find possible solutions to problems. This stage allows students to develop their visualization skills, enabling students to use concrete means to grapple with abstract concepts.  Don’t rush through</a:t>
            </a:r>
            <a:r>
              <a:rPr lang="en-US" sz="1200" b="0" i="0" u="none" strike="noStrike" kern="1200" baseline="0" dirty="0">
                <a:solidFill>
                  <a:schemeClr val="tx1"/>
                </a:solidFill>
                <a:effectLst/>
                <a:latin typeface="+mn-lt"/>
                <a:ea typeface="+mn-ea"/>
                <a:cs typeface="+mn-cs"/>
              </a:rPr>
              <a:t> the use of manipulatives.  Students need time to develop understanding.</a:t>
            </a:r>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fld id="{32DE6493-302A-4A5B-B747-5227DD610099}" type="slidenum">
              <a:rPr lang="en-US" smtClean="0"/>
              <a:t>29</a:t>
            </a:fld>
            <a:endParaRPr lang="en-US"/>
          </a:p>
        </p:txBody>
      </p:sp>
    </p:spTree>
    <p:extLst>
      <p:ext uri="{BB962C8B-B14F-4D97-AF65-F5344CB8AC3E}">
        <p14:creationId xmlns:p14="http://schemas.microsoft.com/office/powerpoint/2010/main" val="3357464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Pictorial refers to the use of pictures of the manipulatives, or diagrams, or images.</a:t>
            </a:r>
            <a:r>
              <a:rPr lang="en-CA" baseline="0" dirty="0"/>
              <a:t>  In my own lessons, whenever students are using base ten blocks at their desks, I have a smart notebook file open on the screen with base ten blocks that can be manipulated.  Virtual manipulatives would also be considered pictorial.</a:t>
            </a:r>
          </a:p>
          <a:p>
            <a:pPr defTabSz="931774">
              <a:defRPr/>
            </a:pPr>
            <a:endParaRPr lang="en-CA" dirty="0"/>
          </a:p>
          <a:p>
            <a:r>
              <a:rPr lang="en-US" sz="1200" b="0" i="0" kern="1200" dirty="0">
                <a:solidFill>
                  <a:schemeClr val="tx1"/>
                </a:solidFill>
                <a:effectLst/>
                <a:latin typeface="+mn-lt"/>
                <a:ea typeface="+mn-ea"/>
                <a:cs typeface="+mn-cs"/>
              </a:rPr>
              <a:t>The concrete and pictorial representations help make the math more visible and meaningful as they move towards a symbolic representation.</a:t>
            </a:r>
          </a:p>
          <a:p>
            <a:r>
              <a:rPr lang="en-US" sz="1200" b="0" i="0" kern="1200" dirty="0">
                <a:solidFill>
                  <a:schemeClr val="tx1"/>
                </a:solidFill>
                <a:effectLst/>
                <a:latin typeface="+mn-lt"/>
                <a:ea typeface="+mn-ea"/>
                <a:cs typeface="+mn-cs"/>
              </a:rPr>
              <a:t>This means that we need to connect the concrete to the pictorial because we need to move away from only using a concrete representation.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And the pictorial should SHOW and SUPPORT the ideas behind the symbolic representation and the answer.</a:t>
            </a:r>
          </a:p>
          <a:p>
            <a:endParaRPr lang="en-CA" dirty="0"/>
          </a:p>
        </p:txBody>
      </p:sp>
      <p:sp>
        <p:nvSpPr>
          <p:cNvPr id="4" name="Slide Number Placeholder 3"/>
          <p:cNvSpPr>
            <a:spLocks noGrp="1"/>
          </p:cNvSpPr>
          <p:nvPr>
            <p:ph type="sldNum" sz="quarter" idx="10"/>
          </p:nvPr>
        </p:nvSpPr>
        <p:spPr/>
        <p:txBody>
          <a:bodyPr/>
          <a:lstStyle/>
          <a:p>
            <a:fld id="{32DE6493-302A-4A5B-B747-5227DD610099}" type="slidenum">
              <a:rPr lang="en-US" smtClean="0"/>
              <a:t>30</a:t>
            </a:fld>
            <a:endParaRPr lang="en-US"/>
          </a:p>
        </p:txBody>
      </p:sp>
    </p:spTree>
    <p:extLst>
      <p:ext uri="{BB962C8B-B14F-4D97-AF65-F5344CB8AC3E}">
        <p14:creationId xmlns:p14="http://schemas.microsoft.com/office/powerpoint/2010/main" val="3357464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Symbolic</a:t>
            </a:r>
            <a:r>
              <a:rPr lang="en-CA" baseline="0" dirty="0"/>
              <a:t> representations include n</a:t>
            </a:r>
            <a:r>
              <a:rPr lang="en-CA" dirty="0"/>
              <a:t>umbers</a:t>
            </a:r>
            <a:r>
              <a:rPr lang="en-CA" baseline="0" dirty="0"/>
              <a:t> and s</a:t>
            </a:r>
            <a:r>
              <a:rPr lang="en-CA" dirty="0"/>
              <a:t>ymbols.</a:t>
            </a:r>
          </a:p>
          <a:p>
            <a:pPr defTabSz="931774">
              <a:defRPr/>
            </a:pPr>
            <a:endParaRPr lang="en-CA" dirty="0"/>
          </a:p>
          <a:p>
            <a:pPr defTabSz="931774">
              <a:defRPr/>
            </a:pPr>
            <a:r>
              <a:rPr lang="en-CA" dirty="0"/>
              <a:t>It’s important to remember that symbolic representations</a:t>
            </a:r>
            <a:r>
              <a:rPr lang="en-CA" baseline="0" dirty="0"/>
              <a:t> come from a need to be more efficient and effective from concrete and pictorial representations.</a:t>
            </a:r>
          </a:p>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At</a:t>
            </a:r>
            <a:r>
              <a:rPr lang="en-US" sz="1200" b="0" i="0" kern="1200" baseline="0" dirty="0">
                <a:solidFill>
                  <a:schemeClr val="tx1"/>
                </a:solidFill>
                <a:effectLst/>
                <a:latin typeface="+mn-lt"/>
                <a:ea typeface="+mn-ea"/>
                <a:cs typeface="+mn-cs"/>
              </a:rPr>
              <a:t> any point in time, a student should be comfortable going back and forth between the three representations if this is necessary for better understanding.</a:t>
            </a:r>
            <a:r>
              <a:rPr lang="en-US" sz="1200" b="0" i="0" kern="1200" dirty="0">
                <a:solidFill>
                  <a:schemeClr val="tx1"/>
                </a:solidFill>
                <a:effectLst/>
                <a:latin typeface="+mn-lt"/>
                <a:ea typeface="+mn-ea"/>
                <a:cs typeface="+mn-cs"/>
              </a:rPr>
              <a:t> For example, they may go back to a pictorial model before they solve it symbolically.  Some may need to go back to the concrete model in order to trust that the pictorial representation will lead to the correct answer.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the end, the math may provoke images or a model and the model can show and support the math.</a:t>
            </a:r>
          </a:p>
          <a:p>
            <a:pPr defTabSz="931774">
              <a:defRPr/>
            </a:pPr>
            <a:endParaRPr lang="en-CA" baseline="0" dirty="0"/>
          </a:p>
        </p:txBody>
      </p:sp>
      <p:sp>
        <p:nvSpPr>
          <p:cNvPr id="4" name="Slide Number Placeholder 3"/>
          <p:cNvSpPr>
            <a:spLocks noGrp="1"/>
          </p:cNvSpPr>
          <p:nvPr>
            <p:ph type="sldNum" sz="quarter" idx="10"/>
          </p:nvPr>
        </p:nvSpPr>
        <p:spPr/>
        <p:txBody>
          <a:bodyPr/>
          <a:lstStyle/>
          <a:p>
            <a:fld id="{32DE6493-302A-4A5B-B747-5227DD610099}" type="slidenum">
              <a:rPr lang="en-US" smtClean="0"/>
              <a:t>31</a:t>
            </a:fld>
            <a:endParaRPr lang="en-US"/>
          </a:p>
        </p:txBody>
      </p:sp>
    </p:spTree>
    <p:extLst>
      <p:ext uri="{BB962C8B-B14F-4D97-AF65-F5344CB8AC3E}">
        <p14:creationId xmlns:p14="http://schemas.microsoft.com/office/powerpoint/2010/main" val="3357464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video is playable when in presentation mode.</a:t>
            </a:r>
          </a:p>
          <a:p>
            <a:endParaRPr lang="en-US" dirty="0" smtClean="0"/>
          </a:p>
          <a:p>
            <a:r>
              <a:rPr lang="en-US" dirty="0" smtClean="0"/>
              <a:t>Video </a:t>
            </a:r>
            <a:r>
              <a:rPr lang="en-US" dirty="0" err="1" smtClean="0"/>
              <a:t>Souce</a:t>
            </a:r>
            <a:r>
              <a:rPr lang="en-US" dirty="0" smtClean="0"/>
              <a:t>:  https://www.youcubed.org/wim-day-2-videos/</a:t>
            </a:r>
          </a:p>
          <a:p>
            <a:r>
              <a:rPr lang="en-US" dirty="0" smtClean="0"/>
              <a:t>Jo </a:t>
            </a:r>
            <a:r>
              <a:rPr lang="en-US" dirty="0" err="1" smtClean="0"/>
              <a:t>Boaler</a:t>
            </a:r>
            <a:r>
              <a:rPr lang="en-US" dirty="0" smtClean="0"/>
              <a:t> allows you to download the video from her</a:t>
            </a:r>
            <a:r>
              <a:rPr lang="en-US" baseline="0" dirty="0" smtClean="0"/>
              <a:t> website.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32</a:t>
            </a:fld>
            <a:endParaRPr lang="en-US"/>
          </a:p>
        </p:txBody>
      </p:sp>
    </p:spTree>
    <p:extLst>
      <p:ext uri="{BB962C8B-B14F-4D97-AF65-F5344CB8AC3E}">
        <p14:creationId xmlns:p14="http://schemas.microsoft.com/office/powerpoint/2010/main" val="3192217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left side of the brain handles factual and symbolic information; the right side brain handles visual and spatial information. Researchers have found that math learning and performance are optimized when the two sides of the brain are communicating.  You could call this “brain crossing” (Park &amp; Brannon, 2013) Additionally, they found that training students through visual representations improved students’ math performance significantly, even on numerical tasks, and that visual training helped students more than numerical training. </a:t>
            </a:r>
            <a:endParaRPr lang="en-US" baseline="0" dirty="0"/>
          </a:p>
        </p:txBody>
      </p:sp>
      <p:sp>
        <p:nvSpPr>
          <p:cNvPr id="4" name="Slide Number Placeholder 3"/>
          <p:cNvSpPr>
            <a:spLocks noGrp="1"/>
          </p:cNvSpPr>
          <p:nvPr>
            <p:ph type="sldNum" sz="quarter" idx="10"/>
          </p:nvPr>
        </p:nvSpPr>
        <p:spPr/>
        <p:txBody>
          <a:bodyPr/>
          <a:lstStyle/>
          <a:p>
            <a:fld id="{32DE6493-302A-4A5B-B747-5227DD610099}" type="slidenum">
              <a:rPr lang="en-US" smtClean="0"/>
              <a:t>33</a:t>
            </a:fld>
            <a:endParaRPr lang="en-US"/>
          </a:p>
        </p:txBody>
      </p:sp>
    </p:spTree>
    <p:extLst>
      <p:ext uri="{BB962C8B-B14F-4D97-AF65-F5344CB8AC3E}">
        <p14:creationId xmlns:p14="http://schemas.microsoft.com/office/powerpoint/2010/main" val="3028863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a:t>
            </a:r>
            <a:r>
              <a:rPr lang="en-US" baseline="0" dirty="0"/>
              <a:t> participants post it notes.  Generate a list of keywords that you believe are directly related to additive thinking.  In small groups, they collate their responses, combining matching sticky notes, making sure to actually stick matching ones together.  Don’t just keep one of each.  </a:t>
            </a:r>
          </a:p>
          <a:p>
            <a:r>
              <a:rPr lang="en-US" baseline="0" dirty="0"/>
              <a:t>They place on board, collating again if applicable.  Speaker finds the largest piles and reads them to the group.</a:t>
            </a:r>
          </a:p>
          <a:p>
            <a:endParaRPr lang="en-US" baseline="0" dirty="0"/>
          </a:p>
          <a:p>
            <a:r>
              <a:rPr lang="en-US" baseline="0" dirty="0"/>
              <a:t>Alternative:  Participants are asked to reflect individually for a minute.  Then their share their thoughts with a partner.  Then with the group.</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a:t>
            </a:fld>
            <a:endParaRPr lang="en-US"/>
          </a:p>
        </p:txBody>
      </p:sp>
    </p:spTree>
    <p:extLst>
      <p:ext uri="{BB962C8B-B14F-4D97-AF65-F5344CB8AC3E}">
        <p14:creationId xmlns:p14="http://schemas.microsoft.com/office/powerpoint/2010/main" val="635723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out big idea and explain why</a:t>
            </a:r>
            <a:r>
              <a:rPr lang="en-US" baseline="0" dirty="0"/>
              <a:t> it’s a big idea.</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35</a:t>
            </a:fld>
            <a:endParaRPr lang="en-US"/>
          </a:p>
        </p:txBody>
      </p:sp>
    </p:spTree>
    <p:extLst>
      <p:ext uri="{BB962C8B-B14F-4D97-AF65-F5344CB8AC3E}">
        <p14:creationId xmlns:p14="http://schemas.microsoft.com/office/powerpoint/2010/main" val="3365713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grade 1 outcomes that need to be developed to help them trust the count.  If they don’t trust the count, moving</a:t>
            </a:r>
            <a:r>
              <a:rPr lang="en-US" baseline="0" dirty="0" smtClean="0"/>
              <a:t> beyond counting for addition is virtually impossible.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36</a:t>
            </a:fld>
            <a:endParaRPr lang="en-US"/>
          </a:p>
        </p:txBody>
      </p:sp>
    </p:spTree>
    <p:extLst>
      <p:ext uri="{BB962C8B-B14F-4D97-AF65-F5344CB8AC3E}">
        <p14:creationId xmlns:p14="http://schemas.microsoft.com/office/powerpoint/2010/main" val="288901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with a familiar arrangement of dots,</a:t>
            </a:r>
            <a:r>
              <a:rPr lang="en-US" baseline="0" dirty="0" smtClean="0"/>
              <a:t> using magnets on a whiteboard, bingo chips if you’re in front of a student, or circles infinitely cloned in Smart Notebook.  </a:t>
            </a:r>
          </a:p>
          <a:p>
            <a:r>
              <a:rPr lang="en-US" baseline="0" dirty="0" smtClean="0"/>
              <a:t>&lt;click&gt;Ask, “How many are there? How do you know?”</a:t>
            </a:r>
          </a:p>
          <a:p>
            <a:r>
              <a:rPr lang="en-US" baseline="0" dirty="0" smtClean="0"/>
              <a:t>If they have not </a:t>
            </a:r>
            <a:r>
              <a:rPr lang="en-US" baseline="0" dirty="0" err="1" smtClean="0"/>
              <a:t>subitized</a:t>
            </a:r>
            <a:r>
              <a:rPr lang="en-US" baseline="0" dirty="0" smtClean="0"/>
              <a:t> this arrangement, they will count.  That’s ok.</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37</a:t>
            </a:fld>
            <a:endParaRPr lang="en-US"/>
          </a:p>
        </p:txBody>
      </p:sp>
    </p:spTree>
    <p:extLst>
      <p:ext uri="{BB962C8B-B14F-4D97-AF65-F5344CB8AC3E}">
        <p14:creationId xmlns:p14="http://schemas.microsoft.com/office/powerpoint/2010/main" val="3931011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&lt;Animation will complete on its own&gt;</a:t>
            </a:r>
          </a:p>
          <a:p>
            <a:r>
              <a:rPr lang="en-US" dirty="0" smtClean="0"/>
              <a:t>Say</a:t>
            </a:r>
            <a:r>
              <a:rPr lang="en-US" baseline="0" dirty="0" smtClean="0"/>
              <a:t> “</a:t>
            </a:r>
            <a:r>
              <a:rPr lang="en-US" dirty="0" smtClean="0"/>
              <a:t>Move the dots.  Make sure they see that you haven’t added or removed any.”</a:t>
            </a:r>
          </a:p>
          <a:p>
            <a:r>
              <a:rPr lang="en-US" baseline="0" dirty="0" smtClean="0"/>
              <a:t>Ask, did I add any dots?  (no) Did I remove any dots?” (no)  </a:t>
            </a:r>
          </a:p>
          <a:p>
            <a:r>
              <a:rPr lang="en-US" baseline="0" dirty="0" smtClean="0"/>
              <a:t>&lt;click&gt;”How many dots are there now?  How do I know?”</a:t>
            </a:r>
          </a:p>
          <a:p>
            <a:r>
              <a:rPr lang="en-US" baseline="0" dirty="0" smtClean="0"/>
              <a:t>They may count again.  If they do, they do not trust the count.  Repeat this exercise several times using the same number of dots.</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38</a:t>
            </a:fld>
            <a:endParaRPr lang="en-US"/>
          </a:p>
        </p:txBody>
      </p:sp>
    </p:spTree>
    <p:extLst>
      <p:ext uri="{BB962C8B-B14F-4D97-AF65-F5344CB8AC3E}">
        <p14:creationId xmlns:p14="http://schemas.microsoft.com/office/powerpoint/2010/main" val="3931011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“You’ll move the dots to a different spot.  Again,</a:t>
            </a:r>
            <a:r>
              <a:rPr lang="en-US" baseline="0" dirty="0" smtClean="0"/>
              <a:t> m</a:t>
            </a:r>
            <a:r>
              <a:rPr lang="en-US" dirty="0" smtClean="0"/>
              <a:t>ake sure they see that you haven’t added or removed any.”</a:t>
            </a:r>
          </a:p>
          <a:p>
            <a:r>
              <a:rPr lang="en-US" baseline="0" dirty="0" smtClean="0"/>
              <a:t>Ask, did I add any dots?  (no) Did I remove any dots?” (no)  </a:t>
            </a:r>
          </a:p>
          <a:p>
            <a:r>
              <a:rPr lang="en-US" baseline="0" dirty="0" smtClean="0"/>
              <a:t>“How many dots are there now?  Can you make a guess without counting?  (guess) Now check”</a:t>
            </a:r>
          </a:p>
          <a:p>
            <a:r>
              <a:rPr lang="en-US" baseline="0" dirty="0" smtClean="0"/>
              <a:t>Keep repeating this process with the same number of dots until they stop counting.  Repeat with other numbers. Repeat on other days.  Trusting the count does not come easily.  It needs time and experience.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39</a:t>
            </a:fld>
            <a:endParaRPr lang="en-US"/>
          </a:p>
        </p:txBody>
      </p:sp>
    </p:spTree>
    <p:extLst>
      <p:ext uri="{BB962C8B-B14F-4D97-AF65-F5344CB8AC3E}">
        <p14:creationId xmlns:p14="http://schemas.microsoft.com/office/powerpoint/2010/main" val="3931011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students two sets of dots that have the same quantity.  Ask them which set has more.  This will help them develop the idea that spread out does not mean more.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40</a:t>
            </a:fld>
            <a:endParaRPr lang="en-US"/>
          </a:p>
        </p:txBody>
      </p:sp>
    </p:spTree>
    <p:extLst>
      <p:ext uri="{BB962C8B-B14F-4D97-AF65-F5344CB8AC3E}">
        <p14:creationId xmlns:p14="http://schemas.microsoft.com/office/powerpoint/2010/main" val="3931011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see</a:t>
            </a:r>
            <a:r>
              <a:rPr lang="en-US" baseline="0" dirty="0" smtClean="0"/>
              <a:t> this strategy used when they are counting dots on a dice.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41</a:t>
            </a:fld>
            <a:endParaRPr lang="en-US"/>
          </a:p>
        </p:txBody>
      </p:sp>
    </p:spTree>
    <p:extLst>
      <p:ext uri="{BB962C8B-B14F-4D97-AF65-F5344CB8AC3E}">
        <p14:creationId xmlns:p14="http://schemas.microsoft.com/office/powerpoint/2010/main" val="778527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 we help students move past just counting?</a:t>
            </a:r>
          </a:p>
          <a:p>
            <a:r>
              <a:rPr lang="en-US" baseline="0" dirty="0" smtClean="0"/>
              <a:t>Roll the dice.  Ask them to tell you how many is on the biggest number.  (5)</a:t>
            </a:r>
          </a:p>
          <a:p>
            <a:r>
              <a:rPr lang="en-US" baseline="0" dirty="0" smtClean="0"/>
              <a:t>&lt;click&gt;Cover it with your hand.  Ask how many dots there were.  (5)  If they’re not sure, uncover it so they can recount and then cover it again.  Keep asking until they are sure there are 5.</a:t>
            </a:r>
          </a:p>
          <a:p>
            <a:r>
              <a:rPr lang="en-US" baseline="0" dirty="0" smtClean="0"/>
              <a:t>Then ask them to continue counting the rest of the dots.  They might start at one again.  If they do, ask them again how many are under the hand (5) then say 5, point to the next dot and say </a:t>
            </a:r>
            <a:r>
              <a:rPr lang="en-US" baseline="0" dirty="0" err="1" smtClean="0"/>
              <a:t>siiiiiiiiix</a:t>
            </a:r>
            <a:r>
              <a:rPr lang="en-US" baseline="0" dirty="0" smtClean="0"/>
              <a:t> (yes spread the word out when saying it), hopefully they’ll help you finish the number six, then </a:t>
            </a:r>
            <a:r>
              <a:rPr lang="en-US" baseline="0" dirty="0" err="1" smtClean="0"/>
              <a:t>seeeeeeeveeeen</a:t>
            </a:r>
            <a:r>
              <a:rPr lang="en-US" baseline="0" dirty="0" smtClean="0"/>
              <a:t>, and hopefully they will continue the counting for you.</a:t>
            </a:r>
          </a:p>
          <a:p>
            <a:endParaRPr lang="en-US" baseline="0" dirty="0" smtClean="0"/>
          </a:p>
          <a:p>
            <a:r>
              <a:rPr lang="en-US" baseline="0" dirty="0" smtClean="0"/>
              <a:t>Repeat this process with other rolls.  Always covering the bigger number.  After a while, you could ask which number to cover.  Ask, why they chose the bigger number.  Less dots to count!</a:t>
            </a:r>
          </a:p>
        </p:txBody>
      </p:sp>
      <p:sp>
        <p:nvSpPr>
          <p:cNvPr id="4" name="Slide Number Placeholder 3"/>
          <p:cNvSpPr>
            <a:spLocks noGrp="1"/>
          </p:cNvSpPr>
          <p:nvPr>
            <p:ph type="sldNum" sz="quarter" idx="10"/>
          </p:nvPr>
        </p:nvSpPr>
        <p:spPr/>
        <p:txBody>
          <a:bodyPr/>
          <a:lstStyle/>
          <a:p>
            <a:fld id="{6DE36EF0-7984-4198-B0B0-446744D294F3}" type="slidenum">
              <a:rPr lang="en-US" smtClean="0"/>
              <a:t>42</a:t>
            </a:fld>
            <a:endParaRPr lang="en-US"/>
          </a:p>
        </p:txBody>
      </p:sp>
    </p:spTree>
    <p:extLst>
      <p:ext uri="{BB962C8B-B14F-4D97-AF65-F5344CB8AC3E}">
        <p14:creationId xmlns:p14="http://schemas.microsoft.com/office/powerpoint/2010/main" val="778527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Handouts:</a:t>
            </a:r>
          </a:p>
          <a:p>
            <a:pPr marL="171450" indent="-171450">
              <a:buFont typeface="Arial" charset="0"/>
              <a:buChar char="•"/>
            </a:pPr>
            <a:r>
              <a:rPr lang="en-US" b="0" baseline="0" dirty="0"/>
              <a:t>The Case of the Hotdogs – multiple ways – multiple grades (only print the grade </a:t>
            </a:r>
            <a:r>
              <a:rPr lang="en-US" b="0" baseline="0" dirty="0" smtClean="0"/>
              <a:t>1 pages double sided)</a:t>
            </a:r>
            <a:endParaRPr lang="en-US" b="0" baseline="0" dirty="0"/>
          </a:p>
          <a:p>
            <a:pPr marL="0" indent="0">
              <a:buFont typeface="Arial" charset="0"/>
              <a:buNone/>
            </a:pPr>
            <a:endParaRPr lang="en-US" b="0" dirty="0"/>
          </a:p>
          <a:p>
            <a:r>
              <a:rPr lang="en-US" b="0" dirty="0"/>
              <a:t>Handout</a:t>
            </a:r>
            <a:r>
              <a:rPr lang="en-US" dirty="0"/>
              <a:t> the “Case of the Hotdog</a:t>
            </a:r>
            <a:r>
              <a:rPr lang="en-US" baseline="0" dirty="0"/>
              <a:t> – Activity” page </a:t>
            </a:r>
            <a:r>
              <a:rPr lang="en-US" baseline="0" dirty="0" smtClean="0"/>
              <a:t>for Grade 1</a:t>
            </a:r>
          </a:p>
          <a:p>
            <a:r>
              <a:rPr lang="en-US" baseline="0" dirty="0" smtClean="0"/>
              <a:t>Tell them that there are two versions.  One is regular grade 1 that meets grade 1 outcome expectations.  The back side is grade 1 (advanced) – this goes above the expectations of grade 1.  However, you may have students who are working at this level.  As we go through these activities, feel free to apply the strategies to both documents but definitely do it to the side that focuses on grade level expectations.</a:t>
            </a:r>
          </a:p>
          <a:p>
            <a:endParaRPr lang="en-US" baseline="0" dirty="0"/>
          </a:p>
          <a:p>
            <a:r>
              <a:rPr lang="en-US" baseline="0" dirty="0"/>
              <a:t>Participants read their word problem and solve it in the FIRST box (see arrow), however they </a:t>
            </a:r>
            <a:r>
              <a:rPr lang="en-US" baseline="0" dirty="0" smtClean="0"/>
              <a:t>would normally solve it.  For the teacher participants, this should be a known fact and that’s ok to just know it.  If a student just knows this fact, that’s great!  However, it means you didn’t make them think, so you would apologize to them, tell them that you are sorry, you didn’t give them something that would help them learn and then give them a different set of numbers – either different single digit numbers or make one of them a 2 digit number.</a:t>
            </a:r>
            <a:endParaRPr lang="en-US" baseline="0" dirty="0"/>
          </a:p>
          <a:p>
            <a:endParaRPr lang="en-US" baseline="0" dirty="0"/>
          </a:p>
          <a:p>
            <a:r>
              <a:rPr lang="en-US" baseline="0" dirty="0"/>
              <a:t>We’re going to explore 3 additive thinking strategies that promote flexible mathematical thinking. You may be familiar with some of these.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As with all mathematics, it is very important that we progress through the concrete, pictorial and symbolic stages.</a:t>
            </a:r>
            <a:r>
              <a:rPr lang="en-US" baseline="0" dirty="0"/>
              <a:t>  We build it, without writing anything down until we can do it concretely without support.  I almost always do the pictorial at the same time because I’ve got smartboard manipulative files for all of my manipulatives.  So they are seeing the pictorial right away.  Once students are extremely comfortable, then we move on to the symbolic.  Research shows that when a student puts pen to paper, their stress level will increase and make it more challenging to understand the math.</a:t>
            </a:r>
            <a:endParaRPr lang="en-US" dirty="0"/>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43</a:t>
            </a:fld>
            <a:endParaRPr lang="en-US"/>
          </a:p>
        </p:txBody>
      </p:sp>
    </p:spTree>
    <p:extLst>
      <p:ext uri="{BB962C8B-B14F-4D97-AF65-F5344CB8AC3E}">
        <p14:creationId xmlns:p14="http://schemas.microsoft.com/office/powerpoint/2010/main" val="41951458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Screen)</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44</a:t>
            </a:fld>
            <a:endParaRPr lang="en-US"/>
          </a:p>
        </p:txBody>
      </p:sp>
    </p:spTree>
    <p:extLst>
      <p:ext uri="{BB962C8B-B14F-4D97-AF65-F5344CB8AC3E}">
        <p14:creationId xmlns:p14="http://schemas.microsoft.com/office/powerpoint/2010/main" val="3322686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words would you highlight as the key ideas in the definition?  Where</a:t>
            </a:r>
            <a:r>
              <a:rPr lang="en-US" baseline="0" dirty="0"/>
              <a:t> do the ideas from our </a:t>
            </a:r>
            <a:r>
              <a:rPr lang="en-US" baseline="0" dirty="0" err="1"/>
              <a:t>stickies</a:t>
            </a:r>
            <a:r>
              <a:rPr lang="en-US" baseline="0" dirty="0"/>
              <a:t>/discussion fit in within this definition?</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a:t>
            </a:fld>
            <a:endParaRPr lang="en-US"/>
          </a:p>
        </p:txBody>
      </p:sp>
    </p:spTree>
    <p:extLst>
      <p:ext uri="{BB962C8B-B14F-4D97-AF65-F5344CB8AC3E}">
        <p14:creationId xmlns:p14="http://schemas.microsoft.com/office/powerpoint/2010/main" val="635723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 would you name this object?  Ten frame.</a:t>
            </a:r>
          </a:p>
        </p:txBody>
      </p:sp>
      <p:sp>
        <p:nvSpPr>
          <p:cNvPr id="4" name="Slide Number Placeholder 3"/>
          <p:cNvSpPr>
            <a:spLocks noGrp="1"/>
          </p:cNvSpPr>
          <p:nvPr>
            <p:ph type="sldNum" sz="quarter" idx="10"/>
          </p:nvPr>
        </p:nvSpPr>
        <p:spPr/>
        <p:txBody>
          <a:bodyPr/>
          <a:lstStyle/>
          <a:p>
            <a:fld id="{300A2B48-FB63-4825-A2AF-639E1601C3CE}" type="slidenum">
              <a:rPr lang="en-US" smtClean="0"/>
              <a:t>45</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4</a:t>
            </a:r>
          </a:p>
        </p:txBody>
      </p:sp>
      <p:sp>
        <p:nvSpPr>
          <p:cNvPr id="4" name="Slide Number Placeholder 3"/>
          <p:cNvSpPr>
            <a:spLocks noGrp="1"/>
          </p:cNvSpPr>
          <p:nvPr>
            <p:ph type="sldNum" sz="quarter" idx="10"/>
          </p:nvPr>
        </p:nvSpPr>
        <p:spPr/>
        <p:txBody>
          <a:bodyPr/>
          <a:lstStyle/>
          <a:p>
            <a:fld id="{300A2B48-FB63-4825-A2AF-639E1601C3CE}" type="slidenum">
              <a:rPr lang="en-US" smtClean="0"/>
              <a:t>46</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00A2B48-FB63-4825-A2AF-639E1601C3CE}" type="slidenum">
              <a:rPr lang="en-US" smtClean="0"/>
              <a:t>47</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is this as a fraction?  Decimal? 4/10 or 0.4.  Let’s look at the rest of these as worth one.</a:t>
            </a:r>
          </a:p>
        </p:txBody>
      </p:sp>
      <p:sp>
        <p:nvSpPr>
          <p:cNvPr id="4" name="Slide Number Placeholder 3"/>
          <p:cNvSpPr>
            <a:spLocks noGrp="1"/>
          </p:cNvSpPr>
          <p:nvPr>
            <p:ph type="sldNum" sz="quarter" idx="10"/>
          </p:nvPr>
        </p:nvSpPr>
        <p:spPr/>
        <p:txBody>
          <a:bodyPr/>
          <a:lstStyle/>
          <a:p>
            <a:fld id="{300A2B48-FB63-4825-A2AF-639E1601C3CE}" type="slidenum">
              <a:rPr lang="en-US" smtClean="0"/>
              <a:t>48</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a:t>
            </a:r>
            <a:r>
              <a:rPr lang="en-US" baseline="0" dirty="0" smtClean="0"/>
              <a:t> your pencils down.  I’m going to click on the box.  It will flash two sets of dots very quickly.  You have to figure out how many there are altogether.  Ready?  &lt;click the box&gt;</a:t>
            </a:r>
          </a:p>
          <a:p>
            <a:r>
              <a:rPr lang="en-US" baseline="0" dirty="0" smtClean="0"/>
              <a:t>Take a moment to think.  How many are there?  I’ll click it again so you can check it again.  &lt;click&gt;</a:t>
            </a:r>
          </a:p>
          <a:p>
            <a:r>
              <a:rPr lang="en-US" baseline="0" dirty="0" smtClean="0"/>
              <a:t>Does anyone need another peek?  &lt;If so, click again&gt;</a:t>
            </a:r>
          </a:p>
          <a:p>
            <a:r>
              <a:rPr lang="en-US" baseline="0" dirty="0" smtClean="0"/>
              <a:t>Tell your partner, how many dots did you see altogether and how did you figure it out?</a:t>
            </a:r>
          </a:p>
          <a:p>
            <a:r>
              <a:rPr lang="en-US" baseline="0" dirty="0" smtClean="0"/>
              <a:t>&lt;Give time to discuss then group share strategies.&gt;</a:t>
            </a:r>
          </a:p>
          <a:p>
            <a:r>
              <a:rPr lang="en-US" baseline="0" dirty="0" smtClean="0"/>
              <a:t>&lt;Hopefully someone says that they say a ten…if not, you say “I imagined moving one red dot to make ten so that left me with 10 and 3”&gt;</a:t>
            </a:r>
          </a:p>
          <a:p>
            <a:endParaRPr lang="en-US" baseline="0" dirty="0" smtClean="0"/>
          </a:p>
          <a:p>
            <a:r>
              <a:rPr lang="en-US" baseline="0" dirty="0" smtClean="0"/>
              <a:t>Making ten is a powerful additive thinking strategy.  This is a simple activity you could do with students to help them become aware of that strategy.  But what do you do if students don’t understand it?  You can build it with concrete materials!  The next activity helps students build the Making Ten strategy.</a:t>
            </a:r>
          </a:p>
        </p:txBody>
      </p:sp>
      <p:sp>
        <p:nvSpPr>
          <p:cNvPr id="4" name="Slide Number Placeholder 3"/>
          <p:cNvSpPr>
            <a:spLocks noGrp="1"/>
          </p:cNvSpPr>
          <p:nvPr>
            <p:ph type="sldNum" sz="quarter" idx="10"/>
          </p:nvPr>
        </p:nvSpPr>
        <p:spPr/>
        <p:txBody>
          <a:bodyPr/>
          <a:lstStyle/>
          <a:p>
            <a:fld id="{300A2B48-FB63-4825-A2AF-639E1601C3CE}" type="slidenum">
              <a:rPr lang="en-US" smtClean="0"/>
              <a:t>49</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&lt;group share strategies.&gt;</a:t>
            </a:r>
          </a:p>
          <a:p>
            <a:r>
              <a:rPr lang="en-US" baseline="0" dirty="0" smtClean="0"/>
              <a:t>&lt;Hopefully someone says that they say a ten…if not, you say “I imagined moving one red dot to make ten so that left me with 10 and 3”&gt;</a:t>
            </a:r>
          </a:p>
          <a:p>
            <a:endParaRPr lang="en-US" baseline="0" dirty="0" smtClean="0"/>
          </a:p>
          <a:p>
            <a:r>
              <a:rPr lang="en-US" baseline="0" dirty="0" smtClean="0"/>
              <a:t>Making ten is a powerful additive thinking strategy.  This is a simple activity you could do with students to help them become aware of that strategy.  But what do you do if students don’t understand it?  You can build it with concrete materials!  The next activity helps students build the Making Ten strategy.</a:t>
            </a:r>
          </a:p>
        </p:txBody>
      </p:sp>
      <p:sp>
        <p:nvSpPr>
          <p:cNvPr id="4" name="Slide Number Placeholder 3"/>
          <p:cNvSpPr>
            <a:spLocks noGrp="1"/>
          </p:cNvSpPr>
          <p:nvPr>
            <p:ph type="sldNum" sz="quarter" idx="10"/>
          </p:nvPr>
        </p:nvSpPr>
        <p:spPr/>
        <p:txBody>
          <a:bodyPr/>
          <a:lstStyle/>
          <a:p>
            <a:fld id="{300A2B48-FB63-4825-A2AF-639E1601C3CE}" type="slidenum">
              <a:rPr lang="en-US" smtClean="0"/>
              <a:t>50</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Materials: </a:t>
            </a:r>
          </a:p>
          <a:p>
            <a:pPr marL="171450" indent="-171450">
              <a:buFont typeface="Arial" charset="0"/>
              <a:buChar char="•"/>
            </a:pPr>
            <a:r>
              <a:rPr lang="en-US" dirty="0"/>
              <a:t>15-20 square or</a:t>
            </a:r>
            <a:r>
              <a:rPr lang="en-US" baseline="0" dirty="0"/>
              <a:t> round approximately 1” tiles per person (or other similar type manipulatives)</a:t>
            </a:r>
          </a:p>
          <a:p>
            <a:pPr marL="171450" indent="-171450">
              <a:buFont typeface="Arial" charset="0"/>
              <a:buChar char="•"/>
            </a:pPr>
            <a:r>
              <a:rPr lang="en-US" baseline="0" dirty="0"/>
              <a:t>Making Ten – Two Ten Frames handout</a:t>
            </a:r>
          </a:p>
          <a:p>
            <a:endParaRPr lang="en-US" baseline="0" dirty="0"/>
          </a:p>
          <a:p>
            <a:r>
              <a:rPr lang="en-US" dirty="0"/>
              <a:t>The first strategy we’ll</a:t>
            </a:r>
            <a:r>
              <a:rPr lang="en-US" baseline="0" dirty="0"/>
              <a:t> look at is “Making Ten”.  How many of you are familiar with the images on the screen?</a:t>
            </a:r>
          </a:p>
          <a:p>
            <a:endParaRPr lang="en-US" baseline="0" dirty="0"/>
          </a:p>
          <a:p>
            <a:r>
              <a:rPr lang="en-US" baseline="0" dirty="0"/>
              <a:t>Using ten frames is just one tool that you can use in order to help students build their understanding of ten.  You’re also probably familiar with </a:t>
            </a:r>
            <a:r>
              <a:rPr lang="en-US" dirty="0"/>
              <a:t>Power of Ten which is a great resource but you don’t</a:t>
            </a:r>
            <a:r>
              <a:rPr lang="en-US" baseline="0" dirty="0"/>
              <a:t> have to spend money and buy the program.  Just look for Ten Frame activities.</a:t>
            </a:r>
          </a:p>
          <a:p>
            <a:endParaRPr lang="en-US" baseline="0" dirty="0"/>
          </a:p>
          <a:p>
            <a:endParaRPr lang="en-US" baseline="0" dirty="0"/>
          </a:p>
          <a:p>
            <a:r>
              <a:rPr lang="en-US" baseline="0" dirty="0"/>
              <a:t>&lt;click&gt;</a:t>
            </a:r>
          </a:p>
          <a:p>
            <a:r>
              <a:rPr lang="en-US" baseline="0" dirty="0"/>
              <a:t>Build me 9 in the first ten frame and </a:t>
            </a:r>
            <a:r>
              <a:rPr lang="en-US" baseline="0" dirty="0" smtClean="0"/>
              <a:t>3 </a:t>
            </a:r>
            <a:r>
              <a:rPr lang="en-US" baseline="0" dirty="0"/>
              <a:t>in the second ten frame.  </a:t>
            </a:r>
          </a:p>
          <a:p>
            <a:endParaRPr lang="en-US" baseline="0" dirty="0"/>
          </a:p>
          <a:p>
            <a:r>
              <a:rPr lang="en-US" b="1" baseline="0" dirty="0"/>
              <a:t>Materials needed:</a:t>
            </a:r>
          </a:p>
          <a:p>
            <a:r>
              <a:rPr lang="en-US" baseline="0" dirty="0"/>
              <a:t>2 blank ten frames &lt;Link for presenter downloading:  https://docs.google.com/document/d/1xlqHIfj4wmSBjQ3LMyol2earrh6a7GC8LvT-55SrzdY/edit?usp=sharing &gt;</a:t>
            </a:r>
          </a:p>
          <a:p>
            <a:r>
              <a:rPr lang="en-US" baseline="0" dirty="0"/>
              <a:t>About 20 integer tiles (or other manipulatives that would fill up most of the square)</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51</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Mathematicians are a little OCD.  When they see a ten frame that’s not full but could be, it really bothers them so they will do whatever they can to fill it up without changing the total value of what’s there.  So, steal from one ten frame to fill the other one.  &lt;wait for them to do this&gt;</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52</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stole form the 4 to fill the 9?</a:t>
            </a:r>
          </a:p>
        </p:txBody>
      </p:sp>
      <p:sp>
        <p:nvSpPr>
          <p:cNvPr id="4" name="Slide Number Placeholder 3"/>
          <p:cNvSpPr>
            <a:spLocks noGrp="1"/>
          </p:cNvSpPr>
          <p:nvPr>
            <p:ph type="sldNum" sz="quarter" idx="10"/>
          </p:nvPr>
        </p:nvSpPr>
        <p:spPr/>
        <p:txBody>
          <a:bodyPr/>
          <a:lstStyle/>
          <a:p>
            <a:fld id="{300A2B48-FB63-4825-A2AF-639E1601C3CE}" type="slidenum">
              <a:rPr lang="en-US" smtClean="0"/>
              <a:t>53</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stole</a:t>
            </a:r>
            <a:r>
              <a:rPr lang="en-US" baseline="0" dirty="0"/>
              <a:t> from the 9 to fill the 4?  You’ll have kids who do this…but who cares?  Still gets them the right answer in the end.  It’s actually a good conversation to have that it doesn’t matter which one you still from.  However, a mathematician would usually move the fewest amount of tiles as possible.  It’s less work.</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54</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a:t>
            </a:fld>
            <a:endParaRPr lang="en-US"/>
          </a:p>
        </p:txBody>
      </p:sp>
    </p:spTree>
    <p:extLst>
      <p:ext uri="{BB962C8B-B14F-4D97-AF65-F5344CB8AC3E}">
        <p14:creationId xmlns:p14="http://schemas.microsoft.com/office/powerpoint/2010/main" val="6357231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When writing out your new equation, make sure to write it in this format…9 + 4 is the same as 10 + 3.  We want to make sure to use the phrase “is the same as” as often as we use the phrase “is equal to”.  This will help them have a better understanding of the equals sign. </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55</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participants try:  8 + 7</a:t>
            </a:r>
          </a:p>
          <a:p>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56</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use the “Making Ten” strategy to solve this one mentally? Explain to your partner what you did.  &lt;give time&gt;</a:t>
            </a:r>
          </a:p>
          <a:p>
            <a:endParaRPr lang="en-US" dirty="0"/>
          </a:p>
          <a:p>
            <a:r>
              <a:rPr lang="en-US" dirty="0"/>
              <a:t>Having students explain to their process or strategy to their seat partner</a:t>
            </a:r>
            <a:r>
              <a:rPr lang="en-US" baseline="0" dirty="0"/>
              <a:t> is an important aspect in mathematics.  Students must be able to communicate their strategy.  Remember that 3</a:t>
            </a:r>
            <a:r>
              <a:rPr lang="en-US" baseline="30000" dirty="0"/>
              <a:t>rd</a:t>
            </a:r>
            <a:r>
              <a:rPr lang="en-US" baseline="0" dirty="0"/>
              <a:t> E?  Explainable?  This helps students to practice their communication skills and reasoning skills. As the teacher, when students are sharing their strategy with the entire class, I would be recording it on the board so that they can see it in a written form. After a lot of practice with verbally explaining their strategy, they can then write down what they just told their partner.  This will help them improve their written communication. </a:t>
            </a:r>
          </a:p>
          <a:p>
            <a:endParaRPr lang="en-US" baseline="0" dirty="0"/>
          </a:p>
          <a:p>
            <a:r>
              <a:rPr lang="en-US" baseline="0" dirty="0"/>
              <a:t>If a student ever says to you, I just knew the answer, it’s possible they did.  If you’re asking a grade 1 student to add single digit numbers, they might have mastered that fact.  I just tell them “I’m sorry.  I gave you a question that you didn’t have to think about…you already knew it.  Try this question…”  However, if it’s a question that typically students can’t just rattle off a fact for, you will have to guide them through the explanation.  For example, don’t ask “what did you do to get the answer?”  Instead, ask “what was the first thing you did?”</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57</a:t>
            </a:fld>
            <a:endParaRPr lang="en-US"/>
          </a:p>
        </p:txBody>
      </p:sp>
    </p:spTree>
    <p:extLst>
      <p:ext uri="{BB962C8B-B14F-4D97-AF65-F5344CB8AC3E}">
        <p14:creationId xmlns:p14="http://schemas.microsoft.com/office/powerpoint/2010/main" val="25138270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1:</a:t>
            </a:r>
          </a:p>
          <a:p>
            <a:r>
              <a:rPr lang="en-US" dirty="0"/>
              <a:t>Play</a:t>
            </a:r>
            <a:r>
              <a:rPr lang="en-US" baseline="0" dirty="0"/>
              <a:t> “Dragon Bump – adding 9 or 8”</a:t>
            </a:r>
          </a:p>
          <a:p>
            <a:r>
              <a:rPr lang="en-US" baseline="0" dirty="0"/>
              <a:t>&lt;need 6 or 9 sided dice&gt;</a:t>
            </a:r>
          </a:p>
          <a:p>
            <a:r>
              <a:rPr lang="en-US" baseline="0" dirty="0"/>
              <a:t>&lt;Link for presenter downloading:  https://drive.google.com/file/d/0B-I5D9zVEge0X0p2Qkp6Q3hsakk/view?usp=sharing&gt;</a:t>
            </a:r>
          </a:p>
          <a:p>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58</a:t>
            </a:fld>
            <a:endParaRPr lang="en-US"/>
          </a:p>
        </p:txBody>
      </p:sp>
    </p:spTree>
    <p:extLst>
      <p:ext uri="{BB962C8B-B14F-4D97-AF65-F5344CB8AC3E}">
        <p14:creationId xmlns:p14="http://schemas.microsoft.com/office/powerpoint/2010/main" val="18117002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Materials:</a:t>
            </a:r>
            <a:endParaRPr lang="en-US" b="0" dirty="0" smtClean="0"/>
          </a:p>
          <a:p>
            <a:pPr marL="171450" indent="-171450">
              <a:buFont typeface="Arial" charset="0"/>
              <a:buChar char="•"/>
            </a:pPr>
            <a:r>
              <a:rPr lang="en-US" b="0" dirty="0" smtClean="0"/>
              <a:t>Smart Notebook File:  Cuisenaire</a:t>
            </a:r>
            <a:r>
              <a:rPr lang="en-US" b="0" baseline="0" dirty="0" smtClean="0"/>
              <a:t> Rods</a:t>
            </a:r>
          </a:p>
          <a:p>
            <a:pPr marL="171450" indent="-171450">
              <a:buFont typeface="Arial" charset="0"/>
              <a:buChar char="•"/>
            </a:pPr>
            <a:r>
              <a:rPr lang="en-US" b="0" baseline="0" dirty="0" smtClean="0"/>
              <a:t>Teacher Instructions:  “Introducing Cuisenaire Rods”</a:t>
            </a:r>
            <a:endParaRPr lang="en-US" b="1" dirty="0" smtClean="0"/>
          </a:p>
          <a:p>
            <a:endParaRPr lang="en-US" dirty="0" smtClean="0"/>
          </a:p>
          <a:p>
            <a:r>
              <a:rPr lang="en-US" dirty="0" smtClean="0"/>
              <a:t>Only do Making 10 activity.  We’ll come back to this later!</a:t>
            </a:r>
          </a:p>
        </p:txBody>
      </p:sp>
      <p:sp>
        <p:nvSpPr>
          <p:cNvPr id="4" name="Slide Number Placeholder 3"/>
          <p:cNvSpPr>
            <a:spLocks noGrp="1"/>
          </p:cNvSpPr>
          <p:nvPr>
            <p:ph type="sldNum" sz="quarter" idx="10"/>
          </p:nvPr>
        </p:nvSpPr>
        <p:spPr/>
        <p:txBody>
          <a:bodyPr/>
          <a:lstStyle/>
          <a:p>
            <a:fld id="{6DE36EF0-7984-4198-B0B0-446744D294F3}" type="slidenum">
              <a:rPr lang="en-US" smtClean="0"/>
              <a:t>59</a:t>
            </a:fld>
            <a:endParaRPr lang="en-US"/>
          </a:p>
        </p:txBody>
      </p:sp>
    </p:spTree>
    <p:extLst>
      <p:ext uri="{BB962C8B-B14F-4D97-AF65-F5344CB8AC3E}">
        <p14:creationId xmlns:p14="http://schemas.microsoft.com/office/powerpoint/2010/main" val="9036734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your hotdog handout, write </a:t>
            </a:r>
            <a:r>
              <a:rPr lang="en-US" dirty="0" smtClean="0"/>
              <a:t>“Making Ten” </a:t>
            </a:r>
            <a:r>
              <a:rPr lang="en-US" dirty="0"/>
              <a:t>as your strategy 3.  Solve your hotdog question</a:t>
            </a:r>
            <a:r>
              <a:rPr lang="en-US" baseline="0" dirty="0"/>
              <a:t> using </a:t>
            </a:r>
            <a:r>
              <a:rPr lang="en-US" baseline="0" dirty="0" smtClean="0"/>
              <a:t>Making Ten</a:t>
            </a:r>
            <a:endParaRPr lang="en-US" baseline="0" dirty="0"/>
          </a:p>
        </p:txBody>
      </p:sp>
      <p:sp>
        <p:nvSpPr>
          <p:cNvPr id="4" name="Slide Number Placeholder 3"/>
          <p:cNvSpPr>
            <a:spLocks noGrp="1"/>
          </p:cNvSpPr>
          <p:nvPr>
            <p:ph type="sldNum" sz="quarter" idx="10"/>
          </p:nvPr>
        </p:nvSpPr>
        <p:spPr/>
        <p:txBody>
          <a:bodyPr/>
          <a:lstStyle/>
          <a:p>
            <a:fld id="{6DE36EF0-7984-4198-B0B0-446744D294F3}" type="slidenum">
              <a:rPr lang="en-US" smtClean="0"/>
              <a:t>60</a:t>
            </a:fld>
            <a:endParaRPr lang="en-US"/>
          </a:p>
        </p:txBody>
      </p:sp>
    </p:spTree>
    <p:extLst>
      <p:ext uri="{BB962C8B-B14F-4D97-AF65-F5344CB8AC3E}">
        <p14:creationId xmlns:p14="http://schemas.microsoft.com/office/powerpoint/2010/main" val="27205605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explore a second strategy:  Partitioning by Place Value.  </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61</a:t>
            </a:fld>
            <a:endParaRPr lang="en-US"/>
          </a:p>
        </p:txBody>
      </p:sp>
    </p:spTree>
    <p:extLst>
      <p:ext uri="{BB962C8B-B14F-4D97-AF65-F5344CB8AC3E}">
        <p14:creationId xmlns:p14="http://schemas.microsoft.com/office/powerpoint/2010/main" val="15877953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Materials:</a:t>
            </a:r>
            <a:endParaRPr lang="en-US" b="0" dirty="0" smtClean="0"/>
          </a:p>
          <a:p>
            <a:pPr marL="171450" indent="-171450">
              <a:buFont typeface="Arial" charset="0"/>
              <a:buChar char="•"/>
            </a:pPr>
            <a:r>
              <a:rPr lang="en-US" b="0" baseline="0" dirty="0" smtClean="0"/>
              <a:t>Base Ten Blocks – approximately 15-20 ones, tens and could include hundreds if you want to add a 3 digit example afterwards</a:t>
            </a:r>
          </a:p>
          <a:p>
            <a:pPr marL="171450" indent="-171450">
              <a:buFont typeface="Arial" charset="0"/>
              <a:buChar char="•"/>
            </a:pPr>
            <a:endParaRPr lang="en-US" b="0" baseline="0" dirty="0" smtClean="0"/>
          </a:p>
          <a:p>
            <a:pPr marL="0" indent="0">
              <a:buFont typeface="Arial" charset="0"/>
              <a:buNone/>
            </a:pPr>
            <a:endParaRPr lang="en-US" b="1" baseline="0" dirty="0" smtClean="0"/>
          </a:p>
          <a:p>
            <a:r>
              <a:rPr lang="en-US" baseline="0" dirty="0" smtClean="0"/>
              <a:t>Let’s build the 23.</a:t>
            </a:r>
          </a:p>
          <a:p>
            <a:r>
              <a:rPr lang="en-US" baseline="0" dirty="0" smtClean="0"/>
              <a:t>&lt;click&gt;</a:t>
            </a:r>
          </a:p>
          <a:p>
            <a:r>
              <a:rPr lang="en-US" baseline="0" dirty="0" smtClean="0"/>
              <a:t>Then the 41.</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62</a:t>
            </a:fld>
            <a:endParaRPr lang="en-US"/>
          </a:p>
        </p:txBody>
      </p:sp>
    </p:spTree>
    <p:extLst>
      <p:ext uri="{BB962C8B-B14F-4D97-AF65-F5344CB8AC3E}">
        <p14:creationId xmlns:p14="http://schemas.microsoft.com/office/powerpoint/2010/main" val="12980050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may say 20</a:t>
            </a:r>
            <a:r>
              <a:rPr lang="en-US" baseline="0" dirty="0" smtClean="0"/>
              <a:t> + 40 = 60</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63</a:t>
            </a:fld>
            <a:endParaRPr lang="en-US"/>
          </a:p>
        </p:txBody>
      </p:sp>
    </p:spTree>
    <p:extLst>
      <p:ext uri="{BB962C8B-B14F-4D97-AF65-F5344CB8AC3E}">
        <p14:creationId xmlns:p14="http://schemas.microsoft.com/office/powerpoint/2010/main" val="27088118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+ 1 = 4</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64</a:t>
            </a:fld>
            <a:endParaRPr lang="en-US"/>
          </a:p>
        </p:txBody>
      </p:sp>
    </p:spTree>
    <p:extLst>
      <p:ext uri="{BB962C8B-B14F-4D97-AF65-F5344CB8AC3E}">
        <p14:creationId xmlns:p14="http://schemas.microsoft.com/office/powerpoint/2010/main" val="3705168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a:t>
            </a:fld>
            <a:endParaRPr lang="en-US"/>
          </a:p>
        </p:txBody>
      </p:sp>
    </p:spTree>
    <p:extLst>
      <p:ext uri="{BB962C8B-B14F-4D97-AF65-F5344CB8AC3E}">
        <p14:creationId xmlns:p14="http://schemas.microsoft.com/office/powerpoint/2010/main" val="8476427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60 + 4 = 64</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65</a:t>
            </a:fld>
            <a:endParaRPr lang="en-US"/>
          </a:p>
        </p:txBody>
      </p:sp>
    </p:spTree>
    <p:extLst>
      <p:ext uri="{BB962C8B-B14F-4D97-AF65-F5344CB8AC3E}">
        <p14:creationId xmlns:p14="http://schemas.microsoft.com/office/powerpoint/2010/main" val="5249248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they may start with</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66</a:t>
            </a:fld>
            <a:endParaRPr lang="en-US"/>
          </a:p>
        </p:txBody>
      </p:sp>
    </p:spTree>
    <p:extLst>
      <p:ext uri="{BB962C8B-B14F-4D97-AF65-F5344CB8AC3E}">
        <p14:creationId xmlns:p14="http://schemas.microsoft.com/office/powerpoint/2010/main" val="31715263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+ 1 = 4</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67</a:t>
            </a:fld>
            <a:endParaRPr lang="en-US"/>
          </a:p>
        </p:txBody>
      </p:sp>
    </p:spTree>
    <p:extLst>
      <p:ext uri="{BB962C8B-B14F-4D97-AF65-F5344CB8AC3E}">
        <p14:creationId xmlns:p14="http://schemas.microsoft.com/office/powerpoint/2010/main" val="31715263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+ 40 = 60</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68</a:t>
            </a:fld>
            <a:endParaRPr lang="en-US"/>
          </a:p>
        </p:txBody>
      </p:sp>
    </p:spTree>
    <p:extLst>
      <p:ext uri="{BB962C8B-B14F-4D97-AF65-F5344CB8AC3E}">
        <p14:creationId xmlns:p14="http://schemas.microsoft.com/office/powerpoint/2010/main" val="31715263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+ 60 = 64</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69</a:t>
            </a:fld>
            <a:endParaRPr lang="en-US"/>
          </a:p>
        </p:txBody>
      </p:sp>
    </p:spTree>
    <p:extLst>
      <p:ext uri="{BB962C8B-B14F-4D97-AF65-F5344CB8AC3E}">
        <p14:creationId xmlns:p14="http://schemas.microsoft.com/office/powerpoint/2010/main" val="31715263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could be written like this:  Starting with 3</a:t>
            </a:r>
            <a:r>
              <a:rPr lang="en-US" baseline="0" dirty="0"/>
              <a:t> + 1 = </a:t>
            </a:r>
            <a:r>
              <a:rPr lang="en-US" baseline="0" dirty="0" smtClean="0"/>
              <a:t>&lt;</a:t>
            </a:r>
            <a:r>
              <a:rPr lang="en-US" baseline="0" dirty="0" err="1" smtClean="0"/>
              <a:t>cliquez</a:t>
            </a:r>
            <a:r>
              <a:rPr lang="en-US" baseline="0" dirty="0" smtClean="0"/>
              <a:t>&gt; 4</a:t>
            </a:r>
            <a:r>
              <a:rPr lang="en-US" baseline="0" dirty="0"/>
              <a:t>, </a:t>
            </a:r>
            <a:r>
              <a:rPr lang="en-US" baseline="0" dirty="0" smtClean="0"/>
              <a:t>20 </a:t>
            </a:r>
            <a:r>
              <a:rPr lang="en-US" baseline="0" dirty="0"/>
              <a:t>+ 40 = </a:t>
            </a:r>
            <a:r>
              <a:rPr lang="en-US" baseline="0" dirty="0" smtClean="0"/>
              <a:t>&lt;</a:t>
            </a:r>
            <a:r>
              <a:rPr lang="en-US" baseline="0" dirty="0" err="1" smtClean="0"/>
              <a:t>cliquez</a:t>
            </a:r>
            <a:r>
              <a:rPr lang="en-US" baseline="0" dirty="0" smtClean="0"/>
              <a:t>&gt; 60</a:t>
            </a:r>
            <a:r>
              <a:rPr lang="en-US" baseline="0" dirty="0"/>
              <a:t>, </a:t>
            </a:r>
            <a:r>
              <a:rPr lang="en-US" baseline="0" dirty="0" smtClean="0"/>
              <a:t>4 </a:t>
            </a:r>
            <a:r>
              <a:rPr lang="en-US" baseline="0" dirty="0"/>
              <a:t>+ 60 = </a:t>
            </a:r>
            <a:r>
              <a:rPr lang="en-US" baseline="0" dirty="0" smtClean="0"/>
              <a:t>&lt;</a:t>
            </a:r>
            <a:r>
              <a:rPr lang="en-US" baseline="0" dirty="0" err="1" smtClean="0"/>
              <a:t>cliquez</a:t>
            </a:r>
            <a:r>
              <a:rPr lang="en-US" baseline="0" smtClean="0"/>
              <a:t>&gt; 64</a:t>
            </a:r>
            <a:endParaRPr lang="en-US" baseline="0" dirty="0"/>
          </a:p>
          <a:p>
            <a:r>
              <a:rPr lang="en-US" baseline="0" dirty="0"/>
              <a:t>Notice that I said 20 + 40 NOT 2 + 4.  That’s not 2.  That’s 2 tens which is 20.  </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70</a:t>
            </a:fld>
            <a:endParaRPr lang="en-US"/>
          </a:p>
        </p:txBody>
      </p:sp>
    </p:spTree>
    <p:extLst>
      <p:ext uri="{BB962C8B-B14F-4D97-AF65-F5344CB8AC3E}">
        <p14:creationId xmlns:p14="http://schemas.microsoft.com/office/powerpoint/2010/main" val="41511538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could also start with 20 + 40 = </a:t>
            </a:r>
            <a:r>
              <a:rPr lang="en-US" dirty="0" smtClean="0"/>
              <a:t>&lt;click&gt;60</a:t>
            </a:r>
            <a:r>
              <a:rPr lang="en-US" dirty="0"/>
              <a:t>, </a:t>
            </a:r>
            <a:r>
              <a:rPr lang="en-US" dirty="0" smtClean="0"/>
              <a:t>3 </a:t>
            </a:r>
            <a:r>
              <a:rPr lang="en-US" dirty="0"/>
              <a:t>+ 1 = </a:t>
            </a:r>
            <a:r>
              <a:rPr lang="en-US" dirty="0" smtClean="0"/>
              <a:t>&lt;click&gt;4</a:t>
            </a:r>
            <a:r>
              <a:rPr lang="en-US" dirty="0"/>
              <a:t>, </a:t>
            </a:r>
            <a:r>
              <a:rPr lang="en-US" dirty="0" smtClean="0"/>
              <a:t>60 </a:t>
            </a:r>
            <a:r>
              <a:rPr lang="en-US" dirty="0"/>
              <a:t>+ 4 = </a:t>
            </a:r>
            <a:r>
              <a:rPr lang="en-US" dirty="0" smtClean="0"/>
              <a:t>&lt;click&gt;64</a:t>
            </a:r>
            <a:r>
              <a:rPr lang="en-US" dirty="0"/>
              <a:t>.  This would be correct</a:t>
            </a:r>
            <a:r>
              <a:rPr lang="en-US" baseline="0" dirty="0"/>
              <a:t> as well.</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71</a:t>
            </a:fld>
            <a:endParaRPr lang="en-US"/>
          </a:p>
        </p:txBody>
      </p:sp>
    </p:spTree>
    <p:extLst>
      <p:ext uri="{BB962C8B-B14F-4D97-AF65-F5344CB8AC3E}">
        <p14:creationId xmlns:p14="http://schemas.microsoft.com/office/powerpoint/2010/main" val="39059654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using partitioning</a:t>
            </a:r>
            <a:r>
              <a:rPr lang="en-US" baseline="0" dirty="0" smtClean="0"/>
              <a:t> by place value to solve this question.</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72</a:t>
            </a:fld>
            <a:endParaRPr lang="en-US"/>
          </a:p>
        </p:txBody>
      </p:sp>
    </p:spTree>
    <p:extLst>
      <p:ext uri="{BB962C8B-B14F-4D97-AF65-F5344CB8AC3E}">
        <p14:creationId xmlns:p14="http://schemas.microsoft.com/office/powerpoint/2010/main" val="32131401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your Hotdog handout, go to the box labelled Strategy</a:t>
            </a:r>
            <a:r>
              <a:rPr lang="en-US" baseline="0" dirty="0" smtClean="0"/>
              <a:t> 2.  </a:t>
            </a:r>
          </a:p>
          <a:p>
            <a:r>
              <a:rPr lang="en-US" baseline="0" dirty="0" smtClean="0"/>
              <a:t>Write the name of the strategy:  Partition by place value</a:t>
            </a:r>
          </a:p>
          <a:p>
            <a:r>
              <a:rPr lang="en-US" baseline="0" dirty="0" smtClean="0"/>
              <a:t>Solve your hotdog question by partitioning by place value.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73</a:t>
            </a:fld>
            <a:endParaRPr lang="en-US"/>
          </a:p>
        </p:txBody>
      </p:sp>
    </p:spTree>
    <p:extLst>
      <p:ext uri="{BB962C8B-B14F-4D97-AF65-F5344CB8AC3E}">
        <p14:creationId xmlns:p14="http://schemas.microsoft.com/office/powerpoint/2010/main" val="38989737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strategy is open number lines.</a:t>
            </a:r>
          </a:p>
          <a:p>
            <a:r>
              <a:rPr lang="en-US" dirty="0" smtClean="0"/>
              <a:t>Start by building 23</a:t>
            </a:r>
            <a:r>
              <a:rPr lang="en-US" baseline="0" dirty="0" smtClean="0"/>
              <a:t> in a straight line using base ten blocks.</a:t>
            </a:r>
            <a:r>
              <a:rPr lang="en-US" dirty="0" smtClean="0"/>
              <a:t> </a:t>
            </a:r>
          </a:p>
          <a:p>
            <a:r>
              <a:rPr lang="en-US" dirty="0" smtClean="0"/>
              <a:t>&lt;click&gt;Then add 41 to the end.</a:t>
            </a:r>
            <a:r>
              <a:rPr lang="en-US" baseline="0" dirty="0"/>
              <a:t> </a:t>
            </a:r>
            <a:r>
              <a:rPr lang="en-US" baseline="0" dirty="0" smtClean="0"/>
              <a:t> Now, figure out how much you have altogether?  When students respond, you’ll represent their explanations on the board.  For example,</a:t>
            </a:r>
          </a:p>
          <a:p>
            <a:r>
              <a:rPr lang="en-US" baseline="0" dirty="0" smtClean="0"/>
              <a:t>&lt;click&gt;Start by drawing a line.  Do not put 0 or any other number on the line.  Many students will use a counting on strategy, saying something like “I knew this was 23 so I didn’t recount it.”</a:t>
            </a:r>
          </a:p>
          <a:p>
            <a:r>
              <a:rPr lang="en-US" baseline="0" dirty="0" smtClean="0"/>
              <a:t>&lt;click&gt;so you draw the line and label it 23.  Then they might say, “then I skip counted by 10s”.  Ask them to walk you through each skip count.</a:t>
            </a:r>
          </a:p>
          <a:p>
            <a:r>
              <a:rPr lang="en-US" baseline="0" dirty="0" smtClean="0"/>
              <a:t>&lt;click&gt;One more ten is</a:t>
            </a:r>
          </a:p>
          <a:p>
            <a:r>
              <a:rPr lang="en-US" baseline="0" dirty="0" smtClean="0"/>
              <a:t>&lt;click&gt;33</a:t>
            </a:r>
          </a:p>
          <a:p>
            <a:r>
              <a:rPr lang="en-US" baseline="0" dirty="0" smtClean="0"/>
              <a:t>&lt;click&gt;one more ten is</a:t>
            </a:r>
          </a:p>
          <a:p>
            <a:r>
              <a:rPr lang="en-US" baseline="0" dirty="0" smtClean="0"/>
              <a:t>&lt;click&gt;43</a:t>
            </a:r>
          </a:p>
          <a:p>
            <a:r>
              <a:rPr lang="en-US" baseline="0" dirty="0" smtClean="0"/>
              <a:t>&lt;click&gt;one more ten is</a:t>
            </a:r>
          </a:p>
          <a:p>
            <a:r>
              <a:rPr lang="en-US" baseline="0" dirty="0" smtClean="0"/>
              <a:t>&lt;click&gt;53</a:t>
            </a:r>
          </a:p>
          <a:p>
            <a:r>
              <a:rPr lang="en-US" baseline="0" dirty="0" smtClean="0"/>
              <a:t>&lt;click&gt;one more ten is 63</a:t>
            </a:r>
          </a:p>
          <a:p>
            <a:r>
              <a:rPr lang="en-US" baseline="0" dirty="0" smtClean="0"/>
              <a:t>&lt;click&gt;I counted the 4 tens.  Now I have a one left.</a:t>
            </a:r>
          </a:p>
          <a:p>
            <a:r>
              <a:rPr lang="en-US" baseline="0" dirty="0" smtClean="0"/>
              <a:t>&lt;click&gt;and end up at 64.  Ask if anyone else skip counted by 10’s and then added one more.  Ask for different strategies. Did anybody else skip count by a different number?</a:t>
            </a:r>
          </a:p>
          <a:p>
            <a:r>
              <a:rPr lang="en-US" baseline="0" dirty="0" smtClean="0"/>
              <a:t>&lt;click&gt;Another student may say,</a:t>
            </a:r>
          </a:p>
          <a:p>
            <a:r>
              <a:rPr lang="en-US" baseline="0" dirty="0" smtClean="0"/>
              <a:t>&lt;click&gt;I know that 23 + 40 is</a:t>
            </a:r>
          </a:p>
          <a:p>
            <a:r>
              <a:rPr lang="en-US" baseline="0" dirty="0" smtClean="0"/>
              <a:t>&lt;click&gt;63</a:t>
            </a:r>
          </a:p>
          <a:p>
            <a:r>
              <a:rPr lang="en-US" baseline="0" dirty="0" smtClean="0"/>
              <a:t>&lt;click&gt;plus one more</a:t>
            </a:r>
          </a:p>
          <a:p>
            <a:r>
              <a:rPr lang="en-US" baseline="0" dirty="0" smtClean="0"/>
              <a:t>&lt;click&gt;is 64.  Again, ask if others counted the same way.</a:t>
            </a:r>
          </a:p>
          <a:p>
            <a:r>
              <a:rPr lang="en-US" baseline="0" dirty="0" smtClean="0"/>
              <a:t>If other students skipped counted different, for example by 20, 20 and 1, show that way.  You want to show all of the ways that students do it.  This helps them see that there are many ways to get there.  Some will be easier for them. Some will be harder.  That’s ok.  They just have to find the one that works for them best right.  Maybe they’ll try a different, more challenging one later.</a:t>
            </a:r>
          </a:p>
          <a:p>
            <a:endParaRPr lang="en-US" baseline="0" dirty="0" smtClean="0"/>
          </a:p>
        </p:txBody>
      </p:sp>
      <p:sp>
        <p:nvSpPr>
          <p:cNvPr id="4" name="Slide Number Placeholder 3"/>
          <p:cNvSpPr>
            <a:spLocks noGrp="1"/>
          </p:cNvSpPr>
          <p:nvPr>
            <p:ph type="sldNum" sz="quarter" idx="10"/>
          </p:nvPr>
        </p:nvSpPr>
        <p:spPr/>
        <p:txBody>
          <a:bodyPr/>
          <a:lstStyle/>
          <a:p>
            <a:fld id="{300A2B48-FB63-4825-A2AF-639E1601C3CE}" type="slidenum">
              <a:rPr lang="en-US" smtClean="0"/>
              <a:t>74</a:t>
            </a:fld>
            <a:endParaRPr lang="en-US"/>
          </a:p>
        </p:txBody>
      </p:sp>
    </p:spTree>
    <p:extLst>
      <p:ext uri="{BB962C8B-B14F-4D97-AF65-F5344CB8AC3E}">
        <p14:creationId xmlns:p14="http://schemas.microsoft.com/office/powerpoint/2010/main" val="591204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a:t>
            </a:fld>
            <a:endParaRPr lang="en-US"/>
          </a:p>
        </p:txBody>
      </p:sp>
    </p:spTree>
    <p:extLst>
      <p:ext uri="{BB962C8B-B14F-4D97-AF65-F5344CB8AC3E}">
        <p14:creationId xmlns:p14="http://schemas.microsoft.com/office/powerpoint/2010/main" val="8476427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students are confident, you can give them the</a:t>
            </a:r>
            <a:r>
              <a:rPr lang="en-US" baseline="0" dirty="0" smtClean="0"/>
              <a:t> question and tell them they can build it with the blocks first and then draw the open number line, or they can go straight to the open number line.  </a:t>
            </a:r>
          </a:p>
          <a:p>
            <a:endParaRPr lang="en-US" baseline="0" dirty="0" smtClean="0"/>
          </a:p>
          <a:p>
            <a:r>
              <a:rPr lang="en-US" baseline="0" dirty="0" smtClean="0"/>
              <a:t>You should expect to see them &lt;click&gt;</a:t>
            </a:r>
            <a:r>
              <a:rPr lang="en-US" dirty="0" smtClean="0"/>
              <a:t>Build 41 and then add 23&lt;click</a:t>
            </a:r>
            <a:r>
              <a:rPr lang="en-US" baseline="0" dirty="0" smtClean="0"/>
              <a:t> 4 times&gt;</a:t>
            </a:r>
            <a:r>
              <a:rPr lang="en-US" dirty="0" smtClean="0"/>
              <a:t> to the end</a:t>
            </a:r>
            <a:r>
              <a:rPr lang="en-US" baseline="0" dirty="0" smtClean="0"/>
              <a:t> if they are very comfortable with the commutative property.  If they don’t, you can give them 41 + 23, have them predict / estimate the answer, solve it and discuss what they found.  Will this happen every time or is it just a fluke?  Then, you could have one half of the classroom always start with the smaller number and add the bigger number.  The other half of the class could always start with the bigger number and add the smaller number.  Ask them why this will always work.</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75</a:t>
            </a:fld>
            <a:endParaRPr lang="en-US"/>
          </a:p>
        </p:txBody>
      </p:sp>
    </p:spTree>
    <p:extLst>
      <p:ext uri="{BB962C8B-B14F-4D97-AF65-F5344CB8AC3E}">
        <p14:creationId xmlns:p14="http://schemas.microsoft.com/office/powerpoint/2010/main" val="5912047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an open number line to solve this question.</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76</a:t>
            </a:fld>
            <a:endParaRPr lang="en-US"/>
          </a:p>
        </p:txBody>
      </p:sp>
    </p:spTree>
    <p:extLst>
      <p:ext uri="{BB962C8B-B14F-4D97-AF65-F5344CB8AC3E}">
        <p14:creationId xmlns:p14="http://schemas.microsoft.com/office/powerpoint/2010/main" val="31486237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your hotdog handout, write “Open number line” as your strategy 3.  Solve your hotdog question</a:t>
            </a:r>
            <a:r>
              <a:rPr lang="en-US" baseline="0" dirty="0" smtClean="0"/>
              <a:t> using an open number line.</a:t>
            </a:r>
          </a:p>
        </p:txBody>
      </p:sp>
      <p:sp>
        <p:nvSpPr>
          <p:cNvPr id="4" name="Slide Number Placeholder 3"/>
          <p:cNvSpPr>
            <a:spLocks noGrp="1"/>
          </p:cNvSpPr>
          <p:nvPr>
            <p:ph type="sldNum" sz="quarter" idx="10"/>
          </p:nvPr>
        </p:nvSpPr>
        <p:spPr/>
        <p:txBody>
          <a:bodyPr/>
          <a:lstStyle/>
          <a:p>
            <a:fld id="{6DE36EF0-7984-4198-B0B0-446744D294F3}" type="slidenum">
              <a:rPr lang="en-US" smtClean="0"/>
              <a:t>77</a:t>
            </a:fld>
            <a:endParaRPr lang="en-US"/>
          </a:p>
        </p:txBody>
      </p:sp>
    </p:spTree>
    <p:extLst>
      <p:ext uri="{BB962C8B-B14F-4D97-AF65-F5344CB8AC3E}">
        <p14:creationId xmlns:p14="http://schemas.microsoft.com/office/powerpoint/2010/main" val="27205605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None/>
            </a:pPr>
            <a:r>
              <a:rPr lang="en" dirty="0"/>
              <a:t>The EMPLO</a:t>
            </a:r>
            <a:r>
              <a:rPr lang="en" baseline="0" dirty="0"/>
              <a:t> group </a:t>
            </a:r>
            <a:r>
              <a:rPr lang="en" dirty="0"/>
              <a:t>created a simple quick assessment tool to keep track of students’ strategies.  It is meant to be used as a formative assessment tool that will guide our next steps with this particular student.  This can be downloaded from the EMPL website in the Try This section.  Let’s look closer at each of the sections.</a:t>
            </a:r>
            <a:endParaRPr lang="en" dirty="0">
              <a:solidFill>
                <a:schemeClr val="dk1"/>
              </a:solidFill>
            </a:endParaRPr>
          </a:p>
          <a:p>
            <a:endParaRPr lang="en-US" dirty="0"/>
          </a:p>
          <a:p>
            <a:r>
              <a:rPr lang="en-US" dirty="0"/>
              <a:t>&lt;Link for presenter </a:t>
            </a:r>
            <a:r>
              <a:rPr lang="en-US" b="0" dirty="0"/>
              <a:t>downloading:</a:t>
            </a:r>
            <a:r>
              <a:rPr lang="en-US" b="0" baseline="0" dirty="0"/>
              <a:t>  https://drive.google.com/open?id=0B-I5D9zVEge0RW1qQXdLa3RNeXM </a:t>
            </a:r>
            <a:r>
              <a:rPr lang="en-US" dirty="0"/>
              <a:t>&gt;</a:t>
            </a:r>
          </a:p>
          <a:p>
            <a:endParaRPr lang="en-US" dirty="0"/>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78</a:t>
            </a:fld>
            <a:endParaRPr lang="en-US"/>
          </a:p>
        </p:txBody>
      </p:sp>
    </p:spTree>
    <p:extLst>
      <p:ext uri="{BB962C8B-B14F-4D97-AF65-F5344CB8AC3E}">
        <p14:creationId xmlns:p14="http://schemas.microsoft.com/office/powerpoint/2010/main" val="13450799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First, we’ll look at the answer.  Is it correct or incorrect?  If it’s correct - was the answer obvious, inferred slightly or inferred majorly?  If we have to infer, then we know to have a conversation with this student regarding communication of answers.  If it’s incorrect, was it because of a minor mistake, or a mathematical misunderstanding?  This will also guide further conversations with this student and the next lesson.  </a:t>
            </a:r>
            <a:endParaRPr lang="en" dirty="0">
              <a:solidFill>
                <a:schemeClr val="dk1"/>
              </a:solidFill>
            </a:endParaRP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79</a:t>
            </a:fld>
            <a:endParaRPr lang="en-US"/>
          </a:p>
        </p:txBody>
      </p:sp>
    </p:spTree>
    <p:extLst>
      <p:ext uri="{BB962C8B-B14F-4D97-AF65-F5344CB8AC3E}">
        <p14:creationId xmlns:p14="http://schemas.microsoft.com/office/powerpoint/2010/main" val="22891060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 dirty="0"/>
              <a:t>Now, let’s find out what type of strategy the student is using - counting, additive thinking, or multiplicative thinking.  There’s also space to write down a different type of strategy.</a:t>
            </a:r>
            <a:endParaRPr lang="en" dirty="0">
              <a:solidFill>
                <a:schemeClr val="dk1"/>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 dirty="0"/>
              <a:t>There’s also space for us to write down notes and next steps.</a:t>
            </a:r>
            <a:r>
              <a:rPr lang="en" baseline="0" dirty="0"/>
              <a:t>  What follow up questions should I ask this student to clarify understanding? </a:t>
            </a:r>
            <a:r>
              <a:rPr lang="en" baseline="0" dirty="0" smtClean="0"/>
              <a:t>These are 2 questions you should always be asking students.  </a:t>
            </a:r>
            <a:r>
              <a:rPr lang="en" baseline="0" smtClean="0"/>
              <a:t>“Explain what you did.”  and “Will this always work?”  What </a:t>
            </a:r>
            <a:r>
              <a:rPr lang="en" baseline="0" dirty="0"/>
              <a:t>are the next steps that I will take with this student to help them develop their additive thinking skills?</a:t>
            </a:r>
            <a:r>
              <a:rPr lang="en" dirty="0"/>
              <a:t>  When we continue</a:t>
            </a:r>
            <a:r>
              <a:rPr lang="en" baseline="0" dirty="0"/>
              <a:t> to look at student work</a:t>
            </a:r>
            <a:r>
              <a:rPr lang="en" dirty="0"/>
              <a:t>, you’ll see a version of this at the bottom of the screen.  Ask yourself these questions when considering the student’s work.</a:t>
            </a:r>
          </a:p>
          <a:p>
            <a:endParaRPr dirty="0"/>
          </a:p>
          <a:p>
            <a:pPr>
              <a:buClr>
                <a:schemeClr val="dk1"/>
              </a:buClr>
              <a:buSzPct val="100000"/>
            </a:pPr>
            <a:r>
              <a:rPr lang="en" dirty="0">
                <a:solidFill>
                  <a:schemeClr val="dk1"/>
                </a:solidFill>
              </a:rPr>
              <a:t>You can download this from the Additive Thinking</a:t>
            </a:r>
            <a:r>
              <a:rPr lang="en" baseline="0" dirty="0">
                <a:solidFill>
                  <a:schemeClr val="dk1"/>
                </a:solidFill>
              </a:rPr>
              <a:t> </a:t>
            </a:r>
            <a:r>
              <a:rPr lang="en" dirty="0">
                <a:solidFill>
                  <a:schemeClr val="dk1"/>
                </a:solidFill>
              </a:rPr>
              <a:t>Try This Sections on the EMPL online</a:t>
            </a:r>
            <a:r>
              <a:rPr lang="en" baseline="0" dirty="0">
                <a:solidFill>
                  <a:schemeClr val="dk1"/>
                </a:solidFill>
              </a:rPr>
              <a:t> </a:t>
            </a:r>
            <a:r>
              <a:rPr lang="en" dirty="0">
                <a:solidFill>
                  <a:schemeClr val="dk1"/>
                </a:solidFill>
              </a:rPr>
              <a:t>learning guide.</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 would you use the Quick assessment to assess this student?”  &lt;give time&gt;</a:t>
            </a:r>
          </a:p>
          <a:p>
            <a:r>
              <a:rPr lang="en-US" dirty="0"/>
              <a:t>Ask “Did you notice anything about this students’ </a:t>
            </a:r>
            <a:r>
              <a:rPr lang="en-US" dirty="0" smtClean="0"/>
              <a:t>response? We can’t make any assumptions about what this student did.  What</a:t>
            </a:r>
            <a:r>
              <a:rPr lang="en-US" baseline="0" dirty="0" smtClean="0"/>
              <a:t> is our next step?  (We MUST ask them to explain their work)</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82</a:t>
            </a:fld>
            <a:endParaRPr lang="en-US"/>
          </a:p>
        </p:txBody>
      </p:sp>
    </p:spTree>
    <p:extLst>
      <p:ext uri="{BB962C8B-B14F-4D97-AF65-F5344CB8AC3E}">
        <p14:creationId xmlns:p14="http://schemas.microsoft.com/office/powerpoint/2010/main" val="14887753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83</a:t>
            </a:fld>
            <a:endParaRPr lang="en-US"/>
          </a:p>
        </p:txBody>
      </p:sp>
    </p:spTree>
    <p:extLst>
      <p:ext uri="{BB962C8B-B14F-4D97-AF65-F5344CB8AC3E}">
        <p14:creationId xmlns:p14="http://schemas.microsoft.com/office/powerpoint/2010/main" val="14887753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a:t>
            </a:r>
            <a:endParaRPr lang="en-US" b="0" dirty="0"/>
          </a:p>
          <a:p>
            <a:pPr marL="171450" indent="-171450">
              <a:buFont typeface="Arial" charset="0"/>
              <a:buChar char="•"/>
            </a:pPr>
            <a:r>
              <a:rPr lang="en-US" b="0" baseline="0" dirty="0"/>
              <a:t>Parent Letter – Big Idea 1</a:t>
            </a:r>
          </a:p>
          <a:p>
            <a:pPr marL="171450" indent="-171450">
              <a:buFont typeface="Arial" charset="0"/>
              <a:buChar char="•"/>
            </a:pPr>
            <a:endParaRPr lang="en-US" b="0" baseline="0" dirty="0"/>
          </a:p>
          <a:p>
            <a:pPr marL="0" indent="0">
              <a:buFont typeface="Arial" charset="0"/>
              <a:buNone/>
            </a:pPr>
            <a:r>
              <a:rPr lang="en-US" b="0" baseline="0" dirty="0"/>
              <a:t>The EMPL group created letters to parents to talk about each of the big ideas in equality, additive thinking and multiplicative thinking.</a:t>
            </a:r>
          </a:p>
          <a:p>
            <a:pPr marL="0" indent="0">
              <a:buFont typeface="Arial" charset="0"/>
              <a:buNone/>
            </a:pPr>
            <a:endParaRPr lang="en-US" b="0" baseline="0" dirty="0"/>
          </a:p>
          <a:p>
            <a:pPr marL="0" indent="0">
              <a:buFont typeface="Arial" charset="0"/>
              <a:buNone/>
            </a:pPr>
            <a:r>
              <a:rPr lang="en-US" b="0" baseline="0" dirty="0"/>
              <a:t>You can send this letter home with parents at the beginning of a unit, middle of a unit, end of a unit. However, if it’s at the beginning of the unit, then you are proactively providing parents with information about what they will be seeing their child doing.  </a:t>
            </a:r>
          </a:p>
          <a:p>
            <a:pPr marL="0" indent="0">
              <a:buFont typeface="Arial" charset="0"/>
              <a:buNone/>
            </a:pPr>
            <a:endParaRPr lang="en-US" b="0" baseline="0" dirty="0"/>
          </a:p>
          <a:p>
            <a:pPr marL="0" indent="0">
              <a:buFont typeface="Arial" charset="0"/>
              <a:buNone/>
            </a:pPr>
            <a:r>
              <a:rPr lang="en-US" b="0" baseline="0" dirty="0"/>
              <a:t>It’s in word, so you can even make smaller versions and only send home one “Pop Quiz” question and answer (on the reverse side) so you are not overwhelming the parent.</a:t>
            </a:r>
          </a:p>
          <a:p>
            <a:pPr marL="0" indent="0">
              <a:buFont typeface="Arial" charset="0"/>
              <a:buNone/>
            </a:pPr>
            <a:endParaRPr lang="en-US" b="0" baseline="0" dirty="0"/>
          </a:p>
          <a:p>
            <a:pPr marL="0" indent="0">
              <a:buFont typeface="Arial" charset="0"/>
              <a:buNone/>
            </a:pPr>
            <a:r>
              <a:rPr lang="en-US" b="0" baseline="0" dirty="0"/>
              <a:t>Take a moment to read and answer a question, then read the matching response on the back.</a:t>
            </a:r>
          </a:p>
          <a:p>
            <a:pPr marL="0" indent="0">
              <a:buFont typeface="Arial" charset="0"/>
              <a:buNone/>
            </a:pPr>
            <a:endParaRPr lang="en-US" b="0" baseline="0" dirty="0"/>
          </a:p>
          <a:p>
            <a:pPr marL="0" indent="0">
              <a:buFont typeface="Arial" charset="0"/>
              <a:buNone/>
            </a:pPr>
            <a:r>
              <a:rPr lang="en-US" b="0" baseline="0" dirty="0"/>
              <a:t>Discuss.</a:t>
            </a:r>
          </a:p>
        </p:txBody>
      </p:sp>
      <p:sp>
        <p:nvSpPr>
          <p:cNvPr id="4" name="Slide Number Placeholder 3"/>
          <p:cNvSpPr>
            <a:spLocks noGrp="1"/>
          </p:cNvSpPr>
          <p:nvPr>
            <p:ph type="sldNum" sz="quarter" idx="10"/>
          </p:nvPr>
        </p:nvSpPr>
        <p:spPr/>
        <p:txBody>
          <a:bodyPr/>
          <a:lstStyle/>
          <a:p>
            <a:fld id="{6DE36EF0-7984-4198-B0B0-446744D294F3}" type="slidenum">
              <a:rPr lang="en-US" smtClean="0"/>
              <a:t>84</a:t>
            </a:fld>
            <a:endParaRPr lang="en-US"/>
          </a:p>
        </p:txBody>
      </p:sp>
    </p:spTree>
    <p:extLst>
      <p:ext uri="{BB962C8B-B14F-4D97-AF65-F5344CB8AC3E}">
        <p14:creationId xmlns:p14="http://schemas.microsoft.com/office/powerpoint/2010/main" val="1656167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a:t>
            </a:fld>
            <a:endParaRPr lang="en-US"/>
          </a:p>
        </p:txBody>
      </p:sp>
    </p:spTree>
    <p:extLst>
      <p:ext uri="{BB962C8B-B14F-4D97-AF65-F5344CB8AC3E}">
        <p14:creationId xmlns:p14="http://schemas.microsoft.com/office/powerpoint/2010/main" val="8476427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out big idea and explain why</a:t>
            </a:r>
            <a:r>
              <a:rPr lang="en-US" baseline="0" dirty="0"/>
              <a:t> it’s a big idea.  Insert shortened version in title and longer version in body</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86</a:t>
            </a:fld>
            <a:endParaRPr lang="en-US"/>
          </a:p>
        </p:txBody>
      </p:sp>
    </p:spTree>
    <p:extLst>
      <p:ext uri="{BB962C8B-B14F-4D97-AF65-F5344CB8AC3E}">
        <p14:creationId xmlns:p14="http://schemas.microsoft.com/office/powerpoint/2010/main" val="33657131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participants solve this and share their strategies.  </a:t>
            </a:r>
          </a:p>
        </p:txBody>
      </p:sp>
      <p:sp>
        <p:nvSpPr>
          <p:cNvPr id="4" name="Slide Number Placeholder 3"/>
          <p:cNvSpPr>
            <a:spLocks noGrp="1"/>
          </p:cNvSpPr>
          <p:nvPr>
            <p:ph type="sldNum" sz="quarter" idx="10"/>
          </p:nvPr>
        </p:nvSpPr>
        <p:spPr/>
        <p:txBody>
          <a:bodyPr/>
          <a:lstStyle/>
          <a:p>
            <a:fld id="{6DE36EF0-7984-4198-B0B0-446744D294F3}" type="slidenum">
              <a:rPr lang="en-US" smtClean="0"/>
              <a:t>87</a:t>
            </a:fld>
            <a:endParaRPr lang="en-US"/>
          </a:p>
        </p:txBody>
      </p:sp>
    </p:spTree>
    <p:extLst>
      <p:ext uri="{BB962C8B-B14F-4D97-AF65-F5344CB8AC3E}">
        <p14:creationId xmlns:p14="http://schemas.microsoft.com/office/powerpoint/2010/main" val="33145366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participants solve this and share their strategies</a:t>
            </a:r>
            <a:r>
              <a:rPr lang="en-US"/>
              <a:t>.  </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88</a:t>
            </a:fld>
            <a:endParaRPr lang="en-US"/>
          </a:p>
        </p:txBody>
      </p:sp>
    </p:spTree>
    <p:extLst>
      <p:ext uri="{BB962C8B-B14F-4D97-AF65-F5344CB8AC3E}">
        <p14:creationId xmlns:p14="http://schemas.microsoft.com/office/powerpoint/2010/main" val="33145366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92</a:t>
            </a:fld>
            <a:endParaRPr lang="en-US"/>
          </a:p>
        </p:txBody>
      </p:sp>
    </p:spTree>
    <p:extLst>
      <p:ext uri="{BB962C8B-B14F-4D97-AF65-F5344CB8AC3E}">
        <p14:creationId xmlns:p14="http://schemas.microsoft.com/office/powerpoint/2010/main" val="29461832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a:t>
            </a:r>
          </a:p>
          <a:p>
            <a:pPr marL="171450" indent="-171450">
              <a:buFont typeface="Arial" charset="0"/>
              <a:buChar char="•"/>
            </a:pPr>
            <a:r>
              <a:rPr lang="en-US" dirty="0"/>
              <a:t>Parent Letter – Big Idea 2</a:t>
            </a:r>
          </a:p>
          <a:p>
            <a:pPr marL="0" indent="0">
              <a:buFont typeface="Arial" charset="0"/>
              <a:buNone/>
            </a:pPr>
            <a:endParaRPr lang="en-US" dirty="0"/>
          </a:p>
          <a:p>
            <a:pPr marL="0" indent="0">
              <a:buFont typeface="Arial" charset="0"/>
              <a:buNone/>
            </a:pPr>
            <a:r>
              <a:rPr lang="en-US" b="0" baseline="0" dirty="0"/>
              <a:t>The EMPL group created letters to parents to talk about each of the big ideas in equality, additive thinking and multiplicative thinking.</a:t>
            </a:r>
          </a:p>
          <a:p>
            <a:pPr marL="0" indent="0">
              <a:buFont typeface="Arial" charset="0"/>
              <a:buNone/>
            </a:pPr>
            <a:endParaRPr lang="en-US" b="0" baseline="0" dirty="0"/>
          </a:p>
          <a:p>
            <a:pPr marL="0" indent="0">
              <a:buFont typeface="Arial" charset="0"/>
              <a:buNone/>
            </a:pPr>
            <a:r>
              <a:rPr lang="en-US" b="0" baseline="0" dirty="0"/>
              <a:t>You can send this letter home with parents at the beginning of a unit, middle of a unit, end of a unit. However, if it’s at the beginning of the unit, then you are proactively providing parents with information about what they will be seeing their child doing.  </a:t>
            </a:r>
          </a:p>
          <a:p>
            <a:pPr marL="0" indent="0">
              <a:buFont typeface="Arial" charset="0"/>
              <a:buNone/>
            </a:pPr>
            <a:endParaRPr lang="en-US" b="0" baseline="0" dirty="0"/>
          </a:p>
          <a:p>
            <a:pPr marL="0" indent="0">
              <a:buFont typeface="Arial" charset="0"/>
              <a:buNone/>
            </a:pPr>
            <a:r>
              <a:rPr lang="en-US" b="0" baseline="0" dirty="0"/>
              <a:t>It’s in word, so you can even make smaller versions and only send home one “Pop Quiz” question and answer (on the reverse side) so you are not overwhelming the parent.</a:t>
            </a:r>
          </a:p>
          <a:p>
            <a:pPr marL="0" indent="0">
              <a:buFont typeface="Arial" charset="0"/>
              <a:buNone/>
            </a:pPr>
            <a:endParaRPr lang="en-US" b="0" baseline="0" dirty="0"/>
          </a:p>
          <a:p>
            <a:pPr marL="0" indent="0">
              <a:buFont typeface="Arial" charset="0"/>
              <a:buNone/>
            </a:pPr>
            <a:r>
              <a:rPr lang="en-US" b="0" baseline="0" dirty="0"/>
              <a:t>Take a moment to read and answer a question, then read the matching response on the back.</a:t>
            </a:r>
          </a:p>
          <a:p>
            <a:pPr marL="0" indent="0">
              <a:buFont typeface="Arial" charset="0"/>
              <a:buNone/>
            </a:pPr>
            <a:endParaRPr lang="en-US" b="0" baseline="0" dirty="0"/>
          </a:p>
          <a:p>
            <a:pPr marL="0" indent="0">
              <a:buFont typeface="Arial" charset="0"/>
              <a:buNone/>
            </a:pPr>
            <a:r>
              <a:rPr lang="en-US" b="0" baseline="0" dirty="0"/>
              <a:t>Discuss.</a:t>
            </a:r>
          </a:p>
        </p:txBody>
      </p:sp>
      <p:sp>
        <p:nvSpPr>
          <p:cNvPr id="4" name="Slide Number Placeholder 3"/>
          <p:cNvSpPr>
            <a:spLocks noGrp="1"/>
          </p:cNvSpPr>
          <p:nvPr>
            <p:ph type="sldNum" sz="quarter" idx="10"/>
          </p:nvPr>
        </p:nvSpPr>
        <p:spPr/>
        <p:txBody>
          <a:bodyPr/>
          <a:lstStyle/>
          <a:p>
            <a:fld id="{6DE36EF0-7984-4198-B0B0-446744D294F3}" type="slidenum">
              <a:rPr lang="en-US" smtClean="0"/>
              <a:t>97</a:t>
            </a:fld>
            <a:endParaRPr lang="en-US"/>
          </a:p>
        </p:txBody>
      </p:sp>
    </p:spTree>
    <p:extLst>
      <p:ext uri="{BB962C8B-B14F-4D97-AF65-F5344CB8AC3E}">
        <p14:creationId xmlns:p14="http://schemas.microsoft.com/office/powerpoint/2010/main" val="37925365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&lt;Presenter note:  We’ll come back to these</a:t>
            </a:r>
            <a:r>
              <a:rPr lang="en-US" baseline="0" dirty="0"/>
              <a:t> questions later&gt;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99</a:t>
            </a:fld>
            <a:endParaRPr lang="en-US"/>
          </a:p>
        </p:txBody>
      </p:sp>
    </p:spTree>
    <p:extLst>
      <p:ext uri="{BB962C8B-B14F-4D97-AF65-F5344CB8AC3E}">
        <p14:creationId xmlns:p14="http://schemas.microsoft.com/office/powerpoint/2010/main" val="168075173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&lt;Presenter</a:t>
            </a:r>
            <a:r>
              <a:rPr lang="en-US" baseline="0" dirty="0"/>
              <a:t> Note:  Prepare the “BI3:  Joining, Separating and Comparing Sorting </a:t>
            </a:r>
            <a:r>
              <a:rPr lang="en-US" baseline="0" dirty="0" smtClean="0"/>
              <a:t>Activity – GRADE 1”.  </a:t>
            </a:r>
            <a:r>
              <a:rPr lang="en-US" baseline="0" dirty="0"/>
              <a:t>Do NOT mention the full name of the activity to participants as this will give some info away.  Just refer to it as a sorting activity&gt;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100</a:t>
            </a:fld>
            <a:endParaRPr lang="en-US"/>
          </a:p>
        </p:txBody>
      </p:sp>
    </p:spTree>
    <p:extLst>
      <p:ext uri="{BB962C8B-B14F-4D97-AF65-F5344CB8AC3E}">
        <p14:creationId xmlns:p14="http://schemas.microsoft.com/office/powerpoint/2010/main" val="13520102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answer key.</a:t>
            </a:r>
          </a:p>
          <a:p>
            <a:r>
              <a:rPr lang="en-US" dirty="0"/>
              <a:t>&lt;click&gt;  Ask participants to figure out where the</a:t>
            </a:r>
            <a:r>
              <a:rPr lang="en-US" baseline="0" dirty="0"/>
              <a:t> question they wrote earlier would fit.  Survey all participants to determine if there is a tendency or trend.  (Most likely, most questions will fit in the Join Result Unknown box)</a:t>
            </a:r>
          </a:p>
        </p:txBody>
      </p:sp>
      <p:sp>
        <p:nvSpPr>
          <p:cNvPr id="4" name="Slide Number Placeholder 3"/>
          <p:cNvSpPr>
            <a:spLocks noGrp="1"/>
          </p:cNvSpPr>
          <p:nvPr>
            <p:ph type="sldNum" sz="quarter" idx="10"/>
          </p:nvPr>
        </p:nvSpPr>
        <p:spPr/>
        <p:txBody>
          <a:bodyPr/>
          <a:lstStyle/>
          <a:p>
            <a:fld id="{6DE36EF0-7984-4198-B0B0-446744D294F3}" type="slidenum">
              <a:rPr lang="en-US" smtClean="0"/>
              <a:t>109</a:t>
            </a:fld>
            <a:endParaRPr lang="en-US"/>
          </a:p>
        </p:txBody>
      </p:sp>
    </p:spTree>
    <p:extLst>
      <p:ext uri="{BB962C8B-B14F-4D97-AF65-F5344CB8AC3E}">
        <p14:creationId xmlns:p14="http://schemas.microsoft.com/office/powerpoint/2010/main" val="253004713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Instinctively, teachers tend to create questions that belong in the top row under Join and Separate.  Discuss the impact this will have on their teaching of word problems.</a:t>
            </a:r>
          </a:p>
          <a:p>
            <a:r>
              <a:rPr lang="en-US" baseline="0" dirty="0"/>
              <a:t>&lt;click&gt;Give time for participants to rewrite their question to hit a different row and then different column. They can share with elbow partners.  In a longer workshop, you could give time for them to create a new question for each box.  You could give them a blank template with only the row and column headers where they have space to write questions in.</a:t>
            </a:r>
          </a:p>
        </p:txBody>
      </p:sp>
      <p:sp>
        <p:nvSpPr>
          <p:cNvPr id="4" name="Slide Number Placeholder 3"/>
          <p:cNvSpPr>
            <a:spLocks noGrp="1"/>
          </p:cNvSpPr>
          <p:nvPr>
            <p:ph type="sldNum" sz="quarter" idx="10"/>
          </p:nvPr>
        </p:nvSpPr>
        <p:spPr/>
        <p:txBody>
          <a:bodyPr/>
          <a:lstStyle/>
          <a:p>
            <a:fld id="{6DE36EF0-7984-4198-B0B0-446744D294F3}" type="slidenum">
              <a:rPr lang="en-US" smtClean="0"/>
              <a:t>110</a:t>
            </a:fld>
            <a:endParaRPr lang="en-US"/>
          </a:p>
        </p:txBody>
      </p:sp>
    </p:spTree>
    <p:extLst>
      <p:ext uri="{BB962C8B-B14F-4D97-AF65-F5344CB8AC3E}">
        <p14:creationId xmlns:p14="http://schemas.microsoft.com/office/powerpoint/2010/main" val="25300471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111</a:t>
            </a:fld>
            <a:endParaRPr lang="en-US"/>
          </a:p>
        </p:txBody>
      </p:sp>
    </p:spTree>
    <p:extLst>
      <p:ext uri="{BB962C8B-B14F-4D97-AF65-F5344CB8AC3E}">
        <p14:creationId xmlns:p14="http://schemas.microsoft.com/office/powerpoint/2010/main" val="441081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Separate PowerPoint</a:t>
            </a:r>
            <a:r>
              <a:rPr lang="en-US" baseline="0" dirty="0" smtClean="0"/>
              <a:t> files are included in the Presenter Resource section for each grade that look at each outcome specifically to answer these questions.  </a:t>
            </a:r>
          </a:p>
          <a:p>
            <a:endParaRPr lang="en-US" baseline="0" dirty="0" smtClean="0"/>
          </a:p>
          <a:p>
            <a:r>
              <a:rPr lang="en-US" baseline="0" dirty="0" smtClean="0"/>
              <a:t>Clarifications of </a:t>
            </a:r>
            <a:r>
              <a:rPr lang="en-US" baseline="0" dirty="0" err="1" smtClean="0"/>
              <a:t>Expections</a:t>
            </a:r>
            <a:r>
              <a:rPr lang="en-US" baseline="0" dirty="0" smtClean="0"/>
              <a:t>, 2016, can be found at https://education.alberta.ca/media/3115251/2016_clar_k_9_math_pos.pdf </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10</a:t>
            </a:fld>
            <a:endParaRPr lang="en-US"/>
          </a:p>
        </p:txBody>
      </p:sp>
    </p:spTree>
    <p:extLst>
      <p:ext uri="{BB962C8B-B14F-4D97-AF65-F5344CB8AC3E}">
        <p14:creationId xmlns:p14="http://schemas.microsoft.com/office/powerpoint/2010/main" val="149516309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112</a:t>
            </a:fld>
            <a:endParaRPr lang="en-US"/>
          </a:p>
        </p:txBody>
      </p:sp>
    </p:spTree>
    <p:extLst>
      <p:ext uri="{BB962C8B-B14F-4D97-AF65-F5344CB8AC3E}">
        <p14:creationId xmlns:p14="http://schemas.microsoft.com/office/powerpoint/2010/main" val="336571316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113</a:t>
            </a:fld>
            <a:endParaRPr lang="en-US"/>
          </a:p>
        </p:txBody>
      </p:sp>
    </p:spTree>
    <p:extLst>
      <p:ext uri="{BB962C8B-B14F-4D97-AF65-F5344CB8AC3E}">
        <p14:creationId xmlns:p14="http://schemas.microsoft.com/office/powerpoint/2010/main" val="33657131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 simple example.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114</a:t>
            </a:fld>
            <a:endParaRPr lang="en-US"/>
          </a:p>
        </p:txBody>
      </p:sp>
    </p:spTree>
    <p:extLst>
      <p:ext uri="{BB962C8B-B14F-4D97-AF65-F5344CB8AC3E}">
        <p14:creationId xmlns:p14="http://schemas.microsoft.com/office/powerpoint/2010/main" val="159230995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a:t>
            </a:r>
            <a:r>
              <a:rPr lang="en-US" baseline="0" dirty="0"/>
              <a:t> uses an </a:t>
            </a:r>
            <a:r>
              <a:rPr lang="en-US" baseline="0" dirty="0" smtClean="0"/>
              <a:t>number </a:t>
            </a:r>
            <a:r>
              <a:rPr lang="en-US" baseline="0" dirty="0"/>
              <a:t>line.</a:t>
            </a:r>
          </a:p>
          <a:p>
            <a:r>
              <a:rPr lang="en-US" baseline="0" dirty="0"/>
              <a:t>&lt;click&gt;Starts at </a:t>
            </a:r>
            <a:r>
              <a:rPr lang="en-US" baseline="0" dirty="0" smtClean="0"/>
              <a:t>6.</a:t>
            </a:r>
            <a:endParaRPr lang="en-US" baseline="0" dirty="0"/>
          </a:p>
          <a:p>
            <a:r>
              <a:rPr lang="en-US" baseline="0" dirty="0" smtClean="0"/>
              <a:t>&lt;click&gt;Counts back to Sandi’s 2 km.</a:t>
            </a:r>
            <a:endParaRPr lang="en-US" baseline="0" dirty="0"/>
          </a:p>
          <a:p>
            <a:r>
              <a:rPr lang="en-US" baseline="0" dirty="0" smtClean="0"/>
              <a:t>&lt;click&gt;And says the answer is 4.</a:t>
            </a:r>
          </a:p>
          <a:p>
            <a:r>
              <a:rPr lang="en-US" baseline="0" dirty="0" smtClean="0"/>
              <a:t>The trouble with this approach is that it &lt;click&gt;almost implies that you are removing Sandi’s 2 km from Renee’s race.  Is that really happening?</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115</a:t>
            </a:fld>
            <a:endParaRPr lang="en-US"/>
          </a:p>
        </p:txBody>
      </p:sp>
    </p:spTree>
    <p:extLst>
      <p:ext uri="{BB962C8B-B14F-4D97-AF65-F5344CB8AC3E}">
        <p14:creationId xmlns:p14="http://schemas.microsoft.com/office/powerpoint/2010/main" val="59120479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a:t>
            </a:r>
            <a:r>
              <a:rPr lang="en-US" baseline="0" dirty="0"/>
              <a:t> uses an </a:t>
            </a:r>
            <a:r>
              <a:rPr lang="en-US" baseline="0" dirty="0" smtClean="0"/>
              <a:t>number </a:t>
            </a:r>
            <a:r>
              <a:rPr lang="en-US" baseline="0" dirty="0"/>
              <a:t>line.</a:t>
            </a:r>
          </a:p>
          <a:p>
            <a:r>
              <a:rPr lang="en-US" baseline="0" dirty="0"/>
              <a:t>&lt;click&gt;Starts at </a:t>
            </a:r>
            <a:r>
              <a:rPr lang="en-US" baseline="0" dirty="0" smtClean="0"/>
              <a:t>6.</a:t>
            </a:r>
            <a:endParaRPr lang="en-US" baseline="0" dirty="0"/>
          </a:p>
          <a:p>
            <a:r>
              <a:rPr lang="en-US" baseline="0" dirty="0" smtClean="0"/>
              <a:t>&lt;click&gt;Counts back to Sandi who is at 2.</a:t>
            </a:r>
            <a:endParaRPr lang="en-US" baseline="0" dirty="0"/>
          </a:p>
          <a:p>
            <a:r>
              <a:rPr lang="en-US" baseline="0" smtClean="0"/>
              <a:t>And says </a:t>
            </a:r>
            <a:r>
              <a:rPr lang="en-US" baseline="0" dirty="0"/>
              <a:t>that Renee </a:t>
            </a:r>
            <a:r>
              <a:rPr lang="en-US" baseline="0"/>
              <a:t>ran </a:t>
            </a:r>
            <a:r>
              <a:rPr lang="en-US" baseline="0" smtClean="0"/>
              <a:t>4 </a:t>
            </a:r>
            <a:r>
              <a:rPr lang="en-US" baseline="0" dirty="0"/>
              <a:t>km more than Sandi.</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116</a:t>
            </a:fld>
            <a:endParaRPr lang="en-US"/>
          </a:p>
        </p:txBody>
      </p:sp>
    </p:spTree>
    <p:extLst>
      <p:ext uri="{BB962C8B-B14F-4D97-AF65-F5344CB8AC3E}">
        <p14:creationId xmlns:p14="http://schemas.microsoft.com/office/powerpoint/2010/main" val="5912047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a:t>
            </a:r>
            <a:r>
              <a:rPr lang="en-US" baseline="0" dirty="0"/>
              <a:t> uses an open number line.</a:t>
            </a:r>
          </a:p>
          <a:p>
            <a:r>
              <a:rPr lang="en-US" baseline="0" dirty="0"/>
              <a:t>&lt;click&gt;Starts at </a:t>
            </a:r>
            <a:r>
              <a:rPr lang="en-US" baseline="0" dirty="0" smtClean="0"/>
              <a:t>2.</a:t>
            </a:r>
            <a:endParaRPr lang="en-US" baseline="0" dirty="0"/>
          </a:p>
          <a:p>
            <a:r>
              <a:rPr lang="en-US" baseline="0" dirty="0" smtClean="0"/>
              <a:t>&lt;click&gt;Counts forward to 6.</a:t>
            </a:r>
            <a:endParaRPr lang="en-US" baseline="0" dirty="0"/>
          </a:p>
          <a:p>
            <a:r>
              <a:rPr lang="en-US" baseline="0" dirty="0" smtClean="0"/>
              <a:t>&lt;</a:t>
            </a:r>
            <a:r>
              <a:rPr lang="en-US" baseline="0" dirty="0"/>
              <a:t>click&gt;and says that Renee ran </a:t>
            </a:r>
            <a:r>
              <a:rPr lang="en-US" baseline="0" dirty="0" smtClean="0"/>
              <a:t>4 </a:t>
            </a:r>
            <a:r>
              <a:rPr lang="en-US" baseline="0" dirty="0"/>
              <a:t>km more than Sandi.</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117</a:t>
            </a:fld>
            <a:endParaRPr lang="en-US"/>
          </a:p>
        </p:txBody>
      </p:sp>
    </p:spTree>
    <p:extLst>
      <p:ext uri="{BB962C8B-B14F-4D97-AF65-F5344CB8AC3E}">
        <p14:creationId xmlns:p14="http://schemas.microsoft.com/office/powerpoint/2010/main" val="59120479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time to , brainstorm.  Share.</a:t>
            </a:r>
          </a:p>
          <a:p>
            <a:endParaRPr lang="en-US" dirty="0"/>
          </a:p>
          <a:p>
            <a:r>
              <a:rPr lang="en-US" dirty="0"/>
              <a:t>Here are some other ideas:  comparing salaries, heights, weight, distance you hit a ball, distances</a:t>
            </a:r>
            <a:r>
              <a:rPr lang="en-US" baseline="0" dirty="0"/>
              <a:t> between cities (ex. Red to Edmonton vs Red Deer to Calgary.  Which is further?)</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118</a:t>
            </a:fld>
            <a:endParaRPr lang="en-US"/>
          </a:p>
        </p:txBody>
      </p:sp>
    </p:spTree>
    <p:extLst>
      <p:ext uri="{BB962C8B-B14F-4D97-AF65-F5344CB8AC3E}">
        <p14:creationId xmlns:p14="http://schemas.microsoft.com/office/powerpoint/2010/main" val="226032582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start with a simplistic example.  Give them images or manipulatives to actually build the comparison.  </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119</a:t>
            </a:fld>
            <a:endParaRPr lang="en-US"/>
          </a:p>
        </p:txBody>
      </p:sp>
    </p:spTree>
    <p:extLst>
      <p:ext uri="{BB962C8B-B14F-4D97-AF65-F5344CB8AC3E}">
        <p14:creationId xmlns:p14="http://schemas.microsoft.com/office/powerpoint/2010/main" val="9415846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Beginning Understanding:  counting objects one by one</a:t>
            </a:r>
          </a:p>
          <a:p>
            <a:r>
              <a:rPr lang="en-US" dirty="0"/>
              <a:t>Next Level:  (Could</a:t>
            </a:r>
            <a:r>
              <a:rPr lang="en-US" baseline="0" dirty="0"/>
              <a:t> even be called one for one correspondence)</a:t>
            </a:r>
            <a:r>
              <a:rPr lang="en-US" dirty="0"/>
              <a:t>  Comparing 2 piles of objects, removing</a:t>
            </a:r>
            <a:r>
              <a:rPr lang="en-US" baseline="0" dirty="0"/>
              <a:t> one from each pile at a time until there are no more pairs left, in order to determine which pile has more.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120</a:t>
            </a:fld>
            <a:endParaRPr lang="en-US"/>
          </a:p>
        </p:txBody>
      </p:sp>
    </p:spTree>
    <p:extLst>
      <p:ext uri="{BB962C8B-B14F-4D97-AF65-F5344CB8AC3E}">
        <p14:creationId xmlns:p14="http://schemas.microsoft.com/office/powerpoint/2010/main" val="20778801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you</a:t>
            </a:r>
            <a:r>
              <a:rPr lang="en-US" baseline="0" dirty="0" smtClean="0"/>
              <a:t> can remove the images but still show one to one.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121</a:t>
            </a:fld>
            <a:endParaRPr lang="en-US"/>
          </a:p>
        </p:txBody>
      </p:sp>
    </p:spTree>
    <p:extLst>
      <p:ext uri="{BB962C8B-B14F-4D97-AF65-F5344CB8AC3E}">
        <p14:creationId xmlns:p14="http://schemas.microsoft.com/office/powerpoint/2010/main" val="2104529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 Pair:  Participants brainstorm a list of Additive</a:t>
            </a:r>
            <a:r>
              <a:rPr lang="en-US" baseline="0" dirty="0"/>
              <a:t> Thinking </a:t>
            </a:r>
            <a:r>
              <a:rPr lang="en-US" dirty="0"/>
              <a:t>strategies they</a:t>
            </a:r>
            <a:r>
              <a:rPr lang="en-US" baseline="0" dirty="0"/>
              <a:t> believe their students need at their grade level.  Don’t worry about the “proper” name for the strategy.</a:t>
            </a:r>
          </a:p>
          <a:p>
            <a:r>
              <a:rPr lang="en-US" baseline="0" dirty="0"/>
              <a:t>Optional for longer workshops:  Participants could be provided with their grade specific Program of Studies to look through</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20</a:t>
            </a:fld>
            <a:endParaRPr lang="en-US"/>
          </a:p>
        </p:txBody>
      </p:sp>
    </p:spTree>
    <p:extLst>
      <p:ext uri="{BB962C8B-B14F-4D97-AF65-F5344CB8AC3E}">
        <p14:creationId xmlns:p14="http://schemas.microsoft.com/office/powerpoint/2010/main" val="370076971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you can remove the one to one.  Cuisenaire rods are great tools for this</a:t>
            </a:r>
            <a:r>
              <a:rPr lang="en-US" baseline="0" dirty="0" smtClean="0"/>
              <a:t> in the beginning.  </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122</a:t>
            </a:fld>
            <a:endParaRPr lang="en-US"/>
          </a:p>
        </p:txBody>
      </p:sp>
    </p:spTree>
    <p:extLst>
      <p:ext uri="{BB962C8B-B14F-4D97-AF65-F5344CB8AC3E}">
        <p14:creationId xmlns:p14="http://schemas.microsoft.com/office/powerpoint/2010/main" val="90293880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a:t>
            </a:r>
            <a:r>
              <a:rPr lang="en-US" dirty="0"/>
              <a:t>you represent the relationship among the larger quantity, the smaller quantity and the</a:t>
            </a:r>
            <a:r>
              <a:rPr lang="en-US" baseline="0" dirty="0"/>
              <a:t> difference as mathematical equations?</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123</a:t>
            </a:fld>
            <a:endParaRPr lang="en-US"/>
          </a:p>
        </p:txBody>
      </p:sp>
    </p:spTree>
    <p:extLst>
      <p:ext uri="{BB962C8B-B14F-4D97-AF65-F5344CB8AC3E}">
        <p14:creationId xmlns:p14="http://schemas.microsoft.com/office/powerpoint/2010/main" val="224566963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124</a:t>
            </a:fld>
            <a:endParaRPr lang="en-US"/>
          </a:p>
        </p:txBody>
      </p:sp>
    </p:spTree>
    <p:extLst>
      <p:ext uri="{BB962C8B-B14F-4D97-AF65-F5344CB8AC3E}">
        <p14:creationId xmlns:p14="http://schemas.microsoft.com/office/powerpoint/2010/main" val="224566963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Contacted Brian for copyright permission.  Permission received to post.</a:t>
            </a:r>
          </a:p>
          <a:p>
            <a:r>
              <a:rPr lang="en-US" dirty="0" smtClean="0"/>
              <a:t>Taken Directly from:  https://docs.google.com/presentation/d/1AXQiocbRxYPX73Vw6qws6P-APkGiyiLSBEym-AK4Cp0/edit#slide=id.g11a0b9da7d_0_100</a:t>
            </a:r>
          </a:p>
          <a:p>
            <a:endParaRPr lang="en-US" dirty="0" smtClean="0"/>
          </a:p>
          <a:p>
            <a:pPr rtl="0"/>
            <a:r>
              <a:rPr lang="en-US" sz="1200" b="0" i="0" u="none" strike="noStrike" kern="1200" dirty="0" smtClean="0">
                <a:solidFill>
                  <a:schemeClr val="tx1"/>
                </a:solidFill>
                <a:effectLst/>
                <a:latin typeface="+mn-lt"/>
                <a:ea typeface="+mn-ea"/>
                <a:cs typeface="+mn-cs"/>
              </a:rPr>
              <a:t>What are you picturing in your mind when you read this story?</a:t>
            </a:r>
            <a:endParaRPr lang="en-US" b="0" dirty="0" smtClean="0">
              <a:effectLst/>
            </a:endParaRPr>
          </a:p>
          <a:p>
            <a:r>
              <a:rPr lang="en-US" sz="1200" b="0" i="0" u="none" strike="noStrike" kern="1200" dirty="0" smtClean="0">
                <a:solidFill>
                  <a:schemeClr val="tx1"/>
                </a:solidFill>
                <a:effectLst/>
                <a:latin typeface="+mn-lt"/>
                <a:ea typeface="+mn-ea"/>
                <a:cs typeface="+mn-cs"/>
              </a:rPr>
              <a:t>What do the words “some more” mean?</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125</a:t>
            </a:fld>
            <a:endParaRPr lang="en-US"/>
          </a:p>
        </p:txBody>
      </p:sp>
    </p:spTree>
    <p:extLst>
      <p:ext uri="{BB962C8B-B14F-4D97-AF65-F5344CB8AC3E}">
        <p14:creationId xmlns:p14="http://schemas.microsoft.com/office/powerpoint/2010/main" val="356839484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Contacted Brian for copyright permission.  Permission received.</a:t>
            </a:r>
          </a:p>
          <a:p>
            <a:r>
              <a:rPr lang="en-US" dirty="0" smtClean="0"/>
              <a:t>Taken Directly from:  https://docs.google.com/presentation/d/1AXQiocbRxYPX73Vw6qws6P-APkGiyiLSBEym-AK4Cp0/edit#slide=id.g11a0b9da7d_0_100</a:t>
            </a:r>
          </a:p>
          <a:p>
            <a:endParaRPr lang="en-US" dirty="0" smtClean="0"/>
          </a:p>
          <a:p>
            <a:pPr rtl="0"/>
            <a:r>
              <a:rPr lang="en-US" sz="1200" b="0" i="0" u="none" strike="noStrike" kern="1200" dirty="0" smtClean="0">
                <a:solidFill>
                  <a:schemeClr val="tx1"/>
                </a:solidFill>
                <a:effectLst/>
                <a:latin typeface="+mn-lt"/>
                <a:ea typeface="+mn-ea"/>
                <a:cs typeface="+mn-cs"/>
              </a:rPr>
              <a:t>What changed? What did we learn from this new information?</a:t>
            </a:r>
            <a:endParaRPr lang="en-US" b="0" dirty="0" smtClean="0">
              <a:effectLst/>
            </a:endParaRPr>
          </a:p>
          <a:p>
            <a:pPr rtl="0"/>
            <a:r>
              <a:rPr lang="en-US" sz="1200" b="0" i="0" u="none" strike="noStrike" kern="1200" dirty="0" smtClean="0">
                <a:solidFill>
                  <a:schemeClr val="tx1"/>
                </a:solidFill>
                <a:effectLst/>
                <a:latin typeface="+mn-lt"/>
                <a:ea typeface="+mn-ea"/>
                <a:cs typeface="+mn-cs"/>
              </a:rPr>
              <a:t>If the word “some” in the second sentence changes to a number, what number do you think it could be?</a:t>
            </a:r>
            <a:endParaRPr lang="en-US" b="0" dirty="0" smtClean="0">
              <a:effectLst/>
            </a:endParaRPr>
          </a:p>
        </p:txBody>
      </p:sp>
      <p:sp>
        <p:nvSpPr>
          <p:cNvPr id="4" name="Slide Number Placeholder 3"/>
          <p:cNvSpPr>
            <a:spLocks noGrp="1"/>
          </p:cNvSpPr>
          <p:nvPr>
            <p:ph type="sldNum" sz="quarter" idx="10"/>
          </p:nvPr>
        </p:nvSpPr>
        <p:spPr/>
        <p:txBody>
          <a:bodyPr/>
          <a:lstStyle/>
          <a:p>
            <a:fld id="{6DE36EF0-7984-4198-B0B0-446744D294F3}" type="slidenum">
              <a:rPr lang="en-US" smtClean="0"/>
              <a:t>126</a:t>
            </a:fld>
            <a:endParaRPr lang="en-US"/>
          </a:p>
        </p:txBody>
      </p:sp>
    </p:spTree>
    <p:extLst>
      <p:ext uri="{BB962C8B-B14F-4D97-AF65-F5344CB8AC3E}">
        <p14:creationId xmlns:p14="http://schemas.microsoft.com/office/powerpoint/2010/main" val="356839484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Contacted Brian for copyright permission.  Permission received.</a:t>
            </a:r>
          </a:p>
          <a:p>
            <a:r>
              <a:rPr lang="en-US" dirty="0" smtClean="0"/>
              <a:t>Taken Directly from:  https://docs.google.com/presentation/d/1AXQiocbRxYPX73Vw6qws6P-APkGiyiLSBEym-AK4Cp0/edit#slide=id.g11a0b9da7d_0_100</a:t>
            </a:r>
          </a:p>
          <a:p>
            <a:endParaRPr lang="en-US" dirty="0" smtClean="0"/>
          </a:p>
          <a:p>
            <a:pPr rtl="0"/>
            <a:r>
              <a:rPr lang="en-US" sz="1200" b="0" i="0" u="none" strike="noStrike" kern="1200" dirty="0" smtClean="0">
                <a:solidFill>
                  <a:schemeClr val="tx1"/>
                </a:solidFill>
                <a:effectLst/>
                <a:latin typeface="+mn-lt"/>
                <a:ea typeface="+mn-ea"/>
                <a:cs typeface="+mn-cs"/>
              </a:rPr>
              <a:t>What changed? What did we learn from this new information?</a:t>
            </a:r>
            <a:endParaRPr lang="en-US" b="0" dirty="0" smtClean="0">
              <a:effectLst/>
            </a:endParaRPr>
          </a:p>
          <a:p>
            <a:r>
              <a:rPr lang="en-US" sz="1200" b="0" i="0" u="none" strike="noStrike" kern="1200" dirty="0" smtClean="0">
                <a:solidFill>
                  <a:schemeClr val="tx1"/>
                </a:solidFill>
                <a:effectLst/>
                <a:latin typeface="+mn-lt"/>
                <a:ea typeface="+mn-ea"/>
                <a:cs typeface="+mn-cs"/>
              </a:rPr>
              <a:t>&lt;click&gt;What question could we ask about this situation?</a:t>
            </a:r>
            <a:endParaRPr lang="en-US" b="0" dirty="0" smtClean="0">
              <a:effectLst/>
            </a:endParaRPr>
          </a:p>
        </p:txBody>
      </p:sp>
      <p:sp>
        <p:nvSpPr>
          <p:cNvPr id="4" name="Slide Number Placeholder 3"/>
          <p:cNvSpPr>
            <a:spLocks noGrp="1"/>
          </p:cNvSpPr>
          <p:nvPr>
            <p:ph type="sldNum" sz="quarter" idx="10"/>
          </p:nvPr>
        </p:nvSpPr>
        <p:spPr/>
        <p:txBody>
          <a:bodyPr/>
          <a:lstStyle/>
          <a:p>
            <a:fld id="{6DE36EF0-7984-4198-B0B0-446744D294F3}" type="slidenum">
              <a:rPr lang="en-US" smtClean="0"/>
              <a:t>127</a:t>
            </a:fld>
            <a:endParaRPr lang="en-US"/>
          </a:p>
        </p:txBody>
      </p:sp>
    </p:spTree>
    <p:extLst>
      <p:ext uri="{BB962C8B-B14F-4D97-AF65-F5344CB8AC3E}">
        <p14:creationId xmlns:p14="http://schemas.microsoft.com/office/powerpoint/2010/main" val="356839484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Contacted Brian for copyright permission.  Permission Received.</a:t>
            </a:r>
          </a:p>
          <a:p>
            <a:r>
              <a:rPr lang="en-US" dirty="0" smtClean="0"/>
              <a:t>Taken Directly from:  https://docs.google.com/presentation/d/1AXQiocbRxYPX73Vw6qws6P-APkGiyiLSBEym-AK4Cp0/edit#slide=id.g11a0b9da7d_0_100</a:t>
            </a:r>
          </a:p>
          <a:p>
            <a:endParaRPr lang="en-US" dirty="0" smtClean="0"/>
          </a:p>
          <a:p>
            <a:pPr rtl="0"/>
            <a:r>
              <a:rPr lang="en-US" sz="1200" b="0" i="0" u="none" strike="noStrike" kern="1200" dirty="0" smtClean="0">
                <a:solidFill>
                  <a:schemeClr val="tx1"/>
                </a:solidFill>
                <a:effectLst/>
                <a:latin typeface="+mn-lt"/>
                <a:ea typeface="+mn-ea"/>
                <a:cs typeface="+mn-cs"/>
              </a:rPr>
              <a:t>What operation will you use to answer the question? Why?</a:t>
            </a:r>
            <a:endParaRPr lang="en-US" b="0" dirty="0" smtClean="0">
              <a:effectLst/>
            </a:endParaRPr>
          </a:p>
        </p:txBody>
      </p:sp>
      <p:sp>
        <p:nvSpPr>
          <p:cNvPr id="4" name="Slide Number Placeholder 3"/>
          <p:cNvSpPr>
            <a:spLocks noGrp="1"/>
          </p:cNvSpPr>
          <p:nvPr>
            <p:ph type="sldNum" sz="quarter" idx="10"/>
          </p:nvPr>
        </p:nvSpPr>
        <p:spPr/>
        <p:txBody>
          <a:bodyPr/>
          <a:lstStyle/>
          <a:p>
            <a:fld id="{6DE36EF0-7984-4198-B0B0-446744D294F3}" type="slidenum">
              <a:rPr lang="en-US" smtClean="0"/>
              <a:t>128</a:t>
            </a:fld>
            <a:endParaRPr lang="en-US"/>
          </a:p>
        </p:txBody>
      </p:sp>
    </p:spTree>
    <p:extLst>
      <p:ext uri="{BB962C8B-B14F-4D97-AF65-F5344CB8AC3E}">
        <p14:creationId xmlns:p14="http://schemas.microsoft.com/office/powerpoint/2010/main" val="356839484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b="1" baseline="0" dirty="0"/>
              <a:t>Handout:</a:t>
            </a:r>
          </a:p>
          <a:p>
            <a:pPr marL="0" indent="0">
              <a:buFont typeface="Arial" charset="0"/>
              <a:buNone/>
            </a:pPr>
            <a:r>
              <a:rPr lang="en-US" b="0" baseline="0" dirty="0"/>
              <a:t>* Parent Letter – Big Idea 3</a:t>
            </a:r>
          </a:p>
          <a:p>
            <a:pPr marL="0" indent="0">
              <a:buFont typeface="Arial" charset="0"/>
              <a:buNone/>
            </a:pPr>
            <a:r>
              <a:rPr lang="en-US" b="0" baseline="0" dirty="0"/>
              <a:t>The EMPL group created letters to parents to talk about each of the big ideas in equality, additive thinking and multiplicative thinking.</a:t>
            </a:r>
          </a:p>
          <a:p>
            <a:pPr marL="0" indent="0">
              <a:buFont typeface="Arial" charset="0"/>
              <a:buNone/>
            </a:pPr>
            <a:endParaRPr lang="en-US" b="0" baseline="0" dirty="0"/>
          </a:p>
          <a:p>
            <a:pPr marL="0" indent="0">
              <a:buFont typeface="Arial" charset="0"/>
              <a:buNone/>
            </a:pPr>
            <a:r>
              <a:rPr lang="en-US" b="0" baseline="0" dirty="0"/>
              <a:t>You can send this letter home with parents at the beginning of a unit, middle of a unit, end of a unit. However, if it’s at the beginning of the unit, then you are proactively providing parents with information about what they will be seeing their child doing.  </a:t>
            </a:r>
          </a:p>
          <a:p>
            <a:pPr marL="0" indent="0">
              <a:buFont typeface="Arial" charset="0"/>
              <a:buNone/>
            </a:pPr>
            <a:endParaRPr lang="en-US" b="0" baseline="0" dirty="0"/>
          </a:p>
          <a:p>
            <a:pPr marL="0" indent="0">
              <a:buFont typeface="Arial" charset="0"/>
              <a:buNone/>
            </a:pPr>
            <a:r>
              <a:rPr lang="en-US" b="0" baseline="0" dirty="0"/>
              <a:t>It’s in word, so you can even make smaller versions and only send home one “Pop Quiz” question and answer (on the reverse side) so you are not overwhelming the parent.</a:t>
            </a:r>
          </a:p>
          <a:p>
            <a:pPr marL="0" indent="0">
              <a:buFont typeface="Arial" charset="0"/>
              <a:buNone/>
            </a:pPr>
            <a:endParaRPr lang="en-US" b="0" baseline="0" dirty="0"/>
          </a:p>
          <a:p>
            <a:pPr marL="0" indent="0">
              <a:buFont typeface="Arial" charset="0"/>
              <a:buNone/>
            </a:pPr>
            <a:r>
              <a:rPr lang="en-US" b="0" baseline="0" dirty="0"/>
              <a:t>Take a moment to read and answer a question, then read the matching response on the back.</a:t>
            </a:r>
          </a:p>
          <a:p>
            <a:pPr marL="0" indent="0">
              <a:buFont typeface="Arial" charset="0"/>
              <a:buNone/>
            </a:pPr>
            <a:endParaRPr lang="en-US" b="0" baseline="0" dirty="0"/>
          </a:p>
          <a:p>
            <a:pPr marL="0" indent="0">
              <a:buFont typeface="Arial" charset="0"/>
              <a:buNone/>
            </a:pPr>
            <a:r>
              <a:rPr lang="en-US" b="0" baseline="0" dirty="0"/>
              <a:t>Discuss.</a:t>
            </a:r>
          </a:p>
        </p:txBody>
      </p:sp>
      <p:sp>
        <p:nvSpPr>
          <p:cNvPr id="4" name="Slide Number Placeholder 3"/>
          <p:cNvSpPr>
            <a:spLocks noGrp="1"/>
          </p:cNvSpPr>
          <p:nvPr>
            <p:ph type="sldNum" sz="quarter" idx="10"/>
          </p:nvPr>
        </p:nvSpPr>
        <p:spPr/>
        <p:txBody>
          <a:bodyPr/>
          <a:lstStyle/>
          <a:p>
            <a:fld id="{6DE36EF0-7984-4198-B0B0-446744D294F3}" type="slidenum">
              <a:rPr lang="en-US" smtClean="0"/>
              <a:t>129</a:t>
            </a:fld>
            <a:endParaRPr lang="en-US"/>
          </a:p>
        </p:txBody>
      </p:sp>
    </p:spTree>
    <p:extLst>
      <p:ext uri="{BB962C8B-B14F-4D97-AF65-F5344CB8AC3E}">
        <p14:creationId xmlns:p14="http://schemas.microsoft.com/office/powerpoint/2010/main" val="11857857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134</a:t>
            </a:fld>
            <a:endParaRPr lang="en-US"/>
          </a:p>
        </p:txBody>
      </p:sp>
    </p:spTree>
    <p:extLst>
      <p:ext uri="{BB962C8B-B14F-4D97-AF65-F5344CB8AC3E}">
        <p14:creationId xmlns:p14="http://schemas.microsoft.com/office/powerpoint/2010/main" val="66450851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a:t>
            </a:r>
            <a:r>
              <a:rPr lang="en-US" b="1" baseline="0" dirty="0"/>
              <a:t> </a:t>
            </a:r>
            <a:r>
              <a:rPr lang="en-US" baseline="0" dirty="0"/>
              <a:t> You can just use this slide if you want, instead of the previous slides OR if printing handouts for participants, delete all of the previous slides for the handout version and just use this one.</a:t>
            </a:r>
          </a:p>
          <a:p>
            <a:endParaRPr lang="en-US" baseline="0" dirty="0"/>
          </a:p>
          <a:p>
            <a:r>
              <a:rPr lang="en-US" dirty="0"/>
              <a:t>&lt;The website will have a Call to Action added to the “Try This” section.  </a:t>
            </a:r>
            <a:endParaRPr lang="en-US" b="0" dirty="0">
              <a:effectLst/>
            </a:endParaRPr>
          </a:p>
          <a:p>
            <a:pPr lvl="2" rtl="0" fontAlgn="base"/>
            <a:r>
              <a:rPr lang="en-US" dirty="0"/>
              <a:t>“Call to Action:  Choose one of the “Try This” tasks in your classroom.  “Click Here” to share your experience and reflection in order to be entered in a draw for a $50 gift card.”</a:t>
            </a:r>
          </a:p>
          <a:p>
            <a:endParaRPr lang="en-US" b="0" dirty="0">
              <a:effectLst/>
            </a:endParaRPr>
          </a:p>
          <a:p>
            <a:pPr lvl="1" rtl="0" fontAlgn="base"/>
            <a:r>
              <a:rPr lang="en-US" dirty="0"/>
              <a:t>“Try This” Contest:  </a:t>
            </a:r>
          </a:p>
          <a:p>
            <a:pPr lvl="2" rtl="0" fontAlgn="base"/>
            <a:r>
              <a:rPr lang="en-US" dirty="0"/>
              <a:t>The Process:</a:t>
            </a:r>
          </a:p>
          <a:p>
            <a:pPr lvl="3" rtl="0" fontAlgn="base"/>
            <a:r>
              <a:rPr lang="en-US" dirty="0"/>
              <a:t>Participants download and implement a “Try This” activity in their classroom.</a:t>
            </a:r>
          </a:p>
          <a:p>
            <a:pPr lvl="3" rtl="0" fontAlgn="base"/>
            <a:r>
              <a:rPr lang="en-US" dirty="0"/>
              <a:t>They use the “Quick Assessment” tool from the EMPL website to assess their students’ work.</a:t>
            </a:r>
          </a:p>
          <a:p>
            <a:pPr lvl="3" rtl="0" fontAlgn="base"/>
            <a:r>
              <a:rPr lang="en-US" dirty="0"/>
              <a:t>Using the entry form, teachers include 10 or more</a:t>
            </a:r>
          </a:p>
          <a:p>
            <a:pPr lvl="4" rtl="0" fontAlgn="base"/>
            <a:r>
              <a:rPr lang="en-US" dirty="0"/>
              <a:t>examples of student work</a:t>
            </a:r>
          </a:p>
          <a:p>
            <a:pPr lvl="4" rtl="0" fontAlgn="base"/>
            <a:r>
              <a:rPr lang="en-US" dirty="0"/>
              <a:t>the completed “Quick Assessments” for the above work.</a:t>
            </a:r>
          </a:p>
          <a:p>
            <a:pPr lvl="3" rtl="0" fontAlgn="base"/>
            <a:r>
              <a:rPr lang="en-US" dirty="0"/>
              <a:t>Participants will then be entered into a monthly draw for a $50 electronic gift certificate to their choice of:  Tim Hortons, Starbucks or Amazon.ca.</a:t>
            </a:r>
          </a:p>
          <a:p>
            <a:pPr lvl="3" rtl="0" fontAlgn="base"/>
            <a:r>
              <a:rPr lang="en-US" dirty="0"/>
              <a:t>Participants can complete a different “Try This” activity for a second monthly entry.</a:t>
            </a:r>
          </a:p>
          <a:p>
            <a:pPr lvl="3" rtl="0" fontAlgn="base"/>
            <a:r>
              <a:rPr lang="en-US" dirty="0"/>
              <a:t>Entries are valid only for the month they were submitted.</a:t>
            </a:r>
          </a:p>
          <a:p>
            <a:pPr lvl="3" rtl="0" fontAlgn="base"/>
            <a:r>
              <a:rPr lang="en-US" dirty="0"/>
              <a:t>Select student work and assessments will anonymously made available within the EMPL website.</a:t>
            </a:r>
          </a:p>
          <a:p>
            <a:pPr lvl="2" rtl="0" fontAlgn="base"/>
            <a:endParaRPr lang="en-US" dirty="0"/>
          </a:p>
          <a:p>
            <a:pPr lvl="2" rtl="0" fontAlgn="base"/>
            <a:endParaRPr lang="en-US" dirty="0"/>
          </a:p>
          <a:p>
            <a:pPr lvl="2" rtl="0" fontAlgn="base"/>
            <a:r>
              <a:rPr lang="en-US" dirty="0"/>
              <a:t>This slide will give participants a “Call to Action” task to try in their classroom&gt;</a:t>
            </a: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138</a:t>
            </a:fld>
            <a:endParaRPr lang="en-US"/>
          </a:p>
        </p:txBody>
      </p:sp>
    </p:spTree>
    <p:extLst>
      <p:ext uri="{BB962C8B-B14F-4D97-AF65-F5344CB8AC3E}">
        <p14:creationId xmlns:p14="http://schemas.microsoft.com/office/powerpoint/2010/main" val="2757999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gif"/><Relationship Id="rId1" Type="http://schemas.openxmlformats.org/officeDocument/2006/relationships/slideMaster" Target="../slideMasters/slideMaster1.xml"/><Relationship Id="rId4" Type="http://schemas.openxmlformats.org/officeDocument/2006/relationships/image" Target="../media/image15.gi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6.gif"/><Relationship Id="rId1" Type="http://schemas.openxmlformats.org/officeDocument/2006/relationships/slideMaster" Target="../slideMasters/slideMaster1.xml"/><Relationship Id="rId4" Type="http://schemas.openxmlformats.org/officeDocument/2006/relationships/image" Target="../media/image17.gi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8.gif"/><Relationship Id="rId1" Type="http://schemas.openxmlformats.org/officeDocument/2006/relationships/slideMaster" Target="../slideMasters/slideMaster1.xml"/><Relationship Id="rId4" Type="http://schemas.openxmlformats.org/officeDocument/2006/relationships/image" Target="../media/image19.gi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21.png"/><Relationship Id="rId7" Type="http://schemas.openxmlformats.org/officeDocument/2006/relationships/image" Target="../media/image16.gif"/><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17.gif"/><Relationship Id="rId5" Type="http://schemas.openxmlformats.org/officeDocument/2006/relationships/image" Target="../media/image11.gif"/><Relationship Id="rId10" Type="http://schemas.openxmlformats.org/officeDocument/2006/relationships/image" Target="../media/image15.gif"/><Relationship Id="rId4" Type="http://schemas.openxmlformats.org/officeDocument/2006/relationships/image" Target="../media/image10.gif"/><Relationship Id="rId9" Type="http://schemas.openxmlformats.org/officeDocument/2006/relationships/image" Target="../media/image9.gif"/></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21.png"/><Relationship Id="rId7" Type="http://schemas.openxmlformats.org/officeDocument/2006/relationships/image" Target="../media/image13.gif"/><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11.gif"/><Relationship Id="rId4" Type="http://schemas.openxmlformats.org/officeDocument/2006/relationships/image" Target="../media/image10.gif"/><Relationship Id="rId9" Type="http://schemas.openxmlformats.org/officeDocument/2006/relationships/image" Target="../media/image15.gi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gif"/><Relationship Id="rId1" Type="http://schemas.openxmlformats.org/officeDocument/2006/relationships/slideMaster" Target="../slideMasters/slideMaster1.xml"/><Relationship Id="rId4" Type="http://schemas.openxmlformats.org/officeDocument/2006/relationships/image" Target="../media/image7.gi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8.gif"/><Relationship Id="rId1" Type="http://schemas.openxmlformats.org/officeDocument/2006/relationships/slideMaster" Target="../slideMasters/slideMaster1.xml"/><Relationship Id="rId4" Type="http://schemas.openxmlformats.org/officeDocument/2006/relationships/image" Target="../media/image9.gi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0.gif"/><Relationship Id="rId1" Type="http://schemas.openxmlformats.org/officeDocument/2006/relationships/slideMaster" Target="../slideMasters/slideMaster1.xml"/><Relationship Id="rId4" Type="http://schemas.openxmlformats.org/officeDocument/2006/relationships/image" Target="../media/image11.gi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2.gif"/><Relationship Id="rId1" Type="http://schemas.openxmlformats.org/officeDocument/2006/relationships/slideMaster" Target="../slideMasters/slideMaster1.xml"/><Relationship Id="rId4" Type="http://schemas.openxmlformats.org/officeDocument/2006/relationships/image" Target="../media/image13.gi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4648200" cy="1470025"/>
          </a:xfrm>
        </p:spPr>
        <p:txBody>
          <a:bodyPr/>
          <a:lstStyle>
            <a:lvl1pPr>
              <a:defRPr>
                <a:latin typeface="Segoe Print" panose="02000600000000000000" pitchFamily="2" charset="0"/>
              </a:defRPr>
            </a:lvl1pPr>
          </a:lstStyle>
          <a:p>
            <a:r>
              <a:rPr lang="en-US" dirty="0"/>
              <a:t>Click to edit Master title style</a:t>
            </a:r>
          </a:p>
        </p:txBody>
      </p:sp>
      <p:sp>
        <p:nvSpPr>
          <p:cNvPr id="3" name="Subtitle 2"/>
          <p:cNvSpPr>
            <a:spLocks noGrp="1"/>
          </p:cNvSpPr>
          <p:nvPr>
            <p:ph type="subTitle" idx="1"/>
          </p:nvPr>
        </p:nvSpPr>
        <p:spPr>
          <a:xfrm>
            <a:off x="685800" y="4191000"/>
            <a:ext cx="4648200" cy="1752600"/>
          </a:xfrm>
        </p:spPr>
        <p:txBody>
          <a:bodyPr/>
          <a:lstStyle>
            <a:lvl1pPr marL="0" indent="0" algn="ctr">
              <a:buNone/>
              <a:defRPr>
                <a:solidFill>
                  <a:schemeClr val="tx1"/>
                </a:solidFill>
                <a:latin typeface="Segoe Print" panose="020006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307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86" t="16667"/>
          <a:stretch/>
        </p:blipFill>
        <p:spPr bwMode="auto">
          <a:xfrm>
            <a:off x="-2630" y="0"/>
            <a:ext cx="8232229"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Shape 112"/>
          <p:cNvPicPr preferRelativeResize="0"/>
          <p:nvPr userDrawn="1"/>
        </p:nvPicPr>
        <p:blipFill rotWithShape="1">
          <a:blip r:embed="rId3">
            <a:alphaModFix/>
          </a:blip>
          <a:srcRect t="2822" r="1571" b="7895"/>
          <a:stretch/>
        </p:blipFill>
        <p:spPr>
          <a:xfrm>
            <a:off x="76201" y="5996244"/>
            <a:ext cx="9000341" cy="861756"/>
          </a:xfrm>
          <a:prstGeom prst="rect">
            <a:avLst/>
          </a:prstGeom>
          <a:noFill/>
          <a:ln>
            <a:noFill/>
          </a:ln>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30153" y="1828800"/>
            <a:ext cx="3537249" cy="353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37845" y="5954220"/>
            <a:ext cx="9016307" cy="82848"/>
          </a:xfrm>
          <a:prstGeom prst="rect">
            <a:avLst/>
          </a:prstGeom>
        </p:spPr>
      </p:pic>
      <p:pic>
        <p:nvPicPr>
          <p:cNvPr id="27" name="Picture 2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38100" y="1167364"/>
            <a:ext cx="9016307" cy="82848"/>
          </a:xfrm>
          <a:prstGeom prst="rect">
            <a:avLst/>
          </a:prstGeom>
        </p:spPr>
      </p:pic>
      <p:pic>
        <p:nvPicPr>
          <p:cNvPr id="5" name="Picture 2" descr="Image result for twitter"/>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b="8892"/>
          <a:stretch/>
        </p:blipFill>
        <p:spPr bwMode="auto">
          <a:xfrm>
            <a:off x="8122483" y="5105401"/>
            <a:ext cx="931669" cy="8488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6553408" y="5529811"/>
            <a:ext cx="1290738" cy="369332"/>
          </a:xfrm>
          <a:prstGeom prst="rect">
            <a:avLst/>
          </a:prstGeom>
          <a:noFill/>
        </p:spPr>
        <p:txBody>
          <a:bodyPr wrap="none" rtlCol="0">
            <a:spAutoFit/>
          </a:bodyPr>
          <a:lstStyle/>
          <a:p>
            <a:r>
              <a:rPr lang="en-US" dirty="0"/>
              <a:t>@EMPL_AB</a:t>
            </a:r>
          </a:p>
        </p:txBody>
      </p:sp>
    </p:spTree>
    <p:extLst>
      <p:ext uri="{BB962C8B-B14F-4D97-AF65-F5344CB8AC3E}">
        <p14:creationId xmlns:p14="http://schemas.microsoft.com/office/powerpoint/2010/main" val="1788961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0665"/>
            <a:ext cx="9143999"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Big Idea 4</a:t>
            </a:r>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Activity</a:t>
            </a:r>
          </a:p>
          <a:p>
            <a:pPr marL="285750" indent="-285750">
              <a:buFont typeface="Arial" panose="020B0604020202020204" pitchFamily="34" charset="0"/>
              <a:buChar char="•"/>
            </a:pPr>
            <a:r>
              <a:rPr lang="en-US" sz="2400" dirty="0">
                <a:latin typeface="Segoe Print" panose="02000600000000000000" pitchFamily="2" charset="0"/>
              </a:rPr>
              <a:t>Assessment</a:t>
            </a:r>
          </a:p>
          <a:p>
            <a:pPr marL="285750" indent="-285750">
              <a:buFont typeface="Arial" panose="020B0604020202020204" pitchFamily="34" charset="0"/>
              <a:buChar char="•"/>
            </a:pPr>
            <a:r>
              <a:rPr lang="en-US" sz="2400" dirty="0">
                <a:latin typeface="Segoe Print" panose="02000600000000000000" pitchFamily="2" charset="0"/>
              </a:rPr>
              <a:t>Instructional Practices</a:t>
            </a:r>
          </a:p>
          <a:p>
            <a:pPr marL="285750" indent="-285750">
              <a:buFont typeface="Arial" panose="020B0604020202020204" pitchFamily="34" charset="0"/>
              <a:buChar char="•"/>
            </a:pPr>
            <a:r>
              <a:rPr lang="en-US" sz="2400" dirty="0">
                <a:latin typeface="Segoe Print" panose="02000600000000000000" pitchFamily="2" charset="0"/>
              </a:rPr>
              <a:t>Parent Communication</a:t>
            </a:r>
          </a:p>
        </p:txBody>
      </p:sp>
    </p:spTree>
    <p:extLst>
      <p:ext uri="{BB962C8B-B14F-4D97-AF65-F5344CB8AC3E}">
        <p14:creationId xmlns:p14="http://schemas.microsoft.com/office/powerpoint/2010/main" val="549293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3999" cy="942975"/>
          </a:xfrm>
          <a:prstGeom prst="rect">
            <a:avLst/>
          </a:prstGeom>
        </p:spPr>
      </p:pic>
      <p:sp>
        <p:nvSpPr>
          <p:cNvPr id="2" name="Title 1"/>
          <p:cNvSpPr>
            <a:spLocks noGrp="1"/>
          </p:cNvSpPr>
          <p:nvPr>
            <p:ph type="title"/>
          </p:nvPr>
        </p:nvSpPr>
        <p:spPr>
          <a:xfrm>
            <a:off x="2197099" y="557212"/>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53400" y="408801"/>
            <a:ext cx="982961" cy="276999"/>
          </a:xfrm>
          <a:prstGeom prst="rect">
            <a:avLst/>
          </a:prstGeom>
          <a:noFill/>
        </p:spPr>
        <p:txBody>
          <a:bodyPr wrap="none" rtlCol="0">
            <a:spAutoFit/>
          </a:bodyPr>
          <a:lstStyle/>
          <a:p>
            <a:pPr algn="r"/>
            <a:r>
              <a:rPr lang="en-US" sz="1200" b="1" dirty="0">
                <a:solidFill>
                  <a:srgbClr val="C00000"/>
                </a:solidFill>
                <a:latin typeface="Segoe Print" panose="02000600000000000000" pitchFamily="2" charset="0"/>
                <a:ea typeface="Segoe UI Symbol" panose="020B0502040204020203" pitchFamily="34" charset="0"/>
              </a:rPr>
              <a:t>Big Idea 4</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rgbClr val="C00000"/>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466869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range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310665"/>
            <a:ext cx="9143994"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Big Idea 5</a:t>
            </a:r>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Activity</a:t>
            </a:r>
          </a:p>
          <a:p>
            <a:pPr marL="285750" indent="-285750">
              <a:buFont typeface="Arial" panose="020B0604020202020204" pitchFamily="34" charset="0"/>
              <a:buChar char="•"/>
            </a:pPr>
            <a:r>
              <a:rPr lang="en-US" sz="2400" dirty="0">
                <a:latin typeface="Segoe Print" panose="02000600000000000000" pitchFamily="2" charset="0"/>
              </a:rPr>
              <a:t>Assessment</a:t>
            </a:r>
          </a:p>
          <a:p>
            <a:pPr marL="285750" indent="-285750">
              <a:buFont typeface="Arial" panose="020B0604020202020204" pitchFamily="34" charset="0"/>
              <a:buChar char="•"/>
            </a:pPr>
            <a:r>
              <a:rPr lang="en-US" sz="2400" dirty="0">
                <a:latin typeface="Segoe Print" panose="02000600000000000000" pitchFamily="2" charset="0"/>
              </a:rPr>
              <a:t>Instructional Practices</a:t>
            </a:r>
          </a:p>
          <a:p>
            <a:pPr marL="285750" indent="-285750">
              <a:buFont typeface="Arial" panose="020B0604020202020204" pitchFamily="34" charset="0"/>
              <a:buChar char="•"/>
            </a:pPr>
            <a:r>
              <a:rPr lang="en-US" sz="2400" dirty="0">
                <a:latin typeface="Segoe Print" panose="02000600000000000000" pitchFamily="2" charset="0"/>
              </a:rPr>
              <a:t>Parent Communication</a:t>
            </a:r>
          </a:p>
        </p:txBody>
      </p:sp>
    </p:spTree>
    <p:extLst>
      <p:ext uri="{BB962C8B-B14F-4D97-AF65-F5344CB8AC3E}">
        <p14:creationId xmlns:p14="http://schemas.microsoft.com/office/powerpoint/2010/main" val="1739084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ran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76275"/>
            <a:ext cx="9143999" cy="942975"/>
          </a:xfrm>
          <a:prstGeom prst="rect">
            <a:avLst/>
          </a:prstGeom>
        </p:spPr>
      </p:pic>
      <p:sp>
        <p:nvSpPr>
          <p:cNvPr id="2" name="Title 1"/>
          <p:cNvSpPr>
            <a:spLocks noGrp="1"/>
          </p:cNvSpPr>
          <p:nvPr>
            <p:ph type="title"/>
          </p:nvPr>
        </p:nvSpPr>
        <p:spPr>
          <a:xfrm>
            <a:off x="2197099" y="557212"/>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53400" y="408801"/>
            <a:ext cx="982961" cy="276999"/>
          </a:xfrm>
          <a:prstGeom prst="rect">
            <a:avLst/>
          </a:prstGeom>
          <a:noFill/>
        </p:spPr>
        <p:txBody>
          <a:bodyPr wrap="none" rtlCol="0">
            <a:spAutoFit/>
          </a:bodyPr>
          <a:lstStyle/>
          <a:p>
            <a:pPr algn="r"/>
            <a:r>
              <a:rPr lang="en-US" sz="1200" b="1" dirty="0">
                <a:solidFill>
                  <a:srgbClr val="ED8D01"/>
                </a:solidFill>
                <a:latin typeface="Segoe Print" panose="02000600000000000000" pitchFamily="2" charset="0"/>
                <a:ea typeface="Segoe UI Symbol" panose="020B0502040204020203" pitchFamily="34" charset="0"/>
              </a:rPr>
              <a:t>Big Idea 5</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rgbClr val="ED8D01"/>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224576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rple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310665"/>
            <a:ext cx="9143994"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Conclusion</a:t>
            </a:r>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Exemplar</a:t>
            </a:r>
          </a:p>
          <a:p>
            <a:pPr marL="285750" indent="-285750">
              <a:buFont typeface="Arial" panose="020B0604020202020204" pitchFamily="34" charset="0"/>
              <a:buChar char="•"/>
            </a:pPr>
            <a:r>
              <a:rPr lang="en-US" sz="2400" dirty="0">
                <a:latin typeface="Segoe Print" panose="02000600000000000000" pitchFamily="2" charset="0"/>
              </a:rPr>
              <a:t>The</a:t>
            </a:r>
            <a:r>
              <a:rPr lang="en-US" sz="2400" baseline="0" dirty="0">
                <a:latin typeface="Segoe Print" panose="02000600000000000000" pitchFamily="2" charset="0"/>
              </a:rPr>
              <a:t> EMPL Website</a:t>
            </a:r>
          </a:p>
          <a:p>
            <a:pPr marL="285750" indent="-285750">
              <a:buFont typeface="Arial" panose="020B0604020202020204" pitchFamily="34" charset="0"/>
              <a:buChar char="•"/>
            </a:pPr>
            <a:r>
              <a:rPr lang="en-US" sz="2400" baseline="0" dirty="0">
                <a:latin typeface="Segoe Print" panose="02000600000000000000" pitchFamily="2" charset="0"/>
              </a:rPr>
              <a:t>Challenge Yourself</a:t>
            </a:r>
          </a:p>
          <a:p>
            <a:pPr marL="285750" indent="-285750">
              <a:buFont typeface="Arial" panose="020B0604020202020204" pitchFamily="34" charset="0"/>
              <a:buChar char="•"/>
            </a:pPr>
            <a:r>
              <a:rPr lang="en-US" sz="2400" baseline="0" dirty="0">
                <a:latin typeface="Segoe Print" panose="02000600000000000000" pitchFamily="2" charset="0"/>
              </a:rPr>
              <a:t>Survey</a:t>
            </a:r>
            <a:endParaRPr lang="en-US" sz="2400" dirty="0">
              <a:latin typeface="Segoe Print" panose="02000600000000000000" pitchFamily="2" charset="0"/>
            </a:endParaRPr>
          </a:p>
        </p:txBody>
      </p:sp>
    </p:spTree>
    <p:extLst>
      <p:ext uri="{BB962C8B-B14F-4D97-AF65-F5344CB8AC3E}">
        <p14:creationId xmlns:p14="http://schemas.microsoft.com/office/powerpoint/2010/main" val="2794446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urp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4000" cy="942975"/>
          </a:xfrm>
          <a:prstGeom prst="rect">
            <a:avLst/>
          </a:prstGeom>
        </p:spPr>
      </p:pic>
      <p:sp>
        <p:nvSpPr>
          <p:cNvPr id="2" name="Title 1"/>
          <p:cNvSpPr>
            <a:spLocks noGrp="1"/>
          </p:cNvSpPr>
          <p:nvPr>
            <p:ph type="title"/>
          </p:nvPr>
        </p:nvSpPr>
        <p:spPr>
          <a:xfrm>
            <a:off x="2197099" y="557212"/>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45384" y="408801"/>
            <a:ext cx="990977" cy="276999"/>
          </a:xfrm>
          <a:prstGeom prst="rect">
            <a:avLst/>
          </a:prstGeom>
          <a:noFill/>
        </p:spPr>
        <p:txBody>
          <a:bodyPr wrap="none" rtlCol="0">
            <a:spAutoFit/>
          </a:bodyPr>
          <a:lstStyle/>
          <a:p>
            <a:pPr algn="r"/>
            <a:r>
              <a:rPr lang="en-US" sz="1200" b="1" dirty="0">
                <a:solidFill>
                  <a:srgbClr val="AB2FDD"/>
                </a:solidFill>
                <a:latin typeface="Segoe Print" panose="02000600000000000000" pitchFamily="2" charset="0"/>
                <a:ea typeface="Segoe UI Symbol" panose="020B0502040204020203" pitchFamily="34" charset="0"/>
              </a:rPr>
              <a:t>Conclusion</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rgbClr val="AB2FDD"/>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3664863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Big Idea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88467"/>
            <a:ext cx="9220200" cy="942975"/>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96" y="1405577"/>
            <a:ext cx="9247496" cy="942975"/>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400" y="349652"/>
            <a:ext cx="9317819" cy="942975"/>
          </a:xfrm>
          <a:prstGeom prst="rect">
            <a:avLst/>
          </a:prstGeom>
        </p:spPr>
      </p:pic>
      <p:sp>
        <p:nvSpPr>
          <p:cNvPr id="2" name="Title 1"/>
          <p:cNvSpPr>
            <a:spLocks noGrp="1"/>
          </p:cNvSpPr>
          <p:nvPr>
            <p:ph type="title"/>
          </p:nvPr>
        </p:nvSpPr>
        <p:spPr>
          <a:xfrm>
            <a:off x="2273301" y="291152"/>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b="50000"/>
          <a:stretch/>
        </p:blipFill>
        <p:spPr>
          <a:xfrm>
            <a:off x="-13649" y="196755"/>
            <a:ext cx="2197289" cy="1098645"/>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300" y="2895599"/>
            <a:ext cx="9372600" cy="942975"/>
          </a:xfrm>
          <a:prstGeom prst="rect">
            <a:avLst/>
          </a:prstGeom>
        </p:spPr>
      </p:pic>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2400" y="5450505"/>
            <a:ext cx="9448800" cy="942975"/>
          </a:xfrm>
          <a:prstGeom prst="rect">
            <a:avLst/>
          </a:prstGeom>
        </p:spPr>
      </p:pic>
      <p:pic>
        <p:nvPicPr>
          <p:cNvPr id="20" name="Picture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7295" y="2271499"/>
            <a:ext cx="2209800" cy="2209800"/>
          </a:xfrm>
          <a:prstGeom prst="rect">
            <a:avLst/>
          </a:prstGeom>
        </p:spPr>
      </p:pic>
      <p:pic>
        <p:nvPicPr>
          <p:cNvPr id="11" name="Picture 10"/>
          <p:cNvPicPr>
            <a:picLocks noChangeAspect="1"/>
          </p:cNvPicPr>
          <p:nvPr userDrawn="1"/>
        </p:nvPicPr>
        <p:blipFill rotWithShape="1">
          <a:blip r:embed="rId9" cstate="print">
            <a:extLst>
              <a:ext uri="{28A0092B-C50C-407E-A947-70E740481C1C}">
                <a14:useLocalDpi xmlns:a14="http://schemas.microsoft.com/office/drawing/2010/main" val="0"/>
              </a:ext>
            </a:extLst>
          </a:blip>
          <a:srcRect t="51495"/>
          <a:stretch/>
        </p:blipFill>
        <p:spPr>
          <a:xfrm>
            <a:off x="-26349" y="1405577"/>
            <a:ext cx="2209800" cy="1071864"/>
          </a:xfrm>
          <a:prstGeom prst="rect">
            <a:avLst/>
          </a:prstGeom>
        </p:spPr>
      </p:pic>
      <p:pic>
        <p:nvPicPr>
          <p:cNvPr id="21" name="Picture 20"/>
          <p:cNvPicPr>
            <a:picLocks noChangeAspect="1"/>
          </p:cNvPicPr>
          <p:nvPr userDrawn="1"/>
        </p:nvPicPr>
        <p:blipFill rotWithShape="1">
          <a:blip r:embed="rId10" cstate="print">
            <a:extLst>
              <a:ext uri="{28A0092B-C50C-407E-A947-70E740481C1C}">
                <a14:useLocalDpi xmlns:a14="http://schemas.microsoft.com/office/drawing/2010/main" val="0"/>
              </a:ext>
            </a:extLst>
          </a:blip>
          <a:srcRect l="3933" b="51785"/>
          <a:stretch/>
        </p:blipFill>
        <p:spPr>
          <a:xfrm>
            <a:off x="80749" y="4279181"/>
            <a:ext cx="2101755" cy="1054819"/>
          </a:xfrm>
          <a:prstGeom prst="rect">
            <a:avLst/>
          </a:prstGeom>
        </p:spPr>
      </p:pic>
      <p:pic>
        <p:nvPicPr>
          <p:cNvPr id="22" name="Picture 21"/>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254"/>
          <a:stretch/>
        </p:blipFill>
        <p:spPr>
          <a:xfrm>
            <a:off x="4550" y="5450505"/>
            <a:ext cx="2193619" cy="1070283"/>
          </a:xfrm>
          <a:prstGeom prst="rect">
            <a:avLst/>
          </a:prstGeom>
        </p:spPr>
      </p:pic>
      <p:sp>
        <p:nvSpPr>
          <p:cNvPr id="23" name="Text Placeholder 3"/>
          <p:cNvSpPr>
            <a:spLocks noGrp="1"/>
          </p:cNvSpPr>
          <p:nvPr>
            <p:ph type="body" sz="quarter" idx="11"/>
          </p:nvPr>
        </p:nvSpPr>
        <p:spPr>
          <a:xfrm>
            <a:off x="2296496" y="1371600"/>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
        <p:nvSpPr>
          <p:cNvPr id="24" name="Text Placeholder 3"/>
          <p:cNvSpPr>
            <a:spLocks noGrp="1"/>
          </p:cNvSpPr>
          <p:nvPr>
            <p:ph type="body" sz="quarter" idx="12"/>
          </p:nvPr>
        </p:nvSpPr>
        <p:spPr>
          <a:xfrm>
            <a:off x="2339549" y="2889147"/>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
        <p:nvSpPr>
          <p:cNvPr id="25" name="Text Placeholder 3"/>
          <p:cNvSpPr>
            <a:spLocks noGrp="1"/>
          </p:cNvSpPr>
          <p:nvPr>
            <p:ph type="body" sz="quarter" idx="13"/>
          </p:nvPr>
        </p:nvSpPr>
        <p:spPr>
          <a:xfrm>
            <a:off x="2382602" y="4406694"/>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
        <p:nvSpPr>
          <p:cNvPr id="26" name="Text Placeholder 3"/>
          <p:cNvSpPr>
            <a:spLocks noGrp="1"/>
          </p:cNvSpPr>
          <p:nvPr>
            <p:ph type="body" sz="quarter" idx="14"/>
          </p:nvPr>
        </p:nvSpPr>
        <p:spPr>
          <a:xfrm>
            <a:off x="2349784" y="5435721"/>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3194638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Big Idea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52323"/>
            <a:ext cx="9220200" cy="942975"/>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96" y="2310878"/>
            <a:ext cx="9247496" cy="942975"/>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400" y="1254953"/>
            <a:ext cx="9317819" cy="942975"/>
          </a:xfrm>
          <a:prstGeom prst="rect">
            <a:avLst/>
          </a:prstGeom>
        </p:spPr>
      </p:pic>
      <p:sp>
        <p:nvSpPr>
          <p:cNvPr id="2" name="Title 1"/>
          <p:cNvSpPr>
            <a:spLocks noGrp="1"/>
          </p:cNvSpPr>
          <p:nvPr>
            <p:ph type="title"/>
          </p:nvPr>
        </p:nvSpPr>
        <p:spPr>
          <a:xfrm>
            <a:off x="2273301" y="1196453"/>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t="-1" b="50127"/>
          <a:stretch/>
        </p:blipFill>
        <p:spPr>
          <a:xfrm>
            <a:off x="-13649" y="1102057"/>
            <a:ext cx="2197289" cy="1095872"/>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2400" y="3625968"/>
            <a:ext cx="9372600" cy="942975"/>
          </a:xfrm>
          <a:prstGeom prst="rect">
            <a:avLst/>
          </a:prstGeom>
        </p:spPr>
      </p:pic>
      <p:pic>
        <p:nvPicPr>
          <p:cNvPr id="20" name="Picture 19"/>
          <p:cNvPicPr>
            <a:picLocks noChangeAspect="1"/>
          </p:cNvPicPr>
          <p:nvPr userDrawn="1"/>
        </p:nvPicPr>
        <p:blipFill rotWithShape="1">
          <a:blip r:embed="rId7" cstate="print">
            <a:extLst>
              <a:ext uri="{28A0092B-C50C-407E-A947-70E740481C1C}">
                <a14:useLocalDpi xmlns:a14="http://schemas.microsoft.com/office/drawing/2010/main" val="0"/>
              </a:ext>
            </a:extLst>
          </a:blip>
          <a:srcRect b="50421"/>
          <a:stretch/>
        </p:blipFill>
        <p:spPr>
          <a:xfrm>
            <a:off x="-31845" y="3464256"/>
            <a:ext cx="2209800" cy="1095588"/>
          </a:xfrm>
          <a:prstGeom prst="rect">
            <a:avLst/>
          </a:prstGeom>
        </p:spPr>
      </p:pic>
      <p:pic>
        <p:nvPicPr>
          <p:cNvPr id="11" name="Picture 10"/>
          <p:cNvPicPr>
            <a:picLocks noChangeAspect="1"/>
          </p:cNvPicPr>
          <p:nvPr userDrawn="1"/>
        </p:nvPicPr>
        <p:blipFill rotWithShape="1">
          <a:blip r:embed="rId8" cstate="print">
            <a:extLst>
              <a:ext uri="{28A0092B-C50C-407E-A947-70E740481C1C}">
                <a14:useLocalDpi xmlns:a14="http://schemas.microsoft.com/office/drawing/2010/main" val="0"/>
              </a:ext>
            </a:extLst>
          </a:blip>
          <a:srcRect t="51495"/>
          <a:stretch/>
        </p:blipFill>
        <p:spPr>
          <a:xfrm>
            <a:off x="-26349" y="2310878"/>
            <a:ext cx="2209800" cy="1071864"/>
          </a:xfrm>
          <a:prstGeom prst="rect">
            <a:avLst/>
          </a:prstGeom>
        </p:spPr>
      </p:pic>
      <p:pic>
        <p:nvPicPr>
          <p:cNvPr id="21" name="Picture 20"/>
          <p:cNvPicPr>
            <a:picLocks noChangeAspect="1"/>
          </p:cNvPicPr>
          <p:nvPr userDrawn="1"/>
        </p:nvPicPr>
        <p:blipFill rotWithShape="1">
          <a:blip r:embed="rId9" cstate="print">
            <a:extLst>
              <a:ext uri="{28A0092B-C50C-407E-A947-70E740481C1C}">
                <a14:useLocalDpi xmlns:a14="http://schemas.microsoft.com/office/drawing/2010/main" val="0"/>
              </a:ext>
            </a:extLst>
          </a:blip>
          <a:srcRect l="3933" t="52686" b="4894"/>
          <a:stretch/>
        </p:blipFill>
        <p:spPr>
          <a:xfrm>
            <a:off x="76200" y="4669808"/>
            <a:ext cx="2101755" cy="928048"/>
          </a:xfrm>
          <a:prstGeom prst="rect">
            <a:avLst/>
          </a:prstGeom>
        </p:spPr>
      </p:pic>
      <p:sp>
        <p:nvSpPr>
          <p:cNvPr id="17" name="Text Placeholder 3"/>
          <p:cNvSpPr>
            <a:spLocks noGrp="1"/>
          </p:cNvSpPr>
          <p:nvPr>
            <p:ph type="body" sz="quarter" idx="15"/>
          </p:nvPr>
        </p:nvSpPr>
        <p:spPr>
          <a:xfrm>
            <a:off x="2258326" y="2285857"/>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
        <p:nvSpPr>
          <p:cNvPr id="23" name="Text Placeholder 3"/>
          <p:cNvSpPr>
            <a:spLocks noGrp="1"/>
          </p:cNvSpPr>
          <p:nvPr>
            <p:ph type="body" sz="quarter" idx="16"/>
          </p:nvPr>
        </p:nvSpPr>
        <p:spPr>
          <a:xfrm>
            <a:off x="2293202" y="3616869"/>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
        <p:nvSpPr>
          <p:cNvPr id="24" name="Text Placeholder 3"/>
          <p:cNvSpPr>
            <a:spLocks noGrp="1"/>
          </p:cNvSpPr>
          <p:nvPr>
            <p:ph type="body" sz="quarter" idx="17"/>
          </p:nvPr>
        </p:nvSpPr>
        <p:spPr>
          <a:xfrm>
            <a:off x="2254250" y="4652322"/>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4185312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793EE-823B-45BD-A4DD-733C88BAA028}"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80831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B793EE-823B-45BD-A4DD-733C88BAA028}"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78455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57425"/>
            <a:ext cx="9143999" cy="155257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Introduction</a:t>
            </a:r>
          </a:p>
        </p:txBody>
      </p:sp>
      <p:grpSp>
        <p:nvGrpSpPr>
          <p:cNvPr id="3" name="Group 2"/>
          <p:cNvGrpSpPr/>
          <p:nvPr userDrawn="1"/>
        </p:nvGrpSpPr>
        <p:grpSpPr>
          <a:xfrm>
            <a:off x="-2755550" y="2133598"/>
            <a:ext cx="11816650" cy="54727"/>
            <a:chOff x="-2755550" y="2133598"/>
            <a:chExt cx="11816650" cy="54727"/>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5" name="Group 14"/>
          <p:cNvGrpSpPr/>
          <p:nvPr userDrawn="1"/>
        </p:nvGrpSpPr>
        <p:grpSpPr>
          <a:xfrm>
            <a:off x="-2748850" y="3886200"/>
            <a:ext cx="11816650" cy="54727"/>
            <a:chOff x="-2755550" y="2133598"/>
            <a:chExt cx="11816650" cy="54727"/>
          </a:xfrm>
        </p:grpSpPr>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1" name="TextBox 10"/>
          <p:cNvSpPr txBox="1"/>
          <p:nvPr userDrawn="1"/>
        </p:nvSpPr>
        <p:spPr>
          <a:xfrm>
            <a:off x="4419600" y="4080808"/>
            <a:ext cx="46482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What is it?</a:t>
            </a:r>
          </a:p>
          <a:p>
            <a:pPr marL="285750" indent="-285750">
              <a:buFont typeface="Arial" panose="020B0604020202020204" pitchFamily="34" charset="0"/>
              <a:buChar char="•"/>
            </a:pPr>
            <a:r>
              <a:rPr lang="en-US" sz="2400" dirty="0">
                <a:latin typeface="Segoe Print" panose="02000600000000000000" pitchFamily="2" charset="0"/>
              </a:rPr>
              <a:t>Why is it important?</a:t>
            </a:r>
          </a:p>
          <a:p>
            <a:pPr marL="285750" indent="-285750">
              <a:buFont typeface="Arial" panose="020B0604020202020204" pitchFamily="34" charset="0"/>
              <a:buChar char="•"/>
            </a:pPr>
            <a:r>
              <a:rPr lang="en-US" sz="2400" dirty="0">
                <a:latin typeface="Segoe Print" panose="02000600000000000000" pitchFamily="2" charset="0"/>
              </a:rPr>
              <a:t>What are the Big Ideas?</a:t>
            </a:r>
          </a:p>
        </p:txBody>
      </p:sp>
    </p:spTree>
    <p:extLst>
      <p:ext uri="{BB962C8B-B14F-4D97-AF65-F5344CB8AC3E}">
        <p14:creationId xmlns:p14="http://schemas.microsoft.com/office/powerpoint/2010/main" val="3126854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B793EE-823B-45BD-A4DD-733C88BAA028}"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165423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B793EE-823B-45BD-A4DD-733C88BAA028}" type="datetimeFigureOut">
              <a:rPr lang="en-US" smtClean="0"/>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94113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793EE-823B-45BD-A4DD-733C88BAA028}" type="datetimeFigureOut">
              <a:rPr lang="en-US" smtClean="0"/>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2524089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B793EE-823B-45BD-A4DD-733C88BAA028}"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441368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B793EE-823B-45BD-A4DD-733C88BAA028}"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3379073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793EE-823B-45BD-A4DD-733C88BAA028}"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3134576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793EE-823B-45BD-A4DD-733C88BAA028}"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84601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3999" cy="942975"/>
          </a:xfrm>
          <a:prstGeom prst="rect">
            <a:avLst/>
          </a:prstGeom>
        </p:spPr>
      </p:pic>
      <p:sp>
        <p:nvSpPr>
          <p:cNvPr id="2" name="Title 1"/>
          <p:cNvSpPr>
            <a:spLocks noGrp="1"/>
          </p:cNvSpPr>
          <p:nvPr>
            <p:ph type="title"/>
          </p:nvPr>
        </p:nvSpPr>
        <p:spPr>
          <a:xfrm>
            <a:off x="2209799" y="557212"/>
            <a:ext cx="69341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solidFill>
                  <a:schemeClr val="tx1"/>
                </a:solidFill>
                <a:latin typeface="Segoe UI Symbol" panose="020B0502040204020203" pitchFamily="34" charset="0"/>
                <a:ea typeface="Segoe UI Symbol" panose="020B0502040204020203" pitchFamily="34" charset="0"/>
              </a:defRPr>
            </a:lvl1pPr>
            <a:lvl2pPr>
              <a:defRPr>
                <a:solidFill>
                  <a:schemeClr val="tx1"/>
                </a:solidFill>
                <a:latin typeface="Segoe UI Symbol" panose="020B0502040204020203" pitchFamily="34" charset="0"/>
                <a:ea typeface="Segoe UI Symbol" panose="020B0502040204020203" pitchFamily="34" charset="0"/>
              </a:defRPr>
            </a:lvl2pPr>
            <a:lvl3pPr>
              <a:defRPr>
                <a:solidFill>
                  <a:schemeClr val="tx1"/>
                </a:solidFill>
                <a:latin typeface="Segoe UI Symbol" panose="020B0502040204020203" pitchFamily="34" charset="0"/>
                <a:ea typeface="Segoe UI Symbol" panose="020B0502040204020203" pitchFamily="34" charset="0"/>
              </a:defRPr>
            </a:lvl3pPr>
            <a:lvl4pPr>
              <a:defRPr>
                <a:solidFill>
                  <a:schemeClr val="tx1"/>
                </a:solidFill>
                <a:latin typeface="Segoe UI Symbol" panose="020B0502040204020203" pitchFamily="34" charset="0"/>
                <a:ea typeface="Segoe UI Symbol" panose="020B0502040204020203" pitchFamily="34" charset="0"/>
              </a:defRPr>
            </a:lvl4pPr>
            <a:lvl5pPr>
              <a:defRPr>
                <a:solidFill>
                  <a:schemeClr val="tx1"/>
                </a:solidFill>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7989893" y="408801"/>
            <a:ext cx="1146468" cy="276999"/>
          </a:xfrm>
          <a:prstGeom prst="rect">
            <a:avLst/>
          </a:prstGeom>
          <a:noFill/>
        </p:spPr>
        <p:txBody>
          <a:bodyPr wrap="none" rtlCol="0">
            <a:spAutoFit/>
          </a:bodyPr>
          <a:lstStyle/>
          <a:p>
            <a:pPr algn="r"/>
            <a:r>
              <a:rPr lang="en-US" sz="1200" b="1" dirty="0">
                <a:solidFill>
                  <a:srgbClr val="0070C0"/>
                </a:solidFill>
                <a:latin typeface="Segoe Print" panose="02000600000000000000" pitchFamily="2" charset="0"/>
                <a:ea typeface="Segoe UI Symbol" panose="020B0502040204020203" pitchFamily="34" charset="0"/>
              </a:rPr>
              <a:t>Introduction</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rgbClr val="0070C0"/>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234298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en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0665"/>
            <a:ext cx="9143999"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Big Idea 1</a:t>
            </a:r>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Activity</a:t>
            </a:r>
          </a:p>
          <a:p>
            <a:pPr marL="285750" indent="-285750">
              <a:buFont typeface="Arial" panose="020B0604020202020204" pitchFamily="34" charset="0"/>
              <a:buChar char="•"/>
            </a:pPr>
            <a:r>
              <a:rPr lang="en-US" sz="2400" dirty="0">
                <a:latin typeface="Segoe Print" panose="02000600000000000000" pitchFamily="2" charset="0"/>
              </a:rPr>
              <a:t>Assessment</a:t>
            </a:r>
          </a:p>
          <a:p>
            <a:pPr marL="285750" indent="-285750">
              <a:buFont typeface="Arial" panose="020B0604020202020204" pitchFamily="34" charset="0"/>
              <a:buChar char="•"/>
            </a:pPr>
            <a:r>
              <a:rPr lang="en-US" sz="2400" dirty="0">
                <a:latin typeface="Segoe Print" panose="02000600000000000000" pitchFamily="2" charset="0"/>
              </a:rPr>
              <a:t>Instructional Practices</a:t>
            </a:r>
          </a:p>
          <a:p>
            <a:pPr marL="285750" indent="-285750">
              <a:buFont typeface="Arial" panose="020B0604020202020204" pitchFamily="34" charset="0"/>
              <a:buChar char="•"/>
            </a:pPr>
            <a:r>
              <a:rPr lang="en-US" sz="2400" dirty="0">
                <a:latin typeface="Segoe Print" panose="02000600000000000000" pitchFamily="2" charset="0"/>
              </a:rPr>
              <a:t>Parent Communication</a:t>
            </a:r>
          </a:p>
        </p:txBody>
      </p:sp>
    </p:spTree>
    <p:extLst>
      <p:ext uri="{BB962C8B-B14F-4D97-AF65-F5344CB8AC3E}">
        <p14:creationId xmlns:p14="http://schemas.microsoft.com/office/powerpoint/2010/main" val="44159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3999" cy="942975"/>
          </a:xfrm>
          <a:prstGeom prst="rect">
            <a:avLst/>
          </a:prstGeom>
        </p:spPr>
      </p:pic>
      <p:sp>
        <p:nvSpPr>
          <p:cNvPr id="2" name="Title 1"/>
          <p:cNvSpPr>
            <a:spLocks noGrp="1"/>
          </p:cNvSpPr>
          <p:nvPr>
            <p:ph type="title"/>
          </p:nvPr>
        </p:nvSpPr>
        <p:spPr>
          <a:xfrm>
            <a:off x="2209800" y="557212"/>
            <a:ext cx="6781800"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61039" y="408801"/>
            <a:ext cx="982961" cy="276999"/>
          </a:xfrm>
          <a:prstGeom prst="rect">
            <a:avLst/>
          </a:prstGeom>
          <a:noFill/>
        </p:spPr>
        <p:txBody>
          <a:bodyPr wrap="none" rtlCol="0">
            <a:spAutoFit/>
          </a:bodyPr>
          <a:lstStyle/>
          <a:p>
            <a:pPr algn="r"/>
            <a:r>
              <a:rPr lang="en-US" sz="1200" b="1" dirty="0">
                <a:solidFill>
                  <a:srgbClr val="00B050"/>
                </a:solidFill>
                <a:latin typeface="Segoe Print" panose="02000600000000000000" pitchFamily="2" charset="0"/>
                <a:ea typeface="Segoe UI Symbol" panose="020B0502040204020203" pitchFamily="34" charset="0"/>
              </a:rPr>
              <a:t>Big Idea 1</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rgbClr val="00B050"/>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279505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ellow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0665"/>
            <a:ext cx="9143999"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Big Idea 2</a:t>
            </a:r>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Activity</a:t>
            </a:r>
          </a:p>
          <a:p>
            <a:pPr marL="285750" indent="-285750">
              <a:buFont typeface="Arial" panose="020B0604020202020204" pitchFamily="34" charset="0"/>
              <a:buChar char="•"/>
            </a:pPr>
            <a:r>
              <a:rPr lang="en-US" sz="2400" dirty="0">
                <a:latin typeface="Segoe Print" panose="02000600000000000000" pitchFamily="2" charset="0"/>
              </a:rPr>
              <a:t>Assessment</a:t>
            </a:r>
          </a:p>
          <a:p>
            <a:pPr marL="285750" indent="-285750">
              <a:buFont typeface="Arial" panose="020B0604020202020204" pitchFamily="34" charset="0"/>
              <a:buChar char="•"/>
            </a:pPr>
            <a:r>
              <a:rPr lang="en-US" sz="2400" dirty="0">
                <a:latin typeface="Segoe Print" panose="02000600000000000000" pitchFamily="2" charset="0"/>
              </a:rPr>
              <a:t>Instructional Practices</a:t>
            </a:r>
          </a:p>
          <a:p>
            <a:pPr marL="285750" indent="-285750">
              <a:buFont typeface="Arial" panose="020B0604020202020204" pitchFamily="34" charset="0"/>
              <a:buChar char="•"/>
            </a:pPr>
            <a:r>
              <a:rPr lang="en-US" sz="2400" dirty="0">
                <a:latin typeface="Segoe Print" panose="02000600000000000000" pitchFamily="2" charset="0"/>
              </a:rPr>
              <a:t>Parent Communication</a:t>
            </a:r>
          </a:p>
        </p:txBody>
      </p:sp>
    </p:spTree>
    <p:extLst>
      <p:ext uri="{BB962C8B-B14F-4D97-AF65-F5344CB8AC3E}">
        <p14:creationId xmlns:p14="http://schemas.microsoft.com/office/powerpoint/2010/main" val="2739719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Yellow">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4000" cy="942975"/>
          </a:xfrm>
          <a:prstGeom prst="rect">
            <a:avLst/>
          </a:prstGeom>
        </p:spPr>
      </p:pic>
      <p:sp>
        <p:nvSpPr>
          <p:cNvPr id="2" name="Title 1"/>
          <p:cNvSpPr>
            <a:spLocks noGrp="1"/>
          </p:cNvSpPr>
          <p:nvPr>
            <p:ph type="title"/>
          </p:nvPr>
        </p:nvSpPr>
        <p:spPr>
          <a:xfrm>
            <a:off x="2209800" y="557212"/>
            <a:ext cx="6934200"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53400" y="408801"/>
            <a:ext cx="982961" cy="276999"/>
          </a:xfrm>
          <a:prstGeom prst="rect">
            <a:avLst/>
          </a:prstGeom>
          <a:noFill/>
        </p:spPr>
        <p:txBody>
          <a:bodyPr wrap="none" rtlCol="0">
            <a:spAutoFit/>
          </a:bodyPr>
          <a:lstStyle/>
          <a:p>
            <a:pPr algn="r"/>
            <a:r>
              <a:rPr lang="en-US" sz="1200" b="1" dirty="0">
                <a:solidFill>
                  <a:srgbClr val="D4CB16"/>
                </a:solidFill>
                <a:latin typeface="Segoe Print" panose="02000600000000000000" pitchFamily="2" charset="0"/>
                <a:ea typeface="Segoe UI Symbol" panose="020B0502040204020203" pitchFamily="34" charset="0"/>
              </a:rPr>
              <a:t>Big Idea 2</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rgbClr val="D4CB16"/>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1644160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y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0665"/>
            <a:ext cx="9143999"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Big Idea 3</a:t>
            </a:r>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Activity</a:t>
            </a:r>
          </a:p>
          <a:p>
            <a:pPr marL="285750" indent="-285750">
              <a:buFont typeface="Arial" panose="020B0604020202020204" pitchFamily="34" charset="0"/>
              <a:buChar char="•"/>
            </a:pPr>
            <a:r>
              <a:rPr lang="en-US" sz="2400" dirty="0">
                <a:latin typeface="Segoe Print" panose="02000600000000000000" pitchFamily="2" charset="0"/>
              </a:rPr>
              <a:t>Assessment</a:t>
            </a:r>
          </a:p>
          <a:p>
            <a:pPr marL="285750" indent="-285750">
              <a:buFont typeface="Arial" panose="020B0604020202020204" pitchFamily="34" charset="0"/>
              <a:buChar char="•"/>
            </a:pPr>
            <a:r>
              <a:rPr lang="en-US" sz="2400" dirty="0">
                <a:latin typeface="Segoe Print" panose="02000600000000000000" pitchFamily="2" charset="0"/>
              </a:rPr>
              <a:t>Instructional Practices</a:t>
            </a:r>
          </a:p>
          <a:p>
            <a:pPr marL="285750" indent="-285750">
              <a:buFont typeface="Arial" panose="020B0604020202020204" pitchFamily="34" charset="0"/>
              <a:buChar char="•"/>
            </a:pPr>
            <a:r>
              <a:rPr lang="en-US" sz="2400" dirty="0">
                <a:latin typeface="Segoe Print" panose="02000600000000000000" pitchFamily="2" charset="0"/>
              </a:rPr>
              <a:t>Parent Communication</a:t>
            </a:r>
          </a:p>
        </p:txBody>
      </p:sp>
    </p:spTree>
    <p:extLst>
      <p:ext uri="{BB962C8B-B14F-4D97-AF65-F5344CB8AC3E}">
        <p14:creationId xmlns:p14="http://schemas.microsoft.com/office/powerpoint/2010/main" val="3037445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3999" cy="942975"/>
          </a:xfrm>
          <a:prstGeom prst="rect">
            <a:avLst/>
          </a:prstGeom>
        </p:spPr>
      </p:pic>
      <p:sp>
        <p:nvSpPr>
          <p:cNvPr id="2" name="Title 1"/>
          <p:cNvSpPr>
            <a:spLocks noGrp="1"/>
          </p:cNvSpPr>
          <p:nvPr>
            <p:ph type="title"/>
          </p:nvPr>
        </p:nvSpPr>
        <p:spPr>
          <a:xfrm>
            <a:off x="2209799" y="557212"/>
            <a:ext cx="69341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53400" y="408801"/>
            <a:ext cx="982961" cy="276999"/>
          </a:xfrm>
          <a:prstGeom prst="rect">
            <a:avLst/>
          </a:prstGeom>
          <a:noFill/>
        </p:spPr>
        <p:txBody>
          <a:bodyPr wrap="none" rtlCol="0">
            <a:spAutoFit/>
          </a:bodyPr>
          <a:lstStyle/>
          <a:p>
            <a:pPr algn="r"/>
            <a:r>
              <a:rPr lang="en-US" sz="1200" b="1" dirty="0">
                <a:solidFill>
                  <a:schemeClr val="bg1">
                    <a:lumMod val="50000"/>
                  </a:schemeClr>
                </a:solidFill>
                <a:latin typeface="Segoe Print" panose="02000600000000000000" pitchFamily="2" charset="0"/>
                <a:ea typeface="Segoe UI Symbol" panose="020B0502040204020203" pitchFamily="34" charset="0"/>
              </a:rPr>
              <a:t>Big Idea 3</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chemeClr val="bg1">
                    <a:lumMod val="50000"/>
                  </a:schemeClr>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2825175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B793EE-823B-45BD-A4DD-733C88BAA028}" type="datetimeFigureOut">
              <a:rPr lang="en-US" smtClean="0"/>
              <a:t>2/15/2017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8B7DC-AE2E-42CD-AD15-8E4CE40A9145}" type="slidenum">
              <a:rPr lang="en-US" smtClean="0"/>
              <a:t>‹#›</a:t>
            </a:fld>
            <a:endParaRPr lang="en-US"/>
          </a:p>
        </p:txBody>
      </p:sp>
    </p:spTree>
    <p:extLst>
      <p:ext uri="{BB962C8B-B14F-4D97-AF65-F5344CB8AC3E}">
        <p14:creationId xmlns:p14="http://schemas.microsoft.com/office/powerpoint/2010/main" val="2613221426"/>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0" r:id="rId3"/>
    <p:sldLayoutId id="2147483666" r:id="rId4"/>
    <p:sldLayoutId id="2147483661" r:id="rId5"/>
    <p:sldLayoutId id="2147483665" r:id="rId6"/>
    <p:sldLayoutId id="2147483654" r:id="rId7"/>
    <p:sldLayoutId id="2147483667" r:id="rId8"/>
    <p:sldLayoutId id="2147483662" r:id="rId9"/>
    <p:sldLayoutId id="2147483668" r:id="rId10"/>
    <p:sldLayoutId id="2147483663" r:id="rId11"/>
    <p:sldLayoutId id="2147483669" r:id="rId12"/>
    <p:sldLayoutId id="2147483670" r:id="rId13"/>
    <p:sldLayoutId id="2147483671" r:id="rId14"/>
    <p:sldLayoutId id="2147483672" r:id="rId15"/>
    <p:sldLayoutId id="2147483673" r:id="rId16"/>
    <p:sldLayoutId id="2147483674" r:id="rId17"/>
    <p:sldLayoutId id="2147483650" r:id="rId18"/>
    <p:sldLayoutId id="2147483651" r:id="rId19"/>
    <p:sldLayoutId id="2147483652" r:id="rId20"/>
    <p:sldLayoutId id="2147483653" r:id="rId21"/>
    <p:sldLayoutId id="2147483655" r:id="rId22"/>
    <p:sldLayoutId id="2147483656" r:id="rId23"/>
    <p:sldLayoutId id="2147483657" r:id="rId24"/>
    <p:sldLayoutId id="2147483658" r:id="rId25"/>
    <p:sldLayoutId id="2147483659" r:id="rId2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8.png"/><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8.png"/><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8.png"/><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8.xml"/><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9.xml"/></Relationships>
</file>

<file path=ppt/slides/_rels/slide11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3.xml"/><Relationship Id="rId1" Type="http://schemas.openxmlformats.org/officeDocument/2006/relationships/slideLayout" Target="../slideLayouts/slideLayout9.xml"/><Relationship Id="rId6" Type="http://schemas.openxmlformats.org/officeDocument/2006/relationships/image" Target="../media/image83.jpeg"/><Relationship Id="rId5" Type="http://schemas.openxmlformats.org/officeDocument/2006/relationships/image" Target="../media/image82.png"/><Relationship Id="rId4" Type="http://schemas.openxmlformats.org/officeDocument/2006/relationships/image" Target="../media/image81.png"/></Relationships>
</file>

<file path=ppt/slides/_rels/slide116.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3.jpeg"/><Relationship Id="rId2" Type="http://schemas.openxmlformats.org/officeDocument/2006/relationships/notesSlide" Target="../notesSlides/notesSlide84.xml"/><Relationship Id="rId1" Type="http://schemas.openxmlformats.org/officeDocument/2006/relationships/slideLayout" Target="../slideLayouts/slideLayout9.xml"/><Relationship Id="rId6" Type="http://schemas.openxmlformats.org/officeDocument/2006/relationships/image" Target="../media/image84.png"/><Relationship Id="rId5" Type="http://schemas.openxmlformats.org/officeDocument/2006/relationships/image" Target="../media/image82.png"/><Relationship Id="rId4" Type="http://schemas.openxmlformats.org/officeDocument/2006/relationships/image" Target="../media/image81.png"/></Relationships>
</file>

<file path=ppt/slides/_rels/slide117.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3.jpeg"/><Relationship Id="rId2" Type="http://schemas.openxmlformats.org/officeDocument/2006/relationships/notesSlide" Target="../notesSlides/notesSlide85.xml"/><Relationship Id="rId1" Type="http://schemas.openxmlformats.org/officeDocument/2006/relationships/slideLayout" Target="../slideLayouts/slideLayout9.xml"/><Relationship Id="rId6" Type="http://schemas.openxmlformats.org/officeDocument/2006/relationships/image" Target="../media/image84.png"/><Relationship Id="rId5" Type="http://schemas.openxmlformats.org/officeDocument/2006/relationships/image" Target="../media/image82.png"/><Relationship Id="rId4" Type="http://schemas.openxmlformats.org/officeDocument/2006/relationships/image" Target="../media/image81.pn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9.xml"/></Relationships>
</file>

<file path=ppt/slides/_rels/slide11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7.xml"/><Relationship Id="rId1" Type="http://schemas.openxmlformats.org/officeDocument/2006/relationships/slideLayout" Target="../slideLayouts/slideLayout9.xml"/><Relationship Id="rId4" Type="http://schemas.openxmlformats.org/officeDocument/2006/relationships/image" Target="../media/image86.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9.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9.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9.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9.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9.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9.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9.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9.xml"/></Relationships>
</file>

<file path=ppt/slides/_rels/slide12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2.xml"/></Relationships>
</file>

<file path=ppt/slides/_rels/slide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learning.arpdc.ab.ca/" TargetMode="External"/><Relationship Id="rId1" Type="http://schemas.openxmlformats.org/officeDocument/2006/relationships/slideLayout" Target="../slideLayouts/slideLayout15.xml"/></Relationships>
</file>

<file path=ppt/slides/_rels/slide13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5.xml"/></Relationships>
</file>

<file path=ppt/slides/_rels/slide134.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hyperlink" Target="http://www.nrlc.net" TargetMode="External"/><Relationship Id="rId3" Type="http://schemas.openxmlformats.org/officeDocument/2006/relationships/image" Target="../media/image91.png"/><Relationship Id="rId7" Type="http://schemas.openxmlformats.org/officeDocument/2006/relationships/image" Target="../media/image95.png"/><Relationship Id="rId12" Type="http://schemas.openxmlformats.org/officeDocument/2006/relationships/hyperlink" Target="http://www.cpfpp.ab.ca" TargetMode="External"/><Relationship Id="rId2" Type="http://schemas.openxmlformats.org/officeDocument/2006/relationships/notesSlide" Target="../notesSlides/notesSlide98.xml"/><Relationship Id="rId1" Type="http://schemas.openxmlformats.org/officeDocument/2006/relationships/slideLayout" Target="../slideLayouts/slideLayout15.xml"/><Relationship Id="rId6" Type="http://schemas.openxmlformats.org/officeDocument/2006/relationships/image" Target="../media/image94.png"/><Relationship Id="rId11" Type="http://schemas.openxmlformats.org/officeDocument/2006/relationships/hyperlink" Target="http://www.crcpd.ab.ca" TargetMode="External"/><Relationship Id="rId5" Type="http://schemas.openxmlformats.org/officeDocument/2006/relationships/image" Target="../media/image93.png"/><Relationship Id="rId15" Type="http://schemas.openxmlformats.org/officeDocument/2006/relationships/hyperlink" Target="http://www.sapdc.ca" TargetMode="External"/><Relationship Id="rId10" Type="http://schemas.openxmlformats.org/officeDocument/2006/relationships/hyperlink" Target="http://www.carcpd.ab.ca" TargetMode="External"/><Relationship Id="rId4" Type="http://schemas.openxmlformats.org/officeDocument/2006/relationships/image" Target="../media/image92.png"/><Relationship Id="rId9" Type="http://schemas.openxmlformats.org/officeDocument/2006/relationships/image" Target="../media/image97.png"/><Relationship Id="rId14" Type="http://schemas.openxmlformats.org/officeDocument/2006/relationships/hyperlink" Target="file:///\\localhost\www.%20http\::www.learning-network.org:" TargetMode="External"/></Relationships>
</file>

<file path=ppt/slides/_rels/slide13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5.xml"/></Relationships>
</file>

<file path=ppt/slides/_rels/slide136.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15.xml"/></Relationships>
</file>

<file path=ppt/slides/_rels/slide13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5.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5.xml"/></Relationships>
</file>

<file path=ppt/slides/_rels/slide13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0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notesSlide" Target="../notesSlides/notesSlide10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education.alberta.ca/media/464621/k_to_9_math_pos.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44.gif"/><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gif"/><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4.gif"/><Relationship Id="rId5" Type="http://schemas.openxmlformats.org/officeDocument/2006/relationships/image" Target="../media/image45.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8" Type="http://schemas.openxmlformats.org/officeDocument/2006/relationships/image" Target="../media/image46.gif"/><Relationship Id="rId3" Type="http://schemas.openxmlformats.org/officeDocument/2006/relationships/image" Target="../media/image42.png"/><Relationship Id="rId7" Type="http://schemas.openxmlformats.org/officeDocument/2006/relationships/image" Target="../media/image44.gif"/><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5.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ideo" Target="https://www.youtube.com/embed/FWKzfXvxnkM?rel=0&amp;showinfo=0" TargetMode="Externa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51.png"/><Relationship Id="rId4" Type="http://schemas.openxmlformats.org/officeDocument/2006/relationships/hyperlink" Target="https://education.alberta.ca/media/3115247/2016_k_to_9_math_ach_ind.pdf"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54.jpeg"/><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7.xml"/><Relationship Id="rId1" Type="http://schemas.openxmlformats.org/officeDocument/2006/relationships/slideLayout" Target="../slideLayouts/slideLayout5.xml"/><Relationship Id="rId4" Type="http://schemas.openxmlformats.org/officeDocument/2006/relationships/image" Target="../media/image67.png"/></Relationships>
</file>

<file path=ppt/slides/_rels/slide8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5" Type="http://schemas.openxmlformats.org/officeDocument/2006/relationships/image" Target="../media/image76.png"/><Relationship Id="rId4" Type="http://schemas.openxmlformats.org/officeDocument/2006/relationships/image" Target="../media/image75.png"/></Relationships>
</file>

<file path=ppt/slides/_rels/slide9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09800"/>
            <a:ext cx="5105400" cy="1470025"/>
          </a:xfrm>
        </p:spPr>
        <p:txBody>
          <a:bodyPr>
            <a:normAutofit fontScale="90000"/>
          </a:bodyPr>
          <a:lstStyle/>
          <a:p>
            <a:r>
              <a:rPr lang="en-US" dirty="0"/>
              <a:t>Additive </a:t>
            </a:r>
            <a:r>
              <a:rPr lang="en-US" dirty="0" smtClean="0"/>
              <a:t>Thinking</a:t>
            </a:r>
            <a:br>
              <a:rPr lang="en-US" dirty="0" smtClean="0"/>
            </a:br>
            <a:r>
              <a:rPr lang="en-US" dirty="0" smtClean="0"/>
              <a:t>in Grade 4</a:t>
            </a:r>
            <a:endParaRPr lang="en-US" dirty="0"/>
          </a:p>
        </p:txBody>
      </p:sp>
      <p:sp>
        <p:nvSpPr>
          <p:cNvPr id="3" name="Subtitle 2"/>
          <p:cNvSpPr>
            <a:spLocks noGrp="1"/>
          </p:cNvSpPr>
          <p:nvPr>
            <p:ph type="subTitle" idx="1"/>
          </p:nvPr>
        </p:nvSpPr>
        <p:spPr>
          <a:xfrm>
            <a:off x="381000" y="3733800"/>
            <a:ext cx="4648200" cy="1752600"/>
          </a:xfrm>
        </p:spPr>
        <p:txBody>
          <a:bodyPr>
            <a:normAutofit fontScale="85000" lnSpcReduction="20000"/>
          </a:bodyPr>
          <a:lstStyle/>
          <a:p>
            <a:r>
              <a:rPr lang="en-US" dirty="0" smtClean="0">
                <a:latin typeface="Segoe UI Symbol" panose="020B0502040204020203" pitchFamily="34" charset="0"/>
                <a:ea typeface="Segoe UI Symbol" panose="020B0502040204020203" pitchFamily="34" charset="0"/>
              </a:rPr>
              <a:t>Sandi Berg</a:t>
            </a:r>
          </a:p>
          <a:p>
            <a:r>
              <a:rPr lang="en-US" dirty="0" smtClean="0">
                <a:latin typeface="Segoe UI Symbol" panose="020B0502040204020203" pitchFamily="34" charset="0"/>
                <a:ea typeface="Segoe UI Symbol" panose="020B0502040204020203" pitchFamily="34" charset="0"/>
              </a:rPr>
              <a:t>sberg@carcpd.ab.ca</a:t>
            </a:r>
          </a:p>
          <a:p>
            <a:r>
              <a:rPr lang="en-US" dirty="0" smtClean="0">
                <a:latin typeface="Segoe UI Symbol" panose="020B0502040204020203" pitchFamily="34" charset="0"/>
                <a:ea typeface="Segoe UI Symbol" panose="020B0502040204020203" pitchFamily="34" charset="0"/>
              </a:rPr>
              <a:t>http://bit.ly/sberg</a:t>
            </a:r>
          </a:p>
          <a:p>
            <a:r>
              <a:rPr lang="en-US" dirty="0" smtClean="0">
                <a:latin typeface="Segoe UI Symbol" panose="020B0502040204020203" pitchFamily="34" charset="0"/>
                <a:ea typeface="Segoe UI Symbol" panose="020B0502040204020203" pitchFamily="34" charset="0"/>
              </a:rPr>
              <a:t>http://learning.arpdc.ab.ca</a:t>
            </a:r>
            <a:endParaRPr lang="en-US" dirty="0">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1770002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the Curriculum</a:t>
            </a:r>
            <a:endParaRPr lang="en-US" dirty="0"/>
          </a:p>
        </p:txBody>
      </p:sp>
      <p:sp>
        <p:nvSpPr>
          <p:cNvPr id="3" name="Content Placeholder 2"/>
          <p:cNvSpPr>
            <a:spLocks noGrp="1"/>
          </p:cNvSpPr>
          <p:nvPr>
            <p:ph idx="1"/>
          </p:nvPr>
        </p:nvSpPr>
        <p:spPr/>
        <p:txBody>
          <a:bodyPr/>
          <a:lstStyle/>
          <a:p>
            <a:pPr marL="0" indent="0">
              <a:buNone/>
            </a:pPr>
            <a:r>
              <a:rPr lang="en-US" dirty="0" smtClean="0"/>
              <a:t>Review your Grade Level Outcomes.</a:t>
            </a:r>
          </a:p>
          <a:p>
            <a:r>
              <a:rPr lang="en-US" dirty="0" smtClean="0"/>
              <a:t>What is the same?</a:t>
            </a:r>
          </a:p>
          <a:p>
            <a:r>
              <a:rPr lang="en-US" dirty="0" smtClean="0"/>
              <a:t>What has changed?</a:t>
            </a:r>
          </a:p>
          <a:p>
            <a:r>
              <a:rPr lang="en-US" dirty="0" smtClean="0"/>
              <a:t>What has been added?</a:t>
            </a:r>
            <a:endParaRPr lang="en-US" dirty="0"/>
          </a:p>
        </p:txBody>
      </p:sp>
    </p:spTree>
    <p:extLst>
      <p:ext uri="{BB962C8B-B14F-4D97-AF65-F5344CB8AC3E}">
        <p14:creationId xmlns:p14="http://schemas.microsoft.com/office/powerpoint/2010/main" val="237673612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Activity</a:t>
            </a:r>
          </a:p>
        </p:txBody>
      </p:sp>
      <p:sp>
        <p:nvSpPr>
          <p:cNvPr id="3" name="Content Placeholder 2"/>
          <p:cNvSpPr>
            <a:spLocks noGrp="1"/>
          </p:cNvSpPr>
          <p:nvPr>
            <p:ph idx="1"/>
          </p:nvPr>
        </p:nvSpPr>
        <p:spPr/>
        <p:txBody>
          <a:bodyPr/>
          <a:lstStyle/>
          <a:p>
            <a:r>
              <a:rPr lang="en-US" dirty="0"/>
              <a:t>Read the 9 word problems found in your envelope.</a:t>
            </a:r>
          </a:p>
          <a:p>
            <a:r>
              <a:rPr lang="en-US" dirty="0"/>
              <a:t>Sort them into groups as you see fit.</a:t>
            </a:r>
          </a:p>
          <a:p>
            <a:r>
              <a:rPr lang="en-US" dirty="0"/>
              <a:t>Create categories for your sorts.</a:t>
            </a:r>
          </a:p>
          <a:p>
            <a:r>
              <a:rPr lang="en-US" dirty="0"/>
              <a:t>Can you find another way to sort them?</a:t>
            </a:r>
          </a:p>
        </p:txBody>
      </p:sp>
    </p:spTree>
    <p:extLst>
      <p:ext uri="{BB962C8B-B14F-4D97-AF65-F5344CB8AC3E}">
        <p14:creationId xmlns:p14="http://schemas.microsoft.com/office/powerpoint/2010/main" val="6724448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Types of Questions</a:t>
            </a:r>
          </a:p>
        </p:txBody>
      </p:sp>
      <p:sp>
        <p:nvSpPr>
          <p:cNvPr id="3" name="Content Placeholder 2"/>
          <p:cNvSpPr>
            <a:spLocks noGrp="1"/>
          </p:cNvSpPr>
          <p:nvPr>
            <p:ph idx="1"/>
          </p:nvPr>
        </p:nvSpPr>
        <p:spPr/>
        <p:txBody>
          <a:bodyPr/>
          <a:lstStyle/>
          <a:p>
            <a:r>
              <a:rPr lang="en-US" dirty="0" smtClean="0"/>
              <a:t>Join</a:t>
            </a:r>
          </a:p>
          <a:p>
            <a:pPr lvl="1"/>
            <a:r>
              <a:rPr lang="en-US" dirty="0" smtClean="0"/>
              <a:t>Involves two subsets made up of the same items being joined to make a combined set. </a:t>
            </a:r>
          </a:p>
          <a:p>
            <a:pPr marL="457200" lvl="1" indent="0">
              <a:buNone/>
            </a:pPr>
            <a:endParaRPr lang="en-US" dirty="0"/>
          </a:p>
          <a:p>
            <a:pPr marL="457200" lvl="1" indent="0">
              <a:buNone/>
            </a:pPr>
            <a:endParaRPr lang="en-US" dirty="0" smtClean="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8200" y="3352800"/>
            <a:ext cx="2438400" cy="1828800"/>
          </a:xfrm>
          <a:prstGeom prst="rect">
            <a:avLst/>
          </a:prstGeom>
        </p:spPr>
      </p:pic>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72200" y="3505200"/>
            <a:ext cx="2438400" cy="1828800"/>
          </a:xfrm>
          <a:prstGeom prst="rect">
            <a:avLst/>
          </a:prstGeom>
        </p:spPr>
      </p:pic>
    </p:spTree>
    <p:extLst>
      <p:ext uri="{BB962C8B-B14F-4D97-AF65-F5344CB8AC3E}">
        <p14:creationId xmlns:p14="http://schemas.microsoft.com/office/powerpoint/2010/main" val="135800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556E-17 -4.23317E-7 L 0.275 -4.23317E-7 " pathEditMode="relative" rAng="0" ptsTypes="AA">
                                      <p:cBhvr>
                                        <p:cTn id="6" dur="2000" fill="hold"/>
                                        <p:tgtEl>
                                          <p:spTgt spid="4"/>
                                        </p:tgtEl>
                                        <p:attrNameLst>
                                          <p:attrName>ppt_x</p:attrName>
                                          <p:attrName>ppt_y</p:attrName>
                                        </p:attrNameLst>
                                      </p:cBhvr>
                                      <p:rCtr x="13750" y="0"/>
                                    </p:animMotion>
                                  </p:childTnLst>
                                </p:cTn>
                              </p:par>
                              <p:par>
                                <p:cTn id="7" presetID="42" presetClass="path" presetSubtype="0" accel="50000" decel="50000" fill="hold" nodeType="withEffect">
                                  <p:stCondLst>
                                    <p:cond delay="0"/>
                                  </p:stCondLst>
                                  <p:childTnLst>
                                    <p:animMotion origin="layout" path="M -3.33333E-6 2.77585E-6 L -0.25 2.77585E-6 " pathEditMode="relative" rAng="0" ptsTypes="AA">
                                      <p:cBhvr>
                                        <p:cTn id="8" dur="2000" fill="hold"/>
                                        <p:tgtEl>
                                          <p:spTgt spid="5"/>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Types of Questions</a:t>
            </a:r>
          </a:p>
        </p:txBody>
      </p:sp>
      <p:sp>
        <p:nvSpPr>
          <p:cNvPr id="3" name="Content Placeholder 2"/>
          <p:cNvSpPr>
            <a:spLocks noGrp="1"/>
          </p:cNvSpPr>
          <p:nvPr>
            <p:ph idx="1"/>
          </p:nvPr>
        </p:nvSpPr>
        <p:spPr/>
        <p:txBody>
          <a:bodyPr/>
          <a:lstStyle/>
          <a:p>
            <a:r>
              <a:rPr lang="en-US" dirty="0" smtClean="0"/>
              <a:t>Separate</a:t>
            </a:r>
          </a:p>
          <a:p>
            <a:pPr lvl="1"/>
            <a:r>
              <a:rPr lang="en-US" dirty="0" smtClean="0"/>
              <a:t>Involves one large homogeneous set being separated into subsets made up of the same items</a:t>
            </a:r>
          </a:p>
          <a:p>
            <a:pPr marL="457200" lvl="1" indent="0">
              <a:buNone/>
            </a:pPr>
            <a:endParaRPr lang="en-US" dirty="0"/>
          </a:p>
          <a:p>
            <a:pPr marL="457200" lvl="1" indent="0">
              <a:buNone/>
            </a:pPr>
            <a:endParaRPr lang="en-US" dirty="0" smtClean="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95600" y="3200400"/>
            <a:ext cx="2438400" cy="1828800"/>
          </a:xfrm>
          <a:prstGeom prst="rect">
            <a:avLst/>
          </a:prstGeom>
        </p:spPr>
      </p:pic>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81400" y="3657600"/>
            <a:ext cx="2438400" cy="1828800"/>
          </a:xfrm>
          <a:prstGeom prst="rect">
            <a:avLst/>
          </a:prstGeom>
        </p:spPr>
      </p:pic>
    </p:spTree>
    <p:extLst>
      <p:ext uri="{BB962C8B-B14F-4D97-AF65-F5344CB8AC3E}">
        <p14:creationId xmlns:p14="http://schemas.microsoft.com/office/powerpoint/2010/main" val="148346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556E-17 -4.23317E-7 L 0.275 -4.23317E-7 " pathEditMode="relative" rAng="0" ptsTypes="AA">
                                      <p:cBhvr>
                                        <p:cTn id="6" dur="2000" fill="hold"/>
                                        <p:tgtEl>
                                          <p:spTgt spid="4"/>
                                        </p:tgtEl>
                                        <p:attrNameLst>
                                          <p:attrName>ppt_x</p:attrName>
                                          <p:attrName>ppt_y</p:attrName>
                                        </p:attrNameLst>
                                      </p:cBhvr>
                                      <p:rCtr x="137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Types of Questions</a:t>
            </a:r>
            <a:endParaRPr lang="en-US" dirty="0"/>
          </a:p>
        </p:txBody>
      </p:sp>
      <p:sp>
        <p:nvSpPr>
          <p:cNvPr id="3" name="Content Placeholder 2"/>
          <p:cNvSpPr>
            <a:spLocks noGrp="1"/>
          </p:cNvSpPr>
          <p:nvPr>
            <p:ph idx="1"/>
          </p:nvPr>
        </p:nvSpPr>
        <p:spPr/>
        <p:txBody>
          <a:bodyPr/>
          <a:lstStyle/>
          <a:p>
            <a:r>
              <a:rPr lang="en-US" dirty="0" smtClean="0"/>
              <a:t>Compare</a:t>
            </a:r>
          </a:p>
          <a:p>
            <a:pPr lvl="1"/>
            <a:r>
              <a:rPr lang="en-US" dirty="0" smtClean="0"/>
              <a:t>Involves a comparison between two quantities</a:t>
            </a:r>
          </a:p>
          <a:p>
            <a:pPr marL="457200" lvl="1" indent="0">
              <a:buNone/>
            </a:pPr>
            <a:endParaRPr lang="en-US" dirty="0"/>
          </a:p>
          <a:p>
            <a:pPr marL="457200" lvl="1" indent="0">
              <a:buNone/>
            </a:pPr>
            <a:endParaRPr lang="en-US" dirty="0" smtClean="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85800" y="2971800"/>
            <a:ext cx="2438400" cy="1828800"/>
          </a:xfrm>
          <a:prstGeom prst="rect">
            <a:avLst/>
          </a:prstGeom>
        </p:spPr>
      </p:pic>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85800" y="3657600"/>
            <a:ext cx="2438400" cy="1828800"/>
          </a:xfrm>
          <a:prstGeom prst="rect">
            <a:avLst/>
          </a:prstGeom>
        </p:spPr>
      </p:pic>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096000" y="3657600"/>
            <a:ext cx="2438400" cy="1828800"/>
          </a:xfrm>
          <a:prstGeom prst="rect">
            <a:avLst/>
          </a:prstGeom>
        </p:spPr>
      </p:pic>
      <p:sp>
        <p:nvSpPr>
          <p:cNvPr id="7" name="Content Placeholder 2"/>
          <p:cNvSpPr txBox="1">
            <a:spLocks/>
          </p:cNvSpPr>
          <p:nvPr/>
        </p:nvSpPr>
        <p:spPr>
          <a:xfrm>
            <a:off x="0" y="5257800"/>
            <a:ext cx="9144000" cy="152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r>
              <a:rPr lang="en-US" dirty="0" smtClean="0"/>
              <a:t>  I have 6 cents			     You have 3 cents</a:t>
            </a:r>
          </a:p>
          <a:p>
            <a:pPr marL="457200" lvl="1" indent="0" algn="ctr">
              <a:buFont typeface="Arial" panose="020B0604020202020204" pitchFamily="34" charset="0"/>
              <a:buNone/>
            </a:pPr>
            <a:r>
              <a:rPr lang="en-US" dirty="0" smtClean="0"/>
              <a:t>How much more do I have?</a:t>
            </a:r>
            <a:endParaRPr lang="en-US" dirty="0" smtClean="0"/>
          </a:p>
        </p:txBody>
      </p:sp>
    </p:spTree>
    <p:extLst>
      <p:ext uri="{BB962C8B-B14F-4D97-AF65-F5344CB8AC3E}">
        <p14:creationId xmlns:p14="http://schemas.microsoft.com/office/powerpoint/2010/main" val="350950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 your word problems</a:t>
            </a:r>
            <a:endParaRPr lang="en-US" dirty="0"/>
          </a:p>
        </p:txBody>
      </p:sp>
      <p:sp>
        <p:nvSpPr>
          <p:cNvPr id="3" name="Content Placeholder 2"/>
          <p:cNvSpPr>
            <a:spLocks noGrp="1"/>
          </p:cNvSpPr>
          <p:nvPr>
            <p:ph idx="1"/>
          </p:nvPr>
        </p:nvSpPr>
        <p:spPr/>
        <p:txBody>
          <a:bodyPr/>
          <a:lstStyle/>
          <a:p>
            <a:pPr marL="0" indent="0">
              <a:buNone/>
            </a:pPr>
            <a:r>
              <a:rPr lang="en-US" dirty="0" smtClean="0"/>
              <a:t>Sort your word problems into the 3 categories:</a:t>
            </a:r>
          </a:p>
          <a:p>
            <a:pPr>
              <a:buFont typeface="Arial" charset="0"/>
              <a:buChar char="•"/>
            </a:pPr>
            <a:r>
              <a:rPr lang="en-US" dirty="0" smtClean="0"/>
              <a:t>Join</a:t>
            </a:r>
          </a:p>
          <a:p>
            <a:pPr>
              <a:buFont typeface="Arial" charset="0"/>
              <a:buChar char="•"/>
            </a:pPr>
            <a:r>
              <a:rPr lang="en-US" dirty="0" smtClean="0"/>
              <a:t>Separate</a:t>
            </a:r>
          </a:p>
          <a:p>
            <a:pPr>
              <a:buFont typeface="Arial" charset="0"/>
              <a:buChar char="•"/>
            </a:pPr>
            <a:r>
              <a:rPr lang="en-US" dirty="0" smtClean="0"/>
              <a:t>Compare</a:t>
            </a:r>
            <a:endParaRPr lang="en-US" dirty="0"/>
          </a:p>
        </p:txBody>
      </p:sp>
    </p:spTree>
    <p:extLst>
      <p:ext uri="{BB962C8B-B14F-4D97-AF65-F5344CB8AC3E}">
        <p14:creationId xmlns:p14="http://schemas.microsoft.com/office/powerpoint/2010/main" val="344715316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Types of Missing Information</a:t>
            </a:r>
            <a:endParaRPr lang="en-US" dirty="0"/>
          </a:p>
        </p:txBody>
      </p:sp>
      <p:sp>
        <p:nvSpPr>
          <p:cNvPr id="3" name="Content Placeholder 2"/>
          <p:cNvSpPr>
            <a:spLocks noGrp="1"/>
          </p:cNvSpPr>
          <p:nvPr>
            <p:ph idx="1"/>
          </p:nvPr>
        </p:nvSpPr>
        <p:spPr>
          <a:xfrm>
            <a:off x="0" y="2133600"/>
            <a:ext cx="3733800" cy="4495800"/>
          </a:xfrm>
        </p:spPr>
        <p:txBody>
          <a:bodyPr/>
          <a:lstStyle/>
          <a:p>
            <a:pPr marL="457200" lvl="1" indent="0">
              <a:buNone/>
            </a:pPr>
            <a:r>
              <a:rPr lang="en-US" dirty="0" smtClean="0"/>
              <a:t>3 simple word problems will use to explore this idea:</a:t>
            </a:r>
          </a:p>
          <a:p>
            <a:endParaRPr lang="en-US" dirty="0"/>
          </a:p>
        </p:txBody>
      </p:sp>
      <p:sp>
        <p:nvSpPr>
          <p:cNvPr id="4" name="Content Placeholder 2"/>
          <p:cNvSpPr txBox="1">
            <a:spLocks/>
          </p:cNvSpPr>
          <p:nvPr/>
        </p:nvSpPr>
        <p:spPr>
          <a:xfrm>
            <a:off x="4876800" y="1981200"/>
            <a:ext cx="39624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AutoNum type="alphaLcPeriod"/>
            </a:pPr>
            <a:r>
              <a:rPr lang="en-US" dirty="0" smtClean="0"/>
              <a:t>I have $3.  I earn $2.  How much do I have now?</a:t>
            </a:r>
          </a:p>
          <a:p>
            <a:pPr marL="514350" indent="-514350">
              <a:buAutoNum type="alphaLcPeriod"/>
            </a:pPr>
            <a:r>
              <a:rPr lang="en-US" dirty="0" smtClean="0"/>
              <a:t>I have $3. I earn some money.  Now I have $5.</a:t>
            </a:r>
          </a:p>
          <a:p>
            <a:pPr marL="514350" indent="-514350">
              <a:buAutoNum type="alphaLcPeriod"/>
            </a:pPr>
            <a:r>
              <a:rPr lang="en-US" dirty="0" smtClean="0"/>
              <a:t>I have some money.  I earn $2.  Now I have $5.</a:t>
            </a:r>
            <a:endParaRPr lang="en-US" dirty="0"/>
          </a:p>
        </p:txBody>
      </p:sp>
      <p:sp>
        <p:nvSpPr>
          <p:cNvPr id="6" name="Double Brace 5"/>
          <p:cNvSpPr/>
          <p:nvPr/>
        </p:nvSpPr>
        <p:spPr>
          <a:xfrm>
            <a:off x="4419600" y="1905000"/>
            <a:ext cx="4724400" cy="44958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0952257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Types of Missing Information</a:t>
            </a:r>
            <a:endParaRPr lang="en-US" dirty="0"/>
          </a:p>
        </p:txBody>
      </p:sp>
      <p:sp>
        <p:nvSpPr>
          <p:cNvPr id="3" name="Content Placeholder 2"/>
          <p:cNvSpPr>
            <a:spLocks noGrp="1"/>
          </p:cNvSpPr>
          <p:nvPr>
            <p:ph idx="1"/>
          </p:nvPr>
        </p:nvSpPr>
        <p:spPr>
          <a:xfrm>
            <a:off x="0" y="2133600"/>
            <a:ext cx="3733800" cy="609600"/>
          </a:xfrm>
        </p:spPr>
        <p:txBody>
          <a:bodyPr/>
          <a:lstStyle/>
          <a:p>
            <a:pPr marL="457200" lvl="1" indent="0" algn="ctr">
              <a:buNone/>
            </a:pPr>
            <a:r>
              <a:rPr lang="en-US" dirty="0" smtClean="0"/>
              <a:t>Result Unknown</a:t>
            </a:r>
            <a:endParaRPr lang="en-US" dirty="0"/>
          </a:p>
        </p:txBody>
      </p:sp>
      <p:sp>
        <p:nvSpPr>
          <p:cNvPr id="4" name="Content Placeholder 2"/>
          <p:cNvSpPr txBox="1">
            <a:spLocks/>
          </p:cNvSpPr>
          <p:nvPr/>
        </p:nvSpPr>
        <p:spPr>
          <a:xfrm>
            <a:off x="4876800" y="1981200"/>
            <a:ext cx="39624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AutoNum type="alphaLcPeriod"/>
            </a:pPr>
            <a:r>
              <a:rPr lang="en-US" dirty="0" smtClean="0"/>
              <a:t>I have $3.  I earn $2.  How much do I have now?</a:t>
            </a:r>
          </a:p>
          <a:p>
            <a:pPr marL="514350" indent="-514350">
              <a:buAutoNum type="alphaLcPeriod"/>
            </a:pPr>
            <a:r>
              <a:rPr lang="en-US" dirty="0" smtClean="0"/>
              <a:t>I have $3. I earn some money.  Now I have $5.</a:t>
            </a:r>
          </a:p>
          <a:p>
            <a:pPr marL="514350" indent="-514350">
              <a:buAutoNum type="alphaLcPeriod"/>
            </a:pPr>
            <a:r>
              <a:rPr lang="en-US" dirty="0" smtClean="0"/>
              <a:t>I have some money.  I earn $2.  Now I have $5.</a:t>
            </a:r>
            <a:endParaRPr lang="en-US" dirty="0"/>
          </a:p>
        </p:txBody>
      </p:sp>
      <p:sp>
        <p:nvSpPr>
          <p:cNvPr id="6" name="Double Brace 5"/>
          <p:cNvSpPr/>
          <p:nvPr/>
        </p:nvSpPr>
        <p:spPr>
          <a:xfrm>
            <a:off x="4419600" y="1905000"/>
            <a:ext cx="4724400" cy="44958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Content Placeholder 2"/>
          <p:cNvSpPr txBox="1">
            <a:spLocks/>
          </p:cNvSpPr>
          <p:nvPr/>
        </p:nvSpPr>
        <p:spPr>
          <a:xfrm>
            <a:off x="0" y="2971800"/>
            <a:ext cx="37338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lgn="ctr">
              <a:buFont typeface="Arial" panose="020B0604020202020204" pitchFamily="34" charset="0"/>
              <a:buNone/>
            </a:pPr>
            <a:r>
              <a:rPr lang="en-US" dirty="0" smtClean="0"/>
              <a:t>The correct example is…</a:t>
            </a:r>
            <a:endParaRPr lang="en-US" dirty="0"/>
          </a:p>
        </p:txBody>
      </p:sp>
      <p:sp>
        <p:nvSpPr>
          <p:cNvPr id="5" name="Rounded Rectangle 4"/>
          <p:cNvSpPr/>
          <p:nvPr/>
        </p:nvSpPr>
        <p:spPr>
          <a:xfrm>
            <a:off x="4800600" y="1905000"/>
            <a:ext cx="3962400" cy="1371600"/>
          </a:xfrm>
          <a:prstGeom prst="roundRect">
            <a:avLst/>
          </a:prstGeom>
          <a:solidFill>
            <a:srgbClr val="FFFF00">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337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Types of Missing Information</a:t>
            </a:r>
            <a:endParaRPr lang="en-US" dirty="0"/>
          </a:p>
        </p:txBody>
      </p:sp>
      <p:sp>
        <p:nvSpPr>
          <p:cNvPr id="3" name="Content Placeholder 2"/>
          <p:cNvSpPr>
            <a:spLocks noGrp="1"/>
          </p:cNvSpPr>
          <p:nvPr>
            <p:ph idx="1"/>
          </p:nvPr>
        </p:nvSpPr>
        <p:spPr>
          <a:xfrm>
            <a:off x="0" y="2133600"/>
            <a:ext cx="3733800" cy="609600"/>
          </a:xfrm>
        </p:spPr>
        <p:txBody>
          <a:bodyPr/>
          <a:lstStyle/>
          <a:p>
            <a:pPr marL="457200" lvl="1" indent="0" algn="ctr">
              <a:buNone/>
            </a:pPr>
            <a:r>
              <a:rPr lang="en-US" dirty="0" smtClean="0"/>
              <a:t>Start Unknown</a:t>
            </a:r>
            <a:endParaRPr lang="en-US" dirty="0"/>
          </a:p>
        </p:txBody>
      </p:sp>
      <p:sp>
        <p:nvSpPr>
          <p:cNvPr id="4" name="Content Placeholder 2"/>
          <p:cNvSpPr txBox="1">
            <a:spLocks/>
          </p:cNvSpPr>
          <p:nvPr/>
        </p:nvSpPr>
        <p:spPr>
          <a:xfrm>
            <a:off x="4876800" y="1981200"/>
            <a:ext cx="39624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AutoNum type="alphaLcPeriod"/>
            </a:pPr>
            <a:r>
              <a:rPr lang="en-US" dirty="0" smtClean="0"/>
              <a:t>I have $3.  I earn $2.  How much do I have now?</a:t>
            </a:r>
          </a:p>
          <a:p>
            <a:pPr marL="514350" indent="-514350">
              <a:buAutoNum type="alphaLcPeriod"/>
            </a:pPr>
            <a:r>
              <a:rPr lang="en-US" dirty="0" smtClean="0"/>
              <a:t>I have $3. I earn some money.  Now I have $5.</a:t>
            </a:r>
          </a:p>
          <a:p>
            <a:pPr marL="514350" indent="-514350">
              <a:buAutoNum type="alphaLcPeriod"/>
            </a:pPr>
            <a:r>
              <a:rPr lang="en-US" dirty="0" smtClean="0"/>
              <a:t>I have some money.  I earn $2.  Now I have $5.</a:t>
            </a:r>
            <a:endParaRPr lang="en-US" dirty="0"/>
          </a:p>
        </p:txBody>
      </p:sp>
      <p:sp>
        <p:nvSpPr>
          <p:cNvPr id="6" name="Double Brace 5"/>
          <p:cNvSpPr/>
          <p:nvPr/>
        </p:nvSpPr>
        <p:spPr>
          <a:xfrm>
            <a:off x="4419600" y="1905000"/>
            <a:ext cx="4724400" cy="44958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Content Placeholder 2"/>
          <p:cNvSpPr txBox="1">
            <a:spLocks/>
          </p:cNvSpPr>
          <p:nvPr/>
        </p:nvSpPr>
        <p:spPr>
          <a:xfrm>
            <a:off x="0" y="2971800"/>
            <a:ext cx="37338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lgn="ctr">
              <a:buFont typeface="Arial" panose="020B0604020202020204" pitchFamily="34" charset="0"/>
              <a:buNone/>
            </a:pPr>
            <a:r>
              <a:rPr lang="en-US" dirty="0" smtClean="0"/>
              <a:t>The correct example is…</a:t>
            </a:r>
            <a:endParaRPr lang="en-US" dirty="0"/>
          </a:p>
        </p:txBody>
      </p:sp>
      <p:sp>
        <p:nvSpPr>
          <p:cNvPr id="5" name="Rounded Rectangle 4"/>
          <p:cNvSpPr/>
          <p:nvPr/>
        </p:nvSpPr>
        <p:spPr>
          <a:xfrm>
            <a:off x="4876800" y="4876800"/>
            <a:ext cx="3962400" cy="1371600"/>
          </a:xfrm>
          <a:prstGeom prst="roundRect">
            <a:avLst/>
          </a:prstGeom>
          <a:solidFill>
            <a:srgbClr val="FFFF00">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16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Types of Missing Information</a:t>
            </a:r>
            <a:endParaRPr lang="en-US" dirty="0"/>
          </a:p>
        </p:txBody>
      </p:sp>
      <p:sp>
        <p:nvSpPr>
          <p:cNvPr id="3" name="Content Placeholder 2"/>
          <p:cNvSpPr>
            <a:spLocks noGrp="1"/>
          </p:cNvSpPr>
          <p:nvPr>
            <p:ph idx="1"/>
          </p:nvPr>
        </p:nvSpPr>
        <p:spPr>
          <a:xfrm>
            <a:off x="0" y="2133600"/>
            <a:ext cx="3733800" cy="609600"/>
          </a:xfrm>
        </p:spPr>
        <p:txBody>
          <a:bodyPr/>
          <a:lstStyle/>
          <a:p>
            <a:pPr marL="457200" lvl="1" indent="0" algn="ctr">
              <a:buNone/>
            </a:pPr>
            <a:r>
              <a:rPr lang="en-US" dirty="0" smtClean="0"/>
              <a:t>Change Unknown</a:t>
            </a:r>
            <a:endParaRPr lang="en-US" dirty="0"/>
          </a:p>
        </p:txBody>
      </p:sp>
      <p:sp>
        <p:nvSpPr>
          <p:cNvPr id="4" name="Content Placeholder 2"/>
          <p:cNvSpPr txBox="1">
            <a:spLocks/>
          </p:cNvSpPr>
          <p:nvPr/>
        </p:nvSpPr>
        <p:spPr>
          <a:xfrm>
            <a:off x="4876800" y="1981200"/>
            <a:ext cx="39624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AutoNum type="alphaLcPeriod"/>
            </a:pPr>
            <a:r>
              <a:rPr lang="en-US" dirty="0" smtClean="0"/>
              <a:t>I have $3.  I earn $2.  How much do I have now?</a:t>
            </a:r>
          </a:p>
          <a:p>
            <a:pPr marL="514350" indent="-514350">
              <a:buAutoNum type="alphaLcPeriod"/>
            </a:pPr>
            <a:r>
              <a:rPr lang="en-US" dirty="0" smtClean="0"/>
              <a:t>I have $3. I earn some money.  Now I have $5.</a:t>
            </a:r>
          </a:p>
          <a:p>
            <a:pPr marL="514350" indent="-514350">
              <a:buAutoNum type="alphaLcPeriod"/>
            </a:pPr>
            <a:r>
              <a:rPr lang="en-US" dirty="0" smtClean="0"/>
              <a:t>I have some money.  I earn $2.  Now I have $5.</a:t>
            </a:r>
            <a:endParaRPr lang="en-US" dirty="0"/>
          </a:p>
        </p:txBody>
      </p:sp>
      <p:sp>
        <p:nvSpPr>
          <p:cNvPr id="6" name="Double Brace 5"/>
          <p:cNvSpPr/>
          <p:nvPr/>
        </p:nvSpPr>
        <p:spPr>
          <a:xfrm>
            <a:off x="4419600" y="1905000"/>
            <a:ext cx="4724400" cy="44958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Content Placeholder 2"/>
          <p:cNvSpPr txBox="1">
            <a:spLocks/>
          </p:cNvSpPr>
          <p:nvPr/>
        </p:nvSpPr>
        <p:spPr>
          <a:xfrm>
            <a:off x="0" y="2971800"/>
            <a:ext cx="37338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lgn="ctr">
              <a:buFont typeface="Arial" panose="020B0604020202020204" pitchFamily="34" charset="0"/>
              <a:buNone/>
            </a:pPr>
            <a:r>
              <a:rPr lang="en-US" dirty="0" smtClean="0"/>
              <a:t>The correct example is…</a:t>
            </a:r>
            <a:endParaRPr lang="en-US" dirty="0"/>
          </a:p>
        </p:txBody>
      </p:sp>
      <p:sp>
        <p:nvSpPr>
          <p:cNvPr id="5" name="Rounded Rectangle 4"/>
          <p:cNvSpPr/>
          <p:nvPr/>
        </p:nvSpPr>
        <p:spPr>
          <a:xfrm>
            <a:off x="4876800" y="3352800"/>
            <a:ext cx="3962400" cy="1371600"/>
          </a:xfrm>
          <a:prstGeom prst="roundRect">
            <a:avLst/>
          </a:prstGeom>
          <a:solidFill>
            <a:srgbClr val="FFFF00">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50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Activity</a:t>
            </a:r>
          </a:p>
        </p:txBody>
      </p:sp>
      <p:sp>
        <p:nvSpPr>
          <p:cNvPr id="5" name="Rectangle 4"/>
          <p:cNvSpPr/>
          <p:nvPr/>
        </p:nvSpPr>
        <p:spPr>
          <a:xfrm>
            <a:off x="457200" y="2819400"/>
            <a:ext cx="3179379" cy="2862322"/>
          </a:xfrm>
          <a:prstGeom prst="rect">
            <a:avLst/>
          </a:prstGeom>
        </p:spPr>
        <p:txBody>
          <a:bodyPr wrap="square">
            <a:spAutoFit/>
          </a:bodyPr>
          <a:lstStyle/>
          <a:p>
            <a:pPr algn="ctr"/>
            <a:r>
              <a:rPr lang="en-US" sz="3600" dirty="0"/>
              <a:t>Where does the word problem you created earlier fit in the grid?</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575" y="1799898"/>
            <a:ext cx="4419600"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676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the Curriculum: Gr 4</a:t>
            </a:r>
            <a:endParaRPr lang="en-US" dirty="0"/>
          </a:p>
        </p:txBody>
      </p:sp>
      <p:sp>
        <p:nvSpPr>
          <p:cNvPr id="5" name="Rectangle 4"/>
          <p:cNvSpPr/>
          <p:nvPr/>
        </p:nvSpPr>
        <p:spPr>
          <a:xfrm>
            <a:off x="5257800" y="2781300"/>
            <a:ext cx="3291863"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No Change</a:t>
            </a:r>
            <a:endPar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2362200"/>
            <a:ext cx="885825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35" y="3657600"/>
            <a:ext cx="89630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410199" y="4114800"/>
            <a:ext cx="3291863"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No Change</a:t>
            </a:r>
            <a:endPar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403829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575" y="1799898"/>
            <a:ext cx="4419600"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Sorting Activity</a:t>
            </a:r>
          </a:p>
        </p:txBody>
      </p:sp>
      <p:sp>
        <p:nvSpPr>
          <p:cNvPr id="5" name="Rectangle 4"/>
          <p:cNvSpPr/>
          <p:nvPr/>
        </p:nvSpPr>
        <p:spPr>
          <a:xfrm>
            <a:off x="457200" y="2819400"/>
            <a:ext cx="3179379" cy="3416320"/>
          </a:xfrm>
          <a:prstGeom prst="rect">
            <a:avLst/>
          </a:prstGeom>
        </p:spPr>
        <p:txBody>
          <a:bodyPr wrap="square">
            <a:spAutoFit/>
          </a:bodyPr>
          <a:lstStyle/>
          <a:p>
            <a:pPr algn="ctr"/>
            <a:r>
              <a:rPr lang="en-US" sz="3600" dirty="0"/>
              <a:t>How could you modify your question to hit a different row?</a:t>
            </a:r>
          </a:p>
          <a:p>
            <a:pPr algn="ctr"/>
            <a:r>
              <a:rPr lang="en-US" sz="3600" dirty="0"/>
              <a:t>A different column?</a:t>
            </a:r>
          </a:p>
        </p:txBody>
      </p:sp>
      <p:sp>
        <p:nvSpPr>
          <p:cNvPr id="3" name="Oval 2"/>
          <p:cNvSpPr/>
          <p:nvPr/>
        </p:nvSpPr>
        <p:spPr>
          <a:xfrm>
            <a:off x="5410200" y="1799898"/>
            <a:ext cx="2514600" cy="208630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20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Message</a:t>
            </a:r>
          </a:p>
        </p:txBody>
      </p:sp>
      <p:sp>
        <p:nvSpPr>
          <p:cNvPr id="3" name="Content Placeholder 2"/>
          <p:cNvSpPr>
            <a:spLocks noGrp="1"/>
          </p:cNvSpPr>
          <p:nvPr>
            <p:ph idx="1"/>
          </p:nvPr>
        </p:nvSpPr>
        <p:spPr/>
        <p:txBody>
          <a:bodyPr>
            <a:normAutofit/>
          </a:bodyPr>
          <a:lstStyle/>
          <a:p>
            <a:pPr marL="0" indent="0" algn="ctr">
              <a:buNone/>
            </a:pPr>
            <a:r>
              <a:rPr lang="en-US" dirty="0"/>
              <a:t>All of these question formats are equally important and students should be exposed to all of them in equal proportions, regardless of grade level.</a:t>
            </a:r>
          </a:p>
        </p:txBody>
      </p:sp>
    </p:spTree>
    <p:extLst>
      <p:ext uri="{BB962C8B-B14F-4D97-AF65-F5344CB8AC3E}">
        <p14:creationId xmlns:p14="http://schemas.microsoft.com/office/powerpoint/2010/main" val="206028058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9799" y="557212"/>
            <a:ext cx="6934201" cy="1143000"/>
          </a:xfrm>
        </p:spPr>
        <p:txBody>
          <a:bodyPr>
            <a:noAutofit/>
          </a:bodyPr>
          <a:lstStyle/>
          <a:p>
            <a:r>
              <a:rPr lang="en-US" dirty="0"/>
              <a:t>Big Idea 3</a:t>
            </a:r>
          </a:p>
        </p:txBody>
      </p:sp>
      <p:sp>
        <p:nvSpPr>
          <p:cNvPr id="2" name="Content Placeholder 1"/>
          <p:cNvSpPr>
            <a:spLocks noGrp="1"/>
          </p:cNvSpPr>
          <p:nvPr>
            <p:ph idx="1"/>
          </p:nvPr>
        </p:nvSpPr>
        <p:spPr/>
        <p:txBody>
          <a:bodyPr/>
          <a:lstStyle/>
          <a:p>
            <a:pPr marL="0" indent="0">
              <a:buNone/>
            </a:pPr>
            <a:r>
              <a:rPr lang="en-US" dirty="0"/>
              <a:t>Additive Thinking deals with questions where the start, change or result is unknown.  It is joining, separating and comparing.</a:t>
            </a:r>
          </a:p>
          <a:p>
            <a:endParaRPr lang="en-US" dirty="0"/>
          </a:p>
        </p:txBody>
      </p:sp>
    </p:spTree>
    <p:extLst>
      <p:ext uri="{BB962C8B-B14F-4D97-AF65-F5344CB8AC3E}">
        <p14:creationId xmlns:p14="http://schemas.microsoft.com/office/powerpoint/2010/main" val="198810522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Important Message</a:t>
            </a:r>
          </a:p>
        </p:txBody>
      </p:sp>
      <p:sp>
        <p:nvSpPr>
          <p:cNvPr id="2" name="Content Placeholder 1"/>
          <p:cNvSpPr>
            <a:spLocks noGrp="1"/>
          </p:cNvSpPr>
          <p:nvPr>
            <p:ph idx="1"/>
          </p:nvPr>
        </p:nvSpPr>
        <p:spPr/>
        <p:txBody>
          <a:bodyPr/>
          <a:lstStyle/>
          <a:p>
            <a:pPr marL="0" indent="0">
              <a:buNone/>
            </a:pPr>
            <a:r>
              <a:rPr lang="en-US" dirty="0"/>
              <a:t>Subtraction is not just “take away”.  It is also comparison (how many more, how many less, what is the difference?)</a:t>
            </a:r>
          </a:p>
          <a:p>
            <a:pPr marL="0" indent="0">
              <a:buNone/>
            </a:pPr>
            <a:endParaRPr lang="en-US" dirty="0"/>
          </a:p>
        </p:txBody>
      </p:sp>
    </p:spTree>
    <p:extLst>
      <p:ext uri="{BB962C8B-B14F-4D97-AF65-F5344CB8AC3E}">
        <p14:creationId xmlns:p14="http://schemas.microsoft.com/office/powerpoint/2010/main" val="9623422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Subtraction as Comparison</a:t>
            </a:r>
          </a:p>
        </p:txBody>
      </p:sp>
      <p:sp>
        <p:nvSpPr>
          <p:cNvPr id="3" name="Content Placeholder 2"/>
          <p:cNvSpPr>
            <a:spLocks noGrp="1"/>
          </p:cNvSpPr>
          <p:nvPr>
            <p:ph idx="1"/>
          </p:nvPr>
        </p:nvSpPr>
        <p:spPr/>
        <p:txBody>
          <a:bodyPr/>
          <a:lstStyle/>
          <a:p>
            <a:pPr marL="0" indent="0" algn="ctr">
              <a:buNone/>
            </a:pPr>
            <a:r>
              <a:rPr lang="en-US" dirty="0"/>
              <a:t>Renée ran a </a:t>
            </a:r>
            <a:r>
              <a:rPr lang="en-US" dirty="0" smtClean="0"/>
              <a:t>6 </a:t>
            </a:r>
            <a:r>
              <a:rPr lang="en-US" dirty="0"/>
              <a:t>km race.</a:t>
            </a:r>
          </a:p>
          <a:p>
            <a:pPr marL="0" indent="0" algn="ctr">
              <a:buNone/>
            </a:pPr>
            <a:r>
              <a:rPr lang="en-US" dirty="0"/>
              <a:t>Sandi ran a </a:t>
            </a:r>
            <a:r>
              <a:rPr lang="en-US" dirty="0" smtClean="0"/>
              <a:t>2 </a:t>
            </a:r>
            <a:r>
              <a:rPr lang="en-US" dirty="0"/>
              <a:t>km race.</a:t>
            </a:r>
          </a:p>
          <a:p>
            <a:pPr marL="0" indent="0" algn="ctr">
              <a:buNone/>
            </a:pPr>
            <a:r>
              <a:rPr lang="en-US" dirty="0"/>
              <a:t>How much further did Renée run?</a:t>
            </a:r>
          </a:p>
        </p:txBody>
      </p:sp>
    </p:spTree>
    <p:extLst>
      <p:ext uri="{BB962C8B-B14F-4D97-AF65-F5344CB8AC3E}">
        <p14:creationId xmlns:p14="http://schemas.microsoft.com/office/powerpoint/2010/main" val="92826405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Subtraction as Comparison</a:t>
            </a:r>
          </a:p>
        </p:txBody>
      </p:sp>
      <p:sp>
        <p:nvSpPr>
          <p:cNvPr id="3" name="Content Placeholder 2"/>
          <p:cNvSpPr>
            <a:spLocks noGrp="1"/>
          </p:cNvSpPr>
          <p:nvPr>
            <p:ph idx="1"/>
          </p:nvPr>
        </p:nvSpPr>
        <p:spPr>
          <a:xfrm>
            <a:off x="457200" y="2103437"/>
            <a:ext cx="8229600" cy="2392363"/>
          </a:xfrm>
        </p:spPr>
        <p:txBody>
          <a:bodyPr>
            <a:normAutofit/>
          </a:bodyPr>
          <a:lstStyle/>
          <a:p>
            <a:pPr marL="0" indent="0" algn="ctr">
              <a:buNone/>
            </a:pPr>
            <a:r>
              <a:rPr lang="en-US" sz="5400" dirty="0"/>
              <a:t>Typical Solution</a:t>
            </a:r>
          </a:p>
          <a:p>
            <a:pPr marL="0" indent="0" algn="ctr">
              <a:buNone/>
            </a:pPr>
            <a:endParaRPr lang="en-US" sz="5400" dirty="0"/>
          </a:p>
          <a:p>
            <a:pPr marL="0" indent="0" algn="ctr">
              <a:buNone/>
            </a:pPr>
            <a:endParaRPr lang="en-US" sz="5400" dirty="0"/>
          </a:p>
          <a:p>
            <a:pPr marL="0" indent="0">
              <a:buNone/>
            </a:pPr>
            <a:endParaRPr lang="en-US" dirty="0"/>
          </a:p>
        </p:txBody>
      </p:sp>
      <p:sp>
        <p:nvSpPr>
          <p:cNvPr id="31" name="Content Placeholder 2"/>
          <p:cNvSpPr txBox="1">
            <a:spLocks/>
          </p:cNvSpPr>
          <p:nvPr/>
        </p:nvSpPr>
        <p:spPr>
          <a:xfrm>
            <a:off x="620110" y="4876800"/>
            <a:ext cx="8229600" cy="1549650"/>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5400" dirty="0"/>
          </a:p>
          <a:p>
            <a:pPr marL="0" indent="0" algn="ctr">
              <a:buFont typeface="Arial" panose="020B0604020202020204" pitchFamily="34" charset="0"/>
              <a:buNone/>
            </a:pPr>
            <a:r>
              <a:rPr lang="en-US" sz="5400" dirty="0" smtClean="0"/>
              <a:t>The answer is 4.</a:t>
            </a:r>
          </a:p>
          <a:p>
            <a:pPr marL="0" indent="0" algn="ctr">
              <a:buNone/>
            </a:pPr>
            <a:r>
              <a:rPr lang="en-US" sz="5400" dirty="0" smtClean="0"/>
              <a:t>Are we subtracting Sandi’s km from Renée’s race?</a:t>
            </a:r>
            <a:endParaRPr lang="en-US" dirty="0"/>
          </a:p>
        </p:txBody>
      </p:sp>
      <p:grpSp>
        <p:nvGrpSpPr>
          <p:cNvPr id="32" name="Group 31"/>
          <p:cNvGrpSpPr/>
          <p:nvPr/>
        </p:nvGrpSpPr>
        <p:grpSpPr>
          <a:xfrm>
            <a:off x="838200" y="3505200"/>
            <a:ext cx="12163425" cy="807794"/>
            <a:chOff x="304800" y="3814763"/>
            <a:chExt cx="12954000" cy="1228725"/>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929063"/>
              <a:ext cx="661035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675" y="3814763"/>
              <a:ext cx="633412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5" name="Picture 4" descr="C:\Users\Carc-User\AppData\Local\Microsoft\Windows\Temporary Internet Files\Content.IE5\O9JA84BE\hand-finger-arm-person-point-15362-lar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4300470"/>
            <a:ext cx="360000" cy="509400"/>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4044021" y="2862972"/>
            <a:ext cx="773738" cy="1023228"/>
            <a:chOff x="4044021" y="2862972"/>
            <a:chExt cx="773738" cy="1023228"/>
          </a:xfrm>
        </p:grpSpPr>
        <p:pic>
          <p:nvPicPr>
            <p:cNvPr id="40" name="Picture 3" descr="C:\Users\Carc-User\AppData\Local\Microsoft\Windows\Temporary Internet Files\Content.IE5\O9JA84BE\cartoon_girl_25674146_std[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04461" y="2862972"/>
              <a:ext cx="651300" cy="794628"/>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4044021" y="3516868"/>
              <a:ext cx="773738" cy="369332"/>
            </a:xfrm>
            <a:prstGeom prst="rect">
              <a:avLst/>
            </a:prstGeom>
            <a:noFill/>
          </p:spPr>
          <p:txBody>
            <a:bodyPr wrap="none" rtlCol="0">
              <a:spAutoFit/>
            </a:bodyPr>
            <a:lstStyle/>
            <a:p>
              <a:r>
                <a:rPr lang="en-US" dirty="0" smtClean="0"/>
                <a:t>Renée</a:t>
              </a:r>
              <a:endParaRPr lang="en-US" dirty="0"/>
            </a:p>
          </p:txBody>
        </p:sp>
      </p:grpSp>
    </p:spTree>
    <p:extLst>
      <p:ext uri="{BB962C8B-B14F-4D97-AF65-F5344CB8AC3E}">
        <p14:creationId xmlns:p14="http://schemas.microsoft.com/office/powerpoint/2010/main" val="56564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8.05556E-6 3.7037E-6 C -0.00242 0.00486 -0.00624 0.01064 -0.01041 0.0125 C -0.01301 0.01504 -0.01614 0.01689 -0.01874 0.01944 C -0.02031 0.02106 -0.02117 0.02384 -0.02291 0.025 C -0.02569 0.02708 -0.02916 0.02685 -0.03228 0.02777 C -0.04027 0.02731 -0.04843 0.02824 -0.05624 0.02639 C -0.05728 0.02615 -0.05676 0.02361 -0.05728 0.02222 C -0.05781 0.02083 -0.05885 0.01967 -0.05937 0.01805 C -0.0618 0.01088 -0.06232 0.0037 -0.06562 -0.00278 C -0.06961 0.00509 -0.06857 0.01458 -0.07499 0.02083 C -0.07864 0.0243 -0.08749 0.02639 -0.08749 0.02639 C -0.11579 0.02523 -0.11319 0.02685 -0.1302 0.02222 C -0.13385 0.0199 -0.13732 0.01828 -0.14062 0.01527 C -0.1434 0.00972 -0.14478 0.00277 -0.14062 -0.00278 " pathEditMode="relative" ptsTypes="fffffffffffffA">
                                      <p:cBhvr>
                                        <p:cTn id="10" dur="2000" fill="hold"/>
                                        <p:tgtEl>
                                          <p:spTgt spid="3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Subtraction as Comparison</a:t>
            </a:r>
          </a:p>
        </p:txBody>
      </p:sp>
      <p:sp>
        <p:nvSpPr>
          <p:cNvPr id="3" name="Content Placeholder 2"/>
          <p:cNvSpPr>
            <a:spLocks noGrp="1"/>
          </p:cNvSpPr>
          <p:nvPr>
            <p:ph idx="1"/>
          </p:nvPr>
        </p:nvSpPr>
        <p:spPr>
          <a:xfrm>
            <a:off x="457200" y="2103437"/>
            <a:ext cx="8229600" cy="2392363"/>
          </a:xfrm>
        </p:spPr>
        <p:txBody>
          <a:bodyPr>
            <a:normAutofit/>
          </a:bodyPr>
          <a:lstStyle/>
          <a:p>
            <a:pPr marL="0" indent="0" algn="ctr">
              <a:buNone/>
            </a:pPr>
            <a:r>
              <a:rPr lang="en-US" sz="5400" dirty="0" smtClean="0"/>
              <a:t>Another Solution</a:t>
            </a:r>
            <a:endParaRPr lang="en-US" sz="5400" dirty="0"/>
          </a:p>
          <a:p>
            <a:pPr marL="0" indent="0" algn="ctr">
              <a:buNone/>
            </a:pPr>
            <a:endParaRPr lang="en-US" sz="5400" dirty="0"/>
          </a:p>
          <a:p>
            <a:pPr marL="0" indent="0" algn="ctr">
              <a:buNone/>
            </a:pPr>
            <a:endParaRPr lang="en-US" sz="5400" dirty="0"/>
          </a:p>
          <a:p>
            <a:pPr marL="0" indent="0">
              <a:buNone/>
            </a:pPr>
            <a:endParaRPr lang="en-US" dirty="0"/>
          </a:p>
        </p:txBody>
      </p:sp>
      <p:sp>
        <p:nvSpPr>
          <p:cNvPr id="31" name="Content Placeholder 2"/>
          <p:cNvSpPr txBox="1">
            <a:spLocks/>
          </p:cNvSpPr>
          <p:nvPr/>
        </p:nvSpPr>
        <p:spPr>
          <a:xfrm>
            <a:off x="620110" y="4876800"/>
            <a:ext cx="8229600" cy="154965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5400" dirty="0"/>
          </a:p>
          <a:p>
            <a:pPr marL="0" indent="0" algn="ctr">
              <a:buFont typeface="Arial" panose="020B0604020202020204" pitchFamily="34" charset="0"/>
              <a:buNone/>
            </a:pPr>
            <a:r>
              <a:rPr lang="en-US" sz="5400" dirty="0"/>
              <a:t>So Renée ran 4</a:t>
            </a:r>
            <a:r>
              <a:rPr lang="en-US" sz="5400" dirty="0" smtClean="0"/>
              <a:t> </a:t>
            </a:r>
            <a:r>
              <a:rPr lang="en-US" sz="5400" dirty="0"/>
              <a:t>km more than Sandi.</a:t>
            </a:r>
          </a:p>
          <a:p>
            <a:pPr marL="0" indent="0">
              <a:buFont typeface="Arial" panose="020B0604020202020204" pitchFamily="34" charset="0"/>
              <a:buNone/>
            </a:pPr>
            <a:endParaRPr lang="en-US" dirty="0"/>
          </a:p>
        </p:txBody>
      </p:sp>
      <p:grpSp>
        <p:nvGrpSpPr>
          <p:cNvPr id="32" name="Group 31"/>
          <p:cNvGrpSpPr/>
          <p:nvPr/>
        </p:nvGrpSpPr>
        <p:grpSpPr>
          <a:xfrm>
            <a:off x="838200" y="3505200"/>
            <a:ext cx="12163425" cy="807794"/>
            <a:chOff x="304800" y="3814763"/>
            <a:chExt cx="12954000" cy="1228725"/>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929063"/>
              <a:ext cx="661035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675" y="3814763"/>
              <a:ext cx="633412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5" name="Picture 4" descr="C:\Users\Carc-User\AppData\Local\Microsoft\Windows\Temporary Internet Files\Content.IE5\O9JA84BE\hand-finger-arm-person-point-15362-lar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4300470"/>
            <a:ext cx="360000" cy="509400"/>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35"/>
          <p:cNvGrpSpPr/>
          <p:nvPr/>
        </p:nvGrpSpPr>
        <p:grpSpPr>
          <a:xfrm>
            <a:off x="1659985" y="2855398"/>
            <a:ext cx="697627" cy="1030802"/>
            <a:chOff x="1659985" y="2855398"/>
            <a:chExt cx="697627" cy="1030802"/>
          </a:xfrm>
        </p:grpSpPr>
        <p:pic>
          <p:nvPicPr>
            <p:cNvPr id="37" name="Picture 2" descr="C:\Users\Carc-User\AppData\Local\Microsoft\Windows\Temporary Internet Files\Content.IE5\UU6Q6WKN\kid3[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1354" y="2855398"/>
              <a:ext cx="494891" cy="726002"/>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1659985" y="3516868"/>
              <a:ext cx="697627" cy="369332"/>
            </a:xfrm>
            <a:prstGeom prst="rect">
              <a:avLst/>
            </a:prstGeom>
            <a:noFill/>
          </p:spPr>
          <p:txBody>
            <a:bodyPr wrap="none" rtlCol="0">
              <a:spAutoFit/>
            </a:bodyPr>
            <a:lstStyle/>
            <a:p>
              <a:r>
                <a:rPr lang="en-US" dirty="0" smtClean="0"/>
                <a:t>Sandi</a:t>
              </a:r>
              <a:endParaRPr lang="en-US" dirty="0"/>
            </a:p>
          </p:txBody>
        </p:sp>
      </p:grpSp>
      <p:grpSp>
        <p:nvGrpSpPr>
          <p:cNvPr id="39" name="Group 38"/>
          <p:cNvGrpSpPr/>
          <p:nvPr/>
        </p:nvGrpSpPr>
        <p:grpSpPr>
          <a:xfrm>
            <a:off x="4044021" y="2862972"/>
            <a:ext cx="773738" cy="1023228"/>
            <a:chOff x="4044021" y="2862972"/>
            <a:chExt cx="773738" cy="1023228"/>
          </a:xfrm>
        </p:grpSpPr>
        <p:pic>
          <p:nvPicPr>
            <p:cNvPr id="40" name="Picture 3" descr="C:\Users\Carc-User\AppData\Local\Microsoft\Windows\Temporary Internet Files\Content.IE5\O9JA84BE\cartoon_girl_25674146_std[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4461" y="2862972"/>
              <a:ext cx="651300" cy="794628"/>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4044021" y="3516868"/>
              <a:ext cx="773738" cy="369332"/>
            </a:xfrm>
            <a:prstGeom prst="rect">
              <a:avLst/>
            </a:prstGeom>
            <a:noFill/>
          </p:spPr>
          <p:txBody>
            <a:bodyPr wrap="none" rtlCol="0">
              <a:spAutoFit/>
            </a:bodyPr>
            <a:lstStyle/>
            <a:p>
              <a:r>
                <a:rPr lang="en-US" dirty="0" smtClean="0"/>
                <a:t>Renée</a:t>
              </a:r>
              <a:endParaRPr lang="en-US" dirty="0"/>
            </a:p>
          </p:txBody>
        </p:sp>
      </p:grpSp>
    </p:spTree>
    <p:extLst>
      <p:ext uri="{BB962C8B-B14F-4D97-AF65-F5344CB8AC3E}">
        <p14:creationId xmlns:p14="http://schemas.microsoft.com/office/powerpoint/2010/main" val="407661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4.72222E-6 4.81481E-6 C -0.00538 0.01064 -0.01285 0.01365 -0.02187 0.01666 C -0.04844 0.01527 -0.04427 0.01689 -0.06042 0.00972 C -0.06111 0.00787 -0.06181 0.00601 -0.0625 0.00416 C -0.06285 0.00277 -0.0625 4.81481E-6 -0.06354 4.81481E-6 C -0.06545 4.81481E-6 -0.06597 0.0074 -0.06667 0.00833 C -0.0684 0.01064 -0.07049 0.01319 -0.07292 0.01388 C -0.08108 0.01666 -0.07569 0.01504 -0.08958 0.01666 C -0.10538 0.01527 -0.11667 0.01203 -0.13125 0.00555 C -0.13229 0.00416 -0.13351 0.003 -0.13437 0.00138 C -0.13507 0.00023 -0.1349 -0.00394 -0.13542 -0.00278 C -0.13993 0.00717 -0.13507 0.00648 -0.13958 0.0125 C -0.14201 0.01574 -0.14896 0.01805 -0.14896 0.01805 C -0.15694 0.01759 -0.16493 0.01736 -0.17292 0.01666 C -0.17569 0.01643 -0.17847 0.01597 -0.18125 0.01527 C -0.18333 0.01458 -0.1875 0.0125 -0.1875 0.0125 C -0.18941 0.00995 -0.19149 0.00763 -0.19271 0.00416 C -0.19358 0.00138 -0.19479 -0.00417 -0.19479 -0.00417 C -0.19965 0.00578 -0.20104 0.01944 -0.21146 0.02361 C -0.21389 0.02453 -0.21632 0.02453 -0.21875 0.025 C -0.23646 0.02384 -0.23576 0.02546 -0.24687 0.02222 C -0.25035 0.02106 -0.25729 0.01805 -0.25729 0.01805 C -0.26128 0.00995 -0.26146 0.00763 -0.26146 -0.00278 " pathEditMode="relative" ptsTypes="ffffffffffffffffffffffA">
                                      <p:cBhvr>
                                        <p:cTn id="10" dur="2000" fill="hold"/>
                                        <p:tgtEl>
                                          <p:spTgt spid="35"/>
                                        </p:tgtEl>
                                        <p:attrNameLst>
                                          <p:attrName>ppt_x</p:attrName>
                                          <p:attrName>ppt_y</p:attrName>
                                        </p:attrNameLst>
                                      </p:cBhvr>
                                    </p:animMotion>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Subtraction as Comparison</a:t>
            </a:r>
          </a:p>
        </p:txBody>
      </p:sp>
      <p:sp>
        <p:nvSpPr>
          <p:cNvPr id="3" name="Content Placeholder 2"/>
          <p:cNvSpPr>
            <a:spLocks noGrp="1"/>
          </p:cNvSpPr>
          <p:nvPr>
            <p:ph idx="1"/>
          </p:nvPr>
        </p:nvSpPr>
        <p:spPr>
          <a:xfrm>
            <a:off x="457200" y="2103437"/>
            <a:ext cx="8229600" cy="2392363"/>
          </a:xfrm>
        </p:spPr>
        <p:txBody>
          <a:bodyPr>
            <a:normAutofit/>
          </a:bodyPr>
          <a:lstStyle/>
          <a:p>
            <a:pPr marL="0" indent="0" algn="ctr">
              <a:buNone/>
            </a:pPr>
            <a:r>
              <a:rPr lang="en-US" sz="5400" dirty="0" smtClean="0"/>
              <a:t>Another Solution</a:t>
            </a:r>
            <a:endParaRPr lang="en-US" sz="5400" dirty="0"/>
          </a:p>
          <a:p>
            <a:pPr marL="0" indent="0" algn="ctr">
              <a:buNone/>
            </a:pPr>
            <a:endParaRPr lang="en-US" sz="5400" dirty="0"/>
          </a:p>
          <a:p>
            <a:pPr marL="0" indent="0" algn="ctr">
              <a:buNone/>
            </a:pPr>
            <a:endParaRPr lang="en-US" sz="5400" dirty="0"/>
          </a:p>
          <a:p>
            <a:pPr marL="0" indent="0">
              <a:buNone/>
            </a:pPr>
            <a:endParaRPr lang="en-US" dirty="0"/>
          </a:p>
        </p:txBody>
      </p:sp>
      <p:sp>
        <p:nvSpPr>
          <p:cNvPr id="31" name="Content Placeholder 2"/>
          <p:cNvSpPr txBox="1">
            <a:spLocks/>
          </p:cNvSpPr>
          <p:nvPr/>
        </p:nvSpPr>
        <p:spPr>
          <a:xfrm>
            <a:off x="620110" y="4876800"/>
            <a:ext cx="8229600" cy="154965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5400" dirty="0"/>
          </a:p>
          <a:p>
            <a:pPr marL="0" indent="0" algn="ctr">
              <a:buFont typeface="Arial" panose="020B0604020202020204" pitchFamily="34" charset="0"/>
              <a:buNone/>
            </a:pPr>
            <a:r>
              <a:rPr lang="en-US" sz="5400" dirty="0"/>
              <a:t>So Renée ran </a:t>
            </a:r>
            <a:r>
              <a:rPr lang="en-US" sz="5400" dirty="0" smtClean="0"/>
              <a:t>4 </a:t>
            </a:r>
            <a:r>
              <a:rPr lang="en-US" sz="5400" dirty="0"/>
              <a:t>km more than Sandi.</a:t>
            </a:r>
          </a:p>
          <a:p>
            <a:pPr marL="0" indent="0">
              <a:buFont typeface="Arial" panose="020B0604020202020204" pitchFamily="34" charset="0"/>
              <a:buNone/>
            </a:pPr>
            <a:endParaRPr lang="en-US" dirty="0"/>
          </a:p>
        </p:txBody>
      </p:sp>
      <p:grpSp>
        <p:nvGrpSpPr>
          <p:cNvPr id="32" name="Group 31"/>
          <p:cNvGrpSpPr/>
          <p:nvPr/>
        </p:nvGrpSpPr>
        <p:grpSpPr>
          <a:xfrm>
            <a:off x="838200" y="3505200"/>
            <a:ext cx="12163425" cy="807794"/>
            <a:chOff x="304800" y="3814763"/>
            <a:chExt cx="12954000" cy="1228725"/>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929063"/>
              <a:ext cx="661035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675" y="3814763"/>
              <a:ext cx="633412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5" name="Picture 4" descr="C:\Users\Carc-User\AppData\Local\Microsoft\Windows\Temporary Internet Files\Content.IE5\O9JA84BE\hand-finger-arm-person-point-15362-lar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4300470"/>
            <a:ext cx="360000" cy="5094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659985" y="2855398"/>
            <a:ext cx="697627" cy="1030802"/>
            <a:chOff x="1659985" y="2855398"/>
            <a:chExt cx="697627" cy="1030802"/>
          </a:xfrm>
        </p:grpSpPr>
        <p:pic>
          <p:nvPicPr>
            <p:cNvPr id="14338" name="Picture 2" descr="C:\Users\Carc-User\AppData\Local\Microsoft\Windows\Temporary Internet Files\Content.IE5\UU6Q6WKN\kid3[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1354" y="2855398"/>
              <a:ext cx="494891" cy="7260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59985" y="3516868"/>
              <a:ext cx="697627" cy="369332"/>
            </a:xfrm>
            <a:prstGeom prst="rect">
              <a:avLst/>
            </a:prstGeom>
            <a:noFill/>
          </p:spPr>
          <p:txBody>
            <a:bodyPr wrap="none" rtlCol="0">
              <a:spAutoFit/>
            </a:bodyPr>
            <a:lstStyle/>
            <a:p>
              <a:r>
                <a:rPr lang="en-US" dirty="0" smtClean="0"/>
                <a:t>Sandi</a:t>
              </a:r>
              <a:endParaRPr lang="en-US" dirty="0"/>
            </a:p>
          </p:txBody>
        </p:sp>
      </p:grpSp>
      <p:grpSp>
        <p:nvGrpSpPr>
          <p:cNvPr id="6" name="Group 5"/>
          <p:cNvGrpSpPr/>
          <p:nvPr/>
        </p:nvGrpSpPr>
        <p:grpSpPr>
          <a:xfrm>
            <a:off x="4044021" y="2862972"/>
            <a:ext cx="773738" cy="1023228"/>
            <a:chOff x="4044021" y="2862972"/>
            <a:chExt cx="773738" cy="1023228"/>
          </a:xfrm>
        </p:grpSpPr>
        <p:pic>
          <p:nvPicPr>
            <p:cNvPr id="14339" name="Picture 3" descr="C:\Users\Carc-User\AppData\Local\Microsoft\Windows\Temporary Internet Files\Content.IE5\O9JA84BE\cartoon_girl_25674146_std[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4461" y="2862972"/>
              <a:ext cx="651300" cy="7946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044021" y="3516868"/>
              <a:ext cx="773738" cy="369332"/>
            </a:xfrm>
            <a:prstGeom prst="rect">
              <a:avLst/>
            </a:prstGeom>
            <a:noFill/>
          </p:spPr>
          <p:txBody>
            <a:bodyPr wrap="none" rtlCol="0">
              <a:spAutoFit/>
            </a:bodyPr>
            <a:lstStyle/>
            <a:p>
              <a:r>
                <a:rPr lang="en-US" dirty="0" smtClean="0"/>
                <a:t>Renée</a:t>
              </a:r>
              <a:endParaRPr lang="en-US" dirty="0"/>
            </a:p>
          </p:txBody>
        </p:sp>
      </p:grpSp>
    </p:spTree>
    <p:extLst>
      <p:ext uri="{BB962C8B-B14F-4D97-AF65-F5344CB8AC3E}">
        <p14:creationId xmlns:p14="http://schemas.microsoft.com/office/powerpoint/2010/main" val="406177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61111E-6 4.81481E-6 C 0.0007 0.00972 0.00174 0.02338 0.00834 0.02916 C 0.01024 0.03657 0.01337 0.03888 0.01875 0.04166 C 0.02674 0.0412 0.03611 0.0449 0.04271 0.03888 C 0.05052 0.03194 0.04149 0.03657 0.04896 0.03333 C 0.05243 0.02708 0.05625 0.02083 0.06042 0.01527 C 0.06146 0.01018 0.0625 0.00509 0.06354 4.81481E-6 C 0.06389 -0.00417 0.0632 -0.0088 0.06459 -0.0125 C 0.06545 -0.01459 0.06528 -0.00787 0.06563 -0.00556 C 0.06597 -0.00371 0.06632 -0.00186 0.06667 4.81481E-6 C 0.06806 0.00694 0.07066 0.01157 0.075 0.01527 C 0.07743 0.02013 0.07917 0.02175 0.08334 0.02361 C 0.08646 0.02986 0.09063 0.0287 0.09584 0.03055 C 0.11545 0.02939 0.11649 0.03495 0.12604 0.02222 C 0.12865 0.0118 0.13281 0.00208 0.13542 -0.00834 C 0.13663 -0.00047 0.13906 0.00601 0.14271 0.0125 C 0.14479 0.0206 0.15052 0.02453 0.15625 0.02777 C 0.15972 0.02963 0.16667 0.03333 0.16667 0.03333 C 0.17153 0.03287 0.17656 0.03356 0.18125 0.03194 C 0.18368 0.03125 0.1875 0.02638 0.1875 0.02638 C 0.1882 0.02453 0.18854 0.02245 0.18959 0.02083 C 0.19045 0.01944 0.19184 0.01944 0.19271 0.01805 C 0.1934 0.01689 0.19323 0.01527 0.19375 0.01388 C 0.19653 0.00625 0.19948 4.81481E-6 0.20104 -0.00834 C 0.2007 -0.01158 0.2 -0.0213 0.2 -0.01806 C 0.2 -0.0125 0.20052 -0.00695 0.20104 -0.00139 C 0.20174 0.00578 0.20382 0.00995 0.20729 0.01527 C 0.21459 0.02662 0.22726 0.03148 0.2375 0.03611 C 0.24097 0.03564 0.24445 0.03541 0.24792 0.03472 C 0.25399 0.03356 0.25608 0.02384 0.25938 0.01805 C 0.26059 0.01342 0.26337 0.01018 0.26459 0.00555 C 0.26528 0.00277 0.26667 -0.00278 0.26667 -0.00278 C 0.26719 -0.00718 0.27049 -0.02223 0.26459 -0.02223 " pathEditMode="relative" ptsTypes="ffffffffffffffffffffffffffffffffA">
                                      <p:cBhvr>
                                        <p:cTn id="10" dur="2000" fill="hold"/>
                                        <p:tgtEl>
                                          <p:spTgt spid="35"/>
                                        </p:tgtEl>
                                        <p:attrNameLst>
                                          <p:attrName>ppt_x</p:attrName>
                                          <p:attrName>ppt_y</p:attrName>
                                        </p:attrNameLst>
                                      </p:cBhvr>
                                    </p:animMotion>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in Context</a:t>
            </a:r>
          </a:p>
        </p:txBody>
      </p:sp>
      <p:sp>
        <p:nvSpPr>
          <p:cNvPr id="3" name="Content Placeholder 2"/>
          <p:cNvSpPr>
            <a:spLocks noGrp="1"/>
          </p:cNvSpPr>
          <p:nvPr>
            <p:ph idx="1"/>
          </p:nvPr>
        </p:nvSpPr>
        <p:spPr/>
        <p:txBody>
          <a:bodyPr/>
          <a:lstStyle/>
          <a:p>
            <a:pPr marL="0" indent="0" algn="ctr">
              <a:buNone/>
            </a:pPr>
            <a:r>
              <a:rPr lang="en-US" dirty="0"/>
              <a:t>Generate a list of life situations where subtracting is actually comparing instead of taking away.</a:t>
            </a:r>
          </a:p>
          <a:p>
            <a:pPr marL="0" indent="0" algn="ctr">
              <a:buNone/>
            </a:pPr>
            <a:endParaRPr lang="en-US" dirty="0"/>
          </a:p>
          <a:p>
            <a:pPr marL="0" indent="0" algn="ctr">
              <a:buNone/>
            </a:pPr>
            <a:r>
              <a:rPr lang="en-US" dirty="0"/>
              <a:t>Remember to use these contexts in your math word problems.</a:t>
            </a:r>
          </a:p>
        </p:txBody>
      </p:sp>
    </p:spTree>
    <p:extLst>
      <p:ext uri="{BB962C8B-B14F-4D97-AF65-F5344CB8AC3E}">
        <p14:creationId xmlns:p14="http://schemas.microsoft.com/office/powerpoint/2010/main" val="137258811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1128"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610330" y="3045201"/>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599532"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588734"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577936"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1128"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10330"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599532"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588734"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577936"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567143"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556345"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545547"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Teaching Comparison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128" y="3189377"/>
            <a:ext cx="989203" cy="9571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709" y="4597492"/>
            <a:ext cx="898041" cy="47839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0331" y="3189376"/>
            <a:ext cx="989203" cy="95713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9534" y="3189376"/>
            <a:ext cx="989203" cy="95713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8737" y="3189375"/>
            <a:ext cx="989203" cy="95713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7940" y="3189374"/>
            <a:ext cx="989203" cy="95713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5912" y="4622483"/>
            <a:ext cx="898041" cy="478397"/>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5115" y="4647474"/>
            <a:ext cx="898041" cy="47839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4317" y="4672464"/>
            <a:ext cx="898041" cy="478397"/>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3520" y="4697455"/>
            <a:ext cx="898041" cy="478397"/>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2723" y="4722446"/>
            <a:ext cx="898041" cy="478397"/>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1926" y="4747437"/>
            <a:ext cx="898041" cy="478397"/>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1129" y="4772427"/>
            <a:ext cx="898041" cy="478397"/>
          </a:xfrm>
          <a:prstGeom prst="rect">
            <a:avLst/>
          </a:prstGeom>
        </p:spPr>
      </p:pic>
      <p:sp>
        <p:nvSpPr>
          <p:cNvPr id="33" name="Left Brace 32"/>
          <p:cNvSpPr/>
          <p:nvPr/>
        </p:nvSpPr>
        <p:spPr>
          <a:xfrm rot="5400000">
            <a:off x="6771136" y="1421020"/>
            <a:ext cx="583267" cy="2943961"/>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2454166" y="2209800"/>
            <a:ext cx="1185133" cy="369332"/>
          </a:xfrm>
          <a:prstGeom prst="rect">
            <a:avLst/>
          </a:prstGeom>
          <a:noFill/>
        </p:spPr>
        <p:txBody>
          <a:bodyPr wrap="none" rtlCol="0">
            <a:spAutoFit/>
          </a:bodyPr>
          <a:lstStyle/>
          <a:p>
            <a:r>
              <a:rPr lang="en-US" dirty="0"/>
              <a:t>5 monkeys</a:t>
            </a:r>
          </a:p>
        </p:txBody>
      </p:sp>
      <p:sp>
        <p:nvSpPr>
          <p:cNvPr id="34" name="Left Brace 33"/>
          <p:cNvSpPr/>
          <p:nvPr/>
        </p:nvSpPr>
        <p:spPr>
          <a:xfrm rot="5400000">
            <a:off x="2780555" y="407617"/>
            <a:ext cx="583267" cy="4980822"/>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6916735" y="2171373"/>
            <a:ext cx="292068" cy="369332"/>
          </a:xfrm>
          <a:prstGeom prst="rect">
            <a:avLst/>
          </a:prstGeom>
          <a:noFill/>
        </p:spPr>
        <p:txBody>
          <a:bodyPr wrap="none" rtlCol="0">
            <a:spAutoFit/>
          </a:bodyPr>
          <a:lstStyle/>
          <a:p>
            <a:r>
              <a:rPr lang="en-US" dirty="0"/>
              <a:t>?</a:t>
            </a:r>
          </a:p>
        </p:txBody>
      </p:sp>
      <p:sp>
        <p:nvSpPr>
          <p:cNvPr id="36" name="Left Brace 35"/>
          <p:cNvSpPr/>
          <p:nvPr/>
        </p:nvSpPr>
        <p:spPr>
          <a:xfrm rot="16200000">
            <a:off x="4286306" y="1831178"/>
            <a:ext cx="583267" cy="7913624"/>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4083335" y="6042227"/>
            <a:ext cx="1141659" cy="369332"/>
          </a:xfrm>
          <a:prstGeom prst="rect">
            <a:avLst/>
          </a:prstGeom>
          <a:noFill/>
        </p:spPr>
        <p:txBody>
          <a:bodyPr wrap="none" rtlCol="0">
            <a:spAutoFit/>
          </a:bodyPr>
          <a:lstStyle/>
          <a:p>
            <a:r>
              <a:rPr lang="en-US" dirty="0"/>
              <a:t>8 bananas</a:t>
            </a:r>
          </a:p>
        </p:txBody>
      </p:sp>
    </p:spTree>
    <p:extLst>
      <p:ext uri="{BB962C8B-B14F-4D97-AF65-F5344CB8AC3E}">
        <p14:creationId xmlns:p14="http://schemas.microsoft.com/office/powerpoint/2010/main" val="4256423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the Curriculum: Gr 4</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3" y="2805113"/>
            <a:ext cx="8867775"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4267200"/>
            <a:ext cx="886777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533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Comparison</a:t>
            </a:r>
            <a:br>
              <a:rPr lang="en-US" dirty="0" smtClean="0"/>
            </a:br>
            <a:r>
              <a:rPr lang="en-US" dirty="0" smtClean="0"/>
              <a:t>Important </a:t>
            </a:r>
            <a:r>
              <a:rPr lang="en-US" dirty="0"/>
              <a:t>Message</a:t>
            </a:r>
          </a:p>
        </p:txBody>
      </p:sp>
      <p:sp>
        <p:nvSpPr>
          <p:cNvPr id="3" name="Content Placeholder 2"/>
          <p:cNvSpPr>
            <a:spLocks noGrp="1"/>
          </p:cNvSpPr>
          <p:nvPr>
            <p:ph idx="1"/>
          </p:nvPr>
        </p:nvSpPr>
        <p:spPr/>
        <p:txBody>
          <a:bodyPr/>
          <a:lstStyle/>
          <a:p>
            <a:pPr marL="0" indent="0" algn="ctr">
              <a:buNone/>
            </a:pPr>
            <a:r>
              <a:rPr lang="en-US" dirty="0"/>
              <a:t>Students need to be confident in </a:t>
            </a:r>
          </a:p>
          <a:p>
            <a:pPr marL="0" indent="0" algn="ctr">
              <a:buNone/>
            </a:pPr>
            <a:r>
              <a:rPr lang="en-US" dirty="0"/>
              <a:t>one-to-one correspondence</a:t>
            </a:r>
          </a:p>
        </p:txBody>
      </p:sp>
    </p:spTree>
    <p:extLst>
      <p:ext uri="{BB962C8B-B14F-4D97-AF65-F5344CB8AC3E}">
        <p14:creationId xmlns:p14="http://schemas.microsoft.com/office/powerpoint/2010/main" val="230259992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1128"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610330" y="3045201"/>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599532"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588734"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577936"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1128"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10330"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599532"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588734"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577936"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567143"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556345"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545547"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Teaching Comparison</a:t>
            </a:r>
          </a:p>
        </p:txBody>
      </p:sp>
      <p:sp>
        <p:nvSpPr>
          <p:cNvPr id="33" name="Left Brace 32"/>
          <p:cNvSpPr/>
          <p:nvPr/>
        </p:nvSpPr>
        <p:spPr>
          <a:xfrm rot="5400000">
            <a:off x="6771136" y="1421020"/>
            <a:ext cx="583267" cy="2943961"/>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2454166" y="2209800"/>
            <a:ext cx="1185133" cy="369332"/>
          </a:xfrm>
          <a:prstGeom prst="rect">
            <a:avLst/>
          </a:prstGeom>
          <a:noFill/>
        </p:spPr>
        <p:txBody>
          <a:bodyPr wrap="none" rtlCol="0">
            <a:spAutoFit/>
          </a:bodyPr>
          <a:lstStyle/>
          <a:p>
            <a:r>
              <a:rPr lang="en-US" dirty="0"/>
              <a:t>5 monkeys</a:t>
            </a:r>
          </a:p>
        </p:txBody>
      </p:sp>
      <p:sp>
        <p:nvSpPr>
          <p:cNvPr id="34" name="Left Brace 33"/>
          <p:cNvSpPr/>
          <p:nvPr/>
        </p:nvSpPr>
        <p:spPr>
          <a:xfrm rot="5400000">
            <a:off x="2780555" y="407617"/>
            <a:ext cx="583267" cy="4980822"/>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6916735" y="2171373"/>
            <a:ext cx="292068" cy="369332"/>
          </a:xfrm>
          <a:prstGeom prst="rect">
            <a:avLst/>
          </a:prstGeom>
          <a:noFill/>
        </p:spPr>
        <p:txBody>
          <a:bodyPr wrap="none" rtlCol="0">
            <a:spAutoFit/>
          </a:bodyPr>
          <a:lstStyle/>
          <a:p>
            <a:r>
              <a:rPr lang="en-US" dirty="0"/>
              <a:t>?</a:t>
            </a:r>
          </a:p>
        </p:txBody>
      </p:sp>
      <p:sp>
        <p:nvSpPr>
          <p:cNvPr id="36" name="Left Brace 35"/>
          <p:cNvSpPr/>
          <p:nvPr/>
        </p:nvSpPr>
        <p:spPr>
          <a:xfrm rot="16200000">
            <a:off x="4286306" y="1831178"/>
            <a:ext cx="583267" cy="7913624"/>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4083335" y="6042227"/>
            <a:ext cx="1141659" cy="369332"/>
          </a:xfrm>
          <a:prstGeom prst="rect">
            <a:avLst/>
          </a:prstGeom>
          <a:noFill/>
        </p:spPr>
        <p:txBody>
          <a:bodyPr wrap="none" rtlCol="0">
            <a:spAutoFit/>
          </a:bodyPr>
          <a:lstStyle/>
          <a:p>
            <a:r>
              <a:rPr lang="en-US" dirty="0"/>
              <a:t>8 bananas</a:t>
            </a:r>
          </a:p>
        </p:txBody>
      </p:sp>
    </p:spTree>
    <p:extLst>
      <p:ext uri="{BB962C8B-B14F-4D97-AF65-F5344CB8AC3E}">
        <p14:creationId xmlns:p14="http://schemas.microsoft.com/office/powerpoint/2010/main" val="368616976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1128" y="3045116"/>
            <a:ext cx="4941472"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1128" y="4277072"/>
            <a:ext cx="7913622"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Teaching Comparison</a:t>
            </a:r>
          </a:p>
        </p:txBody>
      </p:sp>
      <p:sp>
        <p:nvSpPr>
          <p:cNvPr id="33" name="Left Brace 32"/>
          <p:cNvSpPr/>
          <p:nvPr/>
        </p:nvSpPr>
        <p:spPr>
          <a:xfrm rot="5400000">
            <a:off x="6771136" y="1421020"/>
            <a:ext cx="583267" cy="2943961"/>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2454166" y="2209800"/>
            <a:ext cx="1185133" cy="369332"/>
          </a:xfrm>
          <a:prstGeom prst="rect">
            <a:avLst/>
          </a:prstGeom>
          <a:noFill/>
        </p:spPr>
        <p:txBody>
          <a:bodyPr wrap="none" rtlCol="0">
            <a:spAutoFit/>
          </a:bodyPr>
          <a:lstStyle/>
          <a:p>
            <a:r>
              <a:rPr lang="en-US" dirty="0"/>
              <a:t>5 monkeys</a:t>
            </a:r>
          </a:p>
        </p:txBody>
      </p:sp>
      <p:sp>
        <p:nvSpPr>
          <p:cNvPr id="34" name="Left Brace 33"/>
          <p:cNvSpPr/>
          <p:nvPr/>
        </p:nvSpPr>
        <p:spPr>
          <a:xfrm rot="5400000">
            <a:off x="2780555" y="407617"/>
            <a:ext cx="583267" cy="4980822"/>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6916735" y="2171373"/>
            <a:ext cx="292068" cy="369332"/>
          </a:xfrm>
          <a:prstGeom prst="rect">
            <a:avLst/>
          </a:prstGeom>
          <a:noFill/>
        </p:spPr>
        <p:txBody>
          <a:bodyPr wrap="none" rtlCol="0">
            <a:spAutoFit/>
          </a:bodyPr>
          <a:lstStyle/>
          <a:p>
            <a:r>
              <a:rPr lang="en-US" dirty="0"/>
              <a:t>?</a:t>
            </a:r>
          </a:p>
        </p:txBody>
      </p:sp>
      <p:sp>
        <p:nvSpPr>
          <p:cNvPr id="36" name="Left Brace 35"/>
          <p:cNvSpPr/>
          <p:nvPr/>
        </p:nvSpPr>
        <p:spPr>
          <a:xfrm rot="16200000">
            <a:off x="4286306" y="1831178"/>
            <a:ext cx="583267" cy="7913624"/>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4083335" y="6042227"/>
            <a:ext cx="1141659" cy="369332"/>
          </a:xfrm>
          <a:prstGeom prst="rect">
            <a:avLst/>
          </a:prstGeom>
          <a:noFill/>
        </p:spPr>
        <p:txBody>
          <a:bodyPr wrap="none" rtlCol="0">
            <a:spAutoFit/>
          </a:bodyPr>
          <a:lstStyle/>
          <a:p>
            <a:r>
              <a:rPr lang="en-US" dirty="0"/>
              <a:t>8 bananas</a:t>
            </a:r>
          </a:p>
        </p:txBody>
      </p:sp>
    </p:spTree>
    <p:extLst>
      <p:ext uri="{BB962C8B-B14F-4D97-AF65-F5344CB8AC3E}">
        <p14:creationId xmlns:p14="http://schemas.microsoft.com/office/powerpoint/2010/main" val="241203537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1128" y="3045116"/>
            <a:ext cx="4941472"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1128" y="4277072"/>
            <a:ext cx="7913622"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Teaching Comparison</a:t>
            </a:r>
          </a:p>
        </p:txBody>
      </p:sp>
      <p:sp>
        <p:nvSpPr>
          <p:cNvPr id="33" name="Left Brace 32"/>
          <p:cNvSpPr/>
          <p:nvPr/>
        </p:nvSpPr>
        <p:spPr>
          <a:xfrm rot="5400000">
            <a:off x="6771136" y="1421020"/>
            <a:ext cx="583267" cy="2943961"/>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2193037" y="2182870"/>
            <a:ext cx="1758302" cy="369332"/>
          </a:xfrm>
          <a:prstGeom prst="rect">
            <a:avLst/>
          </a:prstGeom>
          <a:noFill/>
        </p:spPr>
        <p:txBody>
          <a:bodyPr wrap="none" rtlCol="0">
            <a:spAutoFit/>
          </a:bodyPr>
          <a:lstStyle/>
          <a:p>
            <a:r>
              <a:rPr lang="en-US" dirty="0"/>
              <a:t>Smaller Quantity</a:t>
            </a:r>
          </a:p>
        </p:txBody>
      </p:sp>
      <p:sp>
        <p:nvSpPr>
          <p:cNvPr id="34" name="Left Brace 33"/>
          <p:cNvSpPr/>
          <p:nvPr/>
        </p:nvSpPr>
        <p:spPr>
          <a:xfrm rot="5400000">
            <a:off x="2780555" y="407617"/>
            <a:ext cx="583267" cy="4980822"/>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6484629" y="2171373"/>
            <a:ext cx="1156279" cy="369332"/>
          </a:xfrm>
          <a:prstGeom prst="rect">
            <a:avLst/>
          </a:prstGeom>
          <a:noFill/>
        </p:spPr>
        <p:txBody>
          <a:bodyPr wrap="none" rtlCol="0">
            <a:spAutoFit/>
          </a:bodyPr>
          <a:lstStyle/>
          <a:p>
            <a:r>
              <a:rPr lang="en-US" dirty="0"/>
              <a:t>Difference</a:t>
            </a:r>
          </a:p>
        </p:txBody>
      </p:sp>
      <p:sp>
        <p:nvSpPr>
          <p:cNvPr id="36" name="Left Brace 35"/>
          <p:cNvSpPr/>
          <p:nvPr/>
        </p:nvSpPr>
        <p:spPr>
          <a:xfrm rot="16200000">
            <a:off x="4286306" y="1831178"/>
            <a:ext cx="583267" cy="7913624"/>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3815688" y="6042227"/>
            <a:ext cx="1619098" cy="369332"/>
          </a:xfrm>
          <a:prstGeom prst="rect">
            <a:avLst/>
          </a:prstGeom>
          <a:noFill/>
        </p:spPr>
        <p:txBody>
          <a:bodyPr wrap="none" rtlCol="0">
            <a:spAutoFit/>
          </a:bodyPr>
          <a:lstStyle/>
          <a:p>
            <a:r>
              <a:rPr lang="en-US" dirty="0"/>
              <a:t>Large Quantity</a:t>
            </a:r>
          </a:p>
        </p:txBody>
      </p:sp>
    </p:spTree>
    <p:extLst>
      <p:ext uri="{BB962C8B-B14F-4D97-AF65-F5344CB8AC3E}">
        <p14:creationId xmlns:p14="http://schemas.microsoft.com/office/powerpoint/2010/main" val="43415654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Teaching Comparison</a:t>
            </a:r>
          </a:p>
        </p:txBody>
      </p:sp>
      <p:sp>
        <p:nvSpPr>
          <p:cNvPr id="2" name="Content Placeholder 1"/>
          <p:cNvSpPr>
            <a:spLocks noGrp="1"/>
          </p:cNvSpPr>
          <p:nvPr>
            <p:ph idx="1"/>
          </p:nvPr>
        </p:nvSpPr>
        <p:spPr/>
        <p:txBody>
          <a:bodyPr>
            <a:normAutofit/>
          </a:bodyPr>
          <a:lstStyle/>
          <a:p>
            <a:r>
              <a:rPr lang="en-US" sz="2800" dirty="0"/>
              <a:t>Larger quantity – Smaller quantity = Difference</a:t>
            </a:r>
          </a:p>
          <a:p>
            <a:r>
              <a:rPr lang="en-US" sz="2800" dirty="0"/>
              <a:t>Smaller quantity + Difference = Larger quantity</a:t>
            </a:r>
          </a:p>
          <a:p>
            <a:r>
              <a:rPr lang="en-US" sz="2800" dirty="0"/>
              <a:t>Larger quantity – Difference = Smaller quantity</a:t>
            </a:r>
          </a:p>
        </p:txBody>
      </p:sp>
    </p:spTree>
    <p:extLst>
      <p:ext uri="{BB962C8B-B14F-4D97-AF65-F5344CB8AC3E}">
        <p14:creationId xmlns:p14="http://schemas.microsoft.com/office/powerpoint/2010/main" val="141669122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Numberless Word Problems</a:t>
            </a:r>
            <a:endParaRPr lang="en-US" dirty="0"/>
          </a:p>
        </p:txBody>
      </p:sp>
      <p:sp>
        <p:nvSpPr>
          <p:cNvPr id="3" name="Content Placeholder 2"/>
          <p:cNvSpPr>
            <a:spLocks noGrp="1"/>
          </p:cNvSpPr>
          <p:nvPr>
            <p:ph idx="1"/>
          </p:nvPr>
        </p:nvSpPr>
        <p:spPr/>
        <p:txBody>
          <a:bodyPr/>
          <a:lstStyle/>
          <a:p>
            <a:pPr marL="0" indent="0">
              <a:buNone/>
            </a:pPr>
            <a:r>
              <a:rPr lang="en-US" dirty="0"/>
              <a:t>There were some mice playing in a field. Some more mice came and started playing, too.</a:t>
            </a:r>
          </a:p>
        </p:txBody>
      </p:sp>
      <p:sp>
        <p:nvSpPr>
          <p:cNvPr id="4" name="Rectangle 3"/>
          <p:cNvSpPr/>
          <p:nvPr/>
        </p:nvSpPr>
        <p:spPr>
          <a:xfrm>
            <a:off x="2162175" y="6465332"/>
            <a:ext cx="7010400" cy="369332"/>
          </a:xfrm>
          <a:prstGeom prst="rect">
            <a:avLst/>
          </a:prstGeom>
        </p:spPr>
        <p:txBody>
          <a:bodyPr wrap="square">
            <a:spAutoFit/>
          </a:bodyPr>
          <a:lstStyle/>
          <a:p>
            <a:r>
              <a:rPr lang="en-US" dirty="0"/>
              <a:t>https://bstockus.wordpress.com/numberless-word-problems/</a:t>
            </a:r>
          </a:p>
        </p:txBody>
      </p:sp>
    </p:spTree>
    <p:extLst>
      <p:ext uri="{BB962C8B-B14F-4D97-AF65-F5344CB8AC3E}">
        <p14:creationId xmlns:p14="http://schemas.microsoft.com/office/powerpoint/2010/main" val="219749434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Numberless Word Problems</a:t>
            </a:r>
            <a:endParaRPr lang="en-US" dirty="0"/>
          </a:p>
        </p:txBody>
      </p:sp>
      <p:sp>
        <p:nvSpPr>
          <p:cNvPr id="3" name="Content Placeholder 2"/>
          <p:cNvSpPr>
            <a:spLocks noGrp="1"/>
          </p:cNvSpPr>
          <p:nvPr>
            <p:ph idx="1"/>
          </p:nvPr>
        </p:nvSpPr>
        <p:spPr/>
        <p:txBody>
          <a:bodyPr/>
          <a:lstStyle/>
          <a:p>
            <a:pPr marL="0" indent="0">
              <a:buNone/>
            </a:pPr>
            <a:r>
              <a:rPr lang="en-US" dirty="0"/>
              <a:t>There were </a:t>
            </a:r>
            <a:r>
              <a:rPr lang="en-US" dirty="0" smtClean="0"/>
              <a:t>168 </a:t>
            </a:r>
            <a:r>
              <a:rPr lang="en-US" dirty="0"/>
              <a:t>mice playing in a field. Some more mice came and started playing, too.</a:t>
            </a:r>
          </a:p>
          <a:p>
            <a:pPr marL="0" indent="0">
              <a:buNone/>
            </a:pPr>
            <a:r>
              <a:rPr lang="en-US" dirty="0"/>
              <a:t/>
            </a:r>
            <a:br>
              <a:rPr lang="en-US" dirty="0"/>
            </a:br>
            <a:endParaRPr lang="en-US" dirty="0"/>
          </a:p>
        </p:txBody>
      </p:sp>
      <p:sp>
        <p:nvSpPr>
          <p:cNvPr id="4" name="Rectangle 3"/>
          <p:cNvSpPr/>
          <p:nvPr/>
        </p:nvSpPr>
        <p:spPr>
          <a:xfrm>
            <a:off x="2162175" y="6465332"/>
            <a:ext cx="7010400" cy="369332"/>
          </a:xfrm>
          <a:prstGeom prst="rect">
            <a:avLst/>
          </a:prstGeom>
        </p:spPr>
        <p:txBody>
          <a:bodyPr wrap="square">
            <a:spAutoFit/>
          </a:bodyPr>
          <a:lstStyle/>
          <a:p>
            <a:r>
              <a:rPr lang="en-US" dirty="0"/>
              <a:t>https://bstockus.wordpress.com/numberless-word-problems/</a:t>
            </a:r>
          </a:p>
        </p:txBody>
      </p:sp>
    </p:spTree>
    <p:extLst>
      <p:ext uri="{BB962C8B-B14F-4D97-AF65-F5344CB8AC3E}">
        <p14:creationId xmlns:p14="http://schemas.microsoft.com/office/powerpoint/2010/main" val="188620497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Numberless Word Problems</a:t>
            </a:r>
            <a:endParaRPr lang="en-US" dirty="0"/>
          </a:p>
        </p:txBody>
      </p:sp>
      <p:sp>
        <p:nvSpPr>
          <p:cNvPr id="3" name="Content Placeholder 2"/>
          <p:cNvSpPr>
            <a:spLocks noGrp="1"/>
          </p:cNvSpPr>
          <p:nvPr>
            <p:ph idx="1"/>
          </p:nvPr>
        </p:nvSpPr>
        <p:spPr>
          <a:xfrm>
            <a:off x="457200" y="2103437"/>
            <a:ext cx="8229600" cy="2011363"/>
          </a:xfrm>
        </p:spPr>
        <p:txBody>
          <a:bodyPr/>
          <a:lstStyle/>
          <a:p>
            <a:pPr marL="0" indent="0">
              <a:buNone/>
            </a:pPr>
            <a:r>
              <a:rPr lang="en-US" dirty="0"/>
              <a:t>There were </a:t>
            </a:r>
            <a:r>
              <a:rPr lang="en-US" dirty="0" smtClean="0"/>
              <a:t>168 </a:t>
            </a:r>
            <a:r>
              <a:rPr lang="en-US" dirty="0"/>
              <a:t>mice playing in a field. </a:t>
            </a:r>
            <a:r>
              <a:rPr lang="en-US" dirty="0" smtClean="0"/>
              <a:t>Two hundred thirteen more </a:t>
            </a:r>
            <a:r>
              <a:rPr lang="en-US" dirty="0"/>
              <a:t>mice came and started playing, too.</a:t>
            </a:r>
          </a:p>
          <a:p>
            <a:pPr marL="0" indent="0">
              <a:buNone/>
            </a:pPr>
            <a:endParaRPr lang="en-US" dirty="0"/>
          </a:p>
        </p:txBody>
      </p:sp>
      <p:sp>
        <p:nvSpPr>
          <p:cNvPr id="4" name="Rectangle 3"/>
          <p:cNvSpPr/>
          <p:nvPr/>
        </p:nvSpPr>
        <p:spPr>
          <a:xfrm>
            <a:off x="2162175" y="6465332"/>
            <a:ext cx="7010400" cy="369332"/>
          </a:xfrm>
          <a:prstGeom prst="rect">
            <a:avLst/>
          </a:prstGeom>
        </p:spPr>
        <p:txBody>
          <a:bodyPr wrap="square">
            <a:spAutoFit/>
          </a:bodyPr>
          <a:lstStyle/>
          <a:p>
            <a:r>
              <a:rPr lang="en-US" dirty="0"/>
              <a:t>https://bstockus.wordpress.com/numberless-word-problems/</a:t>
            </a:r>
          </a:p>
        </p:txBody>
      </p:sp>
      <p:sp>
        <p:nvSpPr>
          <p:cNvPr id="5" name="Content Placeholder 2"/>
          <p:cNvSpPr txBox="1">
            <a:spLocks/>
          </p:cNvSpPr>
          <p:nvPr/>
        </p:nvSpPr>
        <p:spPr>
          <a:xfrm>
            <a:off x="457200" y="3886200"/>
            <a:ext cx="8229600" cy="2011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solidFill>
                  <a:srgbClr val="FF0000"/>
                </a:solidFill>
              </a:rPr>
              <a:t>What question might I ask about this problem?</a:t>
            </a:r>
            <a:endParaRPr lang="en-US" dirty="0">
              <a:solidFill>
                <a:srgbClr val="FF0000"/>
              </a:solidFill>
            </a:endParaRPr>
          </a:p>
        </p:txBody>
      </p:sp>
    </p:spTree>
    <p:extLst>
      <p:ext uri="{BB962C8B-B14F-4D97-AF65-F5344CB8AC3E}">
        <p14:creationId xmlns:p14="http://schemas.microsoft.com/office/powerpoint/2010/main" val="108385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Numberless Word Problems</a:t>
            </a:r>
            <a:endParaRPr lang="en-US" dirty="0"/>
          </a:p>
        </p:txBody>
      </p:sp>
      <p:sp>
        <p:nvSpPr>
          <p:cNvPr id="3" name="Content Placeholder 2"/>
          <p:cNvSpPr>
            <a:spLocks noGrp="1"/>
          </p:cNvSpPr>
          <p:nvPr>
            <p:ph idx="1"/>
          </p:nvPr>
        </p:nvSpPr>
        <p:spPr/>
        <p:txBody>
          <a:bodyPr/>
          <a:lstStyle/>
          <a:p>
            <a:pPr marL="0" indent="0">
              <a:buNone/>
            </a:pPr>
            <a:r>
              <a:rPr lang="en-US" dirty="0"/>
              <a:t>There were </a:t>
            </a:r>
            <a:r>
              <a:rPr lang="en-US" dirty="0" smtClean="0"/>
              <a:t>168 </a:t>
            </a:r>
            <a:r>
              <a:rPr lang="en-US" dirty="0"/>
              <a:t>mice playing in a field. </a:t>
            </a:r>
            <a:r>
              <a:rPr lang="en-US" dirty="0" smtClean="0"/>
              <a:t>Two hundred thirteen more </a:t>
            </a:r>
            <a:r>
              <a:rPr lang="en-US" dirty="0"/>
              <a:t>mice came and started playing, too. How many mice were in the field altogether?</a:t>
            </a:r>
          </a:p>
          <a:p>
            <a:pPr marL="0" indent="0">
              <a:buNone/>
            </a:pPr>
            <a:endParaRPr lang="en-US" dirty="0"/>
          </a:p>
        </p:txBody>
      </p:sp>
      <p:sp>
        <p:nvSpPr>
          <p:cNvPr id="4" name="Rectangle 3"/>
          <p:cNvSpPr/>
          <p:nvPr/>
        </p:nvSpPr>
        <p:spPr>
          <a:xfrm>
            <a:off x="2162175" y="6465332"/>
            <a:ext cx="7010400" cy="369332"/>
          </a:xfrm>
          <a:prstGeom prst="rect">
            <a:avLst/>
          </a:prstGeom>
        </p:spPr>
        <p:txBody>
          <a:bodyPr wrap="square">
            <a:spAutoFit/>
          </a:bodyPr>
          <a:lstStyle/>
          <a:p>
            <a:r>
              <a:rPr lang="en-US" dirty="0"/>
              <a:t>https://bstockus.wordpress.com/numberless-word-problems/</a:t>
            </a:r>
          </a:p>
        </p:txBody>
      </p:sp>
    </p:spTree>
    <p:extLst>
      <p:ext uri="{BB962C8B-B14F-4D97-AF65-F5344CB8AC3E}">
        <p14:creationId xmlns:p14="http://schemas.microsoft.com/office/powerpoint/2010/main" val="290936189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Communication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198564"/>
            <a:ext cx="7024688" cy="4526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6528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the Curriculum: Gr 4</a:t>
            </a:r>
            <a:endParaRPr lang="en-US" dirty="0"/>
          </a:p>
        </p:txBody>
      </p:sp>
      <p:sp>
        <p:nvSpPr>
          <p:cNvPr id="3" name="TextBox 2"/>
          <p:cNvSpPr txBox="1"/>
          <p:nvPr/>
        </p:nvSpPr>
        <p:spPr>
          <a:xfrm>
            <a:off x="762000" y="2362200"/>
            <a:ext cx="6781800" cy="1569660"/>
          </a:xfrm>
          <a:prstGeom prst="rect">
            <a:avLst/>
          </a:prstGeom>
          <a:noFill/>
        </p:spPr>
        <p:txBody>
          <a:bodyPr wrap="square" rtlCol="0">
            <a:spAutoFit/>
          </a:bodyPr>
          <a:lstStyle/>
          <a:p>
            <a:r>
              <a:rPr lang="en-US" sz="2400" dirty="0" smtClean="0"/>
              <a:t>Students investigate a variety of strategies, including standard/traditional algorithms, to become proficient in at least one appropriate and efficient strategy that they understand.</a:t>
            </a:r>
            <a:endParaRPr lang="en-US" sz="2400" dirty="0"/>
          </a:p>
        </p:txBody>
      </p:sp>
      <p:cxnSp>
        <p:nvCxnSpPr>
          <p:cNvPr id="5" name="Straight Connector 4"/>
          <p:cNvCxnSpPr/>
          <p:nvPr/>
        </p:nvCxnSpPr>
        <p:spPr>
          <a:xfrm>
            <a:off x="914400" y="2743200"/>
            <a:ext cx="24384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657600" y="2743200"/>
            <a:ext cx="24384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914400" y="2743200"/>
            <a:ext cx="6553200" cy="403830"/>
            <a:chOff x="914400" y="2743200"/>
            <a:chExt cx="6553200" cy="403830"/>
          </a:xfrm>
        </p:grpSpPr>
        <p:cxnSp>
          <p:nvCxnSpPr>
            <p:cNvPr id="7" name="Straight Connector 6"/>
            <p:cNvCxnSpPr/>
            <p:nvPr/>
          </p:nvCxnSpPr>
          <p:spPr>
            <a:xfrm>
              <a:off x="6248400" y="2743200"/>
              <a:ext cx="1219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4400" y="3147030"/>
              <a:ext cx="3810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a:off x="914400" y="3505200"/>
            <a:ext cx="289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14600" y="3918462"/>
            <a:ext cx="1981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26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113883507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371600" y="152400"/>
            <a:ext cx="6877050" cy="6086475"/>
            <a:chOff x="1371600" y="152400"/>
            <a:chExt cx="6877050" cy="6086475"/>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
              <a:ext cx="6877050"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9" r="1494"/>
            <a:stretch/>
          </p:blipFill>
          <p:spPr bwMode="auto">
            <a:xfrm>
              <a:off x="1371600" y="5105400"/>
              <a:ext cx="687705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Right Arrow 4"/>
          <p:cNvSpPr/>
          <p:nvPr/>
        </p:nvSpPr>
        <p:spPr>
          <a:xfrm>
            <a:off x="1716107" y="4267200"/>
            <a:ext cx="1383957" cy="759125"/>
          </a:xfrm>
          <a:prstGeom prst="rightArrow">
            <a:avLst/>
          </a:prstGeom>
          <a:solidFill>
            <a:srgbClr val="40887F"/>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14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Website</a:t>
            </a:r>
          </a:p>
        </p:txBody>
      </p:sp>
      <p:sp>
        <p:nvSpPr>
          <p:cNvPr id="4" name="Content Placeholder 3"/>
          <p:cNvSpPr>
            <a:spLocks noGrp="1"/>
          </p:cNvSpPr>
          <p:nvPr>
            <p:ph idx="1"/>
          </p:nvPr>
        </p:nvSpPr>
        <p:spPr>
          <a:xfrm>
            <a:off x="457200" y="5715000"/>
            <a:ext cx="8229600" cy="914400"/>
          </a:xfrm>
        </p:spPr>
        <p:txBody>
          <a:bodyPr/>
          <a:lstStyle/>
          <a:p>
            <a:pPr marL="0" indent="0" algn="ctr">
              <a:buNone/>
            </a:pPr>
            <a:r>
              <a:rPr lang="en-US" dirty="0"/>
              <a:t>http://learning.arpdc.ab.ca</a:t>
            </a:r>
          </a:p>
        </p:txBody>
      </p:sp>
      <p:pic>
        <p:nvPicPr>
          <p:cNvPr id="5"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81200"/>
            <a:ext cx="3537249" cy="353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927343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Website</a:t>
            </a:r>
          </a:p>
        </p:txBody>
      </p:sp>
      <p:sp>
        <p:nvSpPr>
          <p:cNvPr id="4" name="Content Placeholder 3"/>
          <p:cNvSpPr>
            <a:spLocks noGrp="1"/>
          </p:cNvSpPr>
          <p:nvPr>
            <p:ph idx="1"/>
          </p:nvPr>
        </p:nvSpPr>
        <p:spPr>
          <a:xfrm>
            <a:off x="457200" y="5715000"/>
            <a:ext cx="8229600" cy="914400"/>
          </a:xfrm>
        </p:spPr>
        <p:txBody>
          <a:bodyPr/>
          <a:lstStyle/>
          <a:p>
            <a:pPr marL="0" indent="0" algn="ctr">
              <a:buNone/>
            </a:pPr>
            <a:r>
              <a:rPr lang="en-US" dirty="0"/>
              <a:t>http://learning.arpdc.ab.ca</a:t>
            </a:r>
          </a:p>
        </p:txBody>
      </p:sp>
      <p:pic>
        <p:nvPicPr>
          <p:cNvPr id="2" name="Picture 1"/>
          <p:cNvPicPr>
            <a:picLocks noChangeAspect="1"/>
          </p:cNvPicPr>
          <p:nvPr/>
        </p:nvPicPr>
        <p:blipFill>
          <a:blip r:embed="rId2"/>
          <a:stretch>
            <a:fillRect/>
          </a:stretch>
        </p:blipFill>
        <p:spPr>
          <a:xfrm>
            <a:off x="2819400" y="1901952"/>
            <a:ext cx="3914775" cy="3810000"/>
          </a:xfrm>
          <a:prstGeom prst="rect">
            <a:avLst/>
          </a:prstGeom>
        </p:spPr>
      </p:pic>
    </p:spTree>
    <p:extLst>
      <p:ext uri="{BB962C8B-B14F-4D97-AF65-F5344CB8AC3E}">
        <p14:creationId xmlns:p14="http://schemas.microsoft.com/office/powerpoint/2010/main" val="297309159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Partners</a:t>
            </a:r>
          </a:p>
        </p:txBody>
      </p:sp>
      <p:pic>
        <p:nvPicPr>
          <p:cNvPr id="4" name="Shape 786"/>
          <p:cNvPicPr preferRelativeResize="0"/>
          <p:nvPr/>
        </p:nvPicPr>
        <p:blipFill>
          <a:blip r:embed="rId3">
            <a:alphaModFix/>
          </a:blip>
          <a:stretch>
            <a:fillRect/>
          </a:stretch>
        </p:blipFill>
        <p:spPr>
          <a:xfrm>
            <a:off x="4510847" y="3311012"/>
            <a:ext cx="1095375" cy="457200"/>
          </a:xfrm>
          <a:prstGeom prst="rect">
            <a:avLst/>
          </a:prstGeom>
          <a:noFill/>
          <a:ln>
            <a:noFill/>
          </a:ln>
        </p:spPr>
      </p:pic>
      <p:pic>
        <p:nvPicPr>
          <p:cNvPr id="5" name="Shape 787"/>
          <p:cNvPicPr preferRelativeResize="0"/>
          <p:nvPr/>
        </p:nvPicPr>
        <p:blipFill>
          <a:blip r:embed="rId4">
            <a:alphaModFix/>
          </a:blip>
          <a:stretch>
            <a:fillRect/>
          </a:stretch>
        </p:blipFill>
        <p:spPr>
          <a:xfrm>
            <a:off x="375709" y="4782437"/>
            <a:ext cx="1228725" cy="666750"/>
          </a:xfrm>
          <a:prstGeom prst="rect">
            <a:avLst/>
          </a:prstGeom>
          <a:noFill/>
          <a:ln>
            <a:noFill/>
          </a:ln>
        </p:spPr>
      </p:pic>
      <p:pic>
        <p:nvPicPr>
          <p:cNvPr id="6" name="Shape 788"/>
          <p:cNvPicPr preferRelativeResize="0"/>
          <p:nvPr/>
        </p:nvPicPr>
        <p:blipFill>
          <a:blip r:embed="rId5">
            <a:alphaModFix/>
          </a:blip>
          <a:stretch>
            <a:fillRect/>
          </a:stretch>
        </p:blipFill>
        <p:spPr>
          <a:xfrm>
            <a:off x="4408247" y="2590225"/>
            <a:ext cx="1476375" cy="485775"/>
          </a:xfrm>
          <a:prstGeom prst="rect">
            <a:avLst/>
          </a:prstGeom>
          <a:noFill/>
          <a:ln>
            <a:noFill/>
          </a:ln>
        </p:spPr>
      </p:pic>
      <p:pic>
        <p:nvPicPr>
          <p:cNvPr id="7" name="Shape 789"/>
          <p:cNvPicPr preferRelativeResize="0"/>
          <p:nvPr/>
        </p:nvPicPr>
        <p:blipFill>
          <a:blip r:embed="rId6">
            <a:alphaModFix/>
          </a:blip>
          <a:stretch>
            <a:fillRect/>
          </a:stretch>
        </p:blipFill>
        <p:spPr>
          <a:xfrm>
            <a:off x="361422" y="4041375"/>
            <a:ext cx="1257300" cy="523875"/>
          </a:xfrm>
          <a:prstGeom prst="rect">
            <a:avLst/>
          </a:prstGeom>
          <a:noFill/>
          <a:ln>
            <a:noFill/>
          </a:ln>
        </p:spPr>
      </p:pic>
      <p:pic>
        <p:nvPicPr>
          <p:cNvPr id="8" name="Shape 790"/>
          <p:cNvPicPr preferRelativeResize="0"/>
          <p:nvPr/>
        </p:nvPicPr>
        <p:blipFill>
          <a:blip r:embed="rId7">
            <a:alphaModFix/>
          </a:blip>
          <a:stretch>
            <a:fillRect/>
          </a:stretch>
        </p:blipFill>
        <p:spPr>
          <a:xfrm>
            <a:off x="292547" y="3252075"/>
            <a:ext cx="1247775" cy="571500"/>
          </a:xfrm>
          <a:prstGeom prst="rect">
            <a:avLst/>
          </a:prstGeom>
          <a:noFill/>
          <a:ln>
            <a:noFill/>
          </a:ln>
        </p:spPr>
      </p:pic>
      <p:pic>
        <p:nvPicPr>
          <p:cNvPr id="9" name="Shape 791"/>
          <p:cNvPicPr preferRelativeResize="0"/>
          <p:nvPr/>
        </p:nvPicPr>
        <p:blipFill>
          <a:blip r:embed="rId8">
            <a:alphaModFix/>
          </a:blip>
          <a:stretch>
            <a:fillRect/>
          </a:stretch>
        </p:blipFill>
        <p:spPr>
          <a:xfrm>
            <a:off x="292559" y="2474225"/>
            <a:ext cx="1133475" cy="685800"/>
          </a:xfrm>
          <a:prstGeom prst="rect">
            <a:avLst/>
          </a:prstGeom>
          <a:noFill/>
          <a:ln>
            <a:noFill/>
          </a:ln>
        </p:spPr>
      </p:pic>
      <p:pic>
        <p:nvPicPr>
          <p:cNvPr id="10" name="Shape 792"/>
          <p:cNvPicPr preferRelativeResize="0"/>
          <p:nvPr/>
        </p:nvPicPr>
        <p:blipFill>
          <a:blip r:embed="rId9">
            <a:alphaModFix/>
          </a:blip>
          <a:stretch>
            <a:fillRect/>
          </a:stretch>
        </p:blipFill>
        <p:spPr>
          <a:xfrm>
            <a:off x="4420334" y="3996800"/>
            <a:ext cx="1390650" cy="581025"/>
          </a:xfrm>
          <a:prstGeom prst="rect">
            <a:avLst/>
          </a:prstGeom>
          <a:noFill/>
          <a:ln>
            <a:noFill/>
          </a:ln>
        </p:spPr>
      </p:pic>
      <p:sp>
        <p:nvSpPr>
          <p:cNvPr id="11" name="Shape 796"/>
          <p:cNvSpPr txBox="1"/>
          <p:nvPr/>
        </p:nvSpPr>
        <p:spPr>
          <a:xfrm>
            <a:off x="1702397" y="3227137"/>
            <a:ext cx="3000000" cy="5238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0"/>
              </a:rPr>
              <a:t>www. carcpd.ab.ca</a:t>
            </a:r>
          </a:p>
        </p:txBody>
      </p:sp>
      <p:sp>
        <p:nvSpPr>
          <p:cNvPr id="12" name="Shape 797"/>
          <p:cNvSpPr txBox="1"/>
          <p:nvPr/>
        </p:nvSpPr>
        <p:spPr>
          <a:xfrm>
            <a:off x="1702397" y="2474225"/>
            <a:ext cx="3000000" cy="5238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1"/>
              </a:rPr>
              <a:t>www.crcpd.ab.ca</a:t>
            </a:r>
          </a:p>
        </p:txBody>
      </p:sp>
      <p:sp>
        <p:nvSpPr>
          <p:cNvPr id="13" name="Shape 798"/>
          <p:cNvSpPr txBox="1"/>
          <p:nvPr/>
        </p:nvSpPr>
        <p:spPr>
          <a:xfrm>
            <a:off x="1702397" y="4056275"/>
            <a:ext cx="3000000" cy="4572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2"/>
              </a:rPr>
              <a:t>www.cpfpp.ab.ca</a:t>
            </a:r>
          </a:p>
        </p:txBody>
      </p:sp>
      <p:sp>
        <p:nvSpPr>
          <p:cNvPr id="14" name="Shape 799"/>
          <p:cNvSpPr txBox="1"/>
          <p:nvPr/>
        </p:nvSpPr>
        <p:spPr>
          <a:xfrm>
            <a:off x="1702397" y="4902512"/>
            <a:ext cx="3000000" cy="4572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2"/>
              </a:rPr>
              <a:t>www.erlc.ca</a:t>
            </a:r>
          </a:p>
        </p:txBody>
      </p:sp>
      <p:sp>
        <p:nvSpPr>
          <p:cNvPr id="15" name="Shape 793"/>
          <p:cNvSpPr txBox="1"/>
          <p:nvPr/>
        </p:nvSpPr>
        <p:spPr>
          <a:xfrm>
            <a:off x="6054022" y="3126662"/>
            <a:ext cx="3000000" cy="5715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3"/>
              </a:rPr>
              <a:t>www.nrlc.net</a:t>
            </a:r>
          </a:p>
        </p:txBody>
      </p:sp>
      <p:sp>
        <p:nvSpPr>
          <p:cNvPr id="16" name="Shape 794"/>
          <p:cNvSpPr txBox="1"/>
          <p:nvPr/>
        </p:nvSpPr>
        <p:spPr>
          <a:xfrm>
            <a:off x="6054022" y="2476450"/>
            <a:ext cx="3837899" cy="5811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4"/>
              </a:rPr>
              <a:t>www.learning-network.org</a:t>
            </a:r>
          </a:p>
        </p:txBody>
      </p:sp>
      <p:sp>
        <p:nvSpPr>
          <p:cNvPr id="17" name="Shape 795"/>
          <p:cNvSpPr txBox="1"/>
          <p:nvPr/>
        </p:nvSpPr>
        <p:spPr>
          <a:xfrm>
            <a:off x="6054009" y="3869575"/>
            <a:ext cx="3000000" cy="581100"/>
          </a:xfrm>
          <a:prstGeom prst="rect">
            <a:avLst/>
          </a:prstGeom>
          <a:noFill/>
          <a:ln>
            <a:noFill/>
          </a:ln>
        </p:spPr>
        <p:txBody>
          <a:bodyPr lIns="91425" tIns="91425" rIns="91425" bIns="91425" anchor="ctr" anchorCtr="0">
            <a:noAutofit/>
          </a:bodyPr>
          <a:lstStyle/>
          <a:p>
            <a:pPr lvl="0" rtl="0">
              <a:lnSpc>
                <a:spcPct val="115000"/>
              </a:lnSpc>
              <a:spcBef>
                <a:spcPts val="0"/>
              </a:spcBef>
              <a:buClr>
                <a:schemeClr val="dk1"/>
              </a:buClr>
              <a:buSzPct val="25000"/>
              <a:buFont typeface="Arial"/>
              <a:buNone/>
            </a:pPr>
            <a:r>
              <a:rPr lang="en" sz="1800" dirty="0">
                <a:solidFill>
                  <a:schemeClr val="dk1"/>
                </a:solidFill>
                <a:latin typeface="Calibri"/>
                <a:ea typeface="Calibri"/>
                <a:cs typeface="Calibri"/>
                <a:sym typeface="Calibri"/>
                <a:hlinkClick r:id="rId15"/>
              </a:rPr>
              <a:t>www.sapdc.ca</a:t>
            </a:r>
          </a:p>
        </p:txBody>
      </p:sp>
    </p:spTree>
    <p:extLst>
      <p:ext uri="{BB962C8B-B14F-4D97-AF65-F5344CB8AC3E}">
        <p14:creationId xmlns:p14="http://schemas.microsoft.com/office/powerpoint/2010/main" val="114257335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050297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Twitter Contest</a:t>
            </a:r>
            <a:endParaRPr lang="en-US" dirty="0"/>
          </a:p>
        </p:txBody>
      </p:sp>
      <p:sp>
        <p:nvSpPr>
          <p:cNvPr id="3" name="Content Placeholder 2"/>
          <p:cNvSpPr>
            <a:spLocks noGrp="1"/>
          </p:cNvSpPr>
          <p:nvPr>
            <p:ph idx="1"/>
          </p:nvPr>
        </p:nvSpPr>
        <p:spPr/>
        <p:txBody>
          <a:bodyPr/>
          <a:lstStyle/>
          <a:p>
            <a:r>
              <a:rPr lang="en-US" dirty="0"/>
              <a:t>Follow @EMPL_AB on twitter</a:t>
            </a:r>
          </a:p>
          <a:p>
            <a:r>
              <a:rPr lang="en-US" dirty="0"/>
              <a:t>Monthly question posted</a:t>
            </a:r>
          </a:p>
          <a:p>
            <a:r>
              <a:rPr lang="en-US" dirty="0"/>
              <a:t>Respond on Website</a:t>
            </a:r>
          </a:p>
          <a:p>
            <a:r>
              <a:rPr lang="en-US" dirty="0"/>
              <a:t>Enter in a draw for $10 electronic gift certificate to their choice of:  Tim Hortons, Starbucks or Amazon.ca</a:t>
            </a:r>
          </a:p>
        </p:txBody>
      </p:sp>
      <p:pic>
        <p:nvPicPr>
          <p:cNvPr id="2050" name="Picture 2" descr="Image result for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989786"/>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02337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489032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This” Contest</a:t>
            </a:r>
          </a:p>
        </p:txBody>
      </p:sp>
      <p:sp>
        <p:nvSpPr>
          <p:cNvPr id="4" name="Content Placeholder 3"/>
          <p:cNvSpPr>
            <a:spLocks noGrp="1"/>
          </p:cNvSpPr>
          <p:nvPr>
            <p:ph idx="1"/>
          </p:nvPr>
        </p:nvSpPr>
        <p:spPr/>
        <p:txBody>
          <a:bodyPr>
            <a:normAutofit fontScale="92500" lnSpcReduction="10000"/>
          </a:bodyPr>
          <a:lstStyle/>
          <a:p>
            <a:pPr fontAlgn="base"/>
            <a:r>
              <a:rPr lang="en-US" sz="2400" dirty="0"/>
              <a:t>Participants download and implement a “Try This” activity in their classroom.</a:t>
            </a:r>
          </a:p>
          <a:p>
            <a:pPr fontAlgn="base"/>
            <a:r>
              <a:rPr lang="en-US" sz="2400" dirty="0"/>
              <a:t>They use the “Quick Assessment” tool from the EMPL website to assess their students’ work.</a:t>
            </a:r>
          </a:p>
          <a:p>
            <a:pPr fontAlgn="base"/>
            <a:r>
              <a:rPr lang="en-US" sz="2400" dirty="0"/>
              <a:t>Using the entry form, teachers include 10 or more</a:t>
            </a:r>
          </a:p>
          <a:p>
            <a:pPr lvl="1" fontAlgn="base"/>
            <a:r>
              <a:rPr lang="en-US" sz="2000" dirty="0"/>
              <a:t>examples of student work</a:t>
            </a:r>
          </a:p>
          <a:p>
            <a:pPr lvl="1" fontAlgn="base"/>
            <a:r>
              <a:rPr lang="en-US" sz="2000" dirty="0"/>
              <a:t>the completed “Quick Assessments” for the above work.</a:t>
            </a:r>
          </a:p>
          <a:p>
            <a:pPr fontAlgn="base"/>
            <a:r>
              <a:rPr lang="en-US" sz="2400" dirty="0"/>
              <a:t>Participants will then be entered into a monthly draw for a $50 electronic gift certificate to their choice of:  Tim Hortons, Starbucks or Amazon.ca.</a:t>
            </a:r>
          </a:p>
          <a:p>
            <a:pPr fontAlgn="base"/>
            <a:r>
              <a:rPr lang="en-US" sz="2400" dirty="0"/>
              <a:t>Participants can complete a different “Try This” activity for a second monthly entry.</a:t>
            </a:r>
          </a:p>
          <a:p>
            <a:pPr fontAlgn="base"/>
            <a:r>
              <a:rPr lang="en-US" sz="2400" dirty="0"/>
              <a:t>Entries are valid only for the month they were submitted.</a:t>
            </a:r>
          </a:p>
        </p:txBody>
      </p:sp>
    </p:spTree>
    <p:extLst>
      <p:ext uri="{BB962C8B-B14F-4D97-AF65-F5344CB8AC3E}">
        <p14:creationId xmlns:p14="http://schemas.microsoft.com/office/powerpoint/2010/main" val="339499197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Evaluation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58079" y="2103438"/>
            <a:ext cx="3627841" cy="4525962"/>
          </a:xfrm>
        </p:spPr>
      </p:pic>
    </p:spTree>
    <p:extLst>
      <p:ext uri="{BB962C8B-B14F-4D97-AF65-F5344CB8AC3E}">
        <p14:creationId xmlns:p14="http://schemas.microsoft.com/office/powerpoint/2010/main" val="2779071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the Curriculum: Gr 4</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22974"/>
            <a:ext cx="881062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5181600" y="3048000"/>
            <a:ext cx="3291863"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No Change</a:t>
            </a:r>
            <a:endPar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66928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9149"/>
          <a:stretch/>
        </p:blipFill>
        <p:spPr>
          <a:xfrm>
            <a:off x="1445172" y="2414752"/>
            <a:ext cx="7696200" cy="4443248"/>
          </a:xfrm>
          <a:prstGeom prst="rect">
            <a:avLst/>
          </a:prstGeom>
        </p:spPr>
      </p:pic>
    </p:spTree>
    <p:extLst>
      <p:ext uri="{BB962C8B-B14F-4D97-AF65-F5344CB8AC3E}">
        <p14:creationId xmlns:p14="http://schemas.microsoft.com/office/powerpoint/2010/main" val="252536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the Curriculum: Gr 4</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 y="2357438"/>
            <a:ext cx="884872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53091" y="4038600"/>
            <a:ext cx="6879127" cy="2308324"/>
          </a:xfrm>
          <a:prstGeom prst="rect">
            <a:avLst/>
          </a:prstGeom>
          <a:noFill/>
        </p:spPr>
        <p:txBody>
          <a:bodyPr wrap="none" rtlCol="0">
            <a:spAutoFit/>
          </a:bodyPr>
          <a:lstStyle/>
          <a:p>
            <a:r>
              <a:rPr lang="en-US" dirty="0" smtClean="0"/>
              <a:t>It used to say:</a:t>
            </a:r>
          </a:p>
          <a:p>
            <a:r>
              <a:rPr lang="en-US" dirty="0" smtClean="0"/>
              <a:t>Describe and apply mental mathematics strategies, such as:</a:t>
            </a:r>
          </a:p>
          <a:p>
            <a:pPr marL="285750" indent="-285750">
              <a:buFont typeface="Arial" pitchFamily="34" charset="0"/>
              <a:buChar char="•"/>
            </a:pPr>
            <a:r>
              <a:rPr lang="en-US" dirty="0" smtClean="0"/>
              <a:t>Skip counting from a known fact</a:t>
            </a:r>
          </a:p>
          <a:p>
            <a:pPr marL="285750" indent="-285750">
              <a:buFont typeface="Arial" pitchFamily="34" charset="0"/>
              <a:buChar char="•"/>
            </a:pPr>
            <a:r>
              <a:rPr lang="en-US" dirty="0" smtClean="0"/>
              <a:t>Using doubling or halving</a:t>
            </a:r>
          </a:p>
          <a:p>
            <a:pPr marL="285750" indent="-285750">
              <a:buFont typeface="Arial" pitchFamily="34" charset="0"/>
              <a:buChar char="•"/>
            </a:pPr>
            <a:r>
              <a:rPr lang="en-US" dirty="0" smtClean="0"/>
              <a:t>Using doubling or halving and adding or subtracting one more group</a:t>
            </a:r>
          </a:p>
          <a:p>
            <a:pPr marL="285750" indent="-285750">
              <a:buFont typeface="Arial" pitchFamily="34" charset="0"/>
              <a:buChar char="•"/>
            </a:pPr>
            <a:r>
              <a:rPr lang="en-US" dirty="0" smtClean="0"/>
              <a:t>Using patterns in the 9s facts</a:t>
            </a:r>
          </a:p>
          <a:p>
            <a:pPr marL="285750" indent="-285750">
              <a:buFont typeface="Arial" pitchFamily="34" charset="0"/>
              <a:buChar char="•"/>
            </a:pPr>
            <a:r>
              <a:rPr lang="en-US" dirty="0" smtClean="0"/>
              <a:t>Using repeated doubling</a:t>
            </a:r>
          </a:p>
          <a:p>
            <a:r>
              <a:rPr lang="en-US" dirty="0" smtClean="0"/>
              <a:t>To determine basic multiplication facts to 9x9 and related division facts.</a:t>
            </a:r>
            <a:endParaRPr lang="en-US" dirty="0"/>
          </a:p>
        </p:txBody>
      </p:sp>
    </p:spTree>
    <p:extLst>
      <p:ext uri="{BB962C8B-B14F-4D97-AF65-F5344CB8AC3E}">
        <p14:creationId xmlns:p14="http://schemas.microsoft.com/office/powerpoint/2010/main" val="80773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the Curriculum: Gr 4</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511" y="2362200"/>
            <a:ext cx="886777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4267200"/>
            <a:ext cx="886777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720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the Curriculum: Gr 4</a:t>
            </a:r>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3" y="4267200"/>
            <a:ext cx="886777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2976563"/>
            <a:ext cx="88677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799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the Curriculum: Gr 4</a:t>
            </a:r>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591"/>
          <a:stretch/>
        </p:blipFill>
        <p:spPr bwMode="auto">
          <a:xfrm>
            <a:off x="141514" y="2262345"/>
            <a:ext cx="8839200" cy="1222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89" y="4114800"/>
            <a:ext cx="885825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989" y="5305425"/>
            <a:ext cx="887730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205883" y="3267670"/>
            <a:ext cx="3291863"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No Change</a:t>
            </a:r>
            <a:endPar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9" name="Rectangle 8"/>
          <p:cNvSpPr/>
          <p:nvPr/>
        </p:nvSpPr>
        <p:spPr>
          <a:xfrm>
            <a:off x="5205884" y="4343400"/>
            <a:ext cx="3291863"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No Change</a:t>
            </a:r>
            <a:endPar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0" name="Rectangle 9"/>
          <p:cNvSpPr/>
          <p:nvPr/>
        </p:nvSpPr>
        <p:spPr>
          <a:xfrm>
            <a:off x="5205884" y="5562600"/>
            <a:ext cx="3291863"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No Change</a:t>
            </a:r>
            <a:endPar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19986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the Curriculum: Gr 4</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2871788"/>
            <a:ext cx="895350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4495800"/>
            <a:ext cx="880110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004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1933833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Relating to POS</a:t>
            </a:r>
          </a:p>
        </p:txBody>
      </p:sp>
      <p:sp>
        <p:nvSpPr>
          <p:cNvPr id="4" name="Title 1"/>
          <p:cNvSpPr txBox="1">
            <a:spLocks/>
          </p:cNvSpPr>
          <p:nvPr/>
        </p:nvSpPr>
        <p:spPr>
          <a:xfrm>
            <a:off x="817728" y="2590800"/>
            <a:ext cx="3352800" cy="28194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200" kern="1200">
                <a:solidFill>
                  <a:schemeClr val="bg1"/>
                </a:solidFill>
                <a:latin typeface="Segoe Print" panose="02000600000000000000" pitchFamily="2" charset="0"/>
                <a:ea typeface="+mj-ea"/>
                <a:cs typeface="+mj-cs"/>
              </a:defRPr>
            </a:lvl1pPr>
          </a:lstStyle>
          <a:p>
            <a:pPr algn="ctr"/>
            <a:r>
              <a:rPr lang="en-US" dirty="0">
                <a:solidFill>
                  <a:schemeClr val="tx1"/>
                </a:solidFill>
                <a:latin typeface="Segoe UI Symbol" panose="020B0502040204020203" pitchFamily="34" charset="0"/>
                <a:ea typeface="Segoe UI Symbol" panose="020B0502040204020203" pitchFamily="34" charset="0"/>
              </a:rPr>
              <a:t>What Strategies Do Students Need?</a:t>
            </a:r>
          </a:p>
        </p:txBody>
      </p:sp>
      <p:grpSp>
        <p:nvGrpSpPr>
          <p:cNvPr id="5" name="Group 4"/>
          <p:cNvGrpSpPr/>
          <p:nvPr/>
        </p:nvGrpSpPr>
        <p:grpSpPr>
          <a:xfrm>
            <a:off x="4267200" y="1752600"/>
            <a:ext cx="4267200" cy="5105400"/>
            <a:chOff x="2667000" y="1447800"/>
            <a:chExt cx="4267200" cy="5105400"/>
          </a:xfrm>
        </p:grpSpPr>
        <p:sp>
          <p:nvSpPr>
            <p:cNvPr id="6" name="Rectangle 5"/>
            <p:cNvSpPr/>
            <p:nvPr/>
          </p:nvSpPr>
          <p:spPr>
            <a:xfrm>
              <a:off x="2667000" y="1447800"/>
              <a:ext cx="4267200" cy="5105400"/>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endParaRPr lang="en-US" sz="3000" dirty="0">
                <a:solidFill>
                  <a:schemeClr val="tx1"/>
                </a:solidFill>
              </a:endParaRPr>
            </a:p>
            <a:p>
              <a:pPr>
                <a:tabLst>
                  <a:tab pos="1090613" algn="l"/>
                </a:tabLst>
              </a:pPr>
              <a:r>
                <a:rPr lang="en-US" sz="3000" dirty="0">
                  <a:solidFill>
                    <a:schemeClr val="tx1"/>
                  </a:solidFill>
                </a:rPr>
                <a:t>	MATHEMATICS </a:t>
              </a:r>
            </a:p>
            <a:p>
              <a:pPr>
                <a:tabLst>
                  <a:tab pos="1090613" algn="l"/>
                </a:tabLst>
              </a:pPr>
              <a:r>
                <a:rPr lang="en-US" sz="3000" dirty="0">
                  <a:solidFill>
                    <a:schemeClr val="tx1"/>
                  </a:solidFill>
                </a:rPr>
                <a:t>	KINDERGARTEN TO </a:t>
              </a:r>
            </a:p>
            <a:p>
              <a:pPr>
                <a:tabLst>
                  <a:tab pos="1090613" algn="l"/>
                </a:tabLst>
              </a:pPr>
              <a:r>
                <a:rPr lang="en-US" sz="3000" dirty="0">
                  <a:solidFill>
                    <a:schemeClr val="tx1"/>
                  </a:solidFill>
                </a:rPr>
                <a:t>	GRADE 9</a:t>
              </a:r>
            </a:p>
          </p:txBody>
        </p:sp>
        <p:cxnSp>
          <p:nvCxnSpPr>
            <p:cNvPr id="7" name="Straight Connector 6"/>
            <p:cNvCxnSpPr/>
            <p:nvPr/>
          </p:nvCxnSpPr>
          <p:spPr>
            <a:xfrm>
              <a:off x="3886200" y="1676400"/>
              <a:ext cx="304800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3886200" y="1828800"/>
              <a:ext cx="304800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667000" y="3429000"/>
              <a:ext cx="4267200"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477847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Suggested Strategies</a:t>
            </a:r>
          </a:p>
        </p:txBody>
      </p:sp>
      <p:sp>
        <p:nvSpPr>
          <p:cNvPr id="9" name="Rounded Rectangle 8"/>
          <p:cNvSpPr/>
          <p:nvPr/>
        </p:nvSpPr>
        <p:spPr>
          <a:xfrm>
            <a:off x="533400" y="2138362"/>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Standard / Traditional Algorithm</a:t>
            </a:r>
          </a:p>
        </p:txBody>
      </p:sp>
      <p:sp>
        <p:nvSpPr>
          <p:cNvPr id="10" name="Rounded Rectangle 9"/>
          <p:cNvSpPr/>
          <p:nvPr/>
        </p:nvSpPr>
        <p:spPr>
          <a:xfrm>
            <a:off x="533400" y="3625334"/>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Making Ten</a:t>
            </a:r>
          </a:p>
        </p:txBody>
      </p:sp>
      <p:sp>
        <p:nvSpPr>
          <p:cNvPr id="11" name="Rounded Rectangle 10"/>
          <p:cNvSpPr/>
          <p:nvPr/>
        </p:nvSpPr>
        <p:spPr>
          <a:xfrm>
            <a:off x="533400" y="5105400"/>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Compensating</a:t>
            </a:r>
          </a:p>
        </p:txBody>
      </p:sp>
      <p:sp>
        <p:nvSpPr>
          <p:cNvPr id="12" name="Rounded Rectangle 11"/>
          <p:cNvSpPr/>
          <p:nvPr/>
        </p:nvSpPr>
        <p:spPr>
          <a:xfrm>
            <a:off x="3505200" y="2138362"/>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Doubles / </a:t>
            </a:r>
          </a:p>
          <a:p>
            <a:pPr algn="ctr"/>
            <a:r>
              <a:rPr lang="en-US" dirty="0">
                <a:solidFill>
                  <a:schemeClr val="bg1"/>
                </a:solidFill>
              </a:rPr>
              <a:t>Near Doubles</a:t>
            </a:r>
          </a:p>
        </p:txBody>
      </p:sp>
      <p:sp>
        <p:nvSpPr>
          <p:cNvPr id="13" name="Rounded Rectangle 12"/>
          <p:cNvSpPr/>
          <p:nvPr/>
        </p:nvSpPr>
        <p:spPr>
          <a:xfrm>
            <a:off x="3505200" y="3625334"/>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Reordering</a:t>
            </a:r>
          </a:p>
        </p:txBody>
      </p:sp>
      <p:sp>
        <p:nvSpPr>
          <p:cNvPr id="14" name="Rounded Rectangle 13"/>
          <p:cNvSpPr/>
          <p:nvPr/>
        </p:nvSpPr>
        <p:spPr>
          <a:xfrm>
            <a:off x="3505200" y="5105400"/>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Think Addition for Subtraction</a:t>
            </a:r>
          </a:p>
        </p:txBody>
      </p:sp>
      <p:sp>
        <p:nvSpPr>
          <p:cNvPr id="15" name="Rounded Rectangle 14"/>
          <p:cNvSpPr/>
          <p:nvPr/>
        </p:nvSpPr>
        <p:spPr>
          <a:xfrm>
            <a:off x="6477000" y="2138362"/>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Facts of 10</a:t>
            </a:r>
          </a:p>
        </p:txBody>
      </p:sp>
      <p:sp>
        <p:nvSpPr>
          <p:cNvPr id="16" name="Rounded Rectangle 15"/>
          <p:cNvSpPr/>
          <p:nvPr/>
        </p:nvSpPr>
        <p:spPr>
          <a:xfrm>
            <a:off x="6477000" y="3625334"/>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Partitioning by place value</a:t>
            </a:r>
          </a:p>
        </p:txBody>
      </p:sp>
      <p:sp>
        <p:nvSpPr>
          <p:cNvPr id="17" name="Rounded Rectangle 16"/>
          <p:cNvSpPr/>
          <p:nvPr/>
        </p:nvSpPr>
        <p:spPr>
          <a:xfrm>
            <a:off x="6477000" y="5105400"/>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Keeping a Constant Difference</a:t>
            </a:r>
          </a:p>
        </p:txBody>
      </p:sp>
    </p:spTree>
    <p:extLst>
      <p:ext uri="{BB962C8B-B14F-4D97-AF65-F5344CB8AC3E}">
        <p14:creationId xmlns:p14="http://schemas.microsoft.com/office/powerpoint/2010/main" val="948530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Alberta Education says…</a:t>
            </a:r>
          </a:p>
        </p:txBody>
      </p:sp>
      <p:sp>
        <p:nvSpPr>
          <p:cNvPr id="4" name="TextBox 3"/>
          <p:cNvSpPr txBox="1"/>
          <p:nvPr/>
        </p:nvSpPr>
        <p:spPr>
          <a:xfrm>
            <a:off x="1143000" y="2590800"/>
            <a:ext cx="6781800" cy="3108543"/>
          </a:xfrm>
          <a:prstGeom prst="rect">
            <a:avLst/>
          </a:prstGeom>
          <a:noFill/>
        </p:spPr>
        <p:txBody>
          <a:bodyPr wrap="square" rtlCol="0">
            <a:spAutoFit/>
          </a:bodyPr>
          <a:lstStyle/>
          <a:p>
            <a:r>
              <a:rPr lang="en-US" sz="2800" dirty="0"/>
              <a:t>Students investigate a variety of strategies, including standard/traditional algorithms, to become proficient in at least one appropriate and efficient strategy that they understand.</a:t>
            </a:r>
          </a:p>
          <a:p>
            <a:endParaRPr lang="en-US" sz="2800" dirty="0"/>
          </a:p>
          <a:p>
            <a:r>
              <a:rPr lang="en-US" sz="2800" dirty="0"/>
              <a:t>Over time, students refine their strategies to increase their accuracy and efficiency.</a:t>
            </a:r>
          </a:p>
        </p:txBody>
      </p:sp>
      <p:sp>
        <p:nvSpPr>
          <p:cNvPr id="5" name="TextBox 4"/>
          <p:cNvSpPr txBox="1"/>
          <p:nvPr/>
        </p:nvSpPr>
        <p:spPr>
          <a:xfrm>
            <a:off x="0" y="1447800"/>
            <a:ext cx="1295400" cy="3939540"/>
          </a:xfrm>
          <a:prstGeom prst="rect">
            <a:avLst/>
          </a:prstGeom>
          <a:noFill/>
        </p:spPr>
        <p:txBody>
          <a:bodyPr wrap="square" rtlCol="0">
            <a:spAutoFit/>
          </a:bodyPr>
          <a:lstStyle/>
          <a:p>
            <a:r>
              <a:rPr lang="en-US" sz="25000" dirty="0">
                <a:latin typeface="Andalus" panose="02020603050405020304" pitchFamily="18" charset="-78"/>
                <a:cs typeface="Andalus" panose="02020603050405020304" pitchFamily="18" charset="-78"/>
              </a:rPr>
              <a:t>“</a:t>
            </a:r>
          </a:p>
        </p:txBody>
      </p:sp>
      <p:sp>
        <p:nvSpPr>
          <p:cNvPr id="6" name="TextBox 5"/>
          <p:cNvSpPr txBox="1"/>
          <p:nvPr/>
        </p:nvSpPr>
        <p:spPr>
          <a:xfrm rot="10800000">
            <a:off x="7898642" y="2699286"/>
            <a:ext cx="1295400" cy="3939540"/>
          </a:xfrm>
          <a:prstGeom prst="rect">
            <a:avLst/>
          </a:prstGeom>
          <a:noFill/>
        </p:spPr>
        <p:txBody>
          <a:bodyPr wrap="square" rtlCol="0">
            <a:spAutoFit/>
          </a:bodyPr>
          <a:lstStyle/>
          <a:p>
            <a:r>
              <a:rPr lang="en-US" sz="25000" dirty="0">
                <a:latin typeface="Andalus" panose="02020603050405020304" pitchFamily="18" charset="-78"/>
                <a:cs typeface="Andalus" panose="02020603050405020304" pitchFamily="18" charset="-78"/>
              </a:rPr>
              <a:t>“</a:t>
            </a:r>
          </a:p>
        </p:txBody>
      </p:sp>
      <p:sp>
        <p:nvSpPr>
          <p:cNvPr id="8" name="Rectangle 7"/>
          <p:cNvSpPr/>
          <p:nvPr/>
        </p:nvSpPr>
        <p:spPr>
          <a:xfrm>
            <a:off x="1447800" y="6482593"/>
            <a:ext cx="7696200" cy="369332"/>
          </a:xfrm>
          <a:prstGeom prst="rect">
            <a:avLst/>
          </a:prstGeom>
        </p:spPr>
        <p:txBody>
          <a:bodyPr wrap="square">
            <a:spAutoFit/>
          </a:bodyPr>
          <a:lstStyle/>
          <a:p>
            <a:r>
              <a:rPr lang="en-US" dirty="0">
                <a:hlinkClick r:id="rId3"/>
              </a:rPr>
              <a:t>https://education.alberta.ca/media/464621/k_to_9_math_pos.pdf</a:t>
            </a:r>
            <a:r>
              <a:rPr lang="en-US" dirty="0"/>
              <a:t>, pg. 9, 2016</a:t>
            </a:r>
          </a:p>
        </p:txBody>
      </p:sp>
    </p:spTree>
    <p:extLst>
      <p:ext uri="{BB962C8B-B14F-4D97-AF65-F5344CB8AC3E}">
        <p14:creationId xmlns:p14="http://schemas.microsoft.com/office/powerpoint/2010/main" val="1946874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799230"/>
            <a:ext cx="3886200" cy="5004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Just a Reminder</a:t>
            </a:r>
          </a:p>
        </p:txBody>
      </p:sp>
    </p:spTree>
    <p:extLst>
      <p:ext uri="{BB962C8B-B14F-4D97-AF65-F5344CB8AC3E}">
        <p14:creationId xmlns:p14="http://schemas.microsoft.com/office/powerpoint/2010/main" val="34882203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Instruction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“Students learn by attaching meaning to what they do, and they </a:t>
            </a:r>
            <a:r>
              <a:rPr lang="en-US" dirty="0" smtClean="0">
                <a:solidFill>
                  <a:srgbClr val="FF0000"/>
                </a:solidFill>
              </a:rPr>
              <a:t>need </a:t>
            </a:r>
            <a:r>
              <a:rPr lang="en-US" dirty="0">
                <a:solidFill>
                  <a:srgbClr val="FF0000"/>
                </a:solidFill>
              </a:rPr>
              <a:t>to construct their own meaning</a:t>
            </a:r>
            <a:r>
              <a:rPr lang="en-US" dirty="0"/>
              <a:t> of mathematics</a:t>
            </a:r>
            <a:r>
              <a:rPr lang="en-US" dirty="0" smtClean="0"/>
              <a:t>.” </a:t>
            </a:r>
            <a:endParaRPr lang="en-US" dirty="0"/>
          </a:p>
        </p:txBody>
      </p:sp>
      <p:sp>
        <p:nvSpPr>
          <p:cNvPr id="4" name="TextBox 3"/>
          <p:cNvSpPr txBox="1"/>
          <p:nvPr/>
        </p:nvSpPr>
        <p:spPr>
          <a:xfrm>
            <a:off x="2863457" y="6519446"/>
            <a:ext cx="6251968" cy="338554"/>
          </a:xfrm>
          <a:prstGeom prst="rect">
            <a:avLst/>
          </a:prstGeom>
          <a:noFill/>
        </p:spPr>
        <p:txBody>
          <a:bodyPr wrap="none" rtlCol="0">
            <a:spAutoFit/>
          </a:bodyPr>
          <a:lstStyle/>
          <a:p>
            <a:r>
              <a:rPr lang="en-US" sz="1600" dirty="0" smtClean="0"/>
              <a:t>(Alberta Mathematics Kindergarten to Grade 9 Program of Studies, 2016)</a:t>
            </a:r>
            <a:endParaRPr lang="en-US" sz="1600" dirty="0"/>
          </a:p>
        </p:txBody>
      </p:sp>
    </p:spTree>
    <p:extLst>
      <p:ext uri="{BB962C8B-B14F-4D97-AF65-F5344CB8AC3E}">
        <p14:creationId xmlns:p14="http://schemas.microsoft.com/office/powerpoint/2010/main" val="585114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Instruction</a:t>
            </a:r>
            <a:endParaRPr lang="en-US" dirty="0"/>
          </a:p>
        </p:txBody>
      </p:sp>
      <p:sp>
        <p:nvSpPr>
          <p:cNvPr id="3" name="Content Placeholder 2"/>
          <p:cNvSpPr>
            <a:spLocks noGrp="1"/>
          </p:cNvSpPr>
          <p:nvPr>
            <p:ph idx="1"/>
          </p:nvPr>
        </p:nvSpPr>
        <p:spPr>
          <a:xfrm>
            <a:off x="457200" y="2103437"/>
            <a:ext cx="8229600" cy="2544763"/>
          </a:xfrm>
        </p:spPr>
        <p:txBody>
          <a:bodyPr>
            <a:normAutofit/>
          </a:bodyPr>
          <a:lstStyle/>
          <a:p>
            <a:pPr marL="0" indent="0">
              <a:buNone/>
            </a:pPr>
            <a:r>
              <a:rPr lang="en-US" sz="2400" dirty="0" smtClean="0">
                <a:solidFill>
                  <a:schemeClr val="tx1">
                    <a:lumMod val="95000"/>
                    <a:lumOff val="5000"/>
                  </a:schemeClr>
                </a:solidFill>
              </a:rPr>
              <a:t>“This meaning is </a:t>
            </a:r>
            <a:r>
              <a:rPr lang="en-US" sz="2400" dirty="0">
                <a:solidFill>
                  <a:schemeClr val="tx1">
                    <a:lumMod val="95000"/>
                    <a:lumOff val="5000"/>
                  </a:schemeClr>
                </a:solidFill>
              </a:rPr>
              <a:t>best developed when learners encounter mathematical experiences that proceed from the simple to the complex and from the concrete to the abstract. </a:t>
            </a:r>
            <a:r>
              <a:rPr lang="en-US" sz="2400" dirty="0" smtClean="0">
                <a:solidFill>
                  <a:schemeClr val="tx1">
                    <a:lumMod val="95000"/>
                    <a:lumOff val="5000"/>
                  </a:schemeClr>
                </a:solidFill>
              </a:rPr>
              <a:t>“</a:t>
            </a:r>
            <a:endParaRPr lang="en-US" sz="2400" dirty="0">
              <a:solidFill>
                <a:schemeClr val="tx1">
                  <a:lumMod val="95000"/>
                  <a:lumOff val="5000"/>
                </a:schemeClr>
              </a:solidFill>
            </a:endParaRPr>
          </a:p>
        </p:txBody>
      </p:sp>
      <p:sp>
        <p:nvSpPr>
          <p:cNvPr id="4" name="TextBox 3"/>
          <p:cNvSpPr txBox="1"/>
          <p:nvPr/>
        </p:nvSpPr>
        <p:spPr>
          <a:xfrm>
            <a:off x="4003705" y="3276600"/>
            <a:ext cx="5111720" cy="276999"/>
          </a:xfrm>
          <a:prstGeom prst="rect">
            <a:avLst/>
          </a:prstGeom>
          <a:noFill/>
        </p:spPr>
        <p:txBody>
          <a:bodyPr wrap="none" rtlCol="0">
            <a:spAutoFit/>
          </a:bodyPr>
          <a:lstStyle/>
          <a:p>
            <a:r>
              <a:rPr lang="en-US" sz="1200" dirty="0" smtClean="0">
                <a:latin typeface="Segoe UI Symbol" panose="020B0502040204020203" pitchFamily="34" charset="0"/>
                <a:ea typeface="Segoe UI Symbol" panose="020B0502040204020203" pitchFamily="34" charset="0"/>
              </a:rPr>
              <a:t>(Alberta Mathematics Kindergarten to Grade 9 Program of Studies, 2016)</a:t>
            </a:r>
            <a:endParaRPr lang="en-US" sz="1200" dirty="0">
              <a:latin typeface="Segoe UI Symbol" panose="020B0502040204020203" pitchFamily="34" charset="0"/>
              <a:ea typeface="Segoe UI Symbol" panose="020B0502040204020203" pitchFamily="34" charset="0"/>
            </a:endParaRPr>
          </a:p>
        </p:txBody>
      </p:sp>
      <p:sp>
        <p:nvSpPr>
          <p:cNvPr id="5" name="Content Placeholder 2"/>
          <p:cNvSpPr txBox="1">
            <a:spLocks/>
          </p:cNvSpPr>
          <p:nvPr/>
        </p:nvSpPr>
        <p:spPr>
          <a:xfrm>
            <a:off x="457200" y="3962400"/>
            <a:ext cx="8229600" cy="254476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“Because the learner is constantly searching for connections on many levels, educators need to orchestrate the experiences from which learners extract understanding.… </a:t>
            </a:r>
            <a:r>
              <a:rPr lang="en-US" dirty="0">
                <a:solidFill>
                  <a:srgbClr val="FF0000"/>
                </a:solidFill>
              </a:rPr>
              <a:t>Brain research</a:t>
            </a:r>
            <a:r>
              <a:rPr lang="en-US" dirty="0"/>
              <a:t> establishes and </a:t>
            </a:r>
            <a:r>
              <a:rPr lang="en-US" dirty="0">
                <a:solidFill>
                  <a:srgbClr val="FF0000"/>
                </a:solidFill>
              </a:rPr>
              <a:t>confirms that multiple complex and concrete experiences are essential </a:t>
            </a:r>
            <a:r>
              <a:rPr lang="en-US" dirty="0"/>
              <a:t>for meaningful learning and teaching” </a:t>
            </a:r>
            <a:r>
              <a:rPr lang="en-US" sz="1600" dirty="0"/>
              <a:t>(Caine and Caine, 1991, p. 5).</a:t>
            </a:r>
          </a:p>
        </p:txBody>
      </p:sp>
    </p:spTree>
    <p:extLst>
      <p:ext uri="{BB962C8B-B14F-4D97-AF65-F5344CB8AC3E}">
        <p14:creationId xmlns:p14="http://schemas.microsoft.com/office/powerpoint/2010/main" val="6001334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Instruction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“Through the use of </a:t>
            </a:r>
            <a:r>
              <a:rPr lang="en-US" dirty="0" smtClean="0">
                <a:solidFill>
                  <a:srgbClr val="FF0000"/>
                </a:solidFill>
              </a:rPr>
              <a:t>manipulatives </a:t>
            </a:r>
            <a:r>
              <a:rPr lang="en-US" dirty="0">
                <a:solidFill>
                  <a:srgbClr val="FF0000"/>
                </a:solidFill>
              </a:rPr>
              <a:t>and a variety of pedagogical </a:t>
            </a:r>
            <a:r>
              <a:rPr lang="en-US" dirty="0" smtClean="0">
                <a:solidFill>
                  <a:srgbClr val="FF0000"/>
                </a:solidFill>
              </a:rPr>
              <a:t>approaches</a:t>
            </a:r>
            <a:r>
              <a:rPr lang="en-US" dirty="0" smtClean="0"/>
              <a:t>, teachers can address </a:t>
            </a:r>
            <a:r>
              <a:rPr lang="en-US" dirty="0"/>
              <a:t>the diverse learning styles, cultural backgrounds and developmental stages of </a:t>
            </a:r>
            <a:r>
              <a:rPr lang="en-US" dirty="0" smtClean="0"/>
              <a:t>students, and enhance within them the formation of sound, transferable mathematical understandings. </a:t>
            </a:r>
            <a:r>
              <a:rPr lang="en-US" dirty="0">
                <a:solidFill>
                  <a:srgbClr val="FF0000"/>
                </a:solidFill>
              </a:rPr>
              <a:t>At all levels</a:t>
            </a:r>
            <a:r>
              <a:rPr lang="en-US" dirty="0"/>
              <a:t>, students benefit from working with a variety of materials, tools and </a:t>
            </a:r>
            <a:r>
              <a:rPr lang="en-US" dirty="0" smtClean="0"/>
              <a:t>contexts when constructing meaning about new mathematical ideas.”</a:t>
            </a:r>
            <a:endParaRPr lang="en-US" dirty="0"/>
          </a:p>
        </p:txBody>
      </p:sp>
      <p:sp>
        <p:nvSpPr>
          <p:cNvPr id="4" name="TextBox 3"/>
          <p:cNvSpPr txBox="1"/>
          <p:nvPr/>
        </p:nvSpPr>
        <p:spPr>
          <a:xfrm>
            <a:off x="2863457" y="6519446"/>
            <a:ext cx="6251968" cy="338554"/>
          </a:xfrm>
          <a:prstGeom prst="rect">
            <a:avLst/>
          </a:prstGeom>
          <a:noFill/>
        </p:spPr>
        <p:txBody>
          <a:bodyPr wrap="none" rtlCol="0">
            <a:spAutoFit/>
          </a:bodyPr>
          <a:lstStyle/>
          <a:p>
            <a:r>
              <a:rPr lang="en-US" sz="1600" dirty="0" smtClean="0"/>
              <a:t>(Alberta Mathematics Kindergarten to Grade 9 Program of Studies, 2016)</a:t>
            </a:r>
            <a:endParaRPr lang="en-US" sz="1600" dirty="0"/>
          </a:p>
        </p:txBody>
      </p:sp>
    </p:spTree>
    <p:extLst>
      <p:ext uri="{BB962C8B-B14F-4D97-AF65-F5344CB8AC3E}">
        <p14:creationId xmlns:p14="http://schemas.microsoft.com/office/powerpoint/2010/main" val="258401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Instruction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t>
            </a:r>
            <a:r>
              <a:rPr lang="en-US" dirty="0" smtClean="0">
                <a:solidFill>
                  <a:srgbClr val="FF0000"/>
                </a:solidFill>
              </a:rPr>
              <a:t>Meaningful </a:t>
            </a:r>
            <a:r>
              <a:rPr lang="en-US" dirty="0">
                <a:solidFill>
                  <a:srgbClr val="FF0000"/>
                </a:solidFill>
              </a:rPr>
              <a:t>student discussions </a:t>
            </a:r>
            <a:r>
              <a:rPr lang="en-US" dirty="0"/>
              <a:t>provide essential links among concrete, pictorial and symbolic representations of mathematical concepts</a:t>
            </a:r>
            <a:r>
              <a:rPr lang="en-US" dirty="0" smtClean="0"/>
              <a:t>.”</a:t>
            </a:r>
            <a:endParaRPr lang="en-US" dirty="0"/>
          </a:p>
        </p:txBody>
      </p:sp>
      <p:sp>
        <p:nvSpPr>
          <p:cNvPr id="4" name="TextBox 3"/>
          <p:cNvSpPr txBox="1"/>
          <p:nvPr/>
        </p:nvSpPr>
        <p:spPr>
          <a:xfrm>
            <a:off x="2863457" y="6519446"/>
            <a:ext cx="6251968" cy="338554"/>
          </a:xfrm>
          <a:prstGeom prst="rect">
            <a:avLst/>
          </a:prstGeom>
          <a:noFill/>
        </p:spPr>
        <p:txBody>
          <a:bodyPr wrap="none" rtlCol="0">
            <a:spAutoFit/>
          </a:bodyPr>
          <a:lstStyle/>
          <a:p>
            <a:r>
              <a:rPr lang="en-US" sz="1600" dirty="0" smtClean="0"/>
              <a:t>(Alberta Mathematics Kindergarten to Grade 9 Program of Studies, 2016)</a:t>
            </a:r>
            <a:endParaRPr lang="en-US" sz="1600" dirty="0"/>
          </a:p>
        </p:txBody>
      </p:sp>
    </p:spTree>
    <p:extLst>
      <p:ext uri="{BB962C8B-B14F-4D97-AF65-F5344CB8AC3E}">
        <p14:creationId xmlns:p14="http://schemas.microsoft.com/office/powerpoint/2010/main" val="42187403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Using Manipulatives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426" y="1848900"/>
            <a:ext cx="5402166" cy="4720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27361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Using Manipulatives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192" y="1848900"/>
            <a:ext cx="5402166" cy="4720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5566" y="1904777"/>
            <a:ext cx="5144920" cy="4630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3829167" y="2069766"/>
            <a:ext cx="1857591" cy="1832860"/>
          </a:xfrm>
          <a:prstGeom prst="rect">
            <a:avLst/>
          </a:prstGeom>
        </p:spPr>
      </p:pic>
    </p:spTree>
    <p:extLst>
      <p:ext uri="{BB962C8B-B14F-4D97-AF65-F5344CB8AC3E}">
        <p14:creationId xmlns:p14="http://schemas.microsoft.com/office/powerpoint/2010/main" val="3068781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Additive Thinking?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2328069"/>
            <a:ext cx="6096000" cy="4076700"/>
          </a:xfrm>
        </p:spPr>
      </p:pic>
    </p:spTree>
    <p:extLst>
      <p:ext uri="{BB962C8B-B14F-4D97-AF65-F5344CB8AC3E}">
        <p14:creationId xmlns:p14="http://schemas.microsoft.com/office/powerpoint/2010/main" val="18878906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Using Manipulatives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192" y="1848900"/>
            <a:ext cx="5402166" cy="4720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613" y="1844999"/>
            <a:ext cx="5144920" cy="4630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5496" y="1803270"/>
            <a:ext cx="5106333" cy="487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3829167" y="2069766"/>
            <a:ext cx="1857591" cy="183286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5273566" y="4577258"/>
            <a:ext cx="1881782" cy="1856729"/>
          </a:xfrm>
          <a:prstGeom prst="rect">
            <a:avLst/>
          </a:prstGeom>
        </p:spPr>
      </p:pic>
    </p:spTree>
    <p:extLst>
      <p:ext uri="{BB962C8B-B14F-4D97-AF65-F5344CB8AC3E}">
        <p14:creationId xmlns:p14="http://schemas.microsoft.com/office/powerpoint/2010/main" val="2006126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Using Manipulatives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192" y="1848900"/>
            <a:ext cx="5402166" cy="4720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613" y="1844999"/>
            <a:ext cx="5144920" cy="4630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9730" y="1724440"/>
            <a:ext cx="5106333" cy="487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1332" y="1844566"/>
            <a:ext cx="5119195" cy="4656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3829167" y="2069766"/>
            <a:ext cx="1857591" cy="183286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5273566" y="4577258"/>
            <a:ext cx="1881782" cy="1856729"/>
          </a:xfrm>
          <a:prstGeom prst="rect">
            <a:avLst/>
          </a:prstGeom>
        </p:spPr>
      </p:pic>
      <p:sp>
        <p:nvSpPr>
          <p:cNvPr id="2" name="TextBox 1"/>
          <p:cNvSpPr txBox="1"/>
          <p:nvPr/>
        </p:nvSpPr>
        <p:spPr>
          <a:xfrm>
            <a:off x="2703722" y="5244012"/>
            <a:ext cx="1258678" cy="523220"/>
          </a:xfrm>
          <a:prstGeom prst="rect">
            <a:avLst/>
          </a:prstGeom>
          <a:noFill/>
        </p:spPr>
        <p:txBody>
          <a:bodyPr wrap="none" rtlCol="0">
            <a:spAutoFit/>
          </a:bodyPr>
          <a:lstStyle/>
          <a:p>
            <a:r>
              <a:rPr lang="en-US" sz="2800" b="1" dirty="0">
                <a:solidFill>
                  <a:schemeClr val="accent1"/>
                </a:solidFill>
              </a:rPr>
              <a:t>26 + 12</a:t>
            </a:r>
          </a:p>
        </p:txBody>
      </p:sp>
    </p:spTree>
    <p:extLst>
      <p:ext uri="{BB962C8B-B14F-4D97-AF65-F5344CB8AC3E}">
        <p14:creationId xmlns:p14="http://schemas.microsoft.com/office/powerpoint/2010/main" val="3733178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Manipulatives</a:t>
            </a:r>
            <a:endParaRPr lang="en-US" dirty="0"/>
          </a:p>
        </p:txBody>
      </p:sp>
      <p:pic>
        <p:nvPicPr>
          <p:cNvPr id="4" name="FWKzfXvxnkM?rel=0&amp;showinfo=0"/>
          <p:cNvPicPr>
            <a:picLocks noGrp="1" noRot="1" noChangeAspect="1"/>
          </p:cNvPicPr>
          <p:nvPr>
            <p:ph idx="1"/>
            <a:videoFile r:link="rId1"/>
          </p:nvPr>
        </p:nvPicPr>
        <p:blipFill>
          <a:blip r:embed="rId4"/>
          <a:stretch>
            <a:fillRect/>
          </a:stretch>
        </p:blipFill>
        <p:spPr>
          <a:xfrm>
            <a:off x="1219200" y="2209800"/>
            <a:ext cx="7219244" cy="4060825"/>
          </a:xfrm>
          <a:prstGeom prst="rect">
            <a:avLst/>
          </a:prstGeom>
        </p:spPr>
      </p:pic>
      <p:sp>
        <p:nvSpPr>
          <p:cNvPr id="5" name="Content Placeholder 1"/>
          <p:cNvSpPr txBox="1">
            <a:spLocks/>
          </p:cNvSpPr>
          <p:nvPr/>
        </p:nvSpPr>
        <p:spPr>
          <a:xfrm>
            <a:off x="457200" y="6324600"/>
            <a:ext cx="8229600" cy="304800"/>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Jo </a:t>
            </a:r>
            <a:r>
              <a:rPr lang="en-US" dirty="0" err="1" smtClean="0"/>
              <a:t>Boaler</a:t>
            </a:r>
            <a:r>
              <a:rPr lang="en-US" dirty="0" smtClean="0"/>
              <a:t> on “Brain Crossing”</a:t>
            </a:r>
            <a:endParaRPr lang="en-US" dirty="0"/>
          </a:p>
        </p:txBody>
      </p:sp>
    </p:spTree>
    <p:extLst>
      <p:ext uri="{BB962C8B-B14F-4D97-AF65-F5344CB8AC3E}">
        <p14:creationId xmlns:p14="http://schemas.microsoft.com/office/powerpoint/2010/main" val="5531506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Using Manipulatives</a:t>
            </a:r>
            <a:endParaRPr lang="en-US" dirty="0"/>
          </a:p>
        </p:txBody>
      </p:sp>
      <p:sp>
        <p:nvSpPr>
          <p:cNvPr id="2" name="Content Placeholder 1"/>
          <p:cNvSpPr>
            <a:spLocks noGrp="1"/>
          </p:cNvSpPr>
          <p:nvPr>
            <p:ph idx="1"/>
          </p:nvPr>
        </p:nvSpPr>
        <p:spPr/>
        <p:txBody>
          <a:bodyPr>
            <a:normAutofit/>
          </a:bodyPr>
          <a:lstStyle/>
          <a:p>
            <a:pPr marL="0" indent="0" algn="ctr">
              <a:buNone/>
            </a:pPr>
            <a:r>
              <a:rPr lang="en-US" dirty="0"/>
              <a:t>Math learning and performance are optimized when the two sides of the brain are communicating – “brain crossing”</a:t>
            </a:r>
          </a:p>
        </p:txBody>
      </p:sp>
      <p:sp>
        <p:nvSpPr>
          <p:cNvPr id="10" name="Rectangle 9"/>
          <p:cNvSpPr/>
          <p:nvPr/>
        </p:nvSpPr>
        <p:spPr>
          <a:xfrm>
            <a:off x="6540218" y="3962400"/>
            <a:ext cx="2588016" cy="400110"/>
          </a:xfrm>
          <a:prstGeom prst="rect">
            <a:avLst/>
          </a:prstGeom>
        </p:spPr>
        <p:txBody>
          <a:bodyPr wrap="none">
            <a:spAutoFit/>
          </a:bodyPr>
          <a:lstStyle/>
          <a:p>
            <a:r>
              <a:rPr lang="en-US" sz="2000" dirty="0"/>
              <a:t>~Park &amp; Brannon, 2013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 y="3581400"/>
            <a:ext cx="6096000" cy="3048000"/>
          </a:xfrm>
          <a:prstGeom prst="rect">
            <a:avLst/>
          </a:prstGeom>
        </p:spPr>
      </p:pic>
    </p:spTree>
    <p:extLst>
      <p:ext uri="{BB962C8B-B14F-4D97-AF65-F5344CB8AC3E}">
        <p14:creationId xmlns:p14="http://schemas.microsoft.com/office/powerpoint/2010/main" val="36976770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Big Idea 1</a:t>
            </a:r>
          </a:p>
        </p:txBody>
      </p:sp>
    </p:spTree>
    <p:extLst>
      <p:ext uri="{BB962C8B-B14F-4D97-AF65-F5344CB8AC3E}">
        <p14:creationId xmlns:p14="http://schemas.microsoft.com/office/powerpoint/2010/main" val="2716391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Flexible Thinking</a:t>
            </a:r>
          </a:p>
        </p:txBody>
      </p:sp>
      <p:sp>
        <p:nvSpPr>
          <p:cNvPr id="2" name="Content Placeholder 1"/>
          <p:cNvSpPr>
            <a:spLocks noGrp="1"/>
          </p:cNvSpPr>
          <p:nvPr>
            <p:ph idx="1"/>
          </p:nvPr>
        </p:nvSpPr>
        <p:spPr/>
        <p:txBody>
          <a:bodyPr/>
          <a:lstStyle/>
          <a:p>
            <a:pPr marL="0" indent="0">
              <a:buNone/>
            </a:pPr>
            <a:r>
              <a:rPr lang="en-US" dirty="0"/>
              <a:t>Once students trust “the count”, they can flexibly manipulative numbers in order to make solving problems easier by</a:t>
            </a:r>
          </a:p>
          <a:p>
            <a:pPr lvl="1"/>
            <a:r>
              <a:rPr lang="en-US" dirty="0"/>
              <a:t>Using Parts and Wholes</a:t>
            </a:r>
          </a:p>
          <a:p>
            <a:pPr lvl="1"/>
            <a:r>
              <a:rPr lang="en-US" dirty="0"/>
              <a:t>Decomposing / Recomposing</a:t>
            </a:r>
          </a:p>
          <a:p>
            <a:pPr lvl="1"/>
            <a:r>
              <a:rPr lang="en-US" dirty="0"/>
              <a:t>Partitioning</a:t>
            </a:r>
          </a:p>
          <a:p>
            <a:pPr lvl="1"/>
            <a:r>
              <a:rPr lang="en-US" dirty="0"/>
              <a:t>Compensating</a:t>
            </a:r>
          </a:p>
          <a:p>
            <a:pPr lvl="1"/>
            <a:r>
              <a:rPr lang="en-US" dirty="0"/>
              <a:t>Using Constant Difference</a:t>
            </a:r>
          </a:p>
        </p:txBody>
      </p:sp>
    </p:spTree>
    <p:extLst>
      <p:ext uri="{BB962C8B-B14F-4D97-AF65-F5344CB8AC3E}">
        <p14:creationId xmlns:p14="http://schemas.microsoft.com/office/powerpoint/2010/main" val="23553463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do…</a:t>
            </a:r>
            <a:endParaRPr lang="en-US" dirty="0"/>
          </a:p>
        </p:txBody>
      </p:sp>
      <p:sp>
        <p:nvSpPr>
          <p:cNvPr id="3" name="Content Placeholder 2"/>
          <p:cNvSpPr>
            <a:spLocks noGrp="1"/>
          </p:cNvSpPr>
          <p:nvPr>
            <p:ph idx="1"/>
          </p:nvPr>
        </p:nvSpPr>
        <p:spPr/>
        <p:txBody>
          <a:bodyPr/>
          <a:lstStyle/>
          <a:p>
            <a:pPr marL="0" indent="0" algn="ctr">
              <a:buNone/>
            </a:pPr>
            <a:r>
              <a:rPr lang="en-US" dirty="0" smtClean="0"/>
              <a:t>If they don’t trust the count?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95600"/>
            <a:ext cx="8410575"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636" y="6581001"/>
            <a:ext cx="9144000" cy="276999"/>
          </a:xfrm>
          <a:prstGeom prst="rect">
            <a:avLst/>
          </a:prstGeom>
        </p:spPr>
        <p:txBody>
          <a:bodyPr wrap="square">
            <a:spAutoFit/>
          </a:bodyPr>
          <a:lstStyle/>
          <a:p>
            <a:r>
              <a:rPr lang="en-US" sz="1200" dirty="0" smtClean="0"/>
              <a:t>Alberta K-9 Mathematics Achievement Indicators, </a:t>
            </a:r>
            <a:r>
              <a:rPr lang="en-US" sz="1200" dirty="0" smtClean="0">
                <a:hlinkClick r:id="rId4"/>
              </a:rPr>
              <a:t>https</a:t>
            </a:r>
            <a:r>
              <a:rPr lang="en-US" sz="1200" dirty="0">
                <a:hlinkClick r:id="rId4"/>
              </a:rPr>
              <a:t>://</a:t>
            </a:r>
            <a:r>
              <a:rPr lang="en-US" sz="1200" dirty="0" smtClean="0">
                <a:hlinkClick r:id="rId4"/>
              </a:rPr>
              <a:t>education.alberta.ca/media/3115247/2016_k_to_9_math_ach_ind.pdf</a:t>
            </a:r>
            <a:r>
              <a:rPr lang="en-US" sz="1200" dirty="0" smtClean="0"/>
              <a:t>, 2016</a:t>
            </a:r>
            <a:endParaRPr lang="en-US" sz="1200" dirty="0"/>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075" y="5562600"/>
            <a:ext cx="83724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010400" y="1745218"/>
            <a:ext cx="1932067" cy="369332"/>
          </a:xfrm>
          <a:prstGeom prst="rect">
            <a:avLst/>
          </a:prstGeom>
          <a:noFill/>
        </p:spPr>
        <p:txBody>
          <a:bodyPr wrap="none" rtlCol="0">
            <a:spAutoFit/>
          </a:bodyPr>
          <a:lstStyle/>
          <a:p>
            <a:r>
              <a:rPr lang="en-US" dirty="0" smtClean="0"/>
              <a:t>Grade 1 Outcomes</a:t>
            </a:r>
            <a:endParaRPr lang="en-US" dirty="0"/>
          </a:p>
        </p:txBody>
      </p:sp>
    </p:spTree>
    <p:extLst>
      <p:ext uri="{BB962C8B-B14F-4D97-AF65-F5344CB8AC3E}">
        <p14:creationId xmlns:p14="http://schemas.microsoft.com/office/powerpoint/2010/main" val="1938047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do…</a:t>
            </a:r>
            <a:endParaRPr lang="en-US" dirty="0"/>
          </a:p>
        </p:txBody>
      </p:sp>
      <p:sp>
        <p:nvSpPr>
          <p:cNvPr id="4" name="Oval 3"/>
          <p:cNvSpPr/>
          <p:nvPr/>
        </p:nvSpPr>
        <p:spPr>
          <a:xfrm>
            <a:off x="3365634" y="28458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889634" y="28458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203834" y="39126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365634" y="49794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889634" y="49794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2547851" y="5714013"/>
            <a:ext cx="42672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How many are there?  How do you know?</a:t>
            </a:r>
            <a:endParaRPr lang="en-US" dirty="0"/>
          </a:p>
        </p:txBody>
      </p:sp>
    </p:spTree>
    <p:extLst>
      <p:ext uri="{BB962C8B-B14F-4D97-AF65-F5344CB8AC3E}">
        <p14:creationId xmlns:p14="http://schemas.microsoft.com/office/powerpoint/2010/main" val="31914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do…</a:t>
            </a:r>
            <a:endParaRPr lang="en-US" dirty="0"/>
          </a:p>
        </p:txBody>
      </p:sp>
      <p:sp>
        <p:nvSpPr>
          <p:cNvPr id="4" name="Oval 3"/>
          <p:cNvSpPr/>
          <p:nvPr/>
        </p:nvSpPr>
        <p:spPr>
          <a:xfrm>
            <a:off x="3365634" y="28458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889634" y="28458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203834" y="39126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365634" y="49794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889634" y="49794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0" y="5714013"/>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How many dots are there now?</a:t>
            </a:r>
          </a:p>
          <a:p>
            <a:r>
              <a:rPr lang="en-US" sz="3200" dirty="0" smtClean="0"/>
              <a:t>How do you know?</a:t>
            </a:r>
            <a:endParaRPr lang="en-US" sz="3200" dirty="0"/>
          </a:p>
        </p:txBody>
      </p:sp>
      <p:sp>
        <p:nvSpPr>
          <p:cNvPr id="10" name="Title 1"/>
          <p:cNvSpPr txBox="1">
            <a:spLocks/>
          </p:cNvSpPr>
          <p:nvPr/>
        </p:nvSpPr>
        <p:spPr>
          <a:xfrm>
            <a:off x="2375034" y="1828800"/>
            <a:ext cx="42672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Did I add any dots?</a:t>
            </a:r>
          </a:p>
          <a:p>
            <a:r>
              <a:rPr lang="en-US" dirty="0" smtClean="0"/>
              <a:t>Did I remove any dots?</a:t>
            </a:r>
          </a:p>
        </p:txBody>
      </p:sp>
    </p:spTree>
    <p:extLst>
      <p:ext uri="{BB962C8B-B14F-4D97-AF65-F5344CB8AC3E}">
        <p14:creationId xmlns:p14="http://schemas.microsoft.com/office/powerpoint/2010/main" val="355245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1.11111E-6 -1.87139E-6 L -0.18472 0.00717 " pathEditMode="relative" rAng="0" ptsTypes="AA">
                                      <p:cBhvr>
                                        <p:cTn id="6" dur="1000" fill="hold"/>
                                        <p:tgtEl>
                                          <p:spTgt spid="4"/>
                                        </p:tgtEl>
                                        <p:attrNameLst>
                                          <p:attrName>ppt_x</p:attrName>
                                          <p:attrName>ppt_y</p:attrName>
                                        </p:attrNameLst>
                                      </p:cBhvr>
                                      <p:rCtr x="-9236" y="347"/>
                                    </p:animMotion>
                                  </p:childTnLst>
                                </p:cTn>
                              </p:par>
                            </p:childTnLst>
                          </p:cTn>
                        </p:par>
                        <p:par>
                          <p:cTn id="7" fill="hold">
                            <p:stCondLst>
                              <p:cond delay="1000"/>
                            </p:stCondLst>
                            <p:childTnLst>
                              <p:par>
                                <p:cTn id="8" presetID="42" presetClass="path" presetSubtype="0" accel="50000" decel="50000" fill="hold" grpId="0" nodeType="afterEffect">
                                  <p:stCondLst>
                                    <p:cond delay="0"/>
                                  </p:stCondLst>
                                  <p:childTnLst>
                                    <p:animMotion origin="layout" path="M 4.44444E-6 -1.87139E-6 L 0.22361 0.00717 " pathEditMode="relative" rAng="0" ptsTypes="AA">
                                      <p:cBhvr>
                                        <p:cTn id="9" dur="500" fill="hold"/>
                                        <p:tgtEl>
                                          <p:spTgt spid="5"/>
                                        </p:tgtEl>
                                        <p:attrNameLst>
                                          <p:attrName>ppt_x</p:attrName>
                                          <p:attrName>ppt_y</p:attrName>
                                        </p:attrNameLst>
                                      </p:cBhvr>
                                      <p:rCtr x="11181" y="347"/>
                                    </p:animMotion>
                                  </p:childTnLst>
                                </p:cTn>
                              </p:par>
                            </p:childTnLst>
                          </p:cTn>
                        </p:par>
                        <p:par>
                          <p:cTn id="10" fill="hold">
                            <p:stCondLst>
                              <p:cond delay="1500"/>
                            </p:stCondLst>
                            <p:childTnLst>
                              <p:par>
                                <p:cTn id="11" presetID="42" presetClass="path" presetSubtype="0" accel="50000" decel="50000" fill="hold" grpId="0" nodeType="afterEffect">
                                  <p:stCondLst>
                                    <p:cond delay="0"/>
                                  </p:stCondLst>
                                  <p:childTnLst>
                                    <p:animMotion origin="layout" path="M 1.11111E-6 2.91696E-6 L -0.20139 0.00717 " pathEditMode="relative" rAng="0" ptsTypes="AA">
                                      <p:cBhvr>
                                        <p:cTn id="12" dur="500" fill="hold"/>
                                        <p:tgtEl>
                                          <p:spTgt spid="7"/>
                                        </p:tgtEl>
                                        <p:attrNameLst>
                                          <p:attrName>ppt_x</p:attrName>
                                          <p:attrName>ppt_y</p:attrName>
                                        </p:attrNameLst>
                                      </p:cBhvr>
                                      <p:rCtr x="-10069" y="347"/>
                                    </p:animMotion>
                                  </p:childTnLst>
                                </p:cTn>
                              </p:par>
                            </p:childTnLst>
                          </p:cTn>
                        </p:par>
                        <p:par>
                          <p:cTn id="13" fill="hold">
                            <p:stCondLst>
                              <p:cond delay="2000"/>
                            </p:stCondLst>
                            <p:childTnLst>
                              <p:par>
                                <p:cTn id="14" presetID="42" presetClass="path" presetSubtype="0" accel="50000" decel="50000" fill="hold" grpId="0" nodeType="afterEffect">
                                  <p:stCondLst>
                                    <p:cond delay="0"/>
                                  </p:stCondLst>
                                  <p:childTnLst>
                                    <p:animMotion origin="layout" path="M 4.44444E-6 2.91696E-6 L 0.21527 0.00717 " pathEditMode="relative" rAng="0" ptsTypes="AA">
                                      <p:cBhvr>
                                        <p:cTn id="15" dur="500" fill="hold"/>
                                        <p:tgtEl>
                                          <p:spTgt spid="8"/>
                                        </p:tgtEl>
                                        <p:attrNameLst>
                                          <p:attrName>ppt_x</p:attrName>
                                          <p:attrName>ppt_y</p:attrName>
                                        </p:attrNameLst>
                                      </p:cBhvr>
                                      <p:rCtr x="10764" y="347"/>
                                    </p:animMotion>
                                  </p:childTnLst>
                                </p:cTn>
                              </p:par>
                            </p:childTnLst>
                          </p:cTn>
                        </p:par>
                        <p:par>
                          <p:cTn id="16" fill="hold">
                            <p:stCondLst>
                              <p:cond delay="2500"/>
                            </p:stCondLst>
                            <p:childTnLst>
                              <p:par>
                                <p:cTn id="17" presetID="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do…</a:t>
            </a:r>
            <a:endParaRPr lang="en-US" dirty="0"/>
          </a:p>
        </p:txBody>
      </p:sp>
      <p:sp>
        <p:nvSpPr>
          <p:cNvPr id="4" name="Oval 3"/>
          <p:cNvSpPr/>
          <p:nvPr/>
        </p:nvSpPr>
        <p:spPr>
          <a:xfrm>
            <a:off x="1765434" y="28956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934200" y="28956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203834" y="39126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600200" y="4999522"/>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4999522"/>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0" y="5714013"/>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How many dots are there now?  </a:t>
            </a:r>
          </a:p>
          <a:p>
            <a:r>
              <a:rPr lang="en-US" sz="3200" dirty="0" smtClean="0"/>
              <a:t>Can you make a guess without counting?</a:t>
            </a:r>
            <a:endParaRPr lang="en-US" sz="3200" dirty="0"/>
          </a:p>
        </p:txBody>
      </p:sp>
      <p:sp>
        <p:nvSpPr>
          <p:cNvPr id="10" name="Title 1"/>
          <p:cNvSpPr txBox="1">
            <a:spLocks/>
          </p:cNvSpPr>
          <p:nvPr/>
        </p:nvSpPr>
        <p:spPr>
          <a:xfrm>
            <a:off x="2375034" y="1828800"/>
            <a:ext cx="42672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Did I add any dots?</a:t>
            </a:r>
          </a:p>
          <a:p>
            <a:r>
              <a:rPr lang="en-US" dirty="0" smtClean="0"/>
              <a:t>Did I remove any dots?</a:t>
            </a:r>
          </a:p>
        </p:txBody>
      </p:sp>
    </p:spTree>
    <p:extLst>
      <p:ext uri="{BB962C8B-B14F-4D97-AF65-F5344CB8AC3E}">
        <p14:creationId xmlns:p14="http://schemas.microsoft.com/office/powerpoint/2010/main" val="154031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1.11111E-6 -2.81749E-6 L 0.21528 0.08883 " pathEditMode="relative" rAng="0" ptsTypes="AA">
                                      <p:cBhvr>
                                        <p:cTn id="6" dur="1000" fill="hold"/>
                                        <p:tgtEl>
                                          <p:spTgt spid="4"/>
                                        </p:tgtEl>
                                        <p:attrNameLst>
                                          <p:attrName>ppt_x</p:attrName>
                                          <p:attrName>ppt_y</p:attrName>
                                        </p:attrNameLst>
                                      </p:cBhvr>
                                      <p:rCtr x="10764" y="4441"/>
                                    </p:animMotion>
                                  </p:childTnLst>
                                </p:cTn>
                              </p:par>
                            </p:childTnLst>
                          </p:cTn>
                        </p:par>
                        <p:par>
                          <p:cTn id="7" fill="hold">
                            <p:stCondLst>
                              <p:cond delay="1000"/>
                            </p:stCondLst>
                            <p:childTnLst>
                              <p:par>
                                <p:cTn id="8" presetID="42" presetClass="path" presetSubtype="0" accel="50000" decel="50000" fill="hold" grpId="0" nodeType="afterEffect">
                                  <p:stCondLst>
                                    <p:cond delay="0"/>
                                  </p:stCondLst>
                                  <p:childTnLst>
                                    <p:animMotion origin="layout" path="M 3.33333E-6 -2.81749E-6 L -0.26667 0.08883 " pathEditMode="relative" rAng="0" ptsTypes="AA">
                                      <p:cBhvr>
                                        <p:cTn id="9" dur="500" fill="hold"/>
                                        <p:tgtEl>
                                          <p:spTgt spid="5"/>
                                        </p:tgtEl>
                                        <p:attrNameLst>
                                          <p:attrName>ppt_x</p:attrName>
                                          <p:attrName>ppt_y</p:attrName>
                                        </p:attrNameLst>
                                      </p:cBhvr>
                                      <p:rCtr x="-13333" y="4441"/>
                                    </p:animMotion>
                                  </p:childTnLst>
                                </p:cTn>
                              </p:par>
                            </p:childTnLst>
                          </p:cTn>
                        </p:par>
                        <p:par>
                          <p:cTn id="10" fill="hold">
                            <p:stCondLst>
                              <p:cond delay="1500"/>
                            </p:stCondLst>
                            <p:childTnLst>
                              <p:par>
                                <p:cTn id="11" presetID="42" presetClass="path" presetSubtype="0" accel="50000" decel="50000" fill="hold" grpId="0" nodeType="afterEffect">
                                  <p:stCondLst>
                                    <p:cond delay="0"/>
                                  </p:stCondLst>
                                  <p:childTnLst>
                                    <p:animMotion origin="layout" path="M -3.33333E-6 -2.93315E-6 L 0.23334 -0.10664 " pathEditMode="relative" rAng="0" ptsTypes="AA">
                                      <p:cBhvr>
                                        <p:cTn id="12" dur="500" fill="hold"/>
                                        <p:tgtEl>
                                          <p:spTgt spid="7"/>
                                        </p:tgtEl>
                                        <p:attrNameLst>
                                          <p:attrName>ppt_x</p:attrName>
                                          <p:attrName>ppt_y</p:attrName>
                                        </p:attrNameLst>
                                      </p:cBhvr>
                                      <p:rCtr x="11667" y="-5344"/>
                                    </p:animMotion>
                                  </p:childTnLst>
                                </p:cTn>
                              </p:par>
                            </p:childTnLst>
                          </p:cTn>
                        </p:par>
                        <p:par>
                          <p:cTn id="13" fill="hold">
                            <p:stCondLst>
                              <p:cond delay="2000"/>
                            </p:stCondLst>
                            <p:childTnLst>
                              <p:par>
                                <p:cTn id="14" presetID="42" presetClass="path" presetSubtype="0" accel="50000" decel="50000" fill="hold" grpId="0" nodeType="afterEffect">
                                  <p:stCondLst>
                                    <p:cond delay="0"/>
                                  </p:stCondLst>
                                  <p:childTnLst>
                                    <p:animMotion origin="layout" path="M -3.33333E-6 -2.93315E-6 L -0.25833 -0.10664 " pathEditMode="relative" rAng="0" ptsTypes="AA">
                                      <p:cBhvr>
                                        <p:cTn id="15" dur="500" fill="hold"/>
                                        <p:tgtEl>
                                          <p:spTgt spid="8"/>
                                        </p:tgtEl>
                                        <p:attrNameLst>
                                          <p:attrName>ppt_x</p:attrName>
                                          <p:attrName>ppt_y</p:attrName>
                                        </p:attrNameLst>
                                      </p:cBhvr>
                                      <p:rCtr x="-12917" y="-5344"/>
                                    </p:animMotion>
                                  </p:childTnLst>
                                </p:cTn>
                              </p:par>
                            </p:childTnLst>
                          </p:cTn>
                        </p:par>
                        <p:par>
                          <p:cTn id="16" fill="hold">
                            <p:stCondLst>
                              <p:cond delay="2500"/>
                            </p:stCondLst>
                            <p:childTnLst>
                              <p:par>
                                <p:cTn id="17" presetID="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Additive Thinking?</a:t>
            </a:r>
          </a:p>
        </p:txBody>
      </p:sp>
      <p:sp>
        <p:nvSpPr>
          <p:cNvPr id="3" name="Content Placeholder 2"/>
          <p:cNvSpPr>
            <a:spLocks noGrp="1"/>
          </p:cNvSpPr>
          <p:nvPr>
            <p:ph idx="1"/>
          </p:nvPr>
        </p:nvSpPr>
        <p:spPr/>
        <p:txBody>
          <a:bodyPr>
            <a:normAutofit fontScale="77500" lnSpcReduction="20000"/>
          </a:bodyPr>
          <a:lstStyle/>
          <a:p>
            <a:pPr marL="0" indent="0">
              <a:lnSpc>
                <a:spcPct val="100000"/>
              </a:lnSpc>
              <a:spcAft>
                <a:spcPts val="0"/>
              </a:spcAft>
              <a:buNone/>
              <a:tabLst>
                <a:tab pos="236538" algn="l"/>
              </a:tabLst>
            </a:pPr>
            <a:r>
              <a:rPr lang="en-US" dirty="0">
                <a:solidFill>
                  <a:schemeClr val="tx1"/>
                </a:solidFill>
                <a:latin typeface="Segoe UI Symbol" panose="020B0502040204020203" pitchFamily="34" charset="0"/>
                <a:ea typeface="Segoe UI Symbol" panose="020B0502040204020203" pitchFamily="34" charset="0"/>
              </a:rPr>
              <a:t>Students are able to manipulate numbers by joining, separating, and comparing while engaging in flexible mathematical reasoning.  It is</a:t>
            </a:r>
          </a:p>
          <a:p>
            <a:pPr marL="285750" lvl="0" indent="-285750">
              <a:tabLst>
                <a:tab pos="236538" algn="l"/>
              </a:tabLst>
            </a:pPr>
            <a:r>
              <a:rPr lang="en-US" dirty="0">
                <a:solidFill>
                  <a:schemeClr val="tx1"/>
                </a:solidFill>
                <a:latin typeface="Segoe UI Symbol" panose="020B0502040204020203" pitchFamily="34" charset="0"/>
                <a:ea typeface="Segoe UI Symbol" panose="020B0502040204020203" pitchFamily="34" charset="0"/>
              </a:rPr>
              <a:t>a capacity to work flexibly with the concepts, strategies and representations of addition and subtraction as they occur in a wide range of contexts. (mathematical reasoning)</a:t>
            </a:r>
          </a:p>
          <a:p>
            <a:pPr marL="285750" lvl="0" indent="-285750">
              <a:tabLst>
                <a:tab pos="236538" algn="l"/>
              </a:tabLst>
            </a:pPr>
            <a:r>
              <a:rPr lang="en-US" dirty="0">
                <a:solidFill>
                  <a:schemeClr val="tx1"/>
                </a:solidFill>
                <a:latin typeface="Segoe UI Symbol" panose="020B0502040204020203" pitchFamily="34" charset="0"/>
                <a:ea typeface="Segoe UI Symbol" panose="020B0502040204020203" pitchFamily="34" charset="0"/>
              </a:rPr>
              <a:t>going beyond memorization of basic arithmetic skills</a:t>
            </a:r>
          </a:p>
          <a:p>
            <a:pPr marL="285750" lvl="0" indent="-285750">
              <a:tabLst>
                <a:tab pos="236538" algn="l"/>
              </a:tabLst>
            </a:pPr>
            <a:r>
              <a:rPr lang="en-US" dirty="0">
                <a:solidFill>
                  <a:schemeClr val="tx1"/>
                </a:solidFill>
                <a:latin typeface="Segoe UI Symbol" panose="020B0502040204020203" pitchFamily="34" charset="0"/>
                <a:ea typeface="Segoe UI Symbol" panose="020B0502040204020203" pitchFamily="34" charset="0"/>
              </a:rPr>
              <a:t>the means to communicate additive understanding effectively in a variety of ways (for example, words, diagrams, symbolic expressions, and written algorithms). </a:t>
            </a:r>
          </a:p>
          <a:p>
            <a:endParaRPr lang="en-US" dirty="0">
              <a:latin typeface="Segoe UI Symbol" panose="020B0502040204020203" pitchFamily="34" charset="0"/>
              <a:ea typeface="Segoe UI Symbol" panose="020B0502040204020203"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34470" flipH="1">
            <a:off x="7225449" y="5253423"/>
            <a:ext cx="1457667" cy="1724167"/>
          </a:xfrm>
          <a:prstGeom prst="rect">
            <a:avLst/>
          </a:prstGeom>
        </p:spPr>
      </p:pic>
      <p:sp>
        <p:nvSpPr>
          <p:cNvPr id="5" name="TextBox 4"/>
          <p:cNvSpPr txBox="1"/>
          <p:nvPr/>
        </p:nvSpPr>
        <p:spPr>
          <a:xfrm>
            <a:off x="6201684" y="6528179"/>
            <a:ext cx="1752598" cy="369332"/>
          </a:xfrm>
          <a:prstGeom prst="rect">
            <a:avLst/>
          </a:prstGeom>
          <a:noFill/>
        </p:spPr>
        <p:txBody>
          <a:bodyPr wrap="square" rtlCol="0">
            <a:spAutoFit/>
          </a:bodyPr>
          <a:lstStyle/>
          <a:p>
            <a:pPr algn="r"/>
            <a:r>
              <a:rPr lang="en-US" dirty="0"/>
              <a:t>EMPLO, 2015</a:t>
            </a:r>
          </a:p>
        </p:txBody>
      </p:sp>
    </p:spTree>
    <p:extLst>
      <p:ext uri="{BB962C8B-B14F-4D97-AF65-F5344CB8AC3E}">
        <p14:creationId xmlns:p14="http://schemas.microsoft.com/office/powerpoint/2010/main" val="36202393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do…</a:t>
            </a:r>
            <a:endParaRPr lang="en-US" dirty="0"/>
          </a:p>
        </p:txBody>
      </p:sp>
      <p:sp>
        <p:nvSpPr>
          <p:cNvPr id="4" name="Oval 3"/>
          <p:cNvSpPr/>
          <p:nvPr/>
        </p:nvSpPr>
        <p:spPr>
          <a:xfrm>
            <a:off x="990600" y="27432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676400" y="30480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99687" y="36576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41372" y="3972025"/>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94887" y="4581625"/>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0" y="5714013"/>
            <a:ext cx="91439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Which set has more?</a:t>
            </a:r>
            <a:endParaRPr lang="en-US" dirty="0"/>
          </a:p>
        </p:txBody>
      </p:sp>
      <p:sp>
        <p:nvSpPr>
          <p:cNvPr id="10" name="Oval 9"/>
          <p:cNvSpPr/>
          <p:nvPr/>
        </p:nvSpPr>
        <p:spPr>
          <a:xfrm>
            <a:off x="1676402" y="479658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146534" y="26670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077200" y="246888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568215" y="39624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772400" y="38100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451334" y="5032408"/>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053501" y="5282665"/>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674572" y="2667000"/>
            <a:ext cx="1916228" cy="29204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486400" y="2286001"/>
            <a:ext cx="3486314" cy="3733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15195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might a student solve this question?</a:t>
            </a:r>
            <a:endParaRPr lang="en-US" dirty="0"/>
          </a:p>
        </p:txBody>
      </p:sp>
      <p:sp>
        <p:nvSpPr>
          <p:cNvPr id="42" name="Title 1"/>
          <p:cNvSpPr txBox="1">
            <a:spLocks/>
          </p:cNvSpPr>
          <p:nvPr/>
        </p:nvSpPr>
        <p:spPr>
          <a:xfrm>
            <a:off x="4895850" y="5584557"/>
            <a:ext cx="42672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This is a </a:t>
            </a:r>
          </a:p>
          <a:p>
            <a:r>
              <a:rPr lang="en-US" dirty="0" smtClean="0">
                <a:solidFill>
                  <a:srgbClr val="FF0000"/>
                </a:solidFill>
              </a:rPr>
              <a:t>Counting</a:t>
            </a:r>
            <a:r>
              <a:rPr lang="en-US" dirty="0" smtClean="0"/>
              <a:t> Strategy</a:t>
            </a:r>
          </a:p>
        </p:txBody>
      </p:sp>
      <p:pic>
        <p:nvPicPr>
          <p:cNvPr id="3074" name="Picture 2" descr="C:\Users\Carc-User\AppData\Local\Microsoft\Windows\Temporary Internet Files\Content.IE5\M7JFAWJ6\dice-six-faces-fiv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50807"/>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arc-User\AppData\Local\Microsoft\Windows\Temporary Internet Files\Content.IE5\YUBSDWMB\dice-six-faces-four[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50807"/>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3" name="Oval 42"/>
          <p:cNvSpPr/>
          <p:nvPr/>
        </p:nvSpPr>
        <p:spPr>
          <a:xfrm>
            <a:off x="1600200" y="27432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429000" y="2714625"/>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514600" y="3622407"/>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600200" y="453018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429000" y="453018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181600" y="2714625"/>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962775" y="2714625"/>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181600" y="449208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962775" y="449208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871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46"/>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250"/>
                                  </p:stCondLst>
                                  <p:childTnLst>
                                    <p:set>
                                      <p:cBhvr>
                                        <p:cTn id="12" dur="1" fill="hold">
                                          <p:stCondLst>
                                            <p:cond delay="0"/>
                                          </p:stCondLst>
                                        </p:cTn>
                                        <p:tgtEl>
                                          <p:spTgt spid="47"/>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250"/>
                                  </p:stCondLst>
                                  <p:childTnLst>
                                    <p:set>
                                      <p:cBhvr>
                                        <p:cTn id="15" dur="1" fill="hold">
                                          <p:stCondLst>
                                            <p:cond delay="0"/>
                                          </p:stCondLst>
                                        </p:cTn>
                                        <p:tgtEl>
                                          <p:spTgt spid="48"/>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250"/>
                                  </p:stCondLst>
                                  <p:childTnLst>
                                    <p:set>
                                      <p:cBhvr>
                                        <p:cTn id="18" dur="1" fill="hold">
                                          <p:stCondLst>
                                            <p:cond delay="0"/>
                                          </p:stCondLst>
                                        </p:cTn>
                                        <p:tgtEl>
                                          <p:spTgt spid="49"/>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250"/>
                                  </p:stCondLst>
                                  <p:childTnLst>
                                    <p:set>
                                      <p:cBhvr>
                                        <p:cTn id="21" dur="1" fill="hold">
                                          <p:stCondLst>
                                            <p:cond delay="0"/>
                                          </p:stCondLst>
                                        </p:cTn>
                                        <p:tgtEl>
                                          <p:spTgt spid="50"/>
                                        </p:tgtEl>
                                        <p:attrNameLst>
                                          <p:attrName>style.visibility</p:attrName>
                                        </p:attrNameLst>
                                      </p:cBhvr>
                                      <p:to>
                                        <p:strVal val="visible"/>
                                      </p:to>
                                    </p:set>
                                  </p:childTnLst>
                                </p:cTn>
                              </p:par>
                            </p:childTnLst>
                          </p:cTn>
                        </p:par>
                        <p:par>
                          <p:cTn id="22" fill="hold">
                            <p:stCondLst>
                              <p:cond delay="1250"/>
                            </p:stCondLst>
                            <p:childTnLst>
                              <p:par>
                                <p:cTn id="23" presetID="1" presetClass="entr" presetSubtype="0" fill="hold" grpId="0" nodeType="afterEffect">
                                  <p:stCondLst>
                                    <p:cond delay="250"/>
                                  </p:stCondLst>
                                  <p:childTnLst>
                                    <p:set>
                                      <p:cBhvr>
                                        <p:cTn id="24" dur="1" fill="hold">
                                          <p:stCondLst>
                                            <p:cond delay="0"/>
                                          </p:stCondLst>
                                        </p:cTn>
                                        <p:tgtEl>
                                          <p:spTgt spid="51"/>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grpId="0" nodeType="afterEffect">
                                  <p:stCondLst>
                                    <p:cond delay="250"/>
                                  </p:stCondLst>
                                  <p:childTnLst>
                                    <p:set>
                                      <p:cBhvr>
                                        <p:cTn id="27" dur="1" fill="hold">
                                          <p:stCondLst>
                                            <p:cond delay="0"/>
                                          </p:stCondLst>
                                        </p:cTn>
                                        <p:tgtEl>
                                          <p:spTgt spid="52"/>
                                        </p:tgtEl>
                                        <p:attrNameLst>
                                          <p:attrName>style.visibility</p:attrName>
                                        </p:attrNameLst>
                                      </p:cBhvr>
                                      <p:to>
                                        <p:strVal val="visible"/>
                                      </p:to>
                                    </p:set>
                                  </p:childTnLst>
                                </p:cTn>
                              </p:par>
                            </p:childTnLst>
                          </p:cTn>
                        </p:par>
                        <p:par>
                          <p:cTn id="28" fill="hold">
                            <p:stCondLst>
                              <p:cond delay="1750"/>
                            </p:stCondLst>
                            <p:childTnLst>
                              <p:par>
                                <p:cTn id="29" presetID="1" presetClass="entr" presetSubtype="0" fill="hold" grpId="0" nodeType="afterEffect">
                                  <p:stCondLst>
                                    <p:cond delay="250"/>
                                  </p:stCondLst>
                                  <p:childTnLst>
                                    <p:set>
                                      <p:cBhvr>
                                        <p:cTn id="30" dur="1" fill="hold">
                                          <p:stCondLst>
                                            <p:cond delay="0"/>
                                          </p:stCondLst>
                                        </p:cTn>
                                        <p:tgtEl>
                                          <p:spTgt spid="53"/>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animBg="1"/>
      <p:bldP spid="46" grpId="0" animBg="1"/>
      <p:bldP spid="47" grpId="0" animBg="1"/>
      <p:bldP spid="48" grpId="0" animBg="1"/>
      <p:bldP spid="49" grpId="0" animBg="1"/>
      <p:bldP spid="50" grpId="0" animBg="1"/>
      <p:bldP spid="51" grpId="0" animBg="1"/>
      <p:bldP spid="52" grpId="0" animBg="1"/>
      <p:bldP spid="5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might a student solve this question?</a:t>
            </a:r>
            <a:endParaRPr lang="en-US" dirty="0"/>
          </a:p>
        </p:txBody>
      </p:sp>
      <p:sp>
        <p:nvSpPr>
          <p:cNvPr id="42" name="Title 1"/>
          <p:cNvSpPr txBox="1">
            <a:spLocks/>
          </p:cNvSpPr>
          <p:nvPr/>
        </p:nvSpPr>
        <p:spPr>
          <a:xfrm>
            <a:off x="0" y="5791200"/>
            <a:ext cx="916305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How do we help students move past</a:t>
            </a:r>
          </a:p>
          <a:p>
            <a:r>
              <a:rPr lang="en-US" dirty="0" smtClean="0"/>
              <a:t>just counting?</a:t>
            </a:r>
          </a:p>
        </p:txBody>
      </p:sp>
      <p:pic>
        <p:nvPicPr>
          <p:cNvPr id="3074" name="Picture 2" descr="C:\Users\Carc-User\AppData\Local\Microsoft\Windows\Temporary Internet Files\Content.IE5\M7JFAWJ6\dice-six-faces-fiv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50807"/>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arc-User\AppData\Local\Microsoft\Windows\Temporary Internet Files\Content.IE5\YUBSDWMB\dice-six-faces-four[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50807"/>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0" name="Oval 49"/>
          <p:cNvSpPr/>
          <p:nvPr/>
        </p:nvSpPr>
        <p:spPr>
          <a:xfrm>
            <a:off x="5181600" y="2714625"/>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962775" y="2714625"/>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181600" y="449208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962775" y="449208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Users\Carc-User\AppData\Local\Microsoft\Windows\Temporary Internet Files\Content.IE5\M7JFAWJ6\hand_woman[1].jpg"/>
          <p:cNvPicPr>
            <a:picLocks noChangeAspect="1" noChangeArrowheads="1"/>
          </p:cNvPicPr>
          <p:nvPr/>
        </p:nvPicPr>
        <p:blipFill rotWithShape="1">
          <a:blip r:embed="rId5">
            <a:extLst>
              <a:ext uri="{28A0092B-C50C-407E-A947-70E740481C1C}">
                <a14:useLocalDpi xmlns:a14="http://schemas.microsoft.com/office/drawing/2010/main" val="0"/>
              </a:ext>
            </a:extLst>
          </a:blip>
          <a:srcRect l="16574" r="5653"/>
          <a:stretch/>
        </p:blipFill>
        <p:spPr bwMode="auto">
          <a:xfrm>
            <a:off x="1219200" y="2133601"/>
            <a:ext cx="3276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829175" y="1219200"/>
            <a:ext cx="4267200" cy="114300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This is a </a:t>
            </a:r>
          </a:p>
          <a:p>
            <a:r>
              <a:rPr lang="en-US" dirty="0" smtClean="0">
                <a:solidFill>
                  <a:srgbClr val="FF0000"/>
                </a:solidFill>
              </a:rPr>
              <a:t>Counting On</a:t>
            </a:r>
            <a:r>
              <a:rPr lang="en-US" dirty="0" smtClean="0"/>
              <a:t> Strategy</a:t>
            </a:r>
          </a:p>
        </p:txBody>
      </p:sp>
    </p:spTree>
    <p:extLst>
      <p:ext uri="{BB962C8B-B14F-4D97-AF65-F5344CB8AC3E}">
        <p14:creationId xmlns:p14="http://schemas.microsoft.com/office/powerpoint/2010/main" val="11005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50"/>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250"/>
                                  </p:stCondLst>
                                  <p:childTnLst>
                                    <p:set>
                                      <p:cBhvr>
                                        <p:cTn id="12" dur="1" fill="hold">
                                          <p:stCondLst>
                                            <p:cond delay="0"/>
                                          </p:stCondLst>
                                        </p:cTn>
                                        <p:tgtEl>
                                          <p:spTgt spid="51"/>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250"/>
                                  </p:stCondLst>
                                  <p:childTnLst>
                                    <p:set>
                                      <p:cBhvr>
                                        <p:cTn id="15" dur="1" fill="hold">
                                          <p:stCondLst>
                                            <p:cond delay="0"/>
                                          </p:stCondLst>
                                        </p:cTn>
                                        <p:tgtEl>
                                          <p:spTgt spid="52"/>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25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8349"/>
          <a:stretch/>
        </p:blipFill>
        <p:spPr bwMode="auto">
          <a:xfrm>
            <a:off x="1441104" y="3990974"/>
            <a:ext cx="6712295" cy="3108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Activity:  Intro</a:t>
            </a:r>
          </a:p>
        </p:txBody>
      </p:sp>
      <p:sp>
        <p:nvSpPr>
          <p:cNvPr id="5" name="Right Arrow 4"/>
          <p:cNvSpPr/>
          <p:nvPr/>
        </p:nvSpPr>
        <p:spPr>
          <a:xfrm>
            <a:off x="-291152" y="3887769"/>
            <a:ext cx="1981200" cy="1371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9663" y="2102187"/>
            <a:ext cx="71151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57896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Strategy</a:t>
            </a:r>
            <a:endParaRPr lang="en-US" dirty="0"/>
          </a:p>
        </p:txBody>
      </p:sp>
      <p:sp>
        <p:nvSpPr>
          <p:cNvPr id="3" name="Content Placeholder 2"/>
          <p:cNvSpPr>
            <a:spLocks noGrp="1"/>
          </p:cNvSpPr>
          <p:nvPr>
            <p:ph idx="1"/>
          </p:nvPr>
        </p:nvSpPr>
        <p:spPr>
          <a:xfrm>
            <a:off x="457200" y="6019800"/>
            <a:ext cx="8229600" cy="609600"/>
          </a:xfrm>
        </p:spPr>
        <p:txBody>
          <a:bodyPr/>
          <a:lstStyle/>
          <a:p>
            <a:pPr marL="0" indent="0" algn="ctr">
              <a:buNone/>
            </a:pPr>
            <a:r>
              <a:rPr lang="en-US" dirty="0" smtClean="0"/>
              <a:t>Making Ten</a:t>
            </a:r>
            <a:endParaRPr lang="en-US" dirty="0"/>
          </a:p>
        </p:txBody>
      </p:sp>
      <p:pic>
        <p:nvPicPr>
          <p:cNvPr id="1028" name="Picture 4" descr="C:\Users\Carc-User\AppData\Local\Microsoft\Windows\Temporary Internet Files\Content.IE5\UU6Q6WKN\Top_ten_most_edited_article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438400"/>
            <a:ext cx="5434947" cy="3310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9629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Making Ten</a:t>
            </a: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62726"/>
          <a:stretch/>
        </p:blipFill>
        <p:spPr bwMode="auto">
          <a:xfrm>
            <a:off x="2667000" y="2027664"/>
            <a:ext cx="4028902" cy="1725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le 1"/>
          <p:cNvSpPr txBox="1">
            <a:spLocks/>
          </p:cNvSpPr>
          <p:nvPr/>
        </p:nvSpPr>
        <p:spPr>
          <a:xfrm>
            <a:off x="-21609" y="495300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How would you name this object?</a:t>
            </a:r>
            <a:endParaRPr lang="en-US" dirty="0"/>
          </a:p>
        </p:txBody>
      </p:sp>
    </p:spTree>
    <p:extLst>
      <p:ext uri="{BB962C8B-B14F-4D97-AF65-F5344CB8AC3E}">
        <p14:creationId xmlns:p14="http://schemas.microsoft.com/office/powerpoint/2010/main" val="352749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Making Ten</a:t>
            </a: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62726"/>
          <a:stretch/>
        </p:blipFill>
        <p:spPr bwMode="auto">
          <a:xfrm>
            <a:off x="2667000" y="2027664"/>
            <a:ext cx="4028902" cy="1725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1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21609" y="4953000"/>
            <a:ext cx="91440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If this is a ten frame, </a:t>
            </a:r>
          </a:p>
          <a:p>
            <a:r>
              <a:rPr lang="en-US" dirty="0" smtClean="0"/>
              <a:t>what value does this represent?</a:t>
            </a:r>
            <a:endParaRPr lang="en-US" dirty="0"/>
          </a:p>
        </p:txBody>
      </p:sp>
    </p:spTree>
    <p:extLst>
      <p:ext uri="{BB962C8B-B14F-4D97-AF65-F5344CB8AC3E}">
        <p14:creationId xmlns:p14="http://schemas.microsoft.com/office/powerpoint/2010/main" val="326122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Making Ten</a:t>
            </a: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62726"/>
          <a:stretch/>
        </p:blipFill>
        <p:spPr bwMode="auto">
          <a:xfrm>
            <a:off x="2667000" y="2027664"/>
            <a:ext cx="4028902" cy="1725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le 1"/>
          <p:cNvSpPr txBox="1">
            <a:spLocks/>
          </p:cNvSpPr>
          <p:nvPr/>
        </p:nvSpPr>
        <p:spPr>
          <a:xfrm>
            <a:off x="-21609" y="4953000"/>
            <a:ext cx="91440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What if we make this worth</a:t>
            </a:r>
          </a:p>
          <a:p>
            <a:r>
              <a:rPr lang="en-US" dirty="0" smtClean="0"/>
              <a:t>1?</a:t>
            </a:r>
            <a:endParaRPr lang="en-US" dirty="0"/>
          </a:p>
        </p:txBody>
      </p:sp>
    </p:spTree>
    <p:extLst>
      <p:ext uri="{BB962C8B-B14F-4D97-AF65-F5344CB8AC3E}">
        <p14:creationId xmlns:p14="http://schemas.microsoft.com/office/powerpoint/2010/main" val="30769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Making Ten</a:t>
            </a: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62726"/>
          <a:stretch/>
        </p:blipFill>
        <p:spPr bwMode="auto">
          <a:xfrm>
            <a:off x="2667000" y="2027664"/>
            <a:ext cx="4028902" cy="1725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1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21609" y="495300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What value does this represent now?</a:t>
            </a:r>
            <a:endParaRPr lang="en-US" dirty="0"/>
          </a:p>
        </p:txBody>
      </p:sp>
    </p:spTree>
    <p:extLst>
      <p:ext uri="{BB962C8B-B14F-4D97-AF65-F5344CB8AC3E}">
        <p14:creationId xmlns:p14="http://schemas.microsoft.com/office/powerpoint/2010/main" val="248666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Making Ten</a:t>
            </a: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1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3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57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19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81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43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57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9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81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43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47900" y="1905000"/>
            <a:ext cx="4876800" cy="411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to reveal </a:t>
            </a:r>
            <a:endParaRPr lang="en-US" dirty="0"/>
          </a:p>
        </p:txBody>
      </p:sp>
    </p:spTree>
    <p:extLst>
      <p:ext uri="{BB962C8B-B14F-4D97-AF65-F5344CB8AC3E}">
        <p14:creationId xmlns:p14="http://schemas.microsoft.com/office/powerpoint/2010/main" val="36397891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999"/>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childTnLst>
        </p:cTn>
      </p:par>
    </p:tnLst>
    <p:bldLst>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it important?</a:t>
            </a:r>
          </a:p>
        </p:txBody>
      </p:sp>
      <p:sp>
        <p:nvSpPr>
          <p:cNvPr id="3" name="Content Placeholder 2"/>
          <p:cNvSpPr>
            <a:spLocks noGrp="1"/>
          </p:cNvSpPr>
          <p:nvPr>
            <p:ph idx="1"/>
          </p:nvPr>
        </p:nvSpPr>
        <p:spPr>
          <a:xfrm>
            <a:off x="457200" y="2103437"/>
            <a:ext cx="8229600" cy="3230563"/>
          </a:xfrm>
        </p:spPr>
        <p:txBody>
          <a:bodyPr/>
          <a:lstStyle/>
          <a:p>
            <a:pPr marL="0" indent="0">
              <a:buNone/>
            </a:pPr>
            <a:r>
              <a:rPr lang="en-US" dirty="0"/>
              <a:t>Research says</a:t>
            </a:r>
          </a:p>
          <a:p>
            <a:r>
              <a:rPr lang="en-US" dirty="0"/>
              <a:t>Both mathematical reasoning and arithmetic skills are predictors of mathematical achievement, however, students ability to reason mathematically was the stronger predictor of success.</a:t>
            </a:r>
          </a:p>
        </p:txBody>
      </p:sp>
      <p:sp>
        <p:nvSpPr>
          <p:cNvPr id="4" name="Rectangle 3"/>
          <p:cNvSpPr/>
          <p:nvPr/>
        </p:nvSpPr>
        <p:spPr>
          <a:xfrm>
            <a:off x="5257800" y="6488668"/>
            <a:ext cx="3886200" cy="369332"/>
          </a:xfrm>
          <a:prstGeom prst="rect">
            <a:avLst/>
          </a:prstGeom>
        </p:spPr>
        <p:txBody>
          <a:bodyPr wrap="square">
            <a:spAutoFit/>
          </a:bodyPr>
          <a:lstStyle/>
          <a:p>
            <a:r>
              <a:rPr lang="en-CA" dirty="0" err="1"/>
              <a:t>Nunes</a:t>
            </a:r>
            <a:r>
              <a:rPr lang="en-CA" dirty="0"/>
              <a:t>, Bryant, Barros, &amp; Sylva, 2011</a:t>
            </a:r>
          </a:p>
        </p:txBody>
      </p:sp>
    </p:spTree>
    <p:extLst>
      <p:ext uri="{BB962C8B-B14F-4D97-AF65-F5344CB8AC3E}">
        <p14:creationId xmlns:p14="http://schemas.microsoft.com/office/powerpoint/2010/main" val="27952129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Making Ten</a:t>
            </a: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1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3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57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19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81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43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57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9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81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43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9587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Making Ten</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0.9 </a:t>
            </a:r>
            <a:r>
              <a:rPr lang="en-US" dirty="0"/>
              <a:t>+ </a:t>
            </a:r>
            <a:r>
              <a:rPr lang="en-US" dirty="0" smtClean="0"/>
              <a:t>0.3</a:t>
            </a:r>
            <a:endParaRPr lang="en-US" dirty="0"/>
          </a:p>
        </p:txBody>
      </p:sp>
    </p:spTree>
    <p:extLst>
      <p:ext uri="{BB962C8B-B14F-4D97-AF65-F5344CB8AC3E}">
        <p14:creationId xmlns:p14="http://schemas.microsoft.com/office/powerpoint/2010/main" val="379853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Making Ten</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0.9 + 0.3</a:t>
            </a:r>
          </a:p>
        </p:txBody>
      </p:sp>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1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3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57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19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81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43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57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9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81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688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Making Ten</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0.9 + 0.3</a:t>
            </a:r>
          </a:p>
        </p:txBody>
      </p:sp>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1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3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57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19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81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43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57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9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946443" y="2874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44529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Making Ten</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0.9 + 0.3</a:t>
            </a:r>
          </a:p>
        </p:txBody>
      </p:sp>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3500" y="4398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932796" y="516893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43500" y="5189251"/>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377519" y="5189251"/>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51345" y="5189251"/>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857500" y="518160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943600" y="4398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57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9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81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49330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Making Ten</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0" y="5714013"/>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0.9 </a:t>
            </a:r>
            <a:r>
              <a:rPr lang="en-US" dirty="0"/>
              <a:t>+ </a:t>
            </a:r>
            <a:r>
              <a:rPr lang="en-US" dirty="0" smtClean="0"/>
              <a:t>0.3 </a:t>
            </a:r>
            <a:r>
              <a:rPr lang="en-US" dirty="0"/>
              <a:t>= </a:t>
            </a:r>
            <a:r>
              <a:rPr lang="en-US" dirty="0" smtClean="0"/>
              <a:t>1.0 </a:t>
            </a:r>
            <a:r>
              <a:rPr lang="en-US" dirty="0"/>
              <a:t>+ </a:t>
            </a:r>
            <a:r>
              <a:rPr lang="en-US" dirty="0" smtClean="0"/>
              <a:t>0.2</a:t>
            </a:r>
            <a:endParaRPr lang="en-US" dirty="0"/>
          </a:p>
        </p:txBody>
      </p:sp>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1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3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57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19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81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43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57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9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946443" y="2874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27963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Try This</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0.8 </a:t>
            </a:r>
            <a:r>
              <a:rPr lang="en-US" dirty="0"/>
              <a:t>+ </a:t>
            </a:r>
            <a:r>
              <a:rPr lang="en-US" dirty="0" smtClean="0"/>
              <a:t>0.7</a:t>
            </a:r>
            <a:endParaRPr lang="en-US" dirty="0"/>
          </a:p>
        </p:txBody>
      </p:sp>
    </p:spTree>
    <p:extLst>
      <p:ext uri="{BB962C8B-B14F-4D97-AF65-F5344CB8AC3E}">
        <p14:creationId xmlns:p14="http://schemas.microsoft.com/office/powerpoint/2010/main" val="25468476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Extending:  Making Ten</a:t>
            </a:r>
          </a:p>
        </p:txBody>
      </p:sp>
      <p:sp>
        <p:nvSpPr>
          <p:cNvPr id="3" name="Content Placeholder 2"/>
          <p:cNvSpPr>
            <a:spLocks noGrp="1"/>
          </p:cNvSpPr>
          <p:nvPr>
            <p:ph idx="1"/>
          </p:nvPr>
        </p:nvSpPr>
        <p:spPr/>
        <p:txBody>
          <a:bodyPr>
            <a:normAutofit/>
          </a:bodyPr>
          <a:lstStyle/>
          <a:p>
            <a:pPr marL="0" indent="0" algn="ctr">
              <a:buNone/>
            </a:pPr>
            <a:r>
              <a:rPr lang="en-US" sz="6000" dirty="0" smtClean="0"/>
              <a:t>2.9 + 4.3</a:t>
            </a:r>
          </a:p>
          <a:p>
            <a:pPr marL="0" indent="0" algn="ctr">
              <a:buNone/>
            </a:pPr>
            <a:r>
              <a:rPr lang="en-US" sz="6000" dirty="0" smtClean="0"/>
              <a:t>2.47 </a:t>
            </a:r>
            <a:r>
              <a:rPr lang="en-US" sz="6000" dirty="0"/>
              <a:t>+ </a:t>
            </a:r>
            <a:r>
              <a:rPr lang="en-US" sz="6000" dirty="0" smtClean="0"/>
              <a:t>3.89</a:t>
            </a:r>
          </a:p>
        </p:txBody>
      </p:sp>
    </p:spTree>
    <p:extLst>
      <p:ext uri="{BB962C8B-B14F-4D97-AF65-F5344CB8AC3E}">
        <p14:creationId xmlns:p14="http://schemas.microsoft.com/office/powerpoint/2010/main" val="21427271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Practicing:  Making Ten</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150205"/>
            <a:ext cx="6858000" cy="4689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ube 3"/>
          <p:cNvSpPr/>
          <p:nvPr/>
        </p:nvSpPr>
        <p:spPr>
          <a:xfrm>
            <a:off x="381000" y="4267200"/>
            <a:ext cx="838200" cy="838200"/>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a:t>
            </a:r>
            <a:endParaRPr lang="en-US" dirty="0">
              <a:solidFill>
                <a:schemeClr val="tx1"/>
              </a:solidFill>
            </a:endParaRPr>
          </a:p>
        </p:txBody>
      </p:sp>
      <p:sp>
        <p:nvSpPr>
          <p:cNvPr id="5" name="Oval 4"/>
          <p:cNvSpPr/>
          <p:nvPr/>
        </p:nvSpPr>
        <p:spPr>
          <a:xfrm>
            <a:off x="228600" y="27432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382000" y="2895600"/>
            <a:ext cx="685800" cy="685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28600" y="27432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be 10"/>
          <p:cNvSpPr/>
          <p:nvPr/>
        </p:nvSpPr>
        <p:spPr>
          <a:xfrm>
            <a:off x="8243248" y="4410843"/>
            <a:ext cx="838200" cy="838200"/>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3" name="Oval 12"/>
          <p:cNvSpPr/>
          <p:nvPr/>
        </p:nvSpPr>
        <p:spPr>
          <a:xfrm>
            <a:off x="228600" y="27432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be 13"/>
          <p:cNvSpPr/>
          <p:nvPr/>
        </p:nvSpPr>
        <p:spPr>
          <a:xfrm>
            <a:off x="375882" y="4267200"/>
            <a:ext cx="838200" cy="838200"/>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15" name="Cube 14"/>
          <p:cNvSpPr/>
          <p:nvPr/>
        </p:nvSpPr>
        <p:spPr>
          <a:xfrm>
            <a:off x="8243248" y="4410843"/>
            <a:ext cx="838200" cy="838200"/>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16" name="Oval 15"/>
          <p:cNvSpPr/>
          <p:nvPr/>
        </p:nvSpPr>
        <p:spPr>
          <a:xfrm>
            <a:off x="8384276" y="2895600"/>
            <a:ext cx="685800" cy="685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be 16"/>
          <p:cNvSpPr/>
          <p:nvPr/>
        </p:nvSpPr>
        <p:spPr>
          <a:xfrm>
            <a:off x="375882" y="4267200"/>
            <a:ext cx="838200" cy="838200"/>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a:t>
            </a:r>
            <a:endParaRPr lang="en-US" dirty="0">
              <a:solidFill>
                <a:schemeClr val="tx1"/>
              </a:solidFill>
            </a:endParaRPr>
          </a:p>
        </p:txBody>
      </p:sp>
      <p:sp>
        <p:nvSpPr>
          <p:cNvPr id="18" name="Oval 17"/>
          <p:cNvSpPr/>
          <p:nvPr/>
        </p:nvSpPr>
        <p:spPr>
          <a:xfrm>
            <a:off x="228600" y="27432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768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grpId="0" nodeType="afterEffect">
                                  <p:stCondLst>
                                    <p:cond delay="500"/>
                                  </p:stCondLst>
                                  <p:childTnLst>
                                    <p:animMotion origin="layout" path="M 1.38778E-17 -3.71878E-6 L 0.5125 0.19427 " pathEditMode="relative" rAng="0" ptsTypes="AA">
                                      <p:cBhvr>
                                        <p:cTn id="9" dur="2000" fill="hold"/>
                                        <p:tgtEl>
                                          <p:spTgt spid="8"/>
                                        </p:tgtEl>
                                        <p:attrNameLst>
                                          <p:attrName>ppt_x</p:attrName>
                                          <p:attrName>ppt_y</p:attrName>
                                        </p:attrNameLst>
                                      </p:cBhvr>
                                      <p:rCtr x="25625" y="9713"/>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0"/>
                            </p:stCondLst>
                            <p:childTnLst>
                              <p:par>
                                <p:cTn id="15" presetID="42" presetClass="path" presetSubtype="0" accel="50000" decel="50000" fill="hold" grpId="0" nodeType="afterEffect">
                                  <p:stCondLst>
                                    <p:cond delay="500"/>
                                  </p:stCondLst>
                                  <p:childTnLst>
                                    <p:animMotion origin="layout" path="M 3.33333E-6 4.6161E-6 L -0.5625 0.34967 " pathEditMode="relative" rAng="0" ptsTypes="AA">
                                      <p:cBhvr>
                                        <p:cTn id="16" dur="2000" fill="hold"/>
                                        <p:tgtEl>
                                          <p:spTgt spid="7"/>
                                        </p:tgtEl>
                                        <p:attrNameLst>
                                          <p:attrName>ppt_x</p:attrName>
                                          <p:attrName>ppt_y</p:attrName>
                                        </p:attrNameLst>
                                      </p:cBhvr>
                                      <p:rCtr x="-28125" y="17484"/>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par>
                          <p:cTn id="21" fill="hold">
                            <p:stCondLst>
                              <p:cond delay="0"/>
                            </p:stCondLst>
                            <p:childTnLst>
                              <p:par>
                                <p:cTn id="22" presetID="42" presetClass="path" presetSubtype="0" accel="50000" decel="50000" fill="hold" grpId="1" nodeType="afterEffect">
                                  <p:stCondLst>
                                    <p:cond delay="500"/>
                                  </p:stCondLst>
                                  <p:childTnLst>
                                    <p:animMotion origin="layout" path="M -0.5625 0.34967 L -0.00417 -0.00556 " pathEditMode="relative" rAng="0" ptsTypes="AA">
                                      <p:cBhvr>
                                        <p:cTn id="23" dur="2000" fill="hold"/>
                                        <p:tgtEl>
                                          <p:spTgt spid="7"/>
                                        </p:tgtEl>
                                        <p:attrNameLst>
                                          <p:attrName>ppt_x</p:attrName>
                                          <p:attrName>ppt_y</p:attrName>
                                        </p:attrNameLst>
                                      </p:cBhvr>
                                      <p:rCtr x="27917" y="-17761"/>
                                    </p:animMotion>
                                  </p:childTnLst>
                                </p:cTn>
                              </p:par>
                            </p:childTnLst>
                          </p:cTn>
                        </p:par>
                        <p:par>
                          <p:cTn id="24" fill="hold">
                            <p:stCondLst>
                              <p:cond delay="2500"/>
                            </p:stCondLst>
                            <p:childTnLst>
                              <p:par>
                                <p:cTn id="25" presetID="42" presetClass="path" presetSubtype="0" accel="50000" decel="50000" fill="hold" grpId="0" nodeType="afterEffect">
                                  <p:stCondLst>
                                    <p:cond delay="500"/>
                                  </p:stCondLst>
                                  <p:childTnLst>
                                    <p:animMotion origin="layout" path="M 1.38778E-17 -3.71878E-6 L 0.32917 0.38298 " pathEditMode="relative" rAng="0" ptsTypes="AA">
                                      <p:cBhvr>
                                        <p:cTn id="26" dur="2000" fill="hold"/>
                                        <p:tgtEl>
                                          <p:spTgt spid="13"/>
                                        </p:tgtEl>
                                        <p:attrNameLst>
                                          <p:attrName>ppt_x</p:attrName>
                                          <p:attrName>ppt_y</p:attrName>
                                        </p:attrNameLst>
                                      </p:cBhvr>
                                      <p:rCtr x="16458" y="19149"/>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par>
                          <p:cTn id="31" fill="hold">
                            <p:stCondLst>
                              <p:cond delay="0"/>
                            </p:stCondLst>
                            <p:childTnLst>
                              <p:par>
                                <p:cTn id="32" presetID="42" presetClass="path" presetSubtype="0" accel="50000" decel="50000" fill="hold" grpId="0" nodeType="afterEffect">
                                  <p:stCondLst>
                                    <p:cond delay="500"/>
                                  </p:stCondLst>
                                  <p:childTnLst>
                                    <p:animMotion origin="layout" path="M -0.00434 -0.00555 L -0.20868 0.34412 " pathEditMode="relative" rAng="0" ptsTypes="AA">
                                      <p:cBhvr>
                                        <p:cTn id="33" dur="2000" fill="hold"/>
                                        <p:tgtEl>
                                          <p:spTgt spid="16"/>
                                        </p:tgtEl>
                                        <p:attrNameLst>
                                          <p:attrName>ppt_x</p:attrName>
                                          <p:attrName>ppt_y</p:attrName>
                                        </p:attrNameLst>
                                      </p:cBhvr>
                                      <p:rCtr x="-10226" y="17484"/>
                                    </p:animMotion>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par>
                          <p:cTn id="38" fill="hold">
                            <p:stCondLst>
                              <p:cond delay="0"/>
                            </p:stCondLst>
                            <p:childTnLst>
                              <p:par>
                                <p:cTn id="39" presetID="42" presetClass="path" presetSubtype="0" accel="50000" decel="50000" fill="hold" grpId="0" nodeType="afterEffect">
                                  <p:stCondLst>
                                    <p:cond delay="500"/>
                                  </p:stCondLst>
                                  <p:childTnLst>
                                    <p:animMotion origin="layout" path="M 1.38778E-17 -3.71878E-6 L 0.59583 0.19427 " pathEditMode="relative" rAng="0" ptsTypes="AA">
                                      <p:cBhvr>
                                        <p:cTn id="40" dur="2000" fill="hold"/>
                                        <p:tgtEl>
                                          <p:spTgt spid="18"/>
                                        </p:tgtEl>
                                        <p:attrNameLst>
                                          <p:attrName>ppt_x</p:attrName>
                                          <p:attrName>ppt_y</p:attrName>
                                        </p:attrNameLst>
                                      </p:cBhvr>
                                      <p:rCtr x="29792" y="9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7" grpId="1" animBg="1"/>
      <p:bldP spid="8" grpId="0" animBg="1"/>
      <p:bldP spid="11" grpId="0" animBg="1"/>
      <p:bldP spid="13" grpId="0" animBg="1"/>
      <p:bldP spid="14" grpId="0" animBg="1"/>
      <p:bldP spid="15" grpId="0" animBg="1"/>
      <p:bldP spid="16" grpId="0" animBg="1"/>
      <p:bldP spid="17" grpId="0" animBg="1"/>
      <p:bldP spid="1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Manipulatives: Cuisenaire Rods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38512" y="3442494"/>
            <a:ext cx="2466975" cy="1847850"/>
          </a:xfrm>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133600"/>
            <a:ext cx="3581400" cy="4061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240591"/>
            <a:ext cx="2466975" cy="1847850"/>
          </a:xfrm>
          <a:prstGeom prst="rect">
            <a:avLst/>
          </a:prstGeom>
        </p:spPr>
      </p:pic>
      <p:sp>
        <p:nvSpPr>
          <p:cNvPr id="3" name="TextBox 2"/>
          <p:cNvSpPr txBox="1"/>
          <p:nvPr/>
        </p:nvSpPr>
        <p:spPr>
          <a:xfrm>
            <a:off x="6271519" y="2743200"/>
            <a:ext cx="2573140" cy="707886"/>
          </a:xfrm>
          <a:prstGeom prst="rect">
            <a:avLst/>
          </a:prstGeom>
          <a:noFill/>
        </p:spPr>
        <p:txBody>
          <a:bodyPr wrap="none" rtlCol="0">
            <a:spAutoFit/>
          </a:bodyPr>
          <a:lstStyle/>
          <a:p>
            <a:pPr algn="ctr"/>
            <a:r>
              <a:rPr lang="en-US" sz="4000" dirty="0" smtClean="0">
                <a:latin typeface="Segoe UI Symbol" panose="020B0502040204020203" pitchFamily="34" charset="0"/>
                <a:ea typeface="Segoe UI Symbol" panose="020B0502040204020203" pitchFamily="34" charset="0"/>
              </a:rPr>
              <a:t>Making 10</a:t>
            </a:r>
            <a:endParaRPr lang="en-US" sz="4000" dirty="0">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3646823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Big Ideas?</a:t>
            </a:r>
          </a:p>
        </p:txBody>
      </p:sp>
      <p:sp>
        <p:nvSpPr>
          <p:cNvPr id="6" name="Content Placeholder 9"/>
          <p:cNvSpPr txBox="1">
            <a:spLocks/>
          </p:cNvSpPr>
          <p:nvPr/>
        </p:nvSpPr>
        <p:spPr>
          <a:xfrm>
            <a:off x="457200" y="210343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Print" panose="02000600000000000000"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Print" panose="02000600000000000000"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Print" panose="02000600000000000000"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latin typeface="Segoe UI Symbol" panose="020B0502040204020203" pitchFamily="34" charset="0"/>
                <a:ea typeface="Segoe UI Symbol" panose="020B0502040204020203" pitchFamily="34" charset="0"/>
              </a:rPr>
              <a:t>Once students trust “the count”, they can flexibly manipulative numbers in order to make solving problems easier by</a:t>
            </a:r>
          </a:p>
          <a:p>
            <a:pPr lvl="1"/>
            <a:r>
              <a:rPr lang="en-US" dirty="0">
                <a:latin typeface="Segoe UI Symbol" panose="020B0502040204020203" pitchFamily="34" charset="0"/>
                <a:ea typeface="Segoe UI Symbol" panose="020B0502040204020203" pitchFamily="34" charset="0"/>
              </a:rPr>
              <a:t>Using Parts and Wholes</a:t>
            </a:r>
          </a:p>
          <a:p>
            <a:pPr lvl="1"/>
            <a:r>
              <a:rPr lang="en-US" dirty="0">
                <a:latin typeface="Segoe UI Symbol" panose="020B0502040204020203" pitchFamily="34" charset="0"/>
                <a:ea typeface="Segoe UI Symbol" panose="020B0502040204020203" pitchFamily="34" charset="0"/>
              </a:rPr>
              <a:t>Decomposing / Recomposing</a:t>
            </a:r>
          </a:p>
          <a:p>
            <a:pPr lvl="1"/>
            <a:r>
              <a:rPr lang="en-US" dirty="0">
                <a:latin typeface="Segoe UI Symbol" panose="020B0502040204020203" pitchFamily="34" charset="0"/>
                <a:ea typeface="Segoe UI Symbol" panose="020B0502040204020203" pitchFamily="34" charset="0"/>
              </a:rPr>
              <a:t>Partitioning</a:t>
            </a:r>
          </a:p>
          <a:p>
            <a:pPr lvl="1"/>
            <a:r>
              <a:rPr lang="en-US" dirty="0">
                <a:latin typeface="Segoe UI Symbol" panose="020B0502040204020203" pitchFamily="34" charset="0"/>
                <a:ea typeface="Segoe UI Symbol" panose="020B0502040204020203" pitchFamily="34" charset="0"/>
              </a:rPr>
              <a:t>Compensating</a:t>
            </a:r>
          </a:p>
          <a:p>
            <a:pPr lvl="1"/>
            <a:r>
              <a:rPr lang="en-US" dirty="0">
                <a:latin typeface="Segoe UI Symbol" panose="020B0502040204020203" pitchFamily="34" charset="0"/>
                <a:ea typeface="Segoe UI Symbol" panose="020B0502040204020203" pitchFamily="34" charset="0"/>
              </a:rPr>
              <a:t>Using Constant Difference</a:t>
            </a: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103441"/>
            <a:ext cx="129313" cy="4525955"/>
          </a:xfrm>
          <a:prstGeom prst="rect">
            <a:avLst/>
          </a:prstGeom>
        </p:spPr>
      </p:pic>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15" y="2098347"/>
            <a:ext cx="129313" cy="4525955"/>
          </a:xfrm>
          <a:prstGeom prst="rect">
            <a:avLst/>
          </a:prstGeom>
        </p:spPr>
      </p:pic>
    </p:spTree>
    <p:extLst>
      <p:ext uri="{BB962C8B-B14F-4D97-AF65-F5344CB8AC3E}">
        <p14:creationId xmlns:p14="http://schemas.microsoft.com/office/powerpoint/2010/main" val="5084811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8349"/>
          <a:stretch/>
        </p:blipFill>
        <p:spPr bwMode="auto">
          <a:xfrm>
            <a:off x="1460154" y="3943349"/>
            <a:ext cx="6712295" cy="3108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a:t>Consolidating Your Learning</a:t>
            </a:r>
          </a:p>
        </p:txBody>
      </p:sp>
      <p:sp>
        <p:nvSpPr>
          <p:cNvPr id="4" name="Right Arrow 3"/>
          <p:cNvSpPr/>
          <p:nvPr/>
        </p:nvSpPr>
        <p:spPr>
          <a:xfrm>
            <a:off x="0" y="4867275"/>
            <a:ext cx="5867400" cy="1371600"/>
          </a:xfrm>
          <a:prstGeom prst="rightArrow">
            <a:avLst/>
          </a:prstGeom>
          <a:solidFill>
            <a:srgbClr val="6EA9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76925" y="4031248"/>
            <a:ext cx="1137876" cy="338554"/>
          </a:xfrm>
          <a:prstGeom prst="rect">
            <a:avLst/>
          </a:prstGeom>
          <a:noFill/>
        </p:spPr>
        <p:txBody>
          <a:bodyPr wrap="none" rtlCol="0">
            <a:spAutoFit/>
          </a:bodyPr>
          <a:lstStyle/>
          <a:p>
            <a:r>
              <a:rPr lang="en-US" sz="1600" dirty="0" smtClean="0">
                <a:solidFill>
                  <a:srgbClr val="FF0000"/>
                </a:solidFill>
              </a:rPr>
              <a:t>Making Ten</a:t>
            </a:r>
            <a:endParaRPr lang="en-US" sz="1600" dirty="0">
              <a:solidFill>
                <a:srgbClr val="FF000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865" y="2210083"/>
            <a:ext cx="71151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21012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Partition by Place Value</a:t>
            </a:r>
            <a:endParaRPr lang="en-US" dirty="0"/>
          </a:p>
        </p:txBody>
      </p:sp>
      <p:sp>
        <p:nvSpPr>
          <p:cNvPr id="5"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smtClean="0"/>
              <a:t>0.23 + 0.41</a:t>
            </a:r>
          </a:p>
        </p:txBody>
      </p:sp>
    </p:spTree>
    <p:extLst>
      <p:ext uri="{BB962C8B-B14F-4D97-AF65-F5344CB8AC3E}">
        <p14:creationId xmlns:p14="http://schemas.microsoft.com/office/powerpoint/2010/main" val="5949174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Partition by Place Value</a:t>
            </a:r>
            <a:endParaRPr lang="en-US" dirty="0"/>
          </a:p>
        </p:txBody>
      </p:sp>
      <p:sp>
        <p:nvSpPr>
          <p:cNvPr id="16"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5400" dirty="0"/>
              <a:t>0.23 + 0.41</a:t>
            </a:r>
          </a:p>
        </p:txBody>
      </p:sp>
      <p:sp>
        <p:nvSpPr>
          <p:cNvPr id="14" name="Rectangle 13"/>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03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Partition by Place Value</a:t>
            </a:r>
            <a:endParaRPr lang="en-US" dirty="0"/>
          </a:p>
        </p:txBody>
      </p:sp>
      <p:sp>
        <p:nvSpPr>
          <p:cNvPr id="18" name="Content Placeholder 2"/>
          <p:cNvSpPr txBox="1">
            <a:spLocks/>
          </p:cNvSpPr>
          <p:nvPr/>
        </p:nvSpPr>
        <p:spPr>
          <a:xfrm>
            <a:off x="533400" y="2590800"/>
            <a:ext cx="1752600" cy="4098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dirty="0" smtClean="0"/>
              <a:t>0.2</a:t>
            </a:r>
          </a:p>
          <a:p>
            <a:pPr marL="0" indent="0" algn="r">
              <a:buFont typeface="Arial" panose="020B0604020202020204" pitchFamily="34" charset="0"/>
              <a:buNone/>
            </a:pPr>
            <a:r>
              <a:rPr lang="en-US" sz="2800" dirty="0" smtClean="0"/>
              <a:t>+ </a:t>
            </a:r>
            <a:r>
              <a:rPr lang="en-US" sz="2800" u="sng" dirty="0" smtClean="0"/>
              <a:t>0.4</a:t>
            </a:r>
            <a:endParaRPr lang="en-US" sz="2800" dirty="0"/>
          </a:p>
          <a:p>
            <a:pPr marL="0" indent="0" algn="r">
              <a:buFont typeface="Arial" panose="020B0604020202020204" pitchFamily="34" charset="0"/>
              <a:buNone/>
            </a:pPr>
            <a:r>
              <a:rPr lang="en-US" sz="2800" dirty="0" smtClean="0"/>
              <a:t>0.6</a:t>
            </a:r>
          </a:p>
          <a:p>
            <a:pPr marL="0" indent="0" algn="r">
              <a:buFont typeface="Arial" panose="020B0604020202020204" pitchFamily="34" charset="0"/>
              <a:buNone/>
            </a:pPr>
            <a:endParaRPr lang="en-US" sz="2800" dirty="0" smtClean="0"/>
          </a:p>
          <a:p>
            <a:pPr marL="0" indent="0" algn="r">
              <a:buFont typeface="Arial" panose="020B0604020202020204" pitchFamily="34" charset="0"/>
              <a:buNone/>
            </a:pPr>
            <a:endParaRPr lang="en-US" sz="2800" dirty="0" smtClean="0"/>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5400" dirty="0"/>
              <a:t>0.23 + 0.41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14600" y="2590800"/>
            <a:ext cx="1139371"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05400" y="2590800"/>
            <a:ext cx="2079172"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8074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Partition by Place Value</a:t>
            </a:r>
            <a:endParaRPr lang="en-US" dirty="0"/>
          </a:p>
        </p:txBody>
      </p:sp>
      <p:sp>
        <p:nvSpPr>
          <p:cNvPr id="18" name="Content Placeholder 2"/>
          <p:cNvSpPr txBox="1">
            <a:spLocks/>
          </p:cNvSpPr>
          <p:nvPr/>
        </p:nvSpPr>
        <p:spPr>
          <a:xfrm>
            <a:off x="533400" y="2590800"/>
            <a:ext cx="1752600" cy="4098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800" dirty="0"/>
              <a:t>0.2</a:t>
            </a:r>
          </a:p>
          <a:p>
            <a:pPr marL="0" indent="0" algn="r">
              <a:buNone/>
            </a:pPr>
            <a:r>
              <a:rPr lang="en-US" sz="2800" dirty="0"/>
              <a:t>+ </a:t>
            </a:r>
            <a:r>
              <a:rPr lang="en-US" sz="2800" u="sng" dirty="0"/>
              <a:t>0.4</a:t>
            </a:r>
            <a:endParaRPr lang="en-US" sz="2800" dirty="0"/>
          </a:p>
          <a:p>
            <a:pPr marL="0" indent="0" algn="r">
              <a:buNone/>
            </a:pPr>
            <a:r>
              <a:rPr lang="en-US" sz="2800" dirty="0"/>
              <a:t>0.6</a:t>
            </a:r>
          </a:p>
          <a:p>
            <a:pPr marL="0" indent="0" algn="r">
              <a:buNone/>
            </a:pPr>
            <a:endParaRPr lang="en-US" sz="2800" dirty="0"/>
          </a:p>
          <a:p>
            <a:pPr marL="0" indent="0" algn="r">
              <a:buNone/>
            </a:pPr>
            <a:endParaRPr lang="en-US" sz="2800" dirty="0"/>
          </a:p>
          <a:p>
            <a:pPr marL="0" indent="0" algn="r">
              <a:buFont typeface="Arial" panose="020B0604020202020204" pitchFamily="34" charset="0"/>
              <a:buNone/>
            </a:pPr>
            <a:r>
              <a:rPr lang="en-US" sz="2800" dirty="0" smtClean="0"/>
              <a:t>0.03</a:t>
            </a:r>
          </a:p>
          <a:p>
            <a:pPr marL="0" indent="0" algn="r">
              <a:buFont typeface="Arial" panose="020B0604020202020204" pitchFamily="34" charset="0"/>
              <a:buNone/>
            </a:pPr>
            <a:r>
              <a:rPr lang="en-US" sz="2800" dirty="0" smtClean="0"/>
              <a:t>+ </a:t>
            </a:r>
            <a:r>
              <a:rPr lang="en-US" sz="2800" u="sng" dirty="0" smtClean="0"/>
              <a:t>0.01</a:t>
            </a:r>
            <a:endParaRPr lang="en-US" sz="2800" dirty="0" smtClean="0"/>
          </a:p>
          <a:p>
            <a:pPr marL="0" indent="0" algn="r">
              <a:buFont typeface="Arial" panose="020B0604020202020204" pitchFamily="34" charset="0"/>
              <a:buNone/>
            </a:pPr>
            <a:r>
              <a:rPr lang="en-US" sz="2800" dirty="0" smtClean="0"/>
              <a:t>0.04</a:t>
            </a:r>
            <a:endParaRPr lang="en-US" sz="2800" dirty="0"/>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smtClean="0"/>
              <a:t>0.23 + 0.41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14600" y="2590800"/>
            <a:ext cx="1139371"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05400" y="2590800"/>
            <a:ext cx="2079172"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243941"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27912"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16170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Partition by Place Value</a:t>
            </a:r>
            <a:endParaRPr lang="en-US" dirty="0"/>
          </a:p>
        </p:txBody>
      </p:sp>
      <p:sp>
        <p:nvSpPr>
          <p:cNvPr id="18" name="Content Placeholder 2"/>
          <p:cNvSpPr txBox="1">
            <a:spLocks/>
          </p:cNvSpPr>
          <p:nvPr/>
        </p:nvSpPr>
        <p:spPr>
          <a:xfrm>
            <a:off x="533400" y="2590800"/>
            <a:ext cx="1752600" cy="4098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800" dirty="0"/>
              <a:t>0.2</a:t>
            </a:r>
          </a:p>
          <a:p>
            <a:pPr marL="0" indent="0" algn="r">
              <a:buNone/>
            </a:pPr>
            <a:r>
              <a:rPr lang="en-US" sz="2800" dirty="0"/>
              <a:t>+ </a:t>
            </a:r>
            <a:r>
              <a:rPr lang="en-US" sz="2800" u="sng" dirty="0"/>
              <a:t>0.4</a:t>
            </a:r>
            <a:endParaRPr lang="en-US" sz="2800" dirty="0"/>
          </a:p>
          <a:p>
            <a:pPr marL="0" indent="0" algn="r">
              <a:buNone/>
            </a:pPr>
            <a:r>
              <a:rPr lang="en-US" sz="2800" dirty="0"/>
              <a:t>0.6</a:t>
            </a:r>
          </a:p>
          <a:p>
            <a:pPr marL="0" indent="0" algn="r">
              <a:buNone/>
            </a:pPr>
            <a:endParaRPr lang="en-US" sz="2800" dirty="0"/>
          </a:p>
          <a:p>
            <a:pPr marL="0" indent="0" algn="r">
              <a:buNone/>
            </a:pPr>
            <a:endParaRPr lang="en-US" sz="2800" dirty="0"/>
          </a:p>
          <a:p>
            <a:pPr marL="0" indent="0" algn="r">
              <a:buNone/>
            </a:pPr>
            <a:r>
              <a:rPr lang="en-US" sz="2800" dirty="0"/>
              <a:t>0.03</a:t>
            </a:r>
          </a:p>
          <a:p>
            <a:pPr marL="0" indent="0" algn="r">
              <a:buNone/>
            </a:pPr>
            <a:r>
              <a:rPr lang="en-US" sz="2800" dirty="0"/>
              <a:t>+ </a:t>
            </a:r>
            <a:r>
              <a:rPr lang="en-US" sz="2800" u="sng" dirty="0"/>
              <a:t>0.01</a:t>
            </a:r>
            <a:endParaRPr lang="en-US" sz="2800" dirty="0"/>
          </a:p>
          <a:p>
            <a:pPr marL="0" indent="0" algn="r">
              <a:buNone/>
            </a:pPr>
            <a:r>
              <a:rPr lang="en-US" sz="2800" dirty="0"/>
              <a:t>0.04</a:t>
            </a:r>
          </a:p>
        </p:txBody>
      </p:sp>
      <p:sp>
        <p:nvSpPr>
          <p:cNvPr id="20" name="Content Placeholder 2"/>
          <p:cNvSpPr txBox="1">
            <a:spLocks/>
          </p:cNvSpPr>
          <p:nvPr/>
        </p:nvSpPr>
        <p:spPr>
          <a:xfrm>
            <a:off x="7162800" y="3049815"/>
            <a:ext cx="1752600" cy="167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dirty="0" smtClean="0"/>
              <a:t>0.60</a:t>
            </a:r>
          </a:p>
          <a:p>
            <a:pPr marL="0" indent="0" algn="r">
              <a:buFont typeface="Arial" panose="020B0604020202020204" pitchFamily="34" charset="0"/>
              <a:buNone/>
            </a:pPr>
            <a:r>
              <a:rPr lang="en-US" sz="2800" dirty="0" smtClean="0"/>
              <a:t>+</a:t>
            </a:r>
            <a:r>
              <a:rPr lang="en-US" sz="2800" u="sng" dirty="0" smtClean="0"/>
              <a:t>0.04</a:t>
            </a:r>
            <a:endParaRPr lang="en-US" sz="2800" dirty="0" smtClean="0"/>
          </a:p>
          <a:p>
            <a:pPr marL="0" indent="0" algn="r">
              <a:buFont typeface="Arial" panose="020B0604020202020204" pitchFamily="34" charset="0"/>
              <a:buNone/>
            </a:pPr>
            <a:r>
              <a:rPr lang="en-US" sz="2800" dirty="0" smtClean="0"/>
              <a:t>0.64</a:t>
            </a:r>
            <a:endParaRPr lang="en-US" sz="2800" dirty="0"/>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smtClean="0"/>
              <a:t>0.23 + 0.41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14600" y="2590800"/>
            <a:ext cx="1139371"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05400" y="2590800"/>
            <a:ext cx="2079172"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243941"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27912"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5822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Partition by Place Value</a:t>
            </a:r>
            <a:endParaRPr lang="en-US" dirty="0"/>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smtClean="0"/>
              <a:t>0.23 + 0.41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47178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Partition by Place Value</a:t>
            </a:r>
            <a:endParaRPr lang="en-US" dirty="0"/>
          </a:p>
        </p:txBody>
      </p:sp>
      <p:sp>
        <p:nvSpPr>
          <p:cNvPr id="18" name="Content Placeholder 2"/>
          <p:cNvSpPr txBox="1">
            <a:spLocks/>
          </p:cNvSpPr>
          <p:nvPr/>
        </p:nvSpPr>
        <p:spPr>
          <a:xfrm>
            <a:off x="533400" y="4191000"/>
            <a:ext cx="1752600" cy="24982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endParaRPr lang="en-US" sz="2800" dirty="0" smtClean="0"/>
          </a:p>
          <a:p>
            <a:pPr marL="0" indent="0" algn="r">
              <a:buFont typeface="Arial" panose="020B0604020202020204" pitchFamily="34" charset="0"/>
              <a:buNone/>
            </a:pPr>
            <a:endParaRPr lang="en-US" sz="2800" dirty="0" smtClean="0"/>
          </a:p>
          <a:p>
            <a:pPr marL="0" indent="0" algn="r">
              <a:buFont typeface="Arial" panose="020B0604020202020204" pitchFamily="34" charset="0"/>
              <a:buNone/>
            </a:pPr>
            <a:r>
              <a:rPr lang="en-US" sz="2800" dirty="0" smtClean="0"/>
              <a:t>0.03</a:t>
            </a:r>
          </a:p>
          <a:p>
            <a:pPr marL="0" indent="0" algn="r">
              <a:buFont typeface="Arial" panose="020B0604020202020204" pitchFamily="34" charset="0"/>
              <a:buNone/>
            </a:pPr>
            <a:r>
              <a:rPr lang="en-US" sz="2800" dirty="0" smtClean="0"/>
              <a:t>+ </a:t>
            </a:r>
            <a:r>
              <a:rPr lang="en-US" sz="2800" u="sng" dirty="0" smtClean="0"/>
              <a:t>0.01</a:t>
            </a:r>
            <a:endParaRPr lang="en-US" sz="2800" dirty="0" smtClean="0"/>
          </a:p>
          <a:p>
            <a:pPr marL="0" indent="0" algn="r">
              <a:buFont typeface="Arial" panose="020B0604020202020204" pitchFamily="34" charset="0"/>
              <a:buNone/>
            </a:pPr>
            <a:r>
              <a:rPr lang="en-US" sz="2800" dirty="0" smtClean="0"/>
              <a:t>0.04</a:t>
            </a:r>
            <a:endParaRPr lang="en-US" sz="2800" dirty="0"/>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smtClean="0"/>
              <a:t>0.23 + 0.41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243941"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27912"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8942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Partition by Place Value</a:t>
            </a:r>
            <a:endParaRPr lang="en-US" dirty="0"/>
          </a:p>
        </p:txBody>
      </p:sp>
      <p:sp>
        <p:nvSpPr>
          <p:cNvPr id="18" name="Content Placeholder 2"/>
          <p:cNvSpPr txBox="1">
            <a:spLocks/>
          </p:cNvSpPr>
          <p:nvPr/>
        </p:nvSpPr>
        <p:spPr>
          <a:xfrm>
            <a:off x="533400" y="2590800"/>
            <a:ext cx="1752600" cy="4098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dirty="0" smtClean="0"/>
              <a:t>0.2</a:t>
            </a:r>
          </a:p>
          <a:p>
            <a:pPr marL="0" indent="0" algn="r">
              <a:buFont typeface="Arial" panose="020B0604020202020204" pitchFamily="34" charset="0"/>
              <a:buNone/>
            </a:pPr>
            <a:r>
              <a:rPr lang="en-US" sz="2800" dirty="0" smtClean="0"/>
              <a:t>+ </a:t>
            </a:r>
            <a:r>
              <a:rPr lang="en-US" sz="2800" u="sng" dirty="0" smtClean="0"/>
              <a:t>0.4</a:t>
            </a:r>
            <a:endParaRPr lang="en-US" sz="2800" dirty="0"/>
          </a:p>
          <a:p>
            <a:pPr marL="0" indent="0" algn="r">
              <a:buFont typeface="Arial" panose="020B0604020202020204" pitchFamily="34" charset="0"/>
              <a:buNone/>
            </a:pPr>
            <a:r>
              <a:rPr lang="en-US" sz="2800" dirty="0" smtClean="0"/>
              <a:t>0.6</a:t>
            </a:r>
          </a:p>
          <a:p>
            <a:pPr marL="0" indent="0" algn="r">
              <a:buNone/>
            </a:pPr>
            <a:endParaRPr lang="en-US" sz="2800" dirty="0"/>
          </a:p>
          <a:p>
            <a:pPr marL="0" indent="0" algn="r">
              <a:buNone/>
            </a:pPr>
            <a:endParaRPr lang="en-US" sz="2800" dirty="0"/>
          </a:p>
          <a:p>
            <a:pPr marL="0" indent="0" algn="r">
              <a:buNone/>
            </a:pPr>
            <a:r>
              <a:rPr lang="en-US" sz="2800" dirty="0"/>
              <a:t>0.03</a:t>
            </a:r>
          </a:p>
          <a:p>
            <a:pPr marL="0" indent="0" algn="r">
              <a:buNone/>
            </a:pPr>
            <a:r>
              <a:rPr lang="en-US" sz="2800" dirty="0"/>
              <a:t>+ </a:t>
            </a:r>
            <a:r>
              <a:rPr lang="en-US" sz="2800" u="sng" dirty="0"/>
              <a:t>0.01</a:t>
            </a:r>
            <a:endParaRPr lang="en-US" sz="2800" dirty="0"/>
          </a:p>
          <a:p>
            <a:pPr marL="0" indent="0" algn="r">
              <a:buNone/>
            </a:pPr>
            <a:r>
              <a:rPr lang="en-US" sz="2800" dirty="0"/>
              <a:t>0.04</a:t>
            </a:r>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smtClean="0"/>
              <a:t>23 + 41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14600" y="2590800"/>
            <a:ext cx="1139371"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05400" y="2590800"/>
            <a:ext cx="2079172"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243941"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27912"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61880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Partition by Place Value</a:t>
            </a:r>
            <a:endParaRPr lang="en-US" dirty="0"/>
          </a:p>
        </p:txBody>
      </p:sp>
      <p:sp>
        <p:nvSpPr>
          <p:cNvPr id="18" name="Content Placeholder 2"/>
          <p:cNvSpPr txBox="1">
            <a:spLocks/>
          </p:cNvSpPr>
          <p:nvPr/>
        </p:nvSpPr>
        <p:spPr>
          <a:xfrm>
            <a:off x="533400" y="2590800"/>
            <a:ext cx="1752600" cy="4098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800" dirty="0"/>
              <a:t>0.2</a:t>
            </a:r>
          </a:p>
          <a:p>
            <a:pPr marL="0" indent="0" algn="r">
              <a:buNone/>
            </a:pPr>
            <a:r>
              <a:rPr lang="en-US" sz="2800" dirty="0"/>
              <a:t>+ </a:t>
            </a:r>
            <a:r>
              <a:rPr lang="en-US" sz="2800" u="sng" dirty="0"/>
              <a:t>0.4</a:t>
            </a:r>
            <a:endParaRPr lang="en-US" sz="2800" dirty="0"/>
          </a:p>
          <a:p>
            <a:pPr marL="0" indent="0" algn="r">
              <a:buNone/>
            </a:pPr>
            <a:r>
              <a:rPr lang="en-US" sz="2800" dirty="0"/>
              <a:t>0.6</a:t>
            </a:r>
          </a:p>
          <a:p>
            <a:pPr marL="0" indent="0" algn="r">
              <a:buNone/>
            </a:pPr>
            <a:endParaRPr lang="en-US" sz="2800" dirty="0"/>
          </a:p>
          <a:p>
            <a:pPr marL="0" indent="0" algn="r">
              <a:buNone/>
            </a:pPr>
            <a:endParaRPr lang="en-US" sz="2800" dirty="0"/>
          </a:p>
          <a:p>
            <a:pPr marL="0" indent="0" algn="r">
              <a:buNone/>
            </a:pPr>
            <a:r>
              <a:rPr lang="en-US" sz="2800" dirty="0"/>
              <a:t>0.03</a:t>
            </a:r>
          </a:p>
          <a:p>
            <a:pPr marL="0" indent="0" algn="r">
              <a:buNone/>
            </a:pPr>
            <a:r>
              <a:rPr lang="en-US" sz="2800" dirty="0"/>
              <a:t>+ </a:t>
            </a:r>
            <a:r>
              <a:rPr lang="en-US" sz="2800" u="sng" dirty="0"/>
              <a:t>0.01</a:t>
            </a:r>
            <a:endParaRPr lang="en-US" sz="2800" dirty="0"/>
          </a:p>
          <a:p>
            <a:pPr marL="0" indent="0" algn="r">
              <a:buNone/>
            </a:pPr>
            <a:r>
              <a:rPr lang="en-US" sz="2800" dirty="0"/>
              <a:t>0.04</a:t>
            </a:r>
          </a:p>
        </p:txBody>
      </p:sp>
      <p:sp>
        <p:nvSpPr>
          <p:cNvPr id="20" name="Content Placeholder 2"/>
          <p:cNvSpPr txBox="1">
            <a:spLocks/>
          </p:cNvSpPr>
          <p:nvPr/>
        </p:nvSpPr>
        <p:spPr>
          <a:xfrm>
            <a:off x="7162800" y="3049815"/>
            <a:ext cx="1752600" cy="167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dirty="0" smtClean="0"/>
              <a:t>0.04</a:t>
            </a:r>
          </a:p>
          <a:p>
            <a:pPr marL="0" indent="0" algn="r">
              <a:buFont typeface="Arial" panose="020B0604020202020204" pitchFamily="34" charset="0"/>
              <a:buNone/>
            </a:pPr>
            <a:r>
              <a:rPr lang="en-US" sz="2800" dirty="0" smtClean="0"/>
              <a:t>+ </a:t>
            </a:r>
            <a:r>
              <a:rPr lang="en-US" sz="2800" u="sng" dirty="0" smtClean="0"/>
              <a:t>0.60</a:t>
            </a:r>
            <a:endParaRPr lang="en-US" sz="2800" dirty="0" smtClean="0"/>
          </a:p>
          <a:p>
            <a:pPr marL="0" indent="0" algn="r">
              <a:buFont typeface="Arial" panose="020B0604020202020204" pitchFamily="34" charset="0"/>
              <a:buNone/>
            </a:pPr>
            <a:r>
              <a:rPr lang="en-US" sz="2800" dirty="0" smtClean="0"/>
              <a:t>0.64</a:t>
            </a:r>
            <a:endParaRPr lang="en-US" sz="2800" dirty="0"/>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smtClean="0"/>
              <a:t>23 + 41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14600" y="2590800"/>
            <a:ext cx="1139371"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05400" y="2590800"/>
            <a:ext cx="2079172"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243941"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27912"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3683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Big Ideas?</a:t>
            </a:r>
          </a:p>
        </p:txBody>
      </p:sp>
      <p:sp>
        <p:nvSpPr>
          <p:cNvPr id="6" name="Content Placeholder 9"/>
          <p:cNvSpPr txBox="1">
            <a:spLocks/>
          </p:cNvSpPr>
          <p:nvPr/>
        </p:nvSpPr>
        <p:spPr>
          <a:xfrm>
            <a:off x="457200" y="210343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Print" panose="02000600000000000000"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Print" panose="02000600000000000000"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Print" panose="02000600000000000000"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latin typeface="Segoe UI Symbol" panose="020B0502040204020203" pitchFamily="34" charset="0"/>
                <a:ea typeface="Segoe UI Symbol" panose="020B0502040204020203" pitchFamily="34" charset="0"/>
              </a:rPr>
              <a:t>Students use mathematical reasoning to build connections between inverse problems. </a:t>
            </a:r>
          </a:p>
          <a:p>
            <a:pPr lvl="1"/>
            <a:r>
              <a:rPr lang="en-US" dirty="0">
                <a:latin typeface="Segoe UI Symbol" panose="020B0502040204020203" pitchFamily="34" charset="0"/>
                <a:ea typeface="Segoe UI Symbol" panose="020B0502040204020203" pitchFamily="34" charset="0"/>
              </a:rPr>
              <a:t>Addition is not just adding.  It’s subtraction as well.</a:t>
            </a: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74" y="2103480"/>
            <a:ext cx="129311" cy="4525920"/>
          </a:xfrm>
          <a:prstGeom prst="rect">
            <a:avLst/>
          </a:prstGeom>
        </p:spPr>
      </p:pic>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89" y="2098386"/>
            <a:ext cx="129311" cy="4525920"/>
          </a:xfrm>
          <a:prstGeom prst="rect">
            <a:avLst/>
          </a:prstGeom>
        </p:spPr>
      </p:pic>
    </p:spTree>
    <p:extLst>
      <p:ext uri="{BB962C8B-B14F-4D97-AF65-F5344CB8AC3E}">
        <p14:creationId xmlns:p14="http://schemas.microsoft.com/office/powerpoint/2010/main" val="5873970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Partition by Place Value</a:t>
            </a:r>
          </a:p>
        </p:txBody>
      </p:sp>
      <p:sp>
        <p:nvSpPr>
          <p:cNvPr id="18" name="Content Placeholder 2"/>
          <p:cNvSpPr txBox="1">
            <a:spLocks/>
          </p:cNvSpPr>
          <p:nvPr/>
        </p:nvSpPr>
        <p:spPr>
          <a:xfrm>
            <a:off x="3733800" y="2590800"/>
            <a:ext cx="1752600" cy="3962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4400" dirty="0" smtClean="0"/>
              <a:t>0.23</a:t>
            </a:r>
            <a:endParaRPr lang="en-US" sz="4400" dirty="0"/>
          </a:p>
          <a:p>
            <a:pPr marL="0" indent="0" algn="r">
              <a:buFont typeface="Arial" panose="020B0604020202020204" pitchFamily="34" charset="0"/>
              <a:buNone/>
            </a:pPr>
            <a:r>
              <a:rPr lang="en-US" sz="4400" dirty="0"/>
              <a:t>+ </a:t>
            </a:r>
            <a:r>
              <a:rPr lang="en-US" sz="4400" dirty="0" smtClean="0"/>
              <a:t>0.</a:t>
            </a:r>
            <a:r>
              <a:rPr lang="en-US" sz="4400" u="sng" dirty="0" smtClean="0"/>
              <a:t>41</a:t>
            </a:r>
            <a:endParaRPr lang="en-US" sz="4400" dirty="0"/>
          </a:p>
          <a:p>
            <a:pPr marL="0" indent="0" algn="r">
              <a:buFont typeface="Arial" panose="020B0604020202020204" pitchFamily="34" charset="0"/>
              <a:buNone/>
            </a:pPr>
            <a:r>
              <a:rPr lang="en-US" sz="4400" dirty="0" smtClean="0"/>
              <a:t>0.04</a:t>
            </a:r>
            <a:endParaRPr lang="en-US" sz="4400" dirty="0"/>
          </a:p>
          <a:p>
            <a:pPr marL="0" indent="0" algn="r">
              <a:buFont typeface="Arial" panose="020B0604020202020204" pitchFamily="34" charset="0"/>
              <a:buNone/>
            </a:pPr>
            <a:r>
              <a:rPr lang="en-US" sz="4400" u="sng" dirty="0" smtClean="0"/>
              <a:t>0.60</a:t>
            </a:r>
            <a:endParaRPr lang="en-US" sz="4400" dirty="0"/>
          </a:p>
          <a:p>
            <a:pPr marL="0" indent="0" algn="r">
              <a:buFont typeface="Arial" panose="020B0604020202020204" pitchFamily="34" charset="0"/>
              <a:buNone/>
            </a:pPr>
            <a:r>
              <a:rPr lang="en-US" sz="4400" dirty="0" smtClean="0"/>
              <a:t>0.64</a:t>
            </a:r>
            <a:endParaRPr lang="en-US" sz="4400" dirty="0"/>
          </a:p>
        </p:txBody>
      </p:sp>
      <p:sp>
        <p:nvSpPr>
          <p:cNvPr id="6"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a:t>23 + 41</a:t>
            </a:r>
          </a:p>
        </p:txBody>
      </p:sp>
    </p:spTree>
    <p:extLst>
      <p:ext uri="{BB962C8B-B14F-4D97-AF65-F5344CB8AC3E}">
        <p14:creationId xmlns:p14="http://schemas.microsoft.com/office/powerpoint/2010/main" val="409380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Partition by Place Value</a:t>
            </a:r>
          </a:p>
        </p:txBody>
      </p:sp>
      <p:sp>
        <p:nvSpPr>
          <p:cNvPr id="18" name="Content Placeholder 2"/>
          <p:cNvSpPr txBox="1">
            <a:spLocks/>
          </p:cNvSpPr>
          <p:nvPr/>
        </p:nvSpPr>
        <p:spPr>
          <a:xfrm>
            <a:off x="3733800" y="2590800"/>
            <a:ext cx="1752600" cy="3962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4400" dirty="0" smtClean="0"/>
              <a:t>0.23</a:t>
            </a:r>
            <a:endParaRPr lang="en-US" sz="4400" dirty="0"/>
          </a:p>
          <a:p>
            <a:pPr marL="0" indent="0" algn="r">
              <a:buFont typeface="Arial" panose="020B0604020202020204" pitchFamily="34" charset="0"/>
              <a:buNone/>
            </a:pPr>
            <a:r>
              <a:rPr lang="en-US" sz="4400" dirty="0"/>
              <a:t>+ </a:t>
            </a:r>
            <a:r>
              <a:rPr lang="en-US" sz="4400" dirty="0" smtClean="0"/>
              <a:t>0.</a:t>
            </a:r>
            <a:r>
              <a:rPr lang="en-US" sz="4400" u="sng" dirty="0" smtClean="0"/>
              <a:t>41</a:t>
            </a:r>
            <a:endParaRPr lang="en-US" sz="4400" dirty="0"/>
          </a:p>
          <a:p>
            <a:pPr marL="0" indent="0" algn="r">
              <a:buFont typeface="Arial" panose="020B0604020202020204" pitchFamily="34" charset="0"/>
              <a:buNone/>
            </a:pPr>
            <a:r>
              <a:rPr lang="en-US" sz="4400" dirty="0" smtClean="0"/>
              <a:t>0.60</a:t>
            </a:r>
            <a:endParaRPr lang="en-US" sz="4400" dirty="0"/>
          </a:p>
          <a:p>
            <a:pPr marL="0" indent="0" algn="r">
              <a:buFont typeface="Arial" panose="020B0604020202020204" pitchFamily="34" charset="0"/>
              <a:buNone/>
            </a:pPr>
            <a:r>
              <a:rPr lang="en-US" sz="4400" u="sng" dirty="0" smtClean="0"/>
              <a:t>0.04</a:t>
            </a:r>
            <a:endParaRPr lang="en-US" sz="4400" dirty="0"/>
          </a:p>
          <a:p>
            <a:pPr marL="0" indent="0" algn="r">
              <a:buFont typeface="Arial" panose="020B0604020202020204" pitchFamily="34" charset="0"/>
              <a:buNone/>
            </a:pPr>
            <a:r>
              <a:rPr lang="en-US" sz="4400" dirty="0" smtClean="0"/>
              <a:t>0.64</a:t>
            </a:r>
            <a:endParaRPr lang="en-US" sz="4400" dirty="0"/>
          </a:p>
        </p:txBody>
      </p:sp>
      <p:sp>
        <p:nvSpPr>
          <p:cNvPr id="6"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a:t>23 + 41</a:t>
            </a:r>
          </a:p>
        </p:txBody>
      </p:sp>
    </p:spTree>
    <p:extLst>
      <p:ext uri="{BB962C8B-B14F-4D97-AF65-F5344CB8AC3E}">
        <p14:creationId xmlns:p14="http://schemas.microsoft.com/office/powerpoint/2010/main" val="128024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Try This</a:t>
            </a:r>
            <a:endParaRPr lang="en-US" dirty="0"/>
          </a:p>
        </p:txBody>
      </p:sp>
      <p:sp>
        <p:nvSpPr>
          <p:cNvPr id="3" name="Content Placeholder 2"/>
          <p:cNvSpPr>
            <a:spLocks noGrp="1"/>
          </p:cNvSpPr>
          <p:nvPr>
            <p:ph idx="1"/>
          </p:nvPr>
        </p:nvSpPr>
        <p:spPr/>
        <p:txBody>
          <a:bodyPr>
            <a:normAutofit/>
          </a:bodyPr>
          <a:lstStyle/>
          <a:p>
            <a:pPr marL="0" indent="0" algn="ctr">
              <a:buNone/>
            </a:pPr>
            <a:r>
              <a:rPr lang="en-US" sz="5400" dirty="0" smtClean="0"/>
              <a:t>2.9 + 4.3</a:t>
            </a:r>
          </a:p>
          <a:p>
            <a:pPr marL="0" indent="0" algn="ctr">
              <a:buNone/>
            </a:pPr>
            <a:r>
              <a:rPr lang="en-US" sz="5400" dirty="0" smtClean="0"/>
              <a:t>2.47 </a:t>
            </a:r>
            <a:r>
              <a:rPr lang="en-US" sz="5400" dirty="0"/>
              <a:t>+ </a:t>
            </a:r>
            <a:r>
              <a:rPr lang="en-US" sz="5400" dirty="0" smtClean="0"/>
              <a:t>3.89</a:t>
            </a:r>
            <a:endParaRPr lang="en-US" sz="5400" dirty="0"/>
          </a:p>
        </p:txBody>
      </p:sp>
    </p:spTree>
    <p:extLst>
      <p:ext uri="{BB962C8B-B14F-4D97-AF65-F5344CB8AC3E}">
        <p14:creationId xmlns:p14="http://schemas.microsoft.com/office/powerpoint/2010/main" val="42696045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924050"/>
            <a:ext cx="733425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Consolidating Your Learning</a:t>
            </a:r>
            <a:endParaRPr lang="en-US" dirty="0"/>
          </a:p>
        </p:txBody>
      </p:sp>
      <p:sp>
        <p:nvSpPr>
          <p:cNvPr id="6" name="Right Arrow 5"/>
          <p:cNvSpPr/>
          <p:nvPr/>
        </p:nvSpPr>
        <p:spPr>
          <a:xfrm>
            <a:off x="0" y="2895600"/>
            <a:ext cx="2057400" cy="1371600"/>
          </a:xfrm>
          <a:prstGeom prst="rightArrow">
            <a:avLst/>
          </a:prstGeom>
          <a:solidFill>
            <a:srgbClr val="6EA9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00" y="1926223"/>
            <a:ext cx="2391167" cy="338554"/>
          </a:xfrm>
          <a:prstGeom prst="rect">
            <a:avLst/>
          </a:prstGeom>
          <a:noFill/>
        </p:spPr>
        <p:txBody>
          <a:bodyPr wrap="none" rtlCol="0">
            <a:spAutoFit/>
          </a:bodyPr>
          <a:lstStyle/>
          <a:p>
            <a:r>
              <a:rPr lang="en-US" sz="1600" dirty="0" smtClean="0">
                <a:solidFill>
                  <a:srgbClr val="FF0000"/>
                </a:solidFill>
              </a:rPr>
              <a:t>Partitioning by Place Value</a:t>
            </a:r>
            <a:endParaRPr lang="en-US" sz="1600" dirty="0">
              <a:solidFill>
                <a:srgbClr val="FF0000"/>
              </a:solidFill>
            </a:endParaRPr>
          </a:p>
        </p:txBody>
      </p:sp>
    </p:spTree>
    <p:extLst>
      <p:ext uri="{BB962C8B-B14F-4D97-AF65-F5344CB8AC3E}">
        <p14:creationId xmlns:p14="http://schemas.microsoft.com/office/powerpoint/2010/main" val="15186176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Open Number Lines</a:t>
            </a:r>
            <a:endParaRPr lang="en-US" dirty="0"/>
          </a:p>
        </p:txBody>
      </p:sp>
      <p:sp>
        <p:nvSpPr>
          <p:cNvPr id="3" name="Content Placeholder 2"/>
          <p:cNvSpPr>
            <a:spLocks noGrp="1"/>
          </p:cNvSpPr>
          <p:nvPr>
            <p:ph idx="1"/>
          </p:nvPr>
        </p:nvSpPr>
        <p:spPr/>
        <p:txBody>
          <a:bodyPr/>
          <a:lstStyle/>
          <a:p>
            <a:pPr marL="0" indent="0" algn="ctr">
              <a:buNone/>
            </a:pPr>
            <a:r>
              <a:rPr lang="en-US" sz="5400" dirty="0" smtClean="0"/>
              <a:t>0.23 + 0.41</a:t>
            </a:r>
          </a:p>
          <a:p>
            <a:pPr marL="0" indent="0">
              <a:buNone/>
            </a:pPr>
            <a:endParaRPr lang="en-US" dirty="0"/>
          </a:p>
        </p:txBody>
      </p:sp>
      <p:grpSp>
        <p:nvGrpSpPr>
          <p:cNvPr id="94" name="Group 93"/>
          <p:cNvGrpSpPr/>
          <p:nvPr/>
        </p:nvGrpSpPr>
        <p:grpSpPr>
          <a:xfrm>
            <a:off x="1371600" y="3048000"/>
            <a:ext cx="2569028" cy="154215"/>
            <a:chOff x="1371600" y="3048000"/>
            <a:chExt cx="2569028" cy="154215"/>
          </a:xfrm>
        </p:grpSpPr>
        <p:sp>
          <p:nvSpPr>
            <p:cNvPr id="4" name="Rectangle 3"/>
            <p:cNvSpPr/>
            <p:nvPr/>
          </p:nvSpPr>
          <p:spPr>
            <a:xfrm>
              <a:off x="1371600" y="3048000"/>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 name="Rectangle 4"/>
            <p:cNvSpPr/>
            <p:nvPr/>
          </p:nvSpPr>
          <p:spPr>
            <a:xfrm>
              <a:off x="3525099" y="3048000"/>
              <a:ext cx="13851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6" name="Rectangle 5"/>
            <p:cNvSpPr/>
            <p:nvPr/>
          </p:nvSpPr>
          <p:spPr>
            <a:xfrm>
              <a:off x="2449998" y="3048000"/>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Rectangle 7"/>
            <p:cNvSpPr/>
            <p:nvPr/>
          </p:nvSpPr>
          <p:spPr>
            <a:xfrm>
              <a:off x="3663608" y="3048000"/>
              <a:ext cx="13851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p:cNvSpPr/>
            <p:nvPr/>
          </p:nvSpPr>
          <p:spPr>
            <a:xfrm>
              <a:off x="3802118" y="3048000"/>
              <a:ext cx="13851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95" name="Group 94"/>
          <p:cNvGrpSpPr/>
          <p:nvPr/>
        </p:nvGrpSpPr>
        <p:grpSpPr>
          <a:xfrm>
            <a:off x="3940628" y="3046185"/>
            <a:ext cx="4492677" cy="156030"/>
            <a:chOff x="3940628" y="3046185"/>
            <a:chExt cx="4492677" cy="156030"/>
          </a:xfrm>
        </p:grpSpPr>
        <p:sp>
          <p:nvSpPr>
            <p:cNvPr id="10" name="Rectangle 9"/>
            <p:cNvSpPr/>
            <p:nvPr/>
          </p:nvSpPr>
          <p:spPr>
            <a:xfrm>
              <a:off x="3940628" y="3048000"/>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Rectangle 10"/>
            <p:cNvSpPr/>
            <p:nvPr/>
          </p:nvSpPr>
          <p:spPr>
            <a:xfrm>
              <a:off x="5019026" y="3048000"/>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p:cNvSpPr/>
            <p:nvPr/>
          </p:nvSpPr>
          <p:spPr>
            <a:xfrm>
              <a:off x="6126783" y="3047999"/>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p:cNvSpPr/>
            <p:nvPr/>
          </p:nvSpPr>
          <p:spPr>
            <a:xfrm>
              <a:off x="7205181" y="3047999"/>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p:cNvSpPr/>
            <p:nvPr/>
          </p:nvSpPr>
          <p:spPr>
            <a:xfrm>
              <a:off x="8294795" y="3046185"/>
              <a:ext cx="13851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cxnSp>
        <p:nvCxnSpPr>
          <p:cNvPr id="17" name="Straight Connector 16"/>
          <p:cNvCxnSpPr>
            <a:endCxn id="3" idx="3"/>
          </p:cNvCxnSpPr>
          <p:nvPr/>
        </p:nvCxnSpPr>
        <p:spPr>
          <a:xfrm flipV="1">
            <a:off x="1371600" y="4366419"/>
            <a:ext cx="7315200" cy="28564"/>
          </a:xfrm>
          <a:prstGeom prst="line">
            <a:avLst/>
          </a:prstGeom>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3733800" y="4090183"/>
            <a:ext cx="593432" cy="782989"/>
            <a:chOff x="3733800" y="4090183"/>
            <a:chExt cx="593432" cy="782989"/>
          </a:xfrm>
        </p:grpSpPr>
        <p:cxnSp>
          <p:nvCxnSpPr>
            <p:cNvPr id="19" name="Straight Connector 18"/>
            <p:cNvCxnSpPr/>
            <p:nvPr/>
          </p:nvCxnSpPr>
          <p:spPr>
            <a:xfrm>
              <a:off x="3940628"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733800" y="4503840"/>
              <a:ext cx="593432" cy="369332"/>
            </a:xfrm>
            <a:prstGeom prst="rect">
              <a:avLst/>
            </a:prstGeom>
            <a:noFill/>
          </p:spPr>
          <p:txBody>
            <a:bodyPr wrap="none" rtlCol="0">
              <a:spAutoFit/>
            </a:bodyPr>
            <a:lstStyle/>
            <a:p>
              <a:r>
                <a:rPr lang="en-US" dirty="0" smtClean="0"/>
                <a:t>0.23</a:t>
              </a:r>
              <a:endParaRPr lang="en-US" dirty="0"/>
            </a:p>
          </p:txBody>
        </p:sp>
      </p:grpSp>
      <p:grpSp>
        <p:nvGrpSpPr>
          <p:cNvPr id="53" name="Group 52"/>
          <p:cNvGrpSpPr/>
          <p:nvPr/>
        </p:nvGrpSpPr>
        <p:grpSpPr>
          <a:xfrm>
            <a:off x="4812198" y="4090183"/>
            <a:ext cx="593432" cy="782989"/>
            <a:chOff x="4812198" y="4090183"/>
            <a:chExt cx="593432" cy="782989"/>
          </a:xfrm>
        </p:grpSpPr>
        <p:cxnSp>
          <p:nvCxnSpPr>
            <p:cNvPr id="21" name="Straight Connector 20"/>
            <p:cNvCxnSpPr/>
            <p:nvPr/>
          </p:nvCxnSpPr>
          <p:spPr>
            <a:xfrm>
              <a:off x="5019026"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812198" y="4503840"/>
              <a:ext cx="593432" cy="369332"/>
            </a:xfrm>
            <a:prstGeom prst="rect">
              <a:avLst/>
            </a:prstGeom>
            <a:noFill/>
          </p:spPr>
          <p:txBody>
            <a:bodyPr wrap="none" rtlCol="0">
              <a:spAutoFit/>
            </a:bodyPr>
            <a:lstStyle/>
            <a:p>
              <a:r>
                <a:rPr lang="en-US" dirty="0" smtClean="0"/>
                <a:t>0.33</a:t>
              </a:r>
              <a:endParaRPr lang="en-US" dirty="0"/>
            </a:p>
          </p:txBody>
        </p:sp>
      </p:grpSp>
      <p:grpSp>
        <p:nvGrpSpPr>
          <p:cNvPr id="54" name="Group 53"/>
          <p:cNvGrpSpPr/>
          <p:nvPr/>
        </p:nvGrpSpPr>
        <p:grpSpPr>
          <a:xfrm>
            <a:off x="5890596" y="4093811"/>
            <a:ext cx="593432" cy="782989"/>
            <a:chOff x="5890596" y="4093811"/>
            <a:chExt cx="593432" cy="782989"/>
          </a:xfrm>
        </p:grpSpPr>
        <p:cxnSp>
          <p:nvCxnSpPr>
            <p:cNvPr id="23" name="Straight Connector 22"/>
            <p:cNvCxnSpPr/>
            <p:nvPr/>
          </p:nvCxnSpPr>
          <p:spPr>
            <a:xfrm>
              <a:off x="6097424"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90596" y="4507468"/>
              <a:ext cx="593432" cy="369332"/>
            </a:xfrm>
            <a:prstGeom prst="rect">
              <a:avLst/>
            </a:prstGeom>
            <a:noFill/>
          </p:spPr>
          <p:txBody>
            <a:bodyPr wrap="none" rtlCol="0">
              <a:spAutoFit/>
            </a:bodyPr>
            <a:lstStyle/>
            <a:p>
              <a:r>
                <a:rPr lang="en-US" dirty="0" smtClean="0"/>
                <a:t>0.43</a:t>
              </a:r>
              <a:endParaRPr lang="en-US" dirty="0"/>
            </a:p>
          </p:txBody>
        </p:sp>
      </p:grpSp>
      <p:grpSp>
        <p:nvGrpSpPr>
          <p:cNvPr id="55" name="Group 54"/>
          <p:cNvGrpSpPr/>
          <p:nvPr/>
        </p:nvGrpSpPr>
        <p:grpSpPr>
          <a:xfrm>
            <a:off x="6968994" y="4093811"/>
            <a:ext cx="593432" cy="782989"/>
            <a:chOff x="6968994" y="4093811"/>
            <a:chExt cx="593432" cy="782989"/>
          </a:xfrm>
        </p:grpSpPr>
        <p:cxnSp>
          <p:nvCxnSpPr>
            <p:cNvPr id="25" name="Straight Connector 24"/>
            <p:cNvCxnSpPr/>
            <p:nvPr/>
          </p:nvCxnSpPr>
          <p:spPr>
            <a:xfrm>
              <a:off x="7175822"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968994" y="4507468"/>
              <a:ext cx="593432" cy="369332"/>
            </a:xfrm>
            <a:prstGeom prst="rect">
              <a:avLst/>
            </a:prstGeom>
            <a:noFill/>
          </p:spPr>
          <p:txBody>
            <a:bodyPr wrap="none" rtlCol="0">
              <a:spAutoFit/>
            </a:bodyPr>
            <a:lstStyle/>
            <a:p>
              <a:r>
                <a:rPr lang="en-US" dirty="0" smtClean="0"/>
                <a:t>0.53</a:t>
              </a:r>
              <a:endParaRPr lang="en-US" dirty="0"/>
            </a:p>
          </p:txBody>
        </p:sp>
      </p:grpSp>
      <p:grpSp>
        <p:nvGrpSpPr>
          <p:cNvPr id="56" name="Group 55"/>
          <p:cNvGrpSpPr/>
          <p:nvPr/>
        </p:nvGrpSpPr>
        <p:grpSpPr>
          <a:xfrm>
            <a:off x="8001000" y="4093811"/>
            <a:ext cx="593432" cy="782989"/>
            <a:chOff x="8047392" y="4093811"/>
            <a:chExt cx="593432" cy="782989"/>
          </a:xfrm>
        </p:grpSpPr>
        <p:cxnSp>
          <p:nvCxnSpPr>
            <p:cNvPr id="27" name="Straight Connector 26"/>
            <p:cNvCxnSpPr/>
            <p:nvPr/>
          </p:nvCxnSpPr>
          <p:spPr>
            <a:xfrm>
              <a:off x="8254220"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047392" y="4507468"/>
              <a:ext cx="593432" cy="369332"/>
            </a:xfrm>
            <a:prstGeom prst="rect">
              <a:avLst/>
            </a:prstGeom>
            <a:noFill/>
          </p:spPr>
          <p:txBody>
            <a:bodyPr wrap="none" rtlCol="0">
              <a:spAutoFit/>
            </a:bodyPr>
            <a:lstStyle/>
            <a:p>
              <a:r>
                <a:rPr lang="en-US" dirty="0" smtClean="0"/>
                <a:t>0.63</a:t>
              </a:r>
              <a:endParaRPr lang="en-US" dirty="0"/>
            </a:p>
          </p:txBody>
        </p:sp>
      </p:grpSp>
      <p:grpSp>
        <p:nvGrpSpPr>
          <p:cNvPr id="57" name="Group 56"/>
          <p:cNvGrpSpPr/>
          <p:nvPr/>
        </p:nvGrpSpPr>
        <p:grpSpPr>
          <a:xfrm>
            <a:off x="8474368" y="4093811"/>
            <a:ext cx="593432" cy="782989"/>
            <a:chOff x="8344296" y="4093811"/>
            <a:chExt cx="593432" cy="782989"/>
          </a:xfrm>
        </p:grpSpPr>
        <p:cxnSp>
          <p:nvCxnSpPr>
            <p:cNvPr id="29" name="Straight Connector 28"/>
            <p:cNvCxnSpPr/>
            <p:nvPr/>
          </p:nvCxnSpPr>
          <p:spPr>
            <a:xfrm>
              <a:off x="8436428"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344296" y="4507468"/>
              <a:ext cx="593432" cy="369332"/>
            </a:xfrm>
            <a:prstGeom prst="rect">
              <a:avLst/>
            </a:prstGeom>
            <a:noFill/>
          </p:spPr>
          <p:txBody>
            <a:bodyPr wrap="none" rtlCol="0">
              <a:spAutoFit/>
            </a:bodyPr>
            <a:lstStyle/>
            <a:p>
              <a:r>
                <a:rPr lang="en-US" dirty="0" smtClean="0"/>
                <a:t>0.64</a:t>
              </a:r>
              <a:endParaRPr lang="en-US" dirty="0"/>
            </a:p>
          </p:txBody>
        </p:sp>
      </p:grpSp>
      <p:grpSp>
        <p:nvGrpSpPr>
          <p:cNvPr id="47" name="Group 46"/>
          <p:cNvGrpSpPr/>
          <p:nvPr/>
        </p:nvGrpSpPr>
        <p:grpSpPr>
          <a:xfrm>
            <a:off x="3976914" y="3504559"/>
            <a:ext cx="1072576" cy="779752"/>
            <a:chOff x="3976914" y="3504559"/>
            <a:chExt cx="1072576" cy="779752"/>
          </a:xfrm>
        </p:grpSpPr>
        <p:sp>
          <p:nvSpPr>
            <p:cNvPr id="32" name="Curved Down Arrow 31"/>
            <p:cNvSpPr/>
            <p:nvPr/>
          </p:nvSpPr>
          <p:spPr>
            <a:xfrm>
              <a:off x="3976914" y="3927928"/>
              <a:ext cx="1072576"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p:cNvSpPr txBox="1"/>
            <p:nvPr/>
          </p:nvSpPr>
          <p:spPr>
            <a:xfrm>
              <a:off x="4191000" y="3504559"/>
              <a:ext cx="591829" cy="369332"/>
            </a:xfrm>
            <a:prstGeom prst="rect">
              <a:avLst/>
            </a:prstGeom>
            <a:noFill/>
          </p:spPr>
          <p:txBody>
            <a:bodyPr wrap="none" rtlCol="0">
              <a:spAutoFit/>
            </a:bodyPr>
            <a:lstStyle/>
            <a:p>
              <a:r>
                <a:rPr lang="en-US" dirty="0" smtClean="0"/>
                <a:t>+0.1</a:t>
              </a:r>
              <a:endParaRPr lang="en-US" dirty="0"/>
            </a:p>
          </p:txBody>
        </p:sp>
      </p:grpSp>
      <p:grpSp>
        <p:nvGrpSpPr>
          <p:cNvPr id="48" name="Group 47"/>
          <p:cNvGrpSpPr/>
          <p:nvPr/>
        </p:nvGrpSpPr>
        <p:grpSpPr>
          <a:xfrm>
            <a:off x="5054207" y="3512598"/>
            <a:ext cx="1072576" cy="779752"/>
            <a:chOff x="5054207" y="3512598"/>
            <a:chExt cx="1072576" cy="779752"/>
          </a:xfrm>
        </p:grpSpPr>
        <p:sp>
          <p:nvSpPr>
            <p:cNvPr id="37" name="Curved Down Arrow 36"/>
            <p:cNvSpPr/>
            <p:nvPr/>
          </p:nvSpPr>
          <p:spPr>
            <a:xfrm>
              <a:off x="5054207" y="3935967"/>
              <a:ext cx="1072576"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p:cNvSpPr txBox="1"/>
            <p:nvPr/>
          </p:nvSpPr>
          <p:spPr>
            <a:xfrm>
              <a:off x="5268293" y="3512598"/>
              <a:ext cx="591829" cy="369332"/>
            </a:xfrm>
            <a:prstGeom prst="rect">
              <a:avLst/>
            </a:prstGeom>
            <a:noFill/>
          </p:spPr>
          <p:txBody>
            <a:bodyPr wrap="none" rtlCol="0">
              <a:spAutoFit/>
            </a:bodyPr>
            <a:lstStyle/>
            <a:p>
              <a:r>
                <a:rPr lang="en-US" dirty="0"/>
                <a:t>+0.1</a:t>
              </a:r>
            </a:p>
          </p:txBody>
        </p:sp>
      </p:grpSp>
      <p:grpSp>
        <p:nvGrpSpPr>
          <p:cNvPr id="49" name="Group 48"/>
          <p:cNvGrpSpPr/>
          <p:nvPr/>
        </p:nvGrpSpPr>
        <p:grpSpPr>
          <a:xfrm>
            <a:off x="6132605" y="3512598"/>
            <a:ext cx="1072576" cy="779752"/>
            <a:chOff x="6132605" y="3512598"/>
            <a:chExt cx="1072576" cy="779752"/>
          </a:xfrm>
        </p:grpSpPr>
        <p:sp>
          <p:nvSpPr>
            <p:cNvPr id="41" name="Curved Down Arrow 40"/>
            <p:cNvSpPr/>
            <p:nvPr/>
          </p:nvSpPr>
          <p:spPr>
            <a:xfrm>
              <a:off x="6132605" y="3935967"/>
              <a:ext cx="1072576"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TextBox 41"/>
            <p:cNvSpPr txBox="1"/>
            <p:nvPr/>
          </p:nvSpPr>
          <p:spPr>
            <a:xfrm>
              <a:off x="6346691" y="3512598"/>
              <a:ext cx="591829" cy="369332"/>
            </a:xfrm>
            <a:prstGeom prst="rect">
              <a:avLst/>
            </a:prstGeom>
            <a:noFill/>
          </p:spPr>
          <p:txBody>
            <a:bodyPr wrap="none" rtlCol="0">
              <a:spAutoFit/>
            </a:bodyPr>
            <a:lstStyle/>
            <a:p>
              <a:r>
                <a:rPr lang="en-US" dirty="0"/>
                <a:t>+0.1</a:t>
              </a:r>
            </a:p>
          </p:txBody>
        </p:sp>
      </p:grpSp>
      <p:grpSp>
        <p:nvGrpSpPr>
          <p:cNvPr id="50" name="Group 49"/>
          <p:cNvGrpSpPr/>
          <p:nvPr/>
        </p:nvGrpSpPr>
        <p:grpSpPr>
          <a:xfrm>
            <a:off x="7211003" y="3512598"/>
            <a:ext cx="1072576" cy="779752"/>
            <a:chOff x="7211003" y="3512598"/>
            <a:chExt cx="1072576" cy="779752"/>
          </a:xfrm>
        </p:grpSpPr>
        <p:sp>
          <p:nvSpPr>
            <p:cNvPr id="43" name="Curved Down Arrow 42"/>
            <p:cNvSpPr/>
            <p:nvPr/>
          </p:nvSpPr>
          <p:spPr>
            <a:xfrm>
              <a:off x="7211003" y="3935967"/>
              <a:ext cx="1072576"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TextBox 43"/>
            <p:cNvSpPr txBox="1"/>
            <p:nvPr/>
          </p:nvSpPr>
          <p:spPr>
            <a:xfrm>
              <a:off x="7425089" y="3512598"/>
              <a:ext cx="591829" cy="369332"/>
            </a:xfrm>
            <a:prstGeom prst="rect">
              <a:avLst/>
            </a:prstGeom>
            <a:noFill/>
          </p:spPr>
          <p:txBody>
            <a:bodyPr wrap="none" rtlCol="0">
              <a:spAutoFit/>
            </a:bodyPr>
            <a:lstStyle/>
            <a:p>
              <a:r>
                <a:rPr lang="en-US" dirty="0"/>
                <a:t>+0.1</a:t>
              </a:r>
            </a:p>
          </p:txBody>
        </p:sp>
      </p:grpSp>
      <p:grpSp>
        <p:nvGrpSpPr>
          <p:cNvPr id="51" name="Group 50"/>
          <p:cNvGrpSpPr/>
          <p:nvPr/>
        </p:nvGrpSpPr>
        <p:grpSpPr>
          <a:xfrm>
            <a:off x="8196704" y="3512598"/>
            <a:ext cx="871095" cy="724290"/>
            <a:chOff x="8196705" y="3512598"/>
            <a:chExt cx="708848" cy="724290"/>
          </a:xfrm>
        </p:grpSpPr>
        <p:sp>
          <p:nvSpPr>
            <p:cNvPr id="45" name="Curved Down Arrow 44"/>
            <p:cNvSpPr/>
            <p:nvPr/>
          </p:nvSpPr>
          <p:spPr>
            <a:xfrm>
              <a:off x="8229600" y="3880505"/>
              <a:ext cx="351312" cy="356383"/>
            </a:xfrm>
            <a:prstGeom prst="curvedDownArrow">
              <a:avLst>
                <a:gd name="adj1" fmla="val 25000"/>
                <a:gd name="adj2" fmla="val 50000"/>
                <a:gd name="adj3" fmla="val 33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TextBox 45"/>
            <p:cNvSpPr txBox="1"/>
            <p:nvPr/>
          </p:nvSpPr>
          <p:spPr>
            <a:xfrm>
              <a:off x="8196705" y="3512598"/>
              <a:ext cx="708848" cy="369332"/>
            </a:xfrm>
            <a:prstGeom prst="rect">
              <a:avLst/>
            </a:prstGeom>
            <a:noFill/>
          </p:spPr>
          <p:txBody>
            <a:bodyPr wrap="none" rtlCol="0">
              <a:spAutoFit/>
            </a:bodyPr>
            <a:lstStyle/>
            <a:p>
              <a:r>
                <a:rPr lang="en-US" dirty="0"/>
                <a:t>+</a:t>
              </a:r>
              <a:r>
                <a:rPr lang="en-US" dirty="0" smtClean="0"/>
                <a:t>0.01</a:t>
              </a:r>
              <a:endParaRPr lang="en-US" dirty="0"/>
            </a:p>
          </p:txBody>
        </p:sp>
      </p:grpSp>
      <p:cxnSp>
        <p:nvCxnSpPr>
          <p:cNvPr id="58" name="Straight Connector 57"/>
          <p:cNvCxnSpPr/>
          <p:nvPr/>
        </p:nvCxnSpPr>
        <p:spPr>
          <a:xfrm>
            <a:off x="1371599" y="5909669"/>
            <a:ext cx="753395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3733799" y="5604869"/>
            <a:ext cx="593432" cy="782989"/>
            <a:chOff x="3733800" y="4090183"/>
            <a:chExt cx="593432" cy="782989"/>
          </a:xfrm>
        </p:grpSpPr>
        <p:cxnSp>
          <p:nvCxnSpPr>
            <p:cNvPr id="60" name="Straight Connector 59"/>
            <p:cNvCxnSpPr/>
            <p:nvPr/>
          </p:nvCxnSpPr>
          <p:spPr>
            <a:xfrm>
              <a:off x="3940628"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733800" y="4503840"/>
              <a:ext cx="593432" cy="369332"/>
            </a:xfrm>
            <a:prstGeom prst="rect">
              <a:avLst/>
            </a:prstGeom>
            <a:noFill/>
          </p:spPr>
          <p:txBody>
            <a:bodyPr wrap="none" rtlCol="0">
              <a:spAutoFit/>
            </a:bodyPr>
            <a:lstStyle/>
            <a:p>
              <a:r>
                <a:rPr lang="en-US" dirty="0" smtClean="0"/>
                <a:t>0.23</a:t>
              </a:r>
              <a:endParaRPr lang="en-US" dirty="0"/>
            </a:p>
          </p:txBody>
        </p:sp>
      </p:grpSp>
      <p:grpSp>
        <p:nvGrpSpPr>
          <p:cNvPr id="71" name="Group 70"/>
          <p:cNvGrpSpPr/>
          <p:nvPr/>
        </p:nvGrpSpPr>
        <p:grpSpPr>
          <a:xfrm>
            <a:off x="8001000" y="5608497"/>
            <a:ext cx="593432" cy="782989"/>
            <a:chOff x="8047392" y="4093811"/>
            <a:chExt cx="593432" cy="782989"/>
          </a:xfrm>
        </p:grpSpPr>
        <p:cxnSp>
          <p:nvCxnSpPr>
            <p:cNvPr id="72" name="Straight Connector 71"/>
            <p:cNvCxnSpPr/>
            <p:nvPr/>
          </p:nvCxnSpPr>
          <p:spPr>
            <a:xfrm>
              <a:off x="8254220"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8047392" y="4507468"/>
              <a:ext cx="593432" cy="369332"/>
            </a:xfrm>
            <a:prstGeom prst="rect">
              <a:avLst/>
            </a:prstGeom>
            <a:noFill/>
          </p:spPr>
          <p:txBody>
            <a:bodyPr wrap="none" rtlCol="0">
              <a:spAutoFit/>
            </a:bodyPr>
            <a:lstStyle/>
            <a:p>
              <a:r>
                <a:rPr lang="en-US" dirty="0" smtClean="0"/>
                <a:t>0.63</a:t>
              </a:r>
              <a:endParaRPr lang="en-US" dirty="0"/>
            </a:p>
          </p:txBody>
        </p:sp>
      </p:grpSp>
      <p:grpSp>
        <p:nvGrpSpPr>
          <p:cNvPr id="74" name="Group 73"/>
          <p:cNvGrpSpPr/>
          <p:nvPr/>
        </p:nvGrpSpPr>
        <p:grpSpPr>
          <a:xfrm>
            <a:off x="8550568" y="5608497"/>
            <a:ext cx="593432" cy="782989"/>
            <a:chOff x="8344296" y="4093811"/>
            <a:chExt cx="593432" cy="782989"/>
          </a:xfrm>
        </p:grpSpPr>
        <p:cxnSp>
          <p:nvCxnSpPr>
            <p:cNvPr id="75" name="Straight Connector 74"/>
            <p:cNvCxnSpPr/>
            <p:nvPr/>
          </p:nvCxnSpPr>
          <p:spPr>
            <a:xfrm>
              <a:off x="8436428"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8344296" y="4507468"/>
              <a:ext cx="593432" cy="369332"/>
            </a:xfrm>
            <a:prstGeom prst="rect">
              <a:avLst/>
            </a:prstGeom>
            <a:noFill/>
          </p:spPr>
          <p:txBody>
            <a:bodyPr wrap="none" rtlCol="0">
              <a:spAutoFit/>
            </a:bodyPr>
            <a:lstStyle/>
            <a:p>
              <a:r>
                <a:rPr lang="en-US" dirty="0" smtClean="0"/>
                <a:t>0.64</a:t>
              </a:r>
              <a:endParaRPr lang="en-US" dirty="0"/>
            </a:p>
          </p:txBody>
        </p:sp>
      </p:grpSp>
      <p:grpSp>
        <p:nvGrpSpPr>
          <p:cNvPr id="93" name="Group 92"/>
          <p:cNvGrpSpPr/>
          <p:nvPr/>
        </p:nvGrpSpPr>
        <p:grpSpPr>
          <a:xfrm>
            <a:off x="3976914" y="5074743"/>
            <a:ext cx="4306664" cy="732293"/>
            <a:chOff x="3976914" y="5074743"/>
            <a:chExt cx="4306664" cy="732293"/>
          </a:xfrm>
        </p:grpSpPr>
        <p:sp>
          <p:nvSpPr>
            <p:cNvPr id="87" name="Curved Down Arrow 86"/>
            <p:cNvSpPr/>
            <p:nvPr/>
          </p:nvSpPr>
          <p:spPr>
            <a:xfrm>
              <a:off x="3976914" y="5450653"/>
              <a:ext cx="4306664"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TextBox 87"/>
            <p:cNvSpPr txBox="1"/>
            <p:nvPr/>
          </p:nvSpPr>
          <p:spPr>
            <a:xfrm>
              <a:off x="5775179" y="5074743"/>
              <a:ext cx="591829" cy="369332"/>
            </a:xfrm>
            <a:prstGeom prst="rect">
              <a:avLst/>
            </a:prstGeom>
            <a:noFill/>
          </p:spPr>
          <p:txBody>
            <a:bodyPr wrap="none" rtlCol="0">
              <a:spAutoFit/>
            </a:bodyPr>
            <a:lstStyle/>
            <a:p>
              <a:r>
                <a:rPr lang="en-US" dirty="0" smtClean="0"/>
                <a:t>+.40</a:t>
              </a:r>
              <a:endParaRPr lang="en-US" dirty="0"/>
            </a:p>
          </p:txBody>
        </p:sp>
      </p:grpSp>
      <p:grpSp>
        <p:nvGrpSpPr>
          <p:cNvPr id="89" name="Group 88"/>
          <p:cNvGrpSpPr/>
          <p:nvPr/>
        </p:nvGrpSpPr>
        <p:grpSpPr>
          <a:xfrm>
            <a:off x="8196713" y="5027284"/>
            <a:ext cx="708849" cy="724290"/>
            <a:chOff x="8196705" y="3512598"/>
            <a:chExt cx="514750" cy="724290"/>
          </a:xfrm>
        </p:grpSpPr>
        <p:sp>
          <p:nvSpPr>
            <p:cNvPr id="90" name="Curved Down Arrow 89"/>
            <p:cNvSpPr/>
            <p:nvPr/>
          </p:nvSpPr>
          <p:spPr>
            <a:xfrm>
              <a:off x="8229600" y="3880505"/>
              <a:ext cx="351312" cy="356383"/>
            </a:xfrm>
            <a:prstGeom prst="curvedDownArrow">
              <a:avLst>
                <a:gd name="adj1" fmla="val 25000"/>
                <a:gd name="adj2" fmla="val 50000"/>
                <a:gd name="adj3" fmla="val 33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TextBox 90"/>
            <p:cNvSpPr txBox="1"/>
            <p:nvPr/>
          </p:nvSpPr>
          <p:spPr>
            <a:xfrm>
              <a:off x="8196705" y="3512598"/>
              <a:ext cx="514750" cy="369332"/>
            </a:xfrm>
            <a:prstGeom prst="rect">
              <a:avLst/>
            </a:prstGeom>
            <a:noFill/>
          </p:spPr>
          <p:txBody>
            <a:bodyPr wrap="none" rtlCol="0">
              <a:spAutoFit/>
            </a:bodyPr>
            <a:lstStyle/>
            <a:p>
              <a:r>
                <a:rPr lang="en-US" dirty="0" smtClean="0"/>
                <a:t>+0.01</a:t>
              </a:r>
              <a:endParaRPr lang="en-US" dirty="0"/>
            </a:p>
          </p:txBody>
        </p:sp>
      </p:grpSp>
    </p:spTree>
    <p:extLst>
      <p:ext uri="{BB962C8B-B14F-4D97-AF65-F5344CB8AC3E}">
        <p14:creationId xmlns:p14="http://schemas.microsoft.com/office/powerpoint/2010/main" val="391368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Open Number Lines</a:t>
            </a:r>
            <a:endParaRPr lang="en-US" dirty="0"/>
          </a:p>
        </p:txBody>
      </p:sp>
      <p:sp>
        <p:nvSpPr>
          <p:cNvPr id="3" name="Content Placeholder 2"/>
          <p:cNvSpPr>
            <a:spLocks noGrp="1"/>
          </p:cNvSpPr>
          <p:nvPr>
            <p:ph idx="1"/>
          </p:nvPr>
        </p:nvSpPr>
        <p:spPr/>
        <p:txBody>
          <a:bodyPr/>
          <a:lstStyle/>
          <a:p>
            <a:pPr marL="0" indent="0" algn="ctr">
              <a:buNone/>
            </a:pPr>
            <a:r>
              <a:rPr lang="en-US" sz="5400" dirty="0" smtClean="0"/>
              <a:t>0.23 + 0.41</a:t>
            </a:r>
          </a:p>
          <a:p>
            <a:pPr marL="0" indent="0">
              <a:buNone/>
            </a:pPr>
            <a:endParaRPr lang="en-US" dirty="0"/>
          </a:p>
        </p:txBody>
      </p:sp>
      <p:cxnSp>
        <p:nvCxnSpPr>
          <p:cNvPr id="15" name="Straight Connector 14"/>
          <p:cNvCxnSpPr/>
          <p:nvPr/>
        </p:nvCxnSpPr>
        <p:spPr>
          <a:xfrm>
            <a:off x="1432316" y="4416326"/>
            <a:ext cx="706170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3794516" y="4111526"/>
            <a:ext cx="593432" cy="782989"/>
            <a:chOff x="3733800" y="4090183"/>
            <a:chExt cx="593432" cy="782989"/>
          </a:xfrm>
        </p:grpSpPr>
        <p:cxnSp>
          <p:nvCxnSpPr>
            <p:cNvPr id="17" name="Straight Connector 16"/>
            <p:cNvCxnSpPr/>
            <p:nvPr/>
          </p:nvCxnSpPr>
          <p:spPr>
            <a:xfrm>
              <a:off x="3940628"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33800" y="4503840"/>
              <a:ext cx="593432" cy="369332"/>
            </a:xfrm>
            <a:prstGeom prst="rect">
              <a:avLst/>
            </a:prstGeom>
            <a:noFill/>
          </p:spPr>
          <p:txBody>
            <a:bodyPr wrap="none" rtlCol="0">
              <a:spAutoFit/>
            </a:bodyPr>
            <a:lstStyle/>
            <a:p>
              <a:r>
                <a:rPr lang="en-US" dirty="0" smtClean="0"/>
                <a:t>0.41</a:t>
              </a:r>
              <a:endParaRPr lang="en-US" dirty="0"/>
            </a:p>
          </p:txBody>
        </p:sp>
      </p:grpSp>
      <p:grpSp>
        <p:nvGrpSpPr>
          <p:cNvPr id="19" name="Group 18"/>
          <p:cNvGrpSpPr/>
          <p:nvPr/>
        </p:nvGrpSpPr>
        <p:grpSpPr>
          <a:xfrm>
            <a:off x="6781800" y="4115154"/>
            <a:ext cx="593432" cy="782989"/>
            <a:chOff x="8047392" y="4093811"/>
            <a:chExt cx="593432" cy="782989"/>
          </a:xfrm>
        </p:grpSpPr>
        <p:cxnSp>
          <p:nvCxnSpPr>
            <p:cNvPr id="20" name="Straight Connector 19"/>
            <p:cNvCxnSpPr/>
            <p:nvPr/>
          </p:nvCxnSpPr>
          <p:spPr>
            <a:xfrm>
              <a:off x="8254220"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047392" y="4507468"/>
              <a:ext cx="593432" cy="369332"/>
            </a:xfrm>
            <a:prstGeom prst="rect">
              <a:avLst/>
            </a:prstGeom>
            <a:noFill/>
          </p:spPr>
          <p:txBody>
            <a:bodyPr wrap="none" rtlCol="0">
              <a:spAutoFit/>
            </a:bodyPr>
            <a:lstStyle/>
            <a:p>
              <a:r>
                <a:rPr lang="en-US" dirty="0" smtClean="0"/>
                <a:t>0.61</a:t>
              </a:r>
              <a:endParaRPr lang="en-US" dirty="0"/>
            </a:p>
          </p:txBody>
        </p:sp>
      </p:grpSp>
      <p:grpSp>
        <p:nvGrpSpPr>
          <p:cNvPr id="22" name="Group 21"/>
          <p:cNvGrpSpPr/>
          <p:nvPr/>
        </p:nvGrpSpPr>
        <p:grpSpPr>
          <a:xfrm>
            <a:off x="7315200" y="4115154"/>
            <a:ext cx="593432" cy="782989"/>
            <a:chOff x="8344296" y="4093811"/>
            <a:chExt cx="593432" cy="782989"/>
          </a:xfrm>
        </p:grpSpPr>
        <p:cxnSp>
          <p:nvCxnSpPr>
            <p:cNvPr id="23" name="Straight Connector 22"/>
            <p:cNvCxnSpPr/>
            <p:nvPr/>
          </p:nvCxnSpPr>
          <p:spPr>
            <a:xfrm>
              <a:off x="8436428"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344296" y="4507468"/>
              <a:ext cx="593432" cy="369332"/>
            </a:xfrm>
            <a:prstGeom prst="rect">
              <a:avLst/>
            </a:prstGeom>
            <a:noFill/>
          </p:spPr>
          <p:txBody>
            <a:bodyPr wrap="none" rtlCol="0">
              <a:spAutoFit/>
            </a:bodyPr>
            <a:lstStyle/>
            <a:p>
              <a:r>
                <a:rPr lang="en-US" dirty="0" smtClean="0"/>
                <a:t>0.64</a:t>
              </a:r>
              <a:endParaRPr lang="en-US" dirty="0"/>
            </a:p>
          </p:txBody>
        </p:sp>
      </p:grpSp>
      <p:grpSp>
        <p:nvGrpSpPr>
          <p:cNvPr id="25" name="Group 24"/>
          <p:cNvGrpSpPr/>
          <p:nvPr/>
        </p:nvGrpSpPr>
        <p:grpSpPr>
          <a:xfrm>
            <a:off x="4037631" y="3581400"/>
            <a:ext cx="2972769" cy="732293"/>
            <a:chOff x="3976914" y="5074743"/>
            <a:chExt cx="4306664" cy="732293"/>
          </a:xfrm>
        </p:grpSpPr>
        <p:sp>
          <p:nvSpPr>
            <p:cNvPr id="26" name="Curved Down Arrow 25"/>
            <p:cNvSpPr/>
            <p:nvPr/>
          </p:nvSpPr>
          <p:spPr>
            <a:xfrm>
              <a:off x="3976914" y="5450653"/>
              <a:ext cx="4306664"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5775179" y="5074743"/>
              <a:ext cx="1026911" cy="369332"/>
            </a:xfrm>
            <a:prstGeom prst="rect">
              <a:avLst/>
            </a:prstGeom>
            <a:noFill/>
          </p:spPr>
          <p:txBody>
            <a:bodyPr wrap="none" rtlCol="0">
              <a:spAutoFit/>
            </a:bodyPr>
            <a:lstStyle/>
            <a:p>
              <a:r>
                <a:rPr lang="en-US" dirty="0" smtClean="0"/>
                <a:t>+0.20</a:t>
              </a:r>
              <a:endParaRPr lang="en-US" dirty="0"/>
            </a:p>
          </p:txBody>
        </p:sp>
      </p:grpSp>
      <p:grpSp>
        <p:nvGrpSpPr>
          <p:cNvPr id="28" name="Group 27"/>
          <p:cNvGrpSpPr/>
          <p:nvPr/>
        </p:nvGrpSpPr>
        <p:grpSpPr>
          <a:xfrm>
            <a:off x="7010400" y="3595165"/>
            <a:ext cx="708848" cy="724290"/>
            <a:chOff x="8196705" y="3512598"/>
            <a:chExt cx="708848" cy="724290"/>
          </a:xfrm>
        </p:grpSpPr>
        <p:sp>
          <p:nvSpPr>
            <p:cNvPr id="29" name="Curved Down Arrow 28"/>
            <p:cNvSpPr/>
            <p:nvPr/>
          </p:nvSpPr>
          <p:spPr>
            <a:xfrm>
              <a:off x="8229600" y="3880505"/>
              <a:ext cx="351312" cy="356383"/>
            </a:xfrm>
            <a:prstGeom prst="curvedDownArrow">
              <a:avLst>
                <a:gd name="adj1" fmla="val 25000"/>
                <a:gd name="adj2" fmla="val 50000"/>
                <a:gd name="adj3" fmla="val 33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8196705" y="3512598"/>
              <a:ext cx="708848" cy="369332"/>
            </a:xfrm>
            <a:prstGeom prst="rect">
              <a:avLst/>
            </a:prstGeom>
            <a:noFill/>
          </p:spPr>
          <p:txBody>
            <a:bodyPr wrap="none" rtlCol="0">
              <a:spAutoFit/>
            </a:bodyPr>
            <a:lstStyle/>
            <a:p>
              <a:r>
                <a:rPr lang="en-US" dirty="0" smtClean="0"/>
                <a:t>+0.03</a:t>
              </a:r>
              <a:endParaRPr lang="en-US" dirty="0"/>
            </a:p>
          </p:txBody>
        </p:sp>
      </p:grpSp>
    </p:spTree>
    <p:extLst>
      <p:ext uri="{BB962C8B-B14F-4D97-AF65-F5344CB8AC3E}">
        <p14:creationId xmlns:p14="http://schemas.microsoft.com/office/powerpoint/2010/main" val="243816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Try This</a:t>
            </a:r>
            <a:endParaRPr lang="en-US" dirty="0"/>
          </a:p>
        </p:txBody>
      </p:sp>
      <p:sp>
        <p:nvSpPr>
          <p:cNvPr id="3" name="Content Placeholder 2"/>
          <p:cNvSpPr>
            <a:spLocks noGrp="1"/>
          </p:cNvSpPr>
          <p:nvPr>
            <p:ph idx="1"/>
          </p:nvPr>
        </p:nvSpPr>
        <p:spPr/>
        <p:txBody>
          <a:bodyPr>
            <a:normAutofit/>
          </a:bodyPr>
          <a:lstStyle/>
          <a:p>
            <a:pPr marL="0" indent="0" algn="ctr">
              <a:buNone/>
            </a:pPr>
            <a:r>
              <a:rPr lang="en-US" sz="5400" dirty="0" smtClean="0"/>
              <a:t>2.9 + 4.3</a:t>
            </a:r>
          </a:p>
          <a:p>
            <a:pPr marL="0" indent="0" algn="ctr">
              <a:buNone/>
            </a:pPr>
            <a:r>
              <a:rPr lang="en-US" sz="5400" dirty="0" smtClean="0"/>
              <a:t>2.47 </a:t>
            </a:r>
            <a:r>
              <a:rPr lang="en-US" sz="5400" dirty="0"/>
              <a:t>+ </a:t>
            </a:r>
            <a:r>
              <a:rPr lang="en-US" sz="5400" dirty="0" smtClean="0"/>
              <a:t>3.89</a:t>
            </a:r>
            <a:endParaRPr lang="en-US" sz="5400" dirty="0"/>
          </a:p>
        </p:txBody>
      </p:sp>
    </p:spTree>
    <p:extLst>
      <p:ext uri="{BB962C8B-B14F-4D97-AF65-F5344CB8AC3E}">
        <p14:creationId xmlns:p14="http://schemas.microsoft.com/office/powerpoint/2010/main" val="34697658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52700"/>
            <a:ext cx="733425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Consolidating Your Learning</a:t>
            </a:r>
            <a:endParaRPr lang="en-US" dirty="0"/>
          </a:p>
        </p:txBody>
      </p:sp>
      <p:sp>
        <p:nvSpPr>
          <p:cNvPr id="4" name="Right Arrow 3"/>
          <p:cNvSpPr/>
          <p:nvPr/>
        </p:nvSpPr>
        <p:spPr>
          <a:xfrm>
            <a:off x="0" y="3524250"/>
            <a:ext cx="5867400" cy="1371600"/>
          </a:xfrm>
          <a:prstGeom prst="rightArrow">
            <a:avLst/>
          </a:prstGeom>
          <a:solidFill>
            <a:srgbClr val="6EA9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96000" y="2552700"/>
            <a:ext cx="1760418" cy="338554"/>
          </a:xfrm>
          <a:prstGeom prst="rect">
            <a:avLst/>
          </a:prstGeom>
          <a:noFill/>
        </p:spPr>
        <p:txBody>
          <a:bodyPr wrap="none" rtlCol="0">
            <a:spAutoFit/>
          </a:bodyPr>
          <a:lstStyle/>
          <a:p>
            <a:r>
              <a:rPr lang="en-US" sz="1600" dirty="0" smtClean="0">
                <a:solidFill>
                  <a:srgbClr val="FF0000"/>
                </a:solidFill>
              </a:rPr>
              <a:t>Open Number Line</a:t>
            </a:r>
            <a:endParaRPr lang="en-US" sz="1600" dirty="0">
              <a:solidFill>
                <a:srgbClr val="FF0000"/>
              </a:solidFill>
            </a:endParaRPr>
          </a:p>
        </p:txBody>
      </p:sp>
    </p:spTree>
    <p:extLst>
      <p:ext uri="{BB962C8B-B14F-4D97-AF65-F5344CB8AC3E}">
        <p14:creationId xmlns:p14="http://schemas.microsoft.com/office/powerpoint/2010/main" val="20682122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Assessment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057400"/>
            <a:ext cx="3475104" cy="471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69046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650" y="2362200"/>
            <a:ext cx="63627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2209800" y="557212"/>
            <a:ext cx="6781800" cy="1143000"/>
          </a:xfrm>
        </p:spPr>
        <p:txBody>
          <a:bodyPr/>
          <a:lstStyle/>
          <a:p>
            <a:r>
              <a:rPr lang="en-US" dirty="0"/>
              <a:t>Quick Assessment</a:t>
            </a:r>
          </a:p>
        </p:txBody>
      </p:sp>
    </p:spTree>
    <p:extLst>
      <p:ext uri="{BB962C8B-B14F-4D97-AF65-F5344CB8AC3E}">
        <p14:creationId xmlns:p14="http://schemas.microsoft.com/office/powerpoint/2010/main" val="542001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Big Ideas?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2103441"/>
            <a:ext cx="129312" cy="4525955"/>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15" y="2098347"/>
            <a:ext cx="129312" cy="4525955"/>
          </a:xfrm>
          <a:prstGeom prst="rect">
            <a:avLst/>
          </a:prstGeom>
        </p:spPr>
      </p:pic>
      <p:sp>
        <p:nvSpPr>
          <p:cNvPr id="6" name="Content Placeholder 9"/>
          <p:cNvSpPr txBox="1">
            <a:spLocks/>
          </p:cNvSpPr>
          <p:nvPr/>
        </p:nvSpPr>
        <p:spPr>
          <a:xfrm>
            <a:off x="457200" y="210343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Print" panose="02000600000000000000"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Print" panose="02000600000000000000"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Print" panose="02000600000000000000"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latin typeface="Segoe UI Symbol" panose="020B0502040204020203" pitchFamily="34" charset="0"/>
                <a:ea typeface="Segoe UI Symbol" panose="020B0502040204020203" pitchFamily="34" charset="0"/>
              </a:rPr>
              <a:t>Additive Thinking deals with questions where the start, change or result is unknown.  It is joining, separating and comparing.</a:t>
            </a:r>
          </a:p>
        </p:txBody>
      </p:sp>
    </p:spTree>
    <p:extLst>
      <p:ext uri="{BB962C8B-B14F-4D97-AF65-F5344CB8AC3E}">
        <p14:creationId xmlns:p14="http://schemas.microsoft.com/office/powerpoint/2010/main" val="23113824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7" name="Title 1"/>
          <p:cNvSpPr>
            <a:spLocks noGrp="1"/>
          </p:cNvSpPr>
          <p:nvPr>
            <p:ph type="title"/>
          </p:nvPr>
        </p:nvSpPr>
        <p:spPr>
          <a:xfrm>
            <a:off x="2209800" y="557212"/>
            <a:ext cx="6781800" cy="1143000"/>
          </a:xfrm>
        </p:spPr>
        <p:txBody>
          <a:bodyPr/>
          <a:lstStyle/>
          <a:p>
            <a:r>
              <a:rPr lang="en-US" dirty="0"/>
              <a:t>Quick Assessment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09800"/>
            <a:ext cx="7239000" cy="436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71784"/>
      </p:ext>
    </p:extLst>
  </p:cSld>
  <p:clrMapOvr>
    <a:masterClrMapping/>
  </p:clrMapOvr>
  <p:transition spd="slow">
    <p:cu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6" name="Title 1"/>
          <p:cNvSpPr>
            <a:spLocks noGrp="1"/>
          </p:cNvSpPr>
          <p:nvPr>
            <p:ph type="title"/>
          </p:nvPr>
        </p:nvSpPr>
        <p:spPr>
          <a:xfrm>
            <a:off x="2209800" y="557212"/>
            <a:ext cx="6781800" cy="1143000"/>
          </a:xfrm>
        </p:spPr>
        <p:txBody>
          <a:bodyPr/>
          <a:lstStyle/>
          <a:p>
            <a:r>
              <a:rPr lang="en-US" dirty="0"/>
              <a:t>Quick Assessment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590800"/>
            <a:ext cx="6954441"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3891063"/>
      </p:ext>
    </p:extLst>
  </p:cSld>
  <p:clrMapOvr>
    <a:masterClrMapping/>
  </p:clrMapOvr>
  <p:transition spd="slow">
    <p:cu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Assessment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001102"/>
            <a:ext cx="71151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1" y="3726493"/>
            <a:ext cx="3048000" cy="3131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799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Assessment</a:t>
            </a:r>
          </a:p>
        </p:txBody>
      </p:sp>
      <p:sp>
        <p:nvSpPr>
          <p:cNvPr id="6" name="Content Placeholder 2"/>
          <p:cNvSpPr>
            <a:spLocks noGrp="1"/>
          </p:cNvSpPr>
          <p:nvPr>
            <p:ph idx="1"/>
          </p:nvPr>
        </p:nvSpPr>
        <p:spPr>
          <a:xfrm>
            <a:off x="457200" y="1981200"/>
            <a:ext cx="8229600" cy="4525963"/>
          </a:xfrm>
        </p:spPr>
        <p:txBody>
          <a:bodyPr>
            <a:normAutofit/>
          </a:bodyPr>
          <a:lstStyle/>
          <a:p>
            <a:pPr marL="0" indent="0" algn="ctr">
              <a:buNone/>
            </a:pPr>
            <a:r>
              <a:rPr lang="en-US" sz="5400" dirty="0" smtClean="0"/>
              <a:t>Assess this work for </a:t>
            </a:r>
          </a:p>
          <a:p>
            <a:pPr marL="0" indent="0" algn="ctr">
              <a:buNone/>
            </a:pPr>
            <a:r>
              <a:rPr lang="en-US" sz="5400" dirty="0" smtClean="0"/>
              <a:t>42.35-17.86</a:t>
            </a:r>
            <a:endParaRPr lang="en-US" sz="54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743200"/>
            <a:ext cx="2352675"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443342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Communication</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763" y="2133600"/>
            <a:ext cx="6048375"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764149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Big Idea 2</a:t>
            </a:r>
          </a:p>
        </p:txBody>
      </p:sp>
    </p:spTree>
    <p:extLst>
      <p:ext uri="{BB962C8B-B14F-4D97-AF65-F5344CB8AC3E}">
        <p14:creationId xmlns:p14="http://schemas.microsoft.com/office/powerpoint/2010/main" val="285932490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Using Inverse Operations</a:t>
            </a:r>
          </a:p>
        </p:txBody>
      </p:sp>
      <p:sp>
        <p:nvSpPr>
          <p:cNvPr id="5" name="Content Placeholder 4"/>
          <p:cNvSpPr>
            <a:spLocks noGrp="1"/>
          </p:cNvSpPr>
          <p:nvPr>
            <p:ph idx="1"/>
          </p:nvPr>
        </p:nvSpPr>
        <p:spPr/>
        <p:txBody>
          <a:bodyPr/>
          <a:lstStyle/>
          <a:p>
            <a:pPr marL="0" indent="0">
              <a:buNone/>
            </a:pPr>
            <a:r>
              <a:rPr lang="en-US" dirty="0"/>
              <a:t>Students use mathematical reasoning to build connections between inverse problems. </a:t>
            </a:r>
          </a:p>
          <a:p>
            <a:pPr lvl="1"/>
            <a:r>
              <a:rPr lang="en-US" dirty="0"/>
              <a:t>Addition is not just adding.  It’s subtraction as well.</a:t>
            </a:r>
          </a:p>
        </p:txBody>
      </p:sp>
    </p:spTree>
    <p:extLst>
      <p:ext uri="{BB962C8B-B14F-4D97-AF65-F5344CB8AC3E}">
        <p14:creationId xmlns:p14="http://schemas.microsoft.com/office/powerpoint/2010/main" val="8883351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Intro</a:t>
            </a:r>
          </a:p>
        </p:txBody>
      </p:sp>
      <p:sp>
        <p:nvSpPr>
          <p:cNvPr id="3" name="Content Placeholder 2"/>
          <p:cNvSpPr>
            <a:spLocks noGrp="1"/>
          </p:cNvSpPr>
          <p:nvPr>
            <p:ph idx="1"/>
          </p:nvPr>
        </p:nvSpPr>
        <p:spPr/>
        <p:txBody>
          <a:bodyPr>
            <a:normAutofit/>
          </a:bodyPr>
          <a:lstStyle/>
          <a:p>
            <a:pPr marL="0" indent="0" algn="ctr">
              <a:buNone/>
            </a:pPr>
            <a:r>
              <a:rPr lang="en-US" sz="6000" dirty="0"/>
              <a:t>827 + ____ = 1564</a:t>
            </a:r>
          </a:p>
          <a:p>
            <a:pPr marL="0" indent="0" algn="ctr">
              <a:buNone/>
            </a:pPr>
            <a:endParaRPr lang="en-US" sz="6000" dirty="0"/>
          </a:p>
          <a:p>
            <a:pPr marL="0" indent="0" algn="ctr">
              <a:buNone/>
            </a:pPr>
            <a:r>
              <a:rPr lang="en-US" sz="4000" dirty="0">
                <a:solidFill>
                  <a:srgbClr val="FF0000"/>
                </a:solidFill>
              </a:rPr>
              <a:t>Solve this.  </a:t>
            </a:r>
          </a:p>
          <a:p>
            <a:pPr marL="0" indent="0" algn="ctr">
              <a:buNone/>
            </a:pPr>
            <a:r>
              <a:rPr lang="en-US" sz="4000" dirty="0">
                <a:solidFill>
                  <a:srgbClr val="FF0000"/>
                </a:solidFill>
              </a:rPr>
              <a:t>Share your strategy with a partner.</a:t>
            </a:r>
          </a:p>
          <a:p>
            <a:pPr marL="0" indent="0" algn="ctr">
              <a:buNone/>
            </a:pPr>
            <a:endParaRPr lang="en-US" sz="6000" dirty="0"/>
          </a:p>
        </p:txBody>
      </p:sp>
    </p:spTree>
    <p:extLst>
      <p:ext uri="{BB962C8B-B14F-4D97-AF65-F5344CB8AC3E}">
        <p14:creationId xmlns:p14="http://schemas.microsoft.com/office/powerpoint/2010/main" val="262636417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Intro</a:t>
            </a:r>
          </a:p>
        </p:txBody>
      </p:sp>
      <p:sp>
        <p:nvSpPr>
          <p:cNvPr id="3" name="Content Placeholder 2"/>
          <p:cNvSpPr>
            <a:spLocks noGrp="1"/>
          </p:cNvSpPr>
          <p:nvPr>
            <p:ph idx="1"/>
          </p:nvPr>
        </p:nvSpPr>
        <p:spPr/>
        <p:txBody>
          <a:bodyPr>
            <a:normAutofit/>
          </a:bodyPr>
          <a:lstStyle/>
          <a:p>
            <a:pPr marL="0" indent="0" algn="ctr">
              <a:buNone/>
            </a:pPr>
            <a:r>
              <a:rPr lang="en-US" sz="6000" dirty="0"/>
              <a:t>827 + ____ = 1564</a:t>
            </a:r>
          </a:p>
          <a:p>
            <a:pPr marL="0" indent="0" algn="ctr">
              <a:buNone/>
            </a:pPr>
            <a:endParaRPr lang="en-US" sz="6000" dirty="0"/>
          </a:p>
          <a:p>
            <a:pPr marL="0" indent="0" algn="ctr">
              <a:buNone/>
            </a:pPr>
            <a:r>
              <a:rPr lang="en-US" sz="4000" dirty="0">
                <a:solidFill>
                  <a:srgbClr val="FF0000"/>
                </a:solidFill>
              </a:rPr>
              <a:t>How many of you added?</a:t>
            </a:r>
          </a:p>
          <a:p>
            <a:pPr marL="0" indent="0" algn="ctr">
              <a:buNone/>
            </a:pPr>
            <a:r>
              <a:rPr lang="en-US" sz="4000" dirty="0">
                <a:solidFill>
                  <a:srgbClr val="FF0000"/>
                </a:solidFill>
              </a:rPr>
              <a:t>How many of you subtracted?</a:t>
            </a:r>
          </a:p>
          <a:p>
            <a:pPr marL="0" indent="0" algn="ctr">
              <a:buNone/>
            </a:pPr>
            <a:endParaRPr lang="en-US" sz="6000" dirty="0"/>
          </a:p>
        </p:txBody>
      </p:sp>
    </p:spTree>
    <p:extLst>
      <p:ext uri="{BB962C8B-B14F-4D97-AF65-F5344CB8AC3E}">
        <p14:creationId xmlns:p14="http://schemas.microsoft.com/office/powerpoint/2010/main" val="388319514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Reflection</a:t>
            </a:r>
            <a:endParaRPr lang="en-US" dirty="0"/>
          </a:p>
        </p:txBody>
      </p:sp>
      <p:sp>
        <p:nvSpPr>
          <p:cNvPr id="3" name="Content Placeholder 2"/>
          <p:cNvSpPr>
            <a:spLocks noGrp="1"/>
          </p:cNvSpPr>
          <p:nvPr>
            <p:ph idx="1"/>
          </p:nvPr>
        </p:nvSpPr>
        <p:spPr/>
        <p:txBody>
          <a:bodyPr/>
          <a:lstStyle/>
          <a:p>
            <a:r>
              <a:rPr lang="en-US" dirty="0" smtClean="0"/>
              <a:t>Fold into a </a:t>
            </a:r>
            <a:br>
              <a:rPr lang="en-US" dirty="0" smtClean="0"/>
            </a:br>
            <a:r>
              <a:rPr lang="en-US" dirty="0" smtClean="0"/>
              <a:t>4 sided “card”</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752600"/>
            <a:ext cx="3785076"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4953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the Curriculum</a:t>
            </a:r>
            <a:endParaRPr lang="en-US" dirty="0"/>
          </a:p>
        </p:txBody>
      </p:sp>
      <p:sp>
        <p:nvSpPr>
          <p:cNvPr id="3" name="Content Placeholder 2"/>
          <p:cNvSpPr>
            <a:spLocks noGrp="1"/>
          </p:cNvSpPr>
          <p:nvPr>
            <p:ph idx="1"/>
          </p:nvPr>
        </p:nvSpPr>
        <p:spPr>
          <a:xfrm>
            <a:off x="152400" y="2103437"/>
            <a:ext cx="4343400" cy="4525963"/>
          </a:xfrm>
        </p:spPr>
        <p:txBody>
          <a:bodyPr>
            <a:normAutofit/>
          </a:bodyPr>
          <a:lstStyle/>
          <a:p>
            <a:pPr marL="0" indent="0" algn="ctr">
              <a:buNone/>
            </a:pPr>
            <a:endParaRPr lang="en-US" sz="2800" dirty="0" smtClean="0"/>
          </a:p>
          <a:p>
            <a:pPr marL="0" indent="0" algn="ctr">
              <a:buNone/>
            </a:pPr>
            <a:r>
              <a:rPr lang="en-US" sz="2800" dirty="0" smtClean="0"/>
              <a:t>All the work we do </a:t>
            </a:r>
          </a:p>
          <a:p>
            <a:pPr marL="0" indent="0" algn="ctr">
              <a:buNone/>
            </a:pPr>
            <a:r>
              <a:rPr lang="en-US" sz="2800" dirty="0" smtClean="0"/>
              <a:t>in the classroom</a:t>
            </a:r>
          </a:p>
          <a:p>
            <a:pPr marL="0" indent="0" algn="ctr">
              <a:buNone/>
            </a:pPr>
            <a:r>
              <a:rPr lang="en-US" sz="2800" b="1" dirty="0"/>
              <a:t>m</a:t>
            </a:r>
            <a:r>
              <a:rPr lang="en-US" sz="2800" b="1" dirty="0" smtClean="0"/>
              <a:t>ust</a:t>
            </a:r>
            <a:r>
              <a:rPr lang="en-US" sz="2800" dirty="0" smtClean="0"/>
              <a:t> be centered around</a:t>
            </a:r>
          </a:p>
          <a:p>
            <a:pPr marL="0" indent="0" algn="ctr">
              <a:buNone/>
            </a:pPr>
            <a:r>
              <a:rPr lang="en-US" sz="2800" b="1" dirty="0"/>
              <a:t>c</a:t>
            </a:r>
            <a:r>
              <a:rPr lang="en-US" sz="2800" b="1" dirty="0" smtClean="0"/>
              <a:t>urrent</a:t>
            </a:r>
            <a:r>
              <a:rPr lang="en-US" sz="2800" dirty="0" smtClean="0"/>
              <a:t> Alberta curriculum</a:t>
            </a:r>
            <a:endParaRPr lang="en-US" sz="2800" dirty="0"/>
          </a:p>
        </p:txBody>
      </p:sp>
      <p:grpSp>
        <p:nvGrpSpPr>
          <p:cNvPr id="4" name="Group 3"/>
          <p:cNvGrpSpPr/>
          <p:nvPr/>
        </p:nvGrpSpPr>
        <p:grpSpPr>
          <a:xfrm>
            <a:off x="4648200" y="1676969"/>
            <a:ext cx="4267200" cy="5105400"/>
            <a:chOff x="2667000" y="1447800"/>
            <a:chExt cx="4267200" cy="5105400"/>
          </a:xfrm>
        </p:grpSpPr>
        <p:sp>
          <p:nvSpPr>
            <p:cNvPr id="5" name="Rectangle 4"/>
            <p:cNvSpPr/>
            <p:nvPr/>
          </p:nvSpPr>
          <p:spPr>
            <a:xfrm>
              <a:off x="2667000" y="1447800"/>
              <a:ext cx="4267200" cy="5105400"/>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endParaRPr lang="en-US" sz="3000" dirty="0">
                <a:solidFill>
                  <a:schemeClr val="tx1"/>
                </a:solidFill>
              </a:endParaRPr>
            </a:p>
            <a:p>
              <a:pPr>
                <a:tabLst>
                  <a:tab pos="1090613" algn="l"/>
                </a:tabLst>
              </a:pPr>
              <a:r>
                <a:rPr lang="en-US" sz="3000" dirty="0">
                  <a:solidFill>
                    <a:schemeClr val="tx1"/>
                  </a:solidFill>
                </a:rPr>
                <a:t>	MATHEMATICS </a:t>
              </a:r>
            </a:p>
            <a:p>
              <a:pPr>
                <a:tabLst>
                  <a:tab pos="1090613" algn="l"/>
                </a:tabLst>
              </a:pPr>
              <a:r>
                <a:rPr lang="en-US" sz="3000" dirty="0">
                  <a:solidFill>
                    <a:schemeClr val="tx1"/>
                  </a:solidFill>
                </a:rPr>
                <a:t>	KINDERGARTEN TO </a:t>
              </a:r>
            </a:p>
            <a:p>
              <a:pPr>
                <a:tabLst>
                  <a:tab pos="1090613" algn="l"/>
                </a:tabLst>
              </a:pPr>
              <a:r>
                <a:rPr lang="en-US" sz="3000" dirty="0">
                  <a:solidFill>
                    <a:schemeClr val="tx1"/>
                  </a:solidFill>
                </a:rPr>
                <a:t>	GRADE 9</a:t>
              </a:r>
            </a:p>
          </p:txBody>
        </p:sp>
        <p:cxnSp>
          <p:nvCxnSpPr>
            <p:cNvPr id="6" name="Straight Connector 5"/>
            <p:cNvCxnSpPr/>
            <p:nvPr/>
          </p:nvCxnSpPr>
          <p:spPr>
            <a:xfrm>
              <a:off x="3886200" y="1676400"/>
              <a:ext cx="304800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886200" y="1828800"/>
              <a:ext cx="3048000"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2667000" y="3429000"/>
              <a:ext cx="4267200"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03212819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Reflection</a:t>
            </a:r>
            <a:endParaRPr lang="en-US" dirty="0"/>
          </a:p>
        </p:txBody>
      </p:sp>
      <p:sp>
        <p:nvSpPr>
          <p:cNvPr id="3" name="Content Placeholder 2"/>
          <p:cNvSpPr>
            <a:spLocks noGrp="1"/>
          </p:cNvSpPr>
          <p:nvPr>
            <p:ph idx="1"/>
          </p:nvPr>
        </p:nvSpPr>
        <p:spPr/>
        <p:txBody>
          <a:bodyPr/>
          <a:lstStyle/>
          <a:p>
            <a:pPr marL="0" indent="0" algn="ctr">
              <a:buNone/>
            </a:pPr>
            <a:r>
              <a:rPr lang="en-US" dirty="0" smtClean="0"/>
              <a:t>When solving the question </a:t>
            </a:r>
          </a:p>
          <a:p>
            <a:pPr marL="0" indent="0" algn="ctr">
              <a:buNone/>
            </a:pPr>
            <a:r>
              <a:rPr lang="en-US" dirty="0" smtClean="0"/>
              <a:t>827 + ____ = 1564</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876424" y="3505200"/>
            <a:ext cx="485775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461874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Reflection</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62" y="3429000"/>
            <a:ext cx="5095875"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457200" y="2103437"/>
            <a:ext cx="8229600" cy="4525963"/>
          </a:xfrm>
        </p:spPr>
        <p:txBody>
          <a:bodyPr/>
          <a:lstStyle/>
          <a:p>
            <a:pPr marL="0" indent="0" algn="ctr">
              <a:buNone/>
            </a:pPr>
            <a:r>
              <a:rPr lang="en-US" dirty="0" smtClean="0"/>
              <a:t>When solving the question </a:t>
            </a:r>
          </a:p>
          <a:p>
            <a:pPr marL="0" indent="0" algn="ctr">
              <a:buNone/>
            </a:pPr>
            <a:r>
              <a:rPr lang="en-US" dirty="0" smtClean="0"/>
              <a:t>827 + ____ = 1564</a:t>
            </a:r>
            <a:endParaRPr lang="en-US" dirty="0"/>
          </a:p>
        </p:txBody>
      </p:sp>
    </p:spTree>
    <p:extLst>
      <p:ext uri="{BB962C8B-B14F-4D97-AF65-F5344CB8AC3E}">
        <p14:creationId xmlns:p14="http://schemas.microsoft.com/office/powerpoint/2010/main" val="153619136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a:xfrm>
            <a:off x="457200" y="2103437"/>
            <a:ext cx="8229600" cy="1706563"/>
          </a:xfrm>
        </p:spPr>
        <p:txBody>
          <a:bodyPr/>
          <a:lstStyle/>
          <a:p>
            <a:pPr marL="0" indent="0" algn="ctr">
              <a:buNone/>
            </a:pPr>
            <a:r>
              <a:rPr lang="en-US" dirty="0"/>
              <a:t>On your assessment, you provide the following question:  </a:t>
            </a:r>
          </a:p>
          <a:p>
            <a:pPr marL="0" indent="0" algn="ctr">
              <a:buNone/>
            </a:pPr>
            <a:r>
              <a:rPr lang="en-US" dirty="0"/>
              <a:t>____ + </a:t>
            </a:r>
            <a:r>
              <a:rPr lang="en-US" dirty="0" smtClean="0"/>
              <a:t>4.18 </a:t>
            </a:r>
            <a:r>
              <a:rPr lang="en-US" dirty="0"/>
              <a:t>= </a:t>
            </a:r>
            <a:r>
              <a:rPr lang="en-US" dirty="0" smtClean="0"/>
              <a:t>7.27</a:t>
            </a:r>
            <a:endParaRPr lang="en-US" dirty="0"/>
          </a:p>
        </p:txBody>
      </p:sp>
      <p:sp>
        <p:nvSpPr>
          <p:cNvPr id="4" name="Content Placeholder 2"/>
          <p:cNvSpPr txBox="1">
            <a:spLocks/>
          </p:cNvSpPr>
          <p:nvPr/>
        </p:nvSpPr>
        <p:spPr>
          <a:xfrm>
            <a:off x="457200" y="4343400"/>
            <a:ext cx="8229600" cy="251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t>One student correctly solves it using addition.  A different student correctly solves it using subtraction.  They both show their work.  How do you mark them?</a:t>
            </a:r>
          </a:p>
        </p:txBody>
      </p:sp>
    </p:spTree>
    <p:extLst>
      <p:ext uri="{BB962C8B-B14F-4D97-AF65-F5344CB8AC3E}">
        <p14:creationId xmlns:p14="http://schemas.microsoft.com/office/powerpoint/2010/main" val="271826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Message</a:t>
            </a:r>
          </a:p>
        </p:txBody>
      </p:sp>
      <p:sp>
        <p:nvSpPr>
          <p:cNvPr id="3" name="Content Placeholder 2"/>
          <p:cNvSpPr>
            <a:spLocks noGrp="1"/>
          </p:cNvSpPr>
          <p:nvPr>
            <p:ph idx="1"/>
          </p:nvPr>
        </p:nvSpPr>
        <p:spPr/>
        <p:txBody>
          <a:bodyPr/>
          <a:lstStyle/>
          <a:p>
            <a:pPr marL="0" indent="0" algn="ctr">
              <a:buNone/>
            </a:pPr>
            <a:r>
              <a:rPr lang="en-US" dirty="0"/>
              <a:t>Students are meeting the outcome regardless of whether they solve a question using an addition or a subtraction strategy.</a:t>
            </a:r>
          </a:p>
        </p:txBody>
      </p:sp>
    </p:spTree>
    <p:extLst>
      <p:ext uri="{BB962C8B-B14F-4D97-AF65-F5344CB8AC3E}">
        <p14:creationId xmlns:p14="http://schemas.microsoft.com/office/powerpoint/2010/main" val="23075503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Message</a:t>
            </a:r>
          </a:p>
        </p:txBody>
      </p:sp>
      <p:sp>
        <p:nvSpPr>
          <p:cNvPr id="3" name="Content Placeholder 2"/>
          <p:cNvSpPr>
            <a:spLocks noGrp="1"/>
          </p:cNvSpPr>
          <p:nvPr>
            <p:ph idx="1"/>
          </p:nvPr>
        </p:nvSpPr>
        <p:spPr/>
        <p:txBody>
          <a:bodyPr/>
          <a:lstStyle/>
          <a:p>
            <a:pPr marL="0" indent="0">
              <a:buNone/>
            </a:pPr>
            <a:r>
              <a:rPr lang="en-US" dirty="0"/>
              <a:t>The Program of Studies suggests that addition and its corresponding subtraction be taught at the same time.</a:t>
            </a:r>
          </a:p>
        </p:txBody>
      </p:sp>
    </p:spTree>
    <p:extLst>
      <p:ext uri="{BB962C8B-B14F-4D97-AF65-F5344CB8AC3E}">
        <p14:creationId xmlns:p14="http://schemas.microsoft.com/office/powerpoint/2010/main" val="348123378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Message</a:t>
            </a:r>
          </a:p>
        </p:txBody>
      </p:sp>
      <p:sp>
        <p:nvSpPr>
          <p:cNvPr id="3" name="Content Placeholder 2"/>
          <p:cNvSpPr>
            <a:spLocks noGrp="1"/>
          </p:cNvSpPr>
          <p:nvPr>
            <p:ph idx="1"/>
          </p:nvPr>
        </p:nvSpPr>
        <p:spPr>
          <a:xfrm>
            <a:off x="228600" y="2209800"/>
            <a:ext cx="8229600" cy="1782763"/>
          </a:xfrm>
        </p:spPr>
        <p:txBody>
          <a:bodyPr/>
          <a:lstStyle/>
          <a:p>
            <a:pPr marL="0" indent="0">
              <a:buNone/>
            </a:pPr>
            <a:r>
              <a:rPr lang="en-US" dirty="0"/>
              <a:t>Grade </a:t>
            </a:r>
            <a:r>
              <a:rPr lang="en-US" dirty="0" smtClean="0"/>
              <a:t>4</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10" y="2819400"/>
            <a:ext cx="8771390" cy="1471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610" y="4662985"/>
            <a:ext cx="8831873"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75020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Message</a:t>
            </a:r>
          </a:p>
        </p:txBody>
      </p:sp>
      <p:sp>
        <p:nvSpPr>
          <p:cNvPr id="3" name="Content Placeholder 2"/>
          <p:cNvSpPr>
            <a:spLocks noGrp="1"/>
          </p:cNvSpPr>
          <p:nvPr>
            <p:ph idx="1"/>
          </p:nvPr>
        </p:nvSpPr>
        <p:spPr>
          <a:xfrm>
            <a:off x="228600" y="2209800"/>
            <a:ext cx="8229600" cy="1782763"/>
          </a:xfrm>
        </p:spPr>
        <p:txBody>
          <a:bodyPr/>
          <a:lstStyle/>
          <a:p>
            <a:pPr marL="0" indent="0">
              <a:buNone/>
            </a:pPr>
            <a:r>
              <a:rPr lang="en-US" dirty="0"/>
              <a:t>Grade </a:t>
            </a:r>
            <a:r>
              <a:rPr lang="en-US" dirty="0" smtClean="0"/>
              <a:t>4</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10" y="2819400"/>
            <a:ext cx="8771390" cy="1471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610" y="4662985"/>
            <a:ext cx="8831873"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4161" y="4291012"/>
            <a:ext cx="2099519" cy="47198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209800"/>
            <a:ext cx="3285067" cy="6096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3394715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Communication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262" y="2233518"/>
            <a:ext cx="7239000" cy="4629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47817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Big Idea 3</a:t>
            </a:r>
          </a:p>
        </p:txBody>
      </p:sp>
    </p:spTree>
    <p:extLst>
      <p:ext uri="{BB962C8B-B14F-4D97-AF65-F5344CB8AC3E}">
        <p14:creationId xmlns:p14="http://schemas.microsoft.com/office/powerpoint/2010/main" val="204012066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Intro</a:t>
            </a:r>
          </a:p>
        </p:txBody>
      </p:sp>
      <p:sp>
        <p:nvSpPr>
          <p:cNvPr id="3" name="Content Placeholder 2"/>
          <p:cNvSpPr>
            <a:spLocks noGrp="1"/>
          </p:cNvSpPr>
          <p:nvPr>
            <p:ph idx="1"/>
          </p:nvPr>
        </p:nvSpPr>
        <p:spPr>
          <a:xfrm>
            <a:off x="457200" y="2103437"/>
            <a:ext cx="8229600" cy="1706563"/>
          </a:xfrm>
        </p:spPr>
        <p:txBody>
          <a:bodyPr/>
          <a:lstStyle/>
          <a:p>
            <a:pPr marL="0" indent="0" algn="ctr">
              <a:buNone/>
            </a:pPr>
            <a:r>
              <a:rPr lang="en-US" dirty="0"/>
              <a:t>Write a simple addition or subtraction word problem that you would use at your grade level.</a:t>
            </a:r>
          </a:p>
        </p:txBody>
      </p:sp>
      <p:sp>
        <p:nvSpPr>
          <p:cNvPr id="4" name="Content Placeholder 2"/>
          <p:cNvSpPr txBox="1">
            <a:spLocks/>
          </p:cNvSpPr>
          <p:nvPr/>
        </p:nvSpPr>
        <p:spPr>
          <a:xfrm>
            <a:off x="533400" y="5577681"/>
            <a:ext cx="8229600" cy="8532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FF0000"/>
                </a:solidFill>
              </a:rPr>
              <a:t>We’ll come back to this question later.</a:t>
            </a:r>
          </a:p>
        </p:txBody>
      </p:sp>
    </p:spTree>
    <p:extLst>
      <p:ext uri="{BB962C8B-B14F-4D97-AF65-F5344CB8AC3E}">
        <p14:creationId xmlns:p14="http://schemas.microsoft.com/office/powerpoint/2010/main" val="208474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6448</TotalTime>
  <Words>7601</Words>
  <Application>Microsoft Office PowerPoint</Application>
  <PresentationFormat>On-screen Show (4:3)</PresentationFormat>
  <Paragraphs>887</Paragraphs>
  <Slides>140</Slides>
  <Notes>101</Notes>
  <HiddenSlides>0</HiddenSlides>
  <MMClips>1</MMClips>
  <ScaleCrop>false</ScaleCrop>
  <HeadingPairs>
    <vt:vector size="4" baseType="variant">
      <vt:variant>
        <vt:lpstr>Theme</vt:lpstr>
      </vt:variant>
      <vt:variant>
        <vt:i4>1</vt:i4>
      </vt:variant>
      <vt:variant>
        <vt:lpstr>Slide Titles</vt:lpstr>
      </vt:variant>
      <vt:variant>
        <vt:i4>140</vt:i4>
      </vt:variant>
    </vt:vector>
  </HeadingPairs>
  <TitlesOfParts>
    <vt:vector size="141" baseType="lpstr">
      <vt:lpstr>Office Theme</vt:lpstr>
      <vt:lpstr>Additive Thinking in Grade 4</vt:lpstr>
      <vt:lpstr>Introduction</vt:lpstr>
      <vt:lpstr>What is Additive Thinking?</vt:lpstr>
      <vt:lpstr>What is Additive Thinking?</vt:lpstr>
      <vt:lpstr>Why is it important?</vt:lpstr>
      <vt:lpstr>What are the Big Ideas?</vt:lpstr>
      <vt:lpstr>What are the Big Ideas?</vt:lpstr>
      <vt:lpstr>What are the Big Ideas?</vt:lpstr>
      <vt:lpstr>Examining the Curriculum</vt:lpstr>
      <vt:lpstr>Examining the Curriculum</vt:lpstr>
      <vt:lpstr>Examining the Curriculum: Gr 4</vt:lpstr>
      <vt:lpstr>Examining the Curriculum: Gr 4</vt:lpstr>
      <vt:lpstr>Examining the Curriculum: Gr 4</vt:lpstr>
      <vt:lpstr>Examining the Curriculum: Gr 4</vt:lpstr>
      <vt:lpstr>Examining the Curriculum: Gr 4</vt:lpstr>
      <vt:lpstr>Examining the Curriculum: Gr 4</vt:lpstr>
      <vt:lpstr>Examining the Curriculum: Gr 4</vt:lpstr>
      <vt:lpstr>Examining the Curriculum: Gr 4</vt:lpstr>
      <vt:lpstr>Examining the Curriculum: Gr 4</vt:lpstr>
      <vt:lpstr>Activity:  Relating to POS</vt:lpstr>
      <vt:lpstr>Activity:  Suggested Strategies</vt:lpstr>
      <vt:lpstr>Alberta Education says…</vt:lpstr>
      <vt:lpstr>Just a Reminder</vt:lpstr>
      <vt:lpstr>Planning Instruction</vt:lpstr>
      <vt:lpstr>Planning Instruction</vt:lpstr>
      <vt:lpstr>Planning Instruction</vt:lpstr>
      <vt:lpstr>Planning Instruction</vt:lpstr>
      <vt:lpstr>Using Manipulatives</vt:lpstr>
      <vt:lpstr>Using Manipulatives</vt:lpstr>
      <vt:lpstr>Using Manipulatives</vt:lpstr>
      <vt:lpstr>Using Manipulatives</vt:lpstr>
      <vt:lpstr>Using Manipulatives</vt:lpstr>
      <vt:lpstr>Using Manipulatives</vt:lpstr>
      <vt:lpstr>Big Idea 1</vt:lpstr>
      <vt:lpstr>Flexible Thinking</vt:lpstr>
      <vt:lpstr>What do you do…</vt:lpstr>
      <vt:lpstr>What do you do…</vt:lpstr>
      <vt:lpstr>What do you do…</vt:lpstr>
      <vt:lpstr>What do you do…</vt:lpstr>
      <vt:lpstr>What do you do…</vt:lpstr>
      <vt:lpstr>How might a student solve this question?</vt:lpstr>
      <vt:lpstr>How might a student solve this question?</vt:lpstr>
      <vt:lpstr>Activity:  Intro</vt:lpstr>
      <vt:lpstr>New Strategy</vt:lpstr>
      <vt:lpstr>Intro:  Making Ten</vt:lpstr>
      <vt:lpstr>Intro:  Making Ten</vt:lpstr>
      <vt:lpstr>Intro:  Making Ten</vt:lpstr>
      <vt:lpstr>Intro:  Making Ten</vt:lpstr>
      <vt:lpstr>Intro:  Making Ten</vt:lpstr>
      <vt:lpstr>Intro:  Making Ten</vt:lpstr>
      <vt:lpstr>Intro:  Making Ten</vt:lpstr>
      <vt:lpstr>Intro:  Making Ten</vt:lpstr>
      <vt:lpstr>Intro:  Making Ten</vt:lpstr>
      <vt:lpstr>Intro:  Making Ten</vt:lpstr>
      <vt:lpstr>Intro:  Making Ten</vt:lpstr>
      <vt:lpstr>Intro:  Try This</vt:lpstr>
      <vt:lpstr>Extending:  Making Ten</vt:lpstr>
      <vt:lpstr>Practicing:  Making Ten</vt:lpstr>
      <vt:lpstr>Manipulatives: Cuisenaire Rods</vt:lpstr>
      <vt:lpstr>Consolidating Your Learning</vt:lpstr>
      <vt:lpstr>Intro: Partition by Place Value</vt:lpstr>
      <vt:lpstr>Intro: Partition by Place Value</vt:lpstr>
      <vt:lpstr>Intro: Partition by Place Value</vt:lpstr>
      <vt:lpstr>Intro: Partition by Place Value</vt:lpstr>
      <vt:lpstr>Intro: Partition by Place Value</vt:lpstr>
      <vt:lpstr>Intro: Partition by Place Value</vt:lpstr>
      <vt:lpstr>Intro: Partition by Place Value</vt:lpstr>
      <vt:lpstr>Intro: Partition by Place Value</vt:lpstr>
      <vt:lpstr>Intro: Partition by Place Value</vt:lpstr>
      <vt:lpstr>Intro: Partition by Place Value</vt:lpstr>
      <vt:lpstr>Intro: Partition by Place Value</vt:lpstr>
      <vt:lpstr>Intro:  Try This</vt:lpstr>
      <vt:lpstr>Consolidating Your Learning</vt:lpstr>
      <vt:lpstr>Intro:  Open Number Lines</vt:lpstr>
      <vt:lpstr>Intro:  Open Number Lines</vt:lpstr>
      <vt:lpstr>Intro:  Try This</vt:lpstr>
      <vt:lpstr>Consolidating Your Learning</vt:lpstr>
      <vt:lpstr>Quick Assessment</vt:lpstr>
      <vt:lpstr>Quick Assessment</vt:lpstr>
      <vt:lpstr>Quick Assessment</vt:lpstr>
      <vt:lpstr>Quick Assessment</vt:lpstr>
      <vt:lpstr>Quick Assessment</vt:lpstr>
      <vt:lpstr>Quick Assessment</vt:lpstr>
      <vt:lpstr>Parent Communication</vt:lpstr>
      <vt:lpstr>Big Idea 2</vt:lpstr>
      <vt:lpstr>Using Inverse Operations</vt:lpstr>
      <vt:lpstr>Activity:  Intro</vt:lpstr>
      <vt:lpstr>Activity:  Intro</vt:lpstr>
      <vt:lpstr>Self Reflection</vt:lpstr>
      <vt:lpstr>Self Reflection</vt:lpstr>
      <vt:lpstr>Self Reflection</vt:lpstr>
      <vt:lpstr>Assessment</vt:lpstr>
      <vt:lpstr>Important Message</vt:lpstr>
      <vt:lpstr>Important Message</vt:lpstr>
      <vt:lpstr>Important Message</vt:lpstr>
      <vt:lpstr>Important Message</vt:lpstr>
      <vt:lpstr>Parent Communication</vt:lpstr>
      <vt:lpstr>Big Idea 3</vt:lpstr>
      <vt:lpstr>Activity:  Intro</vt:lpstr>
      <vt:lpstr>Sorting Activity</vt:lpstr>
      <vt:lpstr>3 Types of Questions</vt:lpstr>
      <vt:lpstr>3 Types of Questions</vt:lpstr>
      <vt:lpstr>3 Types of Questions</vt:lpstr>
      <vt:lpstr>Sort your word problems</vt:lpstr>
      <vt:lpstr>3 Types of Missing Information</vt:lpstr>
      <vt:lpstr>3 Types of Missing Information</vt:lpstr>
      <vt:lpstr>3 Types of Missing Information</vt:lpstr>
      <vt:lpstr>3 Types of Missing Information</vt:lpstr>
      <vt:lpstr>Sorting Activity</vt:lpstr>
      <vt:lpstr>Sorting Activity</vt:lpstr>
      <vt:lpstr>Important Message</vt:lpstr>
      <vt:lpstr>Big Idea 3</vt:lpstr>
      <vt:lpstr>Important Message</vt:lpstr>
      <vt:lpstr>Subtraction as Comparison</vt:lpstr>
      <vt:lpstr>Subtraction as Comparison</vt:lpstr>
      <vt:lpstr>Subtraction as Comparison</vt:lpstr>
      <vt:lpstr>Subtraction as Comparison</vt:lpstr>
      <vt:lpstr>Putting it in Context</vt:lpstr>
      <vt:lpstr>Teaching Comparison</vt:lpstr>
      <vt:lpstr>Teaching Comparison Important Message</vt:lpstr>
      <vt:lpstr>Teaching Comparison</vt:lpstr>
      <vt:lpstr>Teaching Comparison</vt:lpstr>
      <vt:lpstr>Teaching Comparison</vt:lpstr>
      <vt:lpstr>Teaching Comparison</vt:lpstr>
      <vt:lpstr>Numberless Word Problems</vt:lpstr>
      <vt:lpstr>Numberless Word Problems</vt:lpstr>
      <vt:lpstr>Numberless Word Problems</vt:lpstr>
      <vt:lpstr>Numberless Word Problems</vt:lpstr>
      <vt:lpstr>Parent Communication</vt:lpstr>
      <vt:lpstr>Conclusion</vt:lpstr>
      <vt:lpstr>PowerPoint Presentation</vt:lpstr>
      <vt:lpstr>The Website</vt:lpstr>
      <vt:lpstr>The Website</vt:lpstr>
      <vt:lpstr>Our Partners</vt:lpstr>
      <vt:lpstr>PowerPoint Presentation</vt:lpstr>
      <vt:lpstr>Twitter Contest</vt:lpstr>
      <vt:lpstr>PowerPoint Presentation</vt:lpstr>
      <vt:lpstr>“Try This” Contest</vt:lpstr>
      <vt:lpstr>Session Evaluation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Carc-User</dc:creator>
  <cp:lastModifiedBy>Carc-User</cp:lastModifiedBy>
  <cp:revision>499</cp:revision>
  <cp:lastPrinted>2016-07-18T17:21:34Z</cp:lastPrinted>
  <dcterms:created xsi:type="dcterms:W3CDTF">2016-06-14T15:55:39Z</dcterms:created>
  <dcterms:modified xsi:type="dcterms:W3CDTF">2017-02-15T17:28:08Z</dcterms:modified>
</cp:coreProperties>
</file>