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9" r:id="rId3"/>
    <p:sldId id="256" r:id="rId4"/>
    <p:sldId id="272" r:id="rId5"/>
    <p:sldId id="261" r:id="rId6"/>
    <p:sldId id="263" r:id="rId7"/>
    <p:sldId id="264" r:id="rId8"/>
    <p:sldId id="265" r:id="rId9"/>
    <p:sldId id="268" r:id="rId10"/>
    <p:sldId id="273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71A93-11B1-4029-8BE8-9600E75BD6B3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B32D6-FB67-4B9C-B285-0E0FE006E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0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18F4670E-EBA9-4A65-A9D6-A00BD0CAEE55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fld id="{E68D6544-DE72-400E-A3DA-8D47AC45707C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21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9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9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3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158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1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3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0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7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5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29F24-5379-4082-AB40-73D21D6FC528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BA74E-DF53-4C32-93A8-7C420CFFBB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hyperlink" Target="1.1A%20Arithmetic_Sequences%20Review.tns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1.1%20Arithmetic%20Sequences%20Media/1.1A%20Golden%20Spiral.notebook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hyperlink" Target="http://www.explorelearning.com/index.cfm?method=cResource.dspView&amp;ResourceID=219&amp;ClassID=135423" TargetMode="Externa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1.1%20Arithmetic%20Sequences%20Media/1.1A%20Sorting%20Sequences.notebook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29.wmf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6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26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8.wmf"/><Relationship Id="rId20" Type="http://schemas.openxmlformats.org/officeDocument/2006/relationships/image" Target="../media/image3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25.wmf"/><Relationship Id="rId19" Type="http://schemas.openxmlformats.org/officeDocument/2006/relationships/oleObject" Target="../embeddings/oleObject15.bin"/><Relationship Id="rId4" Type="http://schemas.openxmlformats.org/officeDocument/2006/relationships/image" Target="../media/image22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7.wmf"/><Relationship Id="rId22" Type="http://schemas.openxmlformats.org/officeDocument/2006/relationships/image" Target="../media/image3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00125"/>
            <a:ext cx="4171950" cy="166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771525"/>
            <a:ext cx="446722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79" y="3581400"/>
            <a:ext cx="8930621" cy="2005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76200"/>
            <a:ext cx="4263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Chapter 1 Sequences and Series</a:t>
            </a:r>
            <a:endParaRPr lang="en-US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2613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1.1 Arithmetic Sequences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07" y="5562600"/>
            <a:ext cx="8766093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30"/>
          <p:cNvSpPr txBox="1">
            <a:spLocks noChangeArrowheads="1"/>
          </p:cNvSpPr>
          <p:nvPr/>
        </p:nvSpPr>
        <p:spPr bwMode="auto">
          <a:xfrm>
            <a:off x="-4712" y="448132"/>
            <a:ext cx="36376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dirty="0" smtClean="0"/>
              <a:t>  Determine the value of</a:t>
            </a:r>
            <a:r>
              <a:rPr lang="en-US" altLang="en-US" sz="2400" i="1" dirty="0" smtClean="0"/>
              <a:t> t</a:t>
            </a:r>
            <a:r>
              <a:rPr lang="en-US" altLang="en-US" sz="2400" baseline="-25000" dirty="0" smtClean="0"/>
              <a:t>10.</a:t>
            </a:r>
            <a:endParaRPr lang="en-US" altLang="en-US" sz="2400" dirty="0"/>
          </a:p>
        </p:txBody>
      </p:sp>
      <p:sp>
        <p:nvSpPr>
          <p:cNvPr id="3" name="Text Box 1031"/>
          <p:cNvSpPr txBox="1">
            <a:spLocks noChangeArrowheads="1"/>
          </p:cNvSpPr>
          <p:nvPr/>
        </p:nvSpPr>
        <p:spPr bwMode="auto">
          <a:xfrm>
            <a:off x="223888" y="1286332"/>
            <a:ext cx="25635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A50021"/>
                </a:solidFill>
              </a:rPr>
              <a:t> </a:t>
            </a:r>
            <a:r>
              <a:rPr lang="en-US" altLang="en-US" sz="2800" i="1" dirty="0" err="1">
                <a:solidFill>
                  <a:srgbClr val="A50021"/>
                </a:solidFill>
              </a:rPr>
              <a:t>t</a:t>
            </a:r>
            <a:r>
              <a:rPr lang="en-US" altLang="en-US" sz="2800" i="1" baseline="-25000" dirty="0" err="1">
                <a:solidFill>
                  <a:srgbClr val="A50021"/>
                </a:solidFill>
              </a:rPr>
              <a:t>n</a:t>
            </a:r>
            <a:r>
              <a:rPr lang="en-US" altLang="en-US" sz="2800" dirty="0">
                <a:solidFill>
                  <a:srgbClr val="A50021"/>
                </a:solidFill>
              </a:rPr>
              <a:t> = </a:t>
            </a:r>
            <a:r>
              <a:rPr lang="en-US" altLang="en-US" sz="2800" i="1" dirty="0" smtClean="0">
                <a:solidFill>
                  <a:srgbClr val="A50021"/>
                </a:solidFill>
              </a:rPr>
              <a:t>t</a:t>
            </a:r>
            <a:r>
              <a:rPr lang="en-US" altLang="en-US" sz="2800" i="1" baseline="-25000" dirty="0" smtClean="0">
                <a:solidFill>
                  <a:srgbClr val="A50021"/>
                </a:solidFill>
              </a:rPr>
              <a:t>1</a:t>
            </a:r>
            <a:r>
              <a:rPr lang="en-US" altLang="en-US" sz="2800" dirty="0" smtClean="0">
                <a:solidFill>
                  <a:srgbClr val="A50021"/>
                </a:solidFill>
              </a:rPr>
              <a:t> </a:t>
            </a:r>
            <a:r>
              <a:rPr lang="en-US" altLang="en-US" sz="2800" dirty="0">
                <a:solidFill>
                  <a:srgbClr val="A50021"/>
                </a:solidFill>
              </a:rPr>
              <a:t>+ (</a:t>
            </a:r>
            <a:r>
              <a:rPr lang="en-US" altLang="en-US" sz="2800" i="1" dirty="0">
                <a:solidFill>
                  <a:srgbClr val="A50021"/>
                </a:solidFill>
              </a:rPr>
              <a:t>n</a:t>
            </a:r>
            <a:r>
              <a:rPr lang="en-US" altLang="en-US" sz="2800" dirty="0">
                <a:solidFill>
                  <a:srgbClr val="A50021"/>
                </a:solidFill>
              </a:rPr>
              <a:t> - 1) </a:t>
            </a:r>
            <a:r>
              <a:rPr lang="en-US" altLang="en-US" sz="2800" i="1" dirty="0">
                <a:solidFill>
                  <a:srgbClr val="A50021"/>
                </a:solidFill>
              </a:rPr>
              <a:t>d</a:t>
            </a:r>
            <a:endParaRPr lang="en-US" altLang="en-US" sz="2800" dirty="0"/>
          </a:p>
        </p:txBody>
      </p:sp>
      <p:sp>
        <p:nvSpPr>
          <p:cNvPr id="4" name="Text Box 1032"/>
          <p:cNvSpPr txBox="1">
            <a:spLocks noChangeArrowheads="1"/>
          </p:cNvSpPr>
          <p:nvPr/>
        </p:nvSpPr>
        <p:spPr bwMode="auto">
          <a:xfrm>
            <a:off x="4322813" y="505222"/>
            <a:ext cx="48018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dirty="0" smtClean="0"/>
              <a:t>    Write the expression for </a:t>
            </a:r>
            <a:r>
              <a:rPr lang="en-US" altLang="en-US" sz="2000" dirty="0"/>
              <a:t>the general </a:t>
            </a:r>
            <a:r>
              <a:rPr lang="en-US" altLang="en-US" sz="2000" dirty="0" smtClean="0"/>
              <a:t>term.</a:t>
            </a:r>
            <a:endParaRPr lang="en-US" altLang="en-US" sz="2000" dirty="0"/>
          </a:p>
        </p:txBody>
      </p:sp>
      <p:sp>
        <p:nvSpPr>
          <p:cNvPr id="5" name="Rectangle 1033"/>
          <p:cNvSpPr>
            <a:spLocks noChangeArrowheads="1"/>
          </p:cNvSpPr>
          <p:nvPr/>
        </p:nvSpPr>
        <p:spPr bwMode="auto">
          <a:xfrm>
            <a:off x="5024488" y="827545"/>
            <a:ext cx="26241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A50021"/>
                </a:solidFill>
              </a:rPr>
              <a:t> </a:t>
            </a:r>
            <a:r>
              <a:rPr lang="en-US" altLang="en-US" sz="2800" i="1" dirty="0" err="1">
                <a:solidFill>
                  <a:srgbClr val="A50021"/>
                </a:solidFill>
              </a:rPr>
              <a:t>t</a:t>
            </a:r>
            <a:r>
              <a:rPr lang="en-US" altLang="en-US" sz="2800" i="1" baseline="-25000" dirty="0" err="1">
                <a:solidFill>
                  <a:srgbClr val="A50021"/>
                </a:solidFill>
              </a:rPr>
              <a:t>n</a:t>
            </a:r>
            <a:r>
              <a:rPr lang="en-US" altLang="en-US" sz="2800" dirty="0">
                <a:solidFill>
                  <a:srgbClr val="A50021"/>
                </a:solidFill>
              </a:rPr>
              <a:t> = </a:t>
            </a:r>
            <a:r>
              <a:rPr lang="en-US" altLang="en-US" sz="2800" i="1" dirty="0">
                <a:solidFill>
                  <a:srgbClr val="A50021"/>
                </a:solidFill>
              </a:rPr>
              <a:t>t</a:t>
            </a:r>
            <a:r>
              <a:rPr lang="en-US" altLang="en-US" sz="2800" i="1" baseline="-25000" dirty="0">
                <a:solidFill>
                  <a:srgbClr val="A50021"/>
                </a:solidFill>
              </a:rPr>
              <a:t>1</a:t>
            </a:r>
            <a:r>
              <a:rPr lang="en-US" altLang="en-US" sz="2800" dirty="0" smtClean="0">
                <a:solidFill>
                  <a:srgbClr val="A50021"/>
                </a:solidFill>
              </a:rPr>
              <a:t> </a:t>
            </a:r>
            <a:r>
              <a:rPr lang="en-US" altLang="en-US" sz="2800" dirty="0">
                <a:solidFill>
                  <a:srgbClr val="A50021"/>
                </a:solidFill>
              </a:rPr>
              <a:t>+ (</a:t>
            </a:r>
            <a:r>
              <a:rPr lang="en-US" altLang="en-US" sz="2800" i="1" dirty="0">
                <a:solidFill>
                  <a:srgbClr val="A50021"/>
                </a:solidFill>
              </a:rPr>
              <a:t>n</a:t>
            </a:r>
            <a:r>
              <a:rPr lang="en-US" altLang="en-US" sz="2800" dirty="0">
                <a:solidFill>
                  <a:srgbClr val="A50021"/>
                </a:solidFill>
              </a:rPr>
              <a:t> - 1) </a:t>
            </a:r>
            <a:r>
              <a:rPr lang="en-US" altLang="en-US" sz="2800" i="1" dirty="0">
                <a:solidFill>
                  <a:srgbClr val="A50021"/>
                </a:solidFill>
              </a:rPr>
              <a:t>d</a:t>
            </a:r>
            <a:endParaRPr lang="en-US" altLang="en-US" sz="2800" dirty="0">
              <a:solidFill>
                <a:srgbClr val="A50021"/>
              </a:solidFill>
            </a:endParaRPr>
          </a:p>
        </p:txBody>
      </p:sp>
      <p:sp>
        <p:nvSpPr>
          <p:cNvPr id="6" name="Text Box 1034"/>
          <p:cNvSpPr txBox="1">
            <a:spLocks noChangeArrowheads="1"/>
          </p:cNvSpPr>
          <p:nvPr/>
        </p:nvSpPr>
        <p:spPr bwMode="auto">
          <a:xfrm>
            <a:off x="3348088" y="1422857"/>
            <a:ext cx="819455" cy="1323439"/>
          </a:xfrm>
          <a:prstGeom prst="rect">
            <a:avLst/>
          </a:prstGeom>
          <a:noFill/>
          <a:ln w="76200" cmpd="tri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 dirty="0"/>
              <a:t>t</a:t>
            </a:r>
            <a:r>
              <a:rPr lang="en-US" altLang="en-US" sz="2000" i="1" baseline="-25000" dirty="0"/>
              <a:t>1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-5</a:t>
            </a:r>
          </a:p>
          <a:p>
            <a:r>
              <a:rPr lang="en-US" altLang="en-US" sz="2000" i="1" dirty="0"/>
              <a:t>n</a:t>
            </a:r>
            <a:r>
              <a:rPr lang="en-US" altLang="en-US" sz="2000" dirty="0"/>
              <a:t> = 10</a:t>
            </a:r>
          </a:p>
          <a:p>
            <a:r>
              <a:rPr lang="en-US" altLang="en-US" sz="2000" i="1" dirty="0"/>
              <a:t>d </a:t>
            </a:r>
            <a:r>
              <a:rPr lang="en-US" altLang="en-US" sz="2000" dirty="0"/>
              <a:t>= 4</a:t>
            </a:r>
          </a:p>
          <a:p>
            <a:r>
              <a:rPr lang="en-US" altLang="en-US" sz="2000" i="1" dirty="0" smtClean="0"/>
              <a:t>t</a:t>
            </a:r>
            <a:r>
              <a:rPr lang="en-US" altLang="en-US" sz="2000" i="1" baseline="-25000" dirty="0" smtClean="0"/>
              <a:t>10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?</a:t>
            </a:r>
          </a:p>
        </p:txBody>
      </p:sp>
      <p:sp>
        <p:nvSpPr>
          <p:cNvPr id="7" name="Text Box 1035"/>
          <p:cNvSpPr txBox="1">
            <a:spLocks noChangeArrowheads="1"/>
          </p:cNvSpPr>
          <p:nvPr/>
        </p:nvSpPr>
        <p:spPr bwMode="auto">
          <a:xfrm>
            <a:off x="7996288" y="887870"/>
            <a:ext cx="884601" cy="1015663"/>
          </a:xfrm>
          <a:prstGeom prst="rect">
            <a:avLst/>
          </a:prstGeom>
          <a:noFill/>
          <a:ln w="76200" cmpd="tri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000" i="1" dirty="0"/>
              <a:t>t</a:t>
            </a:r>
            <a:r>
              <a:rPr lang="en-US" altLang="en-US" sz="2000" i="1" baseline="-25000" dirty="0"/>
              <a:t>1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-5</a:t>
            </a:r>
          </a:p>
          <a:p>
            <a:r>
              <a:rPr lang="en-US" altLang="en-US" sz="2000" i="1" dirty="0"/>
              <a:t>n</a:t>
            </a:r>
            <a:r>
              <a:rPr lang="en-US" altLang="en-US" sz="2000" dirty="0"/>
              <a:t> = </a:t>
            </a:r>
            <a:r>
              <a:rPr lang="en-US" altLang="en-US" sz="2000" dirty="0" err="1" smtClean="0"/>
              <a:t>var</a:t>
            </a:r>
            <a:endParaRPr lang="en-US" altLang="en-US" sz="2000" dirty="0"/>
          </a:p>
          <a:p>
            <a:r>
              <a:rPr lang="en-US" altLang="en-US" sz="2000" i="1" dirty="0"/>
              <a:t>d</a:t>
            </a:r>
            <a:r>
              <a:rPr lang="en-US" altLang="en-US" sz="2000" dirty="0"/>
              <a:t> = 4</a:t>
            </a:r>
          </a:p>
        </p:txBody>
      </p:sp>
      <p:sp>
        <p:nvSpPr>
          <p:cNvPr id="8" name="Rectangle 1036"/>
          <p:cNvSpPr>
            <a:spLocks noChangeArrowheads="1"/>
          </p:cNvSpPr>
          <p:nvPr/>
        </p:nvSpPr>
        <p:spPr bwMode="auto">
          <a:xfrm>
            <a:off x="231826" y="1667332"/>
            <a:ext cx="291782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i="1"/>
              <a:t>t</a:t>
            </a:r>
            <a:r>
              <a:rPr lang="en-US" altLang="en-US" sz="2800" baseline="-25000"/>
              <a:t>10</a:t>
            </a:r>
            <a:r>
              <a:rPr lang="en-US" altLang="en-US" sz="2800"/>
              <a:t> = -5 + (10 - 1) 4</a:t>
            </a:r>
          </a:p>
          <a:p>
            <a:r>
              <a:rPr lang="en-US" altLang="en-US" sz="2800"/>
              <a:t>     = -5 +  (9) 4</a:t>
            </a:r>
          </a:p>
          <a:p>
            <a:r>
              <a:rPr lang="en-US" altLang="en-US" sz="2800" i="1">
                <a:solidFill>
                  <a:srgbClr val="A50021"/>
                </a:solidFill>
              </a:rPr>
              <a:t>t</a:t>
            </a:r>
            <a:r>
              <a:rPr lang="en-US" altLang="en-US" sz="2800" baseline="-25000">
                <a:solidFill>
                  <a:srgbClr val="A50021"/>
                </a:solidFill>
              </a:rPr>
              <a:t>10</a:t>
            </a:r>
            <a:r>
              <a:rPr lang="en-US" altLang="en-US" sz="2800">
                <a:solidFill>
                  <a:srgbClr val="A50021"/>
                </a:solidFill>
              </a:rPr>
              <a:t> = 31</a:t>
            </a:r>
          </a:p>
        </p:txBody>
      </p:sp>
      <p:sp>
        <p:nvSpPr>
          <p:cNvPr id="9" name="Rectangle 1037"/>
          <p:cNvSpPr>
            <a:spLocks noChangeArrowheads="1"/>
          </p:cNvSpPr>
          <p:nvPr/>
        </p:nvSpPr>
        <p:spPr bwMode="auto">
          <a:xfrm>
            <a:off x="5024488" y="1183145"/>
            <a:ext cx="261481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A50021"/>
                </a:solidFill>
              </a:rPr>
              <a:t>     </a:t>
            </a:r>
            <a:r>
              <a:rPr lang="en-US" altLang="en-US" sz="2800" dirty="0"/>
              <a:t>= -5 + (</a:t>
            </a:r>
            <a:r>
              <a:rPr lang="en-US" altLang="en-US" sz="2800" i="1" dirty="0"/>
              <a:t>n</a:t>
            </a:r>
            <a:r>
              <a:rPr lang="en-US" altLang="en-US" sz="2800" dirty="0"/>
              <a:t> - 1) 4</a:t>
            </a:r>
          </a:p>
          <a:p>
            <a:r>
              <a:rPr lang="en-US" altLang="en-US" sz="2800" dirty="0"/>
              <a:t>     = -5 + 4</a:t>
            </a:r>
            <a:r>
              <a:rPr lang="en-US" altLang="en-US" sz="2800" i="1" dirty="0"/>
              <a:t>n</a:t>
            </a:r>
            <a:r>
              <a:rPr lang="en-US" altLang="en-US" sz="2800" dirty="0"/>
              <a:t> - 4</a:t>
            </a:r>
          </a:p>
          <a:p>
            <a:r>
              <a:rPr lang="en-US" altLang="en-US" sz="2800" dirty="0">
                <a:solidFill>
                  <a:srgbClr val="C00000"/>
                </a:solidFill>
              </a:rPr>
              <a:t> </a:t>
            </a:r>
            <a:r>
              <a:rPr lang="en-US" altLang="en-US" sz="2800" i="1" dirty="0" err="1">
                <a:solidFill>
                  <a:srgbClr val="C00000"/>
                </a:solidFill>
              </a:rPr>
              <a:t>t</a:t>
            </a:r>
            <a:r>
              <a:rPr lang="en-US" altLang="en-US" sz="2800" i="1" baseline="-25000" dirty="0" err="1">
                <a:solidFill>
                  <a:srgbClr val="C00000"/>
                </a:solidFill>
              </a:rPr>
              <a:t>n</a:t>
            </a:r>
            <a:r>
              <a:rPr lang="en-US" altLang="en-US" sz="2800" dirty="0">
                <a:solidFill>
                  <a:srgbClr val="C00000"/>
                </a:solidFill>
              </a:rPr>
              <a:t> = 4</a:t>
            </a:r>
            <a:r>
              <a:rPr lang="en-US" altLang="en-US" sz="2800" i="1" dirty="0">
                <a:solidFill>
                  <a:srgbClr val="C00000"/>
                </a:solidFill>
              </a:rPr>
              <a:t>n</a:t>
            </a:r>
            <a:r>
              <a:rPr lang="en-US" altLang="en-US" sz="2800" dirty="0">
                <a:solidFill>
                  <a:srgbClr val="C00000"/>
                </a:solidFill>
              </a:rPr>
              <a:t> - 9</a:t>
            </a: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8194522" y="6336268"/>
            <a:ext cx="813043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1.1A.</a:t>
            </a:r>
            <a:r>
              <a:rPr lang="en-US" sz="1800" i="1" dirty="0"/>
              <a:t>8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5001212" y="223655"/>
            <a:ext cx="3599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parameters </a:t>
            </a:r>
            <a:r>
              <a:rPr lang="en-US" altLang="en-US" i="1" dirty="0" smtClean="0">
                <a:solidFill>
                  <a:srgbClr val="FF0000"/>
                </a:solidFill>
              </a:rPr>
              <a:t>t</a:t>
            </a:r>
            <a:r>
              <a:rPr lang="en-US" altLang="en-US" i="1" baseline="-25000" dirty="0" smtClean="0">
                <a:solidFill>
                  <a:srgbClr val="FF0000"/>
                </a:solidFill>
              </a:rPr>
              <a:t>1</a:t>
            </a:r>
            <a:r>
              <a:rPr lang="en-US" altLang="en-US" i="1" dirty="0" smtClean="0">
                <a:solidFill>
                  <a:srgbClr val="FF0000"/>
                </a:solidFill>
              </a:rPr>
              <a:t> and d must be defined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75498" y="2581732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 smtClean="0">
                <a:solidFill>
                  <a:srgbClr val="0000CC"/>
                </a:solidFill>
              </a:rPr>
              <a:t>t</a:t>
            </a:r>
            <a:r>
              <a:rPr lang="en-US" altLang="en-US" i="1" baseline="-25000" dirty="0" smtClean="0">
                <a:solidFill>
                  <a:srgbClr val="0000CC"/>
                </a:solidFill>
              </a:rPr>
              <a:t>10</a:t>
            </a:r>
            <a:r>
              <a:rPr lang="en-US" altLang="en-US" dirty="0" smtClean="0">
                <a:solidFill>
                  <a:srgbClr val="0000CC"/>
                </a:solidFill>
              </a:rPr>
              <a:t> </a:t>
            </a:r>
            <a:r>
              <a:rPr lang="en-US" altLang="en-US" dirty="0">
                <a:solidFill>
                  <a:srgbClr val="0000CC"/>
                </a:solidFill>
              </a:rPr>
              <a:t>= </a:t>
            </a:r>
            <a:r>
              <a:rPr lang="en-US" altLang="en-US" dirty="0" smtClean="0">
                <a:solidFill>
                  <a:srgbClr val="0000CC"/>
                </a:solidFill>
              </a:rPr>
              <a:t>4(10) </a:t>
            </a:r>
            <a:r>
              <a:rPr lang="en-US" altLang="en-US" dirty="0">
                <a:solidFill>
                  <a:srgbClr val="0000CC"/>
                </a:solidFill>
              </a:rPr>
              <a:t>- 9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275498" y="2886532"/>
            <a:ext cx="1167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 smtClean="0">
                <a:solidFill>
                  <a:srgbClr val="0000CC"/>
                </a:solidFill>
              </a:rPr>
              <a:t>t</a:t>
            </a:r>
            <a:r>
              <a:rPr lang="en-US" altLang="en-US" i="1" baseline="-25000" dirty="0" smtClean="0">
                <a:solidFill>
                  <a:srgbClr val="0000CC"/>
                </a:solidFill>
              </a:rPr>
              <a:t>10</a:t>
            </a:r>
            <a:r>
              <a:rPr lang="en-US" altLang="en-US" dirty="0" smtClean="0">
                <a:solidFill>
                  <a:srgbClr val="0000CC"/>
                </a:solidFill>
              </a:rPr>
              <a:t> </a:t>
            </a:r>
            <a:r>
              <a:rPr lang="en-US" altLang="en-US" dirty="0">
                <a:solidFill>
                  <a:srgbClr val="0000CC"/>
                </a:solidFill>
              </a:rPr>
              <a:t>= </a:t>
            </a:r>
            <a:r>
              <a:rPr lang="en-US" altLang="en-US" dirty="0" smtClean="0">
                <a:solidFill>
                  <a:srgbClr val="0000CC"/>
                </a:solidFill>
              </a:rPr>
              <a:t>40 - </a:t>
            </a:r>
            <a:r>
              <a:rPr lang="en-US" altLang="en-US" dirty="0">
                <a:solidFill>
                  <a:srgbClr val="0000CC"/>
                </a:solidFill>
              </a:rPr>
              <a:t>9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04981" y="3191332"/>
            <a:ext cx="873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i="1" dirty="0" smtClean="0">
                <a:solidFill>
                  <a:srgbClr val="C00000"/>
                </a:solidFill>
              </a:rPr>
              <a:t>t</a:t>
            </a:r>
            <a:r>
              <a:rPr lang="en-US" altLang="en-US" i="1" baseline="-25000" dirty="0" smtClean="0">
                <a:solidFill>
                  <a:srgbClr val="C00000"/>
                </a:solidFill>
              </a:rPr>
              <a:t>10</a:t>
            </a:r>
            <a:r>
              <a:rPr lang="en-US" altLang="en-US" dirty="0" smtClean="0">
                <a:solidFill>
                  <a:srgbClr val="C00000"/>
                </a:solidFill>
              </a:rPr>
              <a:t> </a:t>
            </a:r>
            <a:r>
              <a:rPr lang="en-US" altLang="en-US" dirty="0">
                <a:solidFill>
                  <a:srgbClr val="C00000"/>
                </a:solidFill>
              </a:rPr>
              <a:t>= </a:t>
            </a:r>
            <a:r>
              <a:rPr lang="en-US" altLang="en-US" dirty="0" smtClean="0">
                <a:solidFill>
                  <a:srgbClr val="C00000"/>
                </a:solidFill>
              </a:rPr>
              <a:t>31</a:t>
            </a:r>
            <a:endParaRPr lang="en-US" altLang="en-US" dirty="0">
              <a:solidFill>
                <a:srgbClr val="C00000"/>
              </a:solidFill>
            </a:endParaRPr>
          </a:p>
        </p:txBody>
      </p:sp>
      <p:sp>
        <p:nvSpPr>
          <p:cNvPr id="15" name="Text Box 1030"/>
          <p:cNvSpPr txBox="1">
            <a:spLocks noChangeArrowheads="1"/>
          </p:cNvSpPr>
          <p:nvPr/>
        </p:nvSpPr>
        <p:spPr bwMode="auto">
          <a:xfrm>
            <a:off x="121311" y="942035"/>
            <a:ext cx="16448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 dirty="0" smtClean="0">
                <a:solidFill>
                  <a:srgbClr val="FF0000"/>
                </a:solidFill>
              </a:rPr>
              <a:t>Explicit Definition</a:t>
            </a:r>
            <a:endParaRPr lang="en-US" altLang="en-US" sz="1600" dirty="0">
              <a:solidFill>
                <a:srgbClr val="FF0000"/>
              </a:solidFill>
            </a:endParaRPr>
          </a:p>
        </p:txBody>
      </p:sp>
      <p:pic>
        <p:nvPicPr>
          <p:cNvPr id="4098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396" y="5982255"/>
            <a:ext cx="4230687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31826" y="135890"/>
            <a:ext cx="1109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800080"/>
                </a:solidFill>
              </a:rPr>
              <a:t>-5, -1, 3 …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976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  <p:bldP spid="4" grpId="0" autoUpdateAnimBg="0"/>
      <p:bldP spid="5" grpId="0" build="p" autoUpdateAnimBg="0"/>
      <p:bldP spid="6" grpId="0" build="p" animBg="1" autoUpdateAnimBg="0"/>
      <p:bldP spid="7" grpId="0" build="p" animBg="1" autoUpdateAnimBg="0"/>
      <p:bldP spid="8" grpId="0" build="p" autoUpdateAnimBg="0"/>
      <p:bldP spid="9" grpId="0" build="p" autoUpdateAnimBg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2286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4167"/>
            <a:ext cx="29656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Suggested Questions</a:t>
            </a:r>
            <a:endParaRPr lang="en-US" sz="24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438400"/>
            <a:ext cx="38820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16:</a:t>
            </a:r>
          </a:p>
          <a:p>
            <a:r>
              <a:rPr lang="en-US" dirty="0" smtClean="0"/>
              <a:t>1, 2a,c, 3b</a:t>
            </a:r>
            <a:r>
              <a:rPr lang="en-US" smtClean="0"/>
              <a:t>, 4a,c, 6a, </a:t>
            </a:r>
            <a:r>
              <a:rPr lang="en-US" dirty="0" smtClean="0"/>
              <a:t>11(</a:t>
            </a:r>
            <a:r>
              <a:rPr lang="en-US" sz="1200" dirty="0" smtClean="0"/>
              <a:t>be prepared to discuss) </a:t>
            </a:r>
            <a:endParaRPr lang="en-US" sz="1200" dirty="0"/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13043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1.1A.</a:t>
            </a:r>
            <a:r>
              <a:rPr lang="en-US" sz="1800" i="1" dirty="0"/>
              <a:t>9</a:t>
            </a:r>
            <a:endParaRPr lang="en-US" sz="1800" dirty="0"/>
          </a:p>
        </p:txBody>
      </p:sp>
      <p:pic>
        <p:nvPicPr>
          <p:cNvPr id="4098" name="Picture 2" descr="http://www.mathgoody.com/2-1-Arithmetic/Chips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5200"/>
            <a:ext cx="7224710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853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</a:rPr>
              <a:t>Chapter 1 Sequences and Series</a:t>
            </a:r>
            <a:endParaRPr lang="en-US" sz="28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066800"/>
            <a:ext cx="5343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1.1A Arithmetic Sequences</a:t>
            </a:r>
            <a:endParaRPr lang="en-US" sz="3600" b="1" i="1" dirty="0">
              <a:solidFill>
                <a:srgbClr val="FF0000"/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43200"/>
            <a:ext cx="3257736" cy="2336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13043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1.1A.</a:t>
            </a:r>
            <a:r>
              <a:rPr lang="en-US" sz="1800" i="1" dirty="0"/>
              <a:t>1</a:t>
            </a:r>
            <a:endParaRPr lang="en-US" sz="1800" dirty="0"/>
          </a:p>
        </p:txBody>
      </p:sp>
      <p:pic>
        <p:nvPicPr>
          <p:cNvPr id="4098" name="Picture 2" descr="http://mathandmultimedia.com/wp-content/uploads/2010/04/arithmeticseqfig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4808" y="2743200"/>
            <a:ext cx="5097838" cy="2338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9957" y="139914"/>
            <a:ext cx="1388551" cy="1388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85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46100" y="919877"/>
            <a:ext cx="41021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1" dirty="0"/>
              <a:t>Many </a:t>
            </a:r>
            <a:r>
              <a:rPr lang="en-US" b="1" dirty="0">
                <a:solidFill>
                  <a:srgbClr val="CC0000"/>
                </a:solidFill>
              </a:rPr>
              <a:t>patterns and designs</a:t>
            </a:r>
            <a:r>
              <a:rPr lang="en-US" b="1" dirty="0"/>
              <a:t> linked to mathematics are found in nature</a:t>
            </a:r>
          </a:p>
          <a:p>
            <a:r>
              <a:rPr lang="en-US" b="1" dirty="0"/>
              <a:t>and the human body. Certain patterns occur more often than others.</a:t>
            </a:r>
          </a:p>
          <a:p>
            <a:r>
              <a:rPr lang="en-US" b="1" dirty="0"/>
              <a:t>Logistic spirals, such as the </a:t>
            </a:r>
            <a:r>
              <a:rPr lang="en-US" b="1" dirty="0">
                <a:solidFill>
                  <a:srgbClr val="C00000"/>
                </a:solidFill>
              </a:rPr>
              <a:t>Golden Mean spiral</a:t>
            </a:r>
            <a:r>
              <a:rPr lang="en-US" b="1" dirty="0"/>
              <a:t>, are based on the</a:t>
            </a:r>
          </a:p>
          <a:p>
            <a:r>
              <a:rPr lang="en-US" b="1" dirty="0"/>
              <a:t>Fibonacci number sequence. </a:t>
            </a:r>
            <a:endParaRPr lang="en-US" b="1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The </a:t>
            </a:r>
            <a:r>
              <a:rPr lang="en-US" b="1" dirty="0">
                <a:solidFill>
                  <a:srgbClr val="C00000"/>
                </a:solidFill>
              </a:rPr>
              <a:t>Fibonacci sequence </a:t>
            </a:r>
            <a:r>
              <a:rPr lang="en-US" b="1" dirty="0"/>
              <a:t>is often </a:t>
            </a:r>
            <a:r>
              <a:rPr lang="en-US" b="1" dirty="0" smtClean="0"/>
              <a:t>called Nature’s </a:t>
            </a:r>
            <a:r>
              <a:rPr lang="en-US" b="1" dirty="0"/>
              <a:t>Numbers</a:t>
            </a:r>
            <a:r>
              <a:rPr lang="en-US" b="1" dirty="0" smtClean="0"/>
              <a:t>.</a:t>
            </a:r>
          </a:p>
        </p:txBody>
      </p:sp>
      <p:pic>
        <p:nvPicPr>
          <p:cNvPr id="7" name="Picture 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4205654"/>
            <a:ext cx="2954686" cy="1817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42274"/>
            <a:ext cx="2886808" cy="2440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52812" y="3505200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1, 1, 2, 3,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67212" y="35052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5,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17418" y="350520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067624" y="3505200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13…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7903" y="6072461"/>
            <a:ext cx="1839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The Golden Spiral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48576" y="2690762"/>
            <a:ext cx="21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Chambered Nautilus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" y="76200"/>
            <a:ext cx="4263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Chapter 1 Sequences and Series</a:t>
            </a:r>
            <a:endParaRPr lang="en-US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9485" y="457200"/>
            <a:ext cx="275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1.1A Arithmetic Sequences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13043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1.1A.</a:t>
            </a:r>
            <a:r>
              <a:rPr lang="en-US" sz="1800" i="1" dirty="0" smtClean="0"/>
              <a:t>2</a:t>
            </a:r>
            <a:endParaRPr lang="en-US" sz="1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2570" y="3429000"/>
            <a:ext cx="2983230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976784" y="6019800"/>
            <a:ext cx="1033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Inner 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817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  <p:bldP spid="5" grpId="0"/>
      <p:bldP spid="10" grpId="0"/>
      <p:bldP spid="11" grpId="0"/>
      <p:bldP spid="9" grpId="0"/>
      <p:bldP spid="14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0888" y="1066800"/>
            <a:ext cx="36941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In 1705</a:t>
            </a:r>
            <a:r>
              <a:rPr lang="en-US" b="1" dirty="0">
                <a:solidFill>
                  <a:schemeClr val="tx2"/>
                </a:solidFill>
              </a:rPr>
              <a:t>, Edmond Halley predicted that the comet seen </a:t>
            </a:r>
            <a:r>
              <a:rPr lang="en-US" b="1" dirty="0" smtClean="0">
                <a:solidFill>
                  <a:schemeClr val="tx2"/>
                </a:solidFill>
              </a:rPr>
              <a:t>in 1531</a:t>
            </a:r>
            <a:r>
              <a:rPr lang="en-US" b="1" dirty="0">
                <a:solidFill>
                  <a:schemeClr val="tx2"/>
                </a:solidFill>
              </a:rPr>
              <a:t>, 1607, and 1682 would be seen again in 1758. Comets are made of frozen lumps of gas and rock and are often referred to as icy mud balls or dirty snowballs. </a:t>
            </a:r>
            <a:r>
              <a:rPr lang="en-US" b="1" dirty="0" smtClean="0">
                <a:solidFill>
                  <a:schemeClr val="tx2"/>
                </a:solidFill>
              </a:rPr>
              <a:t>Halley’s</a:t>
            </a: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prediction </a:t>
            </a:r>
            <a:r>
              <a:rPr lang="en-US" b="1" dirty="0">
                <a:solidFill>
                  <a:schemeClr val="tx2"/>
                </a:solidFill>
              </a:rPr>
              <a:t>was accurate. 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How did he know?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AutoShape 2" descr="data:image/jpg;base64,/9j/4AAQSkZJRgABAQAAAQABAAD/2wCEAAkGBhQSERUUExQWFRQWGBgYGBgYGBsYHhsbHBgZFxkYGBsZGyYgFxojGhwaIC8gJCcpLiwsGB8xNTAqNSYrLCkBCQoKDgwOFw8PFykkHBwsKSwsLCwsLCwpLCwpLCwpLCwsLCwsKSwsLCwsLCwsLCksKSwsKSwsLCwpLCksLCwsLP/AABEIALgBEgMBIgACEQEDEQH/xAAcAAADAQEAAwEAAAAAAAAAAAABAgMABAUGBwj/xAA5EAEAAgEDAwIEBQMEAgEEAwABAhEhABIxA0FRImEEcYGREzKhwfAFQrEG0eHxFFIHFiNikhVygv/EABcBAQEBAQAAAAAAAAAAAAAAAAABAgP/xAAgEQEBAQEBAAIBBQAAAAAAAAAAARESAgNRMRMhQWGB/9oADAMBAAIRAxEAPwD4jraGiaA1jn6fz+Y1taNd7r2+WP103U3W7sPfVDfibZRlBkJTfCSM2I+eHnSSV/d+fnzoM1q+xR91/d0zBoa+uc+P8OqFvtowlV4Gys/t4dN1OoybkqgGfAbQ+gB9NKvy8f8AegzHH/X6+NaEq8hw1476z4w/z+fbQ0FI7ab3DXpqkXcXfg23xea1WXxkrG72xjEH142pglYGXHZdSl0nggjE9WHzzK+OQ7dtKJmy/Hbzn76oTVpdeSZldRIg21G91R8A345fOhHqFJtjkMt2UjZnl4zjPbWjH0Lceaq88LYeDi/fRBIiLTW6Jd3Vj97r9NTmUtNltPF/7aMOnf0q3sfOs6AaDp63QfwoT9AeqFHKxbZS/wD2iXi69nUOr00rx2ac+eeacfTS9rvP/VaeEru83kWVU8r72FaAEqMmPt/3/wA6accEljm8DESsZDj99P8AERqtzcmMUd0Zm3b6YtLSFFcnFahGaNmNA3U6l/IKOOM1wZ+bp+n8OqghhbUjfsbqt9tL1LAPTn1WV3rDXjx2t0YQdrJJbTFnBJFBfkOPbQGHSGONz1L/ACgJtIqt3dlcVVW3petO5X8sfbBl+Wpar0tpmRuM4Gnjlaf5egMOsx4WKjHHeKUinNmNR1XpdJRqN4y5xaAtYM0Z86QOL40ANUielxf39LffGbBxej8P0Z9SUenAZSWoxM5fB50On1ZRLjJLezXBVp8pP66DdbpbWt0ZYMxVMg1kMnD7jo9SVxj7WXXyau898Vj66VkVjuUjnvyYx27rh86Eeogx7Psfcvh9zUAmrmgMGCuD9XVOh0ypLKJtMRldytI1GjkvdlDH01INFlb3eAv9NBb4uERWA7JXs3MZS2jXq28Sx4NU+DqpFx9Ua9UGSO6z8OhqXpC8YkmuaEFxlwpRfGV+VWr7aPTjnmqz448eXQJWjo17/wCdbVEzTRLwGXj/AG0K1TqdQ9O0SjOeW1XAV+vHOsqSUUacJhvVej0o/wB6xEkm0JN07RNxQyAXsZp4U6nPn3znvefbSxlXH6aAafqV/atUc+aLqu18e2l01R28+q+PB8+9/pXvqhYzTjViHpUorErkW2tMRzWKxdV2vSdLqbW9sZWSKb7iXhMl2e4c6HUgCl3xn/pdAISRsaTvppxBKbKLwlKZi3zTZ71pvxiqImQFctjdn/qvHfUpP00Fz4mUd5HqSrqRCdMjcYkxl/7BIOcWXrHxs9j0yVQkxZRwCw3bVxlN0vvqM/bRklcU/e+c+3bGqhY6fo9WUXdFYtJZZyUl/JTQemlXi8n+NX+B+C/EmRZRhG6Zz3bIe8mIoXjh0EviD1Pq3NvqLp9ywefJpGPvzput1N0mTtLzQAHyDB8jRnPdytBQLdGcF9rv76BYyBLyHa/uFmPtpuk5CyNp6k498F1m8aM+lEhF3XJu4nY9/d5xZXftqfbQGXTz7XhyDmrL7ay0neq818tV6Tt6hmLtbLN0cZLEyPhO+t8b8a9TqM9sILWOnEhEoDETBdW+66CXSLQUPduvrRf21WXxCxI/lMYBCWZO6WcyLq64PvOPUCKbbXvbjjg79+fPtooVkRqNePdbznnGgPT6te5w9hLumqXNOlnCuC65zZfzMf8AWixC7y5MPDZn3Kv+GlR284VxfcrKduf5WgaXNYOymbzdvn/jQh08K8GMVdophbrGXtpNdE5woI2iRZLEslTuIVKmOTmlo40EVKqs3d+2KK+7fvrTmtqrJ5vveW/ro9ONoLQpbzQ96MteNFlwgYsvy5pp4xj6edBut1N23mwr7ePppp9WMq9JFI7cWWhiTluT34Mat8b0pSlFj6iR6A2qR3SKYwxFsce499cuwobz3P8AFZz9tB0fG9HohB6XUnOx3EoENruQCpS3XGm/etc8J8ErYjkGvF1fDjxqnS+I2xnFjGW4AkmY03cXtfD7akQzXF+cfJz21FM9WlY2FIW2g2VdHZ8axOh72e+M9s9zz51uh0d0yNkba3Lg91BwedN1fVKW0otoLoLxyv8AnVRHW0dutpg0ZIiKJrMcfz+ONDWDWVP+FkLM08n6++h1at23VtXhrtdd9U/EIsZRLQFJAlj4V3CU5rlxRqUophEfDqiz8VI6b0vTt3k/yl2RY4lV1TxdXpej0GRJCSQLkkbosibvAyQt7pqa6KJ/O3OgEp3znj/b/Gtetrr+J6XSOl0mE5vUd/4sWIRij6djdyuOWwzoOeXTkAsWmwUa8tPdyP1NAh5xx889w74/bQeooFtCoXgWrQ7LR9jV+rDqJ6t+30fmuqY1Bz22lD4MaqOfVH03Fjnhvsj2/wAd9J/P5/O+n6gYC67tYu3J5x8tA0pxYZ3/AIm5yom2uK53XebrW+G3Kkbb7Au6mwQ5L1KTbro+H6G/qEISLlYMpHTMmSTKW2JyZdBDk+R+/wCnOj1Yg4bKHt4F4U50sS35+f5jVOpKwVzVFBwYzXf3edUGEWdRIrPgIhky5ouT75we2k6hSl8WKXTn37Y760F3G3DeKeM2N9vn7aYleVbzxV3lF8576gWUhrm+7d3/ALfr9NLFrVISJTPxFBfVINzS5aU3PzfrpulCLbKSfmwFu6ljiw2rQvJ4dUQ0/SiykBm0x+2lm2tYOxd48e+mSO3vuvisVXN3d3WK1A0bzGltwZw/LvjH11pj3IxYlJVLnn3ln9NX6fV6bDqMhjOh6exo3XEdxK3bt3cZtO3HOTKPTkW23JjFdvp50B3lEchhe+c5A4w1WePfTdKMCT+ITKGgq93FK/lOXhe1d9bodDdbmjAFLuSW0BRRTKXV/IZzldYDHa8+7bz/ACtXAGWKFrxeL/gfbTWxj2qZf9q4XnvFs4x27OujpfFwhQQJBNd7cZSgm16b6mMRL4LF50vxkt7LqIjKcngCmkADH2rjUD9Ocqgw6st47YxiyuNm70//AOmRjl+epdSokaIuJeb5keo/tkch8udJ0pg/mkVkTCSDHfFSxfNfbRIEoMmfqECDdpTaPFDRV36scOgU6UtrLa7bIsqaHkL4Gjj56nGN6v1PiZEPw9yQ3bmJJYsiwnV7bBoTt89ThJQjznBZhav9DQTHTxayNI4Tn5n20t6MQ7vnt37d9B5Tp/1yIB/4vwzQFsJ2+7/9znW14rW0GXVel8Swrb6ZDZMskYpBHjUdP+K7dva74Oarmr+msqUdGU1bW3y5daiu93xWO9t3jt2e+n6UmDGQxW7BCXD/AHRkUns86or/AFH4mPU6kpw6celFqoRZSI0BQyVeLy99c8r/ANv+NECu9/tX+dCQijd3m/PvqoMpduOz75vJ5/40HHau/wDPbTdQwOC8UewZ+v8Am9GXXbkx9I2UXQP9patfN0FPjevLqJOe20CoxjDEYkT0xA4rPfLlvUQ+57/prT6i1atAZb4wB7aXQUhG0LDtbfvlrxqvxHU6aXGLGSyuI3EMbSN3L/2u17e+o9aIKRVj2Up+dW193QIrbz3caoUNbWk51b4XoyksYl4VLDERm5fYdBKOq9TqO0iNxPPZbsM8X8r0nQIsgkpHuhuQ8hZf3NaIU39/9/10F+h8XGEGop1HG/c4O9BVS7XdUpWb1zR97/hj9tUhV01G++WvmF47+dNHqG0GJRIWQO6krba1WFCub0wRrHOjGPft8u/jWeVLrj6Pn6a6fifjJSjGKu2i8UMiwUupJF23Rj9bg549Jk4yt/pl/TOq/CdaMZbmN+MEi+LYyKli8YzWcaX4fo7naVbQWhlQ5Wj5r50k4BEb9StlcVVZ73njx76YMRauqitXXcpf9/roTinJWD/GH7ap1eoSZSAj4iceK/fUk/41RRiBTZK85KqjHF3d39NW6nwlR3SmXKO6IXJakRqXG3Co+1c8IRW6uRiI5MuD2uhKe1655FNagv0+vJNltNHd7uK78uDy6lGFoXy98d+/jRj1GPD3Hxx786PV6SJjkHCOEs4/x20G6fVliJXI8F3wZq6zxxq3U+ElGifodrKpe1lYtFRKazzRnUOj1WEiRVxRLCRY3kSk9nVOl0ZdRnKr2jObYUWC/dCvfUD9b4HqdOMZMQOpDdFuLcd22+Vi3jNOuUdZdPCUdqIsmtruoDN2Vm8dyvfUGBlQBeeMeXP00h89Fj37ef59daJmsZx2/wA9vnoHZ/8A5Sf589bXlOt8V0YyYy+HiyFFh1Rio0sWMUY3xSld3W1Olx4clz7+x88ePpoaMYL8jnWXjH/Pz1Aen02SRiKqAGVXAAcuq/GfDkJygTjPa1uje19zcD9w0nTkB3u8N1/Ec6MYPNKefdus/wA41RunM2ohdYc3ycU1xZnsvetLJwYp5v55P9799NBYt9/cH9HCaEqvGDHv2zq4i3SSFuJSqgqWLH1fOLiuH31CML4937FvOuyHxN9T8WdTYo1Mv8RO0wRRqpN3nlvXJNtWgz27ex7aoD9H3z7a7PhvgfxJEZTh0ZbVvqXCNRhvM5d0uArKmc45+nMvJZdoAPuRaa58eNU6nw8eYssRGRKNeqwlEpcXeWuPONXAd0XpepXqMqMvphGPCMaypSSwRljJrdecArpvU2sIE7oueGRhbgSHbecDrmk235+mm6UgRolzhuvHZH3+mmGkeNN1CNtWnawPuW6MYle/bx9TQILf3wffjg1vipoFuO36apLpiSlZGkNubbvjFUV3Tkq+zbzbRHPn2+Xn3vjtpul1aG4xldto2KSCtqVS3XkMJhs8GueDTdDXZ0epNk/YwVdYvHL799UnukB/6lGDi17c5XVOt8PTxtlzXjnzkxVc63Pi9fSbEelLN7R8iY/Tj6JrtPxJN1EJ/iy9MemIUk/TH8sQF20d05vXP0osalGTGQ2VjikRMjdV8udIdG80+Xgxfvp+l6NjdHpsp7atlgw3fEaAu+CtIyarsN171V/pq0OoEZYu8Fl0KNjipYrvZJwax0o7ObkpVVQU7t15M7aePzacGkj8M+v8voLbkZyR9OfW23ReLeDUpp2Kwefq5886pTW22rFP0H9dH8K69+LozdfT66nF/k1unMDIubpfTjyGXuduedCRl3elpxtrPNUVXOrTWXUVN0tzJuViFshbuXHO7z51WMXpTlGUnprH1USJbZRthSDke+HzVOpxV1xTWUs1bR2DsfI+eqyJpGN3GsVKwMyrHHK7fL76lIu3H8+X8xpU1m+aBJus+x/PGiyps7Nn7c3rpIRlFlLqFxhGot3L1EdsaExHPqrB8tLLpBLbmMySN5AxX5crd39NZsUg7m5PjtjnN1k+l6ojCSWsCQ3HF4dsi8mG6c6hGVLg4TPb3+ZrSUXs+NQPOD05F7WwkcSESywXkcj9dRcuqdLq7RwNlZPcf2/zqccvNHnxqAnUfOtoa2oK/CfFfhsnZCe6Mo+uO6txW6PiRyPbUjTdfpkZISJA/mLp9zcD9zWicedZiqwkAG0skqq549KXVFPGfU54pqlScRk3Rxi6r5Wn317b/o//AONviPjjfCNdP/2eH5fr9tfQfgv/AIUIh+J1N1YrsF3R4zrcyfmsX0+Ix+Hx39v3v6arL+ndQWLFE5EpO/fjX3np/wDxb0IcRH56pP8A0Z048RPtrpL4+2dr4RD+m9WpBBprmIvNlPMfeu2NaP8AQuo8la+2db/TcD+3+fTXN1f6JGPBHP3P5++u04Z6r5BD/TnVUqN/zOddX/0pP5Fd85D1cBjlPbvr6T1f6Y1Q+dcfxnwRLAbYre21rFXb++uknn6Z6r0bq/0Hp7IbCW8JfiWiLbTAODbyN5Ncx/Sgvw/fXufxX9JAMfW7vv8AMwmH9NcfX/p21p7HfPJeH9dblk/ENv29YP6cbarJdt9mintz399P0Pg4nEmBIYYeeL3U3XGKp15j4n4GO55owWZo/TXD8R8LGq4f0r9s61sHLCHTgk4+pE9M8528tFJd0XeoT6UYSYc2A1TlCWNqj4z9jtWfwx2x39jvof8Aixb3rFkYasW8Wsihz6uCtOsaxL8WLN2lQzyZDs1F54wPfXLLrVcaOc2ZKvH17/I11S+FgMhmegsSKkpY9OQyW54dvuXzdJLiZoRduXy7RxdH6andXmB0pspcLh4Lui8+2MvY1ut8ZcYlBilCr+YY/wCr0FCXkr3jVji/a+c3WozkPm8f4zf841i+61gy6mAx5X9smP300fTSTMtIXgEbbKT2z+XNY0JR9A2cpt79ndXiqL9tCmcgo3SQ7GWq9j9Odcr6XF7YlCSXYiF0I+nc5i5yHj21z9OncNHMj6DjKc/VwaVx2xw9/nT2/wBnVTrMYMezTXpS+yPI141m1S9NxOokvTlpdtJ6jxbi3/2rRh8bIEZKSrcOb2/lu+Q1PqODJkv9W78ccaPR6cd0d0qi8obk+llv176xoSZ7l24/fxX17aaG1Hc0hcajdthUmyirbz8s4f8A8yT0zpL6CTP8pe5AXdW5wGLrSz6cRKViv5ttXxdF8lvfx51m20TJfz7apP4lSBufQVHtXqZYr3bv31vwospbWjO3dyl4MWbv05zqUa737V5+2sq0pXa5fver/Bx6e7/7rIhw7AZcNISo5rlOdL1+qzY2i1WCnl/Ng3S92+TONV+K/p8odTYyju7527XNxlvrbIREdTRJkgnp9VXge9lOdvvVe+oyM1/jTw6nm6aHi05ct0450Ic2VQ96f0eftqAlfw/51tD8V7LWtoE0/T0pHRi6kV+gP/iv/Xnw8PgodCcts4We1cmveOp/qzodpXr8tyj1OhtvdFn04zNxVxlmLGlsTItd/r2/Df6mmcr++tz4/Pr93Kyx+hfif9W9PyffXjOv/qiL318Zh/qVq90t18dqrm75vtWl/wDqCTeddJ8UhtfWZ/6gjJAq17/Pvrk639Xj59VuMGPN37uNfMz+u8er3u8+K+eunpf192pKfoZC8blqRFtLrOe31rXThMr3Trf1I899cU/jRvvj+OvUY/1SS0Ze1Z+3/saV/rKOHv5H/jzrcicvY5/ER75MY9tc0+tZTgv/AI+brwkf6naC88vNfbSdX47ikcDzxf760uPKfFXy983ftfb+fLXL1WLWFod2ftzZ4/mdcHV/qOfk1t+XN+96HU/qZusKF4M/z76Ljo+OldXWDB3kLhU5T3eMdtc/W6MoRizi1Jsyl7VJB/vmvvqXSuVu1YnKF1hf8C/TW/8A5SbBhfoTiWQzfps9DauEvRrEYdeIrV5/v9Rtpsazbgs+4l6lDruWMfVIq/na1jDVGGyvd0Ol1S2zdYgXSKUPHI5rvrdWO2HqjI3eqN3VWx3RP7sxS/njwohORtI0Xyyu78B4A7aH4l7Sa7ShCrC7aO/LV+ddEPiYsWLccekjW3csRlPdaG28meO2uacarFltNJYV/MaxRp9Q21XdtcvsXz3ePbuXodKVCWVMB9O5DcNZ4cXjnjvoSkU+lFcI4qslI3ms35+lpxhuPV6bjuYjdUKxi1dZMuX56zVb4fdKL04dMmruxHdP0xlYVkjSySv7b7aiSkF8Diw5oqrO9Sz/AP2zrdSSYvi6pMXzk760ujLYS2uxZA9rAZB7gn3NYoX4iEcbVSo3ZXqo3HPF8PfTPWCAF7rVbwlBE+Z6vvrQ69FbYtjEsGrRs8SPOedP8P0yXTlEhc8SJXTQJKJG/VzeMm2+L1miUZ1GUdsW09TyVeBsAbzZ2ONV/p39Pn1pbOmSlOrjCMZTZVmVER4jcn2NOTWUeozjFlcXaZAiRVMHqF75SV1rlOqxbgyO13TxTx9dZqjCMdslc4o78PtVYLzecXqd97zputPdKS7R8BR8gMBp+pEjJMoOLjVnmlxin66gnKFA2N9vGeH3760pY8cd78/vrUPtR75z+n/GhKJjPP6Z1ADVOn1trZGPCZLMiZvFl4eznXX/AEpfW7owgRSaxhJISqLsjLMp5K25ObiWkeqXG4QdhW5Ql6kr820oeSPbUE5dOItTH3qWffjW1HW1BQkbUtu7rtgw/PL99ZEuw/7wcc/40Y9H0Mt0RENtu5u8hVUVnPc1INIpr02988a0urkQCgMd8Vbd5ftpV1qXEV/ErJz/ADPPz0fxXSx60gq2k49rvHjOdL05giggllpZ4xkvXSe6mOrq9ea75Kr3b+V334r6aPT6s4m8uopntdNfpeodbqZn6QtwCu3nAt34u+2lINMuxR/xrc9Cz8S3Zjiv20Y9bz9vb5654P8AP01t3b5a12jv6Hx+2Wb2OWMUi8YqVPGOb1LpyXuFC5a4zj39u/GoPxMsepwbT2Mtfq/fWIeUOfPj2PprXQ6+p1rurHNl3gzj2ANCXX9JfqaCNP5cqiVm7/nBz9LrIJ5DxyNmUxnxoQnz8u//AB31ehfp/EsWyzN1yfUcSxZTyPvpZfEPHB7Yt8v2PbGl6UbG5BQpYtvtX0M+fbWjLdKN5MCFDRijFX7+XOmi0+nM6dsX8OQUphtrce9xS/ZNR6fXjfqjZZgduDkunKd6eeHRs9RIkIUBRkf775xfGpgtN4/Lil+126ztUz0fVXN5Nvq5LDHfs/XVP/IuJGcpJEuISsLygcQvlxyGt8L1TeCuGouROSKbbQF3UXwab474M6Uqj1On1BtJQexKQe8VC6aaSzWNEJEX8tt7sP8AbTZk/N6S3Ae2mj0ghGTXqUKkXjbdxtSKPNGbq6dJ8RISLYtU0VVemJ4Wi7POc6b4n4mXVmzltGi9sYxKAiVEo8fPnzrOiLKl8Zxf2+dav1OrKolbRtO1i024EuzxzqcYpIoV8Me9pw4TWj1mDcJMW+2HHDjv8ntqaL7CPVlGeC5EmERrv6CVUXReMP3WEZmyMLWZYxPU2MZREtrkTv4zpYboTJQW4yKmDW4REUznNJrfDzxO4xkyqIyv0qjvGwHFeqypOO5Kqco1f9xnJx4vi6/3+mmn8PKMSUoSIrQsUHBLCmWkfknnU2dYx3LPp9zGqdaTtDseoLJc4VTjEQrHZrOpoJJ3MrpjVWZxRQUjXvqTxznOKcVWRfOlzXeuDxfevfT9TrLa/wBzbii85oo86gHS6dypH5FD7c9v20JdNjhO38r6adlHa4SdlVRHbTuvvd7a7c+2nOtKMZEd0dxt6gYGIxQfPqC7xYagjCO5DB78HHfTz6dem779zFErz5P8al1I00NnnJ/n7abo9eUG4rFRjYpiQxkY5EUTuagf/wAKfg//AGj/AL62p/gvt9z/AH1tFCM+cGSu+M8/t9dP+A4Kym6q7c3ntWb1LWXUDRhox/z3v7/PTdWKel5O2Mcdxz31K9VB1TqMh9V3Rz424/TW+FmE4so7wkXG2O4vMbMl8WaWWJeEfs3qgsxvHc47fTj/AK0JearxpupGnz3vkeTF8l3n20Yy9LckqqMt5ftWXWtHR0enQdRYSjCZHZu9SIysEzDCL2X31z7lj7H7+/LxovWuIbTDe7N/Lmq78c3odKZdyN3Nl1+pxnOrA3TGXGUDuexjzj93tpZ9Va3K0UW3R4PB7aWXy/n+NO7SJSss2IUcUjarz2Kxzq6h2C3tjgp80OAa99Sv+fLS3qsYWch87xy1i+eK8mrot1vh7lKXT9UCRbt2gL6bLdpeMv10en8QKksQlK3aHpW8xBOC6jdYNc8ZpHEquxM8e5xWcfXWJ8XadzBYN4a8PLqyhR1TodYEsEEUTmuzkw+LNDpwUwgFuUOKsPLVYNIhV39M6uivVkblx3xGwzbRedpgpz/nSFYOOC3seWi36dtMyto2m5jxVGMZeDOc/PjRPh66hBx6iLTF70o2RTw3Xv31NB6lG6MUY4ppGVPNW19dQ7fXTEcoc58eP86f4noMGuHuCJ5KRRKr76aF6vUXL355zm7be7o9P4hIzhbUgwJySsvDZzxXJntp+sF0hB9S5s7oUGHFfUutGBGGx3S3ZZFMdp/akhVsb4++s0Rl1VsuhbourCrp7+/vrp/p/wAbCFs4R6ptmbZWG6RtjK4IrH8xeLPfXL1+kRlIJEgU3RyPuWDX0NU63wc4wjOQkZsiNiXtpasp5OPOs1UYn2Oc19vfXbDowemspsZRJbRCQ1SQKzFbXcgY5vXINgEbl5PHigz89N0ZqxLrkv8ALh5tO2XnUFpS6bCiEt29/v7IhGJWao9X0rXNJbc33x8v+9dHwnRgpcuy1QZHBcsKme/jvqc5FhRRhrF+Vc+e3YNQI9TGVUwZxQfcq9GXUEiMQ2iWYZZUXnJdfINdH/n1JJbeqRg9ODLcbQbjKIJkzRK+cmuSYdrqjmuazXtf6aimg1xKsJ3zZxjs8fXUtWPhpUrGVRok1xd7R8LTh8Og9MIxb/MN44prD34/XRG/A9z7h++tqnU+BkKO2xR9cHj3JU62gl8Nt3G+yN521de16Ui0+MD/AJP8aXW1lVWEdsdrJk3uNuDitqNy73gr31OtGHURsdP8TFJO42rmjBnOKxWqietGu/6fpo+NAj/P0+uqH/DxnDihG2+5jxnOj0orcS81g7vbHfmvrpZSvlvgOXH7VrQlTjD5zjviuNWDS6qtrb5flX/GsTr7V+nvrLfgxXHNGqHR9PmTVFLit12Y+mqASxVvtTi3n9NLNtxgvBd0fPW8988/f7aF4qvrrSGvFF+Xw1whXi9P1ZRxt3flN26vzf3VXbx31MeMfzjnx/zq/S+LlGEoFbZoyaF9LZl/KW/XHNaoX8F2RbjW5MVZ+XKGae1+Gu+glDgRaJU8lLt4rFcnDq/TnJZR9W2VTlHp1VHqzEa9IvPGo9H4OclIxVIs3HEQtl8gz8s6KS9zmjjtRgrNHt40u3+Pvp5XOTgGuCohtjbz7D89XCfWlKbM31u9UkZbTNMuWi6Uvgto0RGUex2u2+efeuPHOPOmh8ZI2hJiRdxWKl/7CZvjOpyWCl1ZUqlYl3VxwmDzxrdLoyk1EZNL6c4I7pP0BXxTqaq/w8Jzm/3TlbkJWyu7vA5W3jD41zMOGsPH8ffV03JbvlKOAtp4IvFUHBYFfLU7lILkpEaF4N1pG/dWjyugv8F0PxJBJbmkISVol6Q3AMkI4A9vFah1Y05SVNVng7ZBD+Y1uhKm/A8U9vfj56Kc7fUOPy5qxPO1fZ8moJvTxd8/T5+2P3NU6nTYSYqXG+Jbi/8A8UUb0/W+EQqNyQ3NVIIu2l2rtbaR49PnXPGSCHfn5Xf+a0Fvg6ZUyIDGRub8NXWcoHjPGtD4b1SJL6SVsA6hYKZGtqn5hwZzWpz6YAkhvsXj52f4vWh1Gk8lfrfy1AIyCWQkHul9vZ1afXGAcMd3YyNUWG7s8qVxWbWEZw4jm+ayMfV+hl1OQqycrav6v+dQPPoyiIlcWNXxuMchWbMZ0Oh1AS6QbRvNdrMl8YTnVep8TF6MIEQRkyfTatdyJIiAFMku0q3UOrMaqNYzm79899AGbXPvz9M6NFl/lvkM1w4v2xp+hXJLbIyLZxxSZ3X5o99B6o7t0RZVSemm80GGyytQKw+f1NbSa2n+BdUllwdj9Crx/nU9bWVW/ExIobzxx8k4O1cZ+WpGjFeDvj5+331g5/xqjWX7frWiSweTv5/bH76O27bDPGe/j5aDHNGc49/pqoAaJ761c/rjjROCzGaeP+61YH6m2osbuvVYVd4rz6aW/fVJ9A2jF3YZTqMvQbtvreH+1Ex665xqFlV3vnFV3/b9dGMkearw+/tqg9SFcnYTN+M/8dtJ24z5+2P551TqsdoRGxd0rslnFFG3Hu37a3Wg95CucO7nynf56DHUUILURvjhaF89uNElzHdccucZr/LRj5alj66MZ8nn+fTWkVm2RxQAc8uVfbSfic9sVjHtp+j8U9ORKDkpyHNI82VlNJt9N+729jvx9NXVGchVIkTmrcexuVf86Pw0Bc7sZ9MRaMyeSqLfp20erODGJEkOd1oi3jbQViub0vSgvAq+kp72ffGPrqIXqV2+37vvq/w3TjYy3bMbpBaW1cRQUOy/U1KXRpmSslGyqvI0ijjvn20IkVBUzlq6+Ry6im60T+2wordy9mqxV39tN1fhyNKjFFGKea4cxydy6zk1z6vI3spRjWb2xHbEfmqAoZvnnUETV/iulOCQk8RigSJUJvPyqH5rrtepfiKRFwcHi23TbBk0IepC8mFLazXyONB01+acvWS3FstsifZe8kUUrJ47cTFq+3H/ABp+pxESmvFWKt+/PPg1upQyjagu28dzKW8hxf1xoAdO1yHPL47e7q/R6VJyyVIbEUkUx4y57fbxqA0IxyhSr6cjdHNmM+dbp9dje1rjJjhER5Mg/TUDLiSyp8U+q1v2K9/Ol2+aqzw18s/ytb/yJbiV3Ibtpzd23+bPnnTRT1d3s8V5x78c41Buv0gkhIaa+eUs8GP10Op0476jJ23RKRTV8sRa+QutLpq3m63Zc8Wt/fTnWmjG1F/Ec8oPqfel++gSXw7FNwxs3FjkqxPI+dHr9GUZMWlhhYpI553RUlzV3pv/ADJel3T3RNo7rqNURDsfm71njyOmgKm5Ss0EZPD5l6R8Z+WSpn0/XW0u7W0Qutra2sK2n6bkxfz1tbWoBbVXi+P30NbW0DYr38/t/PGhGbkvDz/nR1tVFvivhtm31wnujGVwbqy9suKkdz9dQNbW0gtDr1IZRjIBNrYcNKxRUW+exeMan05U5L5w2dqvHjn6a2tqhuoRxtVwXZWe4Utnvj5anWtra1BaXTistqUZFea8YLXxrD6Qzi19XmjBWHzzftWtraBFVZXnl4OfB/togbf/AMr/AE/n7+M7W0geHQzEn6IyySYri63FZkWJj30+2M4X6IbAK9W6asnd3L7PBg862toE6kZdTdOijKkSIcGAAPkawmeQxi20sxYVnnJ21tbUCzgHZzk4fl++dTu3zetrag6IdZuO7slLbiP9tNlccj9tL1opLdIuLdMTaSp23Ggxfto62gP4JIqCG2BJtrc2XtHlLqjtFdN8R8KwnOEZHUj01WULlBrG7j8qoW+Tzra2p/YV6jBCQbunLAkUu7kS/wDYsPJzqPS6lL4RE4/mafpoa2gPxCMpIelVBbaeLQLfofI08uut3TeV2l2080Jx29/Otrait2qNyOWysoHzAcXfjjR65e2BGJKNxWKu93YctXmsUUHzTraqD/4se/VgPcSeHuNRrW1tbUV//9k="/>
          <p:cNvSpPr>
            <a:spLocks noChangeAspect="1" noChangeArrowheads="1"/>
          </p:cNvSpPr>
          <p:nvPr/>
        </p:nvSpPr>
        <p:spPr bwMode="auto">
          <a:xfrm>
            <a:off x="106363" y="-847725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0888" y="1102773"/>
            <a:ext cx="3001538" cy="2015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1" y="1066800"/>
            <a:ext cx="1365250" cy="2051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56004" y="28575"/>
            <a:ext cx="35637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Who am I?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5619" y="3244334"/>
            <a:ext cx="1674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Edmond Halley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3375124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Halley’s Comet sightings in 1531, 1607, 1682, 1758 are </a:t>
            </a:r>
            <a:r>
              <a:rPr lang="en-US" b="1" dirty="0">
                <a:solidFill>
                  <a:schemeClr val="accent6"/>
                </a:solidFill>
              </a:rPr>
              <a:t>approximately 76 years </a:t>
            </a:r>
            <a:r>
              <a:rPr lang="en-US" b="1" dirty="0" smtClean="0">
                <a:solidFill>
                  <a:schemeClr val="accent6"/>
                </a:solidFill>
              </a:rPr>
              <a:t>apart. They make a sequence.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751" y="4662265"/>
            <a:ext cx="3394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I can count by twos, tie my shoes,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Button buttons, and zip zippers…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4588" y="550962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2, 4, 6, 8, …</a:t>
            </a:r>
            <a:endParaRPr lang="en-US" b="1" dirty="0">
              <a:solidFill>
                <a:schemeClr val="accent6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191000"/>
            <a:ext cx="238125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5029200"/>
            <a:ext cx="2403230" cy="72096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096544" y="6566356"/>
            <a:ext cx="489505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http://www.explorelearning.com/index.cfm?method=cResource.dspView&amp;ResourceID=219&amp;ClassID=135423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968087" y="5694292"/>
            <a:ext cx="86433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Finding Patterns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06502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11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1379" y="152400"/>
            <a:ext cx="2948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Investigating Patterns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685800"/>
            <a:ext cx="3619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Sort the sequences into two groups.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19412" y="1143476"/>
            <a:ext cx="12538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1, 3, 5, 7, …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19412" y="1656040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  <a:r>
              <a:rPr lang="en-US" dirty="0" smtClean="0"/>
              <a:t>, 5, </a:t>
            </a:r>
            <a:r>
              <a:rPr lang="en-US" dirty="0"/>
              <a:t>6</a:t>
            </a:r>
            <a:r>
              <a:rPr lang="en-US" dirty="0" smtClean="0"/>
              <a:t>, 12, 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19412" y="2208490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2, </a:t>
            </a:r>
            <a:r>
              <a:rPr lang="en-US" dirty="0"/>
              <a:t>4</a:t>
            </a:r>
            <a:r>
              <a:rPr lang="en-US" dirty="0" smtClean="0"/>
              <a:t>, 8, 16, …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24612" y="1143476"/>
            <a:ext cx="146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-7, -4, -1, </a:t>
            </a:r>
            <a:r>
              <a:rPr lang="en-US" dirty="0"/>
              <a:t>2</a:t>
            </a:r>
            <a:r>
              <a:rPr lang="en-US" dirty="0" smtClean="0"/>
              <a:t>, 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24612" y="1656040"/>
            <a:ext cx="1535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-7, -6, -4, -1, …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24612" y="2208490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10, 20, 30, …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91000" y="695123"/>
            <a:ext cx="4768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What characteristic did you use to sort the lists?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762000" y="3124200"/>
            <a:ext cx="7848600" cy="2590800"/>
            <a:chOff x="762000" y="3124200"/>
            <a:chExt cx="7848600" cy="31242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762000" y="3124200"/>
              <a:ext cx="784860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572000" y="3124200"/>
              <a:ext cx="0" cy="3124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1219200" y="2754868"/>
            <a:ext cx="25072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Arithmetic Sequences</a:t>
            </a:r>
            <a:endParaRPr lang="en-US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90600" y="5791200"/>
            <a:ext cx="5732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List some possible characteristics of arithmetic sequences: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7" name="Picture 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725" y="240357"/>
            <a:ext cx="2857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13043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1.1A.</a:t>
            </a:r>
            <a:r>
              <a:rPr lang="en-US" sz="1800" i="1" dirty="0" smtClean="0"/>
              <a:t>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971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2 -0.00463 L -0.00452 0.339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96296E-6 L 0.42795 0.253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89" y="1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43073 0.295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28" y="14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-0.39931 0.4509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65" y="2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96296E-6 L 0.0467 0.4872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6" y="2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-0.0044 L -0.38628 0.4134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39" y="2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609600" y="381000"/>
            <a:ext cx="716280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A </a:t>
            </a:r>
            <a:r>
              <a:rPr lang="en-US" dirty="0">
                <a:solidFill>
                  <a:srgbClr val="CC0000"/>
                </a:solidFill>
              </a:rPr>
              <a:t>sequence</a:t>
            </a:r>
            <a:r>
              <a:rPr lang="en-US" dirty="0"/>
              <a:t> is an ordered list of numbers usually separated by commas. </a:t>
            </a:r>
          </a:p>
          <a:p>
            <a:endParaRPr lang="en-US" dirty="0"/>
          </a:p>
          <a:p>
            <a:r>
              <a:rPr lang="en-US" dirty="0"/>
              <a:t>It contains elements or terms that follow a pattern or rule to determine the next term in the sequence.</a:t>
            </a:r>
          </a:p>
          <a:p>
            <a:endParaRPr lang="en-US" dirty="0"/>
          </a:p>
          <a:p>
            <a:r>
              <a:rPr lang="en-US" dirty="0"/>
              <a:t>The numbers in sequences are called </a:t>
            </a:r>
            <a:r>
              <a:rPr lang="en-US" dirty="0">
                <a:solidFill>
                  <a:srgbClr val="CC0000"/>
                </a:solidFill>
              </a:rPr>
              <a:t>terms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C00000"/>
                </a:solidFill>
              </a:rPr>
              <a:t>arithmetic sequence </a:t>
            </a:r>
            <a:r>
              <a:rPr lang="en-US" dirty="0" smtClean="0"/>
              <a:t>is an ordered list of terms in which the difference between consecutive terms is a constant. The value added to each term to create the next term is the </a:t>
            </a:r>
            <a:r>
              <a:rPr lang="en-US" dirty="0" smtClean="0">
                <a:solidFill>
                  <a:srgbClr val="C00000"/>
                </a:solidFill>
              </a:rPr>
              <a:t>common difference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838200" y="5401270"/>
            <a:ext cx="439094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Geneva" charset="0"/>
              </a:rPr>
              <a:t>2,  4,   </a:t>
            </a:r>
            <a:r>
              <a:rPr lang="en-US" dirty="0" smtClean="0">
                <a:solidFill>
                  <a:srgbClr val="000000"/>
                </a:solidFill>
                <a:latin typeface="Geneva" charset="0"/>
              </a:rPr>
              <a:t>6,   8,   10,   12                 </a:t>
            </a:r>
            <a:r>
              <a:rPr lang="en-US" dirty="0">
                <a:solidFill>
                  <a:srgbClr val="000000"/>
                </a:solidFill>
                <a:latin typeface="Geneva" charset="0"/>
              </a:rPr>
              <a:t>_____</a:t>
            </a:r>
            <a:endParaRPr lang="en-US" dirty="0">
              <a:solidFill>
                <a:srgbClr val="01004D"/>
              </a:solidFill>
              <a:latin typeface="Geneva" charset="0"/>
            </a:endParaRPr>
          </a:p>
          <a:p>
            <a:endParaRPr lang="en-US" dirty="0">
              <a:solidFill>
                <a:srgbClr val="01004D"/>
              </a:solidFill>
              <a:latin typeface="Geneva" charset="0"/>
            </a:endParaRPr>
          </a:p>
          <a:p>
            <a:r>
              <a:rPr lang="en-US" dirty="0" smtClean="0">
                <a:solidFill>
                  <a:srgbClr val="01004D"/>
                </a:solidFill>
                <a:latin typeface="Geneva" charset="0"/>
              </a:rPr>
              <a:t>7,   </a:t>
            </a:r>
            <a:r>
              <a:rPr lang="en-US" dirty="0">
                <a:solidFill>
                  <a:srgbClr val="01004D"/>
                </a:solidFill>
                <a:latin typeface="Geneva" charset="0"/>
              </a:rPr>
              <a:t>3,    </a:t>
            </a:r>
            <a:r>
              <a:rPr lang="en-US" dirty="0" smtClean="0">
                <a:solidFill>
                  <a:srgbClr val="01004D"/>
                </a:solidFill>
                <a:latin typeface="Geneva" charset="0"/>
              </a:rPr>
              <a:t>-1,   -5,    -9                     </a:t>
            </a:r>
            <a:r>
              <a:rPr lang="en-US" dirty="0">
                <a:solidFill>
                  <a:srgbClr val="01004D"/>
                </a:solidFill>
                <a:latin typeface="Geneva" charset="0"/>
              </a:rPr>
              <a:t>_____ </a:t>
            </a:r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5194856" y="5314890"/>
            <a:ext cx="4411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 smtClean="0">
                <a:solidFill>
                  <a:srgbClr val="CC0000"/>
                </a:solidFill>
              </a:rPr>
              <a:t>14</a:t>
            </a:r>
            <a:endParaRPr lang="en-US" sz="2000" dirty="0">
              <a:solidFill>
                <a:srgbClr val="CC0000"/>
              </a:solidFill>
            </a:endParaRPr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5213906" y="5913060"/>
            <a:ext cx="5261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 smtClean="0">
                <a:solidFill>
                  <a:srgbClr val="CC0000"/>
                </a:solidFill>
              </a:rPr>
              <a:t>-13</a:t>
            </a:r>
            <a:endParaRPr lang="en-US" sz="2000" dirty="0">
              <a:solidFill>
                <a:srgbClr val="CC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24600" y="4902454"/>
            <a:ext cx="2046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common difference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6940262" y="5314890"/>
            <a:ext cx="31290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2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934200" y="5924490"/>
            <a:ext cx="3978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-4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13043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1.1A.</a:t>
            </a:r>
            <a:r>
              <a:rPr lang="en-US" sz="1800" i="1" dirty="0" smtClean="0"/>
              <a:t>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4140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9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78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78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 uiExpand="1" build="p" autoUpdateAnimBg="0"/>
      <p:bldP spid="37901" grpId="0" uiExpand="1" autoUpdateAnimBg="0"/>
      <p:bldP spid="37902" grpId="0" uiExpand="1" autoUpdateAnimBg="0"/>
      <p:bldP spid="37903" grpId="0" uiExpand="1" autoUpdateAnimBg="0"/>
      <p:bldP spid="2" grpId="0"/>
      <p:bldP spid="8" grpId="0" autoUpdateAnimBg="0"/>
      <p:bldP spid="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914400" y="4419600"/>
            <a:ext cx="7523163" cy="97631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18" name="Rectangle 5"/>
          <p:cNvSpPr>
            <a:spLocks noChangeArrowheads="1"/>
          </p:cNvSpPr>
          <p:nvPr/>
        </p:nvSpPr>
        <p:spPr bwMode="auto">
          <a:xfrm>
            <a:off x="2409825" y="3732217"/>
            <a:ext cx="3051175" cy="404813"/>
          </a:xfrm>
          <a:prstGeom prst="rect">
            <a:avLst/>
          </a:prstGeom>
          <a:noFill/>
          <a:ln w="38100">
            <a:solidFill>
              <a:srgbClr val="FFCC0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8" name="AutoShape 6"/>
          <p:cNvSpPr>
            <a:spLocks noChangeArrowheads="1"/>
          </p:cNvSpPr>
          <p:nvPr/>
        </p:nvSpPr>
        <p:spPr bwMode="auto">
          <a:xfrm>
            <a:off x="2551113" y="1951038"/>
            <a:ext cx="284162" cy="1252537"/>
          </a:xfrm>
          <a:prstGeom prst="downArrow">
            <a:avLst>
              <a:gd name="adj1" fmla="val 59778"/>
              <a:gd name="adj2" fmla="val 82137"/>
            </a:avLst>
          </a:prstGeom>
          <a:gradFill rotWithShape="0">
            <a:gsLst>
              <a:gs pos="0">
                <a:srgbClr val="FF0000"/>
              </a:gs>
              <a:gs pos="100000">
                <a:srgbClr val="9900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3133725" y="1951038"/>
            <a:ext cx="284163" cy="1252537"/>
          </a:xfrm>
          <a:prstGeom prst="downArrow">
            <a:avLst>
              <a:gd name="adj1" fmla="val 59778"/>
              <a:gd name="adj2" fmla="val 82136"/>
            </a:avLst>
          </a:prstGeom>
          <a:gradFill rotWithShape="0">
            <a:gsLst>
              <a:gs pos="0">
                <a:srgbClr val="FF0000"/>
              </a:gs>
              <a:gs pos="100000">
                <a:srgbClr val="9900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3721100" y="1951038"/>
            <a:ext cx="284163" cy="1252537"/>
          </a:xfrm>
          <a:prstGeom prst="downArrow">
            <a:avLst>
              <a:gd name="adj1" fmla="val 59778"/>
              <a:gd name="adj2" fmla="val 82136"/>
            </a:avLst>
          </a:prstGeom>
          <a:gradFill rotWithShape="0">
            <a:gsLst>
              <a:gs pos="0">
                <a:srgbClr val="FF0000"/>
              </a:gs>
              <a:gs pos="100000">
                <a:srgbClr val="9900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AutoShape 9"/>
          <p:cNvSpPr>
            <a:spLocks noChangeArrowheads="1"/>
          </p:cNvSpPr>
          <p:nvPr/>
        </p:nvSpPr>
        <p:spPr bwMode="auto">
          <a:xfrm>
            <a:off x="4368800" y="1951038"/>
            <a:ext cx="284163" cy="1252537"/>
          </a:xfrm>
          <a:prstGeom prst="downArrow">
            <a:avLst>
              <a:gd name="adj1" fmla="val 59778"/>
              <a:gd name="adj2" fmla="val 82136"/>
            </a:avLst>
          </a:prstGeom>
          <a:gradFill rotWithShape="0">
            <a:gsLst>
              <a:gs pos="0">
                <a:srgbClr val="FF0000"/>
              </a:gs>
              <a:gs pos="100000">
                <a:srgbClr val="9900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4986338" y="1951038"/>
            <a:ext cx="284162" cy="1252537"/>
          </a:xfrm>
          <a:prstGeom prst="downArrow">
            <a:avLst>
              <a:gd name="adj1" fmla="val 59778"/>
              <a:gd name="adj2" fmla="val 82137"/>
            </a:avLst>
          </a:prstGeom>
          <a:gradFill rotWithShape="0">
            <a:gsLst>
              <a:gs pos="0">
                <a:srgbClr val="FF0000"/>
              </a:gs>
              <a:gs pos="100000">
                <a:srgbClr val="99009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5827713" y="1587500"/>
            <a:ext cx="24066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>
                <a:latin typeface="Helvetica" charset="0"/>
              </a:rPr>
              <a:t>The </a:t>
            </a:r>
            <a:r>
              <a:rPr lang="en-US" sz="1800" dirty="0">
                <a:solidFill>
                  <a:srgbClr val="003399"/>
                </a:solidFill>
                <a:latin typeface="Helvetica" charset="0"/>
              </a:rPr>
              <a:t>n value</a:t>
            </a:r>
            <a:r>
              <a:rPr lang="en-US" sz="1800" dirty="0">
                <a:latin typeface="Helvetica" charset="0"/>
              </a:rPr>
              <a:t> gives </a:t>
            </a:r>
            <a:br>
              <a:rPr lang="en-US" sz="1800" dirty="0">
                <a:latin typeface="Helvetica" charset="0"/>
              </a:rPr>
            </a:br>
            <a:r>
              <a:rPr lang="en-US" sz="1800" dirty="0">
                <a:latin typeface="Helvetica" charset="0"/>
              </a:rPr>
              <a:t>the </a:t>
            </a:r>
            <a:r>
              <a:rPr lang="en-US" sz="1800" dirty="0">
                <a:solidFill>
                  <a:srgbClr val="FF0000"/>
                </a:solidFill>
                <a:latin typeface="Helvetica" charset="0"/>
              </a:rPr>
              <a:t>relative position</a:t>
            </a:r>
            <a:r>
              <a:rPr lang="en-US" sz="1800" dirty="0">
                <a:latin typeface="Helvetica" charset="0"/>
              </a:rPr>
              <a:t> </a:t>
            </a:r>
            <a:br>
              <a:rPr lang="en-US" sz="1800" dirty="0">
                <a:latin typeface="Helvetica" charset="0"/>
              </a:rPr>
            </a:br>
            <a:r>
              <a:rPr lang="en-US" sz="1800" dirty="0">
                <a:latin typeface="Helvetica" charset="0"/>
              </a:rPr>
              <a:t>of each </a:t>
            </a:r>
            <a:r>
              <a:rPr lang="en-US" sz="1800" dirty="0">
                <a:solidFill>
                  <a:srgbClr val="990099"/>
                </a:solidFill>
                <a:latin typeface="Helvetica" charset="0"/>
              </a:rPr>
              <a:t>term</a:t>
            </a:r>
            <a:r>
              <a:rPr lang="en-US" sz="1800" dirty="0">
                <a:latin typeface="Helvetica" charset="0"/>
              </a:rPr>
              <a:t>.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2525713" y="1524000"/>
            <a:ext cx="3079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1      2      3      4      5</a:t>
            </a:r>
            <a:r>
              <a:rPr lang="en-US" b="0"/>
              <a:t>    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2516188" y="3722688"/>
            <a:ext cx="28777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990099"/>
                </a:solidFill>
              </a:rPr>
              <a:t>3,    6,     9,    12,    15</a:t>
            </a:r>
            <a:endParaRPr lang="en-US" dirty="0">
              <a:solidFill>
                <a:srgbClr val="990099"/>
              </a:solidFill>
            </a:endParaRP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5792544" y="3581400"/>
            <a:ext cx="34932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>
                <a:latin typeface="Helvetica" charset="0"/>
              </a:rPr>
              <a:t>The </a:t>
            </a:r>
            <a:r>
              <a:rPr lang="en-US" sz="1800" dirty="0" err="1">
                <a:solidFill>
                  <a:srgbClr val="003399"/>
                </a:solidFill>
                <a:latin typeface="Helvetica" charset="0"/>
              </a:rPr>
              <a:t>t</a:t>
            </a:r>
            <a:r>
              <a:rPr lang="en-US" sz="1800" baseline="-25000" dirty="0" err="1">
                <a:solidFill>
                  <a:srgbClr val="003399"/>
                </a:solidFill>
                <a:latin typeface="Helvetica" charset="0"/>
              </a:rPr>
              <a:t>n</a:t>
            </a:r>
            <a:r>
              <a:rPr lang="en-US" sz="1800" baseline="-25000" dirty="0">
                <a:solidFill>
                  <a:srgbClr val="003399"/>
                </a:solidFill>
                <a:latin typeface="Helvetica" charset="0"/>
              </a:rPr>
              <a:t> </a:t>
            </a:r>
            <a:r>
              <a:rPr lang="en-US" sz="1800" dirty="0">
                <a:solidFill>
                  <a:srgbClr val="003399"/>
                </a:solidFill>
                <a:latin typeface="Helvetica" charset="0"/>
              </a:rPr>
              <a:t>value </a:t>
            </a:r>
            <a:r>
              <a:rPr lang="en-US" sz="1800" dirty="0">
                <a:latin typeface="Helvetica" charset="0"/>
              </a:rPr>
              <a:t>gives the </a:t>
            </a:r>
            <a:br>
              <a:rPr lang="en-US" sz="1800" dirty="0">
                <a:latin typeface="Helvetica" charset="0"/>
              </a:rPr>
            </a:br>
            <a:r>
              <a:rPr lang="en-US" sz="1800" dirty="0" smtClean="0">
                <a:latin typeface="Helvetica" charset="0"/>
              </a:rPr>
              <a:t>actual </a:t>
            </a:r>
            <a:r>
              <a:rPr lang="en-US" sz="1800" dirty="0" smtClean="0">
                <a:solidFill>
                  <a:srgbClr val="990099"/>
                </a:solidFill>
                <a:latin typeface="Helvetica" charset="0"/>
              </a:rPr>
              <a:t>terms</a:t>
            </a:r>
            <a:r>
              <a:rPr lang="en-US" sz="1800" dirty="0" smtClean="0">
                <a:latin typeface="Helvetica" charset="0"/>
              </a:rPr>
              <a:t> </a:t>
            </a:r>
            <a:r>
              <a:rPr lang="en-US" sz="1800" dirty="0">
                <a:latin typeface="Helvetica" charset="0"/>
              </a:rPr>
              <a:t>of the  sequence.</a:t>
            </a: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2933700" y="4484688"/>
            <a:ext cx="2438400" cy="36195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b="0">
              <a:solidFill>
                <a:srgbClr val="FFFF00"/>
              </a:solidFill>
            </a:endParaRP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990600" y="4419600"/>
            <a:ext cx="47067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b="0" dirty="0"/>
              <a:t>This is a finite </a:t>
            </a:r>
            <a:r>
              <a:rPr lang="en-US" b="0" dirty="0" smtClean="0"/>
              <a:t>arithmetic </a:t>
            </a:r>
            <a:r>
              <a:rPr lang="en-US" b="0" dirty="0"/>
              <a:t>sequence 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965200" y="4876800"/>
            <a:ext cx="63198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b="0" dirty="0"/>
              <a:t>where  </a:t>
            </a:r>
            <a:r>
              <a:rPr lang="en-US" sz="2800" b="0" i="1" dirty="0" err="1"/>
              <a:t>t</a:t>
            </a:r>
            <a:r>
              <a:rPr lang="en-US" sz="2800" i="1" baseline="-25000" dirty="0" err="1"/>
              <a:t>n</a:t>
            </a:r>
            <a:r>
              <a:rPr lang="en-US" b="0" dirty="0"/>
              <a:t> </a:t>
            </a:r>
            <a:r>
              <a:rPr lang="en-US" sz="1600" b="0" dirty="0"/>
              <a:t> </a:t>
            </a:r>
            <a:r>
              <a:rPr lang="en-US" b="0" dirty="0"/>
              <a:t>represents the </a:t>
            </a:r>
            <a:r>
              <a:rPr lang="en-US" sz="2800" i="1" dirty="0"/>
              <a:t>n</a:t>
            </a:r>
            <a:r>
              <a:rPr lang="en-US" b="0" dirty="0"/>
              <a:t>th term of the sequence.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609600" y="1447800"/>
            <a:ext cx="1524000" cy="2773363"/>
            <a:chOff x="672" y="704"/>
            <a:chExt cx="790" cy="1747"/>
          </a:xfrm>
        </p:grpSpPr>
        <p:grpSp>
          <p:nvGrpSpPr>
            <p:cNvPr id="20507" name="Group 27"/>
            <p:cNvGrpSpPr>
              <a:grpSpLocks/>
            </p:cNvGrpSpPr>
            <p:nvPr/>
          </p:nvGrpSpPr>
          <p:grpSpPr bwMode="auto">
            <a:xfrm>
              <a:off x="672" y="704"/>
              <a:ext cx="790" cy="374"/>
              <a:chOff x="589" y="999"/>
              <a:chExt cx="790" cy="374"/>
            </a:xfrm>
          </p:grpSpPr>
          <p:grpSp>
            <p:nvGrpSpPr>
              <p:cNvPr id="20513" name="Group 28"/>
              <p:cNvGrpSpPr>
                <a:grpSpLocks/>
              </p:cNvGrpSpPr>
              <p:nvPr/>
            </p:nvGrpSpPr>
            <p:grpSpPr bwMode="auto">
              <a:xfrm>
                <a:off x="589" y="999"/>
                <a:ext cx="790" cy="374"/>
                <a:chOff x="4560" y="1580"/>
                <a:chExt cx="514" cy="206"/>
              </a:xfrm>
            </p:grpSpPr>
            <p:sp>
              <p:nvSpPr>
                <p:cNvPr id="20515" name="Rectangle 29"/>
                <p:cNvSpPr>
                  <a:spLocks noChangeArrowheads="1"/>
                </p:cNvSpPr>
                <p:nvPr/>
              </p:nvSpPr>
              <p:spPr bwMode="auto">
                <a:xfrm rot="-5400000">
                  <a:off x="4726" y="1466"/>
                  <a:ext cx="100" cy="43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CC0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16" name="Freeform 30"/>
                <p:cNvSpPr>
                  <a:spLocks/>
                </p:cNvSpPr>
                <p:nvPr/>
              </p:nvSpPr>
              <p:spPr bwMode="auto">
                <a:xfrm rot="-5400000">
                  <a:off x="4920" y="1631"/>
                  <a:ext cx="206" cy="103"/>
                </a:xfrm>
                <a:custGeom>
                  <a:avLst/>
                  <a:gdLst>
                    <a:gd name="T0" fmla="*/ 0 w 384"/>
                    <a:gd name="T1" fmla="*/ 0 h 192"/>
                    <a:gd name="T2" fmla="*/ 206 w 384"/>
                    <a:gd name="T3" fmla="*/ 0 h 192"/>
                    <a:gd name="T4" fmla="*/ 103 w 384"/>
                    <a:gd name="T5" fmla="*/ 103 h 192"/>
                    <a:gd name="T6" fmla="*/ 0 w 384"/>
                    <a:gd name="T7" fmla="*/ 0 h 19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192"/>
                    <a:gd name="T14" fmla="*/ 384 w 384"/>
                    <a:gd name="T15" fmla="*/ 192 h 19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192">
                      <a:moveTo>
                        <a:pt x="0" y="0"/>
                      </a:moveTo>
                      <a:lnTo>
                        <a:pt x="384" y="0"/>
                      </a:lnTo>
                      <a:lnTo>
                        <a:pt x="192" y="19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CC0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514" name="Rectangle 31"/>
              <p:cNvSpPr>
                <a:spLocks noChangeArrowheads="1"/>
              </p:cNvSpPr>
              <p:nvPr/>
            </p:nvSpPr>
            <p:spPr bwMode="auto">
              <a:xfrm>
                <a:off x="837" y="1007"/>
                <a:ext cx="19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800" i="1"/>
                  <a:t>n</a:t>
                </a:r>
              </a:p>
            </p:txBody>
          </p:sp>
        </p:grpSp>
        <p:grpSp>
          <p:nvGrpSpPr>
            <p:cNvPr id="20508" name="Group 32"/>
            <p:cNvGrpSpPr>
              <a:grpSpLocks/>
            </p:cNvGrpSpPr>
            <p:nvPr/>
          </p:nvGrpSpPr>
          <p:grpSpPr bwMode="auto">
            <a:xfrm>
              <a:off x="672" y="2064"/>
              <a:ext cx="790" cy="387"/>
              <a:chOff x="593" y="1712"/>
              <a:chExt cx="790" cy="387"/>
            </a:xfrm>
          </p:grpSpPr>
          <p:grpSp>
            <p:nvGrpSpPr>
              <p:cNvPr id="20509" name="Group 33"/>
              <p:cNvGrpSpPr>
                <a:grpSpLocks/>
              </p:cNvGrpSpPr>
              <p:nvPr/>
            </p:nvGrpSpPr>
            <p:grpSpPr bwMode="auto">
              <a:xfrm>
                <a:off x="593" y="1725"/>
                <a:ext cx="790" cy="374"/>
                <a:chOff x="4560" y="1580"/>
                <a:chExt cx="514" cy="206"/>
              </a:xfrm>
            </p:grpSpPr>
            <p:sp>
              <p:nvSpPr>
                <p:cNvPr id="20511" name="Rectangle 34"/>
                <p:cNvSpPr>
                  <a:spLocks noChangeArrowheads="1"/>
                </p:cNvSpPr>
                <p:nvPr/>
              </p:nvSpPr>
              <p:spPr bwMode="auto">
                <a:xfrm rot="-5400000">
                  <a:off x="4726" y="1466"/>
                  <a:ext cx="100" cy="432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FCC01"/>
                    </a:gs>
                  </a:gsLst>
                  <a:lin ang="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12" name="Freeform 35"/>
                <p:cNvSpPr>
                  <a:spLocks/>
                </p:cNvSpPr>
                <p:nvPr/>
              </p:nvSpPr>
              <p:spPr bwMode="auto">
                <a:xfrm rot="-5400000">
                  <a:off x="4920" y="1631"/>
                  <a:ext cx="206" cy="103"/>
                </a:xfrm>
                <a:custGeom>
                  <a:avLst/>
                  <a:gdLst>
                    <a:gd name="T0" fmla="*/ 0 w 384"/>
                    <a:gd name="T1" fmla="*/ 0 h 192"/>
                    <a:gd name="T2" fmla="*/ 206 w 384"/>
                    <a:gd name="T3" fmla="*/ 0 h 192"/>
                    <a:gd name="T4" fmla="*/ 103 w 384"/>
                    <a:gd name="T5" fmla="*/ 103 h 192"/>
                    <a:gd name="T6" fmla="*/ 0 w 384"/>
                    <a:gd name="T7" fmla="*/ 0 h 19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84"/>
                    <a:gd name="T13" fmla="*/ 0 h 192"/>
                    <a:gd name="T14" fmla="*/ 384 w 384"/>
                    <a:gd name="T15" fmla="*/ 192 h 19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84" h="192">
                      <a:moveTo>
                        <a:pt x="0" y="0"/>
                      </a:moveTo>
                      <a:lnTo>
                        <a:pt x="384" y="0"/>
                      </a:lnTo>
                      <a:lnTo>
                        <a:pt x="192" y="19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CC0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0510" name="Rectangle 36"/>
              <p:cNvSpPr>
                <a:spLocks noChangeArrowheads="1"/>
              </p:cNvSpPr>
              <p:nvPr/>
            </p:nvSpPr>
            <p:spPr bwMode="auto">
              <a:xfrm>
                <a:off x="848" y="1712"/>
                <a:ext cx="217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800" i="1"/>
                  <a:t>t</a:t>
                </a:r>
                <a:r>
                  <a:rPr lang="en-US" sz="2800" i="1" baseline="-20000"/>
                  <a:t>n</a:t>
                </a:r>
                <a:endParaRPr lang="en-US" sz="3200" i="1" baseline="-25000"/>
              </a:p>
            </p:txBody>
          </p:sp>
        </p:grpSp>
      </p:grpSp>
      <p:sp>
        <p:nvSpPr>
          <p:cNvPr id="38949" name="Rectangle 37"/>
          <p:cNvSpPr>
            <a:spLocks noChangeArrowheads="1"/>
          </p:cNvSpPr>
          <p:nvPr/>
        </p:nvSpPr>
        <p:spPr bwMode="auto">
          <a:xfrm>
            <a:off x="2395538" y="1900238"/>
            <a:ext cx="3103562" cy="1300162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895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356302"/>
              </p:ext>
            </p:extLst>
          </p:nvPr>
        </p:nvGraphicFramePr>
        <p:xfrm>
          <a:off x="5943600" y="3017837"/>
          <a:ext cx="95885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9" name="Equation" r:id="rId4" imgW="393700" imgH="152400" progId="Equation.DSMT4">
                  <p:embed/>
                </p:oleObj>
              </mc:Choice>
              <mc:Fallback>
                <p:oleObj name="Equation" r:id="rId4" imgW="393700" imgH="15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017837"/>
                        <a:ext cx="95885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52" name="Rectangle 40"/>
          <p:cNvSpPr>
            <a:spLocks noChangeArrowheads="1"/>
          </p:cNvSpPr>
          <p:nvPr/>
        </p:nvSpPr>
        <p:spPr bwMode="auto">
          <a:xfrm>
            <a:off x="76200" y="152400"/>
            <a:ext cx="8991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b="0" dirty="0"/>
              <a:t>The </a:t>
            </a:r>
            <a:r>
              <a:rPr lang="en-US" b="0" dirty="0">
                <a:solidFill>
                  <a:srgbClr val="CC0000"/>
                </a:solidFill>
              </a:rPr>
              <a:t>terms</a:t>
            </a:r>
            <a:r>
              <a:rPr lang="en-US" b="0" dirty="0"/>
              <a:t> of a sequence are </a:t>
            </a:r>
            <a:r>
              <a:rPr lang="en-US" b="0" dirty="0" err="1"/>
              <a:t>labelled</a:t>
            </a:r>
            <a:r>
              <a:rPr lang="en-US" b="0" dirty="0"/>
              <a:t> according to their position in the sequence.</a:t>
            </a:r>
          </a:p>
          <a:p>
            <a:r>
              <a:rPr lang="en-US" b="0" dirty="0"/>
              <a:t>The </a:t>
            </a:r>
            <a:r>
              <a:rPr lang="en-US" b="0" dirty="0">
                <a:solidFill>
                  <a:srgbClr val="CC0000"/>
                </a:solidFill>
              </a:rPr>
              <a:t>first term</a:t>
            </a:r>
            <a:r>
              <a:rPr lang="en-US" b="0" dirty="0"/>
              <a:t> of the sequence is </a:t>
            </a:r>
            <a:r>
              <a:rPr lang="en-US" b="0" dirty="0">
                <a:solidFill>
                  <a:srgbClr val="CC0000"/>
                </a:solidFill>
              </a:rPr>
              <a:t>t</a:t>
            </a:r>
            <a:r>
              <a:rPr lang="en-US" b="0" baseline="-25000" dirty="0">
                <a:solidFill>
                  <a:srgbClr val="CC0000"/>
                </a:solidFill>
              </a:rPr>
              <a:t>1</a:t>
            </a:r>
            <a:r>
              <a:rPr lang="en-US" b="0" baseline="-25000" dirty="0"/>
              <a:t> </a:t>
            </a:r>
            <a:r>
              <a:rPr lang="en-US" b="0" dirty="0"/>
              <a:t>or </a:t>
            </a:r>
            <a:r>
              <a:rPr lang="en-US" b="0" i="1" dirty="0">
                <a:solidFill>
                  <a:srgbClr val="CC0000"/>
                </a:solidFill>
              </a:rPr>
              <a:t>a</a:t>
            </a:r>
            <a:r>
              <a:rPr lang="en-US" b="0" dirty="0"/>
              <a:t>.</a:t>
            </a:r>
          </a:p>
          <a:p>
            <a:r>
              <a:rPr lang="en-US" b="0" dirty="0"/>
              <a:t>The </a:t>
            </a:r>
            <a:r>
              <a:rPr lang="en-US" b="0" dirty="0">
                <a:solidFill>
                  <a:srgbClr val="CC0000"/>
                </a:solidFill>
              </a:rPr>
              <a:t>number</a:t>
            </a:r>
            <a:r>
              <a:rPr lang="en-US" b="0" dirty="0"/>
              <a:t> of terms in the </a:t>
            </a:r>
            <a:r>
              <a:rPr lang="en-US" b="0" dirty="0" smtClean="0"/>
              <a:t>sequence can be represented by </a:t>
            </a:r>
            <a:r>
              <a:rPr lang="en-US" b="0" dirty="0">
                <a:solidFill>
                  <a:srgbClr val="CC0000"/>
                </a:solidFill>
              </a:rPr>
              <a:t>n</a:t>
            </a:r>
            <a:r>
              <a:rPr lang="en-US" b="0" dirty="0"/>
              <a:t>.</a:t>
            </a:r>
          </a:p>
          <a:p>
            <a:r>
              <a:rPr lang="en-US" b="0" dirty="0"/>
              <a:t>The </a:t>
            </a:r>
            <a:r>
              <a:rPr lang="en-US" b="0" dirty="0">
                <a:solidFill>
                  <a:srgbClr val="CC0000"/>
                </a:solidFill>
              </a:rPr>
              <a:t>general term</a:t>
            </a:r>
            <a:r>
              <a:rPr lang="en-US" b="0" dirty="0"/>
              <a:t> of the sequence (general rule) is </a:t>
            </a:r>
            <a:r>
              <a:rPr lang="en-US" b="0" dirty="0">
                <a:solidFill>
                  <a:srgbClr val="CC0000"/>
                </a:solidFill>
              </a:rPr>
              <a:t>t</a:t>
            </a:r>
            <a:r>
              <a:rPr lang="en-US" b="0" baseline="-25000" dirty="0">
                <a:solidFill>
                  <a:srgbClr val="CC0000"/>
                </a:solidFill>
              </a:rPr>
              <a:t>n</a:t>
            </a:r>
            <a:r>
              <a:rPr lang="en-US" b="0" dirty="0"/>
              <a:t>. This term is dependent on the value of n.</a:t>
            </a:r>
          </a:p>
        </p:txBody>
      </p:sp>
      <p:graphicFrame>
        <p:nvGraphicFramePr>
          <p:cNvPr id="3895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442693"/>
              </p:ext>
            </p:extLst>
          </p:nvPr>
        </p:nvGraphicFramePr>
        <p:xfrm>
          <a:off x="2565400" y="3262313"/>
          <a:ext cx="26352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0" name="Equation" r:id="rId6" imgW="114120" imgH="228600" progId="Equation.DSMT4">
                  <p:embed/>
                </p:oleObj>
              </mc:Choice>
              <mc:Fallback>
                <p:oleObj name="Equation" r:id="rId6" imgW="114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3262313"/>
                        <a:ext cx="263525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787866"/>
              </p:ext>
            </p:extLst>
          </p:nvPr>
        </p:nvGraphicFramePr>
        <p:xfrm>
          <a:off x="3109913" y="3265488"/>
          <a:ext cx="3206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1" name="Equation" r:id="rId8" imgW="139700" imgH="203200" progId="Equation.DSMT4">
                  <p:embed/>
                </p:oleObj>
              </mc:Choice>
              <mc:Fallback>
                <p:oleObj name="Equation" r:id="rId8" imgW="1397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913" y="3265488"/>
                        <a:ext cx="3206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533300"/>
              </p:ext>
            </p:extLst>
          </p:nvPr>
        </p:nvGraphicFramePr>
        <p:xfrm>
          <a:off x="3733800" y="3276600"/>
          <a:ext cx="3206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2" name="Equation" r:id="rId10" imgW="139700" imgH="203200" progId="Equation.DSMT4">
                  <p:embed/>
                </p:oleObj>
              </mc:Choice>
              <mc:Fallback>
                <p:oleObj name="Equation" r:id="rId10" imgW="1397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276600"/>
                        <a:ext cx="3206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645135"/>
              </p:ext>
            </p:extLst>
          </p:nvPr>
        </p:nvGraphicFramePr>
        <p:xfrm>
          <a:off x="4357688" y="3287713"/>
          <a:ext cx="3206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3" name="Equation" r:id="rId12" imgW="139700" imgH="203200" progId="Equation.DSMT4">
                  <p:embed/>
                </p:oleObj>
              </mc:Choice>
              <mc:Fallback>
                <p:oleObj name="Equation" r:id="rId12" imgW="1397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88" y="3287713"/>
                        <a:ext cx="3206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5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553851"/>
              </p:ext>
            </p:extLst>
          </p:nvPr>
        </p:nvGraphicFramePr>
        <p:xfrm>
          <a:off x="4981575" y="3298825"/>
          <a:ext cx="3206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" name="Equation" r:id="rId14" imgW="139700" imgH="203200" progId="Equation.DSMT4">
                  <p:embed/>
                </p:oleObj>
              </mc:Choice>
              <mc:Fallback>
                <p:oleObj name="Equation" r:id="rId14" imgW="1397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1575" y="3298825"/>
                        <a:ext cx="3206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5715000" y="2526268"/>
            <a:ext cx="34547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>
                <a:solidFill>
                  <a:srgbClr val="FF0000"/>
                </a:solidFill>
                <a:latin typeface="Helvetica" charset="0"/>
              </a:rPr>
              <a:t>What assumptions are made?</a:t>
            </a:r>
            <a:endParaRPr lang="en-US" sz="1800" dirty="0">
              <a:solidFill>
                <a:srgbClr val="FF0000"/>
              </a:solidFill>
              <a:latin typeface="Helvetica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/>
        </p:nvSpPr>
        <p:spPr bwMode="auto">
          <a:xfrm>
            <a:off x="4978400" y="5531792"/>
            <a:ext cx="3479800" cy="361950"/>
          </a:xfrm>
          <a:prstGeom prst="rect">
            <a:avLst/>
          </a:prstGeom>
          <a:solidFill>
            <a:srgbClr val="FF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b="0">
              <a:solidFill>
                <a:srgbClr val="FFFF00"/>
              </a:solidFill>
            </a:endParaRPr>
          </a:p>
        </p:txBody>
      </p: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1008262" y="5486400"/>
            <a:ext cx="7736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b="0" dirty="0" smtClean="0"/>
              <a:t>What would change to write an infinite arithmetic sequence? </a:t>
            </a:r>
            <a:endParaRPr lang="en-US" b="0" dirty="0"/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1295400" y="6013748"/>
            <a:ext cx="32624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rgbClr val="990099"/>
                </a:solidFill>
              </a:rPr>
              <a:t>3,    6,     9,    12,    15,…</a:t>
            </a:r>
            <a:endParaRPr lang="en-US" dirty="0">
              <a:solidFill>
                <a:srgbClr val="990099"/>
              </a:solidFill>
            </a:endParaRPr>
          </a:p>
        </p:txBody>
      </p:sp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13043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1.1A.</a:t>
            </a:r>
            <a:r>
              <a:rPr lang="en-US" sz="1800" i="1" dirty="0" smtClean="0"/>
              <a:t>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8750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7" presetID="17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389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3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20518" grpId="0" animBg="1"/>
      <p:bldP spid="38918" grpId="0" uiExpand="1" animBg="1"/>
      <p:bldP spid="38919" grpId="0" uiExpand="1" animBg="1"/>
      <p:bldP spid="38920" grpId="0" uiExpand="1" animBg="1"/>
      <p:bldP spid="38921" grpId="0" uiExpand="1" animBg="1"/>
      <p:bldP spid="38922" grpId="0" uiExpand="1" animBg="1"/>
      <p:bldP spid="38923" grpId="0" uiExpand="1" autoUpdateAnimBg="0"/>
      <p:bldP spid="38924" grpId="0" uiExpand="1" autoUpdateAnimBg="0"/>
      <p:bldP spid="38926" grpId="0" uiExpand="1" autoUpdateAnimBg="0"/>
      <p:bldP spid="38928" grpId="0" uiExpand="1" autoUpdateAnimBg="0"/>
      <p:bldP spid="38929" grpId="0" animBg="1" autoUpdateAnimBg="0"/>
      <p:bldP spid="38930" grpId="0" autoUpdateAnimBg="0"/>
      <p:bldP spid="38932" grpId="0" autoUpdateAnimBg="0"/>
      <p:bldP spid="38949" grpId="0" uiExpand="1" animBg="1"/>
      <p:bldP spid="38952" grpId="0" uiExpand="1" build="p"/>
      <p:bldP spid="39" grpId="0" autoUpdateAnimBg="0"/>
      <p:bldP spid="38" grpId="0" animBg="1" autoUpdateAnimBg="0"/>
      <p:bldP spid="37" grpId="0" autoUpdateAnimBg="0"/>
      <p:bldP spid="4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026"/>
          <p:cNvSpPr txBox="1">
            <a:spLocks noChangeArrowheads="1"/>
          </p:cNvSpPr>
          <p:nvPr/>
        </p:nvSpPr>
        <p:spPr bwMode="auto">
          <a:xfrm>
            <a:off x="212725" y="774700"/>
            <a:ext cx="5033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800080"/>
                </a:solidFill>
              </a:rPr>
              <a:t>Given the sequence    -5, -1, 3 …</a:t>
            </a:r>
            <a:endParaRPr lang="en-US" altLang="en-US" sz="2800" dirty="0"/>
          </a:p>
        </p:txBody>
      </p:sp>
      <p:sp>
        <p:nvSpPr>
          <p:cNvPr id="14339" name="Text Box 1027"/>
          <p:cNvSpPr txBox="1">
            <a:spLocks noChangeArrowheads="1"/>
          </p:cNvSpPr>
          <p:nvPr/>
        </p:nvSpPr>
        <p:spPr bwMode="auto">
          <a:xfrm>
            <a:off x="288925" y="1991380"/>
            <a:ext cx="759304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 smtClean="0"/>
              <a:t>b)  Determine the value of </a:t>
            </a:r>
            <a:r>
              <a:rPr lang="en-US" altLang="en-US" sz="2800" dirty="0"/>
              <a:t>the common </a:t>
            </a:r>
            <a:r>
              <a:rPr lang="en-US" altLang="en-US" sz="2800" dirty="0" smtClean="0"/>
              <a:t>difference.</a:t>
            </a:r>
            <a:endParaRPr lang="en-US" altLang="en-US" sz="2800" dirty="0"/>
          </a:p>
        </p:txBody>
      </p:sp>
      <p:sp>
        <p:nvSpPr>
          <p:cNvPr id="14340" name="Text Box 1028"/>
          <p:cNvSpPr txBox="1">
            <a:spLocks noChangeArrowheads="1"/>
          </p:cNvSpPr>
          <p:nvPr/>
        </p:nvSpPr>
        <p:spPr bwMode="auto">
          <a:xfrm>
            <a:off x="914400" y="2432705"/>
            <a:ext cx="228758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i="1">
                <a:solidFill>
                  <a:srgbClr val="A50021"/>
                </a:solidFill>
              </a:rPr>
              <a:t>d</a:t>
            </a:r>
            <a:r>
              <a:rPr lang="en-US" altLang="en-US" sz="2800">
                <a:solidFill>
                  <a:srgbClr val="A50021"/>
                </a:solidFill>
              </a:rPr>
              <a:t> = </a:t>
            </a:r>
            <a:r>
              <a:rPr lang="en-US" altLang="en-US" sz="2800" i="1">
                <a:solidFill>
                  <a:srgbClr val="A50021"/>
                </a:solidFill>
              </a:rPr>
              <a:t>t</a:t>
            </a:r>
            <a:r>
              <a:rPr lang="en-US" altLang="en-US" sz="2800" baseline="-25000">
                <a:solidFill>
                  <a:srgbClr val="A50021"/>
                </a:solidFill>
              </a:rPr>
              <a:t>2</a:t>
            </a:r>
            <a:r>
              <a:rPr lang="en-US" altLang="en-US" sz="2800">
                <a:solidFill>
                  <a:srgbClr val="A50021"/>
                </a:solidFill>
              </a:rPr>
              <a:t> - </a:t>
            </a:r>
            <a:r>
              <a:rPr lang="en-US" altLang="en-US" sz="2800" i="1">
                <a:solidFill>
                  <a:srgbClr val="A50021"/>
                </a:solidFill>
              </a:rPr>
              <a:t>t</a:t>
            </a:r>
            <a:r>
              <a:rPr lang="en-US" altLang="en-US" sz="2800" baseline="-25000">
                <a:solidFill>
                  <a:srgbClr val="A50021"/>
                </a:solidFill>
              </a:rPr>
              <a:t>1</a:t>
            </a:r>
            <a:endParaRPr lang="en-US" altLang="en-US" sz="2800" baseline="-25000"/>
          </a:p>
          <a:p>
            <a:r>
              <a:rPr lang="en-US" altLang="en-US" sz="2800"/>
              <a:t>   = ( -1) - ( -5)</a:t>
            </a:r>
          </a:p>
          <a:p>
            <a:r>
              <a:rPr lang="en-US" altLang="en-US" sz="2800"/>
              <a:t>   = 4</a:t>
            </a:r>
          </a:p>
        </p:txBody>
      </p:sp>
      <p:sp>
        <p:nvSpPr>
          <p:cNvPr id="14341" name="Text Box 1029"/>
          <p:cNvSpPr txBox="1">
            <a:spLocks noChangeArrowheads="1"/>
          </p:cNvSpPr>
          <p:nvPr/>
        </p:nvSpPr>
        <p:spPr bwMode="auto">
          <a:xfrm>
            <a:off x="3962400" y="2434293"/>
            <a:ext cx="4102100" cy="1263650"/>
          </a:xfrm>
          <a:prstGeom prst="rect">
            <a:avLst/>
          </a:prstGeom>
          <a:solidFill>
            <a:srgbClr val="FFFFCC"/>
          </a:solidFill>
          <a:ln w="76200" cmpd="tri">
            <a:solidFill>
              <a:srgbClr val="A5002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00CC"/>
                </a:solidFill>
              </a:rPr>
              <a:t>Note:  the common difference</a:t>
            </a:r>
          </a:p>
          <a:p>
            <a:r>
              <a:rPr lang="en-US" altLang="en-US">
                <a:solidFill>
                  <a:srgbClr val="0000CC"/>
                </a:solidFill>
              </a:rPr>
              <a:t>may be found by subtracting</a:t>
            </a:r>
          </a:p>
          <a:p>
            <a:r>
              <a:rPr lang="en-US" altLang="en-US">
                <a:solidFill>
                  <a:srgbClr val="0000CC"/>
                </a:solidFill>
              </a:rPr>
              <a:t>any two consecutive terms.</a:t>
            </a:r>
            <a:endParaRPr lang="en-US" altLang="en-US"/>
          </a:p>
        </p:txBody>
      </p:sp>
      <p:sp>
        <p:nvSpPr>
          <p:cNvPr id="14342" name="Text Box 1030"/>
          <p:cNvSpPr txBox="1">
            <a:spLocks noChangeArrowheads="1"/>
          </p:cNvSpPr>
          <p:nvPr/>
        </p:nvSpPr>
        <p:spPr bwMode="auto">
          <a:xfrm>
            <a:off x="365124" y="3972580"/>
            <a:ext cx="83216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800" dirty="0" smtClean="0"/>
              <a:t>c)  What strategies could you use to determine the    value of </a:t>
            </a:r>
            <a:r>
              <a:rPr lang="en-US" altLang="en-US" sz="2800" i="1" dirty="0" smtClean="0"/>
              <a:t>t</a:t>
            </a:r>
            <a:r>
              <a:rPr lang="en-US" altLang="en-US" sz="2800" baseline="-25000" dirty="0" smtClean="0"/>
              <a:t>10</a:t>
            </a:r>
            <a:r>
              <a:rPr lang="en-US" altLang="en-US" sz="2800" dirty="0" smtClean="0"/>
              <a:t>?</a:t>
            </a:r>
            <a:r>
              <a:rPr lang="en-US" altLang="en-US" sz="2800" i="1" dirty="0" smtClean="0"/>
              <a:t> </a:t>
            </a:r>
            <a:endParaRPr lang="en-US" altLang="en-US" sz="2800" dirty="0"/>
          </a:p>
        </p:txBody>
      </p:sp>
      <p:sp>
        <p:nvSpPr>
          <p:cNvPr id="14350" name="Text Box 1038"/>
          <p:cNvSpPr txBox="1">
            <a:spLocks noChangeArrowheads="1"/>
          </p:cNvSpPr>
          <p:nvPr/>
        </p:nvSpPr>
        <p:spPr bwMode="auto">
          <a:xfrm>
            <a:off x="3076575" y="60325"/>
            <a:ext cx="3019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sng">
                <a:solidFill>
                  <a:schemeClr val="accent2"/>
                </a:solidFill>
              </a:rPr>
              <a:t>Arithmetic Sequences</a:t>
            </a:r>
          </a:p>
        </p:txBody>
      </p:sp>
      <p:sp>
        <p:nvSpPr>
          <p:cNvPr id="16" name="Text Box 1027"/>
          <p:cNvSpPr txBox="1">
            <a:spLocks noChangeArrowheads="1"/>
          </p:cNvSpPr>
          <p:nvPr/>
        </p:nvSpPr>
        <p:spPr bwMode="auto">
          <a:xfrm>
            <a:off x="304800" y="1371600"/>
            <a:ext cx="3946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dirty="0"/>
              <a:t>a) </a:t>
            </a:r>
            <a:r>
              <a:rPr lang="en-US" altLang="en-US" sz="2800" dirty="0" smtClean="0"/>
              <a:t>What is the value of </a:t>
            </a:r>
            <a:r>
              <a:rPr lang="en-US" altLang="en-US" sz="2800" i="1" dirty="0" smtClean="0"/>
              <a:t>t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/>
              <a:t>?</a:t>
            </a:r>
          </a:p>
        </p:txBody>
      </p:sp>
      <p:sp>
        <p:nvSpPr>
          <p:cNvPr id="3" name="Rectangle 2"/>
          <p:cNvSpPr/>
          <p:nvPr/>
        </p:nvSpPr>
        <p:spPr>
          <a:xfrm>
            <a:off x="5105400" y="1371600"/>
            <a:ext cx="6825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i="1" dirty="0" smtClean="0"/>
              <a:t>t</a:t>
            </a:r>
            <a:r>
              <a:rPr lang="en-US" altLang="en-US" sz="2800" baseline="-25000" dirty="0" smtClean="0"/>
              <a:t>3</a:t>
            </a:r>
            <a:r>
              <a:rPr lang="en-US" altLang="en-US" sz="2800" dirty="0" smtClean="0"/>
              <a:t>?</a:t>
            </a:r>
            <a:endParaRPr lang="en-US" alt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4227691" y="1371600"/>
            <a:ext cx="6825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rgbClr val="FF0000"/>
                </a:solidFill>
              </a:rPr>
              <a:t>-5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638800" y="1371600"/>
            <a:ext cx="6825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262693" y="1325940"/>
            <a:ext cx="6825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i="1" dirty="0" smtClean="0"/>
              <a:t>t</a:t>
            </a:r>
            <a:r>
              <a:rPr lang="en-US" altLang="en-US" sz="2800" baseline="-25000" dirty="0"/>
              <a:t>4</a:t>
            </a:r>
            <a:r>
              <a:rPr lang="en-US" altLang="en-US" sz="2800" dirty="0" smtClean="0"/>
              <a:t>?</a:t>
            </a:r>
            <a:endParaRPr lang="en-US" alt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6861292" y="1381780"/>
            <a:ext cx="6825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 smtClean="0">
                <a:solidFill>
                  <a:srgbClr val="FF0000"/>
                </a:solidFill>
              </a:rPr>
              <a:t>7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13043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1.1A.</a:t>
            </a:r>
            <a:r>
              <a:rPr lang="en-US" sz="1800" i="1" dirty="0" smtClean="0"/>
              <a:t>6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550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0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  <p:bldP spid="14340" grpId="0" build="p" autoUpdateAnimBg="0"/>
      <p:bldP spid="14341" grpId="0" animBg="1" autoUpdateAnimBg="0"/>
      <p:bldP spid="14342" grpId="0" autoUpdateAnimBg="0"/>
      <p:bldP spid="14350" grpId="0" autoUpdateAnimBg="0"/>
      <p:bldP spid="16" grpId="0" autoUpdateAnimBg="0"/>
      <p:bldP spid="3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674" y="76200"/>
            <a:ext cx="834068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Deriving a Rule for the General Term of an Arithmetic Sequence </a:t>
            </a:r>
            <a:endParaRPr lang="en-US" sz="2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93014" y="12954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16248" y="12954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05564" y="129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35501" y="1295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793014" y="191011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76600" y="1910115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-5 + (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0" y="1910115"/>
            <a:ext cx="1330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-5 + (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)</a:t>
            </a:r>
            <a:r>
              <a:rPr lang="en-US" dirty="0"/>
              <a:t> + (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81289" y="1910115"/>
            <a:ext cx="181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-5 + (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)</a:t>
            </a:r>
            <a:r>
              <a:rPr lang="en-US" dirty="0"/>
              <a:t> + (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 smtClean="0"/>
              <a:t>)</a:t>
            </a:r>
            <a:r>
              <a:rPr lang="en-US" dirty="0"/>
              <a:t> + (</a:t>
            </a:r>
            <a:r>
              <a:rPr lang="en-US" dirty="0">
                <a:solidFill>
                  <a:srgbClr val="FF0000"/>
                </a:solidFill>
              </a:rPr>
              <a:t>4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588391"/>
              </p:ext>
            </p:extLst>
          </p:nvPr>
        </p:nvGraphicFramePr>
        <p:xfrm>
          <a:off x="2883873" y="2743200"/>
          <a:ext cx="190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3" name="Equation" r:id="rId3" imgW="114120" imgH="228600" progId="Equation.DSMT4">
                  <p:embed/>
                </p:oleObj>
              </mc:Choice>
              <mc:Fallback>
                <p:oleObj name="Equation" r:id="rId3" imgW="11412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3873" y="2743200"/>
                        <a:ext cx="190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420854"/>
              </p:ext>
            </p:extLst>
          </p:nvPr>
        </p:nvGraphicFramePr>
        <p:xfrm>
          <a:off x="3406024" y="2743200"/>
          <a:ext cx="59266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4" name="Equation" r:id="rId5" imgW="355320" imgH="228600" progId="Equation.DSMT4">
                  <p:embed/>
                </p:oleObj>
              </mc:Choice>
              <mc:Fallback>
                <p:oleObj name="Equation" r:id="rId5" imgW="35532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024" y="2743200"/>
                        <a:ext cx="59266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350870"/>
              </p:ext>
            </p:extLst>
          </p:nvPr>
        </p:nvGraphicFramePr>
        <p:xfrm>
          <a:off x="4369574" y="2743200"/>
          <a:ext cx="97366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5" name="Equation" r:id="rId7" imgW="583920" imgH="228600" progId="Equation.DSMT4">
                  <p:embed/>
                </p:oleObj>
              </mc:Choice>
              <mc:Fallback>
                <p:oleObj name="Equation" r:id="rId7" imgW="58392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9574" y="2743200"/>
                        <a:ext cx="97366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5818137"/>
              </p:ext>
            </p:extLst>
          </p:nvPr>
        </p:nvGraphicFramePr>
        <p:xfrm>
          <a:off x="5809011" y="2743200"/>
          <a:ext cx="135466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6" name="Equation" r:id="rId9" imgW="812520" imgH="228600" progId="Equation.DSMT4">
                  <p:embed/>
                </p:oleObj>
              </mc:Choice>
              <mc:Fallback>
                <p:oleObj name="Equation" r:id="rId9" imgW="81252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9011" y="2743200"/>
                        <a:ext cx="1354667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580187"/>
              </p:ext>
            </p:extLst>
          </p:nvPr>
        </p:nvGraphicFramePr>
        <p:xfrm>
          <a:off x="8098857" y="750858"/>
          <a:ext cx="228600" cy="374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7" name="Equation" r:id="rId11" imgW="139680" imgH="228600" progId="Equation.DSMT4">
                  <p:embed/>
                </p:oleObj>
              </mc:Choice>
              <mc:Fallback>
                <p:oleObj name="Equation" r:id="rId11" imgW="13968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8857" y="750858"/>
                        <a:ext cx="228600" cy="3740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467600" y="1947446"/>
            <a:ext cx="14911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-5 + (</a:t>
            </a:r>
            <a:r>
              <a:rPr lang="en-US" sz="1600" dirty="0" smtClean="0">
                <a:solidFill>
                  <a:srgbClr val="FF0000"/>
                </a:solidFill>
              </a:rPr>
              <a:t>4</a:t>
            </a:r>
            <a:r>
              <a:rPr lang="en-US" sz="1600" dirty="0" smtClean="0"/>
              <a:t>)</a:t>
            </a:r>
            <a:r>
              <a:rPr lang="en-US" sz="1600" dirty="0"/>
              <a:t> </a:t>
            </a:r>
            <a:r>
              <a:rPr lang="en-US" sz="1600" dirty="0" smtClean="0"/>
              <a:t>+… </a:t>
            </a:r>
            <a:r>
              <a:rPr lang="en-US" sz="1600" dirty="0"/>
              <a:t>+ (</a:t>
            </a:r>
            <a:r>
              <a:rPr lang="en-US" sz="1600" dirty="0">
                <a:solidFill>
                  <a:srgbClr val="FF0000"/>
                </a:solidFill>
              </a:rPr>
              <a:t>4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044466"/>
              </p:ext>
            </p:extLst>
          </p:nvPr>
        </p:nvGraphicFramePr>
        <p:xfrm>
          <a:off x="7609907" y="2743200"/>
          <a:ext cx="1206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8" name="Equation" r:id="rId13" imgW="723600" imgH="228600" progId="Equation.DSMT4">
                  <p:embed/>
                </p:oleObj>
              </mc:Choice>
              <mc:Fallback>
                <p:oleObj name="Equation" r:id="rId13" imgW="723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9907" y="2743200"/>
                        <a:ext cx="1206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813043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1.1A.</a:t>
            </a:r>
            <a:r>
              <a:rPr lang="en-US" sz="1800" i="1" dirty="0" smtClean="0"/>
              <a:t>7</a:t>
            </a:r>
            <a:endParaRPr lang="en-US" sz="1800" dirty="0"/>
          </a:p>
        </p:txBody>
      </p:sp>
      <p:sp>
        <p:nvSpPr>
          <p:cNvPr id="36" name="Text Box 3"/>
          <p:cNvSpPr txBox="1">
            <a:spLocks noChangeArrowheads="1"/>
          </p:cNvSpPr>
          <p:nvPr/>
        </p:nvSpPr>
        <p:spPr bwMode="auto">
          <a:xfrm>
            <a:off x="820977" y="3512403"/>
            <a:ext cx="74833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400" b="1" dirty="0"/>
              <a:t>An </a:t>
            </a:r>
            <a:r>
              <a:rPr lang="en-US" altLang="en-US" sz="2400" b="1" dirty="0">
                <a:solidFill>
                  <a:schemeClr val="accent2"/>
                </a:solidFill>
              </a:rPr>
              <a:t>arithmetic sequence</a:t>
            </a:r>
            <a:r>
              <a:rPr lang="en-US" altLang="en-US" sz="2400" b="1" dirty="0"/>
              <a:t> is a sequence that has a constant</a:t>
            </a:r>
          </a:p>
          <a:p>
            <a:r>
              <a:rPr lang="en-US" altLang="en-US" sz="2400" b="1" dirty="0"/>
              <a:t>common difference, </a:t>
            </a:r>
            <a:r>
              <a:rPr lang="en-US" altLang="en-US" sz="2400" b="1" i="1" dirty="0">
                <a:solidFill>
                  <a:srgbClr val="CC0000"/>
                </a:solidFill>
              </a:rPr>
              <a:t>d,</a:t>
            </a:r>
            <a:r>
              <a:rPr lang="en-US" altLang="en-US" sz="2400" b="1" dirty="0"/>
              <a:t> between successive terms.</a:t>
            </a:r>
          </a:p>
        </p:txBody>
      </p:sp>
      <p:sp>
        <p:nvSpPr>
          <p:cNvPr id="37" name="Text Box 4"/>
          <p:cNvSpPr txBox="1">
            <a:spLocks noChangeArrowheads="1"/>
          </p:cNvSpPr>
          <p:nvPr/>
        </p:nvSpPr>
        <p:spPr bwMode="auto">
          <a:xfrm>
            <a:off x="2743200" y="4267200"/>
            <a:ext cx="302017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b="1" i="1" dirty="0" err="1" smtClean="0">
                <a:solidFill>
                  <a:srgbClr val="CC0000"/>
                </a:solidFill>
              </a:rPr>
              <a:t>t</a:t>
            </a:r>
            <a:r>
              <a:rPr lang="en-US" altLang="en-US" sz="3200" b="1" i="1" baseline="-25000" dirty="0" err="1" smtClean="0">
                <a:solidFill>
                  <a:srgbClr val="CC0000"/>
                </a:solidFill>
              </a:rPr>
              <a:t>n</a:t>
            </a:r>
            <a:r>
              <a:rPr lang="en-US" altLang="en-US" sz="3200" b="1" dirty="0" smtClean="0">
                <a:solidFill>
                  <a:srgbClr val="CC0000"/>
                </a:solidFill>
              </a:rPr>
              <a:t> </a:t>
            </a:r>
            <a:r>
              <a:rPr lang="en-US" altLang="en-US" sz="3200" b="1" dirty="0">
                <a:solidFill>
                  <a:srgbClr val="CC0000"/>
                </a:solidFill>
              </a:rPr>
              <a:t>= </a:t>
            </a:r>
            <a:r>
              <a:rPr lang="en-US" altLang="en-US" sz="3200" b="1" i="1" dirty="0" smtClean="0">
                <a:solidFill>
                  <a:srgbClr val="CC0000"/>
                </a:solidFill>
              </a:rPr>
              <a:t>t</a:t>
            </a:r>
            <a:r>
              <a:rPr lang="en-US" altLang="en-US" sz="3200" b="1" i="1" baseline="-25000" dirty="0" smtClean="0">
                <a:solidFill>
                  <a:srgbClr val="CC0000"/>
                </a:solidFill>
              </a:rPr>
              <a:t>1</a:t>
            </a:r>
            <a:r>
              <a:rPr lang="en-US" altLang="en-US" sz="3200" b="1" dirty="0" smtClean="0">
                <a:solidFill>
                  <a:srgbClr val="CC0000"/>
                </a:solidFill>
              </a:rPr>
              <a:t> </a:t>
            </a:r>
            <a:r>
              <a:rPr lang="en-US" altLang="en-US" sz="3200" b="1" dirty="0">
                <a:solidFill>
                  <a:srgbClr val="CC0000"/>
                </a:solidFill>
              </a:rPr>
              <a:t>+ (</a:t>
            </a:r>
            <a:r>
              <a:rPr lang="en-US" altLang="en-US" sz="3200" b="1" i="1" dirty="0">
                <a:solidFill>
                  <a:srgbClr val="CC0000"/>
                </a:solidFill>
              </a:rPr>
              <a:t>n</a:t>
            </a:r>
            <a:r>
              <a:rPr lang="en-US" altLang="en-US" sz="3200" b="1" dirty="0">
                <a:solidFill>
                  <a:srgbClr val="CC0000"/>
                </a:solidFill>
              </a:rPr>
              <a:t> - 1)</a:t>
            </a:r>
            <a:r>
              <a:rPr lang="en-US" altLang="en-US" sz="3200" b="1" i="1" dirty="0">
                <a:solidFill>
                  <a:srgbClr val="CC0000"/>
                </a:solidFill>
              </a:rPr>
              <a:t>d.</a:t>
            </a:r>
            <a:endParaRPr lang="en-US" altLang="en-US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844389" y="5221069"/>
            <a:ext cx="10397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General </a:t>
            </a:r>
          </a:p>
          <a:p>
            <a:r>
              <a:rPr lang="en-US" dirty="0" smtClean="0"/>
              <a:t>term  or</a:t>
            </a:r>
          </a:p>
          <a:p>
            <a:r>
              <a:rPr lang="en-US" dirty="0" smtClean="0"/>
              <a:t>nth term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048000" y="5257800"/>
            <a:ext cx="6390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</a:t>
            </a:r>
          </a:p>
          <a:p>
            <a:r>
              <a:rPr lang="en-US" dirty="0" smtClean="0"/>
              <a:t>term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187762" y="5257800"/>
            <a:ext cx="14510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Position of</a:t>
            </a:r>
          </a:p>
          <a:p>
            <a:r>
              <a:rPr lang="en-US" dirty="0" smtClean="0"/>
              <a:t>term in </a:t>
            </a:r>
          </a:p>
          <a:p>
            <a:r>
              <a:rPr lang="en-US" dirty="0"/>
              <a:t>t</a:t>
            </a:r>
            <a:r>
              <a:rPr lang="en-US" dirty="0" smtClean="0"/>
              <a:t>he sequence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030857" y="5257800"/>
            <a:ext cx="11883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Common</a:t>
            </a:r>
          </a:p>
          <a:p>
            <a:r>
              <a:rPr lang="en-US" dirty="0" smtClean="0"/>
              <a:t> difference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18" idx="0"/>
          </p:cNvCxnSpPr>
          <p:nvPr/>
        </p:nvCxnSpPr>
        <p:spPr>
          <a:xfrm flipV="1">
            <a:off x="2364275" y="4800601"/>
            <a:ext cx="455125" cy="4204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8" idx="0"/>
          </p:cNvCxnSpPr>
          <p:nvPr/>
        </p:nvCxnSpPr>
        <p:spPr>
          <a:xfrm flipV="1">
            <a:off x="3367511" y="4800600"/>
            <a:ext cx="275425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4434334" y="4800600"/>
            <a:ext cx="290066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5257801" y="4724400"/>
            <a:ext cx="1143000" cy="4966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228600" y="609600"/>
            <a:ext cx="8839200" cy="2819400"/>
            <a:chOff x="76200" y="762000"/>
            <a:chExt cx="8839200" cy="2819400"/>
          </a:xfrm>
        </p:grpSpPr>
        <p:sp>
          <p:nvSpPr>
            <p:cNvPr id="32" name="TextBox 31"/>
            <p:cNvSpPr txBox="1"/>
            <p:nvPr/>
          </p:nvSpPr>
          <p:spPr>
            <a:xfrm>
              <a:off x="1660031" y="827058"/>
              <a:ext cx="8213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Terms</a:t>
              </a:r>
              <a:endParaRPr lang="en-US" sz="20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64346" y="1315634"/>
              <a:ext cx="1217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Sequence</a:t>
              </a:r>
              <a:endParaRPr lang="en-US" sz="20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6200" y="1804210"/>
              <a:ext cx="2405146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Sequence Expressed </a:t>
              </a:r>
            </a:p>
            <a:p>
              <a:r>
                <a:rPr lang="en-US" sz="2000" b="1" dirty="0" smtClean="0"/>
                <a:t>using first term and </a:t>
              </a:r>
            </a:p>
            <a:p>
              <a:r>
                <a:rPr lang="en-US" sz="2000" b="1" dirty="0" smtClean="0"/>
                <a:t>common difference</a:t>
              </a:r>
              <a:endParaRPr lang="en-US" sz="2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70704" y="2833681"/>
              <a:ext cx="21106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General Sequence</a:t>
              </a:r>
              <a:endParaRPr lang="en-US" sz="2000" b="1" dirty="0"/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76200" y="762000"/>
              <a:ext cx="8839200" cy="2819400"/>
              <a:chOff x="76200" y="762000"/>
              <a:chExt cx="8839200" cy="28194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76200" y="762000"/>
                <a:ext cx="8839200" cy="2819400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5" name="Straight Connector 44"/>
              <p:cNvCxnSpPr/>
              <p:nvPr/>
            </p:nvCxnSpPr>
            <p:spPr>
              <a:xfrm>
                <a:off x="2590800" y="762000"/>
                <a:ext cx="0" cy="2819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>
                <a:off x="3048000" y="762000"/>
                <a:ext cx="0" cy="2819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3962400" y="762000"/>
                <a:ext cx="0" cy="2819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>
              <a:xfrm>
                <a:off x="5410200" y="762000"/>
                <a:ext cx="0" cy="2819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>
                <a:off x="7239000" y="762000"/>
                <a:ext cx="0" cy="28194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76200" y="1295400"/>
                <a:ext cx="8839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>
                <a:off x="76200" y="1787768"/>
                <a:ext cx="8839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>
                <a:off x="76200" y="2819400"/>
                <a:ext cx="8839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6839509"/>
              </p:ext>
            </p:extLst>
          </p:nvPr>
        </p:nvGraphicFramePr>
        <p:xfrm>
          <a:off x="6372044" y="750858"/>
          <a:ext cx="228600" cy="374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9" name="Equation" r:id="rId15" imgW="139680" imgH="228600" progId="Equation.DSMT4">
                  <p:embed/>
                </p:oleObj>
              </mc:Choice>
              <mc:Fallback>
                <p:oleObj name="Equation" r:id="rId15" imgW="139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044" y="750858"/>
                        <a:ext cx="228600" cy="3740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265536"/>
              </p:ext>
            </p:extLst>
          </p:nvPr>
        </p:nvGraphicFramePr>
        <p:xfrm>
          <a:off x="4753220" y="750858"/>
          <a:ext cx="2063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0" name="Equation" r:id="rId17" imgW="126720" imgH="228600" progId="Equation.DSMT4">
                  <p:embed/>
                </p:oleObj>
              </mc:Choice>
              <mc:Fallback>
                <p:oleObj name="Equation" r:id="rId17" imgW="126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3220" y="750858"/>
                        <a:ext cx="206375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15640"/>
              </p:ext>
            </p:extLst>
          </p:nvPr>
        </p:nvGraphicFramePr>
        <p:xfrm>
          <a:off x="3588057" y="750858"/>
          <a:ext cx="228600" cy="374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1" name="Equation" r:id="rId19" imgW="139680" imgH="228600" progId="Equation.DSMT4">
                  <p:embed/>
                </p:oleObj>
              </mc:Choice>
              <mc:Fallback>
                <p:oleObj name="Equation" r:id="rId19" imgW="139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8057" y="750858"/>
                        <a:ext cx="228600" cy="3740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163719"/>
              </p:ext>
            </p:extLst>
          </p:nvPr>
        </p:nvGraphicFramePr>
        <p:xfrm>
          <a:off x="2886254" y="750858"/>
          <a:ext cx="185738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2" name="Equation" r:id="rId21" imgW="114120" imgH="228600" progId="Equation.DSMT4">
                  <p:embed/>
                </p:oleObj>
              </mc:Choice>
              <mc:Fallback>
                <p:oleObj name="Equation" r:id="rId21" imgW="114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6254" y="750858"/>
                        <a:ext cx="185738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139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20" grpId="0"/>
      <p:bldP spid="36" grpId="0" autoUpdateAnimBg="0"/>
      <p:bldP spid="37" grpId="0" autoUpdateAnimBg="0"/>
      <p:bldP spid="18" grpId="0"/>
      <p:bldP spid="38" grpId="0"/>
      <p:bldP spid="39" grpId="0"/>
      <p:bldP spid="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922</Words>
  <Application>Microsoft Office PowerPoint</Application>
  <PresentationFormat>On-screen Show (4:3)</PresentationFormat>
  <Paragraphs>152</Paragraphs>
  <Slides>11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</dc:creator>
  <cp:lastModifiedBy>Stephanie MacKay</cp:lastModifiedBy>
  <cp:revision>63</cp:revision>
  <dcterms:created xsi:type="dcterms:W3CDTF">2011-08-14T16:41:02Z</dcterms:created>
  <dcterms:modified xsi:type="dcterms:W3CDTF">2012-01-30T00:26:08Z</dcterms:modified>
</cp:coreProperties>
</file>