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7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6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0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3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4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4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7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7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2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9D1E-D406-4EF2-8ABC-1CC3E8B846A3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8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9D1E-D406-4EF2-8ABC-1CC3E8B846A3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A4D2-E9CD-46DD-81D6-DC748BE3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6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oleObject" Target="../embeddings/oleObject1.bin"/><Relationship Id="rId7" Type="http://schemas.openxmlformats.org/officeDocument/2006/relationships/hyperlink" Target="http://www.explorelearning.com/index.cfm?method=cResource.dspView&amp;ResourceID=125&amp;ClassID=135423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1.1B%20Investigating_Graph_of_Arith_Seq_Minilab.tn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7880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1.1B Arithmetic Sequences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pic>
        <p:nvPicPr>
          <p:cNvPr id="4100" name="Picture 4" descr="http://www.trottermath.net/probsolv/ladder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2819400" cy="252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362" y="1905000"/>
            <a:ext cx="2540000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0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507" y="533400"/>
            <a:ext cx="71302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Name the common </a:t>
            </a:r>
            <a:r>
              <a:rPr lang="en-US" sz="2400" b="1" dirty="0">
                <a:solidFill>
                  <a:srgbClr val="0070C0"/>
                </a:solidFill>
              </a:rPr>
              <a:t>d</a:t>
            </a:r>
            <a:r>
              <a:rPr lang="en-US" sz="2400" b="1" dirty="0" smtClean="0">
                <a:solidFill>
                  <a:srgbClr val="0070C0"/>
                </a:solidFill>
              </a:rPr>
              <a:t>ifference and first </a:t>
            </a:r>
            <a:r>
              <a:rPr lang="en-US" sz="2400" b="1" dirty="0">
                <a:solidFill>
                  <a:srgbClr val="0070C0"/>
                </a:solidFill>
              </a:rPr>
              <a:t>t</a:t>
            </a:r>
            <a:r>
              <a:rPr lang="en-US" sz="2400" b="1" dirty="0" smtClean="0">
                <a:solidFill>
                  <a:srgbClr val="0070C0"/>
                </a:solidFill>
              </a:rPr>
              <a:t>erm given the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general </a:t>
            </a:r>
            <a:r>
              <a:rPr lang="en-US" sz="2400" b="1" dirty="0">
                <a:solidFill>
                  <a:srgbClr val="0070C0"/>
                </a:solidFill>
              </a:rPr>
              <a:t>t</a:t>
            </a:r>
            <a:r>
              <a:rPr lang="en-US" sz="2400" b="1" dirty="0" smtClean="0">
                <a:solidFill>
                  <a:srgbClr val="0070C0"/>
                </a:solidFill>
              </a:rPr>
              <a:t>erm for each arithmetic </a:t>
            </a:r>
            <a:r>
              <a:rPr lang="en-US" sz="2400" b="1" dirty="0">
                <a:solidFill>
                  <a:srgbClr val="0070C0"/>
                </a:solidFill>
              </a:rPr>
              <a:t>s</a:t>
            </a:r>
            <a:r>
              <a:rPr lang="en-US" sz="2400" b="1" dirty="0" smtClean="0">
                <a:solidFill>
                  <a:srgbClr val="0070C0"/>
                </a:solidFill>
              </a:rPr>
              <a:t>equence.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84202"/>
              </p:ext>
            </p:extLst>
          </p:nvPr>
        </p:nvGraphicFramePr>
        <p:xfrm>
          <a:off x="3733800" y="1752600"/>
          <a:ext cx="154093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660240" imgH="228600" progId="Equation.DSMT4">
                  <p:embed/>
                </p:oleObj>
              </mc:Choice>
              <mc:Fallback>
                <p:oleObj name="Equation" r:id="rId3" imgW="6602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752600"/>
                        <a:ext cx="154093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321835"/>
              </p:ext>
            </p:extLst>
          </p:nvPr>
        </p:nvGraphicFramePr>
        <p:xfrm>
          <a:off x="6408737" y="1752600"/>
          <a:ext cx="18970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5" imgW="812520" imgH="228600" progId="Equation.DSMT4">
                  <p:embed/>
                </p:oleObj>
              </mc:Choice>
              <mc:Fallback>
                <p:oleObj name="Equation" r:id="rId5" imgW="812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737" y="1752600"/>
                        <a:ext cx="18970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819400"/>
            <a:ext cx="2660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Common difference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733800"/>
            <a:ext cx="1416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First Term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819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3784610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4+3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41865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18063" y="281940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-2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18063" y="3784610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18+ -2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71951" y="41865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16</a:t>
            </a:r>
            <a:endParaRPr lang="en-US" sz="2400" dirty="0"/>
          </a:p>
        </p:txBody>
      </p:sp>
      <p:pic>
        <p:nvPicPr>
          <p:cNvPr id="13" name="Picture 12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328" y="5486400"/>
            <a:ext cx="1524000" cy="457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581918" y="5940669"/>
            <a:ext cx="10951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Arithmetic Sequences</a:t>
            </a:r>
            <a:endParaRPr lang="en-US" sz="800" dirty="0"/>
          </a:p>
        </p:txBody>
      </p:sp>
      <p:sp>
        <p:nvSpPr>
          <p:cNvPr id="15" name="Rectangle 14"/>
          <p:cNvSpPr/>
          <p:nvPr/>
        </p:nvSpPr>
        <p:spPr>
          <a:xfrm>
            <a:off x="4210968" y="6553200"/>
            <a:ext cx="481396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http://www.explorelearning.com/index.cfm?method=cResource.dspView&amp;ResourceID=125&amp;ClassID=135423</a:t>
            </a:r>
          </a:p>
        </p:txBody>
      </p:sp>
    </p:spTree>
    <p:extLst>
      <p:ext uri="{BB962C8B-B14F-4D97-AF65-F5344CB8AC3E}">
        <p14:creationId xmlns:p14="http://schemas.microsoft.com/office/powerpoint/2010/main" val="61372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3227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16-20:</a:t>
            </a:r>
          </a:p>
          <a:p>
            <a:r>
              <a:rPr lang="en-US" dirty="0" smtClean="0"/>
              <a:t>5d, 7, 8, 9,  10, 13, 15, 19, 22, 24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163669"/>
            <a:ext cx="5176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20: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27  Compete on your Study Sheet for </a:t>
            </a:r>
            <a:r>
              <a:rPr lang="en-US" smtClean="0"/>
              <a:t>Ch.1 Sequences</a:t>
            </a:r>
            <a:endParaRPr lang="en-US" dirty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8229600" y="6470895"/>
            <a:ext cx="915635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002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37701" y="381000"/>
            <a:ext cx="74833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An </a:t>
            </a:r>
            <a:r>
              <a:rPr lang="en-US" altLang="en-US" sz="2400" b="1" dirty="0">
                <a:solidFill>
                  <a:schemeClr val="accent2"/>
                </a:solidFill>
              </a:rPr>
              <a:t>arithmetic sequence</a:t>
            </a:r>
            <a:r>
              <a:rPr lang="en-US" altLang="en-US" sz="2400" b="1" dirty="0"/>
              <a:t> is a sequence that has a constant</a:t>
            </a:r>
          </a:p>
          <a:p>
            <a:r>
              <a:rPr lang="en-US" altLang="en-US" sz="2400" b="1" dirty="0"/>
              <a:t>common difference, </a:t>
            </a:r>
            <a:r>
              <a:rPr lang="en-US" altLang="en-US" sz="2400" b="1" i="1" dirty="0">
                <a:solidFill>
                  <a:srgbClr val="CC0000"/>
                </a:solidFill>
              </a:rPr>
              <a:t>d,</a:t>
            </a:r>
            <a:r>
              <a:rPr lang="en-US" altLang="en-US" sz="2400" b="1" dirty="0"/>
              <a:t> between successive terms.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759924" y="1277815"/>
            <a:ext cx="30201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 i="1" dirty="0" err="1" smtClean="0">
                <a:solidFill>
                  <a:srgbClr val="CC0000"/>
                </a:solidFill>
              </a:rPr>
              <a:t>t</a:t>
            </a:r>
            <a:r>
              <a:rPr lang="en-US" altLang="en-US" sz="3200" b="1" i="1" baseline="-25000" dirty="0" err="1" smtClean="0">
                <a:solidFill>
                  <a:srgbClr val="CC0000"/>
                </a:solidFill>
              </a:rPr>
              <a:t>n</a:t>
            </a:r>
            <a:r>
              <a:rPr lang="en-US" altLang="en-US" sz="3200" b="1" dirty="0" smtClean="0">
                <a:solidFill>
                  <a:srgbClr val="CC0000"/>
                </a:solidFill>
              </a:rPr>
              <a:t> </a:t>
            </a:r>
            <a:r>
              <a:rPr lang="en-US" altLang="en-US" sz="3200" b="1" dirty="0">
                <a:solidFill>
                  <a:srgbClr val="CC0000"/>
                </a:solidFill>
              </a:rPr>
              <a:t>= </a:t>
            </a:r>
            <a:r>
              <a:rPr lang="en-US" altLang="en-US" sz="3200" b="1" i="1" dirty="0" smtClean="0">
                <a:solidFill>
                  <a:srgbClr val="CC0000"/>
                </a:solidFill>
              </a:rPr>
              <a:t>t</a:t>
            </a:r>
            <a:r>
              <a:rPr lang="en-US" altLang="en-US" sz="3200" b="1" i="1" baseline="-25000" dirty="0" smtClean="0">
                <a:solidFill>
                  <a:srgbClr val="CC0000"/>
                </a:solidFill>
              </a:rPr>
              <a:t>1</a:t>
            </a:r>
            <a:r>
              <a:rPr lang="en-US" altLang="en-US" sz="3200" b="1" dirty="0" smtClean="0">
                <a:solidFill>
                  <a:srgbClr val="CC0000"/>
                </a:solidFill>
              </a:rPr>
              <a:t> </a:t>
            </a:r>
            <a:r>
              <a:rPr lang="en-US" altLang="en-US" sz="3200" b="1" dirty="0">
                <a:solidFill>
                  <a:srgbClr val="CC0000"/>
                </a:solidFill>
              </a:rPr>
              <a:t>+ (</a:t>
            </a:r>
            <a:r>
              <a:rPr lang="en-US" altLang="en-US" sz="3200" b="1" i="1" dirty="0">
                <a:solidFill>
                  <a:srgbClr val="CC0000"/>
                </a:solidFill>
              </a:rPr>
              <a:t>n</a:t>
            </a:r>
            <a:r>
              <a:rPr lang="en-US" altLang="en-US" sz="3200" b="1" dirty="0">
                <a:solidFill>
                  <a:srgbClr val="CC0000"/>
                </a:solidFill>
              </a:rPr>
              <a:t> - 1)</a:t>
            </a:r>
            <a:r>
              <a:rPr lang="en-US" altLang="en-US" sz="3200" b="1" i="1" dirty="0">
                <a:solidFill>
                  <a:srgbClr val="CC0000"/>
                </a:solidFill>
              </a:rPr>
              <a:t>d.</a:t>
            </a:r>
            <a:endParaRPr lang="en-US" alt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61113" y="2231684"/>
            <a:ext cx="1039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</a:t>
            </a:r>
          </a:p>
          <a:p>
            <a:r>
              <a:rPr lang="en-US" dirty="0" smtClean="0"/>
              <a:t>term or</a:t>
            </a:r>
          </a:p>
          <a:p>
            <a:r>
              <a:rPr lang="en-US" dirty="0" smtClean="0"/>
              <a:t>nth term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64724" y="2268415"/>
            <a:ext cx="639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</a:t>
            </a:r>
          </a:p>
          <a:p>
            <a:r>
              <a:rPr lang="en-US" dirty="0" smtClean="0"/>
              <a:t>term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04486" y="2268415"/>
            <a:ext cx="1451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osition of</a:t>
            </a:r>
          </a:p>
          <a:p>
            <a:r>
              <a:rPr lang="en-US" dirty="0" smtClean="0"/>
              <a:t>term in </a:t>
            </a:r>
          </a:p>
          <a:p>
            <a:r>
              <a:rPr lang="en-US" dirty="0"/>
              <a:t>t</a:t>
            </a:r>
            <a:r>
              <a:rPr lang="en-US" dirty="0" smtClean="0"/>
              <a:t>he sequence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47581" y="2268415"/>
            <a:ext cx="1188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Common</a:t>
            </a:r>
          </a:p>
          <a:p>
            <a:r>
              <a:rPr lang="en-US" dirty="0" smtClean="0"/>
              <a:t> difference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2380999" y="1811216"/>
            <a:ext cx="455125" cy="4204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3384235" y="1811215"/>
            <a:ext cx="275425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451058" y="1811215"/>
            <a:ext cx="290066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274525" y="1735015"/>
            <a:ext cx="1143000" cy="4966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0501" y="3429000"/>
            <a:ext cx="77728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chemeClr val="tx2"/>
                </a:solidFill>
              </a:rPr>
              <a:t>W</a:t>
            </a:r>
            <a:r>
              <a:rPr lang="en-CA" sz="2400" b="1" dirty="0" smtClean="0">
                <a:solidFill>
                  <a:schemeClr val="tx2"/>
                </a:solidFill>
              </a:rPr>
              <a:t>hich </a:t>
            </a:r>
            <a:r>
              <a:rPr lang="en-CA" sz="2400" b="1" dirty="0">
                <a:solidFill>
                  <a:schemeClr val="tx2"/>
                </a:solidFill>
              </a:rPr>
              <a:t>of the following sequences are </a:t>
            </a:r>
            <a:r>
              <a:rPr lang="en-CA" sz="2400" b="1" dirty="0" smtClean="0">
                <a:solidFill>
                  <a:schemeClr val="tx2"/>
                </a:solidFill>
              </a:rPr>
              <a:t>arithmetic?</a:t>
            </a:r>
          </a:p>
          <a:p>
            <a:r>
              <a:rPr lang="en-CA" sz="2400" b="1" dirty="0" smtClean="0">
                <a:solidFill>
                  <a:schemeClr val="tx2"/>
                </a:solidFill>
              </a:rPr>
              <a:t>For the arithmetic sequences, what is the value of d?</a:t>
            </a:r>
          </a:p>
          <a:p>
            <a:r>
              <a:rPr lang="en-CA" sz="2400" b="1" dirty="0" smtClean="0"/>
              <a:t>a)</a:t>
            </a:r>
            <a:r>
              <a:rPr lang="en-CA" sz="2400" dirty="0" smtClean="0"/>
              <a:t>	4</a:t>
            </a:r>
            <a:r>
              <a:rPr lang="en-CA" sz="2400" dirty="0"/>
              <a:t>, 7, 10, 13, </a:t>
            </a:r>
            <a:r>
              <a:rPr lang="en-CA" sz="2400" dirty="0" smtClean="0"/>
              <a:t>…             </a:t>
            </a:r>
            <a:endParaRPr lang="en-US" sz="2400" dirty="0"/>
          </a:p>
          <a:p>
            <a:r>
              <a:rPr lang="en-CA" sz="2400" b="1" dirty="0" smtClean="0"/>
              <a:t>b</a:t>
            </a:r>
            <a:r>
              <a:rPr lang="en-CA" sz="2400" b="1" dirty="0"/>
              <a:t>)</a:t>
            </a:r>
            <a:r>
              <a:rPr lang="en-CA" sz="2400" dirty="0"/>
              <a:t>	12, 7, 2, –3, …</a:t>
            </a:r>
            <a:endParaRPr lang="en-US" sz="2400" dirty="0"/>
          </a:p>
          <a:p>
            <a:r>
              <a:rPr lang="en-CA" sz="2400" b="1" dirty="0"/>
              <a:t>c)</a:t>
            </a:r>
            <a:r>
              <a:rPr lang="en-CA" sz="2400" dirty="0"/>
              <a:t>	5, 15, 45, 135, …</a:t>
            </a:r>
            <a:endParaRPr lang="en-US" sz="2400" dirty="0"/>
          </a:p>
          <a:p>
            <a:r>
              <a:rPr lang="en-CA" sz="2400" b="1" dirty="0"/>
              <a:t>d)</a:t>
            </a:r>
            <a:r>
              <a:rPr lang="en-CA" sz="2400" dirty="0"/>
              <a:t>	</a:t>
            </a:r>
            <a:r>
              <a:rPr lang="en-CA" sz="2400" i="1" dirty="0"/>
              <a:t>x</a:t>
            </a:r>
            <a:r>
              <a:rPr lang="en-CA" sz="2400" dirty="0"/>
              <a:t>, </a:t>
            </a:r>
            <a:r>
              <a:rPr lang="en-CA" sz="2400" i="1" dirty="0"/>
              <a:t>x</a:t>
            </a:r>
            <a:r>
              <a:rPr lang="en-CA" sz="2400" baseline="30000" dirty="0"/>
              <a:t>2</a:t>
            </a:r>
            <a:r>
              <a:rPr lang="en-CA" sz="2400" dirty="0"/>
              <a:t>, </a:t>
            </a:r>
            <a:r>
              <a:rPr lang="en-CA" sz="2400" i="1" dirty="0"/>
              <a:t>x</a:t>
            </a:r>
            <a:r>
              <a:rPr lang="en-CA" sz="2400" baseline="30000" dirty="0"/>
              <a:t>3</a:t>
            </a:r>
            <a:r>
              <a:rPr lang="en-CA" sz="2400" dirty="0"/>
              <a:t>, </a:t>
            </a:r>
            <a:r>
              <a:rPr lang="en-CA" sz="2400" i="1" dirty="0"/>
              <a:t>x</a:t>
            </a:r>
            <a:r>
              <a:rPr lang="en-CA" sz="2400" baseline="30000" dirty="0"/>
              <a:t>4</a:t>
            </a:r>
            <a:r>
              <a:rPr lang="en-CA" sz="2400" dirty="0"/>
              <a:t>, …</a:t>
            </a:r>
            <a:endParaRPr lang="en-US" sz="2400" dirty="0"/>
          </a:p>
          <a:p>
            <a:r>
              <a:rPr lang="en-CA" sz="2400" b="1" dirty="0"/>
              <a:t>e)</a:t>
            </a:r>
            <a:r>
              <a:rPr lang="en-CA" sz="2400" dirty="0"/>
              <a:t>	</a:t>
            </a:r>
            <a:r>
              <a:rPr lang="en-CA" sz="2400" i="1" dirty="0"/>
              <a:t>x</a:t>
            </a:r>
            <a:r>
              <a:rPr lang="en-CA" sz="2400" dirty="0"/>
              <a:t>, </a:t>
            </a:r>
            <a:r>
              <a:rPr lang="en-CA" sz="2400" i="1" dirty="0"/>
              <a:t>x</a:t>
            </a:r>
            <a:r>
              <a:rPr lang="en-CA" sz="2400" dirty="0"/>
              <a:t> + 2, </a:t>
            </a:r>
            <a:r>
              <a:rPr lang="en-CA" sz="2400" i="1" dirty="0"/>
              <a:t>x</a:t>
            </a:r>
            <a:r>
              <a:rPr lang="en-CA" sz="2400" dirty="0"/>
              <a:t> + 4, </a:t>
            </a:r>
            <a:r>
              <a:rPr lang="en-CA" sz="2400" i="1" dirty="0"/>
              <a:t>x</a:t>
            </a:r>
            <a:r>
              <a:rPr lang="en-CA" sz="2400" dirty="0"/>
              <a:t> + 6, …</a:t>
            </a:r>
            <a:endParaRPr lang="en-US" sz="2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965" y="4191000"/>
            <a:ext cx="352948" cy="3263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038600" y="41910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 = 3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4981575"/>
            <a:ext cx="266700" cy="2762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333435"/>
            <a:ext cx="266700" cy="2762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550427"/>
            <a:ext cx="352948" cy="32637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026773" y="45720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 = -5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052" y="5693427"/>
            <a:ext cx="352948" cy="32637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648200" y="565046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 = 2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7963" y="5635704"/>
            <a:ext cx="2457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What is the value of t</a:t>
            </a:r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r>
              <a:rPr lang="en-US" b="1" dirty="0" smtClean="0">
                <a:solidFill>
                  <a:schemeClr val="tx2"/>
                </a:solidFill>
              </a:rPr>
              <a:t>?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11125" y="56388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= x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8267581" y="6412468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315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6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/>
      <p:bldP spid="6" grpId="0"/>
      <p:bldP spid="7" grpId="0"/>
      <p:bldP spid="8" grpId="0"/>
      <p:bldP spid="14" grpId="0"/>
      <p:bldP spid="16" grpId="0"/>
      <p:bldP spid="22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90490"/>
            <a:ext cx="5638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Many </a:t>
            </a:r>
            <a:r>
              <a:rPr lang="en-US" b="1" dirty="0">
                <a:solidFill>
                  <a:schemeClr val="tx2"/>
                </a:solidFill>
              </a:rPr>
              <a:t>factors affect the growth of a child. Medical and health </a:t>
            </a:r>
            <a:r>
              <a:rPr lang="en-US" b="1" dirty="0" smtClean="0">
                <a:solidFill>
                  <a:schemeClr val="tx2"/>
                </a:solidFill>
              </a:rPr>
              <a:t>officials encourage </a:t>
            </a:r>
            <a:r>
              <a:rPr lang="en-US" b="1" dirty="0">
                <a:solidFill>
                  <a:schemeClr val="tx2"/>
                </a:solidFill>
              </a:rPr>
              <a:t>parents to keep track of their child’s growth. The </a:t>
            </a:r>
            <a:r>
              <a:rPr lang="en-US" b="1" dirty="0" smtClean="0">
                <a:solidFill>
                  <a:schemeClr val="tx2"/>
                </a:solidFill>
              </a:rPr>
              <a:t>general guideline </a:t>
            </a:r>
            <a:r>
              <a:rPr lang="en-US" b="1" dirty="0">
                <a:solidFill>
                  <a:schemeClr val="tx2"/>
                </a:solidFill>
              </a:rPr>
              <a:t>for the growth in height of a child between the ages of 3 </a:t>
            </a:r>
            <a:r>
              <a:rPr lang="en-US" b="1" dirty="0" smtClean="0">
                <a:solidFill>
                  <a:schemeClr val="tx2"/>
                </a:solidFill>
              </a:rPr>
              <a:t>years and </a:t>
            </a:r>
            <a:r>
              <a:rPr lang="en-US" b="1" dirty="0">
                <a:solidFill>
                  <a:schemeClr val="tx2"/>
                </a:solidFill>
              </a:rPr>
              <a:t>10 years is an </a:t>
            </a:r>
            <a:r>
              <a:rPr lang="en-US" b="1" dirty="0">
                <a:solidFill>
                  <a:srgbClr val="FF0000"/>
                </a:solidFill>
              </a:rPr>
              <a:t>average increase of 5 cm </a:t>
            </a:r>
            <a:r>
              <a:rPr lang="en-US" b="1" dirty="0">
                <a:solidFill>
                  <a:schemeClr val="tx2"/>
                </a:solidFill>
              </a:rPr>
              <a:t>per year. Suppose a child </a:t>
            </a:r>
            <a:r>
              <a:rPr lang="en-US" b="1" dirty="0" smtClean="0">
                <a:solidFill>
                  <a:schemeClr val="tx2"/>
                </a:solidFill>
              </a:rPr>
              <a:t>was 70 </a:t>
            </a:r>
            <a:r>
              <a:rPr lang="en-US" b="1" dirty="0">
                <a:solidFill>
                  <a:schemeClr val="tx2"/>
                </a:solidFill>
              </a:rPr>
              <a:t>cm tall at age 3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http://www.who.int/entity/childgrowth/mgrs/en/cover_mgrs_white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66690"/>
            <a:ext cx="2438400" cy="18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257169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a) Write the </a:t>
            </a:r>
            <a:r>
              <a:rPr lang="en-US" b="1" dirty="0">
                <a:solidFill>
                  <a:srgbClr val="FF0000"/>
                </a:solidFill>
              </a:rPr>
              <a:t>general </a:t>
            </a:r>
            <a:r>
              <a:rPr lang="en-US" b="1" dirty="0" smtClean="0">
                <a:solidFill>
                  <a:srgbClr val="FF0000"/>
                </a:solidFill>
              </a:rPr>
              <a:t>term </a:t>
            </a:r>
            <a:r>
              <a:rPr lang="en-US" b="1" dirty="0" smtClean="0">
                <a:solidFill>
                  <a:schemeClr val="tx2"/>
                </a:solidFill>
              </a:rPr>
              <a:t>, in simplified form, that could be used </a:t>
            </a:r>
            <a:r>
              <a:rPr lang="en-US" b="1" dirty="0">
                <a:solidFill>
                  <a:schemeClr val="tx2"/>
                </a:solidFill>
              </a:rPr>
              <a:t>to estimate what the </a:t>
            </a:r>
            <a:r>
              <a:rPr lang="en-US" b="1" dirty="0" smtClean="0">
                <a:solidFill>
                  <a:schemeClr val="tx2"/>
                </a:solidFill>
              </a:rPr>
              <a:t>child’s height </a:t>
            </a:r>
            <a:r>
              <a:rPr lang="en-US" b="1" dirty="0">
                <a:solidFill>
                  <a:schemeClr val="tx2"/>
                </a:solidFill>
              </a:rPr>
              <a:t>will be at any age between 3 and 10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3576" y="5010090"/>
            <a:ext cx="6755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b) How tall is the child expected to be at age 10?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00200" y="3257490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err="1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err="1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smtClean="0">
                <a:solidFill>
                  <a:srgbClr val="002060"/>
                </a:solidFill>
              </a:rPr>
              <a:t>1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+ (</a:t>
            </a:r>
            <a:r>
              <a:rPr lang="en-US" altLang="en-US" sz="2400" b="1" i="1" dirty="0">
                <a:solidFill>
                  <a:srgbClr val="002060"/>
                </a:solidFill>
              </a:rPr>
              <a:t>n</a:t>
            </a:r>
            <a:r>
              <a:rPr lang="en-US" altLang="en-US" sz="2400" b="1" dirty="0">
                <a:solidFill>
                  <a:srgbClr val="002060"/>
                </a:solidFill>
              </a:rPr>
              <a:t> 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1)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d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00200" y="3710225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err="1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err="1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70 </a:t>
            </a:r>
            <a:r>
              <a:rPr lang="en-US" altLang="en-US" sz="2400" b="1" dirty="0">
                <a:solidFill>
                  <a:srgbClr val="002060"/>
                </a:solidFill>
              </a:rPr>
              <a:t>+ (</a:t>
            </a:r>
            <a:r>
              <a:rPr lang="en-US" altLang="en-US" sz="2400" b="1" i="1" dirty="0">
                <a:solidFill>
                  <a:srgbClr val="002060"/>
                </a:solidFill>
              </a:rPr>
              <a:t>n</a:t>
            </a:r>
            <a:r>
              <a:rPr lang="en-US" altLang="en-US" sz="2400" b="1" dirty="0">
                <a:solidFill>
                  <a:srgbClr val="002060"/>
                </a:solidFill>
              </a:rPr>
              <a:t> 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1)5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705" y="3373966"/>
            <a:ext cx="5116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b="1" i="1" baseline="-25000" dirty="0" smtClean="0">
                <a:solidFill>
                  <a:srgbClr val="002060"/>
                </a:solidFill>
              </a:rPr>
              <a:t>1</a:t>
            </a:r>
            <a:r>
              <a:rPr lang="en-US" altLang="en-US" b="1" i="1" dirty="0" smtClean="0">
                <a:solidFill>
                  <a:srgbClr val="002060"/>
                </a:solidFill>
              </a:rPr>
              <a:t> =</a:t>
            </a:r>
          </a:p>
          <a:p>
            <a:r>
              <a:rPr lang="en-US" altLang="en-US" b="1" i="1" dirty="0" smtClean="0">
                <a:solidFill>
                  <a:srgbClr val="002060"/>
                </a:solidFill>
              </a:rPr>
              <a:t>d =</a:t>
            </a:r>
            <a:r>
              <a:rPr lang="en-US" altLang="en-US" b="1" i="1" baseline="-25000" dirty="0" smtClean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8096" y="338929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70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3088" y="36442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600200" y="4167425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err="1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err="1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70 </a:t>
            </a:r>
            <a:r>
              <a:rPr lang="en-US" altLang="en-US" sz="2400" b="1" dirty="0">
                <a:solidFill>
                  <a:srgbClr val="002060"/>
                </a:solidFill>
              </a:rPr>
              <a:t>+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5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5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057027" y="3257490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err="1" smtClean="0">
                <a:solidFill>
                  <a:srgbClr val="FF0000"/>
                </a:solidFill>
              </a:rPr>
              <a:t>t</a:t>
            </a:r>
            <a:r>
              <a:rPr lang="en-US" altLang="en-US" sz="2400" b="1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=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5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n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+ 65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762000" y="5543490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err="1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err="1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5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+ 65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62000" y="5920025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sz="2400" b="1" baseline="-25000" dirty="0">
                <a:solidFill>
                  <a:srgbClr val="FF0000"/>
                </a:solidFill>
              </a:rPr>
              <a:t>8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5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(8)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+ 65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523493" y="5794677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sz="2400" b="1" baseline="-25000" dirty="0">
                <a:solidFill>
                  <a:srgbClr val="FF0000"/>
                </a:solidFill>
              </a:rPr>
              <a:t>8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105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456827" y="6229290"/>
            <a:ext cx="53061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solidFill>
                  <a:srgbClr val="002060"/>
                </a:solidFill>
              </a:rPr>
              <a:t>We would expect the child to </a:t>
            </a:r>
            <a:r>
              <a:rPr lang="en-US" altLang="en-US" sz="2000" b="1" smtClean="0">
                <a:solidFill>
                  <a:srgbClr val="002060"/>
                </a:solidFill>
              </a:rPr>
              <a:t>be 105 </a:t>
            </a:r>
            <a:r>
              <a:rPr lang="en-US" altLang="en-US" sz="2000" b="1" dirty="0" smtClean="0">
                <a:solidFill>
                  <a:srgbClr val="002060"/>
                </a:solidFill>
              </a:rPr>
              <a:t>cm tall.</a:t>
            </a:r>
            <a:endParaRPr lang="en-US" alt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0225" y="0"/>
            <a:ext cx="28506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Determining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3200" b="1" cap="none" spc="50" baseline="-250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en-US" sz="3200" b="1" cap="none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3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5105400" y="3756391"/>
            <a:ext cx="3516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What is the shape of this function?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30516" y="4126468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f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(n) = 5n + 65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4507468"/>
            <a:ext cx="3605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Name two differences between the notations.</a:t>
            </a:r>
            <a:endParaRPr lang="en-US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498171" y="5392445"/>
            <a:ext cx="48076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i="1" dirty="0" smtClean="0">
                <a:solidFill>
                  <a:srgbClr val="FF33CC"/>
                </a:solidFill>
              </a:rPr>
              <a:t>What value of n would be used for age 10?</a:t>
            </a:r>
            <a:endParaRPr lang="en-US" altLang="en-US" sz="2000" b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43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utoUpdateAnimBg="0"/>
      <p:bldP spid="7" grpId="0" autoUpdateAnimBg="0"/>
      <p:bldP spid="5" grpId="0"/>
      <p:bldP spid="9" grpId="0"/>
      <p:bldP spid="10" grpId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/>
      <p:bldP spid="20" grpId="0"/>
      <p:bldP spid="21" grpId="0"/>
      <p:bldP spid="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9920" y="0"/>
            <a:ext cx="62712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Determining The Number of Terms</a:t>
            </a:r>
            <a:endParaRPr lang="en-US" sz="3200" b="1" cap="none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84775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The musk-ox and the caribou of northern Canada are hoofed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mammals that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survived the Pleistocene Era, which ended 10 000 years ago.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In 1955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, the Banks Island musk-ox population was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approximately 9250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animals. Suppose that in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subsequent years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, the growth of the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musk-ox population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generated an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arithmetic sequence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, in which the number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of musk-ox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increased by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approximately 1650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each year.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2400" y="2743200"/>
            <a:ext cx="495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US" sz="2000" b="1" dirty="0" smtClean="0">
                <a:solidFill>
                  <a:srgbClr val="002060"/>
                </a:solidFill>
              </a:rPr>
              <a:t>Write the first three terms of the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       arithmetic sequence.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4100" name="Picture 4" descr="http://magicstatistics.com/wp-content/uploads/Banks_Isl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77" y="2743199"/>
            <a:ext cx="3555023" cy="307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1144" y="3048000"/>
            <a:ext cx="1853456" cy="685800"/>
            <a:chOff x="5156944" y="3598984"/>
            <a:chExt cx="1853456" cy="685800"/>
          </a:xfrm>
        </p:grpSpPr>
        <p:sp>
          <p:nvSpPr>
            <p:cNvPr id="5" name="TextBox 4"/>
            <p:cNvSpPr txBox="1"/>
            <p:nvPr/>
          </p:nvSpPr>
          <p:spPr>
            <a:xfrm>
              <a:off x="5156944" y="3598984"/>
              <a:ext cx="18534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Prince Patrick Island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6298224" y="3903784"/>
              <a:ext cx="533400" cy="381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4419600" y="3657600"/>
            <a:ext cx="838199" cy="40011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9250,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05401" y="3657600"/>
            <a:ext cx="1066799" cy="40011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10 900,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51412" y="3645932"/>
            <a:ext cx="1363788" cy="40011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12 550, …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0927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How many years would it take for the musk-ox population to reach 100 000?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219200"/>
            <a:ext cx="3657599" cy="4001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9250, 10 900, 12 550, … 100 000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1219200"/>
            <a:ext cx="120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d = 1650 </a:t>
            </a:r>
            <a:endParaRPr lang="en-US" sz="2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90600" y="2209800"/>
            <a:ext cx="302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i="1" dirty="0" err="1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err="1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sz="2400" b="1" i="1" baseline="-25000" dirty="0" smtClean="0">
                <a:solidFill>
                  <a:srgbClr val="002060"/>
                </a:solidFill>
              </a:rPr>
              <a:t>1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+ (</a:t>
            </a:r>
            <a:r>
              <a:rPr lang="en-US" altLang="en-US" sz="2400" b="1" i="1" dirty="0">
                <a:solidFill>
                  <a:srgbClr val="002060"/>
                </a:solidFill>
              </a:rPr>
              <a:t>n</a:t>
            </a:r>
            <a:r>
              <a:rPr lang="en-US" altLang="en-US" sz="2400" b="1" dirty="0">
                <a:solidFill>
                  <a:srgbClr val="002060"/>
                </a:solidFill>
              </a:rPr>
              <a:t> 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1)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d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27387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</a:rPr>
              <a:t>100 000 </a:t>
            </a:r>
            <a:r>
              <a:rPr lang="en-US" altLang="en-US" sz="2400" b="1" dirty="0">
                <a:solidFill>
                  <a:srgbClr val="002060"/>
                </a:solidFill>
              </a:rPr>
              <a:t>=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9250 </a:t>
            </a:r>
            <a:r>
              <a:rPr lang="en-US" altLang="en-US" sz="2400" b="1" dirty="0">
                <a:solidFill>
                  <a:srgbClr val="002060"/>
                </a:solidFill>
              </a:rPr>
              <a:t>+ (</a:t>
            </a:r>
            <a:r>
              <a:rPr lang="en-US" altLang="en-US" sz="2400" b="1" i="1" dirty="0">
                <a:solidFill>
                  <a:srgbClr val="002060"/>
                </a:solidFill>
              </a:rPr>
              <a:t>n</a:t>
            </a:r>
            <a:r>
              <a:rPr lang="en-US" altLang="en-US" sz="2400" b="1" dirty="0">
                <a:solidFill>
                  <a:srgbClr val="002060"/>
                </a:solidFill>
              </a:rPr>
              <a:t> 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1)1650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1570129"/>
            <a:ext cx="343364" cy="36933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altLang="en-US" b="1" i="1" dirty="0">
                <a:solidFill>
                  <a:srgbClr val="002060"/>
                </a:solidFill>
              </a:rPr>
              <a:t>t</a:t>
            </a:r>
            <a:r>
              <a:rPr lang="en-US" altLang="en-US" b="1" i="1" baseline="-25000" dirty="0">
                <a:solidFill>
                  <a:srgbClr val="002060"/>
                </a:solidFill>
              </a:rPr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5435" y="1588532"/>
            <a:ext cx="343364" cy="36933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altLang="en-US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b="1" i="1" baseline="-25000" dirty="0" smtClean="0">
                <a:solidFill>
                  <a:srgbClr val="002060"/>
                </a:solidFill>
              </a:rPr>
              <a:t>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380552" y="1567960"/>
            <a:ext cx="343364" cy="36933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altLang="en-US" b="1" i="1" dirty="0" smtClean="0">
                <a:solidFill>
                  <a:srgbClr val="002060"/>
                </a:solidFill>
              </a:rPr>
              <a:t>t</a:t>
            </a:r>
            <a:r>
              <a:rPr lang="en-US" altLang="en-US" b="1" i="1" baseline="-25000" dirty="0" smtClean="0">
                <a:solidFill>
                  <a:srgbClr val="002060"/>
                </a:solidFill>
              </a:rPr>
              <a:t>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42836" y="1594284"/>
            <a:ext cx="343364" cy="36933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altLang="en-US" b="1" i="1" dirty="0" err="1" smtClean="0">
                <a:solidFill>
                  <a:srgbClr val="002060"/>
                </a:solidFill>
              </a:rPr>
              <a:t>t</a:t>
            </a:r>
            <a:r>
              <a:rPr lang="en-US" altLang="en-US" b="1" i="1" baseline="-25000" dirty="0" err="1" smtClean="0">
                <a:solidFill>
                  <a:srgbClr val="002060"/>
                </a:solidFill>
              </a:rPr>
              <a:t>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648200" y="1581090"/>
            <a:ext cx="35237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Need to determine the value of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8122232" y="1567960"/>
            <a:ext cx="3914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n.</a:t>
            </a:r>
            <a:endParaRPr lang="en-US" sz="2000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81000" y="31959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</a:rPr>
              <a:t>90 750 = (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1)1650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914400" y="37293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</a:rPr>
              <a:t>55 = 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400" b="1" dirty="0">
                <a:solidFill>
                  <a:srgbClr val="002060"/>
                </a:solidFill>
              </a:rPr>
              <a:t>- 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1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914400" y="42627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</a:rPr>
              <a:t>56 = </a:t>
            </a:r>
            <a:r>
              <a:rPr lang="en-US" altLang="en-US" sz="2400" b="1" i="1" dirty="0" smtClean="0">
                <a:solidFill>
                  <a:srgbClr val="002060"/>
                </a:solidFill>
              </a:rPr>
              <a:t>n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endParaRPr lang="en-US" altLang="en-US" sz="2400" b="1" dirty="0">
              <a:solidFill>
                <a:srgbClr val="002060"/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8600" y="4800600"/>
            <a:ext cx="8686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solidFill>
                  <a:srgbClr val="FF0000"/>
                </a:solidFill>
              </a:rPr>
              <a:t>Since the value 100 000 is the 56</a:t>
            </a:r>
            <a:r>
              <a:rPr lang="en-US" altLang="en-US" sz="2000" b="1" baseline="30000" dirty="0" smtClean="0">
                <a:solidFill>
                  <a:srgbClr val="FF0000"/>
                </a:solidFill>
              </a:rPr>
              <a:t>th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 term in the sequence, it would take 56 years for the musk-ox population to reach 100 000.</a:t>
            </a: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105400" y="5105400"/>
            <a:ext cx="28315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solidFill>
                  <a:srgbClr val="FF0000"/>
                </a:solidFill>
              </a:rPr>
              <a:t>The year would be 2011.</a:t>
            </a:r>
            <a:endParaRPr lang="en-US" altLang="en-US" sz="20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64085"/>
            <a:ext cx="290195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89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 autoUpdateAnimBg="0"/>
      <p:bldP spid="8" grpId="0" autoUpdateAnimBg="0"/>
      <p:bldP spid="10" grpId="0"/>
      <p:bldP spid="11" grpId="0"/>
      <p:bldP spid="12" grpId="0"/>
      <p:bldP spid="13" grpId="0"/>
      <p:bldP spid="14" grpId="0"/>
      <p:bldP spid="15" grpId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60400" y="685800"/>
            <a:ext cx="81629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/>
              <a:t>In </a:t>
            </a:r>
            <a:r>
              <a:rPr lang="en-US" sz="2000" b="1" dirty="0"/>
              <a:t>an arithmetic sequence, the third term is 11 and </a:t>
            </a:r>
            <a:r>
              <a:rPr lang="en-US" sz="2000" b="1" dirty="0" smtClean="0"/>
              <a:t>the </a:t>
            </a:r>
            <a:r>
              <a:rPr lang="en-US" sz="2000" b="1" dirty="0"/>
              <a:t>eighth term is 46. </a:t>
            </a:r>
            <a:r>
              <a:rPr lang="en-US" sz="2000" b="1" dirty="0" smtClean="0"/>
              <a:t> Determine the first term </a:t>
            </a:r>
            <a:r>
              <a:rPr lang="en-US" sz="2000" b="1" dirty="0"/>
              <a:t>of the </a:t>
            </a:r>
            <a:r>
              <a:rPr lang="en-US" sz="2000" b="1" dirty="0" smtClean="0"/>
              <a:t>sequence and the common difference.</a:t>
            </a:r>
            <a:endParaRPr lang="en-US" sz="2000" b="1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38200" y="1552575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CC0000"/>
                </a:solidFill>
              </a:rPr>
              <a:t>t</a:t>
            </a:r>
            <a:r>
              <a:rPr lang="en-US" sz="2000" b="1" baseline="-25000">
                <a:solidFill>
                  <a:srgbClr val="CC0000"/>
                </a:solidFill>
              </a:rPr>
              <a:t>n</a:t>
            </a:r>
            <a:r>
              <a:rPr lang="en-US" sz="2000" b="1">
                <a:solidFill>
                  <a:srgbClr val="CC0000"/>
                </a:solidFill>
              </a:rPr>
              <a:t> = </a:t>
            </a:r>
            <a:r>
              <a:rPr lang="en-US" sz="2000" b="1" i="1">
                <a:solidFill>
                  <a:srgbClr val="CC0000"/>
                </a:solidFill>
              </a:rPr>
              <a:t>a</a:t>
            </a:r>
            <a:r>
              <a:rPr lang="en-US" sz="2000" b="1">
                <a:solidFill>
                  <a:srgbClr val="CC0000"/>
                </a:solidFill>
              </a:rPr>
              <a:t> + (</a:t>
            </a:r>
            <a:r>
              <a:rPr lang="en-US" sz="2000" b="1" i="1">
                <a:solidFill>
                  <a:srgbClr val="CC0000"/>
                </a:solidFill>
              </a:rPr>
              <a:t>n</a:t>
            </a:r>
            <a:r>
              <a:rPr lang="en-US" sz="2000" b="1">
                <a:solidFill>
                  <a:srgbClr val="CC0000"/>
                </a:solidFill>
              </a:rPr>
              <a:t> - 1)</a:t>
            </a:r>
            <a:r>
              <a:rPr lang="en-US" sz="2000" b="1" i="1">
                <a:solidFill>
                  <a:srgbClr val="CC0000"/>
                </a:solidFill>
              </a:rPr>
              <a:t>d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0" y="1917700"/>
            <a:ext cx="13244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/>
              <a:t> t</a:t>
            </a:r>
            <a:r>
              <a:rPr lang="en-US" sz="2000" b="1" baseline="-25000" dirty="0"/>
              <a:t>3</a:t>
            </a:r>
            <a:r>
              <a:rPr lang="en-US" sz="2000" b="1" dirty="0"/>
              <a:t> = 11</a:t>
            </a:r>
          </a:p>
          <a:p>
            <a:r>
              <a:rPr lang="en-US" sz="2000" b="1" dirty="0"/>
              <a:t>11 = </a:t>
            </a:r>
            <a:r>
              <a:rPr lang="en-US" sz="2000" b="1" i="1" dirty="0"/>
              <a:t>a</a:t>
            </a:r>
            <a:r>
              <a:rPr lang="en-US" sz="2000" b="1" dirty="0"/>
              <a:t> + 2</a:t>
            </a:r>
            <a:r>
              <a:rPr lang="en-US" sz="2000" b="1" i="1" dirty="0"/>
              <a:t>d</a:t>
            </a:r>
            <a:endParaRPr lang="en-US" sz="2000" b="1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62000" y="2711450"/>
            <a:ext cx="13244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/>
              <a:t> t</a:t>
            </a:r>
            <a:r>
              <a:rPr lang="en-US" sz="2000" b="1" baseline="-25000"/>
              <a:t>8</a:t>
            </a:r>
            <a:r>
              <a:rPr lang="en-US" sz="2000" b="1"/>
              <a:t> = 46</a:t>
            </a:r>
          </a:p>
          <a:p>
            <a:r>
              <a:rPr lang="en-US" sz="2000" b="1"/>
              <a:t>46 = </a:t>
            </a:r>
            <a:r>
              <a:rPr lang="en-US" sz="2000" b="1" i="1"/>
              <a:t>a</a:t>
            </a:r>
            <a:r>
              <a:rPr lang="en-US" sz="2000" b="1"/>
              <a:t> + 7</a:t>
            </a:r>
            <a:r>
              <a:rPr lang="en-US" sz="2000" b="1" i="1"/>
              <a:t>d</a:t>
            </a:r>
            <a:endParaRPr lang="en-US" sz="2000" b="1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022725" y="1536700"/>
            <a:ext cx="156966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 smtClean="0"/>
              <a:t>   a</a:t>
            </a:r>
            <a:r>
              <a:rPr lang="en-US" sz="2000" b="1" dirty="0" smtClean="0"/>
              <a:t> </a:t>
            </a:r>
            <a:r>
              <a:rPr lang="en-US" sz="2000" b="1" dirty="0"/>
              <a:t>+ 7</a:t>
            </a:r>
            <a:r>
              <a:rPr lang="en-US" sz="2000" b="1" i="1" dirty="0"/>
              <a:t>d</a:t>
            </a:r>
            <a:r>
              <a:rPr lang="en-US" sz="2000" b="1" dirty="0"/>
              <a:t> = 46</a:t>
            </a:r>
          </a:p>
          <a:p>
            <a:r>
              <a:rPr lang="en-US" sz="2000" b="1" u="sng" dirty="0" smtClean="0"/>
              <a:t>-(</a:t>
            </a:r>
            <a:r>
              <a:rPr lang="en-US" sz="2000" b="1" i="1" u="sng" dirty="0" smtClean="0"/>
              <a:t>a</a:t>
            </a:r>
            <a:r>
              <a:rPr lang="en-US" sz="2000" b="1" u="sng" dirty="0" smtClean="0"/>
              <a:t> </a:t>
            </a:r>
            <a:r>
              <a:rPr lang="en-US" sz="2000" b="1" u="sng" dirty="0"/>
              <a:t>+ 2</a:t>
            </a:r>
            <a:r>
              <a:rPr lang="en-US" sz="2000" b="1" i="1" u="sng" dirty="0"/>
              <a:t>d</a:t>
            </a:r>
            <a:r>
              <a:rPr lang="en-US" sz="2000" b="1" u="sng" dirty="0"/>
              <a:t> = </a:t>
            </a:r>
            <a:r>
              <a:rPr lang="en-US" sz="2000" b="1" u="sng" dirty="0" smtClean="0"/>
              <a:t>11)</a:t>
            </a:r>
            <a:endParaRPr lang="en-US" sz="2000" b="1" u="sng" dirty="0"/>
          </a:p>
          <a:p>
            <a:r>
              <a:rPr lang="en-US" sz="2000" b="1" dirty="0"/>
              <a:t>    </a:t>
            </a:r>
            <a:r>
              <a:rPr lang="en-US" sz="2000" b="1" dirty="0" smtClean="0"/>
              <a:t>     </a:t>
            </a:r>
            <a:r>
              <a:rPr lang="en-US" sz="2000" b="1" dirty="0"/>
              <a:t>5</a:t>
            </a:r>
            <a:r>
              <a:rPr lang="en-US" sz="2000" b="1" i="1" dirty="0"/>
              <a:t>d</a:t>
            </a:r>
            <a:r>
              <a:rPr lang="en-US" sz="2000" b="1" dirty="0"/>
              <a:t> = 35</a:t>
            </a:r>
          </a:p>
          <a:p>
            <a:r>
              <a:rPr lang="en-US" sz="2000" b="1" dirty="0"/>
              <a:t>       </a:t>
            </a:r>
            <a:r>
              <a:rPr lang="en-US" sz="2000" b="1" dirty="0" smtClean="0"/>
              <a:t>    </a:t>
            </a:r>
            <a:r>
              <a:rPr lang="en-US" sz="2000" b="1" i="1" dirty="0">
                <a:solidFill>
                  <a:srgbClr val="CC0000"/>
                </a:solidFill>
              </a:rPr>
              <a:t>d</a:t>
            </a:r>
            <a:r>
              <a:rPr lang="en-US" sz="2000" b="1" dirty="0">
                <a:solidFill>
                  <a:srgbClr val="CC0000"/>
                </a:solidFill>
              </a:rPr>
              <a:t> = </a:t>
            </a:r>
            <a:r>
              <a:rPr lang="en-US" sz="2000" b="1" dirty="0" smtClean="0">
                <a:solidFill>
                  <a:srgbClr val="CC0000"/>
                </a:solidFill>
              </a:rPr>
              <a:t>7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461125" y="1965325"/>
            <a:ext cx="22002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The first term is</a:t>
            </a:r>
            <a:r>
              <a:rPr lang="en-US" sz="2000" b="1" dirty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-3</a:t>
            </a:r>
          </a:p>
          <a:p>
            <a:r>
              <a:rPr lang="en-US" sz="2000" b="1" dirty="0" smtClean="0"/>
              <a:t>and the common </a:t>
            </a:r>
          </a:p>
          <a:p>
            <a:r>
              <a:rPr lang="en-US" sz="2000" b="1" dirty="0" smtClean="0"/>
              <a:t>difference is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7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699974" y="81145"/>
            <a:ext cx="54110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smtClean="0">
                <a:solidFill>
                  <a:schemeClr val="accent2"/>
                </a:solidFill>
              </a:rPr>
              <a:t>Calculating the first term and common difference</a:t>
            </a:r>
            <a:endParaRPr lang="en-US" sz="2000" b="1" u="sng" dirty="0">
              <a:solidFill>
                <a:schemeClr val="accent2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2362200" y="1965325"/>
            <a:ext cx="381000" cy="13112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2286000"/>
            <a:ext cx="9265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Linear </a:t>
            </a:r>
          </a:p>
          <a:p>
            <a:r>
              <a:rPr lang="en-US" sz="2000" b="1" dirty="0" smtClean="0"/>
              <a:t>system</a:t>
            </a:r>
            <a:endParaRPr lang="en-US" sz="2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3886200"/>
            <a:ext cx="8280407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60400" y="4419600"/>
            <a:ext cx="2606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t</a:t>
            </a:r>
            <a:r>
              <a:rPr lang="en-US" b="1" baseline="-25000" dirty="0"/>
              <a:t>3</a:t>
            </a:r>
            <a:r>
              <a:rPr lang="en-US" b="1" dirty="0"/>
              <a:t>  </a:t>
            </a:r>
            <a:r>
              <a:rPr lang="en-US" b="1" dirty="0" smtClean="0"/>
              <a:t>, ___, ___, ___, ___, </a:t>
            </a:r>
            <a:r>
              <a:rPr lang="en-US" b="1" i="1" dirty="0" smtClean="0"/>
              <a:t>t</a:t>
            </a:r>
            <a:r>
              <a:rPr lang="en-US" b="1" baseline="-25000" dirty="0" smtClean="0"/>
              <a:t>8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962400"/>
            <a:ext cx="1951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Alternate method: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2268" y="4876800"/>
            <a:ext cx="396262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i="1" dirty="0"/>
              <a:t>t</a:t>
            </a:r>
            <a:r>
              <a:rPr lang="en-US" b="1" baseline="-25000" dirty="0"/>
              <a:t>3</a:t>
            </a:r>
            <a:r>
              <a:rPr lang="en-US" b="1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06457" y="4876800"/>
            <a:ext cx="529312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dirty="0" smtClean="0"/>
              <a:t>+ d 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1451888" y="4876800"/>
            <a:ext cx="529312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dirty="0" smtClean="0"/>
              <a:t>+ d 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1909088" y="4876800"/>
            <a:ext cx="529312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dirty="0" smtClean="0"/>
              <a:t>+ d 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2366288" y="4876800"/>
            <a:ext cx="529312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dirty="0" smtClean="0"/>
              <a:t>+ d 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3222121" y="4876800"/>
            <a:ext cx="511679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dirty="0" smtClean="0"/>
              <a:t>= </a:t>
            </a:r>
            <a:r>
              <a:rPr lang="en-US" b="1" i="1" dirty="0" smtClean="0"/>
              <a:t>t</a:t>
            </a:r>
            <a:r>
              <a:rPr lang="en-US" b="1" baseline="-25000" dirty="0"/>
              <a:t>8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094504" y="5310526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t</a:t>
            </a:r>
            <a:r>
              <a:rPr lang="en-US" b="1" baseline="-25000" dirty="0"/>
              <a:t>3</a:t>
            </a:r>
            <a:r>
              <a:rPr lang="en-US" b="1" dirty="0"/>
              <a:t> </a:t>
            </a:r>
            <a:r>
              <a:rPr lang="en-US" b="1" dirty="0" smtClean="0"/>
              <a:t>+ 5d = </a:t>
            </a:r>
            <a:r>
              <a:rPr lang="en-US" b="1" i="1" dirty="0" smtClean="0"/>
              <a:t>t</a:t>
            </a:r>
            <a:r>
              <a:rPr lang="en-US" b="1" baseline="-25000" dirty="0"/>
              <a:t>8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1026578" y="5650468"/>
            <a:ext cx="1335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11 + 5d = 46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1481831" y="6031468"/>
            <a:ext cx="880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d = 35</a:t>
            </a:r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>
            <a:off x="2823488" y="4876800"/>
            <a:ext cx="529312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b="1" dirty="0" smtClean="0"/>
              <a:t>+ d 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2719059" y="60198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 = 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3091934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C0000"/>
                </a:solidFill>
              </a:rPr>
              <a:t>a</a:t>
            </a:r>
            <a:r>
              <a:rPr lang="en-US" b="1" dirty="0">
                <a:solidFill>
                  <a:srgbClr val="CC0000"/>
                </a:solidFill>
              </a:rPr>
              <a:t> = -3</a:t>
            </a:r>
            <a:endParaRPr lang="en-US" b="1" u="sng" dirty="0"/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1845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build="p" autoUpdateAnimBg="0"/>
      <p:bldP spid="13317" grpId="0" uiExpand="1" build="p" autoUpdateAnimBg="0"/>
      <p:bldP spid="13318" grpId="0" build="p" autoUpdateAnimBg="0"/>
      <p:bldP spid="13319" grpId="0" autoUpdateAnimBg="0"/>
      <p:bldP spid="13326" grpId="0" autoUpdateAnimBg="0"/>
      <p:bldP spid="2" grpId="0" animBg="1"/>
      <p:bldP spid="3" grpId="0"/>
      <p:bldP spid="6" grpId="0"/>
      <p:bldP spid="7" grpId="0"/>
      <p:bldP spid="8" grpId="0"/>
      <p:bldP spid="17" grpId="0"/>
      <p:bldP spid="19" grpId="0"/>
      <p:bldP spid="20" grpId="0"/>
      <p:bldP spid="21" grpId="0"/>
      <p:bldP spid="22" grpId="0"/>
      <p:bldP spid="9" grpId="0"/>
      <p:bldP spid="24" grpId="0"/>
      <p:bldP spid="25" grpId="0"/>
      <p:bldP spid="26" grpId="0"/>
      <p:bldP spid="2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081" y="381000"/>
            <a:ext cx="84042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Graphing an arithmetic sequence </a:t>
            </a:r>
            <a:r>
              <a:rPr lang="en-US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MiniLab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1520" y="1752600"/>
            <a:ext cx="4983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Step 1 Turn to page 2.2.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Click on the arrows for n to display the terms of the arithmetic sequence.</a:t>
            </a:r>
          </a:p>
        </p:txBody>
      </p:sp>
      <p:pic>
        <p:nvPicPr>
          <p:cNvPr id="1027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16978"/>
            <a:ext cx="4806736" cy="40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844" y="1219200"/>
            <a:ext cx="222830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1308" y="3581400"/>
            <a:ext cx="7514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b) Could an arithmetic sequence </a:t>
            </a:r>
            <a:r>
              <a:rPr lang="en-US" b="1" dirty="0" smtClean="0">
                <a:solidFill>
                  <a:srgbClr val="0070C0"/>
                </a:solidFill>
              </a:rPr>
              <a:t>graph have </a:t>
            </a:r>
            <a:r>
              <a:rPr lang="en-US" b="1" dirty="0">
                <a:solidFill>
                  <a:srgbClr val="0070C0"/>
                </a:solidFill>
              </a:rPr>
              <a:t>any other shape? Explain.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320040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linear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3915833"/>
            <a:ext cx="7148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Since the </a:t>
            </a:r>
            <a:r>
              <a:rPr lang="en-US" b="1" dirty="0">
                <a:solidFill>
                  <a:srgbClr val="FF0000"/>
                </a:solidFill>
              </a:rPr>
              <a:t>common difference is always constant, </a:t>
            </a:r>
            <a:r>
              <a:rPr lang="en-US" b="1" dirty="0" smtClean="0">
                <a:solidFill>
                  <a:srgbClr val="FF0000"/>
                </a:solidFill>
              </a:rPr>
              <a:t>the graph </a:t>
            </a:r>
            <a:r>
              <a:rPr lang="en-US" b="1" dirty="0">
                <a:solidFill>
                  <a:srgbClr val="FF0000"/>
                </a:solidFill>
              </a:rPr>
              <a:t>will be a straight line.</a:t>
            </a:r>
          </a:p>
        </p:txBody>
      </p:sp>
      <p:sp>
        <p:nvSpPr>
          <p:cNvPr id="8" name="Rectangle 7"/>
          <p:cNvSpPr/>
          <p:nvPr/>
        </p:nvSpPr>
        <p:spPr>
          <a:xfrm>
            <a:off x="791308" y="2895600"/>
            <a:ext cx="7898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US" b="1" dirty="0">
                <a:solidFill>
                  <a:srgbClr val="0070C0"/>
                </a:solidFill>
              </a:rPr>
              <a:t>What is the shape of the graph that models the </a:t>
            </a:r>
            <a:r>
              <a:rPr lang="en-US" b="1" dirty="0" smtClean="0">
                <a:solidFill>
                  <a:srgbClr val="0070C0"/>
                </a:solidFill>
              </a:rPr>
              <a:t>arithmetic sequence</a:t>
            </a:r>
            <a:r>
              <a:rPr lang="en-US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0" y="4572000"/>
            <a:ext cx="7514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c) Would you describe the graph of the arithmetic sequence to be continuous or discrete? Explain your reasoning.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3692" y="5135033"/>
            <a:ext cx="7148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Discrete.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Term position (n values) must be natural numbers.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2034" y="5562600"/>
            <a:ext cx="8087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</a:t>
            </a:r>
            <a:r>
              <a:rPr lang="en-US" b="1" dirty="0" smtClean="0">
                <a:solidFill>
                  <a:srgbClr val="0070C0"/>
                </a:solidFill>
              </a:rPr>
              <a:t>) Compare the domains of the arithmetic sequence and the function that models the graph.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3727" y="6125633"/>
            <a:ext cx="7148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Arithmetic sequence domain is natural numbers. Linear function domain is real numbers.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353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11" grpId="0"/>
      <p:bldP spid="8" grpId="0"/>
      <p:bldP spid="15" grpId="0"/>
      <p:bldP spid="16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228600"/>
            <a:ext cx="8026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Step 2 Explore the effect that the first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term has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on the terms of the sequence by</a:t>
            </a:r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changing the value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of t</a:t>
            </a:r>
            <a:r>
              <a:rPr lang="en-US" b="1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the value of the first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term increases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, what is the effect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on 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graph? 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    What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happens as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the value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of the first term decreases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459166" y="1981200"/>
            <a:ext cx="7476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b) Does the graph keep its shape? What characteristics of the graph stay the same?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7998" y="1336596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Changing the value of the first term </a:t>
            </a:r>
            <a:r>
              <a:rPr lang="en-US" b="1" dirty="0" smtClean="0">
                <a:solidFill>
                  <a:srgbClr val="FF0000"/>
                </a:solidFill>
              </a:rPr>
              <a:t>changes the </a:t>
            </a:r>
            <a:r>
              <a:rPr lang="en-US" b="1" i="1" dirty="0">
                <a:solidFill>
                  <a:srgbClr val="FF0000"/>
                </a:solidFill>
              </a:rPr>
              <a:t>y</a:t>
            </a:r>
            <a:r>
              <a:rPr lang="en-US" b="1" dirty="0">
                <a:solidFill>
                  <a:srgbClr val="FF0000"/>
                </a:solidFill>
              </a:rPr>
              <a:t>-intercept of the graph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It is a direct relationship.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998" y="25262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The graph keeps it’s linear shape. The slope stays </a:t>
            </a:r>
            <a:r>
              <a:rPr lang="en-US" b="1" dirty="0">
                <a:solidFill>
                  <a:srgbClr val="FF0000"/>
                </a:solidFill>
              </a:rPr>
              <a:t>the same.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3505200"/>
            <a:ext cx="7476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) What is the relationship between the first term and the y-intercept of the related function?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6032" y="42026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– d = y-intercept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8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46598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= y-intercept + d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8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6" grpId="0"/>
      <p:bldP spid="17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429000"/>
            <a:ext cx="77694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Step 4 If a line were drawn through the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data values, what would its slope be?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105" y="4627602"/>
            <a:ext cx="7772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Step 5 What relationship does the slope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of the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line have to the equation for the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general term of the sequence?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0386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slope of the </a:t>
            </a:r>
            <a:r>
              <a:rPr lang="en-US" b="1" dirty="0" smtClean="0">
                <a:solidFill>
                  <a:srgbClr val="FF0000"/>
                </a:solidFill>
              </a:rPr>
              <a:t>line matches the </a:t>
            </a:r>
            <a:r>
              <a:rPr lang="en-US" b="1" dirty="0">
                <a:solidFill>
                  <a:srgbClr val="FF0000"/>
                </a:solidFill>
              </a:rPr>
              <a:t>common </a:t>
            </a:r>
            <a:r>
              <a:rPr lang="en-US" b="1" dirty="0" smtClean="0">
                <a:solidFill>
                  <a:srgbClr val="FF0000"/>
                </a:solidFill>
              </a:rPr>
              <a:t>difference.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4102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slope of the graph represents </a:t>
            </a:r>
            <a:r>
              <a:rPr lang="en-US" b="1" dirty="0" smtClean="0">
                <a:solidFill>
                  <a:srgbClr val="FF0000"/>
                </a:solidFill>
              </a:rPr>
              <a:t>the common </a:t>
            </a:r>
            <a:r>
              <a:rPr lang="en-US" b="1" dirty="0">
                <a:solidFill>
                  <a:srgbClr val="FF0000"/>
                </a:solidFill>
              </a:rPr>
              <a:t>difference of the general term </a:t>
            </a:r>
            <a:r>
              <a:rPr lang="en-US" b="1" dirty="0" smtClean="0">
                <a:solidFill>
                  <a:srgbClr val="FF0000"/>
                </a:solidFill>
              </a:rPr>
              <a:t>of the </a:t>
            </a:r>
            <a:r>
              <a:rPr lang="en-US" b="1" dirty="0">
                <a:solidFill>
                  <a:srgbClr val="FF0000"/>
                </a:solidFill>
              </a:rPr>
              <a:t>sequence. The slope is the coefficient of </a:t>
            </a:r>
            <a:r>
              <a:rPr lang="en-US" b="1" dirty="0" smtClean="0">
                <a:solidFill>
                  <a:srgbClr val="FF0000"/>
                </a:solidFill>
              </a:rPr>
              <a:t>the variable </a:t>
            </a:r>
            <a:r>
              <a:rPr lang="en-US" b="1" i="1" dirty="0">
                <a:solidFill>
                  <a:srgbClr val="FF0000"/>
                </a:solidFill>
              </a:rPr>
              <a:t>n </a:t>
            </a:r>
            <a:r>
              <a:rPr lang="en-US" b="1" dirty="0">
                <a:solidFill>
                  <a:srgbClr val="FF0000"/>
                </a:solidFill>
              </a:rPr>
              <a:t>in the general term of the sequence.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76200"/>
            <a:ext cx="739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Step 3 Investigate the effect of the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common difference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on an arithmetic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sequence by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changing the values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of d.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a) What effect does changing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this value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have on the graph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130" y="1664346"/>
            <a:ext cx="85314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b) How does an increase in the common difference affect the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shape of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the graph? 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What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happens as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common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difference decreases?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7274" y="99953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Changing the value of the </a:t>
            </a:r>
            <a:r>
              <a:rPr lang="en-US" b="1" dirty="0" smtClean="0">
                <a:solidFill>
                  <a:srgbClr val="FF0000"/>
                </a:solidFill>
              </a:rPr>
              <a:t>common difference </a:t>
            </a:r>
            <a:r>
              <a:rPr lang="en-US" b="1" dirty="0">
                <a:solidFill>
                  <a:srgbClr val="FF0000"/>
                </a:solidFill>
              </a:rPr>
              <a:t>changes the slope of the graph.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9674" y="2779545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 the common difference increases, </a:t>
            </a:r>
            <a:r>
              <a:rPr lang="en-US" b="1" dirty="0" smtClean="0">
                <a:solidFill>
                  <a:srgbClr val="FF0000"/>
                </a:solidFill>
              </a:rPr>
              <a:t>the slope </a:t>
            </a:r>
            <a:r>
              <a:rPr lang="en-US" b="1" dirty="0">
                <a:solidFill>
                  <a:srgbClr val="FF0000"/>
                </a:solidFill>
              </a:rPr>
              <a:t>increases. As the common </a:t>
            </a:r>
            <a:r>
              <a:rPr lang="en-US" b="1" dirty="0" smtClean="0">
                <a:solidFill>
                  <a:srgbClr val="FF0000"/>
                </a:solidFill>
              </a:rPr>
              <a:t>difference decreases</a:t>
            </a:r>
            <a:r>
              <a:rPr lang="en-US" b="1" dirty="0">
                <a:solidFill>
                  <a:srgbClr val="FF0000"/>
                </a:solidFill>
              </a:rPr>
              <a:t>, the slope decreases.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1.1B.</a:t>
            </a:r>
            <a:r>
              <a:rPr lang="en-US" sz="1800" i="1" dirty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6820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1168</Words>
  <Application>Microsoft Office PowerPoint</Application>
  <PresentationFormat>On-screen Show (4:3)</PresentationFormat>
  <Paragraphs>163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54</cp:revision>
  <dcterms:created xsi:type="dcterms:W3CDTF">2011-08-16T20:38:09Z</dcterms:created>
  <dcterms:modified xsi:type="dcterms:W3CDTF">2012-01-30T00:41:41Z</dcterms:modified>
</cp:coreProperties>
</file>