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4" r:id="rId6"/>
    <p:sldId id="265" r:id="rId7"/>
    <p:sldId id="266" r:id="rId8"/>
    <p:sldId id="267" r:id="rId9"/>
    <p:sldId id="258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1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DD98-2648-4423-A9A0-632E3E83D197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2EAE-7B68-44B2-9E05-4F328571F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0.wmf"/><Relationship Id="rId26" Type="http://schemas.openxmlformats.org/officeDocument/2006/relationships/oleObject" Target="../embeddings/oleObject23.bin"/><Relationship Id="rId39" Type="http://schemas.openxmlformats.org/officeDocument/2006/relationships/image" Target="../media/image50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34" Type="http://schemas.openxmlformats.org/officeDocument/2006/relationships/oleObject" Target="../embeddings/oleObject27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38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6.bin"/><Relationship Id="rId37" Type="http://schemas.openxmlformats.org/officeDocument/2006/relationships/image" Target="../media/image49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28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19.bin"/><Relationship Id="rId31" Type="http://schemas.openxmlformats.org/officeDocument/2006/relationships/image" Target="../media/image4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8.wmf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25.bin"/><Relationship Id="rId35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25"/>
            <a:ext cx="41719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426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 20-1  </a:t>
            </a:r>
            <a:r>
              <a:rPr lang="en-US" i="1" dirty="0" smtClean="0"/>
              <a:t>Chapter 1 Sequences and Series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9485" y="457200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1.2 Arithmetic Series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2819400"/>
            <a:ext cx="9045331" cy="2121143"/>
            <a:chOff x="0" y="2876550"/>
            <a:chExt cx="9144978" cy="21211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76550"/>
              <a:ext cx="9144978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8" y="3921368"/>
              <a:ext cx="9108832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696200" y="137755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Teacher Notes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00800" y="914400"/>
            <a:ext cx="2057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57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The sum of the first two terms of an arithmetic series is 19 and the </a:t>
            </a:r>
            <a:r>
              <a:rPr lang="en-US" sz="2400" b="1" dirty="0" smtClean="0">
                <a:solidFill>
                  <a:schemeClr val="accent2"/>
                </a:solidFill>
              </a:rPr>
              <a:t>sum of </a:t>
            </a:r>
            <a:r>
              <a:rPr lang="en-US" sz="2400" b="1" dirty="0">
                <a:solidFill>
                  <a:schemeClr val="accent2"/>
                </a:solidFill>
              </a:rPr>
              <a:t>the first four terms is 50.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a) What </a:t>
            </a:r>
            <a:r>
              <a:rPr lang="en-US" sz="2400" b="1" dirty="0">
                <a:solidFill>
                  <a:schemeClr val="accent2"/>
                </a:solidFill>
              </a:rPr>
              <a:t>are the first </a:t>
            </a:r>
            <a:r>
              <a:rPr lang="en-US" sz="2400" b="1" dirty="0" smtClean="0">
                <a:solidFill>
                  <a:schemeClr val="accent2"/>
                </a:solidFill>
              </a:rPr>
              <a:t>four </a:t>
            </a:r>
            <a:r>
              <a:rPr lang="en-US" sz="2400" b="1" dirty="0">
                <a:solidFill>
                  <a:schemeClr val="accent2"/>
                </a:solidFill>
              </a:rPr>
              <a:t>terms of the </a:t>
            </a:r>
            <a:r>
              <a:rPr lang="en-US" sz="2400" b="1" dirty="0" smtClean="0">
                <a:solidFill>
                  <a:schemeClr val="accent2"/>
                </a:solidFill>
              </a:rPr>
              <a:t>series?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b) What is the </a:t>
            </a:r>
            <a:r>
              <a:rPr lang="en-US" sz="2400" b="1" dirty="0">
                <a:solidFill>
                  <a:schemeClr val="accent2"/>
                </a:solidFill>
              </a:rPr>
              <a:t>sum </a:t>
            </a:r>
            <a:r>
              <a:rPr lang="en-US" sz="2400" b="1" dirty="0" smtClean="0">
                <a:solidFill>
                  <a:schemeClr val="accent2"/>
                </a:solidFill>
              </a:rPr>
              <a:t>of the first </a:t>
            </a:r>
            <a:r>
              <a:rPr lang="en-US" sz="2400" b="1" dirty="0">
                <a:solidFill>
                  <a:schemeClr val="accent2"/>
                </a:solidFill>
              </a:rPr>
              <a:t>20 terms?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70629"/>
              </p:ext>
            </p:extLst>
          </p:nvPr>
        </p:nvGraphicFramePr>
        <p:xfrm>
          <a:off x="762000" y="2286000"/>
          <a:ext cx="804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3" imgW="482400" imgH="228600" progId="Equation.DSMT4">
                  <p:embed/>
                </p:oleObj>
              </mc:Choice>
              <mc:Fallback>
                <p:oleObj name="Equation" r:id="rId3" imgW="4824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80433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5138"/>
              </p:ext>
            </p:extLst>
          </p:nvPr>
        </p:nvGraphicFramePr>
        <p:xfrm>
          <a:off x="4522788" y="2286000"/>
          <a:ext cx="827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286000"/>
                        <a:ext cx="8270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2743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Arithmetic Series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49729"/>
              </p:ext>
            </p:extLst>
          </p:nvPr>
        </p:nvGraphicFramePr>
        <p:xfrm>
          <a:off x="6477000" y="1524000"/>
          <a:ext cx="1219200" cy="53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7" imgW="901440" imgH="393480" progId="Equation.DSMT4">
                  <p:embed/>
                </p:oleObj>
              </mc:Choice>
              <mc:Fallback>
                <p:oleObj name="Equation" r:id="rId7" imgW="9014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1219200" cy="53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51618"/>
              </p:ext>
            </p:extLst>
          </p:nvPr>
        </p:nvGraphicFramePr>
        <p:xfrm>
          <a:off x="6553200" y="968409"/>
          <a:ext cx="1694253" cy="4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68409"/>
                        <a:ext cx="1694253" cy="4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28030"/>
              </p:ext>
            </p:extLst>
          </p:nvPr>
        </p:nvGraphicFramePr>
        <p:xfrm>
          <a:off x="838200" y="2667000"/>
          <a:ext cx="16938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11" imgW="1371600" imgH="393480" progId="Equation.DSMT4">
                  <p:embed/>
                </p:oleObj>
              </mc:Choice>
              <mc:Fallback>
                <p:oleObj name="Equation" r:id="rId11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16938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11373"/>
              </p:ext>
            </p:extLst>
          </p:nvPr>
        </p:nvGraphicFramePr>
        <p:xfrm>
          <a:off x="838200" y="3273425"/>
          <a:ext cx="8937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13" imgW="723600" imgH="228600" progId="Equation.DSMT4">
                  <p:embed/>
                </p:oleObj>
              </mc:Choice>
              <mc:Fallback>
                <p:oleObj name="Equation" r:id="rId13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3425"/>
                        <a:ext cx="8937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836206"/>
              </p:ext>
            </p:extLst>
          </p:nvPr>
        </p:nvGraphicFramePr>
        <p:xfrm>
          <a:off x="4614862" y="2667000"/>
          <a:ext cx="1709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15" imgW="1384200" imgH="393480" progId="Equation.DSMT4">
                  <p:embed/>
                </p:oleObj>
              </mc:Choice>
              <mc:Fallback>
                <p:oleObj name="Equation" r:id="rId15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2" y="2667000"/>
                        <a:ext cx="17097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6796"/>
              </p:ext>
            </p:extLst>
          </p:nvPr>
        </p:nvGraphicFramePr>
        <p:xfrm>
          <a:off x="4700588" y="3289300"/>
          <a:ext cx="10033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17" imgW="812520" imgH="228600" progId="Equation.DSMT4">
                  <p:embed/>
                </p:oleObj>
              </mc:Choice>
              <mc:Fallback>
                <p:oleObj name="Equation" r:id="rId1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3289300"/>
                        <a:ext cx="100330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957936"/>
              </p:ext>
            </p:extLst>
          </p:nvPr>
        </p:nvGraphicFramePr>
        <p:xfrm>
          <a:off x="784225" y="4191000"/>
          <a:ext cx="10033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4191000"/>
                        <a:ext cx="10033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82828"/>
              </p:ext>
            </p:extLst>
          </p:nvPr>
        </p:nvGraphicFramePr>
        <p:xfrm>
          <a:off x="762000" y="4495800"/>
          <a:ext cx="10033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21" imgW="812520" imgH="228600" progId="Equation.DSMT4">
                  <p:embed/>
                </p:oleObj>
              </mc:Choice>
              <mc:Fallback>
                <p:oleObj name="Equation" r:id="rId21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100330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3654" y="320040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2(                  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54" y="443126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-(                   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3654" y="4800600"/>
            <a:ext cx="1325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83412"/>
              </p:ext>
            </p:extLst>
          </p:nvPr>
        </p:nvGraphicFramePr>
        <p:xfrm>
          <a:off x="701675" y="4837113"/>
          <a:ext cx="1050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22" imgW="850680" imgH="203040" progId="Equation.DSMT4">
                  <p:embed/>
                </p:oleObj>
              </mc:Choice>
              <mc:Fallback>
                <p:oleObj name="Equation" r:id="rId22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837113"/>
                        <a:ext cx="105092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75546"/>
              </p:ext>
            </p:extLst>
          </p:nvPr>
        </p:nvGraphicFramePr>
        <p:xfrm>
          <a:off x="869950" y="5181600"/>
          <a:ext cx="5016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24" imgW="406080" imgH="203040" progId="Equation.DSMT4">
                  <p:embed/>
                </p:oleObj>
              </mc:Choice>
              <mc:Fallback>
                <p:oleObj name="Equation" r:id="rId24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181600"/>
                        <a:ext cx="50165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13029"/>
              </p:ext>
            </p:extLst>
          </p:nvPr>
        </p:nvGraphicFramePr>
        <p:xfrm>
          <a:off x="2286000" y="4191000"/>
          <a:ext cx="8937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26" imgW="723600" imgH="228600" progId="Equation.DSMT4">
                  <p:embed/>
                </p:oleObj>
              </mc:Choice>
              <mc:Fallback>
                <p:oleObj name="Equation" r:id="rId26" imgW="723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8937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09847"/>
              </p:ext>
            </p:extLst>
          </p:nvPr>
        </p:nvGraphicFramePr>
        <p:xfrm>
          <a:off x="2300288" y="4594225"/>
          <a:ext cx="8636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28" imgW="698400" imgH="228600" progId="Equation.DSMT4">
                  <p:embed/>
                </p:oleObj>
              </mc:Choice>
              <mc:Fallback>
                <p:oleObj name="Equation" r:id="rId28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4594225"/>
                        <a:ext cx="8636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45468"/>
              </p:ext>
            </p:extLst>
          </p:nvPr>
        </p:nvGraphicFramePr>
        <p:xfrm>
          <a:off x="2298700" y="4997450"/>
          <a:ext cx="596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30" imgW="482400" imgH="228600" progId="Equation.DSMT4">
                  <p:embed/>
                </p:oleObj>
              </mc:Choice>
              <mc:Fallback>
                <p:oleObj name="Equation" r:id="rId30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997450"/>
                        <a:ext cx="596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14482"/>
              </p:ext>
            </p:extLst>
          </p:nvPr>
        </p:nvGraphicFramePr>
        <p:xfrm>
          <a:off x="2371725" y="5400675"/>
          <a:ext cx="4238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32" imgW="342720" imgH="228600" progId="Equation.DSMT4">
                  <p:embed/>
                </p:oleObj>
              </mc:Choice>
              <mc:Fallback>
                <p:oleObj name="Equation" r:id="rId32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400675"/>
                        <a:ext cx="4238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298713" y="411480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b="1" dirty="0" smtClean="0">
                <a:solidFill>
                  <a:schemeClr val="accent2"/>
                </a:solidFill>
              </a:rPr>
              <a:t>)  8, 11, 14, 17 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43400" y="458366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b)  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0523"/>
              </p:ext>
            </p:extLst>
          </p:nvPr>
        </p:nvGraphicFramePr>
        <p:xfrm>
          <a:off x="4686300" y="4524375"/>
          <a:ext cx="17716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34" imgW="1434960" imgH="393480" progId="Equation.DSMT4">
                  <p:embed/>
                </p:oleObj>
              </mc:Choice>
              <mc:Fallback>
                <p:oleObj name="Equation" r:id="rId34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524375"/>
                        <a:ext cx="17716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46937"/>
              </p:ext>
            </p:extLst>
          </p:nvPr>
        </p:nvGraphicFramePr>
        <p:xfrm>
          <a:off x="4675187" y="5105400"/>
          <a:ext cx="11922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36" imgW="965160" imgH="253800" progId="Equation.DSMT4">
                  <p:embed/>
                </p:oleObj>
              </mc:Choice>
              <mc:Fallback>
                <p:oleObj name="Equation" r:id="rId36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7" y="5105400"/>
                        <a:ext cx="11922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35906"/>
              </p:ext>
            </p:extLst>
          </p:nvPr>
        </p:nvGraphicFramePr>
        <p:xfrm>
          <a:off x="4724400" y="5568950"/>
          <a:ext cx="7381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38" imgW="596880" imgH="228600" progId="Equation.DSMT4">
                  <p:embed/>
                </p:oleObj>
              </mc:Choice>
              <mc:Fallback>
                <p:oleObj name="Equation" r:id="rId38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568950"/>
                        <a:ext cx="73818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48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 autoUpdateAnimBg="0"/>
      <p:bldP spid="17" grpId="0"/>
      <p:bldP spid="18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Assignment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4167"/>
            <a:ext cx="2965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Suggested Questions</a:t>
            </a:r>
            <a:endParaRPr lang="en-US" sz="2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27:</a:t>
            </a:r>
          </a:p>
          <a:p>
            <a:r>
              <a:rPr lang="en-US" dirty="0" smtClean="0"/>
              <a:t>1a,d, 2a, 3a, 4d, 5a, 6a, 9, 10, 11, 15, 17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97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the following </a:t>
            </a:r>
            <a:r>
              <a:rPr lang="en-US" dirty="0" smtClean="0"/>
              <a:t>sentences using </a:t>
            </a:r>
            <a:r>
              <a:rPr lang="en-US" dirty="0"/>
              <a:t>your own words. Then, </a:t>
            </a:r>
            <a:r>
              <a:rPr lang="en-US" dirty="0" smtClean="0"/>
              <a:t>choose symbols </a:t>
            </a:r>
            <a:r>
              <a:rPr lang="en-US" dirty="0"/>
              <a:t>from the box below to create </a:t>
            </a:r>
            <a:r>
              <a:rPr lang="en-US" dirty="0" smtClean="0"/>
              <a:t>true statements</a:t>
            </a:r>
            <a:r>
              <a:rPr lang="en-US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a) </a:t>
            </a:r>
            <a:r>
              <a:rPr lang="en-US" dirty="0" smtClean="0"/>
              <a:t>An </a:t>
            </a:r>
            <a:r>
              <a:rPr lang="en-US" dirty="0"/>
              <a:t>arithmetic sequence is an </a:t>
            </a:r>
            <a:r>
              <a:rPr lang="en-US" dirty="0" smtClean="0"/>
              <a:t>increasing sequence </a:t>
            </a:r>
            <a:r>
              <a:rPr lang="en-US" dirty="0"/>
              <a:t>if and only if   </a:t>
            </a:r>
            <a:r>
              <a:rPr lang="en-US" dirty="0" smtClean="0"/>
              <a:t>                     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b) </a:t>
            </a:r>
            <a:r>
              <a:rPr lang="en-US" dirty="0"/>
              <a:t>An arithmetic sequence is a </a:t>
            </a:r>
            <a:r>
              <a:rPr lang="en-US" dirty="0" smtClean="0"/>
              <a:t>decreasing sequence </a:t>
            </a:r>
            <a:r>
              <a:rPr lang="en-US" dirty="0"/>
              <a:t>if and only if   </a:t>
            </a:r>
            <a:r>
              <a:rPr lang="en-US" dirty="0" smtClean="0"/>
              <a:t>                       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c) </a:t>
            </a:r>
            <a:r>
              <a:rPr lang="en-US" dirty="0"/>
              <a:t>An arithmetic sequence is constant </a:t>
            </a:r>
            <a:r>
              <a:rPr lang="en-US" dirty="0" smtClean="0"/>
              <a:t>if and </a:t>
            </a:r>
            <a:r>
              <a:rPr lang="en-US" dirty="0"/>
              <a:t>only if   </a:t>
            </a:r>
            <a:r>
              <a:rPr lang="en-US" dirty="0" smtClean="0"/>
              <a:t>                                                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d) </a:t>
            </a:r>
            <a:r>
              <a:rPr lang="en-US" dirty="0"/>
              <a:t>The first term of a sequence is </a:t>
            </a:r>
            <a:r>
              <a:rPr lang="en-US" dirty="0" smtClean="0"/>
              <a:t>               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e) </a:t>
            </a:r>
            <a:r>
              <a:rPr lang="en-US" dirty="0"/>
              <a:t>The symbol for the general term of </a:t>
            </a:r>
            <a:r>
              <a:rPr lang="en-US" dirty="0" smtClean="0"/>
              <a:t>a sequence is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160" y="190472"/>
            <a:ext cx="329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Reviewing Arithmetic Sequences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" y="1209626"/>
            <a:ext cx="6987541" cy="117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05600" y="28956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28956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28956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37338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37338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77200" y="37338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4572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4572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4572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0" y="5334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61722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4953000"/>
            <a:ext cx="295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01456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3357196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68" y="2514600"/>
            <a:ext cx="333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527788"/>
            <a:ext cx="390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481995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5" y="4214079"/>
            <a:ext cx="361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30" y="3353166"/>
            <a:ext cx="333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62325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00525"/>
            <a:ext cx="333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156929"/>
            <a:ext cx="342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Math 20-1  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Chapter 1 Sequences and Series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284" y="762000"/>
            <a:ext cx="6155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1.2 Arithmetic Series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1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5" y="1693190"/>
            <a:ext cx="1871741" cy="281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5925"/>
            <a:ext cx="51149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4" y="4572000"/>
            <a:ext cx="2384402" cy="20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0" y="4721551"/>
            <a:ext cx="2286000" cy="19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24831"/>
            <a:ext cx="2807494" cy="21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 store may stack cans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display purposes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Suppose cans were stacked in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pattern that has one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can at the top and each row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thereafter adds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221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Stacking Cans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862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were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18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rows in the display, how many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would be in the 18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row?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38" y="2438400"/>
            <a:ext cx="763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Write the sequence generated by the number of cans in each row.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http://citizengershaw.com/index_files/image20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20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9792" y="2791361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1, 2, 3, 4, 5, 6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146" y="3352800"/>
            <a:ext cx="763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Would this sequence be finite or infinite?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7477" y="33528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finite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4225066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7244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How many cans in total would be in a stack of 18 rows?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19342"/>
              </p:ext>
            </p:extLst>
          </p:nvPr>
        </p:nvGraphicFramePr>
        <p:xfrm>
          <a:off x="2442914" y="2853164"/>
          <a:ext cx="144272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914" y="2853164"/>
                        <a:ext cx="144272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57924"/>
              </p:ext>
            </p:extLst>
          </p:nvPr>
        </p:nvGraphicFramePr>
        <p:xfrm>
          <a:off x="4152900" y="2847302"/>
          <a:ext cx="6096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847302"/>
                        <a:ext cx="609600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81000" y="5127486"/>
            <a:ext cx="456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FF"/>
                </a:solidFill>
              </a:rPr>
              <a:t>What strategies could you use?</a:t>
            </a:r>
            <a:endParaRPr lang="en-US" b="1" i="1" dirty="0">
              <a:solidFill>
                <a:srgbClr val="FF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367754"/>
            <a:ext cx="456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FF"/>
                </a:solidFill>
              </a:rPr>
              <a:t>What if the stack of cans had 100 rows?</a:t>
            </a:r>
            <a:endParaRPr lang="en-US" b="1" i="1" dirty="0">
              <a:solidFill>
                <a:srgbClr val="FF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3731" y="5064791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171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954" y="5867400"/>
            <a:ext cx="3681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 + 2 + 3 + 4 + 5 + 6 +…+ 18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5943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sum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of the terms of an arithmetic sequence is called an </a:t>
            </a:r>
            <a:r>
              <a:rPr lang="en-US" sz="2000" b="1" dirty="0" smtClean="0">
                <a:solidFill>
                  <a:srgbClr val="FF0000"/>
                </a:solidFill>
              </a:rPr>
              <a:t>arithmetic series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61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6880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Deriving a Formula for an Arithmetic Series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560" y="1066800"/>
            <a:ext cx="567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a Simpler Problem: Consider a stack of 6 rows of cans</a:t>
            </a:r>
            <a:endParaRPr lang="en-US" dirty="0"/>
          </a:p>
        </p:txBody>
      </p:sp>
      <p:grpSp>
        <p:nvGrpSpPr>
          <p:cNvPr id="4125" name="Group 4124"/>
          <p:cNvGrpSpPr/>
          <p:nvPr/>
        </p:nvGrpSpPr>
        <p:grpSpPr>
          <a:xfrm>
            <a:off x="228601" y="1676400"/>
            <a:ext cx="2943956" cy="2883932"/>
            <a:chOff x="228601" y="1676400"/>
            <a:chExt cx="2943956" cy="288393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07" y="1676400"/>
              <a:ext cx="2228850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95400" y="4191000"/>
              <a:ext cx="59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Row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423501" y="2785702"/>
              <a:ext cx="1673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Number of cans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3707" y="39045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2968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6736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0504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74272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914" y="34369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759" y="3135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28809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914" y="2602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2362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914" y="2069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13571" y="2052935"/>
            <a:ext cx="502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Shade in the number of cans per row on the grid.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13571" y="2489537"/>
            <a:ext cx="405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What is the area of the shaded region?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32463" y="1537147"/>
            <a:ext cx="2190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 + 2 + 3 + 4 + 5 + 6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96995" y="1540021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= 21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2171" y="2466144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3571" y="2935069"/>
            <a:ext cx="582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In a different </a:t>
            </a:r>
            <a:r>
              <a:rPr lang="en-US" dirty="0" err="1" smtClean="0"/>
              <a:t>colour</a:t>
            </a:r>
            <a:r>
              <a:rPr lang="en-US" dirty="0" smtClean="0"/>
              <a:t>, shade in squares to form a rectangle.</a:t>
            </a:r>
          </a:p>
          <a:p>
            <a:r>
              <a:rPr lang="en-US" dirty="0"/>
              <a:t> </a:t>
            </a:r>
            <a:r>
              <a:rPr lang="en-US" dirty="0" smtClean="0"/>
              <a:t>   What do you notice about the two shaded areas?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4041" y="3617300"/>
            <a:ext cx="237575" cy="2527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0" name="Group 4119"/>
          <p:cNvGrpSpPr/>
          <p:nvPr/>
        </p:nvGrpSpPr>
        <p:grpSpPr>
          <a:xfrm>
            <a:off x="1236784" y="3323122"/>
            <a:ext cx="237575" cy="546964"/>
            <a:chOff x="1236784" y="3323122"/>
            <a:chExt cx="237575" cy="546964"/>
          </a:xfrm>
        </p:grpSpPr>
        <p:sp>
          <p:nvSpPr>
            <p:cNvPr id="30" name="Rectangle 29"/>
            <p:cNvSpPr/>
            <p:nvPr/>
          </p:nvSpPr>
          <p:spPr>
            <a:xfrm>
              <a:off x="1236784" y="3617300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36784" y="3323122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1" name="Group 4120"/>
          <p:cNvGrpSpPr/>
          <p:nvPr/>
        </p:nvGrpSpPr>
        <p:grpSpPr>
          <a:xfrm>
            <a:off x="1509748" y="3038781"/>
            <a:ext cx="237575" cy="831305"/>
            <a:chOff x="1515025" y="3038781"/>
            <a:chExt cx="237575" cy="831305"/>
          </a:xfrm>
        </p:grpSpPr>
        <p:sp>
          <p:nvSpPr>
            <p:cNvPr id="32" name="Rectangle 31"/>
            <p:cNvSpPr/>
            <p:nvPr/>
          </p:nvSpPr>
          <p:spPr>
            <a:xfrm>
              <a:off x="1515025" y="3617300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15025" y="3323122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15025" y="3038781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2" name="Group 4121"/>
          <p:cNvGrpSpPr/>
          <p:nvPr/>
        </p:nvGrpSpPr>
        <p:grpSpPr>
          <a:xfrm>
            <a:off x="1784654" y="2787133"/>
            <a:ext cx="237575" cy="1082953"/>
            <a:chOff x="1784654" y="2787133"/>
            <a:chExt cx="237575" cy="1082953"/>
          </a:xfrm>
        </p:grpSpPr>
        <p:sp>
          <p:nvSpPr>
            <p:cNvPr id="37" name="Rectangle 36"/>
            <p:cNvSpPr/>
            <p:nvPr/>
          </p:nvSpPr>
          <p:spPr>
            <a:xfrm>
              <a:off x="1784654" y="3617300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84654" y="3323122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84654" y="3038781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84654" y="2787133"/>
              <a:ext cx="237575" cy="2190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4" name="Group 4123"/>
          <p:cNvGrpSpPr/>
          <p:nvPr/>
        </p:nvGrpSpPr>
        <p:grpSpPr>
          <a:xfrm>
            <a:off x="2344172" y="2252328"/>
            <a:ext cx="237575" cy="1617758"/>
            <a:chOff x="2329097" y="2252328"/>
            <a:chExt cx="237575" cy="1617758"/>
          </a:xfrm>
        </p:grpSpPr>
        <p:sp>
          <p:nvSpPr>
            <p:cNvPr id="39" name="Rectangle 38"/>
            <p:cNvSpPr/>
            <p:nvPr/>
          </p:nvSpPr>
          <p:spPr>
            <a:xfrm>
              <a:off x="2329097" y="3617300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29097" y="3323122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29097" y="3038781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29097" y="2787133"/>
              <a:ext cx="237575" cy="2190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29097" y="2252328"/>
              <a:ext cx="237575" cy="216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29097" y="2532159"/>
              <a:ext cx="237575" cy="216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3" name="Group 4122"/>
          <p:cNvGrpSpPr/>
          <p:nvPr/>
        </p:nvGrpSpPr>
        <p:grpSpPr>
          <a:xfrm>
            <a:off x="2060143" y="2532159"/>
            <a:ext cx="237575" cy="1337927"/>
            <a:chOff x="2060143" y="2532159"/>
            <a:chExt cx="237575" cy="1337927"/>
          </a:xfrm>
        </p:grpSpPr>
        <p:sp>
          <p:nvSpPr>
            <p:cNvPr id="41" name="Rectangle 40"/>
            <p:cNvSpPr/>
            <p:nvPr/>
          </p:nvSpPr>
          <p:spPr>
            <a:xfrm>
              <a:off x="2060143" y="3617300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60143" y="3323122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60143" y="3038781"/>
              <a:ext cx="237575" cy="2527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60143" y="2787133"/>
              <a:ext cx="237575" cy="2190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60143" y="2532159"/>
              <a:ext cx="237575" cy="2169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9" name="Group 4118"/>
          <p:cNvGrpSpPr/>
          <p:nvPr/>
        </p:nvGrpSpPr>
        <p:grpSpPr>
          <a:xfrm>
            <a:off x="969902" y="1937266"/>
            <a:ext cx="1606056" cy="1684361"/>
            <a:chOff x="969902" y="1937266"/>
            <a:chExt cx="1606056" cy="168436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78694" y="1954850"/>
              <a:ext cx="15884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75958" y="1937266"/>
              <a:ext cx="0" cy="31506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69902" y="1937266"/>
              <a:ext cx="3114" cy="168436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297718" y="2252328"/>
              <a:ext cx="26895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297718" y="2252328"/>
              <a:ext cx="0" cy="2798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" name="Straight Connector 4096"/>
            <p:cNvCxnSpPr/>
            <p:nvPr/>
          </p:nvCxnSpPr>
          <p:spPr>
            <a:xfrm flipH="1">
              <a:off x="2022229" y="2532159"/>
              <a:ext cx="27548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/>
            <p:cNvCxnSpPr/>
            <p:nvPr/>
          </p:nvCxnSpPr>
          <p:spPr>
            <a:xfrm>
              <a:off x="2010504" y="2546866"/>
              <a:ext cx="11725" cy="20371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/>
            <p:cNvCxnSpPr/>
            <p:nvPr/>
          </p:nvCxnSpPr>
          <p:spPr>
            <a:xfrm flipH="1">
              <a:off x="1752600" y="2750585"/>
              <a:ext cx="26962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/>
            <p:cNvCxnSpPr/>
            <p:nvPr/>
          </p:nvCxnSpPr>
          <p:spPr>
            <a:xfrm>
              <a:off x="1752600" y="2779446"/>
              <a:ext cx="0" cy="25933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7" name="Straight Connector 4106"/>
            <p:cNvCxnSpPr/>
            <p:nvPr/>
          </p:nvCxnSpPr>
          <p:spPr>
            <a:xfrm flipH="1">
              <a:off x="1515025" y="3038781"/>
              <a:ext cx="23171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Connector 4108"/>
            <p:cNvCxnSpPr/>
            <p:nvPr/>
          </p:nvCxnSpPr>
          <p:spPr>
            <a:xfrm>
              <a:off x="1482968" y="3038781"/>
              <a:ext cx="0" cy="28175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1" name="Straight Connector 4110"/>
            <p:cNvCxnSpPr/>
            <p:nvPr/>
          </p:nvCxnSpPr>
          <p:spPr>
            <a:xfrm flipH="1">
              <a:off x="1236784" y="3323122"/>
              <a:ext cx="24618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3" name="Straight Connector 4112"/>
            <p:cNvCxnSpPr/>
            <p:nvPr/>
          </p:nvCxnSpPr>
          <p:spPr>
            <a:xfrm>
              <a:off x="1236784" y="3320534"/>
              <a:ext cx="0" cy="25537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973016" y="3604848"/>
              <a:ext cx="24618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3429000" y="3773269"/>
            <a:ext cx="40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a) What is the width of the rectangle?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581400" y="4267200"/>
            <a:ext cx="390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) What is the length of the rectangle? 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7414386" y="3742491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10722" y="4251811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81400" y="4720679"/>
            <a:ext cx="37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c) What is the area of the rectangle? 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410722" y="4705290"/>
            <a:ext cx="119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 x 7 = 42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8600" y="5181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5.  How is the area of the rectangle related to the sum of the sequence?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28600" y="5726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6.  </a:t>
            </a:r>
            <a:r>
              <a:rPr lang="en-US" dirty="0"/>
              <a:t>U</a:t>
            </a:r>
            <a:r>
              <a:rPr lang="en-US" dirty="0" smtClean="0"/>
              <a:t>se this idea to find the sum of the 18 rows of cans?  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2274272" y="6104792"/>
            <a:ext cx="260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(18 x 19)/2 = 171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91400" y="5392643"/>
            <a:ext cx="119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42/2 = 21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7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15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2" grpId="0"/>
      <p:bldP spid="24" grpId="0"/>
      <p:bldP spid="25" grpId="0"/>
      <p:bldP spid="26" grpId="0"/>
      <p:bldP spid="27" grpId="0"/>
      <p:bldP spid="7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ithse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2286000"/>
            <a:ext cx="4013200" cy="30099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2" y="3505200"/>
            <a:ext cx="2362200" cy="21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828151"/>
            <a:ext cx="1828800" cy="222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73665" y="3073310"/>
            <a:ext cx="29161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Johann Carl Friedrich Gauss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5689937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Since there are 100 of these sums of 101, the total is </a:t>
            </a:r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100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101 </a:t>
            </a:r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= </a:t>
            </a:r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10 100</a:t>
            </a:r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. </a:t>
            </a:r>
            <a:endParaRPr lang="en-US" sz="2000" dirty="0" smtClean="0">
              <a:solidFill>
                <a:srgbClr val="003300"/>
              </a:solidFill>
              <a:latin typeface="Times New Roman" charset="0"/>
            </a:endParaRPr>
          </a:p>
          <a:p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The sum, 10 100, </a:t>
            </a:r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is twice the sum of the numbers 1 through 100, </a:t>
            </a:r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therefore</a:t>
            </a:r>
            <a:endParaRPr lang="en-US" sz="2000" dirty="0">
              <a:solidFill>
                <a:srgbClr val="0033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1 + 2 + 3 + . . . + 100 = </a:t>
            </a:r>
            <a:r>
              <a:rPr lang="en-US" sz="2000" dirty="0">
                <a:solidFill>
                  <a:srgbClr val="CC0000"/>
                </a:solidFill>
                <a:latin typeface="Times New Roman" charset="0"/>
              </a:rPr>
              <a:t>10,100/2 = 5050.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76200"/>
            <a:ext cx="87366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According to an old story, one day Gauss and his classmates were asked to find the sum of </a:t>
            </a:r>
            <a:r>
              <a:rPr lang="en-US" sz="2000" dirty="0" smtClean="0">
                <a:solidFill>
                  <a:srgbClr val="003300"/>
                </a:solidFill>
                <a:latin typeface="Times New Roman" charset="0"/>
              </a:rPr>
              <a:t>the </a:t>
            </a:r>
            <a:r>
              <a:rPr lang="en-US" sz="2000" dirty="0">
                <a:solidFill>
                  <a:srgbClr val="003300"/>
                </a:solidFill>
                <a:latin typeface="Times New Roman" charset="0"/>
              </a:rPr>
              <a:t>first hundred counting numbers.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816859"/>
            <a:ext cx="3342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charset="0"/>
              </a:rPr>
              <a:t>1 + 2 + 3 + . . . 98 + 99 + 100.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219200"/>
            <a:ext cx="61428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charset="0"/>
              </a:rPr>
              <a:t>All the other students in the class began by adding two numbers at a time, starting from the first term</a:t>
            </a:r>
            <a:r>
              <a:rPr lang="en-US" sz="2000" b="1" dirty="0" smtClean="0">
                <a:solidFill>
                  <a:schemeClr val="accent2"/>
                </a:solidFill>
                <a:latin typeface="Times New Roman" charset="0"/>
              </a:rPr>
              <a:t>. Gauss found a quicker method.</a:t>
            </a:r>
            <a:endParaRPr lang="en-US" sz="20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3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75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75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utoUpdateAnimBg="0"/>
      <p:bldP spid="9" grpId="0" autoUpdateAnimBg="0"/>
      <p:bldP spid="10" grpId="0"/>
      <p:bldP spid="11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7525" y="714375"/>
            <a:ext cx="5732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Consider the series: 3 + 7 + 11 + 15 + 19 + 23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66900" y="1295400"/>
            <a:ext cx="4009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006600"/>
                </a:solidFill>
              </a:rPr>
              <a:t>S</a:t>
            </a:r>
            <a:r>
              <a:rPr lang="en-US" altLang="en-US" sz="2400" baseline="-25000">
                <a:solidFill>
                  <a:srgbClr val="006600"/>
                </a:solidFill>
              </a:rPr>
              <a:t>6</a:t>
            </a:r>
            <a:r>
              <a:rPr lang="en-US" altLang="en-US" sz="2400">
                <a:solidFill>
                  <a:srgbClr val="006600"/>
                </a:solidFill>
              </a:rPr>
              <a:t> =  3  +  7  + 11 + 15 + 19 + 23</a:t>
            </a:r>
            <a:endParaRPr lang="en-US" altLang="en-US" sz="2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1760537"/>
            <a:ext cx="3986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chemeClr val="accent2"/>
                </a:solidFill>
              </a:rPr>
              <a:t>S</a:t>
            </a:r>
            <a:r>
              <a:rPr lang="en-US" altLang="en-US" sz="2400" baseline="-25000">
                <a:solidFill>
                  <a:schemeClr val="accent2"/>
                </a:solidFill>
              </a:rPr>
              <a:t>6 </a:t>
            </a:r>
            <a:r>
              <a:rPr lang="en-US" altLang="en-US" sz="2400">
                <a:solidFill>
                  <a:schemeClr val="accent2"/>
                </a:solidFill>
              </a:rPr>
              <a:t> = 23 + 19 + 15 + 11  + 7  +  3</a:t>
            </a:r>
            <a:endParaRPr lang="en-US" altLang="en-US" sz="24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41500" y="2293937"/>
            <a:ext cx="487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09738" y="2359025"/>
            <a:ext cx="4177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0000"/>
                </a:solidFill>
              </a:rPr>
              <a:t>2</a:t>
            </a:r>
            <a:r>
              <a:rPr lang="en-US" altLang="en-US" sz="2400" i="1" dirty="0">
                <a:solidFill>
                  <a:srgbClr val="CC0000"/>
                </a:solidFill>
              </a:rPr>
              <a:t>S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6 </a:t>
            </a:r>
            <a:r>
              <a:rPr lang="en-US" altLang="en-US" sz="2400" dirty="0">
                <a:solidFill>
                  <a:srgbClr val="CC0000"/>
                </a:solidFill>
              </a:rPr>
              <a:t>= 26 + 26 + 26 + 26 + 26 + 26</a:t>
            </a:r>
          </a:p>
          <a:p>
            <a:r>
              <a:rPr lang="en-US" altLang="en-US" sz="2400" dirty="0">
                <a:solidFill>
                  <a:srgbClr val="CC0000"/>
                </a:solidFill>
              </a:rPr>
              <a:t> 2</a:t>
            </a:r>
            <a:r>
              <a:rPr lang="en-US" altLang="en-US" sz="2400" i="1" dirty="0">
                <a:solidFill>
                  <a:srgbClr val="CC0000"/>
                </a:solidFill>
              </a:rPr>
              <a:t>S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6</a:t>
            </a:r>
            <a:r>
              <a:rPr lang="en-US" altLang="en-US" sz="2400" dirty="0" smtClean="0">
                <a:solidFill>
                  <a:srgbClr val="CC0000"/>
                </a:solidFill>
              </a:rPr>
              <a:t> </a:t>
            </a:r>
            <a:r>
              <a:rPr lang="en-US" altLang="en-US" sz="2400" dirty="0">
                <a:solidFill>
                  <a:srgbClr val="CC0000"/>
                </a:solidFill>
              </a:rPr>
              <a:t>= 6 (26)</a:t>
            </a:r>
          </a:p>
          <a:p>
            <a:r>
              <a:rPr lang="en-US" altLang="en-US" sz="2400" dirty="0">
                <a:solidFill>
                  <a:srgbClr val="CC0000"/>
                </a:solidFill>
              </a:rPr>
              <a:t> 2</a:t>
            </a:r>
            <a:r>
              <a:rPr lang="en-US" altLang="en-US" sz="2400" i="1" dirty="0">
                <a:solidFill>
                  <a:srgbClr val="CC0000"/>
                </a:solidFill>
              </a:rPr>
              <a:t>S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6 </a:t>
            </a:r>
            <a:r>
              <a:rPr lang="en-US" altLang="en-US" sz="2400" dirty="0" smtClean="0">
                <a:solidFill>
                  <a:srgbClr val="CC0000"/>
                </a:solidFill>
              </a:rPr>
              <a:t>= </a:t>
            </a:r>
            <a:r>
              <a:rPr lang="en-US" altLang="en-US" sz="2400" dirty="0">
                <a:solidFill>
                  <a:srgbClr val="CC0000"/>
                </a:solidFill>
              </a:rPr>
              <a:t>6 (3 + 23)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94195"/>
              </p:ext>
            </p:extLst>
          </p:nvPr>
        </p:nvGraphicFramePr>
        <p:xfrm>
          <a:off x="1781924" y="3703637"/>
          <a:ext cx="24288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927100" imgH="355600" progId="Equation.DSMT36">
                  <p:embed/>
                </p:oleObj>
              </mc:Choice>
              <mc:Fallback>
                <p:oleObj name="Equation" r:id="rId3" imgW="927100" imgH="3556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924" y="3703637"/>
                        <a:ext cx="24288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8"/>
          <p:cNvSpPr>
            <a:spLocks noChangeArrowheads="1"/>
          </p:cNvSpPr>
          <p:nvPr/>
        </p:nvSpPr>
        <p:spPr bwMode="auto">
          <a:xfrm rot="-4362754">
            <a:off x="2508204" y="4610894"/>
            <a:ext cx="976313" cy="381000"/>
          </a:xfrm>
          <a:prstGeom prst="rightArrow">
            <a:avLst>
              <a:gd name="adj1" fmla="val 50000"/>
              <a:gd name="adj2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93925" y="5334000"/>
            <a:ext cx="13924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0000"/>
                </a:solidFill>
              </a:rPr>
              <a:t>First term</a:t>
            </a:r>
          </a:p>
          <a:p>
            <a:r>
              <a:rPr lang="en-US" altLang="en-US" sz="2400" dirty="0">
                <a:solidFill>
                  <a:srgbClr val="CC0000"/>
                </a:solidFill>
              </a:rPr>
              <a:t>of the </a:t>
            </a:r>
          </a:p>
          <a:p>
            <a:r>
              <a:rPr lang="en-US" altLang="en-US" sz="2400" dirty="0">
                <a:solidFill>
                  <a:srgbClr val="CC0000"/>
                </a:solidFill>
              </a:rPr>
              <a:t>sequence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-6625752">
            <a:off x="3498805" y="4625181"/>
            <a:ext cx="976312" cy="381000"/>
          </a:xfrm>
          <a:prstGeom prst="rightArrow">
            <a:avLst>
              <a:gd name="adj1" fmla="val 50000"/>
              <a:gd name="adj2" fmla="val 6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796461" y="5380037"/>
            <a:ext cx="13821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Last term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of the 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sequence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2971800" y="700088"/>
            <a:ext cx="457200" cy="457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715000" y="700088"/>
            <a:ext cx="457200" cy="457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882061" y="3627437"/>
            <a:ext cx="1981200" cy="3048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45949" y="5048250"/>
            <a:ext cx="702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</a:t>
            </a:r>
            <a:r>
              <a:rPr lang="en-US" altLang="en-US" sz="2400" baseline="-25000"/>
              <a:t>n </a:t>
            </a:r>
            <a:r>
              <a:rPr lang="en-US" altLang="en-US" sz="2400"/>
              <a:t>= </a:t>
            </a:r>
          </a:p>
        </p:txBody>
      </p:sp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56158"/>
              </p:ext>
            </p:extLst>
          </p:nvPr>
        </p:nvGraphicFramePr>
        <p:xfrm>
          <a:off x="6823824" y="4881562"/>
          <a:ext cx="346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139700" imgH="355600" progId="Equation.DSMT4">
                  <p:embed/>
                </p:oleObj>
              </mc:Choice>
              <mc:Fallback>
                <p:oleObj name="Equation" r:id="rId5" imgW="139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824" y="4881562"/>
                        <a:ext cx="346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179424" y="5021262"/>
            <a:ext cx="484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(t</a:t>
            </a:r>
            <a:r>
              <a:rPr lang="en-US" altLang="en-US" sz="2400" baseline="-25000" dirty="0" smtClean="0"/>
              <a:t>1</a:t>
            </a:r>
            <a:endParaRPr lang="en-US" altLang="en-US" sz="2400" dirty="0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595349" y="5035550"/>
            <a:ext cx="710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+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)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06261" y="4403725"/>
            <a:ext cx="1504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In general: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075986" y="3429000"/>
            <a:ext cx="2334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00"/>
                </a:solidFill>
              </a:rPr>
              <a:t>Number of terms</a:t>
            </a:r>
          </a:p>
          <a:p>
            <a:r>
              <a:rPr lang="en-US" altLang="en-US" sz="2400">
                <a:solidFill>
                  <a:srgbClr val="CC0000"/>
                </a:solidFill>
              </a:rPr>
              <a:t>in the sequence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092357" y="2397561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solidFill>
                  <a:srgbClr val="CC0000"/>
                </a:solidFill>
              </a:rPr>
              <a:t>S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6</a:t>
            </a:r>
            <a:r>
              <a:rPr lang="en-US" altLang="en-US" sz="2400" dirty="0">
                <a:solidFill>
                  <a:srgbClr val="CC0000"/>
                </a:solidFill>
              </a:rPr>
              <a:t> =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851182" y="2422961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0000"/>
                </a:solidFill>
              </a:rPr>
              <a:t>78</a:t>
            </a:r>
            <a:endParaRPr lang="en-US" altLang="en-US" sz="2400" dirty="0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295400" y="14288"/>
            <a:ext cx="5338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>
                <a:solidFill>
                  <a:srgbClr val="006600"/>
                </a:solidFill>
              </a:rPr>
              <a:t>The Sum of the General Arithmetic Series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1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0" grpId="0" autoUpdateAnimBg="0"/>
      <p:bldP spid="9221" grpId="0" animBg="1"/>
      <p:bldP spid="9222" grpId="0" build="p" autoUpdateAnimBg="0"/>
      <p:bldP spid="9224" grpId="0" animBg="1"/>
      <p:bldP spid="9225" grpId="0" autoUpdateAnimBg="0"/>
      <p:bldP spid="9226" grpId="0" animBg="1"/>
      <p:bldP spid="9227" grpId="0" autoUpdateAnimBg="0"/>
      <p:bldP spid="9228" grpId="0" animBg="1"/>
      <p:bldP spid="9229" grpId="0" animBg="1"/>
      <p:bldP spid="9230" grpId="0" animBg="1"/>
      <p:bldP spid="9232" grpId="0" autoUpdateAnimBg="0"/>
      <p:bldP spid="9234" grpId="0" autoUpdateAnimBg="0"/>
      <p:bldP spid="9235" grpId="0" autoUpdateAnimBg="0"/>
      <p:bldP spid="9236" grpId="0" autoUpdateAnimBg="0"/>
      <p:bldP spid="9231" grpId="0" autoUpdateAnimBg="0"/>
      <p:bldP spid="9238" grpId="0" autoUpdateAnimBg="0"/>
      <p:bldP spid="9240" grpId="0" autoUpdateAnimBg="0"/>
      <p:bldP spid="92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2413" y="631825"/>
            <a:ext cx="64906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In general, the sum of an arithmetic series may be </a:t>
            </a:r>
          </a:p>
          <a:p>
            <a:r>
              <a:rPr lang="en-US" altLang="en-US" sz="2400"/>
              <a:t>written as: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73651"/>
              </p:ext>
            </p:extLst>
          </p:nvPr>
        </p:nvGraphicFramePr>
        <p:xfrm>
          <a:off x="338138" y="1709738"/>
          <a:ext cx="3059112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709738"/>
                        <a:ext cx="3059112" cy="1354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76200" cmpd="tri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9925" y="3160713"/>
            <a:ext cx="20672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n</a:t>
            </a:r>
            <a:r>
              <a:rPr lang="en-US" altLang="en-US" dirty="0"/>
              <a:t> - number of terms</a:t>
            </a:r>
          </a:p>
          <a:p>
            <a:r>
              <a:rPr lang="en-US" altLang="en-US" i="1" dirty="0" smtClean="0"/>
              <a:t>t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- first term</a:t>
            </a:r>
          </a:p>
          <a:p>
            <a:r>
              <a:rPr lang="en-US" altLang="en-US" i="1" dirty="0" err="1"/>
              <a:t>t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- last term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581400" y="1698625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38600" y="1712913"/>
            <a:ext cx="32676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CC"/>
                </a:solidFill>
              </a:rPr>
              <a:t>Used when you know the first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 term, last </a:t>
            </a:r>
            <a:r>
              <a:rPr lang="en-US" altLang="en-US" dirty="0" smtClean="0">
                <a:solidFill>
                  <a:srgbClr val="0000CC"/>
                </a:solidFill>
              </a:rPr>
              <a:t>term, </a:t>
            </a:r>
            <a:r>
              <a:rPr lang="en-US" altLang="en-US" dirty="0">
                <a:solidFill>
                  <a:srgbClr val="0000CC"/>
                </a:solidFill>
              </a:rPr>
              <a:t>and the number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of terms.</a:t>
            </a:r>
            <a:endParaRPr lang="en-US" altLang="en-US" dirty="0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54885"/>
              </p:ext>
            </p:extLst>
          </p:nvPr>
        </p:nvGraphicFramePr>
        <p:xfrm>
          <a:off x="396387" y="5430242"/>
          <a:ext cx="392271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5" imgW="1333500" imgH="355600" progId="Equation.DSMT36">
                  <p:embed/>
                </p:oleObj>
              </mc:Choice>
              <mc:Fallback>
                <p:oleObj name="Equation" r:id="rId5" imgW="1333500" imgH="3556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87" y="5430242"/>
                        <a:ext cx="3922712" cy="10461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76200" cmpd="tri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8"/>
          <p:cNvSpPr>
            <a:spLocks/>
          </p:cNvSpPr>
          <p:nvPr/>
        </p:nvSpPr>
        <p:spPr bwMode="auto">
          <a:xfrm>
            <a:off x="4495800" y="5356225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05400" y="5553075"/>
            <a:ext cx="3603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CC"/>
                </a:solidFill>
              </a:rPr>
              <a:t>Used when you </a:t>
            </a:r>
            <a:r>
              <a:rPr lang="en-US" altLang="en-US" dirty="0" smtClean="0">
                <a:solidFill>
                  <a:srgbClr val="0000CC"/>
                </a:solidFill>
              </a:rPr>
              <a:t>know </a:t>
            </a:r>
            <a:r>
              <a:rPr lang="en-US" altLang="en-US" dirty="0">
                <a:solidFill>
                  <a:srgbClr val="0000CC"/>
                </a:solidFill>
              </a:rPr>
              <a:t>the </a:t>
            </a:r>
            <a:r>
              <a:rPr lang="en-US" altLang="en-US" dirty="0" smtClean="0">
                <a:solidFill>
                  <a:srgbClr val="0000CC"/>
                </a:solidFill>
              </a:rPr>
              <a:t>first term, the common difference, and the number of terms.</a:t>
            </a:r>
            <a:endParaRPr lang="en-US" altLang="en-US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10200" y="2699048"/>
            <a:ext cx="19543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 = a + (n- 1)d</a:t>
            </a: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9117"/>
              </p:ext>
            </p:extLst>
          </p:nvPr>
        </p:nvGraphicFramePr>
        <p:xfrm>
          <a:off x="4171950" y="3048000"/>
          <a:ext cx="4419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7" imgW="1460160" imgH="393480" progId="Equation.DSMT4">
                  <p:embed/>
                </p:oleObj>
              </mc:Choice>
              <mc:Fallback>
                <p:oleObj name="Equation" r:id="rId7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3048000"/>
                        <a:ext cx="44196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7016750" y="3122612"/>
            <a:ext cx="596900" cy="2120900"/>
          </a:xfrm>
          <a:prstGeom prst="rightBrace">
            <a:avLst>
              <a:gd name="adj1" fmla="val 29610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127875" y="4371975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/>
              <a:t>t</a:t>
            </a:r>
            <a:r>
              <a:rPr lang="en-US" altLang="en-US" sz="3200" i="1" baseline="-25000"/>
              <a:t>n</a:t>
            </a:r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524000" y="-30163"/>
            <a:ext cx="550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u="sng">
                <a:solidFill>
                  <a:srgbClr val="006600"/>
                </a:solidFill>
              </a:rPr>
              <a:t>The General Arithmetic Series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4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  <p:bldP spid="5125" grpId="0" animBg="1"/>
      <p:bldP spid="5126" grpId="0" autoUpdateAnimBg="0"/>
      <p:bldP spid="5128" grpId="0" animBg="1"/>
      <p:bldP spid="5129" grpId="0" autoUpdateAnimBg="0"/>
      <p:bldP spid="5131" grpId="0" autoUpdateAnimBg="0"/>
      <p:bldP spid="5134" grpId="0" animBg="1"/>
      <p:bldP spid="51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30358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Arithmetic Series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527328"/>
            <a:ext cx="696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Determine </a:t>
            </a:r>
            <a:r>
              <a:rPr lang="en-US" sz="2400" dirty="0"/>
              <a:t>the sum of the sequence 17, 12, 7, . . ., -38.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2670175"/>
            <a:ext cx="26532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i="1" dirty="0" err="1">
                <a:solidFill>
                  <a:schemeClr val="accent2"/>
                </a:solidFill>
              </a:rPr>
              <a:t>t</a:t>
            </a:r>
            <a:r>
              <a:rPr lang="en-US" sz="2400" i="1" baseline="-25000" dirty="0" err="1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i="1" dirty="0" smtClean="0">
                <a:solidFill>
                  <a:schemeClr val="accent2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accent2"/>
                </a:solidFill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+ 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- 1)</a:t>
            </a:r>
            <a:r>
              <a:rPr lang="en-US" sz="2400" i="1" dirty="0">
                <a:solidFill>
                  <a:schemeClr val="accent2"/>
                </a:solidFill>
              </a:rPr>
              <a:t>d</a:t>
            </a:r>
            <a:endParaRPr lang="en-US" sz="2400" dirty="0"/>
          </a:p>
          <a:p>
            <a:r>
              <a:rPr lang="en-US" sz="2400" dirty="0"/>
              <a:t>-38 = 17 + (</a:t>
            </a:r>
            <a:r>
              <a:rPr lang="en-US" sz="2400" i="1" dirty="0"/>
              <a:t>n</a:t>
            </a:r>
            <a:r>
              <a:rPr lang="en-US" sz="2400" dirty="0"/>
              <a:t> - 1)(-5)</a:t>
            </a:r>
          </a:p>
          <a:p>
            <a:r>
              <a:rPr lang="en-US" sz="2400" dirty="0"/>
              <a:t>-38 = 17 - 5</a:t>
            </a:r>
            <a:r>
              <a:rPr lang="en-US" sz="2400" i="1" dirty="0"/>
              <a:t>n</a:t>
            </a:r>
            <a:r>
              <a:rPr lang="en-US" sz="2400" dirty="0"/>
              <a:t> + 5</a:t>
            </a:r>
          </a:p>
          <a:p>
            <a:r>
              <a:rPr lang="en-US" sz="2400" dirty="0"/>
              <a:t>-60 = -5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CC0000"/>
                </a:solidFill>
              </a:rPr>
              <a:t>12 = </a:t>
            </a:r>
            <a:r>
              <a:rPr lang="en-US" sz="2400" i="1" dirty="0">
                <a:solidFill>
                  <a:srgbClr val="CC0000"/>
                </a:solidFill>
              </a:rPr>
              <a:t>n</a:t>
            </a:r>
            <a:endParaRPr lang="en-US" sz="2400" dirty="0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36506"/>
              </p:ext>
            </p:extLst>
          </p:nvPr>
        </p:nvGraphicFramePr>
        <p:xfrm>
          <a:off x="4343400" y="1295400"/>
          <a:ext cx="18700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1870075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61790"/>
              </p:ext>
            </p:extLst>
          </p:nvPr>
        </p:nvGraphicFramePr>
        <p:xfrm>
          <a:off x="4248150" y="2590800"/>
          <a:ext cx="26860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1295400" imgH="558800" progId="Equation.DSMT36">
                  <p:embed/>
                </p:oleObj>
              </mc:Choice>
              <mc:Fallback>
                <p:oleObj name="Equation" r:id="rId5" imgW="1295400" imgH="5588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590800"/>
                        <a:ext cx="26860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3225" y="34131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S</a:t>
            </a:r>
            <a:r>
              <a:rPr lang="en-US" sz="2400" baseline="-25000" dirty="0">
                <a:solidFill>
                  <a:srgbClr val="CC0000"/>
                </a:solidFill>
              </a:rPr>
              <a:t>12</a:t>
            </a:r>
            <a:r>
              <a:rPr lang="en-US" sz="2400" dirty="0">
                <a:solidFill>
                  <a:srgbClr val="CC0000"/>
                </a:solidFill>
              </a:rPr>
              <a:t> = -126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08125" y="4953000"/>
            <a:ext cx="435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The sum of the sequence is -126.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32882"/>
              </p:ext>
            </p:extLst>
          </p:nvPr>
        </p:nvGraphicFramePr>
        <p:xfrm>
          <a:off x="1219200" y="1371600"/>
          <a:ext cx="259940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259940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692167" y="1344177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t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 = 17</a:t>
            </a:r>
            <a:endParaRPr lang="en-US" altLang="en-US" dirty="0"/>
          </a:p>
          <a:p>
            <a:r>
              <a:rPr lang="en-US" altLang="en-US" i="1" dirty="0" err="1" smtClean="0"/>
              <a:t>t</a:t>
            </a:r>
            <a:r>
              <a:rPr lang="en-US" altLang="en-US" i="1" baseline="-25000" dirty="0" err="1" smtClean="0"/>
              <a:t>n</a:t>
            </a:r>
            <a:r>
              <a:rPr lang="en-US" altLang="en-US" i="1" baseline="-25000" dirty="0" smtClean="0"/>
              <a:t> </a:t>
            </a:r>
            <a:r>
              <a:rPr lang="en-US" altLang="en-US" dirty="0" smtClean="0"/>
              <a:t>= -38</a:t>
            </a:r>
          </a:p>
          <a:p>
            <a:r>
              <a:rPr lang="en-US" altLang="en-US" dirty="0" smtClean="0"/>
              <a:t>d = -5</a:t>
            </a:r>
          </a:p>
          <a:p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smtClean="0"/>
              <a:t>= ?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242985" y="1143000"/>
            <a:ext cx="2157815" cy="1124507"/>
          </a:xfrm>
          <a:prstGeom prst="rect">
            <a:avLst/>
          </a:prstGeom>
          <a:solidFill>
            <a:schemeClr val="accent4">
              <a:lumMod val="40000"/>
              <a:lumOff val="60000"/>
              <a:alpha val="19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421469" y="6470895"/>
            <a:ext cx="646331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800" dirty="0" smtClean="0"/>
              <a:t>1.2.</a:t>
            </a:r>
            <a:r>
              <a:rPr lang="en-US" sz="1800" i="1" dirty="0"/>
              <a:t>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1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build="p" autoUpdateAnimBg="0"/>
      <p:bldP spid="8201" grpId="0" autoUpdateAnimBg="0"/>
      <p:bldP spid="8202" grpId="0" autoUpdateAnimBg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933</Words>
  <Application>Microsoft Office PowerPoint</Application>
  <PresentationFormat>On-screen Show (4:3)</PresentationFormat>
  <Paragraphs>143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Catholic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 MacKay</cp:lastModifiedBy>
  <cp:revision>46</cp:revision>
  <dcterms:created xsi:type="dcterms:W3CDTF">2011-08-14T16:51:26Z</dcterms:created>
  <dcterms:modified xsi:type="dcterms:W3CDTF">2012-01-30T00:57:26Z</dcterms:modified>
</cp:coreProperties>
</file>