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3" r:id="rId4"/>
    <p:sldId id="265" r:id="rId5"/>
    <p:sldId id="272" r:id="rId6"/>
    <p:sldId id="267" r:id="rId7"/>
    <p:sldId id="268" r:id="rId8"/>
    <p:sldId id="270" r:id="rId9"/>
    <p:sldId id="269" r:id="rId10"/>
    <p:sldId id="271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26FD-EF0C-4129-8A14-709858972857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835A-CABD-442E-B63C-820E9EB9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56FEA83-F0C1-4B8A-856F-409F56AC5A3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461C716-FA49-4386-8F98-6BB09A6C679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82E19F4-B776-41F3-8D55-F06616685282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32C910-EB25-49B3-BFDB-9CBD6840512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59A39EA-98A1-4261-A3FA-B5B68A1B0B4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6.wmf"/><Relationship Id="rId3" Type="http://schemas.openxmlformats.org/officeDocument/2006/relationships/image" Target="../media/image41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4.wmf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jpeg"/><Relationship Id="rId7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xplorelearning.com/index.cfm?method=cResource.dspView&amp;ResourceID=340&amp;ClassID=135423" TargetMode="External"/><Relationship Id="rId5" Type="http://schemas.openxmlformats.org/officeDocument/2006/relationships/image" Target="../media/image8.png"/><Relationship Id="rId4" Type="http://schemas.openxmlformats.org/officeDocument/2006/relationships/hyperlink" Target="1.3B%20Geometric_Sequences_Review.tn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788457"/>
            <a:ext cx="3423618" cy="136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 20-1  </a:t>
            </a:r>
            <a:r>
              <a:rPr lang="en-US" i="1" dirty="0" smtClean="0"/>
              <a:t>Chapter 1 Sequences and Series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57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1.3 Geometric Sequences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1752600"/>
            <a:ext cx="3505200" cy="3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051"/>
            <a:ext cx="4019550" cy="20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71800"/>
            <a:ext cx="9096375" cy="15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9" y="4516316"/>
            <a:ext cx="90773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ball is dropped from a height of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100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m.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After each bounce it rises to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40%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of its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previous height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d) After how many bounces will the ball </a:t>
            </a:r>
            <a:endParaRPr lang="en-US" sz="2000" b="1" dirty="0" smtClean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  reach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height of approximately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41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cm?</a:t>
            </a:r>
            <a:endParaRPr lang="en-US" sz="1000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2819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53498"/>
              </p:ext>
            </p:extLst>
          </p:nvPr>
        </p:nvGraphicFramePr>
        <p:xfrm>
          <a:off x="5943600" y="2027564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4" imgW="952200" imgH="241200" progId="Equation.DSMT4">
                  <p:embed/>
                </p:oleObj>
              </mc:Choice>
              <mc:Fallback>
                <p:oleObj name="Equation" r:id="rId4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2027564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114406"/>
              </p:ext>
            </p:extLst>
          </p:nvPr>
        </p:nvGraphicFramePr>
        <p:xfrm>
          <a:off x="1079500" y="3048000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6" imgW="952200" imgH="241200" progId="Equation.DSMT4">
                  <p:embed/>
                </p:oleObj>
              </mc:Choice>
              <mc:Fallback>
                <p:oleObj name="Equation" r:id="rId6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9500" y="3048000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11728"/>
              </p:ext>
            </p:extLst>
          </p:nvPr>
        </p:nvGraphicFramePr>
        <p:xfrm>
          <a:off x="828675" y="3590925"/>
          <a:ext cx="1820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8" imgW="1091880" imgH="228600" progId="Equation.DSMT4">
                  <p:embed/>
                </p:oleObj>
              </mc:Choice>
              <mc:Fallback>
                <p:oleObj name="Equation" r:id="rId8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8675" y="3590925"/>
                        <a:ext cx="182086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000191"/>
              </p:ext>
            </p:extLst>
          </p:nvPr>
        </p:nvGraphicFramePr>
        <p:xfrm>
          <a:off x="828675" y="4084637"/>
          <a:ext cx="150336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0" imgW="901440" imgH="393480" progId="Equation.DSMT4">
                  <p:embed/>
                </p:oleObj>
              </mc:Choice>
              <mc:Fallback>
                <p:oleObj name="Equation" r:id="rId10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8675" y="4084637"/>
                        <a:ext cx="1503363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438400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Helvetica" charset="0"/>
              </a:rPr>
              <a:t>41 cm = ____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2909" y="242369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0.41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29620"/>
              </p:ext>
            </p:extLst>
          </p:nvPr>
        </p:nvGraphicFramePr>
        <p:xfrm>
          <a:off x="609600" y="4953000"/>
          <a:ext cx="17160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12" imgW="1028520" imgH="228600" progId="Equation.DSMT4">
                  <p:embed/>
                </p:oleObj>
              </mc:Choice>
              <mc:Fallback>
                <p:oleObj name="Equation" r:id="rId12" imgW="1028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9600" y="4953000"/>
                        <a:ext cx="1716087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23066"/>
            <a:ext cx="2362200" cy="17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3400" y="5498068"/>
            <a:ext cx="7717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What strategies could you use to determine the value of n?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64820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= 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00" y="5017532"/>
            <a:ext cx="239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After the 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bounce.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01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603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609600"/>
            <a:ext cx="656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Determine the value of </a:t>
            </a:r>
            <a:r>
              <a:rPr lang="en-US" i="1"/>
              <a:t>x</a:t>
            </a:r>
            <a:r>
              <a:rPr lang="en-US"/>
              <a:t> which makes </a:t>
            </a:r>
            <a:r>
              <a:rPr lang="en-US">
                <a:solidFill>
                  <a:srgbClr val="CC0000"/>
                </a:solidFill>
              </a:rPr>
              <a:t>2 , 2</a:t>
            </a:r>
            <a:r>
              <a:rPr lang="en-US" i="1" baseline="30000">
                <a:solidFill>
                  <a:srgbClr val="CC0000"/>
                </a:solidFill>
              </a:rPr>
              <a:t>x </a:t>
            </a:r>
            <a:r>
              <a:rPr lang="en-US" i="1">
                <a:solidFill>
                  <a:srgbClr val="CC0000"/>
                </a:solidFill>
              </a:rPr>
              <a:t>,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 baseline="30000">
                <a:solidFill>
                  <a:srgbClr val="CC0000"/>
                </a:solidFill>
              </a:rPr>
              <a:t>x - </a:t>
            </a:r>
            <a:r>
              <a:rPr lang="en-US" baseline="30000">
                <a:solidFill>
                  <a:srgbClr val="CC0000"/>
                </a:solidFill>
              </a:rPr>
              <a:t>4</a:t>
            </a:r>
            <a:r>
              <a:rPr lang="en-US" i="1"/>
              <a:t> </a:t>
            </a:r>
          </a:p>
          <a:p>
            <a:r>
              <a:rPr lang="en-US"/>
              <a:t> a geometric sequence.</a:t>
            </a:r>
          </a:p>
        </p:txBody>
      </p:sp>
      <p:graphicFrame>
        <p:nvGraphicFramePr>
          <p:cNvPr id="51205" name="Object 2"/>
          <p:cNvGraphicFramePr>
            <a:graphicFrameLocks noChangeAspect="1"/>
          </p:cNvGraphicFramePr>
          <p:nvPr/>
        </p:nvGraphicFramePr>
        <p:xfrm>
          <a:off x="582613" y="15240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4" imgW="393700" imgH="393700" progId="Equation.DSMT36">
                  <p:embed/>
                </p:oleObj>
              </mc:Choice>
              <mc:Fallback>
                <p:oleObj name="Equation" r:id="rId4" imgW="3937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5240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3"/>
          <p:cNvGraphicFramePr>
            <a:graphicFrameLocks noChangeAspect="1"/>
          </p:cNvGraphicFramePr>
          <p:nvPr/>
        </p:nvGraphicFramePr>
        <p:xfrm>
          <a:off x="2139950" y="1524000"/>
          <a:ext cx="2339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6" imgW="863600" imgH="393700" progId="Equation.DSMT36">
                  <p:embed/>
                </p:oleObj>
              </mc:Choice>
              <mc:Fallback>
                <p:oleObj name="Equation" r:id="rId6" imgW="863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1524000"/>
                        <a:ext cx="23399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4"/>
          <p:cNvGraphicFramePr>
            <a:graphicFrameLocks noChangeAspect="1"/>
          </p:cNvGraphicFramePr>
          <p:nvPr/>
        </p:nvGraphicFramePr>
        <p:xfrm>
          <a:off x="533400" y="2743200"/>
          <a:ext cx="1789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8" imgW="660400" imgH="381000" progId="Equation.DSMT36">
                  <p:embed/>
                </p:oleObj>
              </mc:Choice>
              <mc:Fallback>
                <p:oleObj name="Equation" r:id="rId8" imgW="6604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178911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57200" y="3932238"/>
            <a:ext cx="1905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3200"/>
              <a:t>  2</a:t>
            </a:r>
            <a:r>
              <a:rPr lang="en-US" sz="3200" i="1" baseline="30000"/>
              <a:t>x</a:t>
            </a:r>
            <a:r>
              <a:rPr lang="en-US" sz="3200" baseline="30000"/>
              <a:t>-1</a:t>
            </a:r>
            <a:r>
              <a:rPr lang="en-US" sz="3200"/>
              <a:t> = 2</a:t>
            </a:r>
            <a:r>
              <a:rPr lang="en-US" sz="3200" baseline="30000"/>
              <a:t>- 4</a:t>
            </a:r>
          </a:p>
          <a:p>
            <a:r>
              <a:rPr lang="en-US" sz="3200" i="1"/>
              <a:t>x </a:t>
            </a:r>
            <a:r>
              <a:rPr lang="en-US" sz="3200"/>
              <a:t>- 1</a:t>
            </a:r>
            <a:r>
              <a:rPr lang="en-US" sz="3200" i="1"/>
              <a:t> </a:t>
            </a:r>
            <a:r>
              <a:rPr lang="en-US" sz="3200"/>
              <a:t>=  - 4</a:t>
            </a:r>
          </a:p>
          <a:p>
            <a:r>
              <a:rPr lang="en-US" sz="3200"/>
              <a:t>     </a:t>
            </a:r>
            <a:r>
              <a:rPr lang="en-US" sz="3200" i="1">
                <a:solidFill>
                  <a:srgbClr val="CC0000"/>
                </a:solidFill>
              </a:rPr>
              <a:t>x</a:t>
            </a:r>
            <a:r>
              <a:rPr lang="en-US" sz="3200">
                <a:solidFill>
                  <a:srgbClr val="CC0000"/>
                </a:solidFill>
              </a:rPr>
              <a:t> = - 3</a:t>
            </a:r>
            <a:endParaRPr lang="en-US" sz="320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387850" y="1965325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51210" name="Object 5"/>
          <p:cNvGraphicFramePr>
            <a:graphicFrameLocks noChangeAspect="1"/>
          </p:cNvGraphicFramePr>
          <p:nvPr/>
        </p:nvGraphicFramePr>
        <p:xfrm>
          <a:off x="4152900" y="3549650"/>
          <a:ext cx="44958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0" imgW="1803400" imgH="609600" progId="Equation.DSMT4">
                  <p:embed/>
                </p:oleObj>
              </mc:Choice>
              <mc:Fallback>
                <p:oleObj name="Equation" r:id="rId10" imgW="18034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3549650"/>
                        <a:ext cx="4495800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7985125" y="428625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7000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5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8" grpId="0" build="p" autoUpdateAnimBg="0"/>
      <p:bldP spid="51209" grpId="0" autoUpdateAnimBg="0"/>
      <p:bldP spid="512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39:</a:t>
            </a:r>
          </a:p>
          <a:p>
            <a:r>
              <a:rPr lang="en-US" dirty="0" smtClean="0"/>
              <a:t>6 b, 9, 13, 16, 18, 25</a:t>
            </a:r>
            <a:r>
              <a:rPr lang="en-US" smtClean="0"/>
              <a:t>, 26 </a:t>
            </a:r>
            <a:endParaRPr lang="en-US" dirty="0" smtClean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06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08" y="761999"/>
            <a:ext cx="6991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1.3B Geometric Sequences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1</a:t>
            </a:r>
            <a:endParaRPr lang="en-US" sz="1800" dirty="0"/>
          </a:p>
        </p:txBody>
      </p:sp>
      <p:pic>
        <p:nvPicPr>
          <p:cNvPr id="1035" name="Picture 11" descr="https://puremath30.wikispaces.com/file/view/Pewsey_White_Horse_SA.jpg/54277264/Pewsey_White_Horse_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952624"/>
            <a:ext cx="47625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52624"/>
            <a:ext cx="467935" cy="1019176"/>
          </a:xfrm>
          <a:prstGeom prst="rect">
            <a:avLst/>
          </a:prstGeom>
        </p:spPr>
      </p:pic>
      <p:pic>
        <p:nvPicPr>
          <p:cNvPr id="1036" name="Picture 1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3124200"/>
            <a:ext cx="31834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34" y="5638800"/>
            <a:ext cx="15240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5024" y="6054968"/>
            <a:ext cx="17379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Arithmetic and Geometric Sequences</a:t>
            </a:r>
            <a:endParaRPr lang="en-US" sz="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702" y="1524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1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603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17525" y="593725"/>
            <a:ext cx="6659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For the geometric sequence 4, 8, 16, 32, . . .</a:t>
            </a:r>
          </a:p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Determine the expression for the general term.</a:t>
            </a:r>
          </a:p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Calculate the value of </a:t>
            </a:r>
            <a:r>
              <a:rPr lang="en-US" i="1"/>
              <a:t>t</a:t>
            </a:r>
            <a:r>
              <a:rPr lang="en-US" baseline="-25000"/>
              <a:t>9</a:t>
            </a:r>
            <a:r>
              <a:rPr lang="en-US"/>
              <a:t>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352800" y="2835275"/>
            <a:ext cx="174599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 </a:t>
            </a:r>
            <a:r>
              <a:rPr lang="en-US" sz="2400" i="1" dirty="0" err="1" smtClean="0"/>
              <a:t>r</a:t>
            </a:r>
            <a:r>
              <a:rPr lang="en-US" sz="2400" i="1" baseline="30000" dirty="0" err="1" smtClean="0"/>
              <a:t>n</a:t>
            </a:r>
            <a:r>
              <a:rPr lang="en-US" sz="2400" baseline="30000" dirty="0" smtClean="0"/>
              <a:t> </a:t>
            </a:r>
            <a:r>
              <a:rPr lang="en-US" sz="2400" baseline="30000" dirty="0"/>
              <a:t>- 1</a:t>
            </a:r>
          </a:p>
          <a:p>
            <a:r>
              <a:rPr lang="en-US" sz="2400" dirty="0"/>
              <a:t>     = 4(2)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- 1</a:t>
            </a:r>
          </a:p>
          <a:p>
            <a:r>
              <a:rPr lang="en-US" sz="2400" baseline="30000" dirty="0"/>
              <a:t>        </a:t>
            </a:r>
            <a:r>
              <a:rPr lang="en-US" sz="2400" dirty="0"/>
              <a:t>= 2</a:t>
            </a:r>
            <a:r>
              <a:rPr lang="en-US" sz="2400" baseline="30000" dirty="0"/>
              <a:t>2</a:t>
            </a:r>
            <a:r>
              <a:rPr lang="en-US" sz="2400" dirty="0"/>
              <a:t>(2)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- 1</a:t>
            </a:r>
          </a:p>
          <a:p>
            <a:r>
              <a:rPr lang="en-US" sz="2400" dirty="0"/>
              <a:t>     = 2</a:t>
            </a:r>
            <a:r>
              <a:rPr lang="en-US" sz="2400" baseline="30000" dirty="0"/>
              <a:t>2 + n - 1</a:t>
            </a:r>
          </a:p>
          <a:p>
            <a:r>
              <a:rPr lang="en-US" sz="2400" baseline="30000" dirty="0"/>
              <a:t>  </a:t>
            </a:r>
            <a:r>
              <a:rPr lang="en-US" sz="2400" i="1" dirty="0" err="1">
                <a:solidFill>
                  <a:schemeClr val="accent2"/>
                </a:solidFill>
              </a:rPr>
              <a:t>t</a:t>
            </a:r>
            <a:r>
              <a:rPr lang="en-US" sz="2400" i="1" baseline="-25000" dirty="0" err="1">
                <a:solidFill>
                  <a:schemeClr val="accent2"/>
                </a:solidFill>
              </a:rPr>
              <a:t>n</a:t>
            </a:r>
            <a:r>
              <a:rPr lang="en-US" sz="2400" baseline="30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= 2</a:t>
            </a:r>
            <a:r>
              <a:rPr lang="en-US" sz="2400" i="1" baseline="30000" dirty="0">
                <a:solidFill>
                  <a:schemeClr val="accent2"/>
                </a:solidFill>
              </a:rPr>
              <a:t>n</a:t>
            </a:r>
            <a:r>
              <a:rPr lang="en-US" sz="2400" baseline="30000" dirty="0">
                <a:solidFill>
                  <a:schemeClr val="accent2"/>
                </a:solidFill>
              </a:rPr>
              <a:t> + 1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93725" y="1981200"/>
            <a:ext cx="247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Find the </a:t>
            </a:r>
            <a:r>
              <a:rPr lang="en-US">
                <a:solidFill>
                  <a:srgbClr val="CC0000"/>
                </a:solidFill>
              </a:rPr>
              <a:t>common</a:t>
            </a:r>
          </a:p>
          <a:p>
            <a:r>
              <a:rPr lang="en-US">
                <a:solidFill>
                  <a:srgbClr val="CC0000"/>
                </a:solidFill>
              </a:rPr>
              <a:t>ratio:</a:t>
            </a:r>
            <a:endParaRPr lang="en-US"/>
          </a:p>
        </p:txBody>
      </p:sp>
      <p:graphicFrame>
        <p:nvGraphicFramePr>
          <p:cNvPr id="48135" name="Object 2"/>
          <p:cNvGraphicFramePr>
            <a:graphicFrameLocks noChangeAspect="1"/>
          </p:cNvGraphicFramePr>
          <p:nvPr/>
        </p:nvGraphicFramePr>
        <p:xfrm>
          <a:off x="685800" y="2735263"/>
          <a:ext cx="1143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MathType Equation 3.6+" r:id="rId4" imgW="508000" imgH="393700" progId="Equation.DSMT36">
                  <p:embed/>
                </p:oleObj>
              </mc:Choice>
              <mc:Fallback>
                <p:oleObj name="MathType Equation 3.6+" r:id="rId4" imgW="5080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35263"/>
                        <a:ext cx="1143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3"/>
          <p:cNvGraphicFramePr>
            <a:graphicFrameLocks noChangeAspect="1"/>
          </p:cNvGraphicFramePr>
          <p:nvPr/>
        </p:nvGraphicFramePr>
        <p:xfrm>
          <a:off x="766763" y="3721100"/>
          <a:ext cx="8286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6" imgW="368300" imgH="355600" progId="Equation.DSMT36">
                  <p:embed/>
                </p:oleObj>
              </mc:Choice>
              <mc:Fallback>
                <p:oleObj name="Equation" r:id="rId6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3721100"/>
                        <a:ext cx="8286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4"/>
          <p:cNvGraphicFramePr>
            <a:graphicFrameLocks noChangeAspect="1"/>
          </p:cNvGraphicFramePr>
          <p:nvPr/>
        </p:nvGraphicFramePr>
        <p:xfrm>
          <a:off x="749300" y="4578350"/>
          <a:ext cx="7715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8" imgW="342900" imgH="139700" progId="Equation.DSMT4">
                  <p:embed/>
                </p:oleObj>
              </mc:Choice>
              <mc:Fallback>
                <p:oleObj name="Equation" r:id="rId8" imgW="3429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578350"/>
                        <a:ext cx="7715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315075" y="2835275"/>
            <a:ext cx="13051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</a:rPr>
              <a:t>t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 baseline="300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= 2</a:t>
            </a:r>
            <a:r>
              <a:rPr lang="en-US" sz="2400" i="1" baseline="30000">
                <a:solidFill>
                  <a:schemeClr val="accent2"/>
                </a:solidFill>
              </a:rPr>
              <a:t>n</a:t>
            </a:r>
            <a:r>
              <a:rPr lang="en-US" sz="2400" baseline="30000">
                <a:solidFill>
                  <a:schemeClr val="accent2"/>
                </a:solidFill>
              </a:rPr>
              <a:t> + 1</a:t>
            </a:r>
          </a:p>
          <a:p>
            <a:r>
              <a:rPr lang="en-US" sz="2400" i="1">
                <a:solidFill>
                  <a:schemeClr val="accent2"/>
                </a:solidFill>
              </a:rPr>
              <a:t>t</a:t>
            </a:r>
            <a:r>
              <a:rPr lang="en-US" sz="2400" baseline="-25000">
                <a:solidFill>
                  <a:schemeClr val="accent2"/>
                </a:solidFill>
              </a:rPr>
              <a:t>9</a:t>
            </a:r>
            <a:r>
              <a:rPr lang="en-US" sz="2400">
                <a:solidFill>
                  <a:schemeClr val="accent2"/>
                </a:solidFill>
              </a:rPr>
              <a:t> = 2</a:t>
            </a:r>
            <a:r>
              <a:rPr lang="en-US" sz="2400" baseline="30000">
                <a:solidFill>
                  <a:schemeClr val="accent2"/>
                </a:solidFill>
              </a:rPr>
              <a:t>9 + 1</a:t>
            </a:r>
          </a:p>
          <a:p>
            <a:r>
              <a:rPr lang="en-US" sz="2400" i="1">
                <a:solidFill>
                  <a:srgbClr val="CC0000"/>
                </a:solidFill>
              </a:rPr>
              <a:t>t</a:t>
            </a:r>
            <a:r>
              <a:rPr lang="en-US" sz="2400" baseline="-25000">
                <a:solidFill>
                  <a:srgbClr val="CC0000"/>
                </a:solidFill>
              </a:rPr>
              <a:t>9</a:t>
            </a:r>
            <a:r>
              <a:rPr lang="en-US" sz="2400">
                <a:solidFill>
                  <a:srgbClr val="CC0000"/>
                </a:solidFill>
              </a:rPr>
              <a:t> = 1024</a:t>
            </a:r>
            <a:endParaRPr lang="en-US" sz="2400" baseline="30000">
              <a:solidFill>
                <a:schemeClr val="accent2"/>
              </a:solidFill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413125" y="2012950"/>
            <a:ext cx="2181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Use the </a:t>
            </a:r>
            <a:r>
              <a:rPr lang="en-US">
                <a:solidFill>
                  <a:srgbClr val="CC0000"/>
                </a:solidFill>
              </a:rPr>
              <a:t>general</a:t>
            </a:r>
          </a:p>
          <a:p>
            <a:r>
              <a:rPr lang="en-US">
                <a:solidFill>
                  <a:srgbClr val="CC0000"/>
                </a:solidFill>
              </a:rPr>
              <a:t>formula</a:t>
            </a:r>
            <a:r>
              <a:rPr lang="en-US"/>
              <a:t>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248400" y="2022475"/>
            <a:ext cx="2181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Use the </a:t>
            </a:r>
            <a:r>
              <a:rPr lang="en-US">
                <a:solidFill>
                  <a:srgbClr val="CC0000"/>
                </a:solidFill>
              </a:rPr>
              <a:t>general</a:t>
            </a:r>
          </a:p>
          <a:p>
            <a:r>
              <a:rPr lang="en-US">
                <a:solidFill>
                  <a:srgbClr val="CC0000"/>
                </a:solidFill>
              </a:rPr>
              <a:t>term</a:t>
            </a:r>
            <a:r>
              <a:rPr lang="en-US"/>
              <a:t>: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689725" y="41148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or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172200" y="4575175"/>
            <a:ext cx="16129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r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 </a:t>
            </a:r>
            <a:r>
              <a:rPr lang="en-US" sz="2400" baseline="30000" dirty="0"/>
              <a:t>- 1</a:t>
            </a:r>
          </a:p>
          <a:p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i="1" baseline="-25000" dirty="0"/>
              <a:t>9</a:t>
            </a:r>
            <a:r>
              <a:rPr lang="en-US" sz="2400" dirty="0"/>
              <a:t> = 4(2)</a:t>
            </a:r>
            <a:r>
              <a:rPr lang="en-US" sz="2400" i="1" baseline="30000" dirty="0"/>
              <a:t>9</a:t>
            </a:r>
            <a:r>
              <a:rPr lang="en-US" sz="2400" baseline="30000" dirty="0"/>
              <a:t> - 1</a:t>
            </a:r>
          </a:p>
          <a:p>
            <a:r>
              <a:rPr lang="en-US" sz="2400" baseline="30000" dirty="0"/>
              <a:t>        </a:t>
            </a:r>
            <a:r>
              <a:rPr lang="en-US" sz="2400" dirty="0"/>
              <a:t>= 2</a:t>
            </a:r>
            <a:r>
              <a:rPr lang="en-US" sz="2400" baseline="30000" dirty="0"/>
              <a:t>2</a:t>
            </a:r>
            <a:r>
              <a:rPr lang="en-US" sz="2400" dirty="0"/>
              <a:t>(2)</a:t>
            </a:r>
            <a:r>
              <a:rPr lang="en-US" sz="2400" i="1" baseline="30000" dirty="0"/>
              <a:t>8</a:t>
            </a:r>
            <a:endParaRPr lang="en-US" sz="2400" baseline="30000" dirty="0"/>
          </a:p>
          <a:p>
            <a:r>
              <a:rPr lang="en-US" sz="2400" dirty="0"/>
              <a:t>     = 2</a:t>
            </a:r>
            <a:r>
              <a:rPr lang="en-US" sz="2400" baseline="30000" dirty="0"/>
              <a:t>10</a:t>
            </a:r>
          </a:p>
          <a:p>
            <a:r>
              <a:rPr lang="en-US" sz="2400" baseline="30000" dirty="0"/>
              <a:t>  </a:t>
            </a:r>
            <a:r>
              <a:rPr lang="en-US" sz="2400" i="1" dirty="0">
                <a:solidFill>
                  <a:schemeClr val="accent2"/>
                </a:solidFill>
              </a:rPr>
              <a:t>t</a:t>
            </a:r>
            <a:r>
              <a:rPr lang="en-US" sz="2400" i="1" baseline="-25000" dirty="0">
                <a:solidFill>
                  <a:schemeClr val="accent2"/>
                </a:solidFill>
              </a:rPr>
              <a:t>9</a:t>
            </a:r>
            <a:r>
              <a:rPr lang="en-US" sz="2400" baseline="30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= 1024</a:t>
            </a:r>
            <a:endParaRPr lang="en-US" sz="2400" baseline="30000" dirty="0">
              <a:solidFill>
                <a:schemeClr val="accent2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672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build="p" autoUpdateAnimBg="0"/>
      <p:bldP spid="48134" grpId="0" autoUpdateAnimBg="0"/>
      <p:bldP spid="48138" grpId="0" build="p" autoUpdateAnimBg="0"/>
      <p:bldP spid="48139" grpId="0" autoUpdateAnimBg="0"/>
      <p:bldP spid="48140" grpId="0" autoUpdateAnimBg="0"/>
      <p:bldP spid="48141" grpId="0" autoUpdateAnimBg="0"/>
      <p:bldP spid="4814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60325"/>
            <a:ext cx="589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Sequences, finding the value of </a:t>
            </a:r>
            <a:r>
              <a:rPr lang="en-US" i="1">
                <a:solidFill>
                  <a:schemeClr val="accent2"/>
                </a:solidFill>
              </a:rPr>
              <a:t>t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681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Find the indicated term of the </a:t>
            </a:r>
            <a:r>
              <a:rPr lang="en-US" dirty="0" smtClean="0"/>
              <a:t>geometric sequence:</a:t>
            </a:r>
            <a:endParaRPr lang="en-US" dirty="0"/>
          </a:p>
        </p:txBody>
      </p:sp>
      <p:graphicFrame>
        <p:nvGraphicFramePr>
          <p:cNvPr id="491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958255"/>
              </p:ext>
            </p:extLst>
          </p:nvPr>
        </p:nvGraphicFramePr>
        <p:xfrm>
          <a:off x="1600200" y="1295400"/>
          <a:ext cx="357663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3576638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321653" y="2057400"/>
            <a:ext cx="16466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= </a:t>
            </a:r>
            <a:r>
              <a:rPr lang="en-US" sz="2800" i="1" dirty="0" smtClean="0"/>
              <a:t>t</a:t>
            </a:r>
            <a:r>
              <a:rPr lang="en-US" sz="2800" i="1" baseline="-25000" dirty="0"/>
              <a:t>1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491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297257"/>
              </p:ext>
            </p:extLst>
          </p:nvPr>
        </p:nvGraphicFramePr>
        <p:xfrm>
          <a:off x="2493103" y="2616200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6" imgW="838200" imgH="279400" progId="Equation.DSMT36">
                  <p:embed/>
                </p:oleObj>
              </mc:Choice>
              <mc:Fallback>
                <p:oleObj name="Equation" r:id="rId6" imgW="838200" imgH="279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103" y="2616200"/>
                        <a:ext cx="1524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306549"/>
              </p:ext>
            </p:extLst>
          </p:nvPr>
        </p:nvGraphicFramePr>
        <p:xfrm>
          <a:off x="2516916" y="3189287"/>
          <a:ext cx="11763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8" imgW="647700" imgH="215900" progId="Equation.DSMT4">
                  <p:embed/>
                </p:oleObj>
              </mc:Choice>
              <mc:Fallback>
                <p:oleObj name="Equation" r:id="rId8" imgW="6477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916" y="3189287"/>
                        <a:ext cx="11763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34"/>
          <p:cNvSpPr txBox="1">
            <a:spLocks noChangeArrowheads="1"/>
          </p:cNvSpPr>
          <p:nvPr/>
        </p:nvSpPr>
        <p:spPr bwMode="auto">
          <a:xfrm>
            <a:off x="5892800" y="1422857"/>
            <a:ext cx="920445" cy="1323439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dirty="0"/>
              <a:t> = </a:t>
            </a:r>
            <a:endParaRPr lang="en-US" altLang="en-US" sz="2000" dirty="0" smtClean="0"/>
          </a:p>
          <a:p>
            <a:r>
              <a:rPr lang="en-US" altLang="en-US" sz="2000" i="1" dirty="0" smtClean="0"/>
              <a:t>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</a:t>
            </a:r>
            <a:endParaRPr lang="en-US" altLang="en-US" sz="2000" dirty="0"/>
          </a:p>
          <a:p>
            <a:r>
              <a:rPr lang="en-US" altLang="en-US" sz="2000" i="1" dirty="0" smtClean="0"/>
              <a:t>t</a:t>
            </a:r>
            <a:r>
              <a:rPr lang="en-US" altLang="en-US" sz="2000" i="1" baseline="-25000" dirty="0"/>
              <a:t>9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811624"/>
              </p:ext>
            </p:extLst>
          </p:nvPr>
        </p:nvGraphicFramePr>
        <p:xfrm>
          <a:off x="6310819" y="1447800"/>
          <a:ext cx="318581" cy="28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10" imgW="241200" imgH="215640" progId="Equation.DSMT4">
                  <p:embed/>
                </p:oleObj>
              </mc:Choice>
              <mc:Fallback>
                <p:oleObj name="Equation" r:id="rId10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10819" y="1447800"/>
                        <a:ext cx="318581" cy="285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728469"/>
              </p:ext>
            </p:extLst>
          </p:nvPr>
        </p:nvGraphicFramePr>
        <p:xfrm>
          <a:off x="6332538" y="2068513"/>
          <a:ext cx="3032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12" imgW="228600" imgH="228600" progId="Equation.DSMT4">
                  <p:embed/>
                </p:oleObj>
              </mc:Choice>
              <mc:Fallback>
                <p:oleObj name="Equation" r:id="rId12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32538" y="2068513"/>
                        <a:ext cx="303212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311183" y="17240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9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68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60" grpId="0" build="p" autoUpdateAnimBg="0"/>
      <p:bldP spid="11" grpId="0" uiExpand="1" build="p" animBg="1" autoUpdateAnimBg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5621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Determine the Value of the Common Ratio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8003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frequencies of notes on a piano keyboard approximate a geometric sequence.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69" y="2895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Determine the common ratio of the geometric sequence produced from the lowest key , A</a:t>
            </a:r>
            <a:r>
              <a:rPr lang="en-US" b="1" baseline="-25000" dirty="0" smtClean="0">
                <a:solidFill>
                  <a:srgbClr val="0070C0"/>
                </a:solidFill>
              </a:rPr>
              <a:t>0 </a:t>
            </a:r>
            <a:r>
              <a:rPr lang="en-US" b="1" dirty="0" smtClean="0">
                <a:solidFill>
                  <a:srgbClr val="0070C0"/>
                </a:solidFill>
              </a:rPr>
              <a:t>at 27.5 Hz, to the fourth key, 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 at 32.7 Hz.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5324"/>
            <a:ext cx="8382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73040" y="1818174"/>
            <a:ext cx="327092" cy="239226"/>
            <a:chOff x="673040" y="1818174"/>
            <a:chExt cx="327092" cy="2392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84446" y="1819268"/>
              <a:ext cx="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90600" y="1818174"/>
              <a:ext cx="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3040" y="2057400"/>
              <a:ext cx="32709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1034"/>
          <p:cNvSpPr txBox="1">
            <a:spLocks noChangeArrowheads="1"/>
          </p:cNvSpPr>
          <p:nvPr/>
        </p:nvSpPr>
        <p:spPr bwMode="auto">
          <a:xfrm>
            <a:off x="673040" y="3733800"/>
            <a:ext cx="1021433" cy="1323439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  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 </a:t>
            </a:r>
            <a:r>
              <a:rPr lang="en-US" altLang="en-US" sz="2000" dirty="0" smtClean="0"/>
              <a:t>=        </a:t>
            </a:r>
            <a:endParaRPr lang="en-US" altLang="en-US" sz="2000" dirty="0"/>
          </a:p>
          <a:p>
            <a:r>
              <a:rPr lang="en-US" altLang="en-US" sz="2000" i="1" dirty="0" smtClean="0"/>
              <a:t>t</a:t>
            </a:r>
            <a:r>
              <a:rPr lang="en-US" altLang="en-US" sz="2000" i="1" baseline="-25000" dirty="0"/>
              <a:t>4</a:t>
            </a:r>
            <a:r>
              <a:rPr lang="en-US" altLang="en-US" sz="2000" dirty="0" smtClean="0"/>
              <a:t> =</a:t>
            </a:r>
            <a:endParaRPr lang="en-US" altLang="en-US" sz="2000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135503" y="3733800"/>
            <a:ext cx="1648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5699" y="3742592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27.5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5699" y="40590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5699" y="4375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5699" y="469199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32.7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743200" y="4201180"/>
            <a:ext cx="2656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dirty="0" smtClean="0"/>
              <a:t>32.7 </a:t>
            </a:r>
            <a:r>
              <a:rPr lang="en-US" sz="2800" dirty="0"/>
              <a:t>= </a:t>
            </a:r>
            <a:r>
              <a:rPr lang="en-US" sz="2800" dirty="0" smtClean="0"/>
              <a:t>(27.5)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4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748967"/>
              </p:ext>
            </p:extLst>
          </p:nvPr>
        </p:nvGraphicFramePr>
        <p:xfrm>
          <a:off x="2759075" y="4648200"/>
          <a:ext cx="10699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9075" y="4648200"/>
                        <a:ext cx="1069975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547926"/>
              </p:ext>
            </p:extLst>
          </p:nvPr>
        </p:nvGraphicFramePr>
        <p:xfrm>
          <a:off x="2559050" y="5562600"/>
          <a:ext cx="1206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6" imgW="672840" imgH="444240" progId="Equation.DSMT4">
                  <p:embed/>
                </p:oleObj>
              </mc:Choice>
              <mc:Fallback>
                <p:oleObj name="Equation" r:id="rId6" imgW="672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9050" y="5562600"/>
                        <a:ext cx="12065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440465"/>
              </p:ext>
            </p:extLst>
          </p:nvPr>
        </p:nvGraphicFramePr>
        <p:xfrm>
          <a:off x="5005388" y="5876925"/>
          <a:ext cx="9334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05388" y="5876925"/>
                        <a:ext cx="933450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98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9" grpId="0" uiExpand="1" build="p"/>
      <p:bldP spid="20" grpId="0" build="p" autoUpdateAnimBg="0"/>
      <p:bldP spid="17" grpId="0"/>
      <p:bldP spid="23" grpId="0"/>
      <p:bldP spid="24" grpId="0"/>
      <p:bldP spid="25" grpId="0"/>
      <p:bldP spid="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6200" y="60325"/>
            <a:ext cx="6186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Geometric Sequences, D</a:t>
            </a:r>
            <a:r>
              <a:rPr lang="en-US" dirty="0" smtClean="0">
                <a:solidFill>
                  <a:schemeClr val="accent2"/>
                </a:solidFill>
              </a:rPr>
              <a:t>etermining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i="1" baseline="-25000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18885" y="669925"/>
            <a:ext cx="7863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In a geometric sequence, the sixth term is 972 and </a:t>
            </a:r>
          </a:p>
          <a:p>
            <a:r>
              <a:rPr lang="en-US" dirty="0"/>
              <a:t>the eighth term is 8748.  Determine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 err="1" smtClean="0">
                <a:solidFill>
                  <a:schemeClr val="accent2"/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, where r &gt; 0.</a:t>
            </a:r>
            <a:endParaRPr lang="en-US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14702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    </a:t>
            </a:r>
            <a:r>
              <a:rPr lang="en-US" i="1" dirty="0"/>
              <a:t>t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 smtClean="0"/>
              <a:t>972</a:t>
            </a:r>
            <a:endParaRPr lang="en-US" baseline="300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149475" y="1676400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     </a:t>
            </a:r>
            <a:r>
              <a:rPr lang="en-US" i="1" dirty="0"/>
              <a:t>t</a:t>
            </a:r>
            <a:r>
              <a:rPr lang="en-US" baseline="-25000" dirty="0"/>
              <a:t>8</a:t>
            </a:r>
            <a:r>
              <a:rPr lang="en-US" dirty="0"/>
              <a:t> = </a:t>
            </a:r>
            <a:r>
              <a:rPr lang="en-US" dirty="0" smtClean="0"/>
              <a:t>8748</a:t>
            </a:r>
            <a:endParaRPr lang="en-US" baseline="30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353423" y="2057400"/>
            <a:ext cx="1646605" cy="860417"/>
            <a:chOff x="1353423" y="2057400"/>
            <a:chExt cx="1646605" cy="860417"/>
          </a:xfrm>
        </p:grpSpPr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53423" y="2057400"/>
              <a:ext cx="16466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u="sng" dirty="0" smtClean="0"/>
                <a:t>     </a:t>
              </a:r>
              <a:r>
                <a:rPr lang="en-US" dirty="0" smtClean="0"/>
                <a:t>  </a:t>
              </a:r>
              <a:r>
                <a:rPr lang="en-US" u="sng" dirty="0" smtClean="0"/>
                <a:t>     </a:t>
              </a:r>
              <a:r>
                <a:rPr lang="en-US" dirty="0" smtClean="0"/>
                <a:t>  </a:t>
              </a:r>
              <a:r>
                <a:rPr lang="en-US" u="sng" dirty="0" smtClean="0"/>
                <a:t>     </a:t>
              </a:r>
              <a:endParaRPr lang="en-US" u="sng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448481" y="2456152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t</a:t>
              </a:r>
              <a:r>
                <a:rPr lang="en-US" sz="2400" baseline="-25000" dirty="0"/>
                <a:t>6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63023" y="2438400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-25000" dirty="0" smtClean="0"/>
                <a:t>7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37265" y="2456152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-25000" dirty="0" smtClean="0"/>
                <a:t>8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387475" y="2983468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baseline="-25000" dirty="0" smtClean="0"/>
              <a:t>6 </a:t>
            </a:r>
            <a:r>
              <a:rPr lang="en-US" sz="2400" dirty="0" smtClean="0"/>
              <a:t>(r)(r) =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8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99102"/>
              </p:ext>
            </p:extLst>
          </p:nvPr>
        </p:nvGraphicFramePr>
        <p:xfrm>
          <a:off x="1760940" y="3453925"/>
          <a:ext cx="1074335" cy="51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6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0940" y="3453925"/>
                        <a:ext cx="1074335" cy="51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5986"/>
              </p:ext>
            </p:extLst>
          </p:nvPr>
        </p:nvGraphicFramePr>
        <p:xfrm>
          <a:off x="1482725" y="4038600"/>
          <a:ext cx="1800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2725" y="4038600"/>
                        <a:ext cx="18002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508267"/>
              </p:ext>
            </p:extLst>
          </p:nvPr>
        </p:nvGraphicFramePr>
        <p:xfrm>
          <a:off x="1922463" y="4437062"/>
          <a:ext cx="13700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" name="Equation" r:id="rId8" imgW="647640" imgH="393480" progId="Equation.DSMT4">
                  <p:embed/>
                </p:oleObj>
              </mc:Choice>
              <mc:Fallback>
                <p:oleObj name="Equation" r:id="rId8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22463" y="4437062"/>
                        <a:ext cx="1370012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33489"/>
              </p:ext>
            </p:extLst>
          </p:nvPr>
        </p:nvGraphicFramePr>
        <p:xfrm>
          <a:off x="1920875" y="5275262"/>
          <a:ext cx="13700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9" name="Equation" r:id="rId10" imgW="647640" imgH="393480" progId="Equation.DSMT4">
                  <p:embed/>
                </p:oleObj>
              </mc:Choice>
              <mc:Fallback>
                <p:oleObj name="Equation" r:id="rId10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20875" y="5275262"/>
                        <a:ext cx="1370012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761517"/>
              </p:ext>
            </p:extLst>
          </p:nvPr>
        </p:nvGraphicFramePr>
        <p:xfrm>
          <a:off x="2115737" y="6108700"/>
          <a:ext cx="8858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0" name="Equation" r:id="rId12" imgW="419040" imgH="177480" progId="Equation.DSMT4">
                  <p:embed/>
                </p:oleObj>
              </mc:Choice>
              <mc:Fallback>
                <p:oleObj name="Equation" r:id="rId12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5737" y="6108700"/>
                        <a:ext cx="885825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90242"/>
              </p:ext>
            </p:extLst>
          </p:nvPr>
        </p:nvGraphicFramePr>
        <p:xfrm>
          <a:off x="3276600" y="6172200"/>
          <a:ext cx="698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1" name="Equation" r:id="rId14" imgW="330120" imgH="177480" progId="Equation.DSMT4">
                  <p:embed/>
                </p:oleObj>
              </mc:Choice>
              <mc:Fallback>
                <p:oleObj name="Equation" r:id="rId14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76600" y="6172200"/>
                        <a:ext cx="698500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7458808" y="978510"/>
            <a:ext cx="914400" cy="586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808967"/>
              </p:ext>
            </p:extLst>
          </p:nvPr>
        </p:nvGraphicFramePr>
        <p:xfrm>
          <a:off x="4797425" y="2200275"/>
          <a:ext cx="1235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2" name="Equation" r:id="rId16" imgW="583920" imgH="241200" progId="Equation.DSMT4">
                  <p:embed/>
                </p:oleObj>
              </mc:Choice>
              <mc:Fallback>
                <p:oleObj name="Equation" r:id="rId16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97425" y="2200275"/>
                        <a:ext cx="12350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86102"/>
              </p:ext>
            </p:extLst>
          </p:nvPr>
        </p:nvGraphicFramePr>
        <p:xfrm>
          <a:off x="4551363" y="2667000"/>
          <a:ext cx="13160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Equation" r:id="rId18" imgW="622080" imgH="241200" progId="Equation.DSMT4">
                  <p:embed/>
                </p:oleObj>
              </mc:Choice>
              <mc:Fallback>
                <p:oleObj name="Equation" r:id="rId18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51363" y="2667000"/>
                        <a:ext cx="131603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733773"/>
              </p:ext>
            </p:extLst>
          </p:nvPr>
        </p:nvGraphicFramePr>
        <p:xfrm>
          <a:off x="4495800" y="3128963"/>
          <a:ext cx="11001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Equation" r:id="rId20" imgW="520560" imgH="393480" progId="Equation.DSMT4">
                  <p:embed/>
                </p:oleObj>
              </mc:Choice>
              <mc:Fallback>
                <p:oleObj name="Equation" r:id="rId20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95800" y="3128963"/>
                        <a:ext cx="1100138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54196"/>
              </p:ext>
            </p:extLst>
          </p:nvPr>
        </p:nvGraphicFramePr>
        <p:xfrm>
          <a:off x="4824413" y="4065588"/>
          <a:ext cx="7524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Equation" r:id="rId22" imgW="355320" imgH="228600" progId="Equation.DSMT4">
                  <p:embed/>
                </p:oleObj>
              </mc:Choice>
              <mc:Fallback>
                <p:oleObj name="Equation" r:id="rId22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24413" y="4065588"/>
                        <a:ext cx="752475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849360"/>
              </p:ext>
            </p:extLst>
          </p:nvPr>
        </p:nvGraphicFramePr>
        <p:xfrm>
          <a:off x="7077075" y="2288232"/>
          <a:ext cx="1235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Equation" r:id="rId24" imgW="583920" imgH="241200" progId="Equation.DSMT4">
                  <p:embed/>
                </p:oleObj>
              </mc:Choice>
              <mc:Fallback>
                <p:oleObj name="Equation" r:id="rId24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077075" y="2288232"/>
                        <a:ext cx="12350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491212"/>
              </p:ext>
            </p:extLst>
          </p:nvPr>
        </p:nvGraphicFramePr>
        <p:xfrm>
          <a:off x="6931025" y="2983468"/>
          <a:ext cx="14509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Equation" r:id="rId26" imgW="685800" imgH="241200" progId="Equation.DSMT4">
                  <p:embed/>
                </p:oleObj>
              </mc:Choice>
              <mc:Fallback>
                <p:oleObj name="Equation" r:id="rId26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931025" y="2983468"/>
                        <a:ext cx="14509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39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build="p" autoUpdateAnimBg="0"/>
      <p:bldP spid="52230" grpId="0" build="p" autoUpdateAnimBg="0"/>
      <p:bldP spid="18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33600" y="-15875"/>
            <a:ext cx="486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chemeClr val="accent2"/>
                </a:solidFill>
              </a:rPr>
              <a:t>Geometric Sequences - Applications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7340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1.</a:t>
            </a:r>
            <a:r>
              <a:rPr lang="en-US" dirty="0"/>
              <a:t>  A photocopy machine reduces a picture to 75% of its previous </a:t>
            </a:r>
          </a:p>
          <a:p>
            <a:r>
              <a:rPr lang="en-US" dirty="0"/>
              <a:t>     size with each photocopy taken.  If it is originally 40 cm long,</a:t>
            </a:r>
          </a:p>
          <a:p>
            <a:r>
              <a:rPr lang="en-US" dirty="0"/>
              <a:t>     find its </a:t>
            </a:r>
            <a:r>
              <a:rPr lang="en-US" dirty="0" smtClean="0"/>
              <a:t>length </a:t>
            </a:r>
            <a:r>
              <a:rPr lang="en-US" dirty="0"/>
              <a:t>after the tenth reduction.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09600" y="2209800"/>
            <a:ext cx="2654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</a:t>
            </a:r>
            <a:r>
              <a:rPr lang="en-US" sz="2800"/>
              <a:t>= </a:t>
            </a:r>
            <a:r>
              <a:rPr lang="en-US" sz="2800" i="1"/>
              <a:t>t</a:t>
            </a:r>
            <a:r>
              <a:rPr lang="en-US" sz="2800" i="1" baseline="-25000"/>
              <a:t>1</a:t>
            </a:r>
            <a:r>
              <a:rPr lang="en-US" sz="2800"/>
              <a:t> </a:t>
            </a:r>
            <a:r>
              <a:rPr lang="en-US" sz="2800" i="1" smtClean="0"/>
              <a:t>r</a:t>
            </a:r>
            <a:r>
              <a:rPr lang="en-US" sz="2800" i="1" baseline="3000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</a:p>
          <a:p>
            <a:r>
              <a:rPr lang="en-US" sz="2800" i="1" dirty="0"/>
              <a:t>t</a:t>
            </a:r>
            <a:r>
              <a:rPr lang="en-US" sz="2800" baseline="-25000" dirty="0"/>
              <a:t>11</a:t>
            </a:r>
            <a:r>
              <a:rPr lang="en-US" sz="2800" baseline="30000" dirty="0"/>
              <a:t> </a:t>
            </a:r>
            <a:r>
              <a:rPr lang="en-US" sz="2800" dirty="0"/>
              <a:t>= 40(0.75)</a:t>
            </a:r>
            <a:r>
              <a:rPr lang="en-US" sz="2800" baseline="30000" dirty="0"/>
              <a:t>11 - 1</a:t>
            </a:r>
          </a:p>
          <a:p>
            <a:r>
              <a:rPr lang="en-US" sz="2800" baseline="30000" dirty="0"/>
              <a:t>       </a:t>
            </a:r>
            <a:r>
              <a:rPr lang="en-US" sz="2800" dirty="0"/>
              <a:t>= </a:t>
            </a:r>
            <a:r>
              <a:rPr lang="en-US" sz="2800" dirty="0">
                <a:solidFill>
                  <a:schemeClr val="accent2"/>
                </a:solidFill>
              </a:rPr>
              <a:t>2.25</a:t>
            </a:r>
            <a:endParaRPr lang="en-US" sz="2800" baseline="30000" dirty="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895600" y="1600200"/>
            <a:ext cx="618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/>
              <a:t>Now</a:t>
            </a:r>
            <a:r>
              <a:rPr lang="en-US" dirty="0"/>
              <a:t> 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endParaRPr lang="en-US" u="sng" dirty="0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108325" y="1981200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1        2     3     4     5    6      7     8     9    10   11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413125" y="289560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 picture will be </a:t>
            </a:r>
            <a:r>
              <a:rPr lang="en-US">
                <a:solidFill>
                  <a:srgbClr val="CC0000"/>
                </a:solidFill>
              </a:rPr>
              <a:t>2.25</a:t>
            </a:r>
            <a:r>
              <a:rPr lang="en-US"/>
              <a:t> cm long.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04800" y="3581400"/>
            <a:ext cx="85408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2.</a:t>
            </a:r>
            <a:r>
              <a:rPr lang="en-US" dirty="0"/>
              <a:t>  A car that is valued at $30 000 depreciates 20% in value each</a:t>
            </a:r>
          </a:p>
          <a:p>
            <a:r>
              <a:rPr lang="en-US" dirty="0"/>
              <a:t>     year.  </a:t>
            </a:r>
            <a:r>
              <a:rPr lang="en-US" dirty="0" smtClean="0"/>
              <a:t>How much will it be worth in 6 years?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619125" y="5349875"/>
            <a:ext cx="310373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i="1" dirty="0" err="1" smtClean="0"/>
              <a:t>r</a:t>
            </a:r>
            <a:r>
              <a:rPr lang="en-US" sz="2800" i="1" baseline="30000" dirty="0" err="1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</a:p>
          <a:p>
            <a:r>
              <a:rPr lang="en-US" sz="2800" i="1" dirty="0" smtClean="0"/>
              <a:t> t</a:t>
            </a:r>
            <a:r>
              <a:rPr lang="en-US" sz="2800" i="1" baseline="-25000" dirty="0" smtClean="0"/>
              <a:t>7</a:t>
            </a:r>
            <a:r>
              <a:rPr lang="en-US" sz="2800" dirty="0" smtClean="0"/>
              <a:t> </a:t>
            </a:r>
            <a:r>
              <a:rPr lang="en-US" sz="2800" dirty="0"/>
              <a:t>= 30 </a:t>
            </a:r>
            <a:r>
              <a:rPr lang="en-US" sz="2800" dirty="0" smtClean="0"/>
              <a:t>000(0.80)</a:t>
            </a:r>
            <a:r>
              <a:rPr lang="en-US" sz="2800" i="1" baseline="30000" dirty="0"/>
              <a:t>7</a:t>
            </a:r>
            <a:r>
              <a:rPr lang="en-US" sz="2800" i="1" baseline="30000" dirty="0" smtClean="0"/>
              <a:t>-1</a:t>
            </a:r>
            <a:endParaRPr lang="en-US" sz="2800" baseline="30000" dirty="0"/>
          </a:p>
          <a:p>
            <a:r>
              <a:rPr lang="en-US" sz="2800" i="1" dirty="0"/>
              <a:t> t</a:t>
            </a:r>
            <a:r>
              <a:rPr lang="en-US" sz="2800" i="1" baseline="-25000" dirty="0"/>
              <a:t>7</a:t>
            </a:r>
            <a:r>
              <a:rPr lang="en-US" sz="2800" dirty="0"/>
              <a:t> = </a:t>
            </a:r>
            <a:r>
              <a:rPr lang="en-US" sz="2800" dirty="0" smtClean="0"/>
              <a:t>7864.32</a:t>
            </a:r>
            <a:endParaRPr lang="en-US" sz="2800" i="1" baseline="30000" dirty="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905125" y="4495800"/>
            <a:ext cx="412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/>
              <a:t>Now</a:t>
            </a:r>
            <a:r>
              <a:rPr lang="en-US"/>
              <a:t> 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b="0" u="sng"/>
              <a:t>     </a:t>
            </a:r>
            <a:r>
              <a:rPr lang="en-US" b="0"/>
              <a:t>   </a:t>
            </a:r>
            <a:r>
              <a:rPr lang="en-US" b="0" u="sng"/>
              <a:t>     </a:t>
            </a:r>
            <a:endParaRPr lang="en-US" u="sng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117850" y="4876800"/>
            <a:ext cx="391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1        2     3     4     5    6       7 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61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  <p:bldP spid="53253" grpId="0" build="p" autoUpdateAnimBg="0"/>
      <p:bldP spid="53254" grpId="0" autoUpdateAnimBg="0"/>
      <p:bldP spid="53255" grpId="0" autoUpdateAnimBg="0"/>
      <p:bldP spid="53256" grpId="0" autoUpdateAnimBg="0"/>
      <p:bldP spid="53257" grpId="0" autoUpdateAnimBg="0"/>
      <p:bldP spid="53258" grpId="0" build="p" autoUpdateAnimBg="0"/>
      <p:bldP spid="53259" grpId="0" autoUpdateAnimBg="0"/>
      <p:bldP spid="532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llbounce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21977" y="178776"/>
            <a:ext cx="6069623" cy="60696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838200"/>
            <a:ext cx="266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A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ball is dropped from a height of 100 m.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After each bounce it rises to 40% of its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previous height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42229"/>
            <a:ext cx="21820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Ball Bounce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569" y="2895600"/>
            <a:ext cx="23270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Helvetica" charset="0"/>
              </a:rPr>
              <a:t>The relationship of the height of the bounce to the number of bounces forms a geometric sequence.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534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ball is dropped from a height of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100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m.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After each bounce it rises to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40%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of its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previous height.</a:t>
            </a:r>
          </a:p>
          <a:p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a) Write the first term and the common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ratio of the geometric sequence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2819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66458"/>
              </p:ext>
            </p:extLst>
          </p:nvPr>
        </p:nvGraphicFramePr>
        <p:xfrm>
          <a:off x="914400" y="2209800"/>
          <a:ext cx="82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209800"/>
                        <a:ext cx="82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443317"/>
              </p:ext>
            </p:extLst>
          </p:nvPr>
        </p:nvGraphicFramePr>
        <p:xfrm>
          <a:off x="2317750" y="2209800"/>
          <a:ext cx="7620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17750" y="2209800"/>
                        <a:ext cx="762000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088779"/>
              </p:ext>
            </p:extLst>
          </p:nvPr>
        </p:nvGraphicFramePr>
        <p:xfrm>
          <a:off x="685800" y="3495675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8" imgW="952200" imgH="241200" progId="Equation.DSMT4">
                  <p:embed/>
                </p:oleObj>
              </mc:Choice>
              <mc:Fallback>
                <p:oleObj name="Equation" r:id="rId8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3495675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473378"/>
              </p:ext>
            </p:extLst>
          </p:nvPr>
        </p:nvGraphicFramePr>
        <p:xfrm>
          <a:off x="2219325" y="4605338"/>
          <a:ext cx="15668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10" imgW="939600" imgH="241200" progId="Equation.DSMT4">
                  <p:embed/>
                </p:oleObj>
              </mc:Choice>
              <mc:Fallback>
                <p:oleObj name="Equation" r:id="rId10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19325" y="4605338"/>
                        <a:ext cx="1566863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644479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 = 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91465"/>
              </p:ext>
            </p:extLst>
          </p:nvPr>
        </p:nvGraphicFramePr>
        <p:xfrm>
          <a:off x="4391025" y="4654550"/>
          <a:ext cx="1058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12" imgW="634680" imgH="228600" progId="Equation.DSMT4">
                  <p:embed/>
                </p:oleObj>
              </mc:Choice>
              <mc:Fallback>
                <p:oleObj name="Equation" r:id="rId12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91025" y="4654550"/>
                        <a:ext cx="105886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33900" y="54864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0.066 m = 6.6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50567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</a:rPr>
              <a:t>b) Write the general term of the sequence that relates the height of the bounce to the number of bounces.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" y="3886200"/>
            <a:ext cx="826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</a:rPr>
              <a:t>c) What height does the ball reach after the 8th bounce?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31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710</Words>
  <Application>Microsoft Office PowerPoint</Application>
  <PresentationFormat>On-screen Show (4:3)</PresentationFormat>
  <Paragraphs>132</Paragraphs>
  <Slides>12</Slides>
  <Notes>5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MathType Equation 3.6+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74</cp:revision>
  <dcterms:created xsi:type="dcterms:W3CDTF">2011-08-14T16:41:02Z</dcterms:created>
  <dcterms:modified xsi:type="dcterms:W3CDTF">2012-01-30T01:06:15Z</dcterms:modified>
</cp:coreProperties>
</file>