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9" r:id="rId2"/>
    <p:sldId id="266" r:id="rId3"/>
    <p:sldId id="269" r:id="rId4"/>
    <p:sldId id="268" r:id="rId5"/>
    <p:sldId id="260" r:id="rId6"/>
    <p:sldId id="261" r:id="rId7"/>
    <p:sldId id="263" r:id="rId8"/>
    <p:sldId id="265" r:id="rId9"/>
    <p:sldId id="264" r:id="rId10"/>
    <p:sldId id="271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470AE-CBBF-4C42-9BD4-BB1DF184CD66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60496-E1D3-44EB-9C87-2A6D1C4CD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30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E1FD5B-A2B9-4123-B624-9A85FF34EE1E}" type="slidenum">
              <a:rPr lang="en-US"/>
              <a:pPr/>
              <a:t>5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7F0401-CF2C-4988-9FB1-50637BC75B24}" type="slidenum">
              <a:rPr lang="en-US"/>
              <a:pPr/>
              <a:t>6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A3A26A-9403-4EE0-8944-6EF2F87DD014}" type="slidenum">
              <a:rPr lang="en-US"/>
              <a:pPr/>
              <a:t>7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57F30E-CDBD-4C9D-98B3-FE305D009974}" type="slidenum">
              <a:rPr lang="en-US"/>
              <a:pPr/>
              <a:t>8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80D328-9D01-468D-B89B-FC40522C771B}" type="slidenum">
              <a:rPr lang="en-US"/>
              <a:pPr/>
              <a:t>9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32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9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33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158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1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01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939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06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7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56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8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30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1.4%20Geometric%20Series%20Media/FractalCurves.cd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8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7.wmf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g"/><Relationship Id="rId5" Type="http://schemas.openxmlformats.org/officeDocument/2006/relationships/hyperlink" Target="1.4%20Geometric%20Series%20Media/Ball%20for%20steph.gsp" TargetMode="External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9" y="788457"/>
            <a:ext cx="3423618" cy="1367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" y="76200"/>
            <a:ext cx="4263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Math 20-1  </a:t>
            </a:r>
            <a:r>
              <a:rPr lang="en-US" i="1" dirty="0" smtClean="0"/>
              <a:t>Chapter 1 Sequences and Series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29485" y="457200"/>
            <a:ext cx="2131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1.4 Geometric Series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137755"/>
            <a:ext cx="1224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Teacher Notes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9" y="1752600"/>
            <a:ext cx="3505200" cy="353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55051"/>
            <a:ext cx="4019550" cy="2001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3810000"/>
            <a:ext cx="8991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4" y="3038475"/>
            <a:ext cx="8982076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11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76200" y="0"/>
            <a:ext cx="40823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Determining the First Term from a Series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6096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The common ratio of a geometric series is ¼ and the sum of the first 4 terms is 1275. What is the value of the first term?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2019503"/>
              </p:ext>
            </p:extLst>
          </p:nvPr>
        </p:nvGraphicFramePr>
        <p:xfrm>
          <a:off x="588050" y="1676400"/>
          <a:ext cx="1766391" cy="607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Equation" r:id="rId3" imgW="1218960" imgH="419040" progId="Equation.DSMT4">
                  <p:embed/>
                </p:oleObj>
              </mc:Choice>
              <mc:Fallback>
                <p:oleObj name="Equation" r:id="rId3" imgW="12189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050" y="1676400"/>
                        <a:ext cx="1766391" cy="6073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293904"/>
              </p:ext>
            </p:extLst>
          </p:nvPr>
        </p:nvGraphicFramePr>
        <p:xfrm>
          <a:off x="2765058" y="1676400"/>
          <a:ext cx="160096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5" imgW="1104840" imgH="393480" progId="Equation.DSMT4">
                  <p:embed/>
                </p:oleObj>
              </mc:Choice>
              <mc:Fallback>
                <p:oleObj name="Equation" r:id="rId5" imgW="1104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5058" y="1676400"/>
                        <a:ext cx="1600968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80646" y="1550236"/>
            <a:ext cx="2057400" cy="8218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Box 1034"/>
          <p:cNvSpPr txBox="1">
            <a:spLocks noChangeArrowheads="1"/>
          </p:cNvSpPr>
          <p:nvPr/>
        </p:nvSpPr>
        <p:spPr bwMode="auto">
          <a:xfrm>
            <a:off x="6730038" y="1495961"/>
            <a:ext cx="1425390" cy="1631216"/>
          </a:xfrm>
          <a:prstGeom prst="rect">
            <a:avLst/>
          </a:prstGeom>
          <a:noFill/>
          <a:ln w="76200" cmpd="tri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1" dirty="0"/>
              <a:t>t</a:t>
            </a:r>
            <a:r>
              <a:rPr lang="en-US" altLang="en-US" sz="2000" i="1" baseline="-25000" dirty="0"/>
              <a:t>1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= </a:t>
            </a:r>
          </a:p>
          <a:p>
            <a:r>
              <a:rPr lang="en-US" altLang="en-US" sz="2000" i="1" dirty="0"/>
              <a:t>r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= </a:t>
            </a:r>
          </a:p>
          <a:p>
            <a:r>
              <a:rPr lang="en-US" altLang="en-US" sz="2000" i="1" dirty="0"/>
              <a:t>n</a:t>
            </a:r>
            <a:r>
              <a:rPr lang="en-US" altLang="en-US" sz="2000" i="1" dirty="0" smtClean="0"/>
              <a:t> </a:t>
            </a:r>
            <a:r>
              <a:rPr lang="en-US" altLang="en-US" sz="2000" dirty="0"/>
              <a:t>= </a:t>
            </a:r>
            <a:r>
              <a:rPr lang="en-US" altLang="en-US" sz="2000" dirty="0" smtClean="0"/>
              <a:t>               </a:t>
            </a:r>
          </a:p>
          <a:p>
            <a:r>
              <a:rPr lang="en-US" altLang="en-US" sz="2000" i="1" dirty="0" smtClean="0"/>
              <a:t>S</a:t>
            </a:r>
            <a:r>
              <a:rPr lang="en-US" altLang="en-US" sz="2000" i="1" baseline="-25000" dirty="0"/>
              <a:t>4</a:t>
            </a:r>
            <a:r>
              <a:rPr lang="en-US" altLang="en-US" sz="2000" dirty="0" smtClean="0"/>
              <a:t> =    </a:t>
            </a:r>
          </a:p>
          <a:p>
            <a:r>
              <a:rPr lang="en-US" altLang="en-US" sz="2000" i="1" dirty="0" err="1" smtClean="0"/>
              <a:t>t</a:t>
            </a:r>
            <a:r>
              <a:rPr lang="en-US" altLang="en-US" sz="2000" i="1" baseline="-25000" dirty="0" err="1" smtClean="0"/>
              <a:t>n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=    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59095" y="1500559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9" name="Rectangle 8"/>
          <p:cNvSpPr/>
          <p:nvPr/>
        </p:nvSpPr>
        <p:spPr>
          <a:xfrm>
            <a:off x="7155981" y="1831683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1/4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69694" y="2121203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182272" y="2414959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1275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39000" y="2754868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?</a:t>
            </a:r>
            <a:endParaRPr lang="en-US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554553"/>
              </p:ext>
            </p:extLst>
          </p:nvPr>
        </p:nvGraphicFramePr>
        <p:xfrm>
          <a:off x="690563" y="2616200"/>
          <a:ext cx="180340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Equation" r:id="rId7" imgW="1244520" imgH="927000" progId="Equation.DSMT4">
                  <p:embed/>
                </p:oleObj>
              </mc:Choice>
              <mc:Fallback>
                <p:oleObj name="Equation" r:id="rId7" imgW="1244520" imgH="927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3" y="2616200"/>
                        <a:ext cx="1803400" cy="134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756452"/>
              </p:ext>
            </p:extLst>
          </p:nvPr>
        </p:nvGraphicFramePr>
        <p:xfrm>
          <a:off x="641350" y="4051300"/>
          <a:ext cx="2005013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Equation" r:id="rId9" imgW="1384200" imgH="838080" progId="Equation.DSMT4">
                  <p:embed/>
                </p:oleObj>
              </mc:Choice>
              <mc:Fallback>
                <p:oleObj name="Equation" r:id="rId9" imgW="138420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50" y="4051300"/>
                        <a:ext cx="2005013" cy="1217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464468"/>
              </p:ext>
            </p:extLst>
          </p:nvPr>
        </p:nvGraphicFramePr>
        <p:xfrm>
          <a:off x="519112" y="5486400"/>
          <a:ext cx="1766888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name="Equation" r:id="rId11" imgW="1218960" imgH="431640" progId="Equation.DSMT4">
                  <p:embed/>
                </p:oleObj>
              </mc:Choice>
              <mc:Fallback>
                <p:oleObj name="Equation" r:id="rId11" imgW="12189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2" y="5486400"/>
                        <a:ext cx="1766888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680967"/>
              </p:ext>
            </p:extLst>
          </p:nvPr>
        </p:nvGraphicFramePr>
        <p:xfrm>
          <a:off x="3182905" y="5486400"/>
          <a:ext cx="999077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1" name="Equation" r:id="rId13" imgW="495000" imgH="228600" progId="Equation.DSMT4">
                  <p:embed/>
                </p:oleObj>
              </mc:Choice>
              <mc:Fallback>
                <p:oleObj name="Equation" r:id="rId13" imgW="495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2905" y="5486400"/>
                        <a:ext cx="999077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8458200" y="6477000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1.4.</a:t>
            </a:r>
            <a:r>
              <a:rPr lang="en-US" sz="1800" i="1" dirty="0" smtClean="0"/>
              <a:t>9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6569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/>
      <p:bldP spid="6" grpId="0" animBg="1"/>
      <p:bldP spid="7" grpId="0" build="p" animBg="1" autoUpdateAnimBg="0"/>
      <p:bldP spid="8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228600"/>
            <a:ext cx="457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674167"/>
            <a:ext cx="296562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Suggested Questions</a:t>
            </a:r>
            <a:endParaRPr lang="en-US" sz="2400" b="1" cap="none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438400"/>
            <a:ext cx="33233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53:</a:t>
            </a:r>
          </a:p>
          <a:p>
            <a:r>
              <a:rPr lang="en-US" dirty="0" smtClean="0"/>
              <a:t>1, 2a, 3a, 4a,d, 5a, 6, 9, 10, 14, 19</a:t>
            </a: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761747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1.4.</a:t>
            </a:r>
            <a:r>
              <a:rPr lang="en-US" sz="1800" i="1" dirty="0" smtClean="0"/>
              <a:t>10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2913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Math 20-1 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Chapter 1 Sequences and Series</a:t>
            </a:r>
            <a:endParaRPr lang="en-US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4108" y="761999"/>
            <a:ext cx="41409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1.4 Geometric Series</a:t>
            </a:r>
            <a:endParaRPr lang="en-US" sz="3600" b="1" i="1" dirty="0">
              <a:solidFill>
                <a:srgbClr val="FF0000"/>
              </a:solidFill>
            </a:endParaRPr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8421469" y="6477000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1.4.</a:t>
            </a:r>
            <a:r>
              <a:rPr lang="en-US" sz="1800" i="1" dirty="0" smtClean="0"/>
              <a:t>1</a:t>
            </a:r>
            <a:endParaRPr lang="en-US" sz="1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00" y="1752600"/>
            <a:ext cx="3797559" cy="245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48554" y="1408330"/>
            <a:ext cx="434425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6"/>
                </a:solidFill>
              </a:rPr>
              <a:t>Fractal geometry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is the 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</a:rPr>
              <a:t>geometry of nature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. A fractal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is a geometric figure that is generated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by starting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with a very simple pattern and </a:t>
            </a:r>
            <a:r>
              <a:rPr lang="en-US" sz="2400" b="1" dirty="0" smtClean="0">
                <a:solidFill>
                  <a:schemeClr val="accent6"/>
                </a:solidFill>
              </a:rPr>
              <a:t>repeating that </a:t>
            </a:r>
            <a:r>
              <a:rPr lang="en-US" sz="2400" b="1" dirty="0">
                <a:solidFill>
                  <a:schemeClr val="accent6"/>
                </a:solidFill>
              </a:rPr>
              <a:t>pattern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over and over an infinite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number of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times.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A fractal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usually contains small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copies of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itself buried within the original. </a:t>
            </a:r>
          </a:p>
        </p:txBody>
      </p:sp>
      <p:pic>
        <p:nvPicPr>
          <p:cNvPr id="5" name="Picture 4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648200"/>
            <a:ext cx="885825" cy="1266825"/>
          </a:xfrm>
          <a:prstGeom prst="rect">
            <a:avLst/>
          </a:prstGeom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9200" y="193020"/>
            <a:ext cx="12700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679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469" y="533400"/>
            <a:ext cx="3476625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6408128" y="3429000"/>
            <a:ext cx="0" cy="5334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5874728" y="3962400"/>
            <a:ext cx="1066800" cy="457200"/>
            <a:chOff x="5943600" y="1143000"/>
            <a:chExt cx="1066800" cy="457200"/>
          </a:xfrm>
        </p:grpSpPr>
        <p:cxnSp>
          <p:nvCxnSpPr>
            <p:cNvPr id="5" name="Straight Connector 4"/>
            <p:cNvCxnSpPr/>
            <p:nvPr/>
          </p:nvCxnSpPr>
          <p:spPr>
            <a:xfrm flipH="1">
              <a:off x="5943600" y="1143000"/>
              <a:ext cx="533400" cy="4572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477000" y="1143000"/>
              <a:ext cx="533400" cy="4572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21" name="Group 9220"/>
          <p:cNvGrpSpPr/>
          <p:nvPr/>
        </p:nvGrpSpPr>
        <p:grpSpPr>
          <a:xfrm>
            <a:off x="5562600" y="4402017"/>
            <a:ext cx="677008" cy="592015"/>
            <a:chOff x="5334000" y="1778977"/>
            <a:chExt cx="677008" cy="592015"/>
          </a:xfrm>
        </p:grpSpPr>
        <p:cxnSp>
          <p:nvCxnSpPr>
            <p:cNvPr id="37" name="Straight Connector 36"/>
            <p:cNvCxnSpPr/>
            <p:nvPr/>
          </p:nvCxnSpPr>
          <p:spPr>
            <a:xfrm flipH="1">
              <a:off x="5334000" y="1778977"/>
              <a:ext cx="342900" cy="583223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659316" y="1787769"/>
              <a:ext cx="351692" cy="583223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6619144" y="4404953"/>
            <a:ext cx="677008" cy="592015"/>
            <a:chOff x="5334000" y="1778977"/>
            <a:chExt cx="677008" cy="592015"/>
          </a:xfrm>
        </p:grpSpPr>
        <p:cxnSp>
          <p:nvCxnSpPr>
            <p:cNvPr id="46" name="Straight Connector 45"/>
            <p:cNvCxnSpPr/>
            <p:nvPr/>
          </p:nvCxnSpPr>
          <p:spPr>
            <a:xfrm flipH="1">
              <a:off x="5334000" y="1778977"/>
              <a:ext cx="342900" cy="583223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5659316" y="1787769"/>
              <a:ext cx="351692" cy="583223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222" name="Picture 4" descr="Cyber Ethic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5372100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3" name="Rectangle 9222"/>
          <p:cNvSpPr/>
          <p:nvPr/>
        </p:nvSpPr>
        <p:spPr>
          <a:xfrm>
            <a:off x="304799" y="1914524"/>
            <a:ext cx="42672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An old adage tells us </a:t>
            </a:r>
            <a:r>
              <a:rPr lang="en-US" sz="2400" b="1" dirty="0">
                <a:solidFill>
                  <a:schemeClr val="accent6"/>
                </a:solidFill>
              </a:rPr>
              <a:t>"Character is what you do when no one is watching." </a:t>
            </a:r>
          </a:p>
        </p:txBody>
      </p:sp>
      <p:sp>
        <p:nvSpPr>
          <p:cNvPr id="9224" name="Rectangle 9223"/>
          <p:cNvSpPr/>
          <p:nvPr/>
        </p:nvSpPr>
        <p:spPr>
          <a:xfrm>
            <a:off x="5562600" y="2895600"/>
            <a:ext cx="1662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6"/>
                </a:solidFill>
              </a:rPr>
              <a:t>Fractal Tree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9225" name="Rectangle 9224"/>
          <p:cNvSpPr/>
          <p:nvPr/>
        </p:nvSpPr>
        <p:spPr>
          <a:xfrm>
            <a:off x="228600" y="310187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/>
              <a:t>“</a:t>
            </a:r>
            <a:r>
              <a:rPr lang="en-US" sz="2400" b="1" dirty="0" err="1"/>
              <a:t>Cybercitizenship</a:t>
            </a:r>
            <a:r>
              <a:rPr lang="en-US" sz="2400" b="1" dirty="0"/>
              <a:t>", "cyber ethics", and "netiquette" refer to</a:t>
            </a:r>
            <a:r>
              <a:rPr lang="en-US" sz="2400" b="1" dirty="0">
                <a:solidFill>
                  <a:schemeClr val="accent6"/>
                </a:solidFill>
              </a:rPr>
              <a:t> responsible </a:t>
            </a:r>
            <a:r>
              <a:rPr lang="en-US" sz="2400" b="1" dirty="0"/>
              <a:t>cyber social behavior. These terms refer to what people do online when no one else is looking. </a:t>
            </a:r>
          </a:p>
        </p:txBody>
      </p:sp>
      <p:sp>
        <p:nvSpPr>
          <p:cNvPr id="9226" name="TextBox 9225"/>
          <p:cNvSpPr txBox="1"/>
          <p:nvPr/>
        </p:nvSpPr>
        <p:spPr>
          <a:xfrm>
            <a:off x="7696200" y="3581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7696200" y="4202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696200" y="48239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696200" y="54452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9227" name="TextBox 9226"/>
          <p:cNvSpPr txBox="1"/>
          <p:nvPr/>
        </p:nvSpPr>
        <p:spPr>
          <a:xfrm>
            <a:off x="2438400" y="5638800"/>
            <a:ext cx="6553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3399"/>
                </a:solidFill>
              </a:rPr>
              <a:t>What type of sequence is formed by the number of new branches?</a:t>
            </a:r>
            <a:endParaRPr lang="en-US" b="1" dirty="0">
              <a:solidFill>
                <a:srgbClr val="FF3399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438400" y="5955268"/>
            <a:ext cx="560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3399"/>
                </a:solidFill>
              </a:rPr>
              <a:t>How could you determine the total number of branches?</a:t>
            </a:r>
            <a:endParaRPr lang="en-US" b="1" dirty="0">
              <a:solidFill>
                <a:srgbClr val="FF3399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438400" y="6260068"/>
            <a:ext cx="4792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3399"/>
                </a:solidFill>
              </a:rPr>
              <a:t>Would this be a suitable strategy for 200 stages?</a:t>
            </a:r>
            <a:endParaRPr lang="en-US" b="1" dirty="0">
              <a:solidFill>
                <a:srgbClr val="FF3399"/>
              </a:solidFill>
            </a:endParaRPr>
          </a:p>
        </p:txBody>
      </p:sp>
      <p:pic>
        <p:nvPicPr>
          <p:cNvPr id="9228" name="Picture 92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604" y="2133600"/>
            <a:ext cx="896196" cy="552450"/>
          </a:xfrm>
          <a:prstGeom prst="rect">
            <a:avLst/>
          </a:prstGeom>
        </p:spPr>
      </p:pic>
      <p:sp>
        <p:nvSpPr>
          <p:cNvPr id="75" name="Text Box 17"/>
          <p:cNvSpPr txBox="1">
            <a:spLocks noChangeArrowheads="1"/>
          </p:cNvSpPr>
          <p:nvPr/>
        </p:nvSpPr>
        <p:spPr bwMode="auto">
          <a:xfrm>
            <a:off x="8421469" y="6477000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1.4.</a:t>
            </a:r>
            <a:r>
              <a:rPr lang="en-US" sz="1800" i="1" dirty="0"/>
              <a:t>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3163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  <p:bldP spid="9224" grpId="0"/>
      <p:bldP spid="9225" grpId="0"/>
      <p:bldP spid="9226" grpId="0"/>
      <p:bldP spid="68" grpId="0"/>
      <p:bldP spid="69" grpId="0"/>
      <p:bldP spid="70" grpId="0"/>
      <p:bldP spid="9227" grpId="0"/>
      <p:bldP spid="72" grpId="0"/>
      <p:bldP spid="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716693" y="136525"/>
            <a:ext cx="31427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u="sng" dirty="0" smtClean="0">
                <a:solidFill>
                  <a:schemeClr val="accent2"/>
                </a:solidFill>
              </a:rPr>
              <a:t>Finite Geometric </a:t>
            </a:r>
            <a:r>
              <a:rPr lang="en-US" sz="2400" b="1" u="sng" dirty="0">
                <a:solidFill>
                  <a:schemeClr val="accent2"/>
                </a:solidFill>
              </a:rPr>
              <a:t>Series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18765" y="593725"/>
            <a:ext cx="829183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 smtClean="0"/>
              <a:t>A </a:t>
            </a:r>
            <a:r>
              <a:rPr lang="en-US" sz="2400" b="1" dirty="0" smtClean="0">
                <a:solidFill>
                  <a:srgbClr val="FF0000"/>
                </a:solidFill>
              </a:rPr>
              <a:t>finite geometric series </a:t>
            </a:r>
            <a:r>
              <a:rPr lang="en-US" sz="2400" b="1" dirty="0" smtClean="0"/>
              <a:t>is the expression for the </a:t>
            </a:r>
            <a:r>
              <a:rPr lang="en-US" sz="2400" b="1" dirty="0" smtClean="0">
                <a:solidFill>
                  <a:srgbClr val="CC0000"/>
                </a:solidFill>
              </a:rPr>
              <a:t>sum</a:t>
            </a:r>
            <a:r>
              <a:rPr lang="en-US" sz="2400" b="1" dirty="0" smtClean="0"/>
              <a:t> of the terms of a finite geometric sequence.</a:t>
            </a:r>
            <a:endParaRPr lang="en-US" sz="2400" b="1" dirty="0"/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0826916"/>
              </p:ext>
            </p:extLst>
          </p:nvPr>
        </p:nvGraphicFramePr>
        <p:xfrm>
          <a:off x="1164103" y="3108067"/>
          <a:ext cx="2474913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" name="Equation" r:id="rId3" imgW="1218960" imgH="419040" progId="Equation.DSMT4">
                  <p:embed/>
                </p:oleObj>
              </mc:Choice>
              <mc:Fallback>
                <p:oleObj name="Equation" r:id="rId3" imgW="12189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4103" y="3108067"/>
                        <a:ext cx="2474913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963357" y="2570202"/>
            <a:ext cx="68090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rgbClr val="002060"/>
                </a:solidFill>
              </a:rPr>
              <a:t>General formula </a:t>
            </a:r>
            <a:r>
              <a:rPr lang="en-US" sz="2400" dirty="0" smtClean="0"/>
              <a:t>for the Sum of the first </a:t>
            </a:r>
            <a:r>
              <a:rPr lang="en-US" sz="2400" i="1" dirty="0" smtClean="0"/>
              <a:t>n</a:t>
            </a:r>
            <a:r>
              <a:rPr lang="en-US" sz="2400" dirty="0" smtClean="0"/>
              <a:t> terms 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665523" y="1515070"/>
            <a:ext cx="31924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is a geometric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sequence</a:t>
            </a:r>
          </a:p>
        </p:txBody>
      </p:sp>
      <p:sp>
        <p:nvSpPr>
          <p:cNvPr id="7" name="Rectangle 6"/>
          <p:cNvSpPr/>
          <p:nvPr/>
        </p:nvSpPr>
        <p:spPr>
          <a:xfrm>
            <a:off x="3720469" y="2052935"/>
            <a:ext cx="27901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is a geometric </a:t>
            </a:r>
            <a:r>
              <a:rPr lang="en-US" sz="2400" b="1" dirty="0">
                <a:solidFill>
                  <a:srgbClr val="FF0000"/>
                </a:solidFill>
              </a:rPr>
              <a:t>series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8230144"/>
              </p:ext>
            </p:extLst>
          </p:nvPr>
        </p:nvGraphicFramePr>
        <p:xfrm>
          <a:off x="1674588" y="1591618"/>
          <a:ext cx="1228095" cy="385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" name="Equation" r:id="rId5" imgW="647640" imgH="203040" progId="Equation.DSMT4">
                  <p:embed/>
                </p:oleObj>
              </mc:Choice>
              <mc:Fallback>
                <p:oleObj name="Equation" r:id="rId5" imgW="6476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74588" y="1591618"/>
                        <a:ext cx="1228095" cy="385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477697"/>
              </p:ext>
            </p:extLst>
          </p:nvPr>
        </p:nvGraphicFramePr>
        <p:xfrm>
          <a:off x="1676400" y="2180561"/>
          <a:ext cx="1668078" cy="334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" name="Equation" r:id="rId7" imgW="888840" imgH="177480" progId="Equation.DSMT4">
                  <p:embed/>
                </p:oleObj>
              </mc:Choice>
              <mc:Fallback>
                <p:oleObj name="Equation" r:id="rId7" imgW="8888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76400" y="2180561"/>
                        <a:ext cx="1668078" cy="3340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7142373"/>
              </p:ext>
            </p:extLst>
          </p:nvPr>
        </p:nvGraphicFramePr>
        <p:xfrm>
          <a:off x="5029200" y="3108067"/>
          <a:ext cx="2243138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8" name="Equation" r:id="rId9" imgW="1104840" imgH="393480" progId="Equation.DSMT4">
                  <p:embed/>
                </p:oleObj>
              </mc:Choice>
              <mc:Fallback>
                <p:oleObj name="Equation" r:id="rId9" imgW="1104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108067"/>
                        <a:ext cx="2243138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216932" y="4170877"/>
            <a:ext cx="2480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Known Values are: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105400" y="4170877"/>
            <a:ext cx="2480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Known Values are: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710717" y="4665263"/>
            <a:ext cx="460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752600" y="5105400"/>
            <a:ext cx="292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699494" y="54864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711818" y="4665263"/>
            <a:ext cx="460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753701" y="5105400"/>
            <a:ext cx="292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00595" y="5486400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t</a:t>
            </a:r>
            <a:r>
              <a:rPr lang="en-US" sz="2400" baseline="-25000" dirty="0" err="1" smtClean="0"/>
              <a:t>n</a:t>
            </a:r>
            <a:endParaRPr lang="en-US" sz="2400" dirty="0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8421469" y="6477000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1.4.</a:t>
            </a:r>
            <a:r>
              <a:rPr lang="en-US" sz="1800" i="1" dirty="0"/>
              <a:t>3</a:t>
            </a:r>
            <a:endParaRPr lang="en-US" sz="1800" dirty="0"/>
          </a:p>
        </p:txBody>
      </p:sp>
      <p:sp>
        <p:nvSpPr>
          <p:cNvPr id="20" name="TextBox 19"/>
          <p:cNvSpPr txBox="1"/>
          <p:nvPr/>
        </p:nvSpPr>
        <p:spPr>
          <a:xfrm>
            <a:off x="1447800" y="6015335"/>
            <a:ext cx="5705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3399"/>
                </a:solidFill>
              </a:rPr>
              <a:t>Why is there a restriction on the value of </a:t>
            </a:r>
            <a:r>
              <a:rPr lang="en-US" sz="2400" b="1" i="1" dirty="0" smtClean="0">
                <a:solidFill>
                  <a:srgbClr val="FF3399"/>
                </a:solidFill>
              </a:rPr>
              <a:t>r</a:t>
            </a:r>
            <a:r>
              <a:rPr lang="en-US" sz="2400" b="1" dirty="0" smtClean="0">
                <a:solidFill>
                  <a:srgbClr val="FF3399"/>
                </a:solidFill>
              </a:rPr>
              <a:t>?</a:t>
            </a:r>
            <a:endParaRPr lang="en-US" sz="2400" b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88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5" grpId="0"/>
      <p:bldP spid="6" grpId="0"/>
      <p:bldP spid="7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64141" y="457200"/>
            <a:ext cx="74219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Calculate the </a:t>
            </a:r>
            <a:r>
              <a:rPr lang="en-US" sz="2400" b="1" dirty="0">
                <a:solidFill>
                  <a:srgbClr val="002060"/>
                </a:solidFill>
              </a:rPr>
              <a:t>sum of the series 5 + 15 + 45 + . . . + 10 935.</a:t>
            </a:r>
          </a:p>
        </p:txBody>
      </p:sp>
      <p:graphicFrame>
        <p:nvGraphicFramePr>
          <p:cNvPr id="41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069944"/>
              </p:ext>
            </p:extLst>
          </p:nvPr>
        </p:nvGraphicFramePr>
        <p:xfrm>
          <a:off x="4264025" y="2386013"/>
          <a:ext cx="2243138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7" name="Equation" r:id="rId4" imgW="1104840" imgH="444240" progId="Equation.DSMT4">
                  <p:embed/>
                </p:oleObj>
              </mc:Choice>
              <mc:Fallback>
                <p:oleObj name="Equation" r:id="rId4" imgW="110484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4025" y="2386013"/>
                        <a:ext cx="2243138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479925" y="3429000"/>
            <a:ext cx="1604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CC0000"/>
                </a:solidFill>
              </a:rPr>
              <a:t>S</a:t>
            </a:r>
            <a:r>
              <a:rPr lang="en-US" sz="2400" i="1" baseline="-25000">
                <a:solidFill>
                  <a:srgbClr val="CC0000"/>
                </a:solidFill>
              </a:rPr>
              <a:t>n</a:t>
            </a:r>
            <a:r>
              <a:rPr lang="en-US" sz="2400" baseline="-25000">
                <a:solidFill>
                  <a:srgbClr val="CC0000"/>
                </a:solidFill>
              </a:rPr>
              <a:t> </a:t>
            </a:r>
            <a:r>
              <a:rPr lang="en-US" sz="2400">
                <a:solidFill>
                  <a:srgbClr val="CC0000"/>
                </a:solidFill>
              </a:rPr>
              <a:t>= 16 400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447800" y="4800600"/>
            <a:ext cx="62300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/>
              <a:t>The sum of </a:t>
            </a:r>
            <a:r>
              <a:rPr lang="en-US" sz="2400" b="1" dirty="0" smtClean="0"/>
              <a:t>the finite geometric </a:t>
            </a:r>
            <a:r>
              <a:rPr lang="en-US" sz="2400" b="1" dirty="0"/>
              <a:t>series is </a:t>
            </a:r>
            <a:r>
              <a:rPr lang="en-US" sz="2400" b="1" dirty="0">
                <a:solidFill>
                  <a:srgbClr val="CC0000"/>
                </a:solidFill>
              </a:rPr>
              <a:t>16 400</a:t>
            </a:r>
            <a:r>
              <a:rPr lang="en-US" sz="2400" b="1" dirty="0"/>
              <a:t>.</a:t>
            </a:r>
          </a:p>
        </p:txBody>
      </p:sp>
      <p:sp>
        <p:nvSpPr>
          <p:cNvPr id="17" name="Text Box 1034"/>
          <p:cNvSpPr txBox="1">
            <a:spLocks noChangeArrowheads="1"/>
          </p:cNvSpPr>
          <p:nvPr/>
        </p:nvSpPr>
        <p:spPr bwMode="auto">
          <a:xfrm>
            <a:off x="7270257" y="1088578"/>
            <a:ext cx="1425390" cy="1323439"/>
          </a:xfrm>
          <a:prstGeom prst="rect">
            <a:avLst/>
          </a:prstGeom>
          <a:noFill/>
          <a:ln w="76200" cmpd="tri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1" dirty="0"/>
              <a:t>t</a:t>
            </a:r>
            <a:r>
              <a:rPr lang="en-US" altLang="en-US" sz="2000" i="1" baseline="-25000" dirty="0"/>
              <a:t>1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= </a:t>
            </a:r>
          </a:p>
          <a:p>
            <a:r>
              <a:rPr lang="en-US" altLang="en-US" sz="2000" i="1" dirty="0"/>
              <a:t>r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= </a:t>
            </a:r>
          </a:p>
          <a:p>
            <a:r>
              <a:rPr lang="en-US" altLang="en-US" sz="2000" i="1" dirty="0"/>
              <a:t>n</a:t>
            </a:r>
            <a:r>
              <a:rPr lang="en-US" altLang="en-US" sz="2000" i="1" dirty="0" smtClean="0"/>
              <a:t> </a:t>
            </a:r>
            <a:r>
              <a:rPr lang="en-US" altLang="en-US" sz="2000" dirty="0"/>
              <a:t>= </a:t>
            </a:r>
            <a:r>
              <a:rPr lang="en-US" altLang="en-US" sz="2000" dirty="0" smtClean="0"/>
              <a:t>               </a:t>
            </a:r>
          </a:p>
          <a:p>
            <a:r>
              <a:rPr lang="en-US" altLang="en-US" sz="2000" i="1" dirty="0" err="1"/>
              <a:t>t</a:t>
            </a:r>
            <a:r>
              <a:rPr lang="en-US" altLang="en-US" sz="2000" i="1" baseline="-25000" dirty="0" err="1" smtClean="0"/>
              <a:t>n</a:t>
            </a:r>
            <a:r>
              <a:rPr lang="en-US" altLang="en-US" sz="2000" dirty="0" smtClean="0"/>
              <a:t> =    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4821950"/>
              </p:ext>
            </p:extLst>
          </p:nvPr>
        </p:nvGraphicFramePr>
        <p:xfrm>
          <a:off x="1149819" y="990600"/>
          <a:ext cx="2474913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8" name="Equation" r:id="rId6" imgW="1218960" imgH="419040" progId="Equation.DSMT4">
                  <p:embed/>
                </p:oleObj>
              </mc:Choice>
              <mc:Fallback>
                <p:oleObj name="Equation" r:id="rId6" imgW="1218960" imgH="419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819" y="990600"/>
                        <a:ext cx="2474913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953609"/>
              </p:ext>
            </p:extLst>
          </p:nvPr>
        </p:nvGraphicFramePr>
        <p:xfrm>
          <a:off x="4282587" y="990600"/>
          <a:ext cx="2243138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" name="Equation" r:id="rId8" imgW="1104840" imgH="393480" progId="Equation.DSMT4">
                  <p:embed/>
                </p:oleObj>
              </mc:Choice>
              <mc:Fallback>
                <p:oleObj name="Equation" r:id="rId8" imgW="110484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2587" y="990600"/>
                        <a:ext cx="2243138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7699314" y="109317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5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696200" y="14243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3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709913" y="1713820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?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22491" y="2007576"/>
            <a:ext cx="822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10 935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8458200" y="6477000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1.4.</a:t>
            </a:r>
            <a:r>
              <a:rPr lang="en-US" sz="1800" i="1" dirty="0"/>
              <a:t>4</a:t>
            </a:r>
            <a:endParaRPr lang="en-US" sz="1800" dirty="0"/>
          </a:p>
        </p:txBody>
      </p:sp>
      <p:sp>
        <p:nvSpPr>
          <p:cNvPr id="2" name="Rectangle 1"/>
          <p:cNvSpPr/>
          <p:nvPr/>
        </p:nvSpPr>
        <p:spPr>
          <a:xfrm>
            <a:off x="4175125" y="918865"/>
            <a:ext cx="2530475" cy="10887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86600" y="2710934"/>
            <a:ext cx="1011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3399"/>
                </a:solidFill>
              </a:rPr>
              <a:t>PEMDAS</a:t>
            </a:r>
            <a:endParaRPr lang="en-US" b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81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4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  <p:bldP spid="4105" grpId="0" autoUpdateAnimBg="0"/>
      <p:bldP spid="4107" grpId="0" autoUpdateAnimBg="0"/>
      <p:bldP spid="17" grpId="0" build="p" animBg="1" autoUpdateAnimBg="0"/>
      <p:bldP spid="8" grpId="0"/>
      <p:bldP spid="21" grpId="0"/>
      <p:bldP spid="23" grpId="0"/>
      <p:bldP spid="10" grpId="0"/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52400" y="457200"/>
            <a:ext cx="88788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Algebraically determine the </a:t>
            </a:r>
            <a:r>
              <a:rPr lang="en-US" sz="2000" b="1" dirty="0">
                <a:solidFill>
                  <a:srgbClr val="0070C0"/>
                </a:solidFill>
              </a:rPr>
              <a:t>sum of the first seven terms of </a:t>
            </a:r>
            <a:r>
              <a:rPr lang="en-US" sz="2000" b="1" dirty="0" smtClean="0">
                <a:solidFill>
                  <a:srgbClr val="0070C0"/>
                </a:solidFill>
              </a:rPr>
              <a:t>the </a:t>
            </a:r>
            <a:r>
              <a:rPr lang="en-US" sz="2000" b="1" dirty="0">
                <a:solidFill>
                  <a:srgbClr val="0070C0"/>
                </a:solidFill>
              </a:rPr>
              <a:t>series 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</a:rPr>
              <a:t> 27 </a:t>
            </a:r>
            <a:r>
              <a:rPr lang="en-US" sz="2000" b="1" dirty="0">
                <a:solidFill>
                  <a:srgbClr val="0070C0"/>
                </a:solidFill>
              </a:rPr>
              <a:t>+ 9 + 3 + . . ..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0"/>
            <a:ext cx="23626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Finite Geometric </a:t>
            </a:r>
            <a:r>
              <a:rPr lang="en-US" dirty="0">
                <a:solidFill>
                  <a:schemeClr val="accent2"/>
                </a:solidFill>
              </a:rPr>
              <a:t>Series</a:t>
            </a:r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355294"/>
              </p:ext>
            </p:extLst>
          </p:nvPr>
        </p:nvGraphicFramePr>
        <p:xfrm>
          <a:off x="609600" y="2362200"/>
          <a:ext cx="2260600" cy="179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8" name="Equation" r:id="rId4" imgW="1168200" imgH="927000" progId="Equation.DSMT4">
                  <p:embed/>
                </p:oleObj>
              </mc:Choice>
              <mc:Fallback>
                <p:oleObj name="Equation" r:id="rId4" imgW="1168200" imgH="927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362200"/>
                        <a:ext cx="2260600" cy="1795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4571711"/>
              </p:ext>
            </p:extLst>
          </p:nvPr>
        </p:nvGraphicFramePr>
        <p:xfrm>
          <a:off x="685800" y="4229100"/>
          <a:ext cx="1312863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9" name="Equation" r:id="rId6" imgW="647640" imgH="393480" progId="Equation.DSMT4">
                  <p:embed/>
                </p:oleObj>
              </mc:Choice>
              <mc:Fallback>
                <p:oleObj name="Equation" r:id="rId6" imgW="647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229100"/>
                        <a:ext cx="1312863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429000" y="4076700"/>
            <a:ext cx="461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The sum of the first seven terms is</a:t>
            </a:r>
          </a:p>
        </p:txBody>
      </p:sp>
      <p:graphicFrame>
        <p:nvGraphicFramePr>
          <p:cNvPr id="513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321343"/>
              </p:ext>
            </p:extLst>
          </p:nvPr>
        </p:nvGraphicFramePr>
        <p:xfrm>
          <a:off x="3900427" y="4800600"/>
          <a:ext cx="7207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0" name="Equation" r:id="rId8" imgW="355600" imgH="355600" progId="Equation.DSMT36">
                  <p:embed/>
                </p:oleObj>
              </mc:Choice>
              <mc:Fallback>
                <p:oleObj name="Equation" r:id="rId8" imgW="3556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0427" y="4800600"/>
                        <a:ext cx="72072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4800600" y="4876800"/>
            <a:ext cx="313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or approximately 40.5.</a:t>
            </a:r>
          </a:p>
        </p:txBody>
      </p:sp>
      <p:sp>
        <p:nvSpPr>
          <p:cNvPr id="12" name="Text Box 1034"/>
          <p:cNvSpPr txBox="1">
            <a:spLocks noChangeArrowheads="1"/>
          </p:cNvSpPr>
          <p:nvPr/>
        </p:nvSpPr>
        <p:spPr bwMode="auto">
          <a:xfrm>
            <a:off x="6730038" y="1495961"/>
            <a:ext cx="1425390" cy="1323439"/>
          </a:xfrm>
          <a:prstGeom prst="rect">
            <a:avLst/>
          </a:prstGeom>
          <a:noFill/>
          <a:ln w="76200" cmpd="tri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1" dirty="0"/>
              <a:t>t</a:t>
            </a:r>
            <a:r>
              <a:rPr lang="en-US" altLang="en-US" sz="2000" i="1" baseline="-25000" dirty="0"/>
              <a:t>1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= </a:t>
            </a:r>
          </a:p>
          <a:p>
            <a:r>
              <a:rPr lang="en-US" altLang="en-US" sz="2000" i="1" dirty="0"/>
              <a:t>r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= </a:t>
            </a:r>
          </a:p>
          <a:p>
            <a:r>
              <a:rPr lang="en-US" altLang="en-US" sz="2000" i="1" dirty="0"/>
              <a:t>n</a:t>
            </a:r>
            <a:r>
              <a:rPr lang="en-US" altLang="en-US" sz="2000" i="1" dirty="0" smtClean="0"/>
              <a:t> </a:t>
            </a:r>
            <a:r>
              <a:rPr lang="en-US" altLang="en-US" sz="2000" dirty="0"/>
              <a:t>= </a:t>
            </a:r>
            <a:r>
              <a:rPr lang="en-US" altLang="en-US" sz="2000" dirty="0" smtClean="0"/>
              <a:t>               </a:t>
            </a:r>
          </a:p>
          <a:p>
            <a:r>
              <a:rPr lang="en-US" altLang="en-US" sz="2000" i="1" dirty="0" err="1"/>
              <a:t>t</a:t>
            </a:r>
            <a:r>
              <a:rPr lang="en-US" altLang="en-US" sz="2000" i="1" baseline="-25000" dirty="0" err="1" smtClean="0"/>
              <a:t>n</a:t>
            </a:r>
            <a:r>
              <a:rPr lang="en-US" altLang="en-US" sz="2000" dirty="0" smtClean="0"/>
              <a:t> =    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608424"/>
              </p:ext>
            </p:extLst>
          </p:nvPr>
        </p:nvGraphicFramePr>
        <p:xfrm>
          <a:off x="609600" y="1406233"/>
          <a:ext cx="2474913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1" name="Equation" r:id="rId10" imgW="1218960" imgH="419040" progId="Equation.DSMT4">
                  <p:embed/>
                </p:oleObj>
              </mc:Choice>
              <mc:Fallback>
                <p:oleObj name="Equation" r:id="rId10" imgW="12189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406233"/>
                        <a:ext cx="2474913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60061"/>
              </p:ext>
            </p:extLst>
          </p:nvPr>
        </p:nvGraphicFramePr>
        <p:xfrm>
          <a:off x="3742368" y="1406233"/>
          <a:ext cx="2243138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2" name="Equation" r:id="rId12" imgW="1104840" imgH="393480" progId="Equation.DSMT4">
                  <p:embed/>
                </p:oleObj>
              </mc:Choice>
              <mc:Fallback>
                <p:oleObj name="Equation" r:id="rId12" imgW="1104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2368" y="1406233"/>
                        <a:ext cx="2243138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7159095" y="1500559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27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55981" y="1831683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1/3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169694" y="2121203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182272" y="2414959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?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8458200" y="6477000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1.4.</a:t>
            </a:r>
            <a:r>
              <a:rPr lang="en-US" sz="1800" i="1" dirty="0"/>
              <a:t>5</a:t>
            </a:r>
            <a:endParaRPr lang="en-US" sz="1800" dirty="0"/>
          </a:p>
        </p:txBody>
      </p:sp>
      <p:sp>
        <p:nvSpPr>
          <p:cNvPr id="2" name="Rectangle 1"/>
          <p:cNvSpPr/>
          <p:nvPr/>
        </p:nvSpPr>
        <p:spPr>
          <a:xfrm>
            <a:off x="533400" y="1295400"/>
            <a:ext cx="2819400" cy="10104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5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4" grpId="0" autoUpdateAnimBg="0"/>
      <p:bldP spid="5129" grpId="0" autoUpdateAnimBg="0"/>
      <p:bldP spid="5131" grpId="0" autoUpdateAnimBg="0"/>
      <p:bldP spid="12" grpId="0" build="p" animBg="1" autoUpdateAnimBg="0"/>
      <p:bldP spid="15" grpId="0"/>
      <p:bldP spid="16" grpId="0"/>
      <p:bldP spid="17" grpId="0"/>
      <p:bldP spid="18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76200" y="0"/>
            <a:ext cx="23626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Finite Geometric </a:t>
            </a:r>
            <a:r>
              <a:rPr lang="en-US" dirty="0">
                <a:solidFill>
                  <a:schemeClr val="accent2"/>
                </a:solidFill>
              </a:rPr>
              <a:t>Series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52047" y="385272"/>
            <a:ext cx="843475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How many terms of the series 2 + (-4) + 8 + (-16) + . . </a:t>
            </a:r>
            <a:r>
              <a:rPr lang="en-US" sz="2400" b="1" dirty="0" smtClean="0">
                <a:solidFill>
                  <a:srgbClr val="7030A0"/>
                </a:solidFill>
              </a:rPr>
              <a:t>. will </a:t>
            </a:r>
            <a:r>
              <a:rPr lang="en-US" sz="2400" b="1" dirty="0">
                <a:solidFill>
                  <a:srgbClr val="7030A0"/>
                </a:solidFill>
              </a:rPr>
              <a:t>yield a sum of 342?</a:t>
            </a:r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0768941"/>
              </p:ext>
            </p:extLst>
          </p:nvPr>
        </p:nvGraphicFramePr>
        <p:xfrm>
          <a:off x="857250" y="2159000"/>
          <a:ext cx="2266950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1" name="Equation" r:id="rId4" imgW="1117440" imgH="469800" progId="Equation.DSMT4">
                  <p:embed/>
                </p:oleObj>
              </mc:Choice>
              <mc:Fallback>
                <p:oleObj name="Equation" r:id="rId4" imgW="111744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2159000"/>
                        <a:ext cx="2266950" cy="95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09600" y="3200400"/>
            <a:ext cx="252665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-1026 = </a:t>
            </a:r>
            <a:r>
              <a:rPr lang="en-US" sz="2400" dirty="0" smtClean="0"/>
              <a:t>2[(-</a:t>
            </a:r>
            <a:r>
              <a:rPr lang="en-US" sz="2400" dirty="0"/>
              <a:t>2)</a:t>
            </a:r>
            <a:r>
              <a:rPr lang="en-US" sz="2400" i="1" baseline="30000" dirty="0"/>
              <a:t>n</a:t>
            </a:r>
            <a:r>
              <a:rPr lang="en-US" sz="2400" dirty="0"/>
              <a:t> </a:t>
            </a:r>
            <a:r>
              <a:rPr lang="en-US" sz="2400" dirty="0" smtClean="0"/>
              <a:t>– 1]</a:t>
            </a:r>
            <a:endParaRPr lang="en-US" sz="2400" dirty="0"/>
          </a:p>
          <a:p>
            <a:r>
              <a:rPr lang="en-US" sz="2400" dirty="0"/>
              <a:t> - 513 = (-2)</a:t>
            </a:r>
            <a:r>
              <a:rPr lang="en-US" sz="2400" i="1" baseline="30000" dirty="0"/>
              <a:t>n</a:t>
            </a:r>
            <a:r>
              <a:rPr lang="en-US" sz="2400" dirty="0"/>
              <a:t> - 1</a:t>
            </a:r>
          </a:p>
          <a:p>
            <a:r>
              <a:rPr lang="en-US" sz="2400" dirty="0"/>
              <a:t>  -512 = (-</a:t>
            </a:r>
            <a:r>
              <a:rPr lang="en-US" sz="2400" dirty="0" smtClean="0"/>
              <a:t>2)</a:t>
            </a:r>
            <a:r>
              <a:rPr lang="en-US" sz="2400" i="1" baseline="30000" dirty="0" smtClean="0"/>
              <a:t>n</a:t>
            </a:r>
            <a:endParaRPr lang="en-US" sz="2400" baseline="30000" dirty="0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276600" y="5334000"/>
            <a:ext cx="478951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For this geometric series, </a:t>
            </a:r>
            <a:r>
              <a:rPr lang="en-US" sz="2400" i="1" dirty="0" smtClean="0">
                <a:solidFill>
                  <a:srgbClr val="CC0000"/>
                </a:solidFill>
              </a:rPr>
              <a:t>nine </a:t>
            </a:r>
            <a:r>
              <a:rPr lang="en-US" sz="2400" dirty="0" smtClean="0"/>
              <a:t>terms </a:t>
            </a:r>
          </a:p>
          <a:p>
            <a:r>
              <a:rPr lang="en-US" sz="2400" dirty="0" smtClean="0"/>
              <a:t>must be added for a sum of 342.</a:t>
            </a:r>
            <a:endParaRPr lang="en-US" sz="2400" dirty="0"/>
          </a:p>
        </p:txBody>
      </p:sp>
      <p:sp>
        <p:nvSpPr>
          <p:cNvPr id="10" name="Text Box 1034"/>
          <p:cNvSpPr txBox="1">
            <a:spLocks noChangeArrowheads="1"/>
          </p:cNvSpPr>
          <p:nvPr/>
        </p:nvSpPr>
        <p:spPr bwMode="auto">
          <a:xfrm>
            <a:off x="6730038" y="1495961"/>
            <a:ext cx="1425390" cy="1631216"/>
          </a:xfrm>
          <a:prstGeom prst="rect">
            <a:avLst/>
          </a:prstGeom>
          <a:noFill/>
          <a:ln w="76200" cmpd="tri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1" dirty="0"/>
              <a:t>t</a:t>
            </a:r>
            <a:r>
              <a:rPr lang="en-US" altLang="en-US" sz="2000" i="1" baseline="-25000" dirty="0"/>
              <a:t>1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= </a:t>
            </a:r>
          </a:p>
          <a:p>
            <a:r>
              <a:rPr lang="en-US" altLang="en-US" sz="2000" i="1" dirty="0"/>
              <a:t>r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= </a:t>
            </a:r>
          </a:p>
          <a:p>
            <a:r>
              <a:rPr lang="en-US" altLang="en-US" sz="2000" i="1" dirty="0"/>
              <a:t>n</a:t>
            </a:r>
            <a:r>
              <a:rPr lang="en-US" altLang="en-US" sz="2000" i="1" dirty="0" smtClean="0"/>
              <a:t> </a:t>
            </a:r>
            <a:r>
              <a:rPr lang="en-US" altLang="en-US" sz="2000" dirty="0"/>
              <a:t>= </a:t>
            </a:r>
            <a:r>
              <a:rPr lang="en-US" altLang="en-US" sz="2000" dirty="0" smtClean="0"/>
              <a:t>               </a:t>
            </a:r>
          </a:p>
          <a:p>
            <a:r>
              <a:rPr lang="en-US" altLang="en-US" sz="2000" i="1" dirty="0" err="1"/>
              <a:t>S</a:t>
            </a:r>
            <a:r>
              <a:rPr lang="en-US" altLang="en-US" sz="2000" i="1" baseline="-25000" dirty="0" err="1" smtClean="0"/>
              <a:t>n</a:t>
            </a:r>
            <a:r>
              <a:rPr lang="en-US" altLang="en-US" sz="2000" dirty="0" smtClean="0"/>
              <a:t> =    </a:t>
            </a:r>
          </a:p>
          <a:p>
            <a:r>
              <a:rPr lang="en-US" altLang="en-US" sz="2000" i="1" dirty="0" err="1" smtClean="0"/>
              <a:t>t</a:t>
            </a:r>
            <a:r>
              <a:rPr lang="en-US" altLang="en-US" sz="2000" i="1" baseline="-25000" dirty="0" err="1" smtClean="0"/>
              <a:t>n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=    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6394895"/>
              </p:ext>
            </p:extLst>
          </p:nvPr>
        </p:nvGraphicFramePr>
        <p:xfrm>
          <a:off x="990600" y="1306780"/>
          <a:ext cx="2474913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" name="Equation" r:id="rId6" imgW="1218960" imgH="419040" progId="Equation.DSMT4">
                  <p:embed/>
                </p:oleObj>
              </mc:Choice>
              <mc:Fallback>
                <p:oleObj name="Equation" r:id="rId6" imgW="12189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306780"/>
                        <a:ext cx="2474913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71246"/>
              </p:ext>
            </p:extLst>
          </p:nvPr>
        </p:nvGraphicFramePr>
        <p:xfrm>
          <a:off x="3742368" y="1306780"/>
          <a:ext cx="2243138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3" name="Equation" r:id="rId8" imgW="1104840" imgH="393480" progId="Equation.DSMT4">
                  <p:embed/>
                </p:oleObj>
              </mc:Choice>
              <mc:Fallback>
                <p:oleObj name="Equation" r:id="rId8" imgW="1104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2368" y="1306780"/>
                        <a:ext cx="2243138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7159095" y="150055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2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155981" y="1831683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-2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169694" y="2121203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?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82272" y="2414959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342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1216269"/>
            <a:ext cx="2819400" cy="9847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4769" y="4572000"/>
            <a:ext cx="18412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aseline="30000" dirty="0"/>
              <a:t> </a:t>
            </a:r>
            <a:r>
              <a:rPr lang="en-US" sz="2400" dirty="0"/>
              <a:t>(-2)</a:t>
            </a:r>
            <a:r>
              <a:rPr lang="en-US" sz="2400" baseline="30000" dirty="0"/>
              <a:t>9</a:t>
            </a:r>
            <a:r>
              <a:rPr lang="en-US" sz="2400" dirty="0"/>
              <a:t> = (-2)</a:t>
            </a:r>
            <a:r>
              <a:rPr lang="en-US" sz="2400" i="1" baseline="30000" dirty="0"/>
              <a:t>n</a:t>
            </a:r>
            <a:endParaRPr lang="en-US" sz="2400" dirty="0"/>
          </a:p>
          <a:p>
            <a:r>
              <a:rPr lang="en-US" sz="2400" dirty="0"/>
              <a:t>       </a:t>
            </a:r>
            <a:r>
              <a:rPr lang="en-US" sz="2400" dirty="0">
                <a:solidFill>
                  <a:srgbClr val="CC0000"/>
                </a:solidFill>
              </a:rPr>
              <a:t>9 = </a:t>
            </a:r>
            <a:r>
              <a:rPr lang="en-US" sz="2400" i="1" dirty="0">
                <a:solidFill>
                  <a:srgbClr val="CC0000"/>
                </a:solidFill>
              </a:rPr>
              <a:t>n</a:t>
            </a:r>
            <a:endParaRPr lang="en-US" sz="2400" dirty="0"/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2743200" y="3962400"/>
            <a:ext cx="55780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3399"/>
                </a:solidFill>
              </a:rPr>
              <a:t>What strategy could you use to determine the value of n?</a:t>
            </a:r>
            <a:endParaRPr lang="en-US" dirty="0">
              <a:solidFill>
                <a:srgbClr val="FF3399"/>
              </a:solidFill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8458200" y="6477000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1.4.</a:t>
            </a:r>
            <a:r>
              <a:rPr lang="en-US" sz="1800" i="1" dirty="0"/>
              <a:t>6</a:t>
            </a:r>
            <a:endParaRPr lang="en-US" sz="1800" dirty="0"/>
          </a:p>
        </p:txBody>
      </p:sp>
      <p:sp>
        <p:nvSpPr>
          <p:cNvPr id="18" name="Rectangle 17"/>
          <p:cNvSpPr/>
          <p:nvPr/>
        </p:nvSpPr>
        <p:spPr>
          <a:xfrm>
            <a:off x="7239000" y="2754868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?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28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5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5" dur="500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0" dur="500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48" grpId="0" autoUpdateAnimBg="0"/>
      <p:bldP spid="6151" grpId="0" build="p" autoUpdateAnimBg="0"/>
      <p:bldP spid="6152" grpId="0" autoUpdateAnimBg="0"/>
      <p:bldP spid="10" grpId="0" uiExpand="1" build="p" animBg="1" autoUpdateAnimBg="0"/>
      <p:bldP spid="13" grpId="0" uiExpand="1"/>
      <p:bldP spid="14" grpId="0" uiExpand="1"/>
      <p:bldP spid="15" grpId="0" uiExpand="1"/>
      <p:bldP spid="16" grpId="0"/>
      <p:bldP spid="2" grpId="0" animBg="1"/>
      <p:bldP spid="3" grpId="0" build="p"/>
      <p:bldP spid="19" grpId="0" autoUpdateAnimBg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90113" cy="709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4600" y="153702"/>
            <a:ext cx="39709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The Bouncing Ball</a:t>
            </a:r>
            <a:endParaRPr lang="en-US" sz="4000" b="1" dirty="0">
              <a:solidFill>
                <a:srgbClr val="FFFF0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14400"/>
            <a:ext cx="8437353" cy="5478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562600" y="1905000"/>
            <a:ext cx="2971800" cy="21336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hlinkClick r:id="rId5" action="ppaction://hlinkfile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128775"/>
            <a:ext cx="2209800" cy="732813"/>
          </a:xfrm>
          <a:prstGeom prst="rect">
            <a:avLst/>
          </a:prstGeom>
        </p:spPr>
      </p:pic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8458200" y="6477000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1.4.</a:t>
            </a:r>
            <a:r>
              <a:rPr lang="en-US" sz="1800" i="1" dirty="0" smtClean="0"/>
              <a:t>7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9180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0" y="76200"/>
            <a:ext cx="18533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The Bouncing </a:t>
            </a:r>
            <a:r>
              <a:rPr lang="en-US" dirty="0" smtClean="0">
                <a:solidFill>
                  <a:schemeClr val="accent2"/>
                </a:solidFill>
              </a:rPr>
              <a:t>Ball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6200" y="381000"/>
            <a:ext cx="868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A ball is dropped from a height of 100 m. It has an elasticity of 40%.  Calculate 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the total vertical distance travelled by the 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ball when 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it contacts the floor for the fifth time.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1143000" y="1524000"/>
            <a:ext cx="0" cy="1752600"/>
          </a:xfrm>
          <a:prstGeom prst="line">
            <a:avLst/>
          </a:prstGeom>
          <a:noFill/>
          <a:ln w="28575">
            <a:solidFill>
              <a:srgbClr val="00CC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V="1">
            <a:off x="1714500" y="1968500"/>
            <a:ext cx="0" cy="1295400"/>
          </a:xfrm>
          <a:prstGeom prst="line">
            <a:avLst/>
          </a:prstGeom>
          <a:noFill/>
          <a:ln w="28575">
            <a:solidFill>
              <a:srgbClr val="00CC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1866900" y="1981200"/>
            <a:ext cx="0" cy="1295400"/>
          </a:xfrm>
          <a:prstGeom prst="line">
            <a:avLst/>
          </a:prstGeom>
          <a:noFill/>
          <a:ln w="28575">
            <a:solidFill>
              <a:srgbClr val="00CC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V="1">
            <a:off x="2438400" y="2159000"/>
            <a:ext cx="0" cy="1066800"/>
          </a:xfrm>
          <a:prstGeom prst="line">
            <a:avLst/>
          </a:prstGeom>
          <a:noFill/>
          <a:ln w="28575">
            <a:solidFill>
              <a:srgbClr val="00CC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2590800" y="2184400"/>
            <a:ext cx="0" cy="1066800"/>
          </a:xfrm>
          <a:prstGeom prst="line">
            <a:avLst/>
          </a:prstGeom>
          <a:noFill/>
          <a:ln w="28575">
            <a:solidFill>
              <a:srgbClr val="00CC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V="1">
            <a:off x="3124200" y="2349500"/>
            <a:ext cx="0" cy="914400"/>
          </a:xfrm>
          <a:prstGeom prst="line">
            <a:avLst/>
          </a:prstGeom>
          <a:noFill/>
          <a:ln w="28575">
            <a:solidFill>
              <a:srgbClr val="00CC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3276600" y="2362200"/>
            <a:ext cx="0" cy="914400"/>
          </a:xfrm>
          <a:prstGeom prst="line">
            <a:avLst/>
          </a:prstGeom>
          <a:noFill/>
          <a:ln w="28575">
            <a:solidFill>
              <a:srgbClr val="00CC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V="1">
            <a:off x="3810000" y="2578100"/>
            <a:ext cx="0" cy="685800"/>
          </a:xfrm>
          <a:prstGeom prst="line">
            <a:avLst/>
          </a:prstGeom>
          <a:noFill/>
          <a:ln w="28575">
            <a:solidFill>
              <a:srgbClr val="00CC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3962400" y="2590800"/>
            <a:ext cx="0" cy="685800"/>
          </a:xfrm>
          <a:prstGeom prst="line">
            <a:avLst/>
          </a:prstGeom>
          <a:noFill/>
          <a:ln w="28575">
            <a:solidFill>
              <a:srgbClr val="00CC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76200" y="2087563"/>
            <a:ext cx="839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CC0000"/>
                </a:solidFill>
              </a:rPr>
              <a:t>100 m</a:t>
            </a:r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762000" y="32766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937125" y="1143000"/>
            <a:ext cx="345998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/>
              <a:t>The total vertical distance</a:t>
            </a:r>
          </a:p>
          <a:p>
            <a:r>
              <a:rPr lang="en-US" sz="2000" dirty="0" smtClean="0"/>
              <a:t>traveled </a:t>
            </a:r>
            <a:r>
              <a:rPr lang="en-US" sz="2000" dirty="0"/>
              <a:t>will be the sum of the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upward </a:t>
            </a:r>
            <a:r>
              <a:rPr lang="en-US" sz="2000" dirty="0"/>
              <a:t>and the </a:t>
            </a:r>
            <a:r>
              <a:rPr lang="en-US" sz="2000" dirty="0">
                <a:solidFill>
                  <a:schemeClr val="accent2"/>
                </a:solidFill>
              </a:rPr>
              <a:t>downward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distances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graphicFrame>
        <p:nvGraphicFramePr>
          <p:cNvPr id="821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1809620"/>
              </p:ext>
            </p:extLst>
          </p:nvPr>
        </p:nvGraphicFramePr>
        <p:xfrm>
          <a:off x="1600200" y="4619625"/>
          <a:ext cx="2095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3" name="Equation" r:id="rId4" imgW="1269720" imgH="507960" progId="Equation.DSMT4">
                  <p:embed/>
                </p:oleObj>
              </mc:Choice>
              <mc:Fallback>
                <p:oleObj name="Equation" r:id="rId4" imgW="126972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619625"/>
                        <a:ext cx="20955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1600200" y="5507038"/>
            <a:ext cx="1619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chemeClr val="accent2"/>
                </a:solidFill>
              </a:rPr>
              <a:t>S</a:t>
            </a:r>
            <a:r>
              <a:rPr lang="en-US" sz="2400" b="1" baseline="-25000" dirty="0">
                <a:solidFill>
                  <a:schemeClr val="accent2"/>
                </a:solidFill>
              </a:rPr>
              <a:t>5</a:t>
            </a:r>
            <a:r>
              <a:rPr lang="en-US" sz="2400" b="1" dirty="0">
                <a:solidFill>
                  <a:schemeClr val="accent2"/>
                </a:solidFill>
              </a:rPr>
              <a:t> = 164.96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5964115" y="3480137"/>
            <a:ext cx="189667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/>
              <a:t>= </a:t>
            </a:r>
            <a:r>
              <a:rPr lang="en-US" sz="2000" dirty="0"/>
              <a:t>2(164.96</a:t>
            </a:r>
            <a:r>
              <a:rPr lang="en-US" sz="2000" dirty="0" smtClean="0"/>
              <a:t>)-100 </a:t>
            </a:r>
          </a:p>
          <a:p>
            <a:r>
              <a:rPr lang="en-US" sz="2000" dirty="0" smtClean="0"/>
              <a:t>= </a:t>
            </a:r>
            <a:r>
              <a:rPr lang="en-US" sz="2000" dirty="0">
                <a:solidFill>
                  <a:schemeClr val="accent2"/>
                </a:solidFill>
              </a:rPr>
              <a:t>229.92</a:t>
            </a:r>
            <a:endParaRPr lang="en-US" sz="2000" dirty="0"/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6019800" y="4860567"/>
            <a:ext cx="247299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dirty="0"/>
              <a:t>The total vertical </a:t>
            </a:r>
            <a:r>
              <a:rPr lang="en-US" sz="2000" dirty="0" smtClean="0"/>
              <a:t>distance travelled </a:t>
            </a:r>
            <a:r>
              <a:rPr lang="en-US" sz="2000" dirty="0"/>
              <a:t>is </a:t>
            </a:r>
            <a:r>
              <a:rPr lang="en-US" sz="2000" dirty="0">
                <a:solidFill>
                  <a:srgbClr val="CC0000"/>
                </a:solidFill>
              </a:rPr>
              <a:t>229.92</a:t>
            </a:r>
            <a:r>
              <a:rPr lang="en-US" sz="2000" dirty="0"/>
              <a:t> m. </a:t>
            </a:r>
          </a:p>
        </p:txBody>
      </p:sp>
      <p:sp>
        <p:nvSpPr>
          <p:cNvPr id="23" name="Text Box 1034"/>
          <p:cNvSpPr txBox="1">
            <a:spLocks noChangeArrowheads="1"/>
          </p:cNvSpPr>
          <p:nvPr/>
        </p:nvSpPr>
        <p:spPr bwMode="auto">
          <a:xfrm>
            <a:off x="214001" y="3810000"/>
            <a:ext cx="1081399" cy="1477328"/>
          </a:xfrm>
          <a:prstGeom prst="rect">
            <a:avLst/>
          </a:prstGeom>
          <a:noFill/>
          <a:ln w="76200" cmpd="tri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i="1" dirty="0"/>
              <a:t>t</a:t>
            </a:r>
            <a:r>
              <a:rPr lang="en-US" altLang="en-US" i="1" baseline="-25000" dirty="0"/>
              <a:t>1</a:t>
            </a:r>
            <a:r>
              <a:rPr lang="en-US" altLang="en-US" dirty="0" smtClean="0"/>
              <a:t> </a:t>
            </a:r>
            <a:r>
              <a:rPr lang="en-US" altLang="en-US" dirty="0"/>
              <a:t>= </a:t>
            </a:r>
          </a:p>
          <a:p>
            <a:r>
              <a:rPr lang="en-US" altLang="en-US" i="1" dirty="0"/>
              <a:t>r</a:t>
            </a:r>
            <a:r>
              <a:rPr lang="en-US" altLang="en-US" dirty="0" smtClean="0"/>
              <a:t> </a:t>
            </a:r>
            <a:r>
              <a:rPr lang="en-US" altLang="en-US" dirty="0"/>
              <a:t>= </a:t>
            </a:r>
          </a:p>
          <a:p>
            <a:r>
              <a:rPr lang="en-US" altLang="en-US" i="1" dirty="0"/>
              <a:t>n</a:t>
            </a:r>
            <a:r>
              <a:rPr lang="en-US" altLang="en-US" i="1" dirty="0" smtClean="0"/>
              <a:t> </a:t>
            </a:r>
            <a:r>
              <a:rPr lang="en-US" altLang="en-US" dirty="0"/>
              <a:t>= </a:t>
            </a:r>
            <a:r>
              <a:rPr lang="en-US" altLang="en-US" dirty="0" smtClean="0"/>
              <a:t>  5            </a:t>
            </a:r>
          </a:p>
          <a:p>
            <a:r>
              <a:rPr lang="en-US" altLang="en-US" i="1" dirty="0" smtClean="0"/>
              <a:t>S</a:t>
            </a:r>
            <a:r>
              <a:rPr lang="en-US" altLang="en-US" i="1" baseline="-25000" dirty="0"/>
              <a:t>5</a:t>
            </a:r>
            <a:r>
              <a:rPr lang="en-US" altLang="en-US" dirty="0" smtClean="0"/>
              <a:t> =    </a:t>
            </a:r>
          </a:p>
          <a:p>
            <a:r>
              <a:rPr lang="en-US" altLang="en-US" i="1" dirty="0" err="1" smtClean="0"/>
              <a:t>t</a:t>
            </a:r>
            <a:r>
              <a:rPr lang="en-US" altLang="en-US" i="1" baseline="-25000" dirty="0" err="1" smtClean="0"/>
              <a:t>n</a:t>
            </a:r>
            <a:r>
              <a:rPr lang="en-US" altLang="en-US" dirty="0" smtClean="0"/>
              <a:t> </a:t>
            </a:r>
            <a:r>
              <a:rPr lang="en-US" altLang="en-US" dirty="0"/>
              <a:t>=    </a:t>
            </a:r>
            <a:endParaRPr lang="en-US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0926820"/>
              </p:ext>
            </p:extLst>
          </p:nvPr>
        </p:nvGraphicFramePr>
        <p:xfrm>
          <a:off x="1631404" y="3940762"/>
          <a:ext cx="1766391" cy="607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4" name="Equation" r:id="rId6" imgW="1218960" imgH="419040" progId="Equation.DSMT4">
                  <p:embed/>
                </p:oleObj>
              </mc:Choice>
              <mc:Fallback>
                <p:oleObj name="Equation" r:id="rId6" imgW="12189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404" y="3940762"/>
                        <a:ext cx="1766391" cy="6073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062879"/>
              </p:ext>
            </p:extLst>
          </p:nvPr>
        </p:nvGraphicFramePr>
        <p:xfrm>
          <a:off x="3808412" y="3940762"/>
          <a:ext cx="160096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5" name="Equation" r:id="rId8" imgW="1104840" imgH="393480" progId="Equation.DSMT4">
                  <p:embed/>
                </p:oleObj>
              </mc:Choice>
              <mc:Fallback>
                <p:oleObj name="Equation" r:id="rId8" imgW="1104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8412" y="3940762"/>
                        <a:ext cx="1600968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5"/>
          <p:cNvSpPr/>
          <p:nvPr/>
        </p:nvSpPr>
        <p:spPr>
          <a:xfrm>
            <a:off x="643058" y="3814598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100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48736" y="4101762"/>
            <a:ext cx="476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0.4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85800" y="4636487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85800" y="4903176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?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0" y="3814598"/>
            <a:ext cx="2057400" cy="8218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8458200" y="6477000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1.4.</a:t>
            </a:r>
            <a:r>
              <a:rPr lang="en-US" sz="1800" i="1" dirty="0" smtClean="0"/>
              <a:t>8</a:t>
            </a:r>
            <a:endParaRPr lang="en-US" sz="1800" dirty="0"/>
          </a:p>
        </p:txBody>
      </p:sp>
      <p:sp>
        <p:nvSpPr>
          <p:cNvPr id="32" name="Line 5"/>
          <p:cNvSpPr>
            <a:spLocks noChangeShapeType="1"/>
          </p:cNvSpPr>
          <p:nvPr/>
        </p:nvSpPr>
        <p:spPr bwMode="auto">
          <a:xfrm rot="10800000">
            <a:off x="990599" y="1524000"/>
            <a:ext cx="0" cy="1752600"/>
          </a:xfrm>
          <a:prstGeom prst="line">
            <a:avLst/>
          </a:prstGeom>
          <a:noFill/>
          <a:ln w="2857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34000" y="2856468"/>
            <a:ext cx="20163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err="1"/>
              <a:t>S</a:t>
            </a:r>
            <a:r>
              <a:rPr lang="en-US" sz="2400" i="1" baseline="-25000" dirty="0" err="1"/>
              <a:t>total</a:t>
            </a:r>
            <a:r>
              <a:rPr lang="en-US" sz="2400" dirty="0"/>
              <a:t> =</a:t>
            </a:r>
            <a:r>
              <a:rPr lang="en-US" sz="2400" b="1" dirty="0">
                <a:solidFill>
                  <a:srgbClr val="C00000"/>
                </a:solidFill>
              </a:rPr>
              <a:t>2</a:t>
            </a:r>
            <a:r>
              <a:rPr lang="en-US" sz="2400" b="1" i="1" dirty="0">
                <a:solidFill>
                  <a:srgbClr val="C00000"/>
                </a:solidFill>
              </a:rPr>
              <a:t>S</a:t>
            </a:r>
            <a:r>
              <a:rPr lang="en-US" sz="2400" b="1" i="1" baseline="-25000" dirty="0">
                <a:solidFill>
                  <a:srgbClr val="C00000"/>
                </a:solidFill>
              </a:rPr>
              <a:t>5 </a:t>
            </a:r>
            <a:r>
              <a:rPr lang="en-US" sz="2400" b="1" dirty="0">
                <a:solidFill>
                  <a:srgbClr val="C00000"/>
                </a:solidFill>
              </a:rPr>
              <a:t>- 100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634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4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7" dur="500"/>
                                        <p:tgtEl>
                                          <p:spTgt spid="8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2" dur="500"/>
                                        <p:tgtEl>
                                          <p:spTgt spid="8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7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6" grpId="0" autoUpdateAnimBg="0"/>
      <p:bldP spid="8197" grpId="0" animBg="1"/>
      <p:bldP spid="8198" grpId="0" animBg="1"/>
      <p:bldP spid="8199" grpId="0" animBg="1"/>
      <p:bldP spid="8200" grpId="0" animBg="1"/>
      <p:bldP spid="8201" grpId="0" animBg="1"/>
      <p:bldP spid="8203" grpId="0" animBg="1"/>
      <p:bldP spid="8204" grpId="0" animBg="1"/>
      <p:bldP spid="8205" grpId="0" animBg="1"/>
      <p:bldP spid="8206" grpId="0" animBg="1"/>
      <p:bldP spid="8207" grpId="0" autoUpdateAnimBg="0"/>
      <p:bldP spid="8208" grpId="0" animBg="1"/>
      <p:bldP spid="8209" grpId="0" autoUpdateAnimBg="0"/>
      <p:bldP spid="8213" grpId="0" autoUpdateAnimBg="0"/>
      <p:bldP spid="8214" grpId="0" build="p" autoUpdateAnimBg="0"/>
      <p:bldP spid="8215" grpId="0" autoUpdateAnimBg="0"/>
      <p:bldP spid="23" grpId="0" build="p" animBg="1" autoUpdateAnimBg="0"/>
      <p:bldP spid="26" grpId="0"/>
      <p:bldP spid="27" grpId="0"/>
      <p:bldP spid="29" grpId="0"/>
      <p:bldP spid="30" grpId="0"/>
      <p:bldP spid="2" grpId="0" animBg="1"/>
      <p:bldP spid="32" grpId="0" animBg="1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623</Words>
  <Application>Microsoft Office PowerPoint</Application>
  <PresentationFormat>On-screen Show (4:3)</PresentationFormat>
  <Paragraphs>128</Paragraphs>
  <Slides>11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</dc:creator>
  <cp:lastModifiedBy>Stephanie MacKay</cp:lastModifiedBy>
  <cp:revision>40</cp:revision>
  <dcterms:created xsi:type="dcterms:W3CDTF">2011-08-14T16:41:02Z</dcterms:created>
  <dcterms:modified xsi:type="dcterms:W3CDTF">2012-01-30T01:09:45Z</dcterms:modified>
</cp:coreProperties>
</file>