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4" r:id="rId3"/>
    <p:sldId id="259" r:id="rId4"/>
    <p:sldId id="263" r:id="rId5"/>
    <p:sldId id="266" r:id="rId6"/>
    <p:sldId id="264" r:id="rId7"/>
    <p:sldId id="275" r:id="rId8"/>
    <p:sldId id="260" r:id="rId9"/>
    <p:sldId id="261" r:id="rId10"/>
    <p:sldId id="267" r:id="rId11"/>
    <p:sldId id="268" r:id="rId12"/>
    <p:sldId id="269" r:id="rId13"/>
    <p:sldId id="270" r:id="rId14"/>
    <p:sldId id="276" r:id="rId15"/>
    <p:sldId id="271" r:id="rId16"/>
    <p:sldId id="277" r:id="rId17"/>
    <p:sldId id="26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979EB-AD08-415D-92B2-D9918AEB676E}" type="datetimeFigureOut">
              <a:rPr lang="en-US" smtClean="0"/>
              <a:t>8/13/2012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3101B-6636-4CAA-BC0E-585A1FB43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6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B3CEBCA-DBA6-4A64-8C59-9ECCA4B62088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ED17508A-E71E-424D-9A72-4CC64C1B827A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A8A1CA4C-EBA2-4471-B8B4-196538A9A6A8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2E6242E5-66C4-4AE5-8039-DA37207A9C27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60CC7-28AE-47FD-8262-2F4EE17A10AA}" type="datetime1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46B4-7DE4-442C-8CF8-B75AEB9E4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39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69AC-61FD-4A94-88EE-094A89623D0F}" type="datetime1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46B4-7DE4-442C-8CF8-B75AEB9E4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5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9962-A647-455E-8CBE-41B6FEF931BF}" type="datetime1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46B4-7DE4-442C-8CF8-B75AEB9E4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1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D4AE-E832-45DA-A75F-33A073D38F6D}" type="datetime1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46B4-7DE4-442C-8CF8-B75AEB9E4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5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478B-66B4-4A9E-82EF-2F4F3D3A4620}" type="datetime1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46B4-7DE4-442C-8CF8-B75AEB9E4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16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CA43-7B4A-4055-9F65-110E0B99E463}" type="datetime1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46B4-7DE4-442C-8CF8-B75AEB9E4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5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1056-5620-46C5-B51D-9849389ACEE0}" type="datetime1">
              <a:rPr lang="en-US" smtClean="0"/>
              <a:t>8/13/2012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46B4-7DE4-442C-8CF8-B75AEB9E4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0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891-83FB-48D3-97E0-05E37241859F}" type="datetime1">
              <a:rPr lang="en-US" smtClean="0"/>
              <a:t>8/13/2012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46B4-7DE4-442C-8CF8-B75AEB9E4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40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C45A0-5C91-48A4-ADD5-6B032BC04D79}" type="datetime1">
              <a:rPr lang="en-US" smtClean="0"/>
              <a:t>8/13/2012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46B4-7DE4-442C-8CF8-B75AEB9E4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4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DDAE-0D94-4732-88E6-FAFA321B543C}" type="datetime1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46B4-7DE4-442C-8CF8-B75AEB9E4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6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1ACD-25EA-4799-A006-3A8A4E6BD2BF}" type="datetime1">
              <a:rPr lang="en-US" smtClean="0"/>
              <a:t>8/13/2012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46B4-7DE4-442C-8CF8-B75AEB9E4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4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19417-E784-4322-AF32-53FB2B4AC989}" type="datetime1">
              <a:rPr lang="en-US" smtClean="0"/>
              <a:t>8/13/2012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146B4-7DE4-442C-8CF8-B75AEB9E4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4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37.wmf"/><Relationship Id="rId5" Type="http://schemas.openxmlformats.org/officeDocument/2006/relationships/image" Target="../media/image38.png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8.png"/><Relationship Id="rId9" Type="http://schemas.openxmlformats.org/officeDocument/2006/relationships/image" Target="../media/image3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41.png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4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46.png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4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47.wmf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5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52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54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61.wmf"/><Relationship Id="rId3" Type="http://schemas.openxmlformats.org/officeDocument/2006/relationships/image" Target="../media/image28.wmf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0.wmf"/><Relationship Id="rId20" Type="http://schemas.openxmlformats.org/officeDocument/2006/relationships/image" Target="../media/image32.png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5.bin"/><Relationship Id="rId5" Type="http://schemas.openxmlformats.org/officeDocument/2006/relationships/image" Target="../media/image55.wmf"/><Relationship Id="rId15" Type="http://schemas.openxmlformats.org/officeDocument/2006/relationships/oleObject" Target="../embeddings/oleObject37.bin"/><Relationship Id="rId10" Type="http://schemas.openxmlformats.org/officeDocument/2006/relationships/image" Target="../media/image57.wmf"/><Relationship Id="rId19" Type="http://schemas.openxmlformats.org/officeDocument/2006/relationships/slide" Target="slide9.xml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5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stephanie\Documents\Math%20Files\Math%2020-1\PreCalc%2011%20McGraw%20Resources\PreCalculus%2011%20I%20(D)\precalc\relatedmaterials\3.1_143_AP.swf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hyperlink" Target="ALibraryOfFunctionsWithTransformations.nbp" TargetMode="Externa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hyperlink" Target="1.2A%20Vertical%20Stretching.tns" TargetMode="External"/><Relationship Id="rId4" Type="http://schemas.openxmlformats.org/officeDocument/2006/relationships/image" Target="../media/image3.jpeg"/><Relationship Id="rId9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7.png"/><Relationship Id="rId3" Type="http://schemas.openxmlformats.org/officeDocument/2006/relationships/image" Target="../media/image15.wmf"/><Relationship Id="rId7" Type="http://schemas.openxmlformats.org/officeDocument/2006/relationships/image" Target="../media/image11.wmf"/><Relationship Id="rId12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jpeg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24.wmf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3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33.png"/><Relationship Id="rId3" Type="http://schemas.openxmlformats.org/officeDocument/2006/relationships/image" Target="../media/image27.wmf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3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11" Type="http://schemas.openxmlformats.org/officeDocument/2006/relationships/slide" Target="slide17.xml"/><Relationship Id="rId5" Type="http://schemas.openxmlformats.org/officeDocument/2006/relationships/image" Target="../media/image29.wmf"/><Relationship Id="rId10" Type="http://schemas.openxmlformats.org/officeDocument/2006/relationships/image" Target="../media/image31.jpeg"/><Relationship Id="rId4" Type="http://schemas.openxmlformats.org/officeDocument/2006/relationships/image" Target="../media/image28.wmf"/><Relationship Id="rId9" Type="http://schemas.openxmlformats.org/officeDocument/2006/relationships/slide" Target="slide8.xml"/><Relationship Id="rId1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76200"/>
            <a:ext cx="44046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1.2A Stretches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1066800"/>
            <a:ext cx="88392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graph of </a:t>
            </a:r>
            <a:r>
              <a:rPr lang="en-US" dirty="0" smtClean="0"/>
              <a:t> y + 3 = f(x)     is </a:t>
            </a:r>
            <a:r>
              <a:rPr lang="en-US" dirty="0"/>
              <a:t>the graph of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translated</a:t>
            </a:r>
            <a:r>
              <a:rPr lang="en-US" dirty="0" smtClean="0"/>
              <a:t>…</a:t>
            </a:r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 smtClean="0">
                <a:sym typeface="Webdings"/>
              </a:rPr>
              <a:t>      </a:t>
            </a:r>
            <a:r>
              <a:rPr lang="en-US" dirty="0" smtClean="0"/>
              <a:t> </a:t>
            </a:r>
            <a:r>
              <a:rPr lang="en-US" dirty="0"/>
              <a:t>up 3 units	</a:t>
            </a:r>
            <a:r>
              <a:rPr lang="en-US" dirty="0" smtClean="0">
                <a:sym typeface="Webdings"/>
              </a:rPr>
              <a:t></a:t>
            </a:r>
            <a:r>
              <a:rPr lang="en-US" dirty="0" smtClean="0"/>
              <a:t> </a:t>
            </a:r>
            <a:r>
              <a:rPr lang="en-US" dirty="0"/>
              <a:t>left 3 </a:t>
            </a:r>
            <a:r>
              <a:rPr lang="en-US" dirty="0" smtClean="0"/>
              <a:t>units        </a:t>
            </a:r>
            <a:r>
              <a:rPr lang="en-US" dirty="0" smtClean="0">
                <a:sym typeface="Webdings"/>
              </a:rPr>
              <a:t></a:t>
            </a:r>
            <a:r>
              <a:rPr lang="en-US" dirty="0" smtClean="0"/>
              <a:t> </a:t>
            </a:r>
            <a:r>
              <a:rPr lang="en-US" dirty="0"/>
              <a:t>down 3 units	</a:t>
            </a:r>
            <a:r>
              <a:rPr lang="en-US" dirty="0">
                <a:sym typeface="Webdings"/>
              </a:rPr>
              <a:t></a:t>
            </a:r>
            <a:r>
              <a:rPr lang="en-US" dirty="0"/>
              <a:t> right 3 units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" y="2286000"/>
            <a:ext cx="841306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2. The </a:t>
            </a:r>
            <a:r>
              <a:rPr lang="en-US" dirty="0"/>
              <a:t>graph </a:t>
            </a:r>
            <a:r>
              <a:rPr lang="en-US" dirty="0" smtClean="0"/>
              <a:t>of f(x) + 4  </a:t>
            </a:r>
            <a:r>
              <a:rPr lang="en-US" dirty="0"/>
              <a:t>is the graph of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translated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smtClean="0">
                <a:sym typeface="Webdings"/>
              </a:rPr>
              <a:t>     </a:t>
            </a:r>
            <a:r>
              <a:rPr lang="en-US" dirty="0" smtClean="0"/>
              <a:t> </a:t>
            </a:r>
            <a:r>
              <a:rPr lang="en-US" dirty="0"/>
              <a:t>4 units up	</a:t>
            </a:r>
            <a:r>
              <a:rPr lang="en-US" dirty="0">
                <a:sym typeface="Webdings"/>
              </a:rPr>
              <a:t></a:t>
            </a:r>
            <a:r>
              <a:rPr lang="en-US" dirty="0"/>
              <a:t> 4 units </a:t>
            </a:r>
            <a:r>
              <a:rPr lang="en-US" dirty="0" smtClean="0"/>
              <a:t>left         </a:t>
            </a:r>
            <a:r>
              <a:rPr lang="en-US" dirty="0" smtClean="0">
                <a:sym typeface="Webdings"/>
              </a:rPr>
              <a:t></a:t>
            </a:r>
            <a:r>
              <a:rPr lang="en-US" dirty="0" smtClean="0"/>
              <a:t> </a:t>
            </a:r>
            <a:r>
              <a:rPr lang="en-US" dirty="0"/>
              <a:t>4 units down	</a:t>
            </a:r>
            <a:r>
              <a:rPr lang="en-US" dirty="0">
                <a:sym typeface="Webdings"/>
              </a:rPr>
              <a:t></a:t>
            </a:r>
            <a:r>
              <a:rPr lang="en-US" dirty="0"/>
              <a:t> 4 units right</a:t>
            </a:r>
          </a:p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28600" y="3657600"/>
            <a:ext cx="843661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3. The </a:t>
            </a:r>
            <a:r>
              <a:rPr lang="en-US" dirty="0"/>
              <a:t>graph of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 </a:t>
            </a:r>
            <a:r>
              <a:rPr lang="en-US" dirty="0"/>
              <a:t>– 7) + 6 is the graph of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that has been translated</a:t>
            </a:r>
            <a:r>
              <a:rPr lang="en-US" dirty="0" smtClean="0"/>
              <a:t>..</a:t>
            </a:r>
          </a:p>
          <a:p>
            <a:endParaRPr lang="en-US" dirty="0"/>
          </a:p>
          <a:p>
            <a:r>
              <a:rPr lang="en-US" dirty="0">
                <a:sym typeface="Webdings"/>
              </a:rPr>
              <a:t></a:t>
            </a:r>
            <a:r>
              <a:rPr lang="en-US" dirty="0"/>
              <a:t> 7 units left, 6 units up	</a:t>
            </a:r>
            <a:r>
              <a:rPr lang="en-US" dirty="0" smtClean="0"/>
              <a:t>                 </a:t>
            </a:r>
            <a:r>
              <a:rPr lang="en-US" dirty="0" smtClean="0">
                <a:sym typeface="Webdings"/>
              </a:rPr>
              <a:t></a:t>
            </a:r>
            <a:r>
              <a:rPr lang="en-US" dirty="0" smtClean="0"/>
              <a:t> </a:t>
            </a:r>
            <a:r>
              <a:rPr lang="en-US" dirty="0"/>
              <a:t>7 units left, 6 units down</a:t>
            </a:r>
          </a:p>
          <a:p>
            <a:endParaRPr lang="en-US" dirty="0" smtClean="0">
              <a:sym typeface="Webdings"/>
            </a:endParaRPr>
          </a:p>
          <a:p>
            <a:r>
              <a:rPr lang="en-US" dirty="0" smtClean="0">
                <a:sym typeface="Webdings"/>
              </a:rPr>
              <a:t></a:t>
            </a:r>
            <a:r>
              <a:rPr lang="en-US" dirty="0" smtClean="0"/>
              <a:t> </a:t>
            </a:r>
            <a:r>
              <a:rPr lang="en-US" dirty="0"/>
              <a:t>7 units right, 6 units </a:t>
            </a:r>
            <a:r>
              <a:rPr lang="en-US" dirty="0" smtClean="0"/>
              <a:t>down  </a:t>
            </a:r>
            <a:r>
              <a:rPr lang="en-US" dirty="0"/>
              <a:t>	</a:t>
            </a:r>
            <a:r>
              <a:rPr lang="en-US" dirty="0">
                <a:sym typeface="Webdings"/>
              </a:rPr>
              <a:t></a:t>
            </a:r>
            <a:r>
              <a:rPr lang="en-US" dirty="0"/>
              <a:t> 7 units right, 6 units up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8600" y="5257800"/>
            <a:ext cx="843661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4. In </a:t>
            </a:r>
            <a:r>
              <a:rPr lang="en-US" dirty="0"/>
              <a:t>general, the graph of </a:t>
            </a:r>
            <a:r>
              <a:rPr lang="en-US" b="1" i="1" dirty="0"/>
              <a:t>f</a:t>
            </a:r>
            <a:r>
              <a:rPr lang="en-US" b="1" dirty="0"/>
              <a:t>(</a:t>
            </a:r>
            <a:r>
              <a:rPr lang="en-US" b="1" i="1" dirty="0"/>
              <a:t>x </a:t>
            </a:r>
            <a:r>
              <a:rPr lang="en-US" b="1" dirty="0"/>
              <a:t>– </a:t>
            </a:r>
            <a:r>
              <a:rPr lang="en-US" b="1" i="1" dirty="0"/>
              <a:t>h</a:t>
            </a:r>
            <a:r>
              <a:rPr lang="en-US" b="1" dirty="0"/>
              <a:t>) + </a:t>
            </a:r>
            <a:r>
              <a:rPr lang="en-US" b="1" i="1" dirty="0"/>
              <a:t>k</a:t>
            </a:r>
            <a:r>
              <a:rPr lang="en-US" dirty="0"/>
              <a:t>, </a:t>
            </a:r>
            <a:r>
              <a:rPr lang="en-US" dirty="0" smtClean="0"/>
              <a:t>where </a:t>
            </a:r>
            <a:r>
              <a:rPr lang="en-US" i="1" dirty="0" smtClean="0"/>
              <a:t>h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/>
              <a:t>k</a:t>
            </a:r>
            <a:r>
              <a:rPr lang="en-US" dirty="0"/>
              <a:t> are positive, as compared to the parent function graph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), is </a:t>
            </a:r>
            <a:r>
              <a:rPr lang="en-US" dirty="0" smtClean="0"/>
              <a:t>translated</a:t>
            </a:r>
          </a:p>
          <a:p>
            <a:endParaRPr lang="en-US" dirty="0"/>
          </a:p>
          <a:p>
            <a:r>
              <a:rPr lang="en-US" dirty="0">
                <a:sym typeface="Webdings"/>
              </a:rPr>
              <a:t></a:t>
            </a:r>
            <a:r>
              <a:rPr lang="en-US" dirty="0"/>
              <a:t> </a:t>
            </a:r>
            <a:r>
              <a:rPr lang="en-US" i="1" dirty="0"/>
              <a:t>h</a:t>
            </a:r>
            <a:r>
              <a:rPr lang="en-US" dirty="0"/>
              <a:t> units left and </a:t>
            </a:r>
            <a:r>
              <a:rPr lang="en-US" i="1" dirty="0"/>
              <a:t>k</a:t>
            </a:r>
            <a:r>
              <a:rPr lang="en-US" dirty="0"/>
              <a:t> units up	</a:t>
            </a:r>
            <a:r>
              <a:rPr lang="en-US" dirty="0" smtClean="0"/>
              <a:t>                  </a:t>
            </a:r>
            <a:r>
              <a:rPr lang="en-US" dirty="0" smtClean="0">
                <a:sym typeface="Webdings"/>
              </a:rPr>
              <a:t></a:t>
            </a:r>
            <a:r>
              <a:rPr lang="en-US" dirty="0" smtClean="0"/>
              <a:t> </a:t>
            </a:r>
            <a:r>
              <a:rPr lang="en-US" i="1" dirty="0"/>
              <a:t>h</a:t>
            </a:r>
            <a:r>
              <a:rPr lang="en-US" dirty="0"/>
              <a:t> units right and </a:t>
            </a:r>
            <a:r>
              <a:rPr lang="en-US" i="1" dirty="0"/>
              <a:t>k</a:t>
            </a:r>
            <a:r>
              <a:rPr lang="en-US" dirty="0"/>
              <a:t> units up</a:t>
            </a:r>
          </a:p>
          <a:p>
            <a:r>
              <a:rPr lang="en-US" dirty="0">
                <a:sym typeface="Webdings"/>
              </a:rPr>
              <a:t></a:t>
            </a:r>
            <a:r>
              <a:rPr lang="en-US" dirty="0"/>
              <a:t> </a:t>
            </a:r>
            <a:r>
              <a:rPr lang="en-US" i="1" dirty="0"/>
              <a:t>h</a:t>
            </a:r>
            <a:r>
              <a:rPr lang="en-US" dirty="0"/>
              <a:t> units left and </a:t>
            </a:r>
            <a:r>
              <a:rPr lang="en-US" i="1" dirty="0"/>
              <a:t>k</a:t>
            </a:r>
            <a:r>
              <a:rPr lang="en-US" dirty="0"/>
              <a:t> units down 	</a:t>
            </a:r>
            <a:r>
              <a:rPr lang="en-US" dirty="0">
                <a:sym typeface="Webdings"/>
              </a:rPr>
              <a:t></a:t>
            </a:r>
            <a:r>
              <a:rPr lang="en-US" dirty="0"/>
              <a:t> </a:t>
            </a:r>
            <a:r>
              <a:rPr lang="en-US" i="1" dirty="0"/>
              <a:t>h</a:t>
            </a:r>
            <a:r>
              <a:rPr lang="en-US" dirty="0"/>
              <a:t> units right and </a:t>
            </a:r>
            <a:r>
              <a:rPr lang="en-US" i="1" dirty="0"/>
              <a:t>k</a:t>
            </a:r>
            <a:r>
              <a:rPr lang="en-US" dirty="0"/>
              <a:t> units down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81400" y="15195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x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000" y="2738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x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13910" y="465759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x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62400" y="6015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x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46B4-7DE4-442C-8CF8-B75AEB9E46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4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168400"/>
            <a:ext cx="8572500" cy="56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143000"/>
            <a:ext cx="8572500" cy="56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899592" y="0"/>
            <a:ext cx="78875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800" dirty="0" smtClean="0">
                <a:solidFill>
                  <a:srgbClr val="006600"/>
                </a:solidFill>
              </a:rPr>
              <a:t>Is This a Horizontal or Vertical Stretch of </a:t>
            </a:r>
            <a:r>
              <a:rPr lang="en-US" sz="2800" i="1" dirty="0">
                <a:solidFill>
                  <a:srgbClr val="006600"/>
                </a:solidFill>
              </a:rPr>
              <a:t>y</a:t>
            </a:r>
            <a:r>
              <a:rPr lang="en-US" sz="2800" dirty="0">
                <a:solidFill>
                  <a:srgbClr val="006600"/>
                </a:solidFill>
              </a:rPr>
              <a:t> = </a:t>
            </a:r>
            <a:r>
              <a:rPr lang="en-US" sz="2800" i="1" dirty="0">
                <a:solidFill>
                  <a:srgbClr val="006600"/>
                </a:solidFill>
              </a:rPr>
              <a:t>f</a:t>
            </a:r>
            <a:r>
              <a:rPr lang="en-US" sz="2800" dirty="0">
                <a:solidFill>
                  <a:srgbClr val="006600"/>
                </a:solidFill>
              </a:rPr>
              <a:t>(</a:t>
            </a:r>
            <a:r>
              <a:rPr lang="en-US" sz="2800" i="1" dirty="0">
                <a:solidFill>
                  <a:srgbClr val="006600"/>
                </a:solidFill>
              </a:rPr>
              <a:t>x</a:t>
            </a:r>
            <a:r>
              <a:rPr lang="en-US" sz="2800" dirty="0" smtClean="0">
                <a:solidFill>
                  <a:srgbClr val="006600"/>
                </a:solidFill>
              </a:rPr>
              <a:t>)?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562600" y="1219200"/>
            <a:ext cx="1101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>
                <a:solidFill>
                  <a:srgbClr val="CC0000"/>
                </a:solidFill>
              </a:rPr>
              <a:t>y</a:t>
            </a:r>
            <a:r>
              <a:rPr lang="en-US">
                <a:solidFill>
                  <a:srgbClr val="CC0000"/>
                </a:solidFill>
              </a:rPr>
              <a:t> = </a:t>
            </a:r>
            <a:r>
              <a:rPr lang="en-US" i="1">
                <a:solidFill>
                  <a:srgbClr val="CC0000"/>
                </a:solidFill>
              </a:rPr>
              <a:t>f</a:t>
            </a:r>
            <a:r>
              <a:rPr lang="en-US">
                <a:solidFill>
                  <a:srgbClr val="CC0000"/>
                </a:solidFill>
              </a:rPr>
              <a:t>(</a:t>
            </a:r>
            <a:r>
              <a:rPr lang="en-US" i="1">
                <a:solidFill>
                  <a:srgbClr val="CC0000"/>
                </a:solidFill>
              </a:rPr>
              <a:t>x</a:t>
            </a:r>
            <a:r>
              <a:rPr lang="en-US">
                <a:solidFill>
                  <a:srgbClr val="CC0000"/>
                </a:solidFill>
              </a:rPr>
              <a:t>)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0" y="5715000"/>
            <a:ext cx="8002588" cy="976313"/>
            <a:chOff x="0" y="3600"/>
            <a:chExt cx="5041" cy="615"/>
          </a:xfrm>
        </p:grpSpPr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0" y="3600"/>
              <a:ext cx="5041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dirty="0"/>
                <a:t>The graph </a:t>
              </a:r>
              <a:r>
                <a:rPr lang="en-US" i="1" dirty="0"/>
                <a:t>y</a:t>
              </a:r>
              <a:r>
                <a:rPr lang="en-US" dirty="0"/>
                <a:t> = </a:t>
              </a:r>
              <a:r>
                <a:rPr lang="en-US" i="1" dirty="0"/>
                <a:t>f</a:t>
              </a:r>
              <a:r>
                <a:rPr lang="en-US" dirty="0"/>
                <a:t>(</a:t>
              </a:r>
              <a:r>
                <a:rPr lang="en-US" i="1" dirty="0"/>
                <a:t>x</a:t>
              </a:r>
              <a:r>
                <a:rPr lang="en-US" dirty="0"/>
                <a:t>) is </a:t>
              </a:r>
              <a:r>
                <a:rPr lang="en-US" dirty="0">
                  <a:solidFill>
                    <a:srgbClr val="CC0000"/>
                  </a:solidFill>
                </a:rPr>
                <a:t>stretched</a:t>
              </a:r>
              <a:r>
                <a:rPr lang="en-US" dirty="0"/>
                <a:t> </a:t>
              </a:r>
              <a:r>
                <a:rPr lang="en-US" dirty="0">
                  <a:solidFill>
                    <a:srgbClr val="CC0000"/>
                  </a:solidFill>
                </a:rPr>
                <a:t>vertically </a:t>
              </a:r>
              <a:r>
                <a:rPr lang="en-US" dirty="0"/>
                <a:t>about the </a:t>
              </a:r>
              <a:r>
                <a:rPr lang="en-US" i="1" dirty="0"/>
                <a:t>x</a:t>
              </a:r>
              <a:r>
                <a:rPr lang="en-US" dirty="0"/>
                <a:t>-axis by</a:t>
              </a:r>
            </a:p>
            <a:p>
              <a:r>
                <a:rPr lang="en-US" dirty="0"/>
                <a:t>a factor </a:t>
              </a:r>
              <a:r>
                <a:rPr lang="en-US" dirty="0" smtClean="0"/>
                <a:t>of       . </a:t>
              </a:r>
              <a:endParaRPr lang="en-US" dirty="0"/>
            </a:p>
          </p:txBody>
        </p:sp>
        <p:graphicFrame>
          <p:nvGraphicFramePr>
            <p:cNvPr id="11274" name="Object 2"/>
            <p:cNvGraphicFramePr>
              <a:graphicFrameLocks noChangeAspect="1"/>
            </p:cNvGraphicFramePr>
            <p:nvPr/>
          </p:nvGraphicFramePr>
          <p:xfrm>
            <a:off x="1008" y="3792"/>
            <a:ext cx="167" cy="4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3" name="Equation" r:id="rId6" imgW="139700" imgH="355600" progId="Equation.DSMT36">
                    <p:embed/>
                  </p:oleObj>
                </mc:Choice>
                <mc:Fallback>
                  <p:oleObj name="Equation" r:id="rId6" imgW="139700" imgH="355600" progId="Equation.DSMT3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3792"/>
                          <a:ext cx="167" cy="4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7684"/>
              </p:ext>
            </p:extLst>
          </p:nvPr>
        </p:nvGraphicFramePr>
        <p:xfrm>
          <a:off x="7020272" y="1447800"/>
          <a:ext cx="1126921" cy="346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Equation" r:id="rId8" imgW="660240" imgH="203040" progId="Equation.DSMT4">
                  <p:embed/>
                </p:oleObj>
              </mc:Choice>
              <mc:Fallback>
                <p:oleObj name="Equation" r:id="rId8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1447800"/>
                        <a:ext cx="1126921" cy="3467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0686482"/>
              </p:ext>
            </p:extLst>
          </p:nvPr>
        </p:nvGraphicFramePr>
        <p:xfrm>
          <a:off x="7131050" y="2047875"/>
          <a:ext cx="1192213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Equation" r:id="rId10" imgW="698400" imgH="393480" progId="Equation.DSMT4">
                  <p:embed/>
                </p:oleObj>
              </mc:Choice>
              <mc:Fallback>
                <p:oleObj name="Equation" r:id="rId10" imgW="698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1050" y="2047875"/>
                        <a:ext cx="1192213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46B4-7DE4-442C-8CF8-B75AEB9E461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84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052736"/>
            <a:ext cx="4438650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843" y="1056332"/>
            <a:ext cx="4438650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332656"/>
            <a:ext cx="7287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Has the graph been stretched Horizontally or Vertically?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4941168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(1, 1)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1679099" y="5172000"/>
            <a:ext cx="66065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4527599" y="3509800"/>
            <a:ext cx="87130" cy="7200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792752"/>
              </p:ext>
            </p:extLst>
          </p:nvPr>
        </p:nvGraphicFramePr>
        <p:xfrm>
          <a:off x="7140990" y="1268760"/>
          <a:ext cx="1128126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tion" r:id="rId5" imgW="596880" imgH="228600" progId="Equation.DSMT4">
                  <p:embed/>
                </p:oleObj>
              </mc:Choice>
              <mc:Fallback>
                <p:oleObj name="Equation" r:id="rId5" imgW="596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0990" y="1268760"/>
                        <a:ext cx="1128126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386245"/>
              </p:ext>
            </p:extLst>
          </p:nvPr>
        </p:nvGraphicFramePr>
        <p:xfrm>
          <a:off x="7155951" y="2420888"/>
          <a:ext cx="929171" cy="428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7" imgW="495000" imgH="228600" progId="Equation.DSMT4">
                  <p:embed/>
                </p:oleObj>
              </mc:Choice>
              <mc:Fallback>
                <p:oleObj name="Equation" r:id="rId7" imgW="495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5951" y="2420888"/>
                        <a:ext cx="929171" cy="4288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46B4-7DE4-442C-8CF8-B75AEB9E461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8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4737" y="332656"/>
            <a:ext cx="30185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Zeros of a Function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990600"/>
            <a:ext cx="5014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1. What are the zeros of the function?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18347" y="2790800"/>
            <a:ext cx="39376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2. Use transformations to determine the zeros of the following functions.</a:t>
            </a:r>
            <a:endParaRPr lang="en-US" sz="2400" b="1" dirty="0"/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668870"/>
            <a:ext cx="4438650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851123"/>
              </p:ext>
            </p:extLst>
          </p:nvPr>
        </p:nvGraphicFramePr>
        <p:xfrm>
          <a:off x="441325" y="4663728"/>
          <a:ext cx="17033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1" name="Equation" r:id="rId4" imgW="825480" imgH="203040" progId="Equation.DSMT4">
                  <p:embed/>
                </p:oleObj>
              </mc:Choice>
              <mc:Fallback>
                <p:oleObj name="Equation" r:id="rId4" imgW="825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4663728"/>
                        <a:ext cx="1703388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524746"/>
              </p:ext>
            </p:extLst>
          </p:nvPr>
        </p:nvGraphicFramePr>
        <p:xfrm>
          <a:off x="441325" y="5238403"/>
          <a:ext cx="191452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2" name="Equation" r:id="rId6" imgW="927000" imgH="431640" progId="Equation.DSMT4">
                  <p:embed/>
                </p:oleObj>
              </mc:Choice>
              <mc:Fallback>
                <p:oleObj name="Equation" r:id="rId6" imgW="9270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5238403"/>
                        <a:ext cx="1914525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475384"/>
              </p:ext>
            </p:extLst>
          </p:nvPr>
        </p:nvGraphicFramePr>
        <p:xfrm>
          <a:off x="441325" y="3943003"/>
          <a:ext cx="19145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3" name="Equation" r:id="rId8" imgW="927000" imgH="203040" progId="Equation.DSMT4">
                  <p:embed/>
                </p:oleObj>
              </mc:Choice>
              <mc:Fallback>
                <p:oleObj name="Equation" r:id="rId8" imgW="927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3943003"/>
                        <a:ext cx="191452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53621" y="3928119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x</a:t>
            </a:r>
            <a:r>
              <a:rPr lang="en-US" sz="2000" b="1" dirty="0" smtClean="0">
                <a:solidFill>
                  <a:srgbClr val="FF0000"/>
                </a:solidFill>
              </a:rPr>
              <a:t> = -1, 1, 4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37597" y="4626721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x</a:t>
            </a:r>
            <a:r>
              <a:rPr lang="en-US" sz="2000" b="1" dirty="0" smtClean="0">
                <a:solidFill>
                  <a:srgbClr val="FF0000"/>
                </a:solidFill>
              </a:rPr>
              <a:t> = -2, </a:t>
            </a:r>
            <a:r>
              <a:rPr lang="en-US" sz="2000" b="1" dirty="0">
                <a:solidFill>
                  <a:srgbClr val="FF0000"/>
                </a:solidFill>
              </a:rPr>
              <a:t>0</a:t>
            </a:r>
            <a:r>
              <a:rPr lang="en-US" sz="2000" b="1" dirty="0" smtClean="0">
                <a:solidFill>
                  <a:srgbClr val="FF0000"/>
                </a:solidFill>
              </a:rPr>
              <a:t>, </a:t>
            </a:r>
            <a:r>
              <a:rPr lang="en-US" sz="2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27584" y="1566664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x</a:t>
            </a:r>
            <a:r>
              <a:rPr lang="en-US" sz="2000" b="1" dirty="0" smtClean="0">
                <a:solidFill>
                  <a:srgbClr val="FF0000"/>
                </a:solidFill>
              </a:rPr>
              <a:t> = -2, </a:t>
            </a:r>
            <a:r>
              <a:rPr lang="en-US" sz="2000" b="1" dirty="0">
                <a:solidFill>
                  <a:srgbClr val="FF0000"/>
                </a:solidFill>
              </a:rPr>
              <a:t>0</a:t>
            </a:r>
            <a:r>
              <a:rPr lang="en-US" sz="2000" b="1" dirty="0" smtClean="0">
                <a:solidFill>
                  <a:srgbClr val="FF0000"/>
                </a:solidFill>
              </a:rPr>
              <a:t>, </a:t>
            </a:r>
            <a:r>
              <a:rPr lang="en-US" sz="2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82756" y="5527104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x</a:t>
            </a:r>
            <a:r>
              <a:rPr lang="en-US" sz="2000" b="1" dirty="0" smtClean="0">
                <a:solidFill>
                  <a:srgbClr val="FF0000"/>
                </a:solidFill>
              </a:rPr>
              <a:t> = -4, </a:t>
            </a:r>
            <a:r>
              <a:rPr lang="en-US" sz="2000" b="1" dirty="0">
                <a:solidFill>
                  <a:srgbClr val="FF0000"/>
                </a:solidFill>
              </a:rPr>
              <a:t>0</a:t>
            </a:r>
            <a:r>
              <a:rPr lang="en-US" sz="2000" b="1" dirty="0" smtClean="0">
                <a:solidFill>
                  <a:srgbClr val="FF0000"/>
                </a:solidFill>
              </a:rPr>
              <a:t>, 6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46B4-7DE4-442C-8CF8-B75AEB9E461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0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-44450" y="609600"/>
            <a:ext cx="91122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/>
              <a:t>Describe the transformation in words compared to the graph of a function </a:t>
            </a:r>
            <a:r>
              <a:rPr lang="en-US" sz="2000" i="1"/>
              <a:t>y</a:t>
            </a:r>
            <a:r>
              <a:rPr lang="en-US" sz="2000"/>
              <a:t> = </a:t>
            </a:r>
            <a:r>
              <a:rPr lang="en-US" sz="2000" i="1"/>
              <a:t>f</a:t>
            </a:r>
            <a:r>
              <a:rPr lang="en-US" sz="2000"/>
              <a:t>(</a:t>
            </a:r>
            <a:r>
              <a:rPr lang="en-US" sz="2000" i="1"/>
              <a:t>x</a:t>
            </a:r>
            <a:r>
              <a:rPr lang="en-US" sz="2000"/>
              <a:t>).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88925" y="1203325"/>
            <a:ext cx="1660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a) 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f</a:t>
            </a:r>
            <a:r>
              <a:rPr lang="en-US"/>
              <a:t>(3</a:t>
            </a:r>
            <a:r>
              <a:rPr lang="en-US" i="1"/>
              <a:t>x</a:t>
            </a:r>
            <a:r>
              <a:rPr lang="en-US"/>
              <a:t>)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857750" y="1219200"/>
            <a:ext cx="1677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b)  3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f</a:t>
            </a:r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)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88925" y="2896096"/>
            <a:ext cx="1797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c)  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f</a:t>
            </a:r>
            <a:r>
              <a:rPr lang="en-US"/>
              <a:t>(    </a:t>
            </a:r>
            <a:r>
              <a:rPr lang="en-US" i="1"/>
              <a:t>x</a:t>
            </a:r>
            <a:r>
              <a:rPr lang="en-US"/>
              <a:t>)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860925" y="2896096"/>
            <a:ext cx="1698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d)  </a:t>
            </a:r>
            <a:r>
              <a:rPr lang="en-US" i="1"/>
              <a:t>y</a:t>
            </a:r>
            <a:r>
              <a:rPr lang="en-US"/>
              <a:t> = 2</a:t>
            </a:r>
            <a:r>
              <a:rPr lang="en-US" i="1"/>
              <a:t>f</a:t>
            </a:r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)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381000" y="3429496"/>
            <a:ext cx="353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>
                <a:solidFill>
                  <a:srgbClr val="CC0000"/>
                </a:solidFill>
              </a:rPr>
              <a:t>Stretched horizontally by a factor </a:t>
            </a:r>
          </a:p>
          <a:p>
            <a:r>
              <a:rPr lang="en-US" sz="1800">
                <a:solidFill>
                  <a:srgbClr val="CC0000"/>
                </a:solidFill>
              </a:rPr>
              <a:t>of 2 about the </a:t>
            </a:r>
            <a:r>
              <a:rPr lang="en-US" sz="1800" i="1">
                <a:solidFill>
                  <a:srgbClr val="CC0000"/>
                </a:solidFill>
              </a:rPr>
              <a:t>y</a:t>
            </a:r>
            <a:r>
              <a:rPr lang="en-US" sz="1800">
                <a:solidFill>
                  <a:srgbClr val="CC0000"/>
                </a:solidFill>
              </a:rPr>
              <a:t>-axis.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668338" y="-15875"/>
            <a:ext cx="787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u="sng">
                <a:solidFill>
                  <a:srgbClr val="006600"/>
                </a:solidFill>
              </a:rPr>
              <a:t>Describing the Horizontal or Vertical Stretch of a Function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65125" y="1579563"/>
            <a:ext cx="3067050" cy="858837"/>
            <a:chOff x="230" y="995"/>
            <a:chExt cx="1932" cy="541"/>
          </a:xfrm>
        </p:grpSpPr>
        <p:sp>
          <p:nvSpPr>
            <p:cNvPr id="13330" name="Text Box 9"/>
            <p:cNvSpPr txBox="1">
              <a:spLocks noChangeArrowheads="1"/>
            </p:cNvSpPr>
            <p:nvPr/>
          </p:nvSpPr>
          <p:spPr bwMode="auto">
            <a:xfrm>
              <a:off x="230" y="995"/>
              <a:ext cx="1932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lnSpc>
                  <a:spcPct val="135000"/>
                </a:lnSpc>
              </a:pPr>
              <a:r>
                <a:rPr lang="en-US" sz="1800">
                  <a:solidFill>
                    <a:srgbClr val="CC0000"/>
                  </a:solidFill>
                </a:rPr>
                <a:t>Stretched horizontally by a </a:t>
              </a:r>
            </a:p>
            <a:p>
              <a:r>
                <a:rPr lang="en-US" sz="1800">
                  <a:solidFill>
                    <a:srgbClr val="CC0000"/>
                  </a:solidFill>
                </a:rPr>
                <a:t>factor of        about the </a:t>
              </a:r>
              <a:r>
                <a:rPr lang="en-US" sz="1800" i="1">
                  <a:solidFill>
                    <a:srgbClr val="CC0000"/>
                  </a:solidFill>
                </a:rPr>
                <a:t>y</a:t>
              </a:r>
              <a:r>
                <a:rPr lang="en-US" sz="1800">
                  <a:solidFill>
                    <a:srgbClr val="CC0000"/>
                  </a:solidFill>
                </a:rPr>
                <a:t>-axis.</a:t>
              </a:r>
            </a:p>
          </p:txBody>
        </p:sp>
        <p:graphicFrame>
          <p:nvGraphicFramePr>
            <p:cNvPr id="13331" name="Object 5"/>
            <p:cNvGraphicFramePr>
              <a:graphicFrameLocks noChangeAspect="1"/>
            </p:cNvGraphicFramePr>
            <p:nvPr/>
          </p:nvGraphicFramePr>
          <p:xfrm>
            <a:off x="832" y="1208"/>
            <a:ext cx="129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02" name="Equation" r:id="rId4" imgW="139700" imgH="355600" progId="Equation.DSMT36">
                    <p:embed/>
                  </p:oleObj>
                </mc:Choice>
                <mc:Fallback>
                  <p:oleObj name="Equation" r:id="rId4" imgW="139700" imgH="355600" progId="Equation.DSMT3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2" y="1208"/>
                          <a:ext cx="129" cy="3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5181600" y="1527175"/>
            <a:ext cx="3033713" cy="974725"/>
            <a:chOff x="3264" y="962"/>
            <a:chExt cx="1911" cy="614"/>
          </a:xfrm>
        </p:grpSpPr>
        <p:sp>
          <p:nvSpPr>
            <p:cNvPr id="13328" name="Text Box 10"/>
            <p:cNvSpPr txBox="1">
              <a:spLocks noChangeArrowheads="1"/>
            </p:cNvSpPr>
            <p:nvPr/>
          </p:nvSpPr>
          <p:spPr bwMode="auto">
            <a:xfrm>
              <a:off x="3264" y="962"/>
              <a:ext cx="1911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lnSpc>
                  <a:spcPct val="135000"/>
                </a:lnSpc>
              </a:pPr>
              <a:r>
                <a:rPr lang="en-US" sz="1800">
                  <a:solidFill>
                    <a:srgbClr val="CC0000"/>
                  </a:solidFill>
                </a:rPr>
                <a:t>Stretch vertically by a factor </a:t>
              </a:r>
            </a:p>
            <a:p>
              <a:pPr>
                <a:lnSpc>
                  <a:spcPct val="135000"/>
                </a:lnSpc>
              </a:pPr>
              <a:r>
                <a:rPr lang="en-US" sz="1800">
                  <a:solidFill>
                    <a:srgbClr val="CC0000"/>
                  </a:solidFill>
                </a:rPr>
                <a:t>of          about the </a:t>
              </a:r>
              <a:r>
                <a:rPr lang="en-US" sz="1800" i="1">
                  <a:solidFill>
                    <a:srgbClr val="CC0000"/>
                  </a:solidFill>
                </a:rPr>
                <a:t>x</a:t>
              </a:r>
              <a:r>
                <a:rPr lang="en-US" sz="1800">
                  <a:solidFill>
                    <a:srgbClr val="CC0000"/>
                  </a:solidFill>
                </a:rPr>
                <a:t>-axis.</a:t>
              </a:r>
            </a:p>
          </p:txBody>
        </p:sp>
        <p:graphicFrame>
          <p:nvGraphicFramePr>
            <p:cNvPr id="13329" name="Object 4"/>
            <p:cNvGraphicFramePr>
              <a:graphicFrameLocks noChangeAspect="1"/>
            </p:cNvGraphicFramePr>
            <p:nvPr/>
          </p:nvGraphicFramePr>
          <p:xfrm>
            <a:off x="3504" y="1192"/>
            <a:ext cx="151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03" name="Equation" r:id="rId6" imgW="139700" imgH="355600" progId="Equation.DSMT36">
                    <p:embed/>
                  </p:oleObj>
                </mc:Choice>
                <mc:Fallback>
                  <p:oleObj name="Equation" r:id="rId6" imgW="139700" imgH="355600" progId="Equation.DSMT3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1192"/>
                          <a:ext cx="151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38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133732"/>
              </p:ext>
            </p:extLst>
          </p:nvPr>
        </p:nvGraphicFramePr>
        <p:xfrm>
          <a:off x="1447800" y="2819896"/>
          <a:ext cx="24923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" name="Equation" r:id="rId7" imgW="139700" imgH="355600" progId="Equation.DSMT36">
                  <p:embed/>
                </p:oleObj>
              </mc:Choice>
              <mc:Fallback>
                <p:oleObj name="Equation" r:id="rId7" imgW="1397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819896"/>
                        <a:ext cx="249238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25" name="Group 32"/>
          <p:cNvGrpSpPr>
            <a:grpSpLocks/>
          </p:cNvGrpSpPr>
          <p:nvPr/>
        </p:nvGrpSpPr>
        <p:grpSpPr bwMode="auto">
          <a:xfrm>
            <a:off x="5181600" y="3356471"/>
            <a:ext cx="3262313" cy="936625"/>
            <a:chOff x="3264" y="1874"/>
            <a:chExt cx="2055" cy="590"/>
          </a:xfrm>
        </p:grpSpPr>
        <p:sp>
          <p:nvSpPr>
            <p:cNvPr id="13326" name="Text Box 12"/>
            <p:cNvSpPr txBox="1">
              <a:spLocks noChangeArrowheads="1"/>
            </p:cNvSpPr>
            <p:nvPr/>
          </p:nvSpPr>
          <p:spPr bwMode="auto">
            <a:xfrm>
              <a:off x="3264" y="1874"/>
              <a:ext cx="2055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pPr>
                <a:lnSpc>
                  <a:spcPct val="135000"/>
                </a:lnSpc>
              </a:pPr>
              <a:r>
                <a:rPr lang="en-US" sz="1800" dirty="0">
                  <a:solidFill>
                    <a:srgbClr val="CC0000"/>
                  </a:solidFill>
                </a:rPr>
                <a:t>Stretched vertically by a factor </a:t>
              </a:r>
            </a:p>
            <a:p>
              <a:pPr>
                <a:lnSpc>
                  <a:spcPct val="135000"/>
                </a:lnSpc>
              </a:pPr>
              <a:r>
                <a:rPr lang="en-US" sz="1800" dirty="0">
                  <a:solidFill>
                    <a:srgbClr val="CC0000"/>
                  </a:solidFill>
                </a:rPr>
                <a:t>of           about the </a:t>
              </a:r>
              <a:r>
                <a:rPr lang="en-US" sz="1800" i="1" dirty="0">
                  <a:solidFill>
                    <a:srgbClr val="CC0000"/>
                  </a:solidFill>
                </a:rPr>
                <a:t>x</a:t>
              </a:r>
              <a:r>
                <a:rPr lang="en-US" sz="1800" dirty="0">
                  <a:solidFill>
                    <a:srgbClr val="CC0000"/>
                  </a:solidFill>
                </a:rPr>
                <a:t>-axis.</a:t>
              </a:r>
            </a:p>
          </p:txBody>
        </p:sp>
        <p:graphicFrame>
          <p:nvGraphicFramePr>
            <p:cNvPr id="13327" name="Object 3"/>
            <p:cNvGraphicFramePr>
              <a:graphicFrameLocks noChangeAspect="1"/>
            </p:cNvGraphicFramePr>
            <p:nvPr/>
          </p:nvGraphicFramePr>
          <p:xfrm>
            <a:off x="3513" y="2112"/>
            <a:ext cx="138" cy="3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05" name="Equation" r:id="rId9" imgW="139700" imgH="355600" progId="Equation.DSMT36">
                    <p:embed/>
                  </p:oleObj>
                </mc:Choice>
                <mc:Fallback>
                  <p:oleObj name="Equation" r:id="rId9" imgW="139700" imgH="355600" progId="Equation.DSMT3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3" y="2112"/>
                          <a:ext cx="138" cy="3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46B4-7DE4-442C-8CF8-B75AEB9E461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5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autoUpdateAnimBg="0"/>
      <p:bldP spid="15364" grpId="0" autoUpdateAnimBg="0"/>
      <p:bldP spid="15365" grpId="0" autoUpdateAnimBg="0"/>
      <p:bldP spid="15366" grpId="0" autoUpdateAnimBg="0"/>
      <p:bldP spid="15371" grpId="0" autoUpdateAnimBg="0"/>
      <p:bldP spid="1537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www.modernanalyst.com/Portals/0/Public%20Uploads%202/True_or_False_Fotolia_15918310_X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4258409"/>
            <a:ext cx="1905000" cy="122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http://www.modernanalyst.com/Portals/0/Public%20Uploads%202/True_or_False_Fotolia_15918310_X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2590800"/>
            <a:ext cx="1905000" cy="122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50718"/>
            <a:ext cx="2145723" cy="1430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71800" y="1214735"/>
            <a:ext cx="5232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Consider the graph of a function y = f(x)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4384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transformation described by y = f(2x+4) is horizontal stretch about the y-axis by a factor of ½.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6934200" y="2819400"/>
            <a:ext cx="952500" cy="8799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40386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translation described by y = f(2x + 4) is horizontal shift of 4 units to the left.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6019800" y="4495800"/>
            <a:ext cx="952500" cy="8799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5791200"/>
            <a:ext cx="3964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Translations must be factored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145551"/>
              </p:ext>
            </p:extLst>
          </p:nvPr>
        </p:nvGraphicFramePr>
        <p:xfrm>
          <a:off x="4754563" y="5689600"/>
          <a:ext cx="3856037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Equation" r:id="rId5" imgW="1231560" imgH="203040" progId="Equation.DSMT4">
                  <p:embed/>
                </p:oleObj>
              </mc:Choice>
              <mc:Fallback>
                <p:oleObj name="Equation" r:id="rId5" imgW="123156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4563" y="5689600"/>
                        <a:ext cx="3856037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46B4-7DE4-442C-8CF8-B75AEB9E461E}" type="slidenum">
              <a:rPr lang="en-US" smtClean="0"/>
              <a:t>14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267200" y="4659868"/>
            <a:ext cx="1491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y = </a:t>
            </a:r>
            <a:r>
              <a:rPr lang="en-US" b="1" dirty="0" smtClean="0"/>
              <a:t>f(2(x </a:t>
            </a:r>
            <a:r>
              <a:rPr lang="en-US" b="1" dirty="0"/>
              <a:t>+ </a:t>
            </a:r>
            <a:r>
              <a:rPr lang="en-US" b="1" dirty="0" smtClean="0"/>
              <a:t>2))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8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  <p:bldP spid="9" grpId="0" animBg="1"/>
      <p:bldP spid="10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88925" y="533400"/>
            <a:ext cx="84010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/>
              <a:t>The graph of the function </a:t>
            </a:r>
            <a:r>
              <a:rPr lang="en-US" i="1">
                <a:solidFill>
                  <a:srgbClr val="CC0000"/>
                </a:solidFill>
              </a:rPr>
              <a:t>y</a:t>
            </a:r>
            <a:r>
              <a:rPr lang="en-US">
                <a:solidFill>
                  <a:srgbClr val="CC0000"/>
                </a:solidFill>
              </a:rPr>
              <a:t> = </a:t>
            </a:r>
            <a:r>
              <a:rPr lang="en-US" i="1">
                <a:solidFill>
                  <a:srgbClr val="CC0000"/>
                </a:solidFill>
              </a:rPr>
              <a:t>f</a:t>
            </a:r>
            <a:r>
              <a:rPr lang="en-US">
                <a:solidFill>
                  <a:srgbClr val="CC0000"/>
                </a:solidFill>
              </a:rPr>
              <a:t>(</a:t>
            </a:r>
            <a:r>
              <a:rPr lang="en-US" i="1">
                <a:solidFill>
                  <a:srgbClr val="CC0000"/>
                </a:solidFill>
              </a:rPr>
              <a:t>x</a:t>
            </a:r>
            <a:r>
              <a:rPr lang="en-US">
                <a:solidFill>
                  <a:srgbClr val="CC0000"/>
                </a:solidFill>
              </a:rPr>
              <a:t>)</a:t>
            </a:r>
            <a:r>
              <a:rPr lang="en-US"/>
              <a:t> is transformed as described.  </a:t>
            </a:r>
          </a:p>
          <a:p>
            <a:r>
              <a:rPr lang="en-US"/>
              <a:t>Write the new equation in the form </a:t>
            </a:r>
            <a:r>
              <a:rPr lang="en-US" i="1">
                <a:solidFill>
                  <a:srgbClr val="CC0000"/>
                </a:solidFill>
              </a:rPr>
              <a:t>y</a:t>
            </a:r>
            <a:r>
              <a:rPr lang="en-US">
                <a:solidFill>
                  <a:srgbClr val="CC0000"/>
                </a:solidFill>
              </a:rPr>
              <a:t> = </a:t>
            </a:r>
            <a:r>
              <a:rPr lang="en-US" i="1">
                <a:solidFill>
                  <a:srgbClr val="CC0000"/>
                </a:solidFill>
              </a:rPr>
              <a:t>af</a:t>
            </a:r>
            <a:r>
              <a:rPr lang="en-US">
                <a:solidFill>
                  <a:srgbClr val="CC0000"/>
                </a:solidFill>
              </a:rPr>
              <a:t>(</a:t>
            </a:r>
            <a:r>
              <a:rPr lang="en-US" i="1">
                <a:solidFill>
                  <a:srgbClr val="CC0000"/>
                </a:solidFill>
              </a:rPr>
              <a:t>bx</a:t>
            </a:r>
            <a:r>
              <a:rPr lang="en-US">
                <a:solidFill>
                  <a:srgbClr val="CC0000"/>
                </a:solidFill>
              </a:rPr>
              <a:t>)</a:t>
            </a:r>
            <a:r>
              <a:rPr lang="en-US"/>
              <a:t>.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88925" y="1416050"/>
            <a:ext cx="88550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buFont typeface="Times" charset="0"/>
              <a:buAutoNum type="alphaLcParenR"/>
            </a:pPr>
            <a:r>
              <a:rPr lang="en-US"/>
              <a:t>Stretched horizontal by a factor of </a:t>
            </a:r>
            <a:r>
              <a:rPr lang="en-US" i="1"/>
              <a:t>one-third </a:t>
            </a:r>
            <a:r>
              <a:rPr lang="en-US"/>
              <a:t>about the </a:t>
            </a:r>
            <a:r>
              <a:rPr lang="en-US" i="1"/>
              <a:t>y</a:t>
            </a:r>
            <a:r>
              <a:rPr lang="en-US"/>
              <a:t>-axis</a:t>
            </a:r>
            <a:r>
              <a:rPr lang="en-US" i="1"/>
              <a:t>,</a:t>
            </a:r>
            <a:r>
              <a:rPr lang="en-US"/>
              <a:t> and stretched vertically about the </a:t>
            </a:r>
            <a:r>
              <a:rPr lang="en-US" i="1"/>
              <a:t>x</a:t>
            </a:r>
            <a:r>
              <a:rPr lang="en-US"/>
              <a:t>-axis by a factor of </a:t>
            </a:r>
            <a:r>
              <a:rPr lang="en-US" i="1"/>
              <a:t>two.</a:t>
            </a:r>
            <a:endParaRPr 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629400" y="2057400"/>
            <a:ext cx="1406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>
                <a:solidFill>
                  <a:srgbClr val="CC0000"/>
                </a:solidFill>
              </a:rPr>
              <a:t>y</a:t>
            </a:r>
            <a:r>
              <a:rPr lang="en-US">
                <a:solidFill>
                  <a:srgbClr val="CC0000"/>
                </a:solidFill>
              </a:rPr>
              <a:t> = 2</a:t>
            </a:r>
            <a:r>
              <a:rPr lang="en-US" i="1">
                <a:solidFill>
                  <a:srgbClr val="CC0000"/>
                </a:solidFill>
              </a:rPr>
              <a:t>f</a:t>
            </a:r>
            <a:r>
              <a:rPr lang="en-US">
                <a:solidFill>
                  <a:srgbClr val="CC0000"/>
                </a:solidFill>
              </a:rPr>
              <a:t>(3</a:t>
            </a:r>
            <a:r>
              <a:rPr lang="en-US" i="1">
                <a:solidFill>
                  <a:srgbClr val="CC0000"/>
                </a:solidFill>
              </a:rPr>
              <a:t>x</a:t>
            </a:r>
            <a:r>
              <a:rPr lang="en-US">
                <a:solidFill>
                  <a:srgbClr val="CC0000"/>
                </a:solidFill>
              </a:rPr>
              <a:t>)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66700" y="2551113"/>
            <a:ext cx="88773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buFont typeface="Times" charset="0"/>
              <a:buAutoNum type="alphaLcParenR" startAt="2"/>
            </a:pPr>
            <a:r>
              <a:rPr lang="en-US" dirty="0"/>
              <a:t>Stretched horizontally by a factor of  </a:t>
            </a:r>
            <a:r>
              <a:rPr lang="en-US" i="1" dirty="0"/>
              <a:t>two </a:t>
            </a:r>
            <a:r>
              <a:rPr lang="en-US" dirty="0"/>
              <a:t>about the </a:t>
            </a:r>
            <a:r>
              <a:rPr lang="en-US" i="1" dirty="0" smtClean="0"/>
              <a:t>y</a:t>
            </a:r>
            <a:r>
              <a:rPr lang="en-US" dirty="0" smtClean="0"/>
              <a:t>-axis</a:t>
            </a:r>
            <a:r>
              <a:rPr lang="en-US" dirty="0"/>
              <a:t> </a:t>
            </a:r>
            <a:r>
              <a:rPr lang="en-US" dirty="0" smtClean="0"/>
              <a:t>and translated four units to the left.</a:t>
            </a:r>
            <a:endParaRPr lang="en-US" dirty="0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316163" y="60325"/>
            <a:ext cx="4506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u="sng">
                <a:solidFill>
                  <a:schemeClr val="accent2"/>
                </a:solidFill>
              </a:rPr>
              <a:t>Stating the Equation of </a:t>
            </a:r>
            <a:r>
              <a:rPr lang="en-US" i="1" u="sng">
                <a:solidFill>
                  <a:schemeClr val="accent2"/>
                </a:solidFill>
              </a:rPr>
              <a:t>y</a:t>
            </a:r>
            <a:r>
              <a:rPr lang="en-US" u="sng">
                <a:solidFill>
                  <a:schemeClr val="accent2"/>
                </a:solidFill>
              </a:rPr>
              <a:t> = </a:t>
            </a:r>
            <a:r>
              <a:rPr lang="en-US" i="1" u="sng">
                <a:solidFill>
                  <a:schemeClr val="accent2"/>
                </a:solidFill>
              </a:rPr>
              <a:t>af</a:t>
            </a:r>
            <a:r>
              <a:rPr lang="en-US" u="sng">
                <a:solidFill>
                  <a:schemeClr val="accent2"/>
                </a:solidFill>
              </a:rPr>
              <a:t>(</a:t>
            </a:r>
            <a:r>
              <a:rPr lang="en-US" i="1" u="sng">
                <a:solidFill>
                  <a:schemeClr val="accent2"/>
                </a:solidFill>
              </a:rPr>
              <a:t>kx</a:t>
            </a:r>
            <a:r>
              <a:rPr lang="en-US" u="sng">
                <a:solidFill>
                  <a:schemeClr val="accent2"/>
                </a:solidFill>
              </a:rPr>
              <a:t>)</a:t>
            </a:r>
            <a:endParaRPr lang="en-US">
              <a:solidFill>
                <a:schemeClr val="accent2"/>
              </a:solidFill>
            </a:endParaRPr>
          </a:p>
        </p:txBody>
      </p:sp>
      <p:graphicFrame>
        <p:nvGraphicFramePr>
          <p:cNvPr id="1640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295147"/>
              </p:ext>
            </p:extLst>
          </p:nvPr>
        </p:nvGraphicFramePr>
        <p:xfrm>
          <a:off x="6789738" y="3205163"/>
          <a:ext cx="1203325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9" name="Equation" r:id="rId4" imgW="761760" imgH="431640" progId="Equation.DSMT4">
                  <p:embed/>
                </p:oleObj>
              </mc:Choice>
              <mc:Fallback>
                <p:oleObj name="Equation" r:id="rId4" imgW="7617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9738" y="3205163"/>
                        <a:ext cx="1203325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117184"/>
              </p:ext>
            </p:extLst>
          </p:nvPr>
        </p:nvGraphicFramePr>
        <p:xfrm>
          <a:off x="6688138" y="4149725"/>
          <a:ext cx="1724025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0" name="Equation" r:id="rId6" imgW="1091880" imgH="431640" progId="Equation.DSMT4">
                  <p:embed/>
                </p:oleObj>
              </mc:Choice>
              <mc:Fallback>
                <p:oleObj name="Equation" r:id="rId6" imgW="10918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8138" y="4149725"/>
                        <a:ext cx="1724025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908347"/>
              </p:ext>
            </p:extLst>
          </p:nvPr>
        </p:nvGraphicFramePr>
        <p:xfrm>
          <a:off x="6677025" y="5094288"/>
          <a:ext cx="1543050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1" name="Equation" r:id="rId8" imgW="977760" imgH="431640" progId="Equation.DSMT4">
                  <p:embed/>
                </p:oleObj>
              </mc:Choice>
              <mc:Fallback>
                <p:oleObj name="Equation" r:id="rId8" imgW="9777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7025" y="5094288"/>
                        <a:ext cx="1543050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46B4-7DE4-442C-8CF8-B75AEB9E461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0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autoUpdateAnimBg="0"/>
      <p:bldP spid="16388" grpId="0" autoUpdateAnimBg="0"/>
      <p:bldP spid="16389" grpId="0" autoUpdateAnimBg="0"/>
      <p:bldP spid="1639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36070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6418" y="1561007"/>
            <a:ext cx="3144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Page 28</a:t>
            </a:r>
          </a:p>
          <a:p>
            <a:r>
              <a:rPr lang="en-US" b="1" dirty="0" smtClean="0"/>
              <a:t>2, 5a,b, 6, 7a,c, 8, 13, 14c, d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46B4-7DE4-442C-8CF8-B75AEB9E461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93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157511"/>
            <a:ext cx="102870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220817"/>
              </p:ext>
            </p:extLst>
          </p:nvPr>
        </p:nvGraphicFramePr>
        <p:xfrm>
          <a:off x="6732588" y="1352550"/>
          <a:ext cx="8636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4" name="Equation" r:id="rId4" imgW="495000" imgH="253800" progId="Equation.DSMT4">
                  <p:embed/>
                </p:oleObj>
              </mc:Choice>
              <mc:Fallback>
                <p:oleObj name="Equation" r:id="rId4" imgW="495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1352550"/>
                        <a:ext cx="8636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262286"/>
            <a:ext cx="11430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74168" y="210226"/>
            <a:ext cx="6477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dirty="0"/>
              <a:t>Write the equation of the function after a horizontal stretch about the </a:t>
            </a:r>
            <a:r>
              <a:rPr lang="en-US" sz="2000" i="1" dirty="0"/>
              <a:t>y</a:t>
            </a:r>
            <a:r>
              <a:rPr lang="en-US" sz="2000" dirty="0"/>
              <a:t>-axis by a factor of  3.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333405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Check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875498"/>
              </p:ext>
            </p:extLst>
          </p:nvPr>
        </p:nvGraphicFramePr>
        <p:xfrm>
          <a:off x="1309931" y="2204864"/>
          <a:ext cx="957813" cy="766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5" name="Equation" r:id="rId7" imgW="317160" imgH="253800" progId="Equation.DSMT4">
                  <p:embed/>
                </p:oleObj>
              </mc:Choice>
              <mc:Fallback>
                <p:oleObj name="Equation" r:id="rId7" imgW="317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931" y="2204864"/>
                        <a:ext cx="957813" cy="7662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>
            <a:off x="2483768" y="2564904"/>
            <a:ext cx="2664296" cy="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673699"/>
              </p:ext>
            </p:extLst>
          </p:nvPr>
        </p:nvGraphicFramePr>
        <p:xfrm>
          <a:off x="5436096" y="2204645"/>
          <a:ext cx="936674" cy="720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6" name="Equation" r:id="rId9" imgW="330120" imgH="253800" progId="Equation.DSMT4">
                  <p:embed/>
                </p:oleObj>
              </mc:Choice>
              <mc:Fallback>
                <p:oleObj name="Equation" r:id="rId9" imgW="330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2204645"/>
                        <a:ext cx="936674" cy="7205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4932040" y="2924944"/>
            <a:ext cx="1800200" cy="432048"/>
            <a:chOff x="4932040" y="2924944"/>
            <a:chExt cx="1800200" cy="432048"/>
          </a:xfrm>
        </p:grpSpPr>
        <p:cxnSp>
          <p:nvCxnSpPr>
            <p:cNvPr id="17" name="Straight Arrow Connector 16"/>
            <p:cNvCxnSpPr/>
            <p:nvPr/>
          </p:nvCxnSpPr>
          <p:spPr bwMode="auto">
            <a:xfrm flipH="1">
              <a:off x="4932040" y="2924944"/>
              <a:ext cx="864096" cy="43204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5796136" y="2924944"/>
              <a:ext cx="936104" cy="43204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481228"/>
              </p:ext>
            </p:extLst>
          </p:nvPr>
        </p:nvGraphicFramePr>
        <p:xfrm>
          <a:off x="6764131" y="4043485"/>
          <a:ext cx="906987" cy="518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7" name="Equation" r:id="rId11" imgW="444240" imgH="253800" progId="Equation.DSMT4">
                  <p:embed/>
                </p:oleObj>
              </mc:Choice>
              <mc:Fallback>
                <p:oleObj name="Equation" r:id="rId11" imgW="444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4131" y="4043485"/>
                        <a:ext cx="906987" cy="5182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154204"/>
              </p:ext>
            </p:extLst>
          </p:nvPr>
        </p:nvGraphicFramePr>
        <p:xfrm>
          <a:off x="6800056" y="5123605"/>
          <a:ext cx="647848" cy="362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8" name="Equation" r:id="rId13" imgW="317160" imgH="177480" progId="Equation.DSMT4">
                  <p:embed/>
                </p:oleObj>
              </mc:Choice>
              <mc:Fallback>
                <p:oleObj name="Equation" r:id="rId13" imgW="317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0056" y="5123605"/>
                        <a:ext cx="647848" cy="3627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915581"/>
              </p:ext>
            </p:extLst>
          </p:nvPr>
        </p:nvGraphicFramePr>
        <p:xfrm>
          <a:off x="4495800" y="3899469"/>
          <a:ext cx="1030955" cy="863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9" name="Equation" r:id="rId15" imgW="469800" imgH="393480" progId="Equation.DSMT4">
                  <p:embed/>
                </p:oleObj>
              </mc:Choice>
              <mc:Fallback>
                <p:oleObj name="Equation" r:id="rId15" imgW="469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899469"/>
                        <a:ext cx="1030955" cy="8637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1988549"/>
              </p:ext>
            </p:extLst>
          </p:nvPr>
        </p:nvGraphicFramePr>
        <p:xfrm>
          <a:off x="4495801" y="5081793"/>
          <a:ext cx="640864" cy="362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0" name="Equation" r:id="rId17" imgW="291960" imgH="164880" progId="Equation.DSMT4">
                  <p:embed/>
                </p:oleObj>
              </mc:Choice>
              <mc:Fallback>
                <p:oleObj name="Equation" r:id="rId17" imgW="291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1" y="5081793"/>
                        <a:ext cx="640864" cy="3622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" name="Picture 25">
            <a:hlinkClick r:id="rId19" action="ppaction://hlinksldjump"/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950768"/>
            <a:ext cx="713656" cy="7136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24400" y="3356992"/>
            <a:ext cx="2181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Verify by substitution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038600" y="918251"/>
            <a:ext cx="1676400" cy="12915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46B4-7DE4-442C-8CF8-B75AEB9E461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3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3.1_143_AP.swf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" y="550718"/>
            <a:ext cx="8382000" cy="6286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76200" y="76200"/>
            <a:ext cx="9107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Investigating Vertical Stretches: Recall the affect of “a” for a Quadratic</a:t>
            </a:r>
            <a:endParaRPr lang="en-US" sz="24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46B4-7DE4-442C-8CF8-B75AEB9E46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8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55" y="1930472"/>
            <a:ext cx="6032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1061171" y="2332109"/>
            <a:ext cx="58684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Function </a:t>
            </a:r>
            <a:r>
              <a:rPr lang="en-US" dirty="0" smtClean="0"/>
              <a:t>Transformations: Vertical Stretch</a:t>
            </a:r>
            <a:endParaRPr lang="en-US" dirty="0"/>
          </a:p>
        </p:txBody>
      </p:sp>
      <p:pic>
        <p:nvPicPr>
          <p:cNvPr id="5124" name="Picture 3">
            <a:hlinkClick r:id="rId5" action="ppaction://hlinkfile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334000"/>
            <a:ext cx="987425" cy="131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547813" y="6018430"/>
            <a:ext cx="26640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dirty="0" smtClean="0"/>
              <a:t>1.2A Vertical Stretches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314980"/>
            <a:ext cx="6858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Vertical Stretches: The effect of parameter </a:t>
            </a:r>
            <a:r>
              <a:rPr lang="en-US" sz="2800" b="1" i="1" dirty="0" smtClean="0">
                <a:solidFill>
                  <a:srgbClr val="0070C0"/>
                </a:solidFill>
              </a:rPr>
              <a:t>a</a:t>
            </a:r>
            <a:r>
              <a:rPr lang="en-US" sz="2800" b="1" dirty="0" smtClean="0">
                <a:solidFill>
                  <a:srgbClr val="0070C0"/>
                </a:solidFill>
              </a:rPr>
              <a:t>.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610478"/>
              </p:ext>
            </p:extLst>
          </p:nvPr>
        </p:nvGraphicFramePr>
        <p:xfrm>
          <a:off x="6891337" y="228600"/>
          <a:ext cx="21002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0" name="Equation" r:id="rId7" imgW="622080" imgH="203040" progId="Equation.DSMT4">
                  <p:embed/>
                </p:oleObj>
              </mc:Choice>
              <mc:Fallback>
                <p:oleObj name="Equation" r:id="rId7" imgW="6220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1337" y="228600"/>
                        <a:ext cx="21002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960704"/>
            <a:ext cx="87220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 stretch changes the shape of the graph.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                              (Translations changed the position of a graph.)</a:t>
            </a:r>
            <a:endParaRPr lang="en-US" sz="2400" b="1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647427"/>
              </p:ext>
            </p:extLst>
          </p:nvPr>
        </p:nvGraphicFramePr>
        <p:xfrm>
          <a:off x="2945239" y="2971800"/>
          <a:ext cx="21002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1" name="Equation" r:id="rId9" imgW="622080" imgH="203040" progId="Equation.DSMT4">
                  <p:embed/>
                </p:oleObj>
              </mc:Choice>
              <mc:Fallback>
                <p:oleObj name="Equation" r:id="rId9" imgW="622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5239" y="2971800"/>
                        <a:ext cx="21002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3762" y="3805535"/>
            <a:ext cx="6418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|</a:t>
            </a:r>
            <a:r>
              <a:rPr lang="en-US" sz="2400" b="1" i="1" dirty="0" smtClean="0"/>
              <a:t>a</a:t>
            </a:r>
            <a:r>
              <a:rPr lang="en-US" sz="2400" b="1" dirty="0" smtClean="0"/>
              <a:t>|   describes a vertical stretch about the x-axis.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92307" y="4419600"/>
            <a:ext cx="80821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An </a:t>
            </a:r>
            <a:r>
              <a:rPr lang="en-US" sz="2400" b="1" dirty="0" smtClean="0">
                <a:solidFill>
                  <a:srgbClr val="0070C0"/>
                </a:solidFill>
              </a:rPr>
              <a:t>Invariant point </a:t>
            </a:r>
            <a:r>
              <a:rPr lang="en-US" sz="2400" b="1" dirty="0" smtClean="0"/>
              <a:t>is a point on a graph that remains unchanged after a transformation.</a:t>
            </a:r>
            <a:endParaRPr lang="en-US" sz="24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46B4-7DE4-442C-8CF8-B75AEB9E46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8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5" grpId="0"/>
      <p:bldP spid="5" grpId="0"/>
      <p:bldP spid="6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9932" y="673100"/>
            <a:ext cx="829669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In general, for any function </a:t>
            </a:r>
            <a:r>
              <a:rPr lang="en-US" i="1" dirty="0">
                <a:solidFill>
                  <a:schemeClr val="accent2"/>
                </a:solidFill>
              </a:rPr>
              <a:t>y</a:t>
            </a:r>
            <a:r>
              <a:rPr lang="en-US" dirty="0">
                <a:solidFill>
                  <a:schemeClr val="accent2"/>
                </a:solidFill>
              </a:rPr>
              <a:t> = </a:t>
            </a:r>
            <a:r>
              <a:rPr lang="en-US" i="1" dirty="0">
                <a:solidFill>
                  <a:schemeClr val="accent2"/>
                </a:solidFill>
              </a:rPr>
              <a:t>f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),</a:t>
            </a:r>
            <a:r>
              <a:rPr lang="en-US" dirty="0"/>
              <a:t> the graph of the function </a:t>
            </a:r>
          </a:p>
          <a:p>
            <a:r>
              <a:rPr lang="en-US" i="1" dirty="0" smtClean="0">
                <a:solidFill>
                  <a:schemeClr val="accent2"/>
                </a:solidFill>
              </a:rPr>
              <a:t>y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=</a:t>
            </a:r>
            <a:r>
              <a:rPr lang="en-US" i="1" dirty="0" smtClean="0">
                <a:solidFill>
                  <a:schemeClr val="accent2"/>
                </a:solidFill>
              </a:rPr>
              <a:t>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f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has been vertically </a:t>
            </a:r>
            <a:r>
              <a:rPr lang="en-US" dirty="0" smtClean="0"/>
              <a:t>stretched about the </a:t>
            </a:r>
            <a:r>
              <a:rPr lang="en-US" i="1" dirty="0" smtClean="0"/>
              <a:t>x</a:t>
            </a:r>
            <a:r>
              <a:rPr lang="en-US" dirty="0" smtClean="0"/>
              <a:t>-axis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dirty="0" smtClean="0"/>
              <a:t>by </a:t>
            </a:r>
            <a:r>
              <a:rPr lang="en-US" dirty="0"/>
              <a:t>a factor of </a:t>
            </a:r>
            <a:r>
              <a:rPr lang="en-US" dirty="0" smtClean="0">
                <a:solidFill>
                  <a:srgbClr val="C00000"/>
                </a:solidFill>
              </a:rPr>
              <a:t>|</a:t>
            </a:r>
            <a:r>
              <a:rPr lang="en-US" i="1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|  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15962" y="2331605"/>
            <a:ext cx="75517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The point </a:t>
            </a:r>
            <a:r>
              <a:rPr lang="en-US" dirty="0">
                <a:solidFill>
                  <a:srgbClr val="CC0000"/>
                </a:solidFill>
              </a:rPr>
              <a:t>(</a:t>
            </a:r>
            <a:r>
              <a:rPr lang="en-US" i="1" dirty="0">
                <a:solidFill>
                  <a:srgbClr val="CC0000"/>
                </a:solidFill>
              </a:rPr>
              <a:t>x</a:t>
            </a:r>
            <a:r>
              <a:rPr lang="en-US" dirty="0">
                <a:solidFill>
                  <a:srgbClr val="CC0000"/>
                </a:solidFill>
              </a:rPr>
              <a:t>, </a:t>
            </a:r>
            <a:r>
              <a:rPr lang="en-US" i="1" dirty="0">
                <a:solidFill>
                  <a:srgbClr val="CC0000"/>
                </a:solidFill>
              </a:rPr>
              <a:t>y</a:t>
            </a:r>
            <a:r>
              <a:rPr lang="en-US" dirty="0" smtClean="0">
                <a:solidFill>
                  <a:srgbClr val="CC0000"/>
                </a:solidFill>
              </a:rPr>
              <a:t>) </a:t>
            </a:r>
            <a:r>
              <a:rPr lang="en-US" dirty="0">
                <a:solidFill>
                  <a:srgbClr val="CC0000"/>
                </a:solidFill>
              </a:rPr>
              <a:t>→ (</a:t>
            </a:r>
            <a:r>
              <a:rPr lang="en-US" i="1" dirty="0">
                <a:solidFill>
                  <a:srgbClr val="CC0000"/>
                </a:solidFill>
              </a:rPr>
              <a:t>x</a:t>
            </a:r>
            <a:r>
              <a:rPr lang="en-US" dirty="0">
                <a:solidFill>
                  <a:srgbClr val="CC0000"/>
                </a:solidFill>
              </a:rPr>
              <a:t>, </a:t>
            </a:r>
            <a:r>
              <a:rPr lang="en-US" i="1" dirty="0" smtClean="0">
                <a:solidFill>
                  <a:srgbClr val="CC0000"/>
                </a:solidFill>
              </a:rPr>
              <a:t>ay</a:t>
            </a:r>
            <a:r>
              <a:rPr lang="en-US" dirty="0" smtClean="0">
                <a:solidFill>
                  <a:srgbClr val="CC0000"/>
                </a:solidFill>
              </a:rPr>
              <a:t>).  </a:t>
            </a:r>
            <a:r>
              <a:rPr lang="en-US" sz="1800" dirty="0" smtClean="0"/>
              <a:t>Only the </a:t>
            </a:r>
            <a:r>
              <a:rPr lang="en-US" sz="1800" i="1" dirty="0" smtClean="0"/>
              <a:t>y</a:t>
            </a:r>
            <a:r>
              <a:rPr lang="en-US" sz="1800" dirty="0" smtClean="0"/>
              <a:t> coordinates are affected.  </a:t>
            </a:r>
            <a:endParaRPr lang="en-US" sz="1800" dirty="0"/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228600" y="149225"/>
            <a:ext cx="2887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800" u="sng" dirty="0">
                <a:solidFill>
                  <a:srgbClr val="006600"/>
                </a:solidFill>
              </a:rPr>
              <a:t>Vertical Stretches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77862" y="3048000"/>
            <a:ext cx="80819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Invariant </a:t>
            </a:r>
            <a:r>
              <a:rPr lang="en-US" sz="2400" b="1" dirty="0">
                <a:solidFill>
                  <a:srgbClr val="CC0000"/>
                </a:solidFill>
              </a:rPr>
              <a:t>points</a:t>
            </a:r>
            <a:r>
              <a:rPr lang="en-US" sz="2400" b="1" dirty="0"/>
              <a:t> are on the line of </a:t>
            </a:r>
            <a:r>
              <a:rPr lang="en-US" sz="2400" b="1" dirty="0" smtClean="0"/>
              <a:t>stretch, the x-axis.</a:t>
            </a:r>
          </a:p>
          <a:p>
            <a:r>
              <a:rPr lang="en-US" sz="2400" b="1" dirty="0">
                <a:solidFill>
                  <a:srgbClr val="CC0000"/>
                </a:solidFill>
              </a:rPr>
              <a:t> </a:t>
            </a:r>
            <a:r>
              <a:rPr lang="en-US" sz="2400" b="1" dirty="0" smtClean="0">
                <a:solidFill>
                  <a:srgbClr val="CC0000"/>
                </a:solidFill>
              </a:rPr>
              <a:t>                              </a:t>
            </a:r>
            <a:r>
              <a:rPr lang="en-US" sz="2400" b="1" dirty="0" smtClean="0"/>
              <a:t>are the x-intercepts.</a:t>
            </a: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677862" y="4114800"/>
            <a:ext cx="73231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/>
              <a:t>When </a:t>
            </a:r>
            <a:r>
              <a:rPr lang="en-US" dirty="0" smtClean="0">
                <a:solidFill>
                  <a:srgbClr val="CC0000"/>
                </a:solidFill>
              </a:rPr>
              <a:t>|</a:t>
            </a:r>
            <a:r>
              <a:rPr lang="en-US" i="1" dirty="0" smtClean="0">
                <a:solidFill>
                  <a:srgbClr val="CC0000"/>
                </a:solidFill>
              </a:rPr>
              <a:t>a</a:t>
            </a:r>
            <a:r>
              <a:rPr lang="en-US" dirty="0" smtClean="0">
                <a:solidFill>
                  <a:srgbClr val="CC0000"/>
                </a:solidFill>
              </a:rPr>
              <a:t>| &gt; 1, </a:t>
            </a:r>
            <a:r>
              <a:rPr lang="en-US" dirty="0" smtClean="0"/>
              <a:t>the points on the graph move farther away from the </a:t>
            </a:r>
            <a:r>
              <a:rPr lang="en-US" i="1" dirty="0" smtClean="0"/>
              <a:t>x</a:t>
            </a:r>
            <a:r>
              <a:rPr lang="en-US" dirty="0" smtClean="0"/>
              <a:t>-axis.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endParaRPr lang="en-US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830262" y="5125630"/>
            <a:ext cx="73231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/>
              <a:t>When </a:t>
            </a:r>
            <a:r>
              <a:rPr lang="en-US" dirty="0" smtClean="0">
                <a:solidFill>
                  <a:srgbClr val="CC0000"/>
                </a:solidFill>
              </a:rPr>
              <a:t>|</a:t>
            </a:r>
            <a:r>
              <a:rPr lang="en-US" i="1" dirty="0" smtClean="0">
                <a:solidFill>
                  <a:srgbClr val="CC0000"/>
                </a:solidFill>
              </a:rPr>
              <a:t>a</a:t>
            </a:r>
            <a:r>
              <a:rPr lang="en-US" dirty="0" smtClean="0">
                <a:solidFill>
                  <a:srgbClr val="CC0000"/>
                </a:solidFill>
              </a:rPr>
              <a:t>|&lt; 1, </a:t>
            </a:r>
            <a:r>
              <a:rPr lang="en-US" dirty="0" smtClean="0"/>
              <a:t>the points on the graph move closer to the </a:t>
            </a:r>
            <a:r>
              <a:rPr lang="en-US" i="1" dirty="0" smtClean="0"/>
              <a:t>x</a:t>
            </a:r>
            <a:r>
              <a:rPr lang="en-US" dirty="0" smtClean="0"/>
              <a:t>-axis.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46B4-7DE4-442C-8CF8-B75AEB9E461E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982960"/>
              </p:ext>
            </p:extLst>
          </p:nvPr>
        </p:nvGraphicFramePr>
        <p:xfrm>
          <a:off x="3305917" y="211930"/>
          <a:ext cx="2067027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3" imgW="1054080" imgH="203040" progId="Equation.DSMT4">
                  <p:embed/>
                </p:oleObj>
              </mc:Choice>
              <mc:Fallback>
                <p:oleObj name="Equation" r:id="rId3" imgW="10540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5917" y="211930"/>
                        <a:ext cx="2067027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399709"/>
              </p:ext>
            </p:extLst>
          </p:nvPr>
        </p:nvGraphicFramePr>
        <p:xfrm>
          <a:off x="3804863" y="4530298"/>
          <a:ext cx="1544638" cy="484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5" imgW="647640" imgH="203040" progId="Equation.DSMT4">
                  <p:embed/>
                </p:oleObj>
              </mc:Choice>
              <mc:Fallback>
                <p:oleObj name="Equation" r:id="rId5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4863" y="4530298"/>
                        <a:ext cx="1544638" cy="4845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425701" y="4618303"/>
            <a:ext cx="3105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Vertical stretch </a:t>
            </a:r>
            <a:r>
              <a:rPr lang="en-US" b="1" dirty="0" smtClean="0">
                <a:solidFill>
                  <a:srgbClr val="0070C0"/>
                </a:solidFill>
              </a:rPr>
              <a:t>by a factor of </a:t>
            </a:r>
            <a:r>
              <a:rPr lang="en-US" b="1" dirty="0" smtClean="0">
                <a:solidFill>
                  <a:srgbClr val="0070C0"/>
                </a:solidFill>
              </a:rPr>
              <a:t>3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121570"/>
              </p:ext>
            </p:extLst>
          </p:nvPr>
        </p:nvGraphicFramePr>
        <p:xfrm>
          <a:off x="2928938" y="5462587"/>
          <a:ext cx="1635125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7" imgW="685800" imgH="393480" progId="Equation.DSMT4">
                  <p:embed/>
                </p:oleObj>
              </mc:Choice>
              <mc:Fallback>
                <p:oleObj name="Equation" r:id="rId7" imgW="685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5462587"/>
                        <a:ext cx="1635125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594428" y="5777923"/>
            <a:ext cx="3148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Vertical stretch </a:t>
            </a:r>
            <a:r>
              <a:rPr lang="en-US" b="1" dirty="0" smtClean="0">
                <a:solidFill>
                  <a:srgbClr val="0070C0"/>
                </a:solidFill>
              </a:rPr>
              <a:t>by a factor of ⅓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96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11" grpId="0"/>
      <p:bldP spid="15" grpId="0" autoUpdateAnimBg="0"/>
      <p:bldP spid="16" grpId="0" autoUpdateAnimBg="0"/>
      <p:bldP spid="13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45" y="863600"/>
            <a:ext cx="8572500" cy="568960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28" y="872835"/>
            <a:ext cx="8572500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087563" y="0"/>
            <a:ext cx="55890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800" dirty="0">
                <a:solidFill>
                  <a:srgbClr val="006600"/>
                </a:solidFill>
              </a:rPr>
              <a:t>Vertical Stretching </a:t>
            </a:r>
            <a:r>
              <a:rPr lang="en-US" sz="2800" i="1" dirty="0" smtClean="0">
                <a:solidFill>
                  <a:srgbClr val="006600"/>
                </a:solidFill>
              </a:rPr>
              <a:t>y</a:t>
            </a:r>
            <a:r>
              <a:rPr lang="en-US" sz="2800" dirty="0" smtClean="0">
                <a:solidFill>
                  <a:srgbClr val="006600"/>
                </a:solidFill>
              </a:rPr>
              <a:t> </a:t>
            </a:r>
            <a:r>
              <a:rPr lang="en-US" sz="2800" dirty="0">
                <a:solidFill>
                  <a:srgbClr val="006600"/>
                </a:solidFill>
              </a:rPr>
              <a:t>= </a:t>
            </a:r>
            <a:r>
              <a:rPr lang="en-US" sz="2800" i="1" dirty="0" err="1" smtClean="0">
                <a:solidFill>
                  <a:srgbClr val="006600"/>
                </a:solidFill>
              </a:rPr>
              <a:t>af</a:t>
            </a:r>
            <a:r>
              <a:rPr lang="en-US" sz="2800" dirty="0" smtClean="0">
                <a:solidFill>
                  <a:srgbClr val="006600"/>
                </a:solidFill>
              </a:rPr>
              <a:t>(</a:t>
            </a:r>
            <a:r>
              <a:rPr lang="en-US" sz="2800" i="1" dirty="0" smtClean="0">
                <a:solidFill>
                  <a:srgbClr val="006600"/>
                </a:solidFill>
              </a:rPr>
              <a:t>x</a:t>
            </a:r>
            <a:r>
              <a:rPr lang="en-US" sz="2800" dirty="0" smtClean="0">
                <a:solidFill>
                  <a:srgbClr val="006600"/>
                </a:solidFill>
              </a:rPr>
              <a:t>),  |</a:t>
            </a:r>
            <a:r>
              <a:rPr lang="en-US" sz="2800" i="1" dirty="0" smtClean="0">
                <a:solidFill>
                  <a:srgbClr val="006600"/>
                </a:solidFill>
              </a:rPr>
              <a:t>a|</a:t>
            </a:r>
            <a:r>
              <a:rPr lang="en-US" sz="2800" dirty="0" smtClean="0">
                <a:solidFill>
                  <a:srgbClr val="006600"/>
                </a:solidFill>
              </a:rPr>
              <a:t> &gt; 1</a:t>
            </a: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858000" y="457200"/>
            <a:ext cx="1111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 dirty="0">
                <a:solidFill>
                  <a:srgbClr val="CC0000"/>
                </a:solidFill>
              </a:rPr>
              <a:t>y</a:t>
            </a:r>
            <a:r>
              <a:rPr lang="en-US" dirty="0">
                <a:solidFill>
                  <a:srgbClr val="CC0000"/>
                </a:solidFill>
              </a:rPr>
              <a:t> = </a:t>
            </a:r>
            <a:r>
              <a:rPr lang="en-US" i="1" dirty="0" smtClean="0">
                <a:solidFill>
                  <a:srgbClr val="CC0000"/>
                </a:solidFill>
              </a:rPr>
              <a:t>f</a:t>
            </a:r>
            <a:r>
              <a:rPr lang="en-US" dirty="0" smtClean="0">
                <a:solidFill>
                  <a:srgbClr val="CC0000"/>
                </a:solidFill>
              </a:rPr>
              <a:t>(</a:t>
            </a:r>
            <a:r>
              <a:rPr lang="en-US" i="1" dirty="0" smtClean="0">
                <a:solidFill>
                  <a:srgbClr val="CC0000"/>
                </a:solidFill>
              </a:rPr>
              <a:t>x</a:t>
            </a:r>
            <a:r>
              <a:rPr lang="en-US" dirty="0" smtClean="0">
                <a:solidFill>
                  <a:srgbClr val="CC0000"/>
                </a:solidFill>
              </a:rPr>
              <a:t>)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28600" y="476672"/>
            <a:ext cx="232647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dirty="0"/>
              <a:t>A</a:t>
            </a:r>
            <a:r>
              <a:rPr lang="en-US" sz="2000" dirty="0" smtClean="0"/>
              <a:t> </a:t>
            </a:r>
            <a:r>
              <a:rPr lang="en-US" sz="2000" dirty="0"/>
              <a:t>vertical stretch</a:t>
            </a:r>
          </a:p>
          <a:p>
            <a:r>
              <a:rPr lang="en-US" sz="2000" dirty="0"/>
              <a:t>about the </a:t>
            </a:r>
            <a:r>
              <a:rPr lang="en-US" sz="2000" i="1" dirty="0"/>
              <a:t>x</a:t>
            </a:r>
            <a:r>
              <a:rPr lang="en-US" sz="2000" dirty="0"/>
              <a:t>-axis by </a:t>
            </a:r>
          </a:p>
          <a:p>
            <a:r>
              <a:rPr lang="en-US" sz="2000" dirty="0"/>
              <a:t>a factor of 2.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76200" y="152400"/>
            <a:ext cx="1482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 dirty="0">
                <a:solidFill>
                  <a:schemeClr val="accent2"/>
                </a:solidFill>
                <a:sym typeface="Euclid Symbol" charset="2"/>
              </a:rPr>
              <a:t>   </a:t>
            </a:r>
            <a:r>
              <a:rPr lang="en-US" i="1" dirty="0">
                <a:solidFill>
                  <a:schemeClr val="accent2"/>
                </a:solidFill>
              </a:rPr>
              <a:t>y</a:t>
            </a:r>
            <a:r>
              <a:rPr lang="en-US" dirty="0">
                <a:solidFill>
                  <a:schemeClr val="accent2"/>
                </a:solidFill>
              </a:rPr>
              <a:t> = 2</a:t>
            </a:r>
            <a:r>
              <a:rPr lang="en-US" i="1" dirty="0">
                <a:solidFill>
                  <a:schemeClr val="accent2"/>
                </a:solidFill>
              </a:rPr>
              <a:t>f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395982" y="1483147"/>
            <a:ext cx="18900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>
                <a:solidFill>
                  <a:srgbClr val="CC0000"/>
                </a:solidFill>
              </a:rPr>
              <a:t>Key Points</a:t>
            </a:r>
            <a:endParaRPr lang="en-US" sz="1800" dirty="0">
              <a:solidFill>
                <a:srgbClr val="CC0000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371699"/>
              </p:ext>
            </p:extLst>
          </p:nvPr>
        </p:nvGraphicFramePr>
        <p:xfrm>
          <a:off x="152400" y="1943904"/>
          <a:ext cx="24384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4572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(x, 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→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35543" y="1932701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(x, 2y)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7292" y="2302033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(-2, 0)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193289" y="2299855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→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757662" y="2286000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(-2, 0)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55573" y="3657600"/>
            <a:ext cx="126489" cy="12648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483488" y="3671450"/>
            <a:ext cx="126489" cy="12648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295772" y="3685300"/>
            <a:ext cx="126489" cy="12648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121911" y="3657600"/>
            <a:ext cx="126489" cy="12648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6200" y="2678668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(-1, -7)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172197" y="2676490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→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736570" y="2662635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(-1, -14)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6200" y="305966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(1/2, 1)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172197" y="3057490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→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736570" y="304363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(1/2, 2)</a:t>
            </a:r>
            <a:endParaRPr lang="en-US" dirty="0"/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189490" y="4193370"/>
            <a:ext cx="18900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>
                <a:solidFill>
                  <a:srgbClr val="CC0000"/>
                </a:solidFill>
              </a:rPr>
              <a:t>Invariant Points</a:t>
            </a:r>
            <a:endParaRPr lang="en-US" sz="1800" dirty="0">
              <a:solidFill>
                <a:srgbClr val="CC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2092" y="4659868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(-2, 0)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02092" y="5040868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(0, 0)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02092" y="5421868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(1, 0)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02092" y="5802868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(2, 0)</a:t>
            </a:r>
            <a:endParaRPr lang="en-US" dirty="0"/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6121910" y="4465904"/>
            <a:ext cx="26861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>
                <a:solidFill>
                  <a:srgbClr val="CC0000"/>
                </a:solidFill>
              </a:rPr>
              <a:t>Domain and Range</a:t>
            </a:r>
            <a:endParaRPr lang="en-US" sz="1800" dirty="0">
              <a:solidFill>
                <a:srgbClr val="CC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46B4-7DE4-442C-8CF8-B75AEB9E46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8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1" grpId="0" autoUpdateAnimBg="0"/>
      <p:bldP spid="9219" grpId="0" autoUpdateAnimBg="0"/>
      <p:bldP spid="9233" grpId="0" autoUpdateAnimBg="0"/>
      <p:bldP spid="9234" grpId="0" autoUpdateAnimBg="0"/>
      <p:bldP spid="9237" grpId="0" autoUpdateAnimBg="0"/>
      <p:bldP spid="2" grpId="0"/>
      <p:bldP spid="17" grpId="0"/>
      <p:bldP spid="18" grpId="0"/>
      <p:bldP spid="19" grpId="0"/>
      <p:bldP spid="4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30" grpId="0"/>
      <p:bldP spid="31" grpId="0" autoUpdateAnimBg="0"/>
      <p:bldP spid="32" grpId="0"/>
      <p:bldP spid="33" grpId="0"/>
      <p:bldP spid="34" grpId="0"/>
      <p:bldP spid="35" grpId="0"/>
      <p:bldP spid="3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685800" y="762000"/>
            <a:ext cx="13821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/>
              <a:t>Consider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3400" y="1371600"/>
            <a:ext cx="6477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dirty="0"/>
              <a:t>Write the </a:t>
            </a:r>
            <a:r>
              <a:rPr lang="en-US" sz="2000" dirty="0">
                <a:solidFill>
                  <a:srgbClr val="FF0000"/>
                </a:solidFill>
              </a:rPr>
              <a:t>equation of the function </a:t>
            </a:r>
            <a:r>
              <a:rPr lang="en-US" sz="2000" dirty="0"/>
              <a:t>after a vertical stretch about the </a:t>
            </a:r>
            <a:r>
              <a:rPr lang="en-US" sz="2000" i="1" dirty="0"/>
              <a:t>x</a:t>
            </a:r>
            <a:r>
              <a:rPr lang="en-US" sz="2000" dirty="0"/>
              <a:t>-axis by a factor of  ½.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9600" y="3200400"/>
            <a:ext cx="6027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dirty="0"/>
              <a:t>Write the coordinates of the image of the point </a:t>
            </a:r>
            <a:r>
              <a:rPr lang="en-US" sz="2000" dirty="0" smtClean="0"/>
              <a:t>(-7, 7)</a:t>
            </a:r>
            <a:endParaRPr lang="en-US" sz="2000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09600" y="2438400"/>
            <a:ext cx="5253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dirty="0"/>
              <a:t>Write the transformation in </a:t>
            </a:r>
            <a:r>
              <a:rPr lang="en-US" sz="2000" dirty="0">
                <a:solidFill>
                  <a:srgbClr val="FF0000"/>
                </a:solidFill>
              </a:rPr>
              <a:t>function notation</a:t>
            </a:r>
            <a:r>
              <a:rPr lang="en-US" sz="2000" dirty="0"/>
              <a:t>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09600" y="4095750"/>
            <a:ext cx="28392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dirty="0" smtClean="0"/>
              <a:t>The point (</a:t>
            </a:r>
            <a:r>
              <a:rPr lang="en-US" sz="2000" i="1" dirty="0" smtClean="0"/>
              <a:t>x</a:t>
            </a:r>
            <a:r>
              <a:rPr lang="en-US" sz="2000" dirty="0"/>
              <a:t>, </a:t>
            </a:r>
            <a:r>
              <a:rPr lang="en-US" sz="2000" i="1" dirty="0" smtClean="0"/>
              <a:t>y</a:t>
            </a:r>
            <a:r>
              <a:rPr lang="en-US" sz="2000" dirty="0" smtClean="0"/>
              <a:t>) maps to </a:t>
            </a:r>
            <a:endParaRPr lang="en-US" sz="2000" dirty="0"/>
          </a:p>
        </p:txBody>
      </p:sp>
      <p:pic>
        <p:nvPicPr>
          <p:cNvPr id="9226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341635"/>
            <a:ext cx="132715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7" name="Rectangle 15"/>
          <p:cNvSpPr>
            <a:spLocks noChangeArrowheads="1"/>
          </p:cNvSpPr>
          <p:nvPr/>
        </p:nvSpPr>
        <p:spPr bwMode="auto">
          <a:xfrm>
            <a:off x="6934200" y="3221037"/>
            <a:ext cx="9156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(-7, 3.5)</a:t>
            </a:r>
            <a:endParaRPr lang="en-US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09600" y="4783137"/>
            <a:ext cx="2949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dirty="0"/>
              <a:t>List any </a:t>
            </a:r>
            <a:r>
              <a:rPr lang="en-US" sz="2000" dirty="0">
                <a:solidFill>
                  <a:srgbClr val="FF0000"/>
                </a:solidFill>
              </a:rPr>
              <a:t>invariant points</a:t>
            </a:r>
            <a:r>
              <a:rPr lang="en-US" sz="2000" dirty="0"/>
              <a:t>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09600" y="5716587"/>
            <a:ext cx="4640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/>
              <a:t>How are the domain and range affected?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5576" y="188640"/>
            <a:ext cx="784881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6"/>
                </a:solidFill>
              </a:rPr>
              <a:t>Vertical </a:t>
            </a:r>
            <a:r>
              <a:rPr lang="en-US" sz="2800" b="1" dirty="0" smtClean="0">
                <a:solidFill>
                  <a:schemeClr val="accent6"/>
                </a:solidFill>
              </a:rPr>
              <a:t>Stretches about the </a:t>
            </a:r>
            <a:r>
              <a:rPr lang="en-US" sz="2800" b="1" dirty="0" smtClean="0">
                <a:solidFill>
                  <a:schemeClr val="accent6"/>
                </a:solidFill>
              </a:rPr>
              <a:t>x-axis </a:t>
            </a:r>
            <a:r>
              <a:rPr lang="en-US" sz="2800" b="1" i="1" dirty="0">
                <a:solidFill>
                  <a:srgbClr val="006600"/>
                </a:solidFill>
              </a:rPr>
              <a:t>y</a:t>
            </a:r>
            <a:r>
              <a:rPr lang="en-US" sz="2800" b="1" dirty="0">
                <a:solidFill>
                  <a:srgbClr val="006600"/>
                </a:solidFill>
              </a:rPr>
              <a:t> = </a:t>
            </a:r>
            <a:r>
              <a:rPr lang="en-US" sz="2800" b="1" i="1" dirty="0" err="1">
                <a:solidFill>
                  <a:srgbClr val="006600"/>
                </a:solidFill>
              </a:rPr>
              <a:t>af</a:t>
            </a:r>
            <a:r>
              <a:rPr lang="en-US" sz="2800" b="1" dirty="0">
                <a:solidFill>
                  <a:srgbClr val="006600"/>
                </a:solidFill>
              </a:rPr>
              <a:t>(</a:t>
            </a:r>
            <a:r>
              <a:rPr lang="en-US" sz="2800" b="1" i="1" dirty="0">
                <a:solidFill>
                  <a:srgbClr val="006600"/>
                </a:solidFill>
              </a:rPr>
              <a:t>x</a:t>
            </a:r>
            <a:r>
              <a:rPr lang="en-US" sz="2800" b="1" dirty="0">
                <a:solidFill>
                  <a:srgbClr val="006600"/>
                </a:solidFill>
              </a:rPr>
              <a:t>),  </a:t>
            </a:r>
            <a:r>
              <a:rPr lang="en-US" sz="2800" b="1" dirty="0" smtClean="0">
                <a:solidFill>
                  <a:srgbClr val="006600"/>
                </a:solidFill>
              </a:rPr>
              <a:t>|</a:t>
            </a:r>
            <a:r>
              <a:rPr lang="en-US" sz="2800" b="1" i="1" dirty="0" smtClean="0">
                <a:solidFill>
                  <a:srgbClr val="006600"/>
                </a:solidFill>
              </a:rPr>
              <a:t>a</a:t>
            </a:r>
            <a:r>
              <a:rPr lang="en-US" sz="2800" b="1" dirty="0" smtClean="0">
                <a:solidFill>
                  <a:srgbClr val="006600"/>
                </a:solidFill>
              </a:rPr>
              <a:t>| &lt; </a:t>
            </a:r>
            <a:r>
              <a:rPr lang="en-US" sz="2800" b="1" dirty="0">
                <a:solidFill>
                  <a:srgbClr val="006600"/>
                </a:solidFill>
              </a:rPr>
              <a:t>1</a:t>
            </a:r>
          </a:p>
          <a:p>
            <a:endParaRPr lang="en-US" sz="2400" b="1" dirty="0">
              <a:solidFill>
                <a:schemeClr val="accent6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182825"/>
              </p:ext>
            </p:extLst>
          </p:nvPr>
        </p:nvGraphicFramePr>
        <p:xfrm>
          <a:off x="2133600" y="762000"/>
          <a:ext cx="88011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0" name="Equation" r:id="rId4" imgW="419040" imgH="253800" progId="Equation.DSMT4">
                  <p:embed/>
                </p:oleObj>
              </mc:Choice>
              <mc:Fallback>
                <p:oleObj name="Equation" r:id="rId4" imgW="41904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762000"/>
                        <a:ext cx="88011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001738"/>
              </p:ext>
            </p:extLst>
          </p:nvPr>
        </p:nvGraphicFramePr>
        <p:xfrm>
          <a:off x="7016750" y="1312863"/>
          <a:ext cx="1119188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" name="Equation" r:id="rId6" imgW="533160" imgH="393480" progId="Equation.DSMT4">
                  <p:embed/>
                </p:oleObj>
              </mc:Choice>
              <mc:Fallback>
                <p:oleObj name="Equation" r:id="rId6" imgW="533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0" y="1312863"/>
                        <a:ext cx="1119188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751227"/>
              </p:ext>
            </p:extLst>
          </p:nvPr>
        </p:nvGraphicFramePr>
        <p:xfrm>
          <a:off x="3448050" y="3843337"/>
          <a:ext cx="1119188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2" name="Equation" r:id="rId8" imgW="533160" imgH="431640" progId="Equation.DSMT4">
                  <p:embed/>
                </p:oleObj>
              </mc:Choice>
              <mc:Fallback>
                <p:oleObj name="Equation" r:id="rId8" imgW="5331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8050" y="3843337"/>
                        <a:ext cx="1119188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473834"/>
              </p:ext>
            </p:extLst>
          </p:nvPr>
        </p:nvGraphicFramePr>
        <p:xfrm>
          <a:off x="3733800" y="4876800"/>
          <a:ext cx="773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3" name="Equation" r:id="rId10" imgW="368280" imgH="253800" progId="Equation.DSMT4">
                  <p:embed/>
                </p:oleObj>
              </mc:Choice>
              <mc:Fallback>
                <p:oleObj name="Equation" r:id="rId10" imgW="368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876800"/>
                        <a:ext cx="773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967" y="3929096"/>
            <a:ext cx="3601266" cy="2712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967" y="3948545"/>
            <a:ext cx="3601265" cy="271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6049687"/>
              </p:ext>
            </p:extLst>
          </p:nvPr>
        </p:nvGraphicFramePr>
        <p:xfrm>
          <a:off x="5132387" y="1828800"/>
          <a:ext cx="10398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4" name="Equation" r:id="rId14" imgW="495000" imgH="253800" progId="Equation.DSMT4">
                  <p:embed/>
                </p:oleObj>
              </mc:Choice>
              <mc:Fallback>
                <p:oleObj name="Equation" r:id="rId14" imgW="495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2387" y="1828800"/>
                        <a:ext cx="10398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46B4-7DE4-442C-8CF8-B75AEB9E461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7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9227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6671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The graph of g(x) is a transformation of f(x).</a:t>
            </a:r>
          </a:p>
        </p:txBody>
      </p:sp>
      <p:pic>
        <p:nvPicPr>
          <p:cNvPr id="15364" name="Picture 4" descr="C:\Users\STEPHA~1\AppData\Local\Temp\SNAGHTMLec065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6032176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800" y="5029200"/>
            <a:ext cx="4704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Is the transformation a translation?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5558135"/>
            <a:ext cx="53774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Is the transformation a vertical stretch?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9886" y="4042229"/>
            <a:ext cx="1591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Invariant Point</a:t>
            </a:r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3276600" y="3962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510314" y="216625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86200" y="2162628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845145" y="2743200"/>
            <a:ext cx="1116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(2, 0)→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961156" y="2743199"/>
            <a:ext cx="837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(1, 0)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05200" y="4355068"/>
            <a:ext cx="14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On the y-axis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952607" y="3357264"/>
            <a:ext cx="1933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(x, </a:t>
            </a:r>
            <a:r>
              <a:rPr lang="en-US" sz="2400" b="1" dirty="0"/>
              <a:t>y</a:t>
            </a:r>
            <a:r>
              <a:rPr lang="en-US" sz="2400" b="1" dirty="0" smtClean="0"/>
              <a:t>)→(½x, y)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748598" y="1143000"/>
            <a:ext cx="24559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Horizontal stretch</a:t>
            </a:r>
          </a:p>
          <a:p>
            <a:r>
              <a:rPr lang="en-US" sz="2400" b="1" dirty="0" smtClean="0"/>
              <a:t>By a factor of ½</a:t>
            </a:r>
            <a:endParaRPr lang="en-US" sz="2400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5633184" y="4093335"/>
            <a:ext cx="2626106" cy="1012066"/>
            <a:chOff x="5633184" y="4093335"/>
            <a:chExt cx="2626106" cy="1012066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36639091"/>
                </p:ext>
              </p:extLst>
            </p:nvPr>
          </p:nvGraphicFramePr>
          <p:xfrm>
            <a:off x="6648175" y="4291870"/>
            <a:ext cx="1611115" cy="4957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1" name="Equation" r:id="rId4" imgW="660240" imgH="203040" progId="Equation.DSMT4">
                    <p:embed/>
                  </p:oleObj>
                </mc:Choice>
                <mc:Fallback>
                  <p:oleObj name="Equation" r:id="rId4" imgW="660240" imgH="20304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48175" y="4291870"/>
                          <a:ext cx="1611115" cy="4957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184" y="4093335"/>
              <a:ext cx="1014991" cy="1012066"/>
            </a:xfrm>
            <a:prstGeom prst="rect">
              <a:avLst/>
            </a:prstGeom>
          </p:spPr>
        </p:pic>
      </p:grp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46B4-7DE4-442C-8CF8-B75AEB9E46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7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4" grpId="0"/>
      <p:bldP spid="5" grpId="0" animBg="1"/>
      <p:bldP spid="9" grpId="0" animBg="1"/>
      <p:bldP spid="10" grpId="0" animBg="1"/>
      <p:bldP spid="7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04800" y="781050"/>
            <a:ext cx="82407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In general, for any function </a:t>
            </a:r>
            <a:r>
              <a:rPr lang="en-US" i="1" dirty="0">
                <a:solidFill>
                  <a:schemeClr val="accent2"/>
                </a:solidFill>
              </a:rPr>
              <a:t>y</a:t>
            </a:r>
            <a:r>
              <a:rPr lang="en-US" dirty="0">
                <a:solidFill>
                  <a:schemeClr val="accent2"/>
                </a:solidFill>
              </a:rPr>
              <a:t> = </a:t>
            </a:r>
            <a:r>
              <a:rPr lang="en-US" i="1" dirty="0">
                <a:solidFill>
                  <a:schemeClr val="accent2"/>
                </a:solidFill>
              </a:rPr>
              <a:t>f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),</a:t>
            </a:r>
            <a:r>
              <a:rPr lang="en-US" dirty="0"/>
              <a:t> the graph of the function </a:t>
            </a:r>
          </a:p>
          <a:p>
            <a:endParaRPr lang="en-US" dirty="0"/>
          </a:p>
          <a:p>
            <a:r>
              <a:rPr lang="en-US" i="1" dirty="0">
                <a:solidFill>
                  <a:schemeClr val="accent2"/>
                </a:solidFill>
              </a:rPr>
              <a:t>y</a:t>
            </a:r>
            <a:r>
              <a:rPr lang="en-US" dirty="0">
                <a:solidFill>
                  <a:schemeClr val="accent2"/>
                </a:solidFill>
              </a:rPr>
              <a:t> = </a:t>
            </a:r>
            <a:r>
              <a:rPr lang="en-US" i="1" dirty="0">
                <a:solidFill>
                  <a:schemeClr val="accent2"/>
                </a:solidFill>
              </a:rPr>
              <a:t>f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 err="1">
                <a:solidFill>
                  <a:srgbClr val="CC0000"/>
                </a:solidFill>
              </a:rPr>
              <a:t>b</a:t>
            </a:r>
            <a:r>
              <a:rPr lang="en-US" i="1" dirty="0" err="1">
                <a:solidFill>
                  <a:schemeClr val="accent2"/>
                </a:solidFill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has been horizontally stretched by a factor of      .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0675" y="2317750"/>
            <a:ext cx="27494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The point </a:t>
            </a:r>
            <a:r>
              <a:rPr lang="en-US" dirty="0">
                <a:solidFill>
                  <a:srgbClr val="CC0000"/>
                </a:solidFill>
              </a:rPr>
              <a:t>(</a:t>
            </a:r>
            <a:r>
              <a:rPr lang="en-US" i="1" dirty="0">
                <a:solidFill>
                  <a:srgbClr val="CC0000"/>
                </a:solidFill>
              </a:rPr>
              <a:t>x</a:t>
            </a:r>
            <a:r>
              <a:rPr lang="en-US" dirty="0">
                <a:solidFill>
                  <a:srgbClr val="CC0000"/>
                </a:solidFill>
              </a:rPr>
              <a:t>, </a:t>
            </a:r>
            <a:r>
              <a:rPr lang="en-US" i="1" dirty="0">
                <a:solidFill>
                  <a:srgbClr val="CC0000"/>
                </a:solidFill>
              </a:rPr>
              <a:t>y</a:t>
            </a:r>
            <a:r>
              <a:rPr lang="en-US" dirty="0" smtClean="0">
                <a:solidFill>
                  <a:srgbClr val="CC0000"/>
                </a:solidFill>
              </a:rPr>
              <a:t>) → </a:t>
            </a:r>
            <a:endParaRPr lang="en-US" dirty="0"/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306820" y="152400"/>
            <a:ext cx="34274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800" u="sng" dirty="0">
                <a:solidFill>
                  <a:srgbClr val="006600"/>
                </a:solidFill>
              </a:rPr>
              <a:t>Horizontal Stretches </a:t>
            </a:r>
            <a:endParaRPr lang="en-US" sz="2800" u="sng" dirty="0" smtClean="0">
              <a:solidFill>
                <a:srgbClr val="006600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475" y="1295400"/>
            <a:ext cx="304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406" y="2317750"/>
            <a:ext cx="67945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81000" y="3048000"/>
            <a:ext cx="80819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Invariant </a:t>
            </a:r>
            <a:r>
              <a:rPr lang="en-US" sz="2400" b="1" dirty="0">
                <a:solidFill>
                  <a:srgbClr val="CC0000"/>
                </a:solidFill>
              </a:rPr>
              <a:t>points</a:t>
            </a:r>
            <a:r>
              <a:rPr lang="en-US" sz="2400" b="1" dirty="0"/>
              <a:t> are on the line of </a:t>
            </a:r>
            <a:r>
              <a:rPr lang="en-US" sz="2400" b="1" dirty="0" smtClean="0"/>
              <a:t>stretch, the y-axis.</a:t>
            </a:r>
          </a:p>
          <a:p>
            <a:r>
              <a:rPr lang="en-US" sz="2400" b="1" dirty="0">
                <a:solidFill>
                  <a:srgbClr val="CC0000"/>
                </a:solidFill>
              </a:rPr>
              <a:t> </a:t>
            </a:r>
            <a:r>
              <a:rPr lang="en-US" sz="2400" b="1" dirty="0" smtClean="0">
                <a:solidFill>
                  <a:srgbClr val="CC0000"/>
                </a:solidFill>
              </a:rPr>
              <a:t>                              </a:t>
            </a:r>
            <a:r>
              <a:rPr lang="en-US" sz="2400" b="1" dirty="0" smtClean="0"/>
              <a:t>are the y-intercepts.</a:t>
            </a: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81000" y="411480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/>
              <a:t>When </a:t>
            </a:r>
            <a:r>
              <a:rPr lang="en-US" dirty="0" smtClean="0">
                <a:solidFill>
                  <a:srgbClr val="CC0000"/>
                </a:solidFill>
              </a:rPr>
              <a:t>|</a:t>
            </a:r>
            <a:r>
              <a:rPr lang="en-US" i="1" dirty="0">
                <a:solidFill>
                  <a:srgbClr val="CC0000"/>
                </a:solidFill>
              </a:rPr>
              <a:t>b</a:t>
            </a:r>
            <a:r>
              <a:rPr lang="en-US" dirty="0" smtClean="0">
                <a:solidFill>
                  <a:srgbClr val="CC0000"/>
                </a:solidFill>
              </a:rPr>
              <a:t>| &gt; 1, </a:t>
            </a:r>
            <a:r>
              <a:rPr lang="en-US" dirty="0" smtClean="0"/>
              <a:t>the points on the graph move closer to the </a:t>
            </a:r>
            <a:r>
              <a:rPr lang="en-US" i="1" dirty="0"/>
              <a:t>y</a:t>
            </a:r>
            <a:r>
              <a:rPr lang="en-US" dirty="0" smtClean="0"/>
              <a:t>-axis.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endParaRPr lang="en-US" dirty="0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533400" y="5125630"/>
            <a:ext cx="838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/>
              <a:t>When </a:t>
            </a:r>
            <a:r>
              <a:rPr lang="en-US" dirty="0" smtClean="0">
                <a:solidFill>
                  <a:srgbClr val="CC0000"/>
                </a:solidFill>
              </a:rPr>
              <a:t>|</a:t>
            </a:r>
            <a:r>
              <a:rPr lang="en-US" i="1" dirty="0">
                <a:solidFill>
                  <a:srgbClr val="CC0000"/>
                </a:solidFill>
              </a:rPr>
              <a:t>b</a:t>
            </a:r>
            <a:r>
              <a:rPr lang="en-US" dirty="0" smtClean="0">
                <a:solidFill>
                  <a:srgbClr val="CC0000"/>
                </a:solidFill>
              </a:rPr>
              <a:t>|&lt; 1, </a:t>
            </a:r>
            <a:r>
              <a:rPr lang="en-US" dirty="0" smtClean="0"/>
              <a:t>the points on the graph move farther away from the </a:t>
            </a:r>
            <a:r>
              <a:rPr lang="en-US" i="1" dirty="0" smtClean="0"/>
              <a:t>x</a:t>
            </a:r>
            <a:r>
              <a:rPr lang="en-US" dirty="0" smtClean="0"/>
              <a:t>-axis.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670232"/>
              </p:ext>
            </p:extLst>
          </p:nvPr>
        </p:nvGraphicFramePr>
        <p:xfrm>
          <a:off x="3546475" y="-9525"/>
          <a:ext cx="42862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Equation" r:id="rId5" imgW="1269720" imgH="253800" progId="Equation.DSMT4">
                  <p:embed/>
                </p:oleObj>
              </mc:Choice>
              <mc:Fallback>
                <p:oleObj name="Equation" r:id="rId5" imgW="1269720" imgH="253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6475" y="-9525"/>
                        <a:ext cx="428625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621051"/>
              </p:ext>
            </p:extLst>
          </p:nvPr>
        </p:nvGraphicFramePr>
        <p:xfrm>
          <a:off x="3408362" y="4530298"/>
          <a:ext cx="1544638" cy="484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6" name="Equation" r:id="rId7" imgW="647640" imgH="203040" progId="Equation.DSMT4">
                  <p:embed/>
                </p:oleObj>
              </mc:Choice>
              <mc:Fallback>
                <p:oleObj name="Equation" r:id="rId7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8362" y="4530298"/>
                        <a:ext cx="1544638" cy="4845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29200" y="4618303"/>
            <a:ext cx="3413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Horizontal stretch by a factor of ⅓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5676884"/>
              </p:ext>
            </p:extLst>
          </p:nvPr>
        </p:nvGraphicFramePr>
        <p:xfrm>
          <a:off x="1960563" y="5521325"/>
          <a:ext cx="1817687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7" name="Equation" r:id="rId9" imgW="761760" imgH="431640" progId="Equation.DSMT4">
                  <p:embed/>
                </p:oleObj>
              </mc:Choice>
              <mc:Fallback>
                <p:oleObj name="Equation" r:id="rId9" imgW="7617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0563" y="5521325"/>
                        <a:ext cx="1817687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810000" y="5879068"/>
            <a:ext cx="3370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Horizontal stretch by a factor of 4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886200" y="2362200"/>
            <a:ext cx="40641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dirty="0" smtClean="0"/>
              <a:t>Only the </a:t>
            </a:r>
            <a:r>
              <a:rPr lang="en-US" sz="2000" i="1" dirty="0" smtClean="0"/>
              <a:t>x</a:t>
            </a:r>
            <a:r>
              <a:rPr lang="en-US" sz="2000" dirty="0" smtClean="0"/>
              <a:t> coordinates are affected.</a:t>
            </a:r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46B4-7DE4-442C-8CF8-B75AEB9E46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4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19" grpId="0" autoUpdateAnimBg="0"/>
      <p:bldP spid="11" grpId="0"/>
      <p:bldP spid="12" grpId="0" autoUpdateAnimBg="0"/>
      <p:bldP spid="13" grpId="0" autoUpdateAnimBg="0"/>
      <p:bldP spid="5" grpId="0"/>
      <p:bldP spid="20" grpId="0"/>
      <p:bldP spid="2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381000" y="762000"/>
            <a:ext cx="13821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/>
              <a:t>Consider</a:t>
            </a:r>
            <a:endParaRPr lang="en-US" dirty="0"/>
          </a:p>
        </p:txBody>
      </p:sp>
      <p:pic>
        <p:nvPicPr>
          <p:cNvPr id="7171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82625"/>
            <a:ext cx="11430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1371600"/>
            <a:ext cx="6477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dirty="0"/>
              <a:t>Write the equation of the function after a horizontal stretch about the </a:t>
            </a:r>
            <a:r>
              <a:rPr lang="en-US" sz="2000" i="1" dirty="0"/>
              <a:t>y</a:t>
            </a:r>
            <a:r>
              <a:rPr lang="en-US" sz="2000" dirty="0"/>
              <a:t>-axis by a factor of  3.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143000"/>
            <a:ext cx="102870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5800" y="3200400"/>
            <a:ext cx="6049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/>
              <a:t>Write the coordinates of the image of the point (-3, 3 )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9600" y="2438400"/>
            <a:ext cx="5253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dirty="0"/>
              <a:t>Write the transformation in function notation.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09800"/>
            <a:ext cx="1295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85800" y="3886200"/>
            <a:ext cx="5900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/>
              <a:t>Write the coordinates of the image of the point (</a:t>
            </a:r>
            <a:r>
              <a:rPr lang="en-US" sz="2000" i="1"/>
              <a:t>x</a:t>
            </a:r>
            <a:r>
              <a:rPr lang="en-US" sz="2000"/>
              <a:t>, </a:t>
            </a:r>
            <a:r>
              <a:rPr lang="en-US" sz="2000" i="1"/>
              <a:t>y</a:t>
            </a:r>
            <a:r>
              <a:rPr lang="en-US" sz="2000"/>
              <a:t>)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905250"/>
            <a:ext cx="9017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85800" y="4724400"/>
            <a:ext cx="2949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dirty="0"/>
              <a:t>List any invariant points.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85800" y="5638800"/>
            <a:ext cx="4640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dirty="0"/>
              <a:t>How are the domain and range affected?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5576" y="188640"/>
            <a:ext cx="7142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/>
                </a:solidFill>
              </a:rPr>
              <a:t>Characteristics of Horizontal Stretches about the y-axis</a:t>
            </a:r>
            <a:endParaRPr lang="en-US" sz="2400" b="1" dirty="0">
              <a:solidFill>
                <a:schemeClr val="accent6"/>
              </a:solidFill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754183"/>
              </p:ext>
            </p:extLst>
          </p:nvPr>
        </p:nvGraphicFramePr>
        <p:xfrm>
          <a:off x="7956794" y="1329904"/>
          <a:ext cx="863678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7" imgW="495000" imgH="253800" progId="Equation.DSMT4">
                  <p:embed/>
                </p:oleObj>
              </mc:Choice>
              <mc:Fallback>
                <p:oleObj name="Equation" r:id="rId7" imgW="495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794" y="1329904"/>
                        <a:ext cx="863678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Picture 18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353" y="761999"/>
            <a:ext cx="373991" cy="345831"/>
          </a:xfrm>
          <a:prstGeom prst="rect">
            <a:avLst/>
          </a:prstGeom>
        </p:spPr>
      </p:pic>
      <p:pic>
        <p:nvPicPr>
          <p:cNvPr id="20" name="Picture 19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077200" y="462531"/>
            <a:ext cx="695325" cy="695325"/>
          </a:xfrm>
          <a:prstGeom prst="rect">
            <a:avLst/>
          </a:prstGeom>
        </p:spPr>
      </p:pic>
      <p:pic>
        <p:nvPicPr>
          <p:cNvPr id="3093" name="Picture 2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259" y="4592638"/>
            <a:ext cx="2848681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4" name="Picture 2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260" y="4572000"/>
            <a:ext cx="2864700" cy="2155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62000" y="2800350"/>
            <a:ext cx="40609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dirty="0" smtClean="0">
                <a:solidFill>
                  <a:srgbClr val="7030A0"/>
                </a:solidFill>
              </a:rPr>
              <a:t>Can it be written in any other way?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1745" y="3228110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→  (-9, 3)</a:t>
            </a:r>
            <a:endParaRPr lang="en-US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46B4-7DE4-442C-8CF8-B75AEB9E461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26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1" grpId="0"/>
      <p:bldP spid="13" grpId="0"/>
      <p:bldP spid="14" grpId="0"/>
      <p:bldP spid="21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1200</Words>
  <Application>Microsoft Office PowerPoint</Application>
  <PresentationFormat>On-screen Show (4:3)</PresentationFormat>
  <Paragraphs>187</Paragraphs>
  <Slides>17</Slides>
  <Notes>4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34</cp:revision>
  <dcterms:created xsi:type="dcterms:W3CDTF">2012-08-12T13:12:23Z</dcterms:created>
  <dcterms:modified xsi:type="dcterms:W3CDTF">2012-08-13T14:06:08Z</dcterms:modified>
</cp:coreProperties>
</file>