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94" r:id="rId2"/>
    <p:sldId id="293" r:id="rId3"/>
    <p:sldId id="296" r:id="rId4"/>
    <p:sldId id="256" r:id="rId5"/>
    <p:sldId id="258" r:id="rId6"/>
    <p:sldId id="291" r:id="rId7"/>
    <p:sldId id="267" r:id="rId8"/>
    <p:sldId id="286" r:id="rId9"/>
    <p:sldId id="292" r:id="rId10"/>
    <p:sldId id="277" r:id="rId11"/>
    <p:sldId id="265" r:id="rId12"/>
    <p:sldId id="283" r:id="rId13"/>
    <p:sldId id="273" r:id="rId14"/>
    <p:sldId id="289" r:id="rId15"/>
    <p:sldId id="297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/>
        <a:ea typeface="ＭＳ Ｐゴシック" charset="-128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"/>
        <a:ea typeface="ＭＳ Ｐゴシック" charset="-128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"/>
        <a:ea typeface="ＭＳ Ｐゴシック" charset="-128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"/>
        <a:ea typeface="ＭＳ Ｐゴシック" charset="-128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A7FFA7"/>
    <a:srgbClr val="FFFFCC"/>
    <a:srgbClr val="9933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20F199-C636-495A-8C16-4F77F1CCD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29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fld id="{0ED623E7-D8E7-4845-86F7-002E32D320E2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fld id="{96263C6A-4627-4923-8BE3-2980B6ED3127}" type="slidenum">
              <a:rPr lang="en-US" sz="1200" smtClean="0"/>
              <a:pPr/>
              <a:t>5</a:t>
            </a:fld>
            <a:endParaRPr lang="en-US" sz="120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fld id="{54C5F162-E237-4E30-9C53-42F3EBD3E7F4}" type="slidenum">
              <a:rPr lang="en-US" sz="1200" smtClean="0"/>
              <a:pPr/>
              <a:t>7</a:t>
            </a:fld>
            <a:endParaRPr lang="en-US" sz="120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fld id="{38CC3A75-D04C-4698-93AF-C678BE9A35E0}" type="slidenum">
              <a:rPr lang="en-US" sz="1200" smtClean="0"/>
              <a:pPr/>
              <a:t>8</a:t>
            </a:fld>
            <a:endParaRPr lang="en-US" sz="12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fld id="{31B78089-CE74-4E59-956C-628006766D99}" type="slidenum">
              <a:rPr lang="en-US" sz="1200" smtClean="0"/>
              <a:pPr/>
              <a:t>10</a:t>
            </a:fld>
            <a:endParaRPr lang="en-US" sz="12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fld id="{8D48A3D8-CE2A-4483-99BB-842BC124070E}" type="slidenum">
              <a:rPr lang="en-US" sz="1200" smtClean="0"/>
              <a:pPr/>
              <a:t>11</a:t>
            </a:fld>
            <a:endParaRPr lang="en-US" sz="12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fld id="{E2234F24-4DDD-4898-9A95-9414A76A7841}" type="slidenum">
              <a:rPr lang="en-US" sz="1200" smtClean="0"/>
              <a:pPr/>
              <a:t>12</a:t>
            </a:fld>
            <a:endParaRPr lang="en-US" sz="12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fld id="{431B31A1-D0C4-4D17-9379-9E9C006C9238}" type="slidenum">
              <a:rPr lang="en-US" sz="1200" smtClean="0"/>
              <a:pPr/>
              <a:t>13</a:t>
            </a:fld>
            <a:endParaRPr lang="en-US" sz="12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fld id="{BA639740-B34F-40D0-BCDF-082BEF8C94A4}" type="slidenum">
              <a:rPr lang="en-US" sz="1200" smtClean="0"/>
              <a:pPr/>
              <a:t>14</a:t>
            </a:fld>
            <a:endParaRPr lang="en-US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5B741-9AB0-4150-8741-7EBFCF0E6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7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71C1E-45CD-4531-A448-F511ABF48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23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28A59-17EE-46D2-A9F7-5A1E554CD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4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C6518-24C4-4F22-ACD7-310C67A72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4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EE5A8-B1F6-4CC9-8D6A-627D2F09E0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8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D9C6D-DFBA-4D0D-AB84-6E6FBB757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3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B10E2-7C7C-4446-8976-9697D58BC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77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A0AA8-42A6-4F0A-B6EB-71B04EF55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20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1DD53-53DA-4935-A2D3-B4F0FBBC3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7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56DD6-D33D-4580-B269-94C9939E8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93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E8716-FD04-4A68-AC49-DEE8B22B6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75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442A9872-7D16-46DD-86EC-9712DFEE7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8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hyperlink" Target="1.2B.Exploring%20Reflections.tn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hyperlink" Target="../1.1%20Horizontal%20and%20Vertical%20Translations/1.1A%20Families_of_Functions.tn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225425" y="593725"/>
            <a:ext cx="45220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</a:rPr>
              <a:t>Vertical Stretches about an Axis.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" y="1124744"/>
            <a:ext cx="153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dirty="0"/>
              <a:t>⅔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)</a:t>
            </a: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3048000" y="1124744"/>
            <a:ext cx="55210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400" b="0" dirty="0"/>
              <a:t>The graph of </a:t>
            </a:r>
            <a:r>
              <a:rPr lang="en-US" sz="2400" b="0" i="1" dirty="0"/>
              <a:t>y</a:t>
            </a:r>
            <a:r>
              <a:rPr lang="en-US" sz="2400" b="0" dirty="0"/>
              <a:t> = </a:t>
            </a:r>
            <a:r>
              <a:rPr lang="en-US" sz="2400" b="0" i="1" dirty="0"/>
              <a:t>f</a:t>
            </a:r>
            <a:r>
              <a:rPr lang="en-US" sz="2400" b="0" dirty="0"/>
              <a:t>(</a:t>
            </a:r>
            <a:r>
              <a:rPr lang="en-US" sz="2400" b="0" i="1" dirty="0"/>
              <a:t>x</a:t>
            </a:r>
            <a:r>
              <a:rPr lang="en-US" sz="2400" b="0" dirty="0"/>
              <a:t>) is stretched </a:t>
            </a:r>
            <a:r>
              <a:rPr lang="en-US" sz="2400" b="0" dirty="0" smtClean="0"/>
              <a:t>vertically </a:t>
            </a:r>
          </a:p>
          <a:p>
            <a:r>
              <a:rPr lang="en-US" sz="2400" b="0" dirty="0" smtClean="0"/>
              <a:t>about the </a:t>
            </a:r>
            <a:r>
              <a:rPr lang="en-US" sz="2400" b="0" i="1" dirty="0" smtClean="0"/>
              <a:t>x</a:t>
            </a:r>
            <a:r>
              <a:rPr lang="en-US" sz="2400" b="0" dirty="0" smtClean="0"/>
              <a:t>-axis</a:t>
            </a:r>
            <a:r>
              <a:rPr lang="en-US" sz="2400" b="0" dirty="0">
                <a:solidFill>
                  <a:srgbClr val="CC0000"/>
                </a:solidFill>
              </a:rPr>
              <a:t> </a:t>
            </a:r>
            <a:r>
              <a:rPr lang="en-US" sz="2400" b="0" dirty="0" smtClean="0">
                <a:solidFill>
                  <a:srgbClr val="CC0000"/>
                </a:solidFill>
              </a:rPr>
              <a:t>by </a:t>
            </a:r>
            <a:r>
              <a:rPr lang="en-US" sz="2400" b="0" dirty="0">
                <a:solidFill>
                  <a:srgbClr val="CC0000"/>
                </a:solidFill>
              </a:rPr>
              <a:t>a factor </a:t>
            </a:r>
            <a:r>
              <a:rPr lang="en-US" sz="2400" b="0" dirty="0" smtClean="0">
                <a:solidFill>
                  <a:srgbClr val="CC0000"/>
                </a:solidFill>
              </a:rPr>
              <a:t>of ⅔ </a:t>
            </a:r>
            <a:r>
              <a:rPr lang="en-US" sz="2400" b="0" dirty="0" smtClean="0"/>
              <a:t>.  </a:t>
            </a:r>
            <a:endParaRPr lang="en-US" sz="2400" b="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49225" y="2204864"/>
            <a:ext cx="45895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400" dirty="0" smtClean="0">
                <a:solidFill>
                  <a:schemeClr val="accent2"/>
                </a:solidFill>
              </a:rPr>
              <a:t>  </a:t>
            </a:r>
            <a:r>
              <a:rPr lang="en-US" sz="2400" dirty="0">
                <a:solidFill>
                  <a:schemeClr val="accent2"/>
                </a:solidFill>
              </a:rPr>
              <a:t>Horizontal Stretches about Axis.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57225" y="2976389"/>
            <a:ext cx="1285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400" i="1"/>
              <a:t>y</a:t>
            </a:r>
            <a:r>
              <a:rPr lang="en-US" sz="2400"/>
              <a:t> = </a:t>
            </a:r>
            <a:r>
              <a:rPr lang="en-US" sz="2400" i="1"/>
              <a:t>f</a:t>
            </a:r>
            <a:r>
              <a:rPr lang="en-US" sz="2400"/>
              <a:t>(3</a:t>
            </a:r>
            <a:r>
              <a:rPr lang="en-US" sz="2400" i="1"/>
              <a:t>x</a:t>
            </a:r>
            <a:r>
              <a:rPr lang="en-US" sz="2400"/>
              <a:t>)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438400" y="3874592"/>
            <a:ext cx="66389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400" b="0" dirty="0"/>
              <a:t>The graph of </a:t>
            </a:r>
            <a:r>
              <a:rPr lang="en-US" sz="2400" b="0" i="1" dirty="0"/>
              <a:t>y</a:t>
            </a:r>
            <a:r>
              <a:rPr lang="en-US" sz="2400" b="0" dirty="0"/>
              <a:t> = </a:t>
            </a:r>
            <a:r>
              <a:rPr lang="en-US" sz="2400" b="0" i="1" dirty="0"/>
              <a:t>f</a:t>
            </a:r>
            <a:r>
              <a:rPr lang="en-US" sz="2400" b="0" dirty="0"/>
              <a:t>(</a:t>
            </a:r>
            <a:r>
              <a:rPr lang="en-US" sz="2400" b="0" i="1" dirty="0"/>
              <a:t>x</a:t>
            </a:r>
            <a:r>
              <a:rPr lang="en-US" sz="2400" b="0" dirty="0"/>
              <a:t>) has been stretched horizontally </a:t>
            </a:r>
          </a:p>
          <a:p>
            <a:r>
              <a:rPr lang="en-US" sz="2400" b="0" dirty="0"/>
              <a:t>by factor of 2.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10558"/>
              </p:ext>
            </p:extLst>
          </p:nvPr>
        </p:nvGraphicFramePr>
        <p:xfrm>
          <a:off x="635000" y="3860304"/>
          <a:ext cx="1473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3" imgW="736600" imgH="381000" progId="Equation.DSMT36">
                  <p:embed/>
                </p:oleObj>
              </mc:Choice>
              <mc:Fallback>
                <p:oleObj name="Equation" r:id="rId3" imgW="736600" imgH="381000" progId="Equation.DSMT3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3860304"/>
                        <a:ext cx="1473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457031"/>
              </p:ext>
            </p:extLst>
          </p:nvPr>
        </p:nvGraphicFramePr>
        <p:xfrm>
          <a:off x="2420938" y="2614935"/>
          <a:ext cx="6116637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5" imgW="3073320" imgH="609480" progId="Equation.DSMT4">
                  <p:embed/>
                </p:oleObj>
              </mc:Choice>
              <mc:Fallback>
                <p:oleObj name="Equation" r:id="rId5" imgW="3073320" imgH="609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0938" y="2614935"/>
                        <a:ext cx="6116637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47700" y="2560464"/>
            <a:ext cx="1285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400" i="1"/>
              <a:t>y</a:t>
            </a:r>
            <a:r>
              <a:rPr lang="en-US" sz="2400"/>
              <a:t> = </a:t>
            </a:r>
            <a:r>
              <a:rPr lang="en-US" sz="2400" i="1"/>
              <a:t>f</a:t>
            </a:r>
            <a:r>
              <a:rPr lang="en-US" sz="2400"/>
              <a:t>(</a:t>
            </a:r>
            <a:r>
              <a:rPr lang="en-US" sz="2400" i="1"/>
              <a:t>bx</a:t>
            </a:r>
            <a:r>
              <a:rPr lang="en-US" sz="2400"/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1DD53-53DA-4935-A2D3-B4F0FBBC333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5" grpId="0"/>
      <p:bldP spid="6" grpId="0" autoUpdateAnimBg="0"/>
      <p:bldP spid="7" grpId="0" autoUpdateAnimBg="0"/>
      <p:bldP spid="8" grpId="0" autoUpdateAnimBg="0"/>
      <p:bldP spid="9" grpId="0" autoUpdateAnimBg="0"/>
      <p:bldP spid="1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Line 4"/>
          <p:cNvSpPr>
            <a:spLocks noChangeShapeType="1"/>
          </p:cNvSpPr>
          <p:nvPr/>
        </p:nvSpPr>
        <p:spPr bwMode="auto">
          <a:xfrm flipV="1">
            <a:off x="2057400" y="3048000"/>
            <a:ext cx="16002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3657600" y="3048000"/>
            <a:ext cx="91440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V="1">
            <a:off x="4572000" y="2286000"/>
            <a:ext cx="1600200" cy="297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6172200" y="2286000"/>
            <a:ext cx="144780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7620000" y="46482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6461125" y="2041525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752600" y="2590800"/>
            <a:ext cx="69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400">
                <a:solidFill>
                  <a:srgbClr val="E72218"/>
                </a:solidFill>
              </a:rPr>
              <a:t>g(</a:t>
            </a:r>
            <a:r>
              <a:rPr lang="en-US" sz="2400" i="1">
                <a:solidFill>
                  <a:srgbClr val="E72218"/>
                </a:solidFill>
              </a:rPr>
              <a:t>x</a:t>
            </a:r>
            <a:r>
              <a:rPr lang="en-US" sz="2400">
                <a:solidFill>
                  <a:srgbClr val="E72218"/>
                </a:solidFill>
              </a:rPr>
              <a:t>)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488950" y="5349875"/>
            <a:ext cx="804579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400" dirty="0"/>
              <a:t>If the point (6, </a:t>
            </a:r>
            <a:r>
              <a:rPr lang="en-US" sz="2400" dirty="0" smtClean="0"/>
              <a:t>-1) </a:t>
            </a:r>
            <a:r>
              <a:rPr lang="en-US" sz="2400" dirty="0"/>
              <a:t>is on the graph of </a:t>
            </a:r>
            <a:r>
              <a:rPr lang="en-US" sz="2400" i="1" dirty="0"/>
              <a:t>f(x</a:t>
            </a:r>
            <a:r>
              <a:rPr lang="en-US" sz="2400" dirty="0"/>
              <a:t>), what would be the </a:t>
            </a:r>
          </a:p>
          <a:p>
            <a:r>
              <a:rPr lang="en-US" sz="2400" dirty="0"/>
              <a:t>corresponding point on the graph of g(</a:t>
            </a:r>
            <a:r>
              <a:rPr lang="en-US" sz="2400" i="1" dirty="0"/>
              <a:t>x</a:t>
            </a:r>
            <a:r>
              <a:rPr lang="en-US" sz="2400" dirty="0"/>
              <a:t>).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6553200" y="5984543"/>
            <a:ext cx="1056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E72218"/>
                </a:solidFill>
              </a:rPr>
              <a:t>(-6, </a:t>
            </a:r>
            <a:r>
              <a:rPr lang="en-US" sz="2400" dirty="0" smtClean="0">
                <a:solidFill>
                  <a:srgbClr val="E72218"/>
                </a:solidFill>
              </a:rPr>
              <a:t>-1)</a:t>
            </a:r>
            <a:endParaRPr lang="en-US" sz="2400" dirty="0">
              <a:solidFill>
                <a:srgbClr val="E72218"/>
              </a:solidFill>
            </a:endParaRP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 flipV="1">
            <a:off x="2895600" y="2286000"/>
            <a:ext cx="1676400" cy="2971800"/>
          </a:xfrm>
          <a:prstGeom prst="line">
            <a:avLst/>
          </a:prstGeom>
          <a:noFill/>
          <a:ln w="38100">
            <a:solidFill>
              <a:srgbClr val="E7221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1600200" y="2286000"/>
            <a:ext cx="1295400" cy="2209800"/>
          </a:xfrm>
          <a:prstGeom prst="line">
            <a:avLst/>
          </a:prstGeom>
          <a:noFill/>
          <a:ln w="38100">
            <a:solidFill>
              <a:srgbClr val="E7221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304800" y="4495800"/>
            <a:ext cx="1295400" cy="0"/>
          </a:xfrm>
          <a:prstGeom prst="line">
            <a:avLst/>
          </a:prstGeom>
          <a:noFill/>
          <a:ln w="38100">
            <a:solidFill>
              <a:srgbClr val="E7221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V="1">
            <a:off x="4572000" y="2895600"/>
            <a:ext cx="914400" cy="2362200"/>
          </a:xfrm>
          <a:prstGeom prst="line">
            <a:avLst/>
          </a:prstGeom>
          <a:noFill/>
          <a:ln w="38100">
            <a:solidFill>
              <a:srgbClr val="E7221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5486400" y="2895600"/>
            <a:ext cx="1676400" cy="1828800"/>
          </a:xfrm>
          <a:prstGeom prst="line">
            <a:avLst/>
          </a:prstGeom>
          <a:noFill/>
          <a:ln w="38100">
            <a:solidFill>
              <a:srgbClr val="E7221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Text Box 18"/>
          <p:cNvSpPr txBox="1">
            <a:spLocks noChangeArrowheads="1"/>
          </p:cNvSpPr>
          <p:nvPr/>
        </p:nvSpPr>
        <p:spPr bwMode="auto">
          <a:xfrm>
            <a:off x="8823325" y="6557963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endParaRPr lang="en-US" sz="1400"/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85800" y="228600"/>
            <a:ext cx="815479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000" dirty="0"/>
              <a:t>Given the graph of  </a:t>
            </a:r>
            <a:r>
              <a:rPr lang="en-US" sz="2000" i="1" dirty="0"/>
              <a:t>f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), graph the </a:t>
            </a:r>
            <a:r>
              <a:rPr lang="en-US" sz="2000" dirty="0" smtClean="0"/>
              <a:t>image</a:t>
            </a:r>
            <a:r>
              <a:rPr lang="en-US" sz="2000" dirty="0" smtClean="0"/>
              <a:t> </a:t>
            </a:r>
            <a:r>
              <a:rPr lang="en-US" sz="2000" dirty="0"/>
              <a:t>function g(</a:t>
            </a:r>
            <a:r>
              <a:rPr lang="en-US" sz="2000" i="1" dirty="0"/>
              <a:t>x</a:t>
            </a:r>
            <a:r>
              <a:rPr lang="en-US" sz="2000" dirty="0"/>
              <a:t>) that would be the </a:t>
            </a:r>
          </a:p>
          <a:p>
            <a:r>
              <a:rPr lang="en-US" sz="2000" dirty="0"/>
              <a:t>graph of </a:t>
            </a:r>
            <a:r>
              <a:rPr lang="en-US" sz="2000" i="1" dirty="0"/>
              <a:t>f</a:t>
            </a:r>
            <a:r>
              <a:rPr lang="en-US" sz="2000" dirty="0"/>
              <a:t>(-</a:t>
            </a:r>
            <a:r>
              <a:rPr lang="en-US" sz="2000" i="1" dirty="0"/>
              <a:t>x</a:t>
            </a:r>
            <a:r>
              <a:rPr lang="en-US" sz="2000" dirty="0"/>
              <a:t>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1DD53-53DA-4935-A2D3-B4F0FBBC333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  <p:bldP spid="24582" grpId="0" animBg="1"/>
      <p:bldP spid="24583" grpId="0" animBg="1"/>
      <p:bldP spid="24584" grpId="0" animBg="1"/>
      <p:bldP spid="24585" grpId="0" autoUpdateAnimBg="0"/>
      <p:bldP spid="24586" grpId="0" autoUpdateAnimBg="0"/>
      <p:bldP spid="24587" grpId="0" autoUpdateAnimBg="0"/>
      <p:bldP spid="24588" grpId="0" autoUpdateAnimBg="0"/>
      <p:bldP spid="24589" grpId="0" animBg="1"/>
      <p:bldP spid="24590" grpId="0" animBg="1"/>
      <p:bldP spid="24591" grpId="0" animBg="1"/>
      <p:bldP spid="24592" grpId="0" animBg="1"/>
      <p:bldP spid="24593" grpId="0" animBg="1"/>
      <p:bldP spid="2457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23888"/>
            <a:ext cx="6070600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51520" y="2405718"/>
            <a:ext cx="20088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rgbClr val="CC0000"/>
                </a:solidFill>
              </a:rPr>
              <a:t>  </a:t>
            </a:r>
            <a:r>
              <a:rPr lang="en-US" i="1" dirty="0" smtClean="0">
                <a:solidFill>
                  <a:srgbClr val="CC0000"/>
                </a:solidFill>
              </a:rPr>
              <a:t>g</a:t>
            </a:r>
            <a:r>
              <a:rPr lang="en-US" dirty="0" smtClean="0">
                <a:solidFill>
                  <a:srgbClr val="CC0000"/>
                </a:solidFill>
              </a:rPr>
              <a:t>(</a:t>
            </a:r>
            <a:r>
              <a:rPr lang="en-US" i="1" dirty="0" smtClean="0">
                <a:solidFill>
                  <a:srgbClr val="CC0000"/>
                </a:solidFill>
              </a:rPr>
              <a:t>x</a:t>
            </a:r>
            <a:r>
              <a:rPr lang="en-US" dirty="0" smtClean="0">
                <a:solidFill>
                  <a:srgbClr val="CC0000"/>
                </a:solidFill>
              </a:rPr>
              <a:t>)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>
                <a:solidFill>
                  <a:srgbClr val="CC0000"/>
                </a:solidFill>
              </a:rPr>
              <a:t>= -</a:t>
            </a:r>
            <a:r>
              <a:rPr lang="en-US" i="1" dirty="0">
                <a:solidFill>
                  <a:srgbClr val="CC0000"/>
                </a:solidFill>
              </a:rPr>
              <a:t>f</a:t>
            </a:r>
            <a:r>
              <a:rPr lang="en-US" dirty="0">
                <a:solidFill>
                  <a:srgbClr val="CC0000"/>
                </a:solidFill>
              </a:rPr>
              <a:t>(</a:t>
            </a:r>
            <a:r>
              <a:rPr lang="en-US" i="1" dirty="0">
                <a:solidFill>
                  <a:srgbClr val="CC0000"/>
                </a:solidFill>
              </a:rPr>
              <a:t>x</a:t>
            </a:r>
            <a:r>
              <a:rPr lang="en-US" dirty="0">
                <a:solidFill>
                  <a:srgbClr val="CC0000"/>
                </a:solidFill>
              </a:rPr>
              <a:t>)</a:t>
            </a:r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838" y="623888"/>
            <a:ext cx="6070600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1DD53-53DA-4935-A2D3-B4F0FBBC333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graphicFrame>
        <p:nvGraphicFramePr>
          <p:cNvPr id="1229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819901"/>
              </p:ext>
            </p:extLst>
          </p:nvPr>
        </p:nvGraphicFramePr>
        <p:xfrm>
          <a:off x="4283968" y="1706929"/>
          <a:ext cx="99377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4" name="Equation" r:id="rId6" imgW="583920" imgH="203040" progId="Equation.DSMT4">
                  <p:embed/>
                </p:oleObj>
              </mc:Choice>
              <mc:Fallback>
                <p:oleObj name="Equation" r:id="rId6" imgW="58392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1706929"/>
                        <a:ext cx="993775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342954"/>
              </p:ext>
            </p:extLst>
          </p:nvPr>
        </p:nvGraphicFramePr>
        <p:xfrm>
          <a:off x="4076700" y="3429000"/>
          <a:ext cx="973138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5" name="Equation" r:id="rId8" imgW="571320" imgH="203040" progId="Equation.DSMT4">
                  <p:embed/>
                </p:oleObj>
              </mc:Choice>
              <mc:Fallback>
                <p:oleObj name="Equation" r:id="rId8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6700" y="3429000"/>
                        <a:ext cx="973138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51520" y="116632"/>
            <a:ext cx="74374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400" dirty="0" smtClean="0"/>
              <a:t>Which transformation is true regarding the two graphs</a:t>
            </a:r>
            <a:endParaRPr lang="en-US" sz="2400" dirty="0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251520" y="1249596"/>
            <a:ext cx="20088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rgbClr val="CC0000"/>
                </a:solidFill>
              </a:rPr>
              <a:t>  </a:t>
            </a:r>
            <a:r>
              <a:rPr lang="en-US" i="1" dirty="0" smtClean="0">
                <a:solidFill>
                  <a:srgbClr val="CC0000"/>
                </a:solidFill>
              </a:rPr>
              <a:t>g</a:t>
            </a:r>
            <a:r>
              <a:rPr lang="en-US" dirty="0" smtClean="0">
                <a:solidFill>
                  <a:srgbClr val="CC0000"/>
                </a:solidFill>
              </a:rPr>
              <a:t>(</a:t>
            </a:r>
            <a:r>
              <a:rPr lang="en-US" i="1" dirty="0" smtClean="0">
                <a:solidFill>
                  <a:srgbClr val="CC0000"/>
                </a:solidFill>
              </a:rPr>
              <a:t>x</a:t>
            </a:r>
            <a:r>
              <a:rPr lang="en-US" dirty="0" smtClean="0">
                <a:solidFill>
                  <a:srgbClr val="CC0000"/>
                </a:solidFill>
              </a:rPr>
              <a:t>)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>
                <a:solidFill>
                  <a:srgbClr val="CC0000"/>
                </a:solidFill>
              </a:rPr>
              <a:t>= </a:t>
            </a:r>
            <a:r>
              <a:rPr lang="en-US" i="1" dirty="0" smtClean="0">
                <a:solidFill>
                  <a:srgbClr val="CC0000"/>
                </a:solidFill>
              </a:rPr>
              <a:t>f</a:t>
            </a:r>
            <a:r>
              <a:rPr lang="en-US" dirty="0" smtClean="0">
                <a:solidFill>
                  <a:srgbClr val="CC0000"/>
                </a:solidFill>
              </a:rPr>
              <a:t>(-</a:t>
            </a:r>
            <a:r>
              <a:rPr lang="en-US" i="1" dirty="0" smtClean="0">
                <a:solidFill>
                  <a:srgbClr val="CC0000"/>
                </a:solidFill>
              </a:rPr>
              <a:t>x</a:t>
            </a:r>
            <a:r>
              <a:rPr lang="en-US" dirty="0">
                <a:solidFill>
                  <a:srgbClr val="CC0000"/>
                </a:solidFill>
              </a:rPr>
              <a:t>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51520" y="2204864"/>
            <a:ext cx="2304256" cy="93610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330869" y="3645024"/>
            <a:ext cx="20088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rgbClr val="CC0000"/>
                </a:solidFill>
              </a:rPr>
              <a:t>  </a:t>
            </a:r>
            <a:r>
              <a:rPr lang="en-US" i="1" dirty="0">
                <a:solidFill>
                  <a:srgbClr val="CC0000"/>
                </a:solidFill>
              </a:rPr>
              <a:t>f</a:t>
            </a:r>
            <a:r>
              <a:rPr lang="en-US" dirty="0" smtClean="0">
                <a:solidFill>
                  <a:srgbClr val="CC0000"/>
                </a:solidFill>
              </a:rPr>
              <a:t>(</a:t>
            </a:r>
            <a:r>
              <a:rPr lang="en-US" i="1" dirty="0" smtClean="0">
                <a:solidFill>
                  <a:srgbClr val="CC0000"/>
                </a:solidFill>
              </a:rPr>
              <a:t>x</a:t>
            </a:r>
            <a:r>
              <a:rPr lang="en-US" dirty="0" smtClean="0">
                <a:solidFill>
                  <a:srgbClr val="CC0000"/>
                </a:solidFill>
              </a:rPr>
              <a:t>)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>
                <a:solidFill>
                  <a:srgbClr val="CC0000"/>
                </a:solidFill>
              </a:rPr>
              <a:t>= </a:t>
            </a:r>
            <a:r>
              <a:rPr lang="en-US" i="1" dirty="0">
                <a:solidFill>
                  <a:srgbClr val="CC0000"/>
                </a:solidFill>
              </a:rPr>
              <a:t>g</a:t>
            </a:r>
            <a:r>
              <a:rPr lang="en-US" dirty="0" smtClean="0">
                <a:solidFill>
                  <a:srgbClr val="CC0000"/>
                </a:solidFill>
              </a:rPr>
              <a:t>(-</a:t>
            </a:r>
            <a:r>
              <a:rPr lang="en-US" i="1" dirty="0" smtClean="0">
                <a:solidFill>
                  <a:srgbClr val="CC0000"/>
                </a:solidFill>
              </a:rPr>
              <a:t>x</a:t>
            </a:r>
            <a:r>
              <a:rPr lang="en-US" dirty="0">
                <a:solidFill>
                  <a:srgbClr val="CC0000"/>
                </a:solidFill>
              </a:rPr>
              <a:t>)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410218" y="4797152"/>
            <a:ext cx="20088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rgbClr val="CC0000"/>
                </a:solidFill>
              </a:rPr>
              <a:t>  </a:t>
            </a:r>
            <a:r>
              <a:rPr lang="en-US" i="1" dirty="0">
                <a:solidFill>
                  <a:srgbClr val="CC0000"/>
                </a:solidFill>
              </a:rPr>
              <a:t>f</a:t>
            </a:r>
            <a:r>
              <a:rPr lang="en-US" dirty="0" smtClean="0">
                <a:solidFill>
                  <a:srgbClr val="CC0000"/>
                </a:solidFill>
              </a:rPr>
              <a:t>(</a:t>
            </a:r>
            <a:r>
              <a:rPr lang="en-US" i="1" dirty="0" smtClean="0">
                <a:solidFill>
                  <a:srgbClr val="CC0000"/>
                </a:solidFill>
              </a:rPr>
              <a:t>x</a:t>
            </a:r>
            <a:r>
              <a:rPr lang="en-US" dirty="0" smtClean="0">
                <a:solidFill>
                  <a:srgbClr val="CC0000"/>
                </a:solidFill>
              </a:rPr>
              <a:t>)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>
                <a:solidFill>
                  <a:srgbClr val="CC0000"/>
                </a:solidFill>
              </a:rPr>
              <a:t>= </a:t>
            </a:r>
            <a:r>
              <a:rPr lang="en-US" dirty="0" smtClean="0">
                <a:solidFill>
                  <a:srgbClr val="CC0000"/>
                </a:solidFill>
              </a:rPr>
              <a:t>-</a:t>
            </a:r>
            <a:r>
              <a:rPr lang="en-US" i="1" dirty="0" smtClean="0">
                <a:solidFill>
                  <a:srgbClr val="CC0000"/>
                </a:solidFill>
              </a:rPr>
              <a:t>g</a:t>
            </a:r>
            <a:r>
              <a:rPr lang="en-US" dirty="0" smtClean="0">
                <a:solidFill>
                  <a:srgbClr val="CC0000"/>
                </a:solidFill>
              </a:rPr>
              <a:t>(</a:t>
            </a:r>
            <a:r>
              <a:rPr lang="en-US" i="1" dirty="0" smtClean="0">
                <a:solidFill>
                  <a:srgbClr val="CC0000"/>
                </a:solidFill>
              </a:rPr>
              <a:t>x</a:t>
            </a:r>
            <a:r>
              <a:rPr lang="en-US" dirty="0">
                <a:solidFill>
                  <a:srgbClr val="CC0000"/>
                </a:solidFill>
              </a:rPr>
              <a:t>)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30869" y="4590710"/>
            <a:ext cx="2304256" cy="93610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4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  <p:bldP spid="12292" grpId="0" autoUpdateAnimBg="0"/>
      <p:bldP spid="17" grpId="0" autoUpdateAnimBg="0"/>
      <p:bldP spid="4" grpId="0" animBg="1"/>
      <p:bldP spid="20" grpId="0" autoUpdateAnimBg="0"/>
      <p:bldP spid="21" grpId="0" autoUpdateAnimBg="0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365125" y="593725"/>
            <a:ext cx="84724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400"/>
              <a:t>Given that the point (2, 6) is on the graph of </a:t>
            </a:r>
            <a:r>
              <a:rPr lang="en-US" sz="2400" i="1"/>
              <a:t>f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), state the </a:t>
            </a:r>
          </a:p>
          <a:p>
            <a:r>
              <a:rPr lang="en-US" sz="2400"/>
              <a:t>corresponding point after the following transformations of </a:t>
            </a:r>
            <a:r>
              <a:rPr lang="en-US" sz="2400" i="1"/>
              <a:t>f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). 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65125" y="1508125"/>
            <a:ext cx="1860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400"/>
              <a:t>a)  </a:t>
            </a:r>
            <a:r>
              <a:rPr lang="en-US" sz="2400" i="1"/>
              <a:t>f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 - 3) - 4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032125" y="1531938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400"/>
              <a:t>b)  -</a:t>
            </a:r>
            <a:r>
              <a:rPr lang="en-US" sz="2400" i="1"/>
              <a:t>f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 + 2) - 1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5927725" y="1550988"/>
            <a:ext cx="208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400"/>
              <a:t>c)  </a:t>
            </a:r>
            <a:r>
              <a:rPr lang="en-US" sz="2400" i="1"/>
              <a:t>f</a:t>
            </a:r>
            <a:r>
              <a:rPr lang="en-US" sz="2400"/>
              <a:t>(-</a:t>
            </a:r>
            <a:r>
              <a:rPr lang="en-US" sz="2400" i="1"/>
              <a:t>x</a:t>
            </a:r>
            <a:r>
              <a:rPr lang="en-US" sz="2400"/>
              <a:t> + 2) + 3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98525" y="2041525"/>
            <a:ext cx="84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400">
                <a:solidFill>
                  <a:srgbClr val="E72218"/>
                </a:solidFill>
              </a:rPr>
              <a:t>(5, 2)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3803650" y="2057400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400">
                <a:solidFill>
                  <a:srgbClr val="E72218"/>
                </a:solidFill>
              </a:rPr>
              <a:t>(0, -7)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7315200" y="2590800"/>
            <a:ext cx="84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400">
                <a:solidFill>
                  <a:srgbClr val="E72218"/>
                </a:solidFill>
              </a:rPr>
              <a:t>(0, 9)</a:t>
            </a:r>
          </a:p>
        </p:txBody>
      </p:sp>
      <p:sp>
        <p:nvSpPr>
          <p:cNvPr id="12297" name="Text Box 18"/>
          <p:cNvSpPr txBox="1">
            <a:spLocks noChangeArrowheads="1"/>
          </p:cNvSpPr>
          <p:nvPr/>
        </p:nvSpPr>
        <p:spPr bwMode="auto">
          <a:xfrm>
            <a:off x="8823325" y="6557963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endParaRPr lang="en-US" sz="1400"/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6308725" y="1965325"/>
            <a:ext cx="1830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400" i="1">
                <a:solidFill>
                  <a:schemeClr val="accent2"/>
                </a:solidFill>
              </a:rPr>
              <a:t>f</a:t>
            </a:r>
            <a:r>
              <a:rPr lang="en-US" sz="2400">
                <a:solidFill>
                  <a:schemeClr val="accent2"/>
                </a:solidFill>
              </a:rPr>
              <a:t>(-(</a:t>
            </a:r>
            <a:r>
              <a:rPr lang="en-US" sz="2400" i="1">
                <a:solidFill>
                  <a:schemeClr val="accent2"/>
                </a:solidFill>
              </a:rPr>
              <a:t>x</a:t>
            </a:r>
            <a:r>
              <a:rPr lang="en-US" sz="2400">
                <a:solidFill>
                  <a:schemeClr val="accent2"/>
                </a:solidFill>
              </a:rPr>
              <a:t> - 2)) + 3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12300" name="Text Box 22"/>
          <p:cNvSpPr txBox="1">
            <a:spLocks noChangeArrowheads="1"/>
          </p:cNvSpPr>
          <p:nvPr/>
        </p:nvSpPr>
        <p:spPr bwMode="auto">
          <a:xfrm>
            <a:off x="2286000" y="90488"/>
            <a:ext cx="4727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Transformations of Functions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1DD53-53DA-4935-A2D3-B4F0FBBC333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 autoUpdateAnimBg="0"/>
      <p:bldP spid="30728" grpId="0" autoUpdateAnimBg="0"/>
      <p:bldP spid="30729" grpId="0" autoUpdateAnimBg="0"/>
      <p:bldP spid="30730" grpId="0" autoUpdateAnimBg="0"/>
      <p:bldP spid="30733" grpId="0" autoUpdateAnimBg="0"/>
      <p:bldP spid="30734" grpId="0" autoUpdateAnimBg="0"/>
      <p:bldP spid="30735" grpId="0" autoUpdateAnimBg="0"/>
      <p:bldP spid="3073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704206" y="551607"/>
            <a:ext cx="7010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400" dirty="0"/>
              <a:t>The graph of </a:t>
            </a:r>
            <a:r>
              <a:rPr lang="en-US" sz="2400" i="1" dirty="0"/>
              <a:t>y</a:t>
            </a:r>
            <a:r>
              <a:rPr lang="en-US" sz="2400" dirty="0"/>
              <a:t> = -</a:t>
            </a:r>
            <a:r>
              <a:rPr lang="en-US" sz="2400" i="1" dirty="0"/>
              <a:t>f</a:t>
            </a:r>
            <a:r>
              <a:rPr lang="en-US" sz="2400" dirty="0"/>
              <a:t>(-</a:t>
            </a:r>
            <a:r>
              <a:rPr lang="en-US" sz="2400" i="1" dirty="0"/>
              <a:t>x - </a:t>
            </a:r>
            <a:r>
              <a:rPr lang="en-US" sz="2400" dirty="0"/>
              <a:t>2) – 3 is a horizontal translation of the graph of </a:t>
            </a:r>
            <a:r>
              <a:rPr lang="en-US" sz="2400" i="1" dirty="0"/>
              <a:t>y</a:t>
            </a:r>
            <a:r>
              <a:rPr lang="en-US" sz="2400" dirty="0"/>
              <a:t> =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2 units right.</a:t>
            </a:r>
          </a:p>
        </p:txBody>
      </p:sp>
      <p:sp>
        <p:nvSpPr>
          <p:cNvPr id="13318" name="TextBox 1"/>
          <p:cNvSpPr txBox="1">
            <a:spLocks noChangeArrowheads="1"/>
          </p:cNvSpPr>
          <p:nvPr/>
        </p:nvSpPr>
        <p:spPr bwMode="auto">
          <a:xfrm>
            <a:off x="683568" y="116632"/>
            <a:ext cx="1641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</a:rPr>
              <a:t>True or False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776288" y="2279650"/>
            <a:ext cx="7010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sz="2400" dirty="0" smtClean="0"/>
              <a:t>Which of the following transformations on </a:t>
            </a:r>
            <a:r>
              <a:rPr lang="en-US" sz="2400" i="1" dirty="0" smtClean="0"/>
              <a:t>y</a:t>
            </a:r>
            <a:r>
              <a:rPr lang="en-US" sz="2400" dirty="0" smtClean="0"/>
              <a:t> =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would have the y-intercepts as invariant points?</a:t>
            </a:r>
          </a:p>
          <a:p>
            <a:pPr marL="457200" indent="-457200">
              <a:buFontTx/>
              <a:buAutoNum type="alphaUcPeriod"/>
              <a:defRPr/>
            </a:pPr>
            <a:r>
              <a:rPr lang="en-US" sz="2400" i="1" dirty="0" smtClean="0"/>
              <a:t>- y</a:t>
            </a:r>
            <a:r>
              <a:rPr lang="en-US" sz="2400" dirty="0" smtClean="0"/>
              <a:t> =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		B.   </a:t>
            </a:r>
            <a:r>
              <a:rPr lang="en-US" sz="2400" i="1" dirty="0" smtClean="0"/>
              <a:t>y</a:t>
            </a:r>
            <a:r>
              <a:rPr lang="en-US" sz="2400" dirty="0" smtClean="0"/>
              <a:t> = </a:t>
            </a:r>
            <a:r>
              <a:rPr lang="en-US" sz="2400" i="1" dirty="0" smtClean="0"/>
              <a:t>f</a:t>
            </a:r>
            <a:r>
              <a:rPr lang="en-US" sz="2400" dirty="0" smtClean="0"/>
              <a:t>(-</a:t>
            </a:r>
            <a:r>
              <a:rPr lang="en-US" sz="2400" i="1" dirty="0" smtClean="0"/>
              <a:t>x</a:t>
            </a:r>
            <a:r>
              <a:rPr lang="en-US" sz="2400" dirty="0" smtClean="0"/>
              <a:t>) </a:t>
            </a:r>
          </a:p>
          <a:p>
            <a:pPr>
              <a:defRPr/>
            </a:pPr>
            <a:r>
              <a:rPr lang="en-US" sz="2400" dirty="0" smtClean="0"/>
              <a:t>C.    </a:t>
            </a:r>
            <a:r>
              <a:rPr lang="en-US" sz="2400" i="1" dirty="0" smtClean="0"/>
              <a:t>y</a:t>
            </a:r>
            <a:r>
              <a:rPr lang="en-US" sz="2400" dirty="0" smtClean="0"/>
              <a:t> =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x </a:t>
            </a:r>
            <a:r>
              <a:rPr lang="en-US" sz="2400" dirty="0" smtClean="0"/>
              <a:t>+ 2) 	</a:t>
            </a:r>
            <a:r>
              <a:rPr lang="en-US" sz="2400" dirty="0" smtClean="0"/>
              <a:t>D</a:t>
            </a:r>
            <a:r>
              <a:rPr lang="en-US" sz="2400" dirty="0" smtClean="0"/>
              <a:t>.   </a:t>
            </a:r>
            <a:r>
              <a:rPr lang="en-US" sz="2400" i="1" dirty="0" smtClean="0"/>
              <a:t>y</a:t>
            </a:r>
            <a:r>
              <a:rPr lang="en-US" sz="2400" dirty="0" smtClean="0"/>
              <a:t> = 2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55650" y="1844675"/>
            <a:ext cx="2294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</a:rPr>
              <a:t>Multiple Choice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5650" y="4324350"/>
            <a:ext cx="3116263" cy="163195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0000"/>
                </a:solidFill>
              </a:rPr>
              <a:t>Order of Transformations: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000" dirty="0">
                <a:solidFill>
                  <a:schemeClr val="accent6"/>
                </a:solidFill>
              </a:rPr>
              <a:t>Factor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000" dirty="0">
                <a:solidFill>
                  <a:schemeClr val="accent6"/>
                </a:solidFill>
              </a:rPr>
              <a:t>Reflections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000" dirty="0">
                <a:solidFill>
                  <a:schemeClr val="accent6"/>
                </a:solidFill>
              </a:rPr>
              <a:t>Stretches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000" dirty="0">
                <a:solidFill>
                  <a:schemeClr val="accent6"/>
                </a:solidFill>
              </a:rPr>
              <a:t>Translations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1DD53-53DA-4935-A2D3-B4F0FBBC333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15" grpId="0" autoUpdateAnimBg="0"/>
      <p:bldP spid="16" grpId="0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946" name="Group 3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859259"/>
              </p:ext>
            </p:extLst>
          </p:nvPr>
        </p:nvGraphicFramePr>
        <p:xfrm>
          <a:off x="60325" y="606425"/>
          <a:ext cx="8991600" cy="5443564"/>
        </p:xfrm>
        <a:graphic>
          <a:graphicData uri="http://schemas.openxmlformats.org/drawingml/2006/table">
            <a:tbl>
              <a:tblPr/>
              <a:tblGrid>
                <a:gridCol w="1798638"/>
                <a:gridCol w="1798637"/>
                <a:gridCol w="1797050"/>
                <a:gridCol w="1798638"/>
                <a:gridCol w="1798637"/>
              </a:tblGrid>
              <a:tr h="871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Type of Transformation</a:t>
                      </a:r>
                    </a:p>
                  </a:txBody>
                  <a:tcPr marT="45719" marB="45719" anchor="ctr" horzOverflow="overflow">
                    <a:lnL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Replace what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in equation?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With What?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Resulting Effect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Resulting Equations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ＭＳ Ｐゴシック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619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Vertical Translation</a:t>
                      </a:r>
                    </a:p>
                  </a:txBody>
                  <a:tcPr marT="45719" marB="45719" anchor="ctr" horzOverflow="overflow">
                    <a:lnL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y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y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 - k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Graph moves k units up.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y-k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= f(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x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619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Vertical Translation</a:t>
                      </a:r>
                    </a:p>
                  </a:txBody>
                  <a:tcPr marT="45719" marB="45719" anchor="ctr" horzOverflow="overflow">
                    <a:lnL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y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y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 + k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Graph moves k units down.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y + k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= f(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x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) 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619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Horizontal Translation</a:t>
                      </a:r>
                    </a:p>
                  </a:txBody>
                  <a:tcPr marT="45719" marB="45719" anchor="ctr" horzOverflow="overflow">
                    <a:lnL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x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x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 - h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Graph moves h units right.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y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= f(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x - h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619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Horizontal Translation</a:t>
                      </a:r>
                    </a:p>
                  </a:txBody>
                  <a:tcPr marT="45719" marB="45719" anchor="ctr" horzOverflow="overflow">
                    <a:lnL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x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x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 + h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Graph moves h units left.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y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= f(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x + h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619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Vertical Reflection</a:t>
                      </a:r>
                    </a:p>
                  </a:txBody>
                  <a:tcPr marT="45719" marB="45719" anchor="ctr" horzOverflow="overflow">
                    <a:lnL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y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-y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ＭＳ Ｐゴシック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Graph is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 reflected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in the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x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-axis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y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=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-f(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x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619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Horizontal Reflection</a:t>
                      </a:r>
                    </a:p>
                  </a:txBody>
                  <a:tcPr marT="45719" marB="45719" anchor="ctr" horzOverflow="overflow">
                    <a:lnL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x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-x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ＭＳ Ｐゴシック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Graph is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 reflected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in the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y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-axis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y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= f(-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x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"/>
                          <a:ea typeface="ＭＳ Ｐゴシック" charset="-128"/>
                        </a:rPr>
                        <a:t>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68945" name="Text Box 337"/>
          <p:cNvSpPr txBox="1">
            <a:spLocks noChangeArrowheads="1"/>
          </p:cNvSpPr>
          <p:nvPr/>
        </p:nvSpPr>
        <p:spPr bwMode="auto">
          <a:xfrm>
            <a:off x="2425700" y="14288"/>
            <a:ext cx="42037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Transformation 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1DD53-53DA-4935-A2D3-B4F0FBBC333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94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1DD53-53DA-4935-A2D3-B4F0FBBC333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67544" y="476672"/>
            <a:ext cx="37112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060848"/>
            <a:ext cx="33682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28</a:t>
            </a:r>
          </a:p>
          <a:p>
            <a:r>
              <a:rPr lang="en-US" smtClean="0"/>
              <a:t>1,3, 5c,d, 7b,d, 10, 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4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603951" y="2231520"/>
            <a:ext cx="30909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3200" i="1" dirty="0" smtClean="0"/>
              <a:t>y </a:t>
            </a:r>
            <a:r>
              <a:rPr lang="en-US" sz="3200" dirty="0"/>
              <a:t>+ 4 = </a:t>
            </a:r>
            <a:r>
              <a:rPr lang="en-US" sz="3200" i="1" dirty="0"/>
              <a:t>f</a:t>
            </a:r>
            <a:r>
              <a:rPr lang="en-US" sz="3200" dirty="0"/>
              <a:t>(3</a:t>
            </a:r>
            <a:r>
              <a:rPr lang="en-US" sz="3200" i="1" dirty="0"/>
              <a:t>x</a:t>
            </a:r>
            <a:r>
              <a:rPr lang="en-US" sz="3200" dirty="0"/>
              <a:t> – 12)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2951" y="1469520"/>
            <a:ext cx="86455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400" dirty="0">
                <a:solidFill>
                  <a:srgbClr val="CC0000"/>
                </a:solidFill>
              </a:rPr>
              <a:t>** You must factor out </a:t>
            </a:r>
            <a:r>
              <a:rPr lang="en-US" sz="2400" dirty="0" smtClean="0">
                <a:solidFill>
                  <a:srgbClr val="CC0000"/>
                </a:solidFill>
              </a:rPr>
              <a:t>the </a:t>
            </a:r>
            <a:r>
              <a:rPr lang="en-US" sz="2400" dirty="0">
                <a:solidFill>
                  <a:srgbClr val="CC0000"/>
                </a:solidFill>
              </a:rPr>
              <a:t>stretch if there is also a translation**</a:t>
            </a: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603951" y="3037970"/>
            <a:ext cx="3256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3200" i="1" dirty="0" smtClean="0"/>
              <a:t>y</a:t>
            </a:r>
            <a:r>
              <a:rPr lang="en-US" sz="3200" dirty="0" smtClean="0"/>
              <a:t> + 4 = </a:t>
            </a:r>
            <a:r>
              <a:rPr lang="en-US" sz="3200" i="1" dirty="0"/>
              <a:t>f</a:t>
            </a:r>
            <a:r>
              <a:rPr lang="en-US" sz="3200" dirty="0"/>
              <a:t>(3(</a:t>
            </a:r>
            <a:r>
              <a:rPr lang="en-US" sz="3200" i="1" dirty="0"/>
              <a:t>x</a:t>
            </a:r>
            <a:r>
              <a:rPr lang="en-US" sz="3200" dirty="0"/>
              <a:t> – 4))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252151" y="2285495"/>
            <a:ext cx="21526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14350" indent="-5143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pPr>
              <a:buFontTx/>
              <a:buAutoNum type="arabicPeriod"/>
            </a:pPr>
            <a:r>
              <a:rPr lang="en-US"/>
              <a:t>Factor</a:t>
            </a:r>
          </a:p>
          <a:p>
            <a:pPr>
              <a:buFontTx/>
              <a:buAutoNum type="arabicPeriod"/>
            </a:pPr>
            <a:r>
              <a:rPr lang="en-US"/>
              <a:t>Stretch</a:t>
            </a:r>
          </a:p>
          <a:p>
            <a:pPr>
              <a:buFontTx/>
              <a:buAutoNum type="arabicPeriod"/>
            </a:pPr>
            <a:r>
              <a:rPr lang="en-US"/>
              <a:t>Translate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1DD53-53DA-4935-A2D3-B4F0FBBC333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359863"/>
              </p:ext>
            </p:extLst>
          </p:nvPr>
        </p:nvGraphicFramePr>
        <p:xfrm>
          <a:off x="1475656" y="476672"/>
          <a:ext cx="5242644" cy="864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3" imgW="1231560" imgH="203040" progId="Equation.DSMT4">
                  <p:embed/>
                </p:oleObj>
              </mc:Choice>
              <mc:Fallback>
                <p:oleObj name="Equation" r:id="rId3" imgW="1231560" imgH="20304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76672"/>
                        <a:ext cx="5242644" cy="8647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10" grpId="0" autoUpdateAnimBg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1DD53-53DA-4935-A2D3-B4F0FBBC333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4" y="836712"/>
            <a:ext cx="4364310" cy="4623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1520" y="260648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 graph of the function </a:t>
            </a:r>
            <a:r>
              <a:rPr lang="en-US" i="1" dirty="0" smtClean="0">
                <a:solidFill>
                  <a:srgbClr val="0070C0"/>
                </a:solidFill>
              </a:rPr>
              <a:t>y</a:t>
            </a:r>
            <a:r>
              <a:rPr lang="en-US" dirty="0" smtClean="0">
                <a:solidFill>
                  <a:srgbClr val="0070C0"/>
                </a:solidFill>
              </a:rPr>
              <a:t> = </a:t>
            </a:r>
            <a:r>
              <a:rPr lang="en-US" i="1" dirty="0" smtClean="0">
                <a:solidFill>
                  <a:srgbClr val="0070C0"/>
                </a:solidFill>
              </a:rPr>
              <a:t>f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) is </a:t>
            </a:r>
            <a:r>
              <a:rPr lang="en-US" dirty="0">
                <a:solidFill>
                  <a:srgbClr val="0070C0"/>
                </a:solidFill>
              </a:rPr>
              <a:t>transformed to produce the graph of the function </a:t>
            </a:r>
            <a:r>
              <a:rPr lang="en-US" i="1" dirty="0" smtClean="0">
                <a:solidFill>
                  <a:srgbClr val="0070C0"/>
                </a:solidFill>
              </a:rPr>
              <a:t>y</a:t>
            </a:r>
            <a:r>
              <a:rPr lang="en-US" dirty="0" smtClean="0">
                <a:solidFill>
                  <a:srgbClr val="0070C0"/>
                </a:solidFill>
              </a:rPr>
              <a:t> = </a:t>
            </a:r>
            <a:r>
              <a:rPr lang="en-US" i="1" dirty="0" smtClean="0">
                <a:solidFill>
                  <a:srgbClr val="0070C0"/>
                </a:solidFill>
              </a:rPr>
              <a:t>g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26283" y="1412776"/>
            <a:ext cx="3393814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 equation for 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</a:p>
          <a:p>
            <a:r>
              <a:rPr lang="en-US" dirty="0" smtClean="0"/>
              <a:t>in terms of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is</a:t>
            </a:r>
          </a:p>
          <a:p>
            <a:endParaRPr lang="en-US" dirty="0" smtClean="0"/>
          </a:p>
          <a:p>
            <a:r>
              <a:rPr lang="en-US" dirty="0" smtClean="0"/>
              <a:t>A. </a:t>
            </a:r>
          </a:p>
          <a:p>
            <a:endParaRPr lang="en-US" dirty="0" smtClean="0"/>
          </a:p>
          <a:p>
            <a:r>
              <a:rPr lang="en-US" dirty="0" smtClean="0"/>
              <a:t>B. </a:t>
            </a:r>
          </a:p>
          <a:p>
            <a:endParaRPr lang="en-US" dirty="0" smtClean="0"/>
          </a:p>
          <a:p>
            <a:r>
              <a:rPr lang="en-US" dirty="0" smtClean="0"/>
              <a:t>C. </a:t>
            </a:r>
          </a:p>
          <a:p>
            <a:endParaRPr lang="en-US" dirty="0" smtClean="0"/>
          </a:p>
          <a:p>
            <a:r>
              <a:rPr lang="en-US" dirty="0" smtClean="0"/>
              <a:t>D. 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757274"/>
              </p:ext>
            </p:extLst>
          </p:nvPr>
        </p:nvGraphicFramePr>
        <p:xfrm>
          <a:off x="5220072" y="2564904"/>
          <a:ext cx="1800597" cy="734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6" name="Equation" r:id="rId4" imgW="965160" imgH="393480" progId="Equation.DSMT4">
                  <p:embed/>
                </p:oleObj>
              </mc:Choice>
              <mc:Fallback>
                <p:oleObj name="Equation" r:id="rId4" imgW="9651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2564904"/>
                        <a:ext cx="1800597" cy="7344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277572"/>
              </p:ext>
            </p:extLst>
          </p:nvPr>
        </p:nvGraphicFramePr>
        <p:xfrm>
          <a:off x="5183188" y="3597275"/>
          <a:ext cx="1728787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7" name="Equation" r:id="rId6" imgW="927000" imgH="203040" progId="Equation.DSMT4">
                  <p:embed/>
                </p:oleObj>
              </mc:Choice>
              <mc:Fallback>
                <p:oleObj name="Equation" r:id="rId6" imgW="927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88" y="3597275"/>
                        <a:ext cx="1728787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372064"/>
              </p:ext>
            </p:extLst>
          </p:nvPr>
        </p:nvGraphicFramePr>
        <p:xfrm>
          <a:off x="5126038" y="4243388"/>
          <a:ext cx="1989137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8" name="Equation" r:id="rId8" imgW="1066680" imgH="431640" progId="Equation.DSMT4">
                  <p:embed/>
                </p:oleObj>
              </mc:Choice>
              <mc:Fallback>
                <p:oleObj name="Equation" r:id="rId8" imgW="10666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6038" y="4243388"/>
                        <a:ext cx="1989137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173290"/>
              </p:ext>
            </p:extLst>
          </p:nvPr>
        </p:nvGraphicFramePr>
        <p:xfrm>
          <a:off x="5254625" y="5229225"/>
          <a:ext cx="19177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9" name="Equation" r:id="rId10" imgW="1028520" imgH="431640" progId="Equation.DSMT4">
                  <p:embed/>
                </p:oleObj>
              </mc:Choice>
              <mc:Fallback>
                <p:oleObj name="Equation" r:id="rId10" imgW="10285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25" y="5229225"/>
                        <a:ext cx="191770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 bwMode="auto">
          <a:xfrm>
            <a:off x="4463988" y="5229200"/>
            <a:ext cx="756084" cy="720080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57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0" y="284163"/>
            <a:ext cx="26564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dirty="0" smtClean="0"/>
              <a:t>1.2B Reflections</a:t>
            </a:r>
            <a:endParaRPr lang="en-US" dirty="0"/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-457200" y="576263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5129" name="Picture 9" descr="http://sps.k12.mo.us/phs/jpetersen/transformationweb/mountain%20and%20reflectio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153629"/>
            <a:ext cx="5095048" cy="3355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1" descr="http://www.mathsisfun.com/geometry/images/flame-mirro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12116"/>
            <a:ext cx="2808312" cy="385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1DD53-53DA-4935-A2D3-B4F0FBBC333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444776"/>
              </p:ext>
            </p:extLst>
          </p:nvPr>
        </p:nvGraphicFramePr>
        <p:xfrm>
          <a:off x="3059832" y="284163"/>
          <a:ext cx="2373807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Equation" r:id="rId6" imgW="698400" imgH="203040" progId="Equation.DSMT4">
                  <p:embed/>
                </p:oleObj>
              </mc:Choice>
              <mc:Fallback>
                <p:oleObj name="Equation" r:id="rId6" imgW="69840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284163"/>
                        <a:ext cx="2373807" cy="69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725144"/>
            <a:ext cx="1005261" cy="1340767"/>
          </a:xfrm>
          <a:prstGeom prst="rect">
            <a:avLst/>
          </a:prstGeom>
        </p:spPr>
      </p:pic>
      <p:sp>
        <p:nvSpPr>
          <p:cNvPr id="6" name="TextBox 5">
            <a:hlinkClick r:id="rId9" action="ppaction://hlinkfile"/>
          </p:cNvPr>
          <p:cNvSpPr txBox="1"/>
          <p:nvPr/>
        </p:nvSpPr>
        <p:spPr>
          <a:xfrm>
            <a:off x="4355976" y="5395527"/>
            <a:ext cx="42819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1.2B Exploring Reflections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9400"/>
            <a:ext cx="8610600" cy="657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086600" y="1447800"/>
            <a:ext cx="1609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i="1"/>
              <a:t>f</a:t>
            </a:r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) = | </a:t>
            </a:r>
            <a:r>
              <a:rPr lang="en-US" i="1"/>
              <a:t>x</a:t>
            </a:r>
            <a:r>
              <a:rPr lang="en-US"/>
              <a:t> |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4000"/>
            <a:ext cx="8610600" cy="66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400800" y="3886200"/>
            <a:ext cx="17287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i="1"/>
              <a:t>f</a:t>
            </a:r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) = -| </a:t>
            </a:r>
            <a:r>
              <a:rPr lang="en-US" i="1"/>
              <a:t>x</a:t>
            </a:r>
            <a:r>
              <a:rPr lang="en-US"/>
              <a:t> |</a:t>
            </a: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196850"/>
            <a:ext cx="8610600" cy="664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165725" y="487363"/>
            <a:ext cx="1201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000" i="1">
                <a:solidFill>
                  <a:srgbClr val="CC0000"/>
                </a:solidFill>
              </a:rPr>
              <a:t>f</a:t>
            </a:r>
            <a:r>
              <a:rPr lang="en-US" sz="2000">
                <a:solidFill>
                  <a:srgbClr val="CC0000"/>
                </a:solidFill>
              </a:rPr>
              <a:t>(</a:t>
            </a:r>
            <a:r>
              <a:rPr lang="en-US" sz="2000" i="1">
                <a:solidFill>
                  <a:srgbClr val="CC0000"/>
                </a:solidFill>
              </a:rPr>
              <a:t>x</a:t>
            </a:r>
            <a:r>
              <a:rPr lang="en-US" sz="2000">
                <a:solidFill>
                  <a:srgbClr val="CC0000"/>
                </a:solidFill>
              </a:rPr>
              <a:t>) = | </a:t>
            </a:r>
            <a:r>
              <a:rPr lang="en-US" sz="2000" i="1">
                <a:solidFill>
                  <a:srgbClr val="CC0000"/>
                </a:solidFill>
              </a:rPr>
              <a:t>x</a:t>
            </a:r>
            <a:r>
              <a:rPr lang="en-US" sz="2000">
                <a:solidFill>
                  <a:srgbClr val="CC0000"/>
                </a:solidFill>
              </a:rPr>
              <a:t> |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800600" y="5410200"/>
            <a:ext cx="12955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000" i="1" dirty="0" smtClean="0">
                <a:solidFill>
                  <a:schemeClr val="accent2"/>
                </a:solidFill>
              </a:rPr>
              <a:t>f</a:t>
            </a:r>
            <a:r>
              <a:rPr lang="en-US" sz="2000" dirty="0" smtClean="0">
                <a:solidFill>
                  <a:schemeClr val="accent2"/>
                </a:solidFill>
              </a:rPr>
              <a:t>(</a:t>
            </a:r>
            <a:r>
              <a:rPr lang="en-US" sz="2000" i="1" dirty="0" smtClean="0">
                <a:solidFill>
                  <a:schemeClr val="accent2"/>
                </a:solidFill>
              </a:rPr>
              <a:t>x</a:t>
            </a:r>
            <a:r>
              <a:rPr lang="en-US" sz="2000" dirty="0">
                <a:solidFill>
                  <a:schemeClr val="accent2"/>
                </a:solidFill>
              </a:rPr>
              <a:t>) = </a:t>
            </a:r>
            <a:r>
              <a:rPr lang="en-US" sz="2000" dirty="0" smtClean="0">
                <a:solidFill>
                  <a:schemeClr val="accent2"/>
                </a:solidFill>
              </a:rPr>
              <a:t>-| </a:t>
            </a:r>
            <a:r>
              <a:rPr lang="en-US" sz="2000" i="1" dirty="0">
                <a:solidFill>
                  <a:schemeClr val="accent2"/>
                </a:solidFill>
              </a:rPr>
              <a:t>x</a:t>
            </a:r>
            <a:r>
              <a:rPr lang="en-US" sz="2000" dirty="0">
                <a:solidFill>
                  <a:schemeClr val="accent2"/>
                </a:solidFill>
              </a:rPr>
              <a:t> |</a:t>
            </a: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5295900" y="273050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3670300" y="274320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6934200" y="1143000"/>
            <a:ext cx="0" cy="487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2057400" y="1143000"/>
            <a:ext cx="0" cy="487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5257800" y="2566988"/>
            <a:ext cx="679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1800"/>
              <a:t>(2, 2)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5257800" y="41148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1800"/>
              <a:t>(2, -2)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6934200" y="990600"/>
            <a:ext cx="679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1800"/>
              <a:t>(6, 6)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6934200" y="57912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1800"/>
              <a:t>(6, -6)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2057400" y="8382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1800"/>
              <a:t>(-6, 6)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2057400" y="57912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1800"/>
              <a:t>(-6, -6)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3657600" y="24384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1800"/>
              <a:t>(-2, 2)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3581400" y="42672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1800"/>
              <a:t>(-2, -2)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1295400" y="-61913"/>
            <a:ext cx="63611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u="sng">
                <a:solidFill>
                  <a:srgbClr val="006600"/>
                </a:solidFill>
              </a:rPr>
              <a:t>Reflect the Graph of </a:t>
            </a:r>
            <a:r>
              <a:rPr lang="en-US" i="1" u="sng">
                <a:solidFill>
                  <a:srgbClr val="006600"/>
                </a:solidFill>
              </a:rPr>
              <a:t>y</a:t>
            </a:r>
            <a:r>
              <a:rPr lang="en-US" u="sng">
                <a:solidFill>
                  <a:srgbClr val="006600"/>
                </a:solidFill>
              </a:rPr>
              <a:t> = </a:t>
            </a:r>
            <a:r>
              <a:rPr lang="en-US" i="1" u="sng">
                <a:solidFill>
                  <a:srgbClr val="006600"/>
                </a:solidFill>
              </a:rPr>
              <a:t>f</a:t>
            </a:r>
            <a:r>
              <a:rPr lang="en-US" u="sng">
                <a:solidFill>
                  <a:srgbClr val="006600"/>
                </a:solidFill>
              </a:rPr>
              <a:t>(</a:t>
            </a:r>
            <a:r>
              <a:rPr lang="en-US" i="1" u="sng">
                <a:solidFill>
                  <a:srgbClr val="006600"/>
                </a:solidFill>
              </a:rPr>
              <a:t>x</a:t>
            </a:r>
            <a:r>
              <a:rPr lang="en-US" u="sng">
                <a:solidFill>
                  <a:srgbClr val="006600"/>
                </a:solidFill>
              </a:rPr>
              <a:t>) in the </a:t>
            </a:r>
            <a:r>
              <a:rPr lang="en-US" i="1" u="sng">
                <a:solidFill>
                  <a:srgbClr val="006600"/>
                </a:solidFill>
              </a:rPr>
              <a:t>x</a:t>
            </a:r>
            <a:r>
              <a:rPr lang="en-US" u="sng">
                <a:solidFill>
                  <a:srgbClr val="006600"/>
                </a:solidFill>
              </a:rPr>
              <a:t>-axis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1DD53-53DA-4935-A2D3-B4F0FBBC333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8" y="368202"/>
            <a:ext cx="627337" cy="836711"/>
          </a:xfrm>
          <a:prstGeom prst="rect">
            <a:avLst/>
          </a:prstGeom>
        </p:spPr>
      </p:pic>
      <p:sp>
        <p:nvSpPr>
          <p:cNvPr id="4" name="TextBox 3">
            <a:hlinkClick r:id="rId7" action="ppaction://hlinkfile"/>
          </p:cNvPr>
          <p:cNvSpPr txBox="1"/>
          <p:nvPr/>
        </p:nvSpPr>
        <p:spPr>
          <a:xfrm>
            <a:off x="194035" y="1218813"/>
            <a:ext cx="1502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Family of Functions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5" grpId="0" autoUpdateAnimBg="0"/>
      <p:bldP spid="5128" grpId="0" autoUpdateAnimBg="0"/>
      <p:bldP spid="5129" grpId="0" autoUpdateAnimBg="0"/>
      <p:bldP spid="5131" grpId="0" animBg="1"/>
      <p:bldP spid="5132" grpId="0" animBg="1"/>
      <p:bldP spid="5133" grpId="0" animBg="1"/>
      <p:bldP spid="5135" grpId="0" animBg="1"/>
      <p:bldP spid="5136" grpId="0" autoUpdateAnimBg="0"/>
      <p:bldP spid="5137" grpId="0" autoUpdateAnimBg="0"/>
      <p:bldP spid="5138" grpId="0" autoUpdateAnimBg="0"/>
      <p:bldP spid="5139" grpId="0" autoUpdateAnimBg="0"/>
      <p:bldP spid="5140" grpId="0" autoUpdateAnimBg="0"/>
      <p:bldP spid="5141" grpId="0" autoUpdateAnimBg="0"/>
      <p:bldP spid="5142" grpId="0" autoUpdateAnimBg="0"/>
      <p:bldP spid="5143" grpId="0" autoUpdateAnimBg="0"/>
      <p:bldP spid="514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ChangeArrowheads="1"/>
          </p:cNvSpPr>
          <p:nvPr/>
        </p:nvSpPr>
        <p:spPr bwMode="auto">
          <a:xfrm>
            <a:off x="251520" y="1295400"/>
            <a:ext cx="8892480" cy="1371600"/>
          </a:xfrm>
          <a:prstGeom prst="rect">
            <a:avLst/>
          </a:prstGeom>
          <a:solidFill>
            <a:srgbClr val="FF99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b="0" dirty="0"/>
              <a:t>Notice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) </a:t>
            </a:r>
            <a:r>
              <a:rPr lang="en-US" dirty="0" smtClean="0"/>
              <a:t>→ (</a:t>
            </a:r>
            <a:r>
              <a:rPr lang="en-US" i="1" dirty="0"/>
              <a:t>x</a:t>
            </a:r>
            <a:r>
              <a:rPr lang="en-US" dirty="0"/>
              <a:t>, -</a:t>
            </a:r>
            <a:r>
              <a:rPr lang="en-US" i="1" dirty="0"/>
              <a:t>y</a:t>
            </a:r>
            <a:r>
              <a:rPr lang="en-US" dirty="0"/>
              <a:t>). </a:t>
            </a:r>
            <a:r>
              <a:rPr lang="en-US" b="0" dirty="0"/>
              <a:t>The variable </a:t>
            </a:r>
            <a:r>
              <a:rPr lang="en-US" b="0" i="1" dirty="0"/>
              <a:t>y</a:t>
            </a:r>
            <a:r>
              <a:rPr lang="en-US" b="0" dirty="0"/>
              <a:t> is replaced</a:t>
            </a:r>
          </a:p>
          <a:p>
            <a:r>
              <a:rPr lang="en-US" b="0" dirty="0"/>
              <a:t> by (</a:t>
            </a:r>
            <a:r>
              <a:rPr lang="en-US" b="0" i="1" dirty="0"/>
              <a:t>-y</a:t>
            </a:r>
            <a:r>
              <a:rPr lang="en-US" b="0" dirty="0"/>
              <a:t>) in the ordered pair and in the </a:t>
            </a:r>
            <a:r>
              <a:rPr lang="en-US" b="0" dirty="0" smtClean="0"/>
              <a:t>function equation </a:t>
            </a:r>
            <a:r>
              <a:rPr lang="en-US" b="0" i="1" dirty="0"/>
              <a:t>. </a:t>
            </a:r>
          </a:p>
          <a:p>
            <a:r>
              <a:rPr lang="en-US" i="1" dirty="0" smtClean="0"/>
              <a:t>             y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</a:t>
            </a:r>
            <a:r>
              <a:rPr lang="en-US" dirty="0" smtClean="0"/>
              <a:t>→   -</a:t>
            </a:r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</a:t>
            </a:r>
            <a:r>
              <a:rPr lang="en-US" dirty="0" smtClean="0"/>
              <a:t>   or    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en-US" dirty="0"/>
              <a:t>= -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 </a:t>
            </a:r>
          </a:p>
        </p:txBody>
      </p:sp>
      <p:sp>
        <p:nvSpPr>
          <p:cNvPr id="3" name="Rectangle 27"/>
          <p:cNvSpPr>
            <a:spLocks noChangeArrowheads="1"/>
          </p:cNvSpPr>
          <p:nvPr/>
        </p:nvSpPr>
        <p:spPr bwMode="auto">
          <a:xfrm>
            <a:off x="251520" y="3048000"/>
            <a:ext cx="7315200" cy="1371600"/>
          </a:xfrm>
          <a:prstGeom prst="rect">
            <a:avLst/>
          </a:prstGeom>
          <a:solidFill>
            <a:srgbClr val="FF99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b="0" dirty="0"/>
              <a:t>The original equation </a:t>
            </a:r>
            <a:r>
              <a:rPr lang="en-US" b="0" i="1" dirty="0"/>
              <a:t>y </a:t>
            </a:r>
            <a:r>
              <a:rPr lang="en-US" b="0" dirty="0"/>
              <a:t>= |</a:t>
            </a:r>
            <a:r>
              <a:rPr lang="en-US" b="0" i="1" dirty="0"/>
              <a:t>x</a:t>
            </a:r>
            <a:r>
              <a:rPr lang="en-US" b="0" dirty="0"/>
              <a:t>| </a:t>
            </a:r>
            <a:r>
              <a:rPr lang="en-US" b="0" dirty="0" smtClean="0"/>
              <a:t>maps to </a:t>
            </a:r>
            <a:endParaRPr lang="en-US" b="0" dirty="0"/>
          </a:p>
          <a:p>
            <a:r>
              <a:rPr lang="en-US" b="0" dirty="0"/>
              <a:t>                                  -</a:t>
            </a:r>
            <a:r>
              <a:rPr lang="en-US" b="0" i="1" dirty="0"/>
              <a:t>y </a:t>
            </a:r>
            <a:r>
              <a:rPr lang="en-US" b="0" dirty="0"/>
              <a:t>= |</a:t>
            </a:r>
            <a:r>
              <a:rPr lang="en-US" b="0" i="1" dirty="0"/>
              <a:t>x</a:t>
            </a:r>
            <a:r>
              <a:rPr lang="en-US" b="0" dirty="0"/>
              <a:t>| </a:t>
            </a:r>
            <a:r>
              <a:rPr lang="en-US" b="0" dirty="0" smtClean="0"/>
              <a:t>   or    </a:t>
            </a:r>
            <a:r>
              <a:rPr lang="en-US" b="0" i="1" dirty="0"/>
              <a:t>y </a:t>
            </a:r>
            <a:r>
              <a:rPr lang="en-US" b="0" dirty="0"/>
              <a:t>= -|</a:t>
            </a:r>
            <a:r>
              <a:rPr lang="en-US" b="0" i="1" dirty="0"/>
              <a:t>x</a:t>
            </a:r>
            <a:r>
              <a:rPr lang="en-US" b="0" dirty="0"/>
              <a:t>| </a:t>
            </a: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35496" y="116632"/>
            <a:ext cx="7434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dirty="0"/>
              <a:t>Reflections in the </a:t>
            </a:r>
            <a:r>
              <a:rPr lang="en-US" i="1" dirty="0"/>
              <a:t>x</a:t>
            </a:r>
            <a:r>
              <a:rPr lang="en-US" dirty="0"/>
              <a:t>-axis affect the </a:t>
            </a:r>
            <a:r>
              <a:rPr lang="en-US" i="1" dirty="0"/>
              <a:t>y</a:t>
            </a:r>
            <a:r>
              <a:rPr lang="en-US" dirty="0"/>
              <a:t>-coordinate.</a:t>
            </a:r>
          </a:p>
        </p:txBody>
      </p:sp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251520" y="4800600"/>
            <a:ext cx="8712968" cy="1371600"/>
          </a:xfrm>
          <a:prstGeom prst="rect">
            <a:avLst/>
          </a:prstGeom>
          <a:solidFill>
            <a:srgbClr val="FF99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b="0" dirty="0"/>
              <a:t>The </a:t>
            </a:r>
            <a:r>
              <a:rPr lang="en-US" dirty="0"/>
              <a:t>invariant points </a:t>
            </a:r>
            <a:r>
              <a:rPr lang="en-US" b="0" dirty="0"/>
              <a:t>are on the line of reflection, the </a:t>
            </a:r>
            <a:r>
              <a:rPr lang="en-US" b="0" i="1" dirty="0"/>
              <a:t>x</a:t>
            </a:r>
            <a:r>
              <a:rPr lang="en-US" b="0" dirty="0"/>
              <a:t>-axis.</a:t>
            </a:r>
          </a:p>
          <a:p>
            <a:r>
              <a:rPr lang="en-US" b="0" dirty="0"/>
              <a:t>The invariant points would be the </a:t>
            </a:r>
            <a:r>
              <a:rPr lang="en-US" i="1" dirty="0"/>
              <a:t>x</a:t>
            </a:r>
            <a:r>
              <a:rPr lang="en-US" dirty="0"/>
              <a:t>-intercepts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1DD53-53DA-4935-A2D3-B4F0FBBC333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697533"/>
              </p:ext>
            </p:extLst>
          </p:nvPr>
        </p:nvGraphicFramePr>
        <p:xfrm>
          <a:off x="7481069" y="193775"/>
          <a:ext cx="1463150" cy="786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Equation" r:id="rId3" imgW="799920" imgH="431640" progId="Equation.DSMT4">
                  <p:embed/>
                </p:oleObj>
              </mc:Choice>
              <mc:Fallback>
                <p:oleObj name="Equation" r:id="rId3" imgW="79992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1069" y="193775"/>
                        <a:ext cx="1463150" cy="7869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813"/>
            <a:ext cx="9144000" cy="641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Freeform 6"/>
          <p:cNvSpPr>
            <a:spLocks/>
          </p:cNvSpPr>
          <p:nvPr/>
        </p:nvSpPr>
        <p:spPr bwMode="auto">
          <a:xfrm>
            <a:off x="2332038" y="1982788"/>
            <a:ext cx="4743450" cy="2098675"/>
          </a:xfrm>
          <a:custGeom>
            <a:avLst/>
            <a:gdLst>
              <a:gd name="T0" fmla="*/ 0 w 2988"/>
              <a:gd name="T1" fmla="*/ 0 h 1322"/>
              <a:gd name="T2" fmla="*/ 2147483647 w 2988"/>
              <a:gd name="T3" fmla="*/ 2147483647 h 1322"/>
              <a:gd name="T4" fmla="*/ 2147483647 w 2988"/>
              <a:gd name="T5" fmla="*/ 2147483647 h 1322"/>
              <a:gd name="T6" fmla="*/ 2147483647 w 2988"/>
              <a:gd name="T7" fmla="*/ 2147483647 h 1322"/>
              <a:gd name="T8" fmla="*/ 2147483647 w 2988"/>
              <a:gd name="T9" fmla="*/ 2147483647 h 1322"/>
              <a:gd name="T10" fmla="*/ 2147483647 w 2988"/>
              <a:gd name="T11" fmla="*/ 2147483647 h 1322"/>
              <a:gd name="T12" fmla="*/ 2147483647 w 2988"/>
              <a:gd name="T13" fmla="*/ 2147483647 h 1322"/>
              <a:gd name="T14" fmla="*/ 2147483647 w 2988"/>
              <a:gd name="T15" fmla="*/ 2147483647 h 1322"/>
              <a:gd name="T16" fmla="*/ 2147483647 w 2988"/>
              <a:gd name="T17" fmla="*/ 2147483647 h 1322"/>
              <a:gd name="T18" fmla="*/ 2147483647 w 2988"/>
              <a:gd name="T19" fmla="*/ 2147483647 h 1322"/>
              <a:gd name="T20" fmla="*/ 2147483647 w 2988"/>
              <a:gd name="T21" fmla="*/ 2147483647 h 1322"/>
              <a:gd name="T22" fmla="*/ 2147483647 w 2988"/>
              <a:gd name="T23" fmla="*/ 2147483647 h 1322"/>
              <a:gd name="T24" fmla="*/ 2147483647 w 2988"/>
              <a:gd name="T25" fmla="*/ 2147483647 h 1322"/>
              <a:gd name="T26" fmla="*/ 2147483647 w 2988"/>
              <a:gd name="T27" fmla="*/ 2147483647 h 1322"/>
              <a:gd name="T28" fmla="*/ 2147483647 w 2988"/>
              <a:gd name="T29" fmla="*/ 2147483647 h 1322"/>
              <a:gd name="T30" fmla="*/ 2147483647 w 2988"/>
              <a:gd name="T31" fmla="*/ 2147483647 h 1322"/>
              <a:gd name="T32" fmla="*/ 2147483647 w 2988"/>
              <a:gd name="T33" fmla="*/ 2147483647 h 1322"/>
              <a:gd name="T34" fmla="*/ 2147483647 w 2988"/>
              <a:gd name="T35" fmla="*/ 2147483647 h 1322"/>
              <a:gd name="T36" fmla="*/ 2147483647 w 2988"/>
              <a:gd name="T37" fmla="*/ 2147483647 h 1322"/>
              <a:gd name="T38" fmla="*/ 2147483647 w 2988"/>
              <a:gd name="T39" fmla="*/ 2147483647 h 1322"/>
              <a:gd name="T40" fmla="*/ 2147483647 w 2988"/>
              <a:gd name="T41" fmla="*/ 2147483647 h 1322"/>
              <a:gd name="T42" fmla="*/ 2147483647 w 2988"/>
              <a:gd name="T43" fmla="*/ 2147483647 h 1322"/>
              <a:gd name="T44" fmla="*/ 2147483647 w 2988"/>
              <a:gd name="T45" fmla="*/ 2147483647 h 1322"/>
              <a:gd name="T46" fmla="*/ 2147483647 w 2988"/>
              <a:gd name="T47" fmla="*/ 2147483647 h 1322"/>
              <a:gd name="T48" fmla="*/ 2147483647 w 2988"/>
              <a:gd name="T49" fmla="*/ 2147483647 h 1322"/>
              <a:gd name="T50" fmla="*/ 2147483647 w 2988"/>
              <a:gd name="T51" fmla="*/ 2147483647 h 1322"/>
              <a:gd name="T52" fmla="*/ 2147483647 w 2988"/>
              <a:gd name="T53" fmla="*/ 2147483647 h 1322"/>
              <a:gd name="T54" fmla="*/ 2147483647 w 2988"/>
              <a:gd name="T55" fmla="*/ 2147483647 h 1322"/>
              <a:gd name="T56" fmla="*/ 2147483647 w 2988"/>
              <a:gd name="T57" fmla="*/ 2147483647 h 1322"/>
              <a:gd name="T58" fmla="*/ 2147483647 w 2988"/>
              <a:gd name="T59" fmla="*/ 2147483647 h 1322"/>
              <a:gd name="T60" fmla="*/ 2147483647 w 2988"/>
              <a:gd name="T61" fmla="*/ 2147483647 h 1322"/>
              <a:gd name="T62" fmla="*/ 2147483647 w 2988"/>
              <a:gd name="T63" fmla="*/ 2147483647 h 1322"/>
              <a:gd name="T64" fmla="*/ 2147483647 w 2988"/>
              <a:gd name="T65" fmla="*/ 2147483647 h 1322"/>
              <a:gd name="T66" fmla="*/ 2147483647 w 2988"/>
              <a:gd name="T67" fmla="*/ 2147483647 h 1322"/>
              <a:gd name="T68" fmla="*/ 2147483647 w 2988"/>
              <a:gd name="T69" fmla="*/ 2147483647 h 1322"/>
              <a:gd name="T70" fmla="*/ 2147483647 w 2988"/>
              <a:gd name="T71" fmla="*/ 2147483647 h 1322"/>
              <a:gd name="T72" fmla="*/ 2147483647 w 2988"/>
              <a:gd name="T73" fmla="*/ 2147483647 h 1322"/>
              <a:gd name="T74" fmla="*/ 2147483647 w 2988"/>
              <a:gd name="T75" fmla="*/ 2147483647 h 1322"/>
              <a:gd name="T76" fmla="*/ 2147483647 w 2988"/>
              <a:gd name="T77" fmla="*/ 2147483647 h 1322"/>
              <a:gd name="T78" fmla="*/ 2147483647 w 2988"/>
              <a:gd name="T79" fmla="*/ 2147483647 h 1322"/>
              <a:gd name="T80" fmla="*/ 2147483647 w 2988"/>
              <a:gd name="T81" fmla="*/ 2147483647 h 1322"/>
              <a:gd name="T82" fmla="*/ 2147483647 w 2988"/>
              <a:gd name="T83" fmla="*/ 2147483647 h 1322"/>
              <a:gd name="T84" fmla="*/ 2147483647 w 2988"/>
              <a:gd name="T85" fmla="*/ 2147483647 h 1322"/>
              <a:gd name="T86" fmla="*/ 2147483647 w 2988"/>
              <a:gd name="T87" fmla="*/ 2147483647 h 1322"/>
              <a:gd name="T88" fmla="*/ 2147483647 w 2988"/>
              <a:gd name="T89" fmla="*/ 2147483647 h 132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2988"/>
              <a:gd name="T136" fmla="*/ 0 h 1322"/>
              <a:gd name="T137" fmla="*/ 2988 w 2988"/>
              <a:gd name="T138" fmla="*/ 1322 h 1322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2988" h="1322">
                <a:moveTo>
                  <a:pt x="0" y="0"/>
                </a:moveTo>
                <a:cubicBezTo>
                  <a:pt x="12" y="36"/>
                  <a:pt x="16" y="79"/>
                  <a:pt x="33" y="114"/>
                </a:cubicBezTo>
                <a:cubicBezTo>
                  <a:pt x="37" y="122"/>
                  <a:pt x="44" y="129"/>
                  <a:pt x="49" y="139"/>
                </a:cubicBezTo>
                <a:cubicBezTo>
                  <a:pt x="56" y="154"/>
                  <a:pt x="60" y="171"/>
                  <a:pt x="66" y="188"/>
                </a:cubicBezTo>
                <a:cubicBezTo>
                  <a:pt x="71" y="204"/>
                  <a:pt x="72" y="222"/>
                  <a:pt x="82" y="237"/>
                </a:cubicBezTo>
                <a:cubicBezTo>
                  <a:pt x="93" y="253"/>
                  <a:pt x="115" y="286"/>
                  <a:pt x="115" y="286"/>
                </a:cubicBezTo>
                <a:cubicBezTo>
                  <a:pt x="126" y="321"/>
                  <a:pt x="145" y="349"/>
                  <a:pt x="172" y="375"/>
                </a:cubicBezTo>
                <a:cubicBezTo>
                  <a:pt x="188" y="424"/>
                  <a:pt x="192" y="425"/>
                  <a:pt x="221" y="465"/>
                </a:cubicBezTo>
                <a:cubicBezTo>
                  <a:pt x="230" y="493"/>
                  <a:pt x="240" y="509"/>
                  <a:pt x="262" y="530"/>
                </a:cubicBezTo>
                <a:cubicBezTo>
                  <a:pt x="283" y="595"/>
                  <a:pt x="248" y="499"/>
                  <a:pt x="311" y="596"/>
                </a:cubicBezTo>
                <a:cubicBezTo>
                  <a:pt x="347" y="651"/>
                  <a:pt x="328" y="631"/>
                  <a:pt x="360" y="661"/>
                </a:cubicBezTo>
                <a:cubicBezTo>
                  <a:pt x="369" y="692"/>
                  <a:pt x="385" y="727"/>
                  <a:pt x="408" y="751"/>
                </a:cubicBezTo>
                <a:cubicBezTo>
                  <a:pt x="420" y="783"/>
                  <a:pt x="423" y="798"/>
                  <a:pt x="449" y="824"/>
                </a:cubicBezTo>
                <a:cubicBezTo>
                  <a:pt x="461" y="862"/>
                  <a:pt x="491" y="872"/>
                  <a:pt x="506" y="914"/>
                </a:cubicBezTo>
                <a:cubicBezTo>
                  <a:pt x="512" y="932"/>
                  <a:pt x="515" y="947"/>
                  <a:pt x="531" y="963"/>
                </a:cubicBezTo>
                <a:cubicBezTo>
                  <a:pt x="549" y="981"/>
                  <a:pt x="581" y="988"/>
                  <a:pt x="604" y="996"/>
                </a:cubicBezTo>
                <a:cubicBezTo>
                  <a:pt x="612" y="998"/>
                  <a:pt x="629" y="1004"/>
                  <a:pt x="629" y="1004"/>
                </a:cubicBezTo>
                <a:cubicBezTo>
                  <a:pt x="701" y="979"/>
                  <a:pt x="729" y="988"/>
                  <a:pt x="784" y="930"/>
                </a:cubicBezTo>
                <a:cubicBezTo>
                  <a:pt x="797" y="888"/>
                  <a:pt x="830" y="869"/>
                  <a:pt x="849" y="832"/>
                </a:cubicBezTo>
                <a:cubicBezTo>
                  <a:pt x="899" y="729"/>
                  <a:pt x="972" y="628"/>
                  <a:pt x="1053" y="547"/>
                </a:cubicBezTo>
                <a:cubicBezTo>
                  <a:pt x="1070" y="529"/>
                  <a:pt x="1089" y="501"/>
                  <a:pt x="1111" y="490"/>
                </a:cubicBezTo>
                <a:cubicBezTo>
                  <a:pt x="1204" y="440"/>
                  <a:pt x="1301" y="400"/>
                  <a:pt x="1404" y="375"/>
                </a:cubicBezTo>
                <a:cubicBezTo>
                  <a:pt x="1431" y="383"/>
                  <a:pt x="1442" y="399"/>
                  <a:pt x="1470" y="408"/>
                </a:cubicBezTo>
                <a:cubicBezTo>
                  <a:pt x="1491" y="440"/>
                  <a:pt x="1495" y="447"/>
                  <a:pt x="1535" y="457"/>
                </a:cubicBezTo>
                <a:cubicBezTo>
                  <a:pt x="1565" y="498"/>
                  <a:pt x="1604" y="528"/>
                  <a:pt x="1633" y="571"/>
                </a:cubicBezTo>
                <a:cubicBezTo>
                  <a:pt x="1661" y="659"/>
                  <a:pt x="1737" y="749"/>
                  <a:pt x="1804" y="816"/>
                </a:cubicBezTo>
                <a:cubicBezTo>
                  <a:pt x="1817" y="852"/>
                  <a:pt x="1842" y="887"/>
                  <a:pt x="1870" y="914"/>
                </a:cubicBezTo>
                <a:cubicBezTo>
                  <a:pt x="1904" y="948"/>
                  <a:pt x="1885" y="909"/>
                  <a:pt x="1919" y="955"/>
                </a:cubicBezTo>
                <a:cubicBezTo>
                  <a:pt x="1961" y="1014"/>
                  <a:pt x="1973" y="1058"/>
                  <a:pt x="2025" y="1110"/>
                </a:cubicBezTo>
                <a:cubicBezTo>
                  <a:pt x="2037" y="1146"/>
                  <a:pt x="2047" y="1133"/>
                  <a:pt x="2074" y="1159"/>
                </a:cubicBezTo>
                <a:cubicBezTo>
                  <a:pt x="2113" y="1259"/>
                  <a:pt x="2064" y="1158"/>
                  <a:pt x="2115" y="1216"/>
                </a:cubicBezTo>
                <a:cubicBezTo>
                  <a:pt x="2127" y="1230"/>
                  <a:pt x="2130" y="1254"/>
                  <a:pt x="2147" y="1265"/>
                </a:cubicBezTo>
                <a:cubicBezTo>
                  <a:pt x="2188" y="1291"/>
                  <a:pt x="2230" y="1310"/>
                  <a:pt x="2278" y="1322"/>
                </a:cubicBezTo>
                <a:cubicBezTo>
                  <a:pt x="2313" y="1319"/>
                  <a:pt x="2348" y="1319"/>
                  <a:pt x="2384" y="1314"/>
                </a:cubicBezTo>
                <a:cubicBezTo>
                  <a:pt x="2400" y="1311"/>
                  <a:pt x="2416" y="1303"/>
                  <a:pt x="2433" y="1298"/>
                </a:cubicBezTo>
                <a:cubicBezTo>
                  <a:pt x="2441" y="1295"/>
                  <a:pt x="2457" y="1290"/>
                  <a:pt x="2457" y="1290"/>
                </a:cubicBezTo>
                <a:cubicBezTo>
                  <a:pt x="2511" y="1235"/>
                  <a:pt x="2563" y="1178"/>
                  <a:pt x="2612" y="1118"/>
                </a:cubicBezTo>
                <a:cubicBezTo>
                  <a:pt x="2616" y="1111"/>
                  <a:pt x="2624" y="1108"/>
                  <a:pt x="2629" y="1102"/>
                </a:cubicBezTo>
                <a:cubicBezTo>
                  <a:pt x="2640" y="1086"/>
                  <a:pt x="2650" y="1069"/>
                  <a:pt x="2661" y="1053"/>
                </a:cubicBezTo>
                <a:cubicBezTo>
                  <a:pt x="2666" y="1044"/>
                  <a:pt x="2678" y="1028"/>
                  <a:pt x="2678" y="1028"/>
                </a:cubicBezTo>
                <a:cubicBezTo>
                  <a:pt x="2700" y="959"/>
                  <a:pt x="2730" y="897"/>
                  <a:pt x="2759" y="832"/>
                </a:cubicBezTo>
                <a:cubicBezTo>
                  <a:pt x="2769" y="808"/>
                  <a:pt x="2784" y="759"/>
                  <a:pt x="2784" y="759"/>
                </a:cubicBezTo>
                <a:cubicBezTo>
                  <a:pt x="2807" y="569"/>
                  <a:pt x="2871" y="383"/>
                  <a:pt x="2931" y="204"/>
                </a:cubicBezTo>
                <a:cubicBezTo>
                  <a:pt x="2933" y="185"/>
                  <a:pt x="2932" y="164"/>
                  <a:pt x="2939" y="147"/>
                </a:cubicBezTo>
                <a:cubicBezTo>
                  <a:pt x="2956" y="103"/>
                  <a:pt x="2988" y="96"/>
                  <a:pt x="2988" y="49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Freeform 7"/>
          <p:cNvSpPr>
            <a:spLocks/>
          </p:cNvSpPr>
          <p:nvPr/>
        </p:nvSpPr>
        <p:spPr bwMode="auto">
          <a:xfrm flipV="1">
            <a:off x="2362200" y="3006725"/>
            <a:ext cx="4743450" cy="2098675"/>
          </a:xfrm>
          <a:custGeom>
            <a:avLst/>
            <a:gdLst>
              <a:gd name="T0" fmla="*/ 0 w 2988"/>
              <a:gd name="T1" fmla="*/ 0 h 1322"/>
              <a:gd name="T2" fmla="*/ 2147483647 w 2988"/>
              <a:gd name="T3" fmla="*/ 2147483647 h 1322"/>
              <a:gd name="T4" fmla="*/ 2147483647 w 2988"/>
              <a:gd name="T5" fmla="*/ 2147483647 h 1322"/>
              <a:gd name="T6" fmla="*/ 2147483647 w 2988"/>
              <a:gd name="T7" fmla="*/ 2147483647 h 1322"/>
              <a:gd name="T8" fmla="*/ 2147483647 w 2988"/>
              <a:gd name="T9" fmla="*/ 2147483647 h 1322"/>
              <a:gd name="T10" fmla="*/ 2147483647 w 2988"/>
              <a:gd name="T11" fmla="*/ 2147483647 h 1322"/>
              <a:gd name="T12" fmla="*/ 2147483647 w 2988"/>
              <a:gd name="T13" fmla="*/ 2147483647 h 1322"/>
              <a:gd name="T14" fmla="*/ 2147483647 w 2988"/>
              <a:gd name="T15" fmla="*/ 2147483647 h 1322"/>
              <a:gd name="T16" fmla="*/ 2147483647 w 2988"/>
              <a:gd name="T17" fmla="*/ 2147483647 h 1322"/>
              <a:gd name="T18" fmla="*/ 2147483647 w 2988"/>
              <a:gd name="T19" fmla="*/ 2147483647 h 1322"/>
              <a:gd name="T20" fmla="*/ 2147483647 w 2988"/>
              <a:gd name="T21" fmla="*/ 2147483647 h 1322"/>
              <a:gd name="T22" fmla="*/ 2147483647 w 2988"/>
              <a:gd name="T23" fmla="*/ 2147483647 h 1322"/>
              <a:gd name="T24" fmla="*/ 2147483647 w 2988"/>
              <a:gd name="T25" fmla="*/ 2147483647 h 1322"/>
              <a:gd name="T26" fmla="*/ 2147483647 w 2988"/>
              <a:gd name="T27" fmla="*/ 2147483647 h 1322"/>
              <a:gd name="T28" fmla="*/ 2147483647 w 2988"/>
              <a:gd name="T29" fmla="*/ 2147483647 h 1322"/>
              <a:gd name="T30" fmla="*/ 2147483647 w 2988"/>
              <a:gd name="T31" fmla="*/ 2147483647 h 1322"/>
              <a:gd name="T32" fmla="*/ 2147483647 w 2988"/>
              <a:gd name="T33" fmla="*/ 2147483647 h 1322"/>
              <a:gd name="T34" fmla="*/ 2147483647 w 2988"/>
              <a:gd name="T35" fmla="*/ 2147483647 h 1322"/>
              <a:gd name="T36" fmla="*/ 2147483647 w 2988"/>
              <a:gd name="T37" fmla="*/ 2147483647 h 1322"/>
              <a:gd name="T38" fmla="*/ 2147483647 w 2988"/>
              <a:gd name="T39" fmla="*/ 2147483647 h 1322"/>
              <a:gd name="T40" fmla="*/ 2147483647 w 2988"/>
              <a:gd name="T41" fmla="*/ 2147483647 h 1322"/>
              <a:gd name="T42" fmla="*/ 2147483647 w 2988"/>
              <a:gd name="T43" fmla="*/ 2147483647 h 1322"/>
              <a:gd name="T44" fmla="*/ 2147483647 w 2988"/>
              <a:gd name="T45" fmla="*/ 2147483647 h 1322"/>
              <a:gd name="T46" fmla="*/ 2147483647 w 2988"/>
              <a:gd name="T47" fmla="*/ 2147483647 h 1322"/>
              <a:gd name="T48" fmla="*/ 2147483647 w 2988"/>
              <a:gd name="T49" fmla="*/ 2147483647 h 1322"/>
              <a:gd name="T50" fmla="*/ 2147483647 w 2988"/>
              <a:gd name="T51" fmla="*/ 2147483647 h 1322"/>
              <a:gd name="T52" fmla="*/ 2147483647 w 2988"/>
              <a:gd name="T53" fmla="*/ 2147483647 h 1322"/>
              <a:gd name="T54" fmla="*/ 2147483647 w 2988"/>
              <a:gd name="T55" fmla="*/ 2147483647 h 1322"/>
              <a:gd name="T56" fmla="*/ 2147483647 w 2988"/>
              <a:gd name="T57" fmla="*/ 2147483647 h 1322"/>
              <a:gd name="T58" fmla="*/ 2147483647 w 2988"/>
              <a:gd name="T59" fmla="*/ 2147483647 h 1322"/>
              <a:gd name="T60" fmla="*/ 2147483647 w 2988"/>
              <a:gd name="T61" fmla="*/ 2147483647 h 1322"/>
              <a:gd name="T62" fmla="*/ 2147483647 w 2988"/>
              <a:gd name="T63" fmla="*/ 2147483647 h 1322"/>
              <a:gd name="T64" fmla="*/ 2147483647 w 2988"/>
              <a:gd name="T65" fmla="*/ 2147483647 h 1322"/>
              <a:gd name="T66" fmla="*/ 2147483647 w 2988"/>
              <a:gd name="T67" fmla="*/ 2147483647 h 1322"/>
              <a:gd name="T68" fmla="*/ 2147483647 w 2988"/>
              <a:gd name="T69" fmla="*/ 2147483647 h 1322"/>
              <a:gd name="T70" fmla="*/ 2147483647 w 2988"/>
              <a:gd name="T71" fmla="*/ 2147483647 h 1322"/>
              <a:gd name="T72" fmla="*/ 2147483647 w 2988"/>
              <a:gd name="T73" fmla="*/ 2147483647 h 1322"/>
              <a:gd name="T74" fmla="*/ 2147483647 w 2988"/>
              <a:gd name="T75" fmla="*/ 2147483647 h 1322"/>
              <a:gd name="T76" fmla="*/ 2147483647 w 2988"/>
              <a:gd name="T77" fmla="*/ 2147483647 h 1322"/>
              <a:gd name="T78" fmla="*/ 2147483647 w 2988"/>
              <a:gd name="T79" fmla="*/ 2147483647 h 1322"/>
              <a:gd name="T80" fmla="*/ 2147483647 w 2988"/>
              <a:gd name="T81" fmla="*/ 2147483647 h 1322"/>
              <a:gd name="T82" fmla="*/ 2147483647 w 2988"/>
              <a:gd name="T83" fmla="*/ 2147483647 h 1322"/>
              <a:gd name="T84" fmla="*/ 2147483647 w 2988"/>
              <a:gd name="T85" fmla="*/ 2147483647 h 1322"/>
              <a:gd name="T86" fmla="*/ 2147483647 w 2988"/>
              <a:gd name="T87" fmla="*/ 2147483647 h 1322"/>
              <a:gd name="T88" fmla="*/ 2147483647 w 2988"/>
              <a:gd name="T89" fmla="*/ 2147483647 h 132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2988"/>
              <a:gd name="T136" fmla="*/ 0 h 1322"/>
              <a:gd name="T137" fmla="*/ 2988 w 2988"/>
              <a:gd name="T138" fmla="*/ 1322 h 1322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2988" h="1322">
                <a:moveTo>
                  <a:pt x="0" y="0"/>
                </a:moveTo>
                <a:cubicBezTo>
                  <a:pt x="12" y="36"/>
                  <a:pt x="16" y="79"/>
                  <a:pt x="33" y="114"/>
                </a:cubicBezTo>
                <a:cubicBezTo>
                  <a:pt x="37" y="122"/>
                  <a:pt x="44" y="129"/>
                  <a:pt x="49" y="139"/>
                </a:cubicBezTo>
                <a:cubicBezTo>
                  <a:pt x="56" y="154"/>
                  <a:pt x="60" y="171"/>
                  <a:pt x="66" y="188"/>
                </a:cubicBezTo>
                <a:cubicBezTo>
                  <a:pt x="71" y="204"/>
                  <a:pt x="72" y="222"/>
                  <a:pt x="82" y="237"/>
                </a:cubicBezTo>
                <a:cubicBezTo>
                  <a:pt x="93" y="253"/>
                  <a:pt x="115" y="286"/>
                  <a:pt x="115" y="286"/>
                </a:cubicBezTo>
                <a:cubicBezTo>
                  <a:pt x="126" y="321"/>
                  <a:pt x="145" y="349"/>
                  <a:pt x="172" y="375"/>
                </a:cubicBezTo>
                <a:cubicBezTo>
                  <a:pt x="188" y="424"/>
                  <a:pt x="192" y="425"/>
                  <a:pt x="221" y="465"/>
                </a:cubicBezTo>
                <a:cubicBezTo>
                  <a:pt x="230" y="493"/>
                  <a:pt x="240" y="509"/>
                  <a:pt x="262" y="530"/>
                </a:cubicBezTo>
                <a:cubicBezTo>
                  <a:pt x="283" y="595"/>
                  <a:pt x="248" y="499"/>
                  <a:pt x="311" y="596"/>
                </a:cubicBezTo>
                <a:cubicBezTo>
                  <a:pt x="347" y="651"/>
                  <a:pt x="328" y="631"/>
                  <a:pt x="360" y="661"/>
                </a:cubicBezTo>
                <a:cubicBezTo>
                  <a:pt x="369" y="692"/>
                  <a:pt x="385" y="727"/>
                  <a:pt x="408" y="751"/>
                </a:cubicBezTo>
                <a:cubicBezTo>
                  <a:pt x="420" y="783"/>
                  <a:pt x="423" y="798"/>
                  <a:pt x="449" y="824"/>
                </a:cubicBezTo>
                <a:cubicBezTo>
                  <a:pt x="461" y="862"/>
                  <a:pt x="491" y="872"/>
                  <a:pt x="506" y="914"/>
                </a:cubicBezTo>
                <a:cubicBezTo>
                  <a:pt x="512" y="932"/>
                  <a:pt x="515" y="947"/>
                  <a:pt x="531" y="963"/>
                </a:cubicBezTo>
                <a:cubicBezTo>
                  <a:pt x="549" y="981"/>
                  <a:pt x="581" y="988"/>
                  <a:pt x="604" y="996"/>
                </a:cubicBezTo>
                <a:cubicBezTo>
                  <a:pt x="612" y="998"/>
                  <a:pt x="629" y="1004"/>
                  <a:pt x="629" y="1004"/>
                </a:cubicBezTo>
                <a:cubicBezTo>
                  <a:pt x="701" y="979"/>
                  <a:pt x="729" y="988"/>
                  <a:pt x="784" y="930"/>
                </a:cubicBezTo>
                <a:cubicBezTo>
                  <a:pt x="797" y="888"/>
                  <a:pt x="830" y="869"/>
                  <a:pt x="849" y="832"/>
                </a:cubicBezTo>
                <a:cubicBezTo>
                  <a:pt x="899" y="729"/>
                  <a:pt x="972" y="628"/>
                  <a:pt x="1053" y="547"/>
                </a:cubicBezTo>
                <a:cubicBezTo>
                  <a:pt x="1070" y="529"/>
                  <a:pt x="1089" y="501"/>
                  <a:pt x="1111" y="490"/>
                </a:cubicBezTo>
                <a:cubicBezTo>
                  <a:pt x="1204" y="440"/>
                  <a:pt x="1301" y="400"/>
                  <a:pt x="1404" y="375"/>
                </a:cubicBezTo>
                <a:cubicBezTo>
                  <a:pt x="1431" y="383"/>
                  <a:pt x="1442" y="399"/>
                  <a:pt x="1470" y="408"/>
                </a:cubicBezTo>
                <a:cubicBezTo>
                  <a:pt x="1491" y="440"/>
                  <a:pt x="1495" y="447"/>
                  <a:pt x="1535" y="457"/>
                </a:cubicBezTo>
                <a:cubicBezTo>
                  <a:pt x="1565" y="498"/>
                  <a:pt x="1604" y="528"/>
                  <a:pt x="1633" y="571"/>
                </a:cubicBezTo>
                <a:cubicBezTo>
                  <a:pt x="1661" y="659"/>
                  <a:pt x="1737" y="749"/>
                  <a:pt x="1804" y="816"/>
                </a:cubicBezTo>
                <a:cubicBezTo>
                  <a:pt x="1817" y="852"/>
                  <a:pt x="1842" y="887"/>
                  <a:pt x="1870" y="914"/>
                </a:cubicBezTo>
                <a:cubicBezTo>
                  <a:pt x="1904" y="948"/>
                  <a:pt x="1885" y="909"/>
                  <a:pt x="1919" y="955"/>
                </a:cubicBezTo>
                <a:cubicBezTo>
                  <a:pt x="1961" y="1014"/>
                  <a:pt x="1973" y="1058"/>
                  <a:pt x="2025" y="1110"/>
                </a:cubicBezTo>
                <a:cubicBezTo>
                  <a:pt x="2037" y="1146"/>
                  <a:pt x="2047" y="1133"/>
                  <a:pt x="2074" y="1159"/>
                </a:cubicBezTo>
                <a:cubicBezTo>
                  <a:pt x="2113" y="1259"/>
                  <a:pt x="2064" y="1158"/>
                  <a:pt x="2115" y="1216"/>
                </a:cubicBezTo>
                <a:cubicBezTo>
                  <a:pt x="2127" y="1230"/>
                  <a:pt x="2130" y="1254"/>
                  <a:pt x="2147" y="1265"/>
                </a:cubicBezTo>
                <a:cubicBezTo>
                  <a:pt x="2188" y="1291"/>
                  <a:pt x="2230" y="1310"/>
                  <a:pt x="2278" y="1322"/>
                </a:cubicBezTo>
                <a:cubicBezTo>
                  <a:pt x="2313" y="1319"/>
                  <a:pt x="2348" y="1319"/>
                  <a:pt x="2384" y="1314"/>
                </a:cubicBezTo>
                <a:cubicBezTo>
                  <a:pt x="2400" y="1311"/>
                  <a:pt x="2416" y="1303"/>
                  <a:pt x="2433" y="1298"/>
                </a:cubicBezTo>
                <a:cubicBezTo>
                  <a:pt x="2441" y="1295"/>
                  <a:pt x="2457" y="1290"/>
                  <a:pt x="2457" y="1290"/>
                </a:cubicBezTo>
                <a:cubicBezTo>
                  <a:pt x="2511" y="1235"/>
                  <a:pt x="2563" y="1178"/>
                  <a:pt x="2612" y="1118"/>
                </a:cubicBezTo>
                <a:cubicBezTo>
                  <a:pt x="2616" y="1111"/>
                  <a:pt x="2624" y="1108"/>
                  <a:pt x="2629" y="1102"/>
                </a:cubicBezTo>
                <a:cubicBezTo>
                  <a:pt x="2640" y="1086"/>
                  <a:pt x="2650" y="1069"/>
                  <a:pt x="2661" y="1053"/>
                </a:cubicBezTo>
                <a:cubicBezTo>
                  <a:pt x="2666" y="1044"/>
                  <a:pt x="2678" y="1028"/>
                  <a:pt x="2678" y="1028"/>
                </a:cubicBezTo>
                <a:cubicBezTo>
                  <a:pt x="2700" y="959"/>
                  <a:pt x="2730" y="897"/>
                  <a:pt x="2759" y="832"/>
                </a:cubicBezTo>
                <a:cubicBezTo>
                  <a:pt x="2769" y="808"/>
                  <a:pt x="2784" y="759"/>
                  <a:pt x="2784" y="759"/>
                </a:cubicBezTo>
                <a:cubicBezTo>
                  <a:pt x="2807" y="569"/>
                  <a:pt x="2871" y="383"/>
                  <a:pt x="2931" y="204"/>
                </a:cubicBezTo>
                <a:cubicBezTo>
                  <a:pt x="2933" y="185"/>
                  <a:pt x="2932" y="164"/>
                  <a:pt x="2939" y="147"/>
                </a:cubicBezTo>
                <a:cubicBezTo>
                  <a:pt x="2956" y="103"/>
                  <a:pt x="2988" y="96"/>
                  <a:pt x="2988" y="49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7070725" y="1385888"/>
            <a:ext cx="12557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i="1">
                <a:solidFill>
                  <a:schemeClr val="accent2"/>
                </a:solidFill>
              </a:rPr>
              <a:t>y</a:t>
            </a:r>
            <a:r>
              <a:rPr lang="en-US">
                <a:solidFill>
                  <a:schemeClr val="accent2"/>
                </a:solidFill>
              </a:rPr>
              <a:t> = </a:t>
            </a:r>
            <a:r>
              <a:rPr lang="en-US" i="1">
                <a:solidFill>
                  <a:schemeClr val="accent2"/>
                </a:solidFill>
              </a:rPr>
              <a:t>f</a:t>
            </a:r>
            <a:r>
              <a:rPr lang="en-US">
                <a:solidFill>
                  <a:schemeClr val="accent2"/>
                </a:solidFill>
              </a:rPr>
              <a:t>(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7239000" y="4800600"/>
            <a:ext cx="13731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i="1">
                <a:solidFill>
                  <a:srgbClr val="CC0000"/>
                </a:solidFill>
              </a:rPr>
              <a:t>y</a:t>
            </a:r>
            <a:r>
              <a:rPr lang="en-US">
                <a:solidFill>
                  <a:srgbClr val="CC0000"/>
                </a:solidFill>
              </a:rPr>
              <a:t> = -</a:t>
            </a:r>
            <a:r>
              <a:rPr lang="en-US" i="1">
                <a:solidFill>
                  <a:srgbClr val="CC0000"/>
                </a:solidFill>
              </a:rPr>
              <a:t>f</a:t>
            </a:r>
            <a:r>
              <a:rPr lang="en-US">
                <a:solidFill>
                  <a:srgbClr val="CC0000"/>
                </a:solidFill>
              </a:rPr>
              <a:t>(</a:t>
            </a:r>
            <a:r>
              <a:rPr lang="en-US" i="1">
                <a:solidFill>
                  <a:srgbClr val="CC0000"/>
                </a:solidFill>
              </a:rPr>
              <a:t>x</a:t>
            </a:r>
            <a:r>
              <a:rPr lang="en-US">
                <a:solidFill>
                  <a:srgbClr val="CC0000"/>
                </a:solidFill>
              </a:rPr>
              <a:t>)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0" y="-61913"/>
            <a:ext cx="28654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/>
              <a:t>Reflecting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f</a:t>
            </a:r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)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457200" y="914400"/>
            <a:ext cx="24961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dirty="0"/>
              <a:t>Graph</a:t>
            </a:r>
            <a:r>
              <a:rPr lang="en-US" i="1" dirty="0">
                <a:solidFill>
                  <a:srgbClr val="CC0000"/>
                </a:solidFill>
              </a:rPr>
              <a:t> </a:t>
            </a:r>
            <a:r>
              <a:rPr lang="en-US" i="1" dirty="0" smtClean="0">
                <a:solidFill>
                  <a:srgbClr val="CC0000"/>
                </a:solidFill>
              </a:rPr>
              <a:t>y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>
                <a:solidFill>
                  <a:srgbClr val="CC0000"/>
                </a:solidFill>
              </a:rPr>
              <a:t>= </a:t>
            </a:r>
            <a:r>
              <a:rPr lang="en-US" dirty="0" smtClean="0">
                <a:solidFill>
                  <a:srgbClr val="CC0000"/>
                </a:solidFill>
              </a:rPr>
              <a:t>-</a:t>
            </a:r>
            <a:r>
              <a:rPr lang="en-US" i="1" dirty="0" smtClean="0">
                <a:solidFill>
                  <a:srgbClr val="CC0000"/>
                </a:solidFill>
              </a:rPr>
              <a:t>f</a:t>
            </a:r>
            <a:r>
              <a:rPr lang="en-US" dirty="0" smtClean="0">
                <a:solidFill>
                  <a:srgbClr val="CC0000"/>
                </a:solidFill>
              </a:rPr>
              <a:t>(</a:t>
            </a:r>
            <a:r>
              <a:rPr lang="en-US" i="1" dirty="0" smtClean="0">
                <a:solidFill>
                  <a:srgbClr val="CC0000"/>
                </a:solidFill>
              </a:rPr>
              <a:t>x</a:t>
            </a:r>
            <a:r>
              <a:rPr lang="en-US" dirty="0">
                <a:solidFill>
                  <a:srgbClr val="CC0000"/>
                </a:solidFill>
              </a:rPr>
              <a:t>)</a:t>
            </a:r>
          </a:p>
        </p:txBody>
      </p:sp>
      <p:sp>
        <p:nvSpPr>
          <p:cNvPr id="8202" name="TextBox 9"/>
          <p:cNvSpPr txBox="1">
            <a:spLocks noChangeArrowheads="1"/>
          </p:cNvSpPr>
          <p:nvPr/>
        </p:nvSpPr>
        <p:spPr bwMode="auto">
          <a:xfrm>
            <a:off x="304800" y="6172200"/>
            <a:ext cx="3136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dirty="0"/>
              <a:t>Domain and Range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1DD53-53DA-4935-A2D3-B4F0FBBC333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nimBg="1"/>
      <p:bldP spid="14343" grpId="0" animBg="1"/>
      <p:bldP spid="14344" grpId="0" autoUpdateAnimBg="0"/>
      <p:bldP spid="14346" grpId="0" autoUpdateAnimBg="0"/>
      <p:bldP spid="14356" grpId="0" autoUpdateAnimBg="0"/>
      <p:bldP spid="14358" grpId="0" autoUpdateAnimBg="0"/>
      <p:bldP spid="82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09613"/>
            <a:ext cx="9144000" cy="698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066800" y="0"/>
            <a:ext cx="6021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400" u="sng">
                <a:solidFill>
                  <a:schemeClr val="accent2"/>
                </a:solidFill>
              </a:rPr>
              <a:t>Graphing a Reflection of </a:t>
            </a:r>
            <a:r>
              <a:rPr lang="en-US" sz="2400" i="1" u="sng">
                <a:solidFill>
                  <a:schemeClr val="accent2"/>
                </a:solidFill>
              </a:rPr>
              <a:t>y</a:t>
            </a:r>
            <a:r>
              <a:rPr lang="en-US" sz="2400" u="sng">
                <a:solidFill>
                  <a:schemeClr val="accent2"/>
                </a:solidFill>
              </a:rPr>
              <a:t> = </a:t>
            </a:r>
            <a:r>
              <a:rPr lang="en-US" sz="2400" i="1" u="sng">
                <a:solidFill>
                  <a:schemeClr val="accent2"/>
                </a:solidFill>
              </a:rPr>
              <a:t>f</a:t>
            </a:r>
            <a:r>
              <a:rPr lang="en-US" sz="2400" u="sng">
                <a:solidFill>
                  <a:schemeClr val="accent2"/>
                </a:solidFill>
              </a:rPr>
              <a:t>(</a:t>
            </a:r>
            <a:r>
              <a:rPr lang="en-US" sz="2400" i="1" u="sng">
                <a:solidFill>
                  <a:schemeClr val="accent2"/>
                </a:solidFill>
              </a:rPr>
              <a:t>x</a:t>
            </a:r>
            <a:r>
              <a:rPr lang="en-US" sz="2400" u="sng">
                <a:solidFill>
                  <a:schemeClr val="accent2"/>
                </a:solidFill>
              </a:rPr>
              <a:t>) in the </a:t>
            </a:r>
            <a:r>
              <a:rPr lang="en-US" sz="2400" i="1" u="sng">
                <a:solidFill>
                  <a:schemeClr val="accent2"/>
                </a:solidFill>
              </a:rPr>
              <a:t>y</a:t>
            </a:r>
            <a:r>
              <a:rPr lang="en-US" sz="2400" u="sng">
                <a:solidFill>
                  <a:schemeClr val="accent2"/>
                </a:solidFill>
              </a:rPr>
              <a:t>-axis</a:t>
            </a: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H="1">
            <a:off x="3429000" y="3505200"/>
            <a:ext cx="2057400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5513388" y="3306763"/>
            <a:ext cx="735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000"/>
              <a:t>(5, 5)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2646363" y="3297238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000"/>
              <a:t>(-5, 5)</a:t>
            </a: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H="1">
            <a:off x="3116263" y="3068638"/>
            <a:ext cx="2743200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5715000" y="2514600"/>
            <a:ext cx="735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000"/>
              <a:t>(7, 7)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743200" y="2590800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000"/>
              <a:t>(-7, 7)</a:t>
            </a:r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3040063" y="3962400"/>
            <a:ext cx="2743200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5638800" y="4022725"/>
            <a:ext cx="735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000"/>
              <a:t>(7, 3)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2667000" y="4098925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000"/>
              <a:t>(-7, 3)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28600" y="6019800"/>
            <a:ext cx="4133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/>
              <a:t>Notice domain and range.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1DD53-53DA-4935-A2D3-B4F0FBBC333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  <p:bldP spid="33797" grpId="0" animBg="1"/>
      <p:bldP spid="33798" grpId="0" autoUpdateAnimBg="0"/>
      <p:bldP spid="33799" grpId="0" autoUpdateAnimBg="0"/>
      <p:bldP spid="33800" grpId="0" animBg="1"/>
      <p:bldP spid="33801" grpId="0" autoUpdateAnimBg="0"/>
      <p:bldP spid="33802" grpId="0" autoUpdateAnimBg="0"/>
      <p:bldP spid="33803" grpId="0" animBg="1"/>
      <p:bldP spid="33804" grpId="0" autoUpdateAnimBg="0"/>
      <p:bldP spid="33805" grpId="0" autoUpdateAnimBg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295970" y="1295400"/>
            <a:ext cx="8206680" cy="1371600"/>
          </a:xfrm>
          <a:prstGeom prst="rect">
            <a:avLst/>
          </a:prstGeom>
          <a:solidFill>
            <a:srgbClr val="FF99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b="0" dirty="0"/>
              <a:t>Notice 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) </a:t>
            </a:r>
            <a:r>
              <a:rPr lang="en-US" b="0" dirty="0" smtClean="0"/>
              <a:t>→ (-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). The variable </a:t>
            </a:r>
            <a:r>
              <a:rPr lang="en-US" b="0" i="1" dirty="0"/>
              <a:t>x</a:t>
            </a:r>
            <a:r>
              <a:rPr lang="en-US" b="0" dirty="0"/>
              <a:t> is </a:t>
            </a:r>
            <a:r>
              <a:rPr lang="en-US" b="0" dirty="0" smtClean="0"/>
              <a:t>replaced </a:t>
            </a:r>
            <a:r>
              <a:rPr lang="en-US" b="0" dirty="0"/>
              <a:t>by (</a:t>
            </a:r>
            <a:r>
              <a:rPr lang="en-US" b="0" i="1" dirty="0"/>
              <a:t>-x</a:t>
            </a:r>
            <a:r>
              <a:rPr lang="en-US" b="0" dirty="0"/>
              <a:t>)</a:t>
            </a:r>
            <a:r>
              <a:rPr lang="en-US" b="0" i="1" dirty="0"/>
              <a:t>. </a:t>
            </a:r>
            <a:endParaRPr lang="en-US" b="0" i="1" dirty="0" smtClean="0"/>
          </a:p>
          <a:p>
            <a:pPr algn="ctr"/>
            <a:r>
              <a:rPr lang="en-US" b="0" i="1" dirty="0" smtClean="0"/>
              <a:t>y</a:t>
            </a:r>
            <a:r>
              <a:rPr lang="en-US" b="0" dirty="0" smtClean="0"/>
              <a:t> </a:t>
            </a:r>
            <a:r>
              <a:rPr lang="en-US" b="0" dirty="0"/>
              <a:t>=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) </a:t>
            </a:r>
            <a:r>
              <a:rPr lang="en-US" b="0" dirty="0" smtClean="0"/>
              <a:t>→ </a:t>
            </a:r>
            <a:r>
              <a:rPr lang="en-US" b="0" i="1" dirty="0" smtClean="0"/>
              <a:t>y</a:t>
            </a:r>
            <a:r>
              <a:rPr lang="en-US" b="0" dirty="0" smtClean="0"/>
              <a:t> </a:t>
            </a:r>
            <a:r>
              <a:rPr lang="en-US" b="0" dirty="0"/>
              <a:t>= </a:t>
            </a:r>
            <a:r>
              <a:rPr lang="en-US" b="0" i="1" dirty="0"/>
              <a:t>f</a:t>
            </a:r>
            <a:r>
              <a:rPr lang="en-US" b="0" dirty="0"/>
              <a:t>(-</a:t>
            </a:r>
            <a:r>
              <a:rPr lang="en-US" b="0" i="1" dirty="0"/>
              <a:t>x</a:t>
            </a:r>
            <a:r>
              <a:rPr lang="en-US" b="0" dirty="0"/>
              <a:t>).</a:t>
            </a:r>
          </a:p>
        </p:txBody>
      </p:sp>
      <p:sp>
        <p:nvSpPr>
          <p:cNvPr id="3" name="Rectangle 17"/>
          <p:cNvSpPr>
            <a:spLocks noChangeArrowheads="1"/>
          </p:cNvSpPr>
          <p:nvPr/>
        </p:nvSpPr>
        <p:spPr bwMode="auto">
          <a:xfrm>
            <a:off x="295970" y="2895600"/>
            <a:ext cx="7315200" cy="1371600"/>
          </a:xfrm>
          <a:prstGeom prst="rect">
            <a:avLst/>
          </a:prstGeom>
          <a:solidFill>
            <a:srgbClr val="FF99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b="0"/>
              <a:t>The original equation </a:t>
            </a:r>
            <a:r>
              <a:rPr lang="en-US" b="0" i="1"/>
              <a:t>x</a:t>
            </a:r>
            <a:r>
              <a:rPr lang="en-US" b="0"/>
              <a:t> - 5 = 0.5(</a:t>
            </a:r>
            <a:r>
              <a:rPr lang="en-US" b="0" i="1"/>
              <a:t>y</a:t>
            </a:r>
            <a:r>
              <a:rPr lang="en-US" b="0"/>
              <a:t> - 5)</a:t>
            </a:r>
            <a:r>
              <a:rPr lang="en-US" b="0" baseline="30000"/>
              <a:t>2 </a:t>
            </a:r>
            <a:r>
              <a:rPr lang="en-US" b="0"/>
              <a:t>becomes </a:t>
            </a:r>
          </a:p>
          <a:p>
            <a:r>
              <a:rPr lang="en-US" b="0"/>
              <a:t>                                  (-</a:t>
            </a:r>
            <a:r>
              <a:rPr lang="en-US" b="0" i="1"/>
              <a:t>x</a:t>
            </a:r>
            <a:r>
              <a:rPr lang="en-US" b="0"/>
              <a:t>) - 5 = 0.5(</a:t>
            </a:r>
            <a:r>
              <a:rPr lang="en-US" b="0" i="1"/>
              <a:t>y</a:t>
            </a:r>
            <a:r>
              <a:rPr lang="en-US" b="0"/>
              <a:t> - 5)</a:t>
            </a:r>
            <a:r>
              <a:rPr lang="en-US" b="0" baseline="30000"/>
              <a:t>2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107504" y="188640"/>
            <a:ext cx="7434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dirty="0"/>
              <a:t>Reflections in the </a:t>
            </a:r>
            <a:r>
              <a:rPr lang="en-US" i="1" dirty="0"/>
              <a:t>y</a:t>
            </a:r>
            <a:r>
              <a:rPr lang="en-US" dirty="0"/>
              <a:t>-axis affect the </a:t>
            </a:r>
            <a:r>
              <a:rPr lang="en-US" i="1" dirty="0"/>
              <a:t>x</a:t>
            </a:r>
            <a:r>
              <a:rPr lang="en-US" dirty="0"/>
              <a:t>-coordinate.</a:t>
            </a:r>
          </a:p>
        </p:txBody>
      </p:sp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251520" y="4419600"/>
            <a:ext cx="8640960" cy="1371600"/>
          </a:xfrm>
          <a:prstGeom prst="rect">
            <a:avLst/>
          </a:prstGeom>
          <a:solidFill>
            <a:srgbClr val="FF99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b="0" dirty="0"/>
              <a:t>The </a:t>
            </a:r>
            <a:r>
              <a:rPr lang="en-US" dirty="0"/>
              <a:t>invariant points </a:t>
            </a:r>
            <a:r>
              <a:rPr lang="en-US" b="0" dirty="0"/>
              <a:t>are on the line of reflection, the </a:t>
            </a:r>
            <a:r>
              <a:rPr lang="en-US" b="0" i="1" dirty="0"/>
              <a:t>y</a:t>
            </a:r>
            <a:r>
              <a:rPr lang="en-US" b="0" dirty="0"/>
              <a:t>-axis.</a:t>
            </a:r>
          </a:p>
          <a:p>
            <a:r>
              <a:rPr lang="en-US" b="0" dirty="0"/>
              <a:t>The invariant points would be the </a:t>
            </a:r>
            <a:r>
              <a:rPr lang="en-US" i="1" dirty="0"/>
              <a:t>y</a:t>
            </a:r>
            <a:r>
              <a:rPr lang="en-US" dirty="0"/>
              <a:t>-intercepts.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1DD53-53DA-4935-A2D3-B4F0FBBC333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138896"/>
              </p:ext>
            </p:extLst>
          </p:nvPr>
        </p:nvGraphicFramePr>
        <p:xfrm>
          <a:off x="7480300" y="193675"/>
          <a:ext cx="14636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Equation" r:id="rId3" imgW="799920" imgH="431640" progId="Equation.DSMT4">
                  <p:embed/>
                </p:oleObj>
              </mc:Choice>
              <mc:Fallback>
                <p:oleObj name="Equation" r:id="rId3" imgW="79992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0300" y="193675"/>
                        <a:ext cx="146367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build="p" animBg="1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903</Words>
  <Application>Microsoft Office PowerPoint</Application>
  <PresentationFormat>On-screen Show (4:3)</PresentationFormat>
  <Paragraphs>182</Paragraphs>
  <Slides>15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Blank Presentation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Archbishop O'Leary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</dc:creator>
  <cp:lastModifiedBy>Stephanie MacKay</cp:lastModifiedBy>
  <cp:revision>88</cp:revision>
  <cp:lastPrinted>2006-09-12T15:01:55Z</cp:lastPrinted>
  <dcterms:created xsi:type="dcterms:W3CDTF">2011-02-06T20:41:28Z</dcterms:created>
  <dcterms:modified xsi:type="dcterms:W3CDTF">2012-08-13T15:36:57Z</dcterms:modified>
</cp:coreProperties>
</file>