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2" r:id="rId6"/>
    <p:sldId id="267" r:id="rId7"/>
    <p:sldId id="261" r:id="rId8"/>
    <p:sldId id="270" r:id="rId9"/>
    <p:sldId id="269" r:id="rId10"/>
    <p:sldId id="266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7EFA9-FB4F-4ABB-B79A-60323468D941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9A40A-B420-4E94-886D-886901EC6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53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054BFAAC-CCEC-476A-9C11-B4F8009DA96F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03D24A5B-5CBE-49D8-99C6-F2615B89AB07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CFBE5634-798B-480A-B003-06B74B891F86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D9AB-CCB3-4FA3-B90A-2A9B57DF107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640-1C79-4534-8716-670F9409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2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D9AB-CCB3-4FA3-B90A-2A9B57DF107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640-1C79-4534-8716-670F9409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2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D9AB-CCB3-4FA3-B90A-2A9B57DF107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640-1C79-4534-8716-670F9409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5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D9AB-CCB3-4FA3-B90A-2A9B57DF107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640-1C79-4534-8716-670F9409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3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D9AB-CCB3-4FA3-B90A-2A9B57DF107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640-1C79-4534-8716-670F9409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1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D9AB-CCB3-4FA3-B90A-2A9B57DF107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640-1C79-4534-8716-670F9409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D9AB-CCB3-4FA3-B90A-2A9B57DF107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640-1C79-4534-8716-670F9409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0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D9AB-CCB3-4FA3-B90A-2A9B57DF107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640-1C79-4534-8716-670F9409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0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D9AB-CCB3-4FA3-B90A-2A9B57DF107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640-1C79-4534-8716-670F9409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2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D9AB-CCB3-4FA3-B90A-2A9B57DF107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640-1C79-4534-8716-670F9409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1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D9AB-CCB3-4FA3-B90A-2A9B57DF107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7C640-1C79-4534-8716-670F9409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9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7D9AB-CCB3-4FA3-B90A-2A9B57DF107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7C640-1C79-4534-8716-670F9409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hyperlink" Target="Investigate%20Order%20of%20Transformations%20edit.gsp" TargetMode="Externa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5.jpg"/><Relationship Id="rId9" Type="http://schemas.openxmlformats.org/officeDocument/2006/relationships/oleObject" Target="../embeddings/oleObject3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2.png"/><Relationship Id="rId7" Type="http://schemas.openxmlformats.org/officeDocument/2006/relationships/image" Target="../media/image19.wmf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24.png"/><Relationship Id="rId10" Type="http://schemas.openxmlformats.org/officeDocument/2006/relationships/image" Target="../media/image25.png"/><Relationship Id="rId4" Type="http://schemas.openxmlformats.org/officeDocument/2006/relationships/image" Target="../media/image23.png"/><Relationship Id="rId9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1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7.wmf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1.bin"/><Relationship Id="rId5" Type="http://schemas.openxmlformats.org/officeDocument/2006/relationships/image" Target="../media/image26.wmf"/><Relationship Id="rId10" Type="http://schemas.openxmlformats.org/officeDocument/2006/relationships/image" Target="../media/image28.wmf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894" y="457200"/>
            <a:ext cx="88222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1.3 Combining Transformations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4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270953"/>
            <a:ext cx="3705225" cy="1228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4640943"/>
            <a:ext cx="7484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When is the order of transformations important?</a:t>
            </a:r>
            <a:endParaRPr lang="en-US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621197"/>
              </p:ext>
            </p:extLst>
          </p:nvPr>
        </p:nvGraphicFramePr>
        <p:xfrm>
          <a:off x="401782" y="2743200"/>
          <a:ext cx="32337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5" imgW="1231560" imgH="203040" progId="Equation.DSMT4">
                  <p:embed/>
                </p:oleObj>
              </mc:Choice>
              <mc:Fallback>
                <p:oleObj name="Equation" r:id="rId5" imgW="123156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782" y="2743200"/>
                        <a:ext cx="32337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576911"/>
              </p:ext>
            </p:extLst>
          </p:nvPr>
        </p:nvGraphicFramePr>
        <p:xfrm>
          <a:off x="4631619" y="2819400"/>
          <a:ext cx="32337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7" imgW="1231560" imgH="203040" progId="Equation.DSMT4">
                  <p:embed/>
                </p:oleObj>
              </mc:Choice>
              <mc:Fallback>
                <p:oleObj name="Equation" r:id="rId7" imgW="1231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1619" y="2819400"/>
                        <a:ext cx="32337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157692"/>
              </p:ext>
            </p:extLst>
          </p:nvPr>
        </p:nvGraphicFramePr>
        <p:xfrm>
          <a:off x="609600" y="3886200"/>
          <a:ext cx="29003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9" imgW="1104840" imgH="203040" progId="Equation.DSMT4">
                  <p:embed/>
                </p:oleObj>
              </mc:Choice>
              <mc:Fallback>
                <p:oleObj name="Equation" r:id="rId9" imgW="1104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86200"/>
                        <a:ext cx="290036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096940"/>
              </p:ext>
            </p:extLst>
          </p:nvPr>
        </p:nvGraphicFramePr>
        <p:xfrm>
          <a:off x="4708525" y="3886200"/>
          <a:ext cx="2933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11" imgW="1117440" imgH="203040" progId="Equation.DSMT4">
                  <p:embed/>
                </p:oleObj>
              </mc:Choice>
              <mc:Fallback>
                <p:oleObj name="Equation" r:id="rId11" imgW="1117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8525" y="3886200"/>
                        <a:ext cx="29337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1000" y="1243748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Multiple transformations can be applied to a function using the general model: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2716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1889" y="3678238"/>
            <a:ext cx="84597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dirty="0"/>
              <a:t>A point on the graph of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is (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). The point </a:t>
            </a:r>
          </a:p>
          <a:p>
            <a:r>
              <a:rPr lang="en-US" sz="2400" dirty="0"/>
              <a:t>(2, 3) is on the graph of the transformed function </a:t>
            </a:r>
          </a:p>
          <a:p>
            <a:r>
              <a:rPr lang="en-US" sz="2400" i="1" dirty="0"/>
              <a:t>y</a:t>
            </a:r>
            <a:r>
              <a:rPr lang="en-US" sz="2400" dirty="0"/>
              <a:t> = 4</a:t>
            </a:r>
            <a:r>
              <a:rPr lang="en-US" sz="2400" i="1" dirty="0"/>
              <a:t>f</a:t>
            </a:r>
            <a:r>
              <a:rPr lang="en-US" sz="2400" dirty="0"/>
              <a:t>(-4</a:t>
            </a:r>
            <a:r>
              <a:rPr lang="en-US" sz="2400" i="1" dirty="0"/>
              <a:t>x</a:t>
            </a:r>
            <a:r>
              <a:rPr lang="en-US" sz="2400" dirty="0"/>
              <a:t> - 12) + 3. What are the original coordinates (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)?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850" y="457200"/>
            <a:ext cx="4246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Assignment: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889" y="1676400"/>
            <a:ext cx="63226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Page 38:</a:t>
            </a:r>
          </a:p>
          <a:p>
            <a:r>
              <a:rPr lang="en-US" sz="2800" b="1" smtClean="0"/>
              <a:t>1b, 2, 3, 4, 5a, 6a,b,d, 7f, 8a, 9, 10, 12, 13 </a:t>
            </a:r>
            <a:endParaRPr lang="en-US" sz="2800" b="1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01889" y="5257800"/>
            <a:ext cx="84597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dirty="0" smtClean="0"/>
              <a:t>Describe a sequence of transformations required to transform the graph of              to the graph of                                    .</a:t>
            </a:r>
            <a:endParaRPr 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504633"/>
              </p:ext>
            </p:extLst>
          </p:nvPr>
        </p:nvGraphicFramePr>
        <p:xfrm>
          <a:off x="1828800" y="5631597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3" imgW="482400" imgH="241200" progId="Equation.DSMT4">
                  <p:embed/>
                </p:oleObj>
              </mc:Choice>
              <mc:Fallback>
                <p:oleObj name="Equation" r:id="rId3" imgW="48240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631597"/>
                        <a:ext cx="914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100151"/>
              </p:ext>
            </p:extLst>
          </p:nvPr>
        </p:nvGraphicFramePr>
        <p:xfrm>
          <a:off x="4876800" y="5634038"/>
          <a:ext cx="245427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5" imgW="1295280" imgH="444240" progId="Equation.DSMT4">
                  <p:embed/>
                </p:oleObj>
              </mc:Choice>
              <mc:Fallback>
                <p:oleObj name="Equation" r:id="rId5" imgW="1295280" imgH="444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634038"/>
                        <a:ext cx="2454275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992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48400" cy="450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521200"/>
            <a:ext cx="8407400" cy="248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0" y="5410200"/>
            <a:ext cx="1905000" cy="609600"/>
          </a:xfrm>
          <a:prstGeom prst="ellipse">
            <a:avLst/>
          </a:prstGeom>
          <a:noFill/>
          <a:ln w="57150">
            <a:solidFill>
              <a:srgbClr val="FD263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3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297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0" y="1600200"/>
            <a:ext cx="5562600" cy="609600"/>
          </a:xfrm>
          <a:prstGeom prst="ellipse">
            <a:avLst/>
          </a:prstGeom>
          <a:noFill/>
          <a:ln w="57150">
            <a:solidFill>
              <a:srgbClr val="FD263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3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48125" cy="23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888" y="1835150"/>
            <a:ext cx="5218112" cy="502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6096000" y="4495800"/>
            <a:ext cx="3048000" cy="2362200"/>
          </a:xfrm>
          <a:prstGeom prst="ellipse">
            <a:avLst/>
          </a:prstGeom>
          <a:noFill/>
          <a:ln w="57150">
            <a:solidFill>
              <a:srgbClr val="FD263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8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421244"/>
              </p:ext>
            </p:extLst>
          </p:nvPr>
        </p:nvGraphicFramePr>
        <p:xfrm>
          <a:off x="4291164" y="369516"/>
          <a:ext cx="32337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1231366" imgH="203112" progId="Equation.DSMT4">
                  <p:embed/>
                </p:oleObj>
              </mc:Choice>
              <mc:Fallback>
                <p:oleObj name="Equation" r:id="rId3" imgW="1231366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1164" y="369516"/>
                        <a:ext cx="32337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956608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Perform in any order:  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</a:rPr>
              <a:t>Reflections and Stretches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</a:rPr>
              <a:t>One Horizontal and one Vertical transformation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</a:rPr>
              <a:t>A Horizontal translation and vertical stretch or reflection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</a:rPr>
              <a:t>A Vertical Translation and Horizontal stretch or </a:t>
            </a:r>
            <a:r>
              <a:rPr lang="en-US" sz="2400" b="1" dirty="0" smtClean="0">
                <a:solidFill>
                  <a:srgbClr val="7030A0"/>
                </a:solidFill>
              </a:rPr>
              <a:t>reflection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0999" y="3264932"/>
            <a:ext cx="5320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Specific Order in the </a:t>
            </a:r>
            <a:r>
              <a:rPr lang="en-US" sz="2400" b="1" dirty="0" smtClean="0">
                <a:solidFill>
                  <a:schemeClr val="tx2"/>
                </a:solidFill>
              </a:rPr>
              <a:t>function equation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A Horizontal stretch or reflection with a horizontal translation.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A </a:t>
            </a:r>
            <a:r>
              <a:rPr lang="en-US" sz="2400" b="1" dirty="0" smtClean="0">
                <a:solidFill>
                  <a:srgbClr val="FF0000"/>
                </a:solidFill>
              </a:rPr>
              <a:t>Vertical </a:t>
            </a:r>
            <a:r>
              <a:rPr lang="en-US" sz="2400" b="1" dirty="0">
                <a:solidFill>
                  <a:srgbClr val="FF0000"/>
                </a:solidFill>
              </a:rPr>
              <a:t>stretch or reflection with a horizontal translation.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0" y="2810470"/>
            <a:ext cx="1089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actor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09657" y="4504730"/>
            <a:ext cx="518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09657" y="5428060"/>
            <a:ext cx="534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09657" y="3733800"/>
            <a:ext cx="580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48734"/>
            <a:ext cx="3774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For a function equation:</a:t>
            </a:r>
            <a:endParaRPr lang="en-US" sz="28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380999" y="5253959"/>
            <a:ext cx="6136311" cy="1245366"/>
            <a:chOff x="380999" y="5253959"/>
            <a:chExt cx="6136311" cy="124536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999" y="5280125"/>
              <a:ext cx="1219200" cy="1219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1792910" y="5253959"/>
              <a:ext cx="4724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When performing transformations from a graph of a function, the transformations can be done in any order, however, you may not get the same graph 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7978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52400" y="1905000"/>
            <a:ext cx="8763000" cy="3962400"/>
            <a:chOff x="152400" y="1905000"/>
            <a:chExt cx="8763000" cy="39624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52400" y="2362200"/>
              <a:ext cx="8763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4575464" y="2362200"/>
              <a:ext cx="0" cy="3505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143000" y="1905000"/>
              <a:ext cx="2561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</a:rPr>
                <a:t>Order is Important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74636" y="1905000"/>
              <a:ext cx="14881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</a:rPr>
                <a:t>Any Order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288592"/>
              </p:ext>
            </p:extLst>
          </p:nvPr>
        </p:nvGraphicFramePr>
        <p:xfrm>
          <a:off x="457200" y="381000"/>
          <a:ext cx="1885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18859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747853"/>
              </p:ext>
            </p:extLst>
          </p:nvPr>
        </p:nvGraphicFramePr>
        <p:xfrm>
          <a:off x="537977" y="990600"/>
          <a:ext cx="1885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Equation" r:id="rId5" imgW="838080" imgH="203040" progId="Equation.DSMT4">
                  <p:embed/>
                </p:oleObj>
              </mc:Choice>
              <mc:Fallback>
                <p:oleObj name="Equation" r:id="rId5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977" y="990600"/>
                        <a:ext cx="18859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72130"/>
              </p:ext>
            </p:extLst>
          </p:nvPr>
        </p:nvGraphicFramePr>
        <p:xfrm>
          <a:off x="3090863" y="323850"/>
          <a:ext cx="22574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" name="Equation" r:id="rId7" imgW="1002960" imgH="253800" progId="Equation.DSMT4">
                  <p:embed/>
                </p:oleObj>
              </mc:Choice>
              <mc:Fallback>
                <p:oleObj name="Equation" r:id="rId7" imgW="1002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863" y="323850"/>
                        <a:ext cx="22574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403716"/>
              </p:ext>
            </p:extLst>
          </p:nvPr>
        </p:nvGraphicFramePr>
        <p:xfrm>
          <a:off x="3190875" y="990600"/>
          <a:ext cx="2057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Equation" r:id="rId9" imgW="914400" imgH="203040" progId="Equation.DSMT4">
                  <p:embed/>
                </p:oleObj>
              </mc:Choice>
              <mc:Fallback>
                <p:oleObj name="Equation" r:id="rId9" imgW="914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990600"/>
                        <a:ext cx="2057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077519"/>
              </p:ext>
            </p:extLst>
          </p:nvPr>
        </p:nvGraphicFramePr>
        <p:xfrm>
          <a:off x="6446838" y="381000"/>
          <a:ext cx="1828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Equation" r:id="rId11" imgW="812520" imgH="203040" progId="Equation.DSMT4">
                  <p:embed/>
                </p:oleObj>
              </mc:Choice>
              <mc:Fallback>
                <p:oleObj name="Equation" r:id="rId11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6838" y="381000"/>
                        <a:ext cx="1828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757177"/>
              </p:ext>
            </p:extLst>
          </p:nvPr>
        </p:nvGraphicFramePr>
        <p:xfrm>
          <a:off x="6238875" y="990600"/>
          <a:ext cx="2514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Equation" r:id="rId13" imgW="1117440" imgH="203040" progId="Equation.DSMT4">
                  <p:embed/>
                </p:oleObj>
              </mc:Choice>
              <mc:Fallback>
                <p:oleObj name="Equation" r:id="rId13" imgW="1117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75" y="990600"/>
                        <a:ext cx="2514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3691000" y="2819400"/>
            <a:ext cx="580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22258" y="3429000"/>
            <a:ext cx="518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14242" y="4038600"/>
            <a:ext cx="534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22659" y="2209800"/>
            <a:ext cx="508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722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55521 0.3444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60" y="1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L 0.00469 0.2444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-0.29479 0.4777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40" y="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28646 0.5222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23" y="2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1111E-6 L -0.10503 0.4777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60" y="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0.64479 0.6666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40" y="3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874838" y="-11113"/>
            <a:ext cx="5360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u="sng">
                <a:solidFill>
                  <a:srgbClr val="006600"/>
                </a:solidFill>
              </a:rPr>
              <a:t>Combinations of Transformations</a:t>
            </a:r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19200"/>
            <a:ext cx="6680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842125" y="1249363"/>
            <a:ext cx="935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y</a:t>
            </a:r>
            <a:r>
              <a:rPr lang="en-US">
                <a:solidFill>
                  <a:srgbClr val="CC0000"/>
                </a:solidFill>
              </a:rPr>
              <a:t> = | </a:t>
            </a:r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 |</a:t>
            </a:r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228725"/>
            <a:ext cx="6680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6781800" y="1371600"/>
            <a:ext cx="935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y</a:t>
            </a:r>
            <a:r>
              <a:rPr lang="en-US">
                <a:solidFill>
                  <a:srgbClr val="CC0000"/>
                </a:solidFill>
              </a:rPr>
              <a:t> = | </a:t>
            </a:r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 |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6400800" y="3581400"/>
            <a:ext cx="1082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rgbClr val="D60093"/>
                </a:solidFill>
              </a:rPr>
              <a:t>y</a:t>
            </a:r>
            <a:r>
              <a:rPr lang="en-US">
                <a:solidFill>
                  <a:srgbClr val="D60093"/>
                </a:solidFill>
              </a:rPr>
              <a:t> = - | </a:t>
            </a:r>
            <a:r>
              <a:rPr lang="en-US" i="1">
                <a:solidFill>
                  <a:srgbClr val="D60093"/>
                </a:solidFill>
              </a:rPr>
              <a:t>x</a:t>
            </a:r>
            <a:r>
              <a:rPr lang="en-US">
                <a:solidFill>
                  <a:srgbClr val="D60093"/>
                </a:solidFill>
              </a:rPr>
              <a:t> |</a:t>
            </a:r>
          </a:p>
        </p:txBody>
      </p:sp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219200"/>
            <a:ext cx="6680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31618" y="514927"/>
            <a:ext cx="8718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dirty="0"/>
              <a:t>Graph </a:t>
            </a:r>
            <a:r>
              <a:rPr lang="en-US" sz="2400" i="1" dirty="0"/>
              <a:t>y</a:t>
            </a:r>
            <a:r>
              <a:rPr lang="en-US" sz="2400" dirty="0"/>
              <a:t> = -| </a:t>
            </a:r>
            <a:r>
              <a:rPr lang="en-US" sz="2400" i="1" dirty="0"/>
              <a:t>x</a:t>
            </a:r>
            <a:r>
              <a:rPr lang="en-US" sz="2400" dirty="0"/>
              <a:t> - 3 | + </a:t>
            </a:r>
            <a:r>
              <a:rPr lang="en-US" sz="2400" dirty="0" smtClean="0"/>
              <a:t>2 using transformations of the parent graph.</a:t>
            </a:r>
            <a:endParaRPr lang="en-US" sz="2400" dirty="0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2971800" y="1600200"/>
            <a:ext cx="935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y</a:t>
            </a:r>
            <a:r>
              <a:rPr lang="en-US">
                <a:solidFill>
                  <a:srgbClr val="CC0000"/>
                </a:solidFill>
              </a:rPr>
              <a:t> = | </a:t>
            </a:r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 |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2971800" y="3657600"/>
            <a:ext cx="1082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rgbClr val="D60093"/>
                </a:solidFill>
              </a:rPr>
              <a:t>y</a:t>
            </a:r>
            <a:r>
              <a:rPr lang="en-US">
                <a:solidFill>
                  <a:srgbClr val="D60093"/>
                </a:solidFill>
              </a:rPr>
              <a:t> = - | </a:t>
            </a:r>
            <a:r>
              <a:rPr lang="en-US" i="1">
                <a:solidFill>
                  <a:srgbClr val="D60093"/>
                </a:solidFill>
              </a:rPr>
              <a:t>x</a:t>
            </a:r>
            <a:r>
              <a:rPr lang="en-US">
                <a:solidFill>
                  <a:srgbClr val="D60093"/>
                </a:solidFill>
              </a:rPr>
              <a:t> |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6477000" y="1905000"/>
            <a:ext cx="1755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chemeClr val="accent2"/>
                </a:solidFill>
              </a:rPr>
              <a:t>y</a:t>
            </a:r>
            <a:r>
              <a:rPr lang="en-US">
                <a:solidFill>
                  <a:schemeClr val="accent2"/>
                </a:solidFill>
              </a:rPr>
              <a:t> = - | 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>
                <a:solidFill>
                  <a:schemeClr val="accent2"/>
                </a:solidFill>
              </a:rPr>
              <a:t> - 3| + 2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3141" y="1896070"/>
            <a:ext cx="580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399" y="2505670"/>
            <a:ext cx="518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6383" y="3115270"/>
            <a:ext cx="534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1286470"/>
            <a:ext cx="508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046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utoUpdateAnimBg="0"/>
      <p:bldP spid="4114" grpId="0" autoUpdateAnimBg="0"/>
      <p:bldP spid="4116" grpId="0" autoUpdateAnimBg="0"/>
      <p:bldP spid="4117" grpId="0" autoUpdateAnimBg="0"/>
      <p:bldP spid="4112" grpId="0" autoUpdateAnimBg="0"/>
      <p:bldP spid="4119" grpId="0" autoUpdateAnimBg="0"/>
      <p:bldP spid="4120" grpId="0" autoUpdateAnimBg="0"/>
      <p:bldP spid="4121" grpId="0" autoUpdateAnimBg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36525" y="349250"/>
            <a:ext cx="90074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dirty="0">
                <a:solidFill>
                  <a:schemeClr val="accent2"/>
                </a:solidFill>
              </a:rPr>
              <a:t>A point (</a:t>
            </a:r>
            <a:r>
              <a:rPr lang="en-US" sz="2800" i="1" dirty="0">
                <a:solidFill>
                  <a:schemeClr val="accent2"/>
                </a:solidFill>
              </a:rPr>
              <a:t>a</a:t>
            </a:r>
            <a:r>
              <a:rPr lang="en-US" sz="2800" dirty="0">
                <a:solidFill>
                  <a:schemeClr val="accent2"/>
                </a:solidFill>
              </a:rPr>
              <a:t>, </a:t>
            </a:r>
            <a:r>
              <a:rPr lang="en-US" sz="2800" i="1" dirty="0">
                <a:solidFill>
                  <a:schemeClr val="accent2"/>
                </a:solidFill>
              </a:rPr>
              <a:t>b</a:t>
            </a:r>
            <a:r>
              <a:rPr lang="en-US" sz="2800" dirty="0">
                <a:solidFill>
                  <a:schemeClr val="accent2"/>
                </a:solidFill>
              </a:rPr>
              <a:t>) lies on </a:t>
            </a:r>
            <a:r>
              <a:rPr lang="en-US" sz="2800" dirty="0"/>
              <a:t>the graph of </a:t>
            </a:r>
            <a:r>
              <a:rPr lang="en-US" sz="2800" i="1" dirty="0">
                <a:solidFill>
                  <a:srgbClr val="D60093"/>
                </a:solidFill>
              </a:rPr>
              <a:t>y</a:t>
            </a:r>
            <a:r>
              <a:rPr lang="en-US" sz="2800" dirty="0">
                <a:solidFill>
                  <a:srgbClr val="D60093"/>
                </a:solidFill>
              </a:rPr>
              <a:t> = </a:t>
            </a:r>
            <a:r>
              <a:rPr lang="en-US" sz="2800" i="1" dirty="0">
                <a:solidFill>
                  <a:srgbClr val="D60093"/>
                </a:solidFill>
              </a:rPr>
              <a:t>f</a:t>
            </a:r>
            <a:r>
              <a:rPr lang="en-US" sz="2800" dirty="0">
                <a:solidFill>
                  <a:srgbClr val="D60093"/>
                </a:solidFill>
              </a:rPr>
              <a:t>(</a:t>
            </a:r>
            <a:r>
              <a:rPr lang="en-US" sz="2800" i="1" dirty="0">
                <a:solidFill>
                  <a:srgbClr val="D60093"/>
                </a:solidFill>
              </a:rPr>
              <a:t>x</a:t>
            </a:r>
            <a:r>
              <a:rPr lang="en-US" sz="2800" dirty="0">
                <a:solidFill>
                  <a:srgbClr val="D60093"/>
                </a:solidFill>
              </a:rPr>
              <a:t>). </a:t>
            </a:r>
            <a:r>
              <a:rPr lang="en-US" sz="2800" dirty="0"/>
              <a:t>What are the coordinates of the image point after the transformations: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133600" y="-125413"/>
            <a:ext cx="53821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u="sng" dirty="0" smtClean="0">
                <a:solidFill>
                  <a:srgbClr val="339933"/>
                </a:solidFill>
              </a:rPr>
              <a:t>Combinations of Transformations</a:t>
            </a:r>
            <a:endParaRPr lang="en-US" sz="2800" u="sng" dirty="0">
              <a:solidFill>
                <a:srgbClr val="339933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827342"/>
              </p:ext>
            </p:extLst>
          </p:nvPr>
        </p:nvGraphicFramePr>
        <p:xfrm>
          <a:off x="323850" y="1447800"/>
          <a:ext cx="3092824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4" imgW="1460160" imgH="431640" progId="Equation.DSMT4">
                  <p:embed/>
                </p:oleObj>
              </mc:Choice>
              <mc:Fallback>
                <p:oleObj name="Equation" r:id="rId4" imgW="14601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447800"/>
                        <a:ext cx="3092824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714414"/>
              </p:ext>
            </p:extLst>
          </p:nvPr>
        </p:nvGraphicFramePr>
        <p:xfrm>
          <a:off x="4114800" y="1676400"/>
          <a:ext cx="1182687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6" imgW="558720" imgH="253800" progId="Equation.DSMT4">
                  <p:embed/>
                </p:oleObj>
              </mc:Choice>
              <mc:Fallback>
                <p:oleObj name="Equation" r:id="rId6" imgW="558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676400"/>
                        <a:ext cx="1182687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493136"/>
              </p:ext>
            </p:extLst>
          </p:nvPr>
        </p:nvGraphicFramePr>
        <p:xfrm>
          <a:off x="5845175" y="1676400"/>
          <a:ext cx="215106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8" imgW="1015920" imgH="253800" progId="Equation.DSMT4">
                  <p:embed/>
                </p:oleObj>
              </mc:Choice>
              <mc:Fallback>
                <p:oleObj name="Equation" r:id="rId8" imgW="1015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175" y="1676400"/>
                        <a:ext cx="2151063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2549" y="2743200"/>
            <a:ext cx="90074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dirty="0" smtClean="0">
                <a:solidFill>
                  <a:srgbClr val="002060"/>
                </a:solidFill>
              </a:rPr>
              <a:t>The graph of </a:t>
            </a:r>
            <a:r>
              <a:rPr lang="en-US" sz="2400" i="1" dirty="0" smtClean="0">
                <a:solidFill>
                  <a:srgbClr val="002060"/>
                </a:solidFill>
              </a:rPr>
              <a:t>y</a:t>
            </a:r>
            <a:r>
              <a:rPr lang="en-US" sz="2400" dirty="0" smtClean="0">
                <a:solidFill>
                  <a:srgbClr val="002060"/>
                </a:solidFill>
              </a:rPr>
              <a:t> = </a:t>
            </a:r>
            <a:r>
              <a:rPr lang="en-US" sz="2400" i="1" dirty="0" smtClean="0">
                <a:solidFill>
                  <a:srgbClr val="002060"/>
                </a:solidFill>
              </a:rPr>
              <a:t>f</a:t>
            </a: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en-US" sz="2400" i="1" dirty="0" smtClean="0">
                <a:solidFill>
                  <a:srgbClr val="002060"/>
                </a:solidFill>
              </a:rPr>
              <a:t>x</a:t>
            </a:r>
            <a:r>
              <a:rPr lang="en-US" sz="2400" dirty="0" smtClean="0">
                <a:solidFill>
                  <a:srgbClr val="002060"/>
                </a:solidFill>
              </a:rPr>
              <a:t>) is reflected in the </a:t>
            </a:r>
            <a:r>
              <a:rPr lang="en-US" sz="2400" i="1" dirty="0" smtClean="0">
                <a:solidFill>
                  <a:srgbClr val="002060"/>
                </a:solidFill>
              </a:rPr>
              <a:t>x</a:t>
            </a:r>
            <a:r>
              <a:rPr lang="en-US" sz="2400" dirty="0" smtClean="0">
                <a:solidFill>
                  <a:srgbClr val="002060"/>
                </a:solidFill>
              </a:rPr>
              <a:t>-axis, stretched vertically about the </a:t>
            </a:r>
            <a:r>
              <a:rPr lang="en-US" sz="2400" i="1" dirty="0" smtClean="0">
                <a:solidFill>
                  <a:srgbClr val="002060"/>
                </a:solidFill>
              </a:rPr>
              <a:t>x</a:t>
            </a:r>
            <a:r>
              <a:rPr lang="en-US" sz="2400" dirty="0" smtClean="0">
                <a:solidFill>
                  <a:srgbClr val="002060"/>
                </a:solidFill>
              </a:rPr>
              <a:t>-axis by a factor of ⅓, and stretched horizontally about the </a:t>
            </a:r>
            <a:r>
              <a:rPr lang="en-US" sz="2400" i="1" dirty="0" smtClean="0">
                <a:solidFill>
                  <a:srgbClr val="002060"/>
                </a:solidFill>
              </a:rPr>
              <a:t>y</a:t>
            </a:r>
            <a:r>
              <a:rPr lang="en-US" sz="2400" dirty="0" smtClean="0">
                <a:solidFill>
                  <a:srgbClr val="002060"/>
                </a:solidFill>
              </a:rPr>
              <a:t>-axis by a factor of 4 to create the graph of </a:t>
            </a:r>
            <a:r>
              <a:rPr lang="en-US" sz="2400" i="1" dirty="0" smtClean="0">
                <a:solidFill>
                  <a:srgbClr val="002060"/>
                </a:solidFill>
              </a:rPr>
              <a:t>y</a:t>
            </a:r>
            <a:r>
              <a:rPr lang="en-US" sz="2400" dirty="0" smtClean="0">
                <a:solidFill>
                  <a:srgbClr val="002060"/>
                </a:solidFill>
              </a:rPr>
              <a:t> = </a:t>
            </a:r>
            <a:r>
              <a:rPr lang="en-US" sz="2400" i="1" dirty="0" smtClean="0">
                <a:solidFill>
                  <a:srgbClr val="002060"/>
                </a:solidFill>
              </a:rPr>
              <a:t>g</a:t>
            </a: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en-US" sz="2400" i="1" dirty="0" smtClean="0">
                <a:solidFill>
                  <a:srgbClr val="002060"/>
                </a:solidFill>
              </a:rPr>
              <a:t>x</a:t>
            </a:r>
            <a:r>
              <a:rPr lang="en-US" sz="2400" dirty="0" smtClean="0">
                <a:solidFill>
                  <a:srgbClr val="002060"/>
                </a:solidFill>
              </a:rPr>
              <a:t>).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34949" y="4104767"/>
            <a:ext cx="90074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dirty="0" smtClean="0">
                <a:solidFill>
                  <a:srgbClr val="002060"/>
                </a:solidFill>
              </a:rPr>
              <a:t>For the point (-3, 6) on the graph of </a:t>
            </a:r>
            <a:r>
              <a:rPr lang="en-US" sz="2400" i="1" dirty="0" smtClean="0">
                <a:solidFill>
                  <a:srgbClr val="002060"/>
                </a:solidFill>
              </a:rPr>
              <a:t>y</a:t>
            </a:r>
            <a:r>
              <a:rPr lang="en-US" sz="2400" dirty="0" smtClean="0">
                <a:solidFill>
                  <a:srgbClr val="002060"/>
                </a:solidFill>
              </a:rPr>
              <a:t> = </a:t>
            </a:r>
            <a:r>
              <a:rPr lang="en-US" sz="2400" i="1" dirty="0" smtClean="0">
                <a:solidFill>
                  <a:srgbClr val="002060"/>
                </a:solidFill>
              </a:rPr>
              <a:t>f</a:t>
            </a: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en-US" sz="2400" i="1" dirty="0" smtClean="0">
                <a:solidFill>
                  <a:srgbClr val="002060"/>
                </a:solidFill>
              </a:rPr>
              <a:t>x</a:t>
            </a:r>
            <a:r>
              <a:rPr lang="en-US" sz="2400" dirty="0" smtClean="0">
                <a:solidFill>
                  <a:srgbClr val="002060"/>
                </a:solidFill>
              </a:rPr>
              <a:t>), the corresponding point on the graph of </a:t>
            </a:r>
            <a:r>
              <a:rPr lang="en-US" sz="2400" i="1" dirty="0" smtClean="0">
                <a:solidFill>
                  <a:srgbClr val="002060"/>
                </a:solidFill>
              </a:rPr>
              <a:t>y</a:t>
            </a:r>
            <a:r>
              <a:rPr lang="en-US" sz="2400" dirty="0" smtClean="0">
                <a:solidFill>
                  <a:srgbClr val="002060"/>
                </a:solidFill>
              </a:rPr>
              <a:t> = </a:t>
            </a:r>
            <a:r>
              <a:rPr lang="en-US" sz="2400" i="1" dirty="0" smtClean="0">
                <a:solidFill>
                  <a:srgbClr val="002060"/>
                </a:solidFill>
              </a:rPr>
              <a:t>g</a:t>
            </a: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en-US" sz="2400" i="1" dirty="0" smtClean="0">
                <a:solidFill>
                  <a:srgbClr val="002060"/>
                </a:solidFill>
              </a:rPr>
              <a:t>x</a:t>
            </a:r>
            <a:r>
              <a:rPr lang="en-US" sz="2400" dirty="0" smtClean="0">
                <a:solidFill>
                  <a:srgbClr val="002060"/>
                </a:solidFill>
              </a:rPr>
              <a:t>) is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A. (9, 24)	B. (-12, -18)	C. (1, 24)	D. (-12, -2)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5638800" y="5105400"/>
            <a:ext cx="1828800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9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86" grpId="0" autoUpdateAnimBg="0"/>
      <p:bldP spid="15" grpId="0" autoUpdateAnimBg="0"/>
      <p:bldP spid="16" grpId="0" autoUpdateAnimBg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251" y="4269190"/>
            <a:ext cx="4081550" cy="1922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322" y="4267200"/>
            <a:ext cx="4081550" cy="1922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" y="152400"/>
            <a:ext cx="53426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Describe the combination of transformations that must be applied to the function y = f(x) to obtain the transformed function. Sketch the graph.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9" y="0"/>
            <a:ext cx="2694709" cy="1845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18848"/>
              </p:ext>
            </p:extLst>
          </p:nvPr>
        </p:nvGraphicFramePr>
        <p:xfrm>
          <a:off x="361763" y="1905259"/>
          <a:ext cx="2400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6" imgW="1066680" imgH="203040" progId="Equation.DSMT4">
                  <p:embed/>
                </p:oleObj>
              </mc:Choice>
              <mc:Fallback>
                <p:oleObj name="Equation" r:id="rId6" imgW="106668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63" y="1905259"/>
                        <a:ext cx="24003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35087"/>
              </p:ext>
            </p:extLst>
          </p:nvPr>
        </p:nvGraphicFramePr>
        <p:xfrm>
          <a:off x="457200" y="4038600"/>
          <a:ext cx="26289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8" imgW="1168200" imgH="431640" progId="Equation.DSMT4">
                  <p:embed/>
                </p:oleObj>
              </mc:Choice>
              <mc:Fallback>
                <p:oleObj name="Equation" r:id="rId8" imgW="11682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38600"/>
                        <a:ext cx="26289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57400"/>
            <a:ext cx="4012347" cy="188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6694"/>
            <a:ext cx="4012347" cy="188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2549764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Vertical stretch about the x-axis by a factor of 2 then a vertical translation 3 units down.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931150"/>
              </p:ext>
            </p:extLst>
          </p:nvPr>
        </p:nvGraphicFramePr>
        <p:xfrm>
          <a:off x="990600" y="5105400"/>
          <a:ext cx="144957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11" imgW="1091880" imgH="431640" progId="Equation.DSMT4">
                  <p:embed/>
                </p:oleObj>
              </mc:Choice>
              <mc:Fallback>
                <p:oleObj name="Equation" r:id="rId11" imgW="1091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05400"/>
                        <a:ext cx="144957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9600" y="5729585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Horizontal stretch about the y-axis by a factor of 2 then a horizontal translation 4 units right.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23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76200" y="0"/>
            <a:ext cx="6931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dirty="0">
                <a:solidFill>
                  <a:srgbClr val="CC0000"/>
                </a:solidFill>
              </a:rPr>
              <a:t>Graphing Combinations of Transformations</a:t>
            </a:r>
          </a:p>
        </p:txBody>
      </p:sp>
      <p:graphicFrame>
        <p:nvGraphicFramePr>
          <p:cNvPr id="6183" name="Object 3"/>
          <p:cNvGraphicFramePr>
            <a:graphicFrameLocks noChangeAspect="1"/>
          </p:cNvGraphicFramePr>
          <p:nvPr/>
        </p:nvGraphicFramePr>
        <p:xfrm>
          <a:off x="609600" y="2209800"/>
          <a:ext cx="24288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4" imgW="1282700" imgH="203200" progId="Equation.DSMT36">
                  <p:embed/>
                </p:oleObj>
              </mc:Choice>
              <mc:Fallback>
                <p:oleObj name="Equation" r:id="rId4" imgW="1282700" imgH="2032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09800"/>
                        <a:ext cx="242887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288925" y="1173163"/>
            <a:ext cx="2759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Rewrite this function as</a:t>
            </a:r>
          </a:p>
        </p:txBody>
      </p:sp>
      <p:graphicFrame>
        <p:nvGraphicFramePr>
          <p:cNvPr id="618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832227"/>
              </p:ext>
            </p:extLst>
          </p:nvPr>
        </p:nvGraphicFramePr>
        <p:xfrm>
          <a:off x="571500" y="1611313"/>
          <a:ext cx="27924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6" imgW="1282680" imgH="190440" progId="Equation.DSMT4">
                  <p:embed/>
                </p:oleObj>
              </mc:Choice>
              <mc:Fallback>
                <p:oleObj name="Equation" r:id="rId6" imgW="12826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611313"/>
                        <a:ext cx="2792413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3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7675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412905"/>
              </p:ext>
            </p:extLst>
          </p:nvPr>
        </p:nvGraphicFramePr>
        <p:xfrm>
          <a:off x="762000" y="4419600"/>
          <a:ext cx="2552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tion" r:id="rId9" imgW="850680" imgH="203040" progId="Equation.DSMT4">
                  <p:embed/>
                </p:oleObj>
              </mc:Choice>
              <mc:Fallback>
                <p:oleObj name="Equation" r:id="rId9" imgW="8506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419600"/>
                        <a:ext cx="2552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203974"/>
              </p:ext>
            </p:extLst>
          </p:nvPr>
        </p:nvGraphicFramePr>
        <p:xfrm>
          <a:off x="857250" y="5257800"/>
          <a:ext cx="2209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11" imgW="736560" imgH="203040" progId="Equation.DSMT4">
                  <p:embed/>
                </p:oleObj>
              </mc:Choice>
              <mc:Fallback>
                <p:oleObj name="Equation" r:id="rId11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5257800"/>
                        <a:ext cx="2209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29" name="Picture 3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1828800"/>
            <a:ext cx="5438775" cy="4104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5" name="Picture 3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720" y="1839494"/>
            <a:ext cx="5438775" cy="4104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486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Three transformations have been applied to the graph of f(x) to become the graph of g(x).</a:t>
            </a:r>
          </a:p>
          <a:p>
            <a:r>
              <a:rPr lang="en-US" b="1" dirty="0" smtClean="0"/>
              <a:t>The transformations include: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a horizontal stretch by a factor of 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a horizontal reflection in the y-axis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a horizontal translation 2 units left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85800"/>
            <a:ext cx="40481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1565" y="3581400"/>
            <a:ext cx="8115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Where the transformations done in the order FRST?(</a:t>
            </a:r>
            <a:r>
              <a:rPr lang="en-US" sz="1200" b="1" dirty="0" smtClean="0"/>
              <a:t>function equation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1005420" y="4114800"/>
            <a:ext cx="6309780" cy="1266825"/>
            <a:chOff x="91020" y="5256312"/>
            <a:chExt cx="6309780" cy="126682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020" y="5256312"/>
              <a:ext cx="1270486" cy="12668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166753" y="5455769"/>
              <a:ext cx="52340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When given a graph and its image graph, the order do not necessarily follow this order!!</a:t>
              </a:r>
              <a:endParaRPr lang="en-US" b="1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71215" y="5638800"/>
            <a:ext cx="7191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 what order where the transformations performed ?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45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952" y="163711"/>
            <a:ext cx="3885686" cy="3520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348377"/>
            <a:ext cx="480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/>
          </a:p>
          <a:p>
            <a:r>
              <a:rPr lang="en-US" sz="2400" b="1" dirty="0"/>
              <a:t>The graph of the function </a:t>
            </a:r>
            <a:r>
              <a:rPr lang="en-US" sz="2400" b="1" i="1" dirty="0"/>
              <a:t>y </a:t>
            </a:r>
            <a:r>
              <a:rPr lang="en-US" sz="2400" b="1" dirty="0"/>
              <a:t>= </a:t>
            </a:r>
            <a:r>
              <a:rPr lang="en-US" sz="2400" b="1" i="1" dirty="0"/>
              <a:t>g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) </a:t>
            </a:r>
            <a:r>
              <a:rPr lang="en-US" sz="2400" b="1" dirty="0" smtClean="0"/>
              <a:t> represents </a:t>
            </a:r>
            <a:r>
              <a:rPr lang="en-US" sz="2400" b="1" dirty="0"/>
              <a:t>a transformation of </a:t>
            </a:r>
            <a:r>
              <a:rPr lang="en-US" sz="2400" b="1" dirty="0" smtClean="0"/>
              <a:t>the graph </a:t>
            </a:r>
            <a:r>
              <a:rPr lang="en-US" sz="2400" b="1" dirty="0"/>
              <a:t>of </a:t>
            </a:r>
            <a:r>
              <a:rPr lang="en-US" sz="2400" b="1" i="1" dirty="0"/>
              <a:t>y </a:t>
            </a:r>
            <a:r>
              <a:rPr lang="en-US" sz="2400" b="1" dirty="0"/>
              <a:t>= </a:t>
            </a:r>
            <a:r>
              <a:rPr lang="en-US" sz="2400" b="1" i="1" dirty="0"/>
              <a:t>f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). Determine </a:t>
            </a:r>
            <a:r>
              <a:rPr lang="en-US" sz="2400" b="1" dirty="0" smtClean="0"/>
              <a:t>the equation </a:t>
            </a:r>
            <a:r>
              <a:rPr lang="en-US" sz="2400" b="1" dirty="0"/>
              <a:t>of </a:t>
            </a:r>
            <a:r>
              <a:rPr lang="en-US" sz="2400" b="1" i="1" dirty="0"/>
              <a:t>g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) in the </a:t>
            </a:r>
            <a:r>
              <a:rPr lang="en-US" sz="2400" b="1" dirty="0" smtClean="0"/>
              <a:t>form </a:t>
            </a:r>
          </a:p>
          <a:p>
            <a:r>
              <a:rPr lang="en-US" sz="2400" b="1" i="1" dirty="0" smtClean="0"/>
              <a:t>y </a:t>
            </a:r>
            <a:r>
              <a:rPr lang="en-US" sz="2400" b="1" dirty="0"/>
              <a:t>= </a:t>
            </a:r>
            <a:r>
              <a:rPr lang="en-US" sz="2400" b="1" i="1" dirty="0" err="1"/>
              <a:t>af</a:t>
            </a:r>
            <a:r>
              <a:rPr lang="en-US" sz="2400" b="1" dirty="0"/>
              <a:t>(</a:t>
            </a:r>
            <a:r>
              <a:rPr lang="en-US" sz="2400" b="1" i="1" dirty="0"/>
              <a:t>b</a:t>
            </a:r>
            <a:r>
              <a:rPr lang="en-US" sz="2400" b="1" dirty="0"/>
              <a:t>(</a:t>
            </a:r>
            <a:r>
              <a:rPr lang="en-US" sz="2400" b="1" i="1" dirty="0"/>
              <a:t>x </a:t>
            </a:r>
            <a:r>
              <a:rPr lang="en-US" sz="2400" b="1" dirty="0"/>
              <a:t>- </a:t>
            </a:r>
            <a:r>
              <a:rPr lang="en-US" sz="2400" b="1" i="1" dirty="0"/>
              <a:t>h</a:t>
            </a:r>
            <a:r>
              <a:rPr lang="en-US" sz="2400" b="1" dirty="0"/>
              <a:t>)) + </a:t>
            </a:r>
            <a:r>
              <a:rPr lang="en-US" sz="2400" b="1" i="1" dirty="0"/>
              <a:t>k</a:t>
            </a:r>
            <a:r>
              <a:rPr lang="en-US" sz="2400" b="1" dirty="0"/>
              <a:t>. 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1421"/>
            <a:ext cx="3997932" cy="35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1348" y="2667000"/>
            <a:ext cx="4990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Locate key points on the graph of f(x) and their image points on the graph of g(x).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4495800"/>
            <a:ext cx="4990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Compare the distances </a:t>
            </a:r>
            <a:r>
              <a:rPr lang="en-US" b="1" dirty="0" smtClean="0">
                <a:solidFill>
                  <a:srgbClr val="002060"/>
                </a:solidFill>
              </a:rPr>
              <a:t>between key </a:t>
            </a:r>
            <a:r>
              <a:rPr lang="en-US" b="1" dirty="0">
                <a:solidFill>
                  <a:srgbClr val="002060"/>
                </a:solidFill>
              </a:rPr>
              <a:t>points. In the </a:t>
            </a:r>
            <a:r>
              <a:rPr lang="en-US" b="1" dirty="0" smtClean="0">
                <a:solidFill>
                  <a:srgbClr val="002060"/>
                </a:solidFill>
              </a:rPr>
              <a:t>vertical direction</a:t>
            </a:r>
            <a:r>
              <a:rPr lang="en-US" b="1" dirty="0">
                <a:solidFill>
                  <a:srgbClr val="002060"/>
                </a:solidFill>
              </a:rPr>
              <a:t>, 4 units becomes 8 units</a:t>
            </a:r>
            <a:r>
              <a:rPr lang="en-US" b="1" dirty="0" smtClean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1348" y="3276600"/>
            <a:ext cx="4990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(0, 0) is unaffected by any stretch so it can be used to determine the  translations.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3905411"/>
            <a:ext cx="190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(0, 0) → (-7, 2)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81200" y="3922058"/>
            <a:ext cx="190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b="1" dirty="0" smtClean="0">
                <a:solidFill>
                  <a:srgbClr val="FF0000"/>
                </a:solidFill>
              </a:rPr>
              <a:t> = -7  and  k = 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" y="563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In the horizontal direction, 8 units becomes 2 units.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" y="5156014"/>
            <a:ext cx="4055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There is a vertical stretch by a factor of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3679" y="6285131"/>
            <a:ext cx="452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There is a horizontal stretch by a factor of ¼.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91808" y="3845114"/>
            <a:ext cx="3347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g</a:t>
            </a:r>
            <a:r>
              <a:rPr lang="en-US" sz="2800" b="1" dirty="0">
                <a:solidFill>
                  <a:srgbClr val="FF0000"/>
                </a:solidFill>
              </a:rPr>
              <a:t>(</a:t>
            </a:r>
            <a:r>
              <a:rPr lang="en-US" sz="2800" b="1" i="1" dirty="0">
                <a:solidFill>
                  <a:srgbClr val="FF0000"/>
                </a:solidFill>
              </a:rPr>
              <a:t>x</a:t>
            </a:r>
            <a:r>
              <a:rPr lang="en-US" sz="2800" b="1" dirty="0">
                <a:solidFill>
                  <a:srgbClr val="FF0000"/>
                </a:solidFill>
              </a:rPr>
              <a:t>) = 2</a:t>
            </a:r>
            <a:r>
              <a:rPr lang="en-US" sz="2800" b="1" i="1" dirty="0">
                <a:solidFill>
                  <a:srgbClr val="FF0000"/>
                </a:solidFill>
              </a:rPr>
              <a:t>f</a:t>
            </a:r>
            <a:r>
              <a:rPr lang="en-US" sz="2800" b="1" dirty="0">
                <a:solidFill>
                  <a:srgbClr val="FF0000"/>
                </a:solidFill>
              </a:rPr>
              <a:t>(4(</a:t>
            </a:r>
            <a:r>
              <a:rPr lang="en-US" sz="2800" b="1" i="1" dirty="0">
                <a:solidFill>
                  <a:srgbClr val="FF0000"/>
                </a:solidFill>
              </a:rPr>
              <a:t>x </a:t>
            </a:r>
            <a:r>
              <a:rPr lang="en-US" sz="2800" b="1" dirty="0">
                <a:solidFill>
                  <a:srgbClr val="FF0000"/>
                </a:solidFill>
              </a:rPr>
              <a:t>+ 7)) + 2.</a:t>
            </a:r>
          </a:p>
        </p:txBody>
      </p:sp>
      <p:sp>
        <p:nvSpPr>
          <p:cNvPr id="3" name="Rectangle 2"/>
          <p:cNvSpPr/>
          <p:nvPr/>
        </p:nvSpPr>
        <p:spPr>
          <a:xfrm>
            <a:off x="490536" y="163711"/>
            <a:ext cx="83486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Write the Equation of a Transformed Function Graph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37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10" grpId="0"/>
      <p:bldP spid="11" grpId="0"/>
      <p:bldP spid="12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710</Words>
  <Application>Microsoft Office PowerPoint</Application>
  <PresentationFormat>On-screen Show (4:3)</PresentationFormat>
  <Paragraphs>78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31</cp:revision>
  <dcterms:created xsi:type="dcterms:W3CDTF">2012-08-15T11:52:14Z</dcterms:created>
  <dcterms:modified xsi:type="dcterms:W3CDTF">2013-09-09T15:01:04Z</dcterms:modified>
</cp:coreProperties>
</file>