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287" r:id="rId4"/>
    <p:sldId id="304" r:id="rId5"/>
    <p:sldId id="297" r:id="rId6"/>
    <p:sldId id="303" r:id="rId7"/>
    <p:sldId id="264" r:id="rId8"/>
    <p:sldId id="305" r:id="rId9"/>
    <p:sldId id="306" r:id="rId10"/>
    <p:sldId id="298" r:id="rId11"/>
    <p:sldId id="299" r:id="rId12"/>
    <p:sldId id="268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A7FFA7"/>
    <a:srgbClr val="FFFFCC"/>
    <a:srgbClr val="99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4DBC04-783F-4437-BC0A-750BAF53B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fld id="{08AB6E6E-6A84-4228-AE26-3764FD210750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fld id="{42C072F6-24B6-4E07-B082-6829F4E56953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fld id="{D1D6ECC7-667C-407D-A456-8122E1C4EB47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0C6B-85DD-4246-B618-C9515D30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7A60-A700-4C3B-902A-D6477A82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F716-958F-486F-AE6A-70A1BAE7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3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A7D1-98FF-4720-9EA4-CC6DFA6FB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FCD6-2BAF-4605-B59D-BBDC02A3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6A19-1871-461E-A18A-F168944E7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7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3F71-4AA6-4C55-8DC3-6918673D1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41B8-D83D-40FF-972D-F8F1E377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4621-969A-4F83-ABB5-D7D209C68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9041-7E88-4E3B-A301-F9974CF20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C796-DB01-4570-BCCE-D6854BE9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7C88005-0C80-41DA-BC90-9EBC7876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9.wm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207" y="188640"/>
            <a:ext cx="8039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1.4 Inverse of a Relation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629140" cy="1370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980728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Functions and Inverses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55679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Move to page 1.2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6855" y="1556792"/>
            <a:ext cx="330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Grab and drag point P.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060848"/>
            <a:ext cx="585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changes and what remains the same?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11" y="3429000"/>
            <a:ext cx="3961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Record some </a:t>
            </a:r>
            <a:r>
              <a:rPr lang="en-US" sz="2400" dirty="0">
                <a:solidFill>
                  <a:srgbClr val="0070C0"/>
                </a:solidFill>
              </a:rPr>
              <a:t>ordered pairs for point </a:t>
            </a:r>
            <a:r>
              <a:rPr lang="en-US" sz="2400" i="1" dirty="0">
                <a:solidFill>
                  <a:srgbClr val="0070C0"/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and point </a:t>
            </a:r>
            <a:r>
              <a:rPr lang="en-US" sz="2400" i="1" dirty="0">
                <a:solidFill>
                  <a:srgbClr val="0070C0"/>
                </a:solidFill>
              </a:rPr>
              <a:t>P′</a:t>
            </a:r>
            <a:r>
              <a:rPr lang="en-US" sz="2400" dirty="0">
                <a:solidFill>
                  <a:srgbClr val="0070C0"/>
                </a:solidFill>
              </a:rPr>
              <a:t> in the </a:t>
            </a:r>
            <a:r>
              <a:rPr lang="en-US" sz="2400" dirty="0" smtClean="0">
                <a:solidFill>
                  <a:srgbClr val="0070C0"/>
                </a:solidFill>
              </a:rPr>
              <a:t>table.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71618"/>
              </p:ext>
            </p:extLst>
          </p:nvPr>
        </p:nvGraphicFramePr>
        <p:xfrm>
          <a:off x="4698357" y="3140968"/>
          <a:ext cx="362406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16"/>
                <a:gridCol w="906016"/>
                <a:gridCol w="906016"/>
                <a:gridCol w="9060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 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 P'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5536" y="256490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Point </a:t>
            </a:r>
            <a:r>
              <a:rPr lang="en-US" sz="2400" i="1" dirty="0">
                <a:solidFill>
                  <a:srgbClr val="0070C0"/>
                </a:solidFill>
              </a:rPr>
              <a:t>P′</a:t>
            </a:r>
            <a:r>
              <a:rPr lang="en-US" sz="2400" dirty="0">
                <a:solidFill>
                  <a:srgbClr val="0070C0"/>
                </a:solidFill>
              </a:rPr>
              <a:t> is the image of Point P </a:t>
            </a:r>
            <a:r>
              <a:rPr lang="en-US" sz="2400" dirty="0" smtClean="0">
                <a:solidFill>
                  <a:srgbClr val="0070C0"/>
                </a:solidFill>
              </a:rPr>
              <a:t>after a reflection called an inverse.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Compare the ordered pairs for point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and point </a:t>
            </a:r>
            <a:r>
              <a:rPr lang="en-US" sz="2400" i="1" dirty="0">
                <a:solidFill>
                  <a:srgbClr val="FF0000"/>
                </a:solidFill>
              </a:rPr>
              <a:t>P′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How </a:t>
            </a:r>
            <a:r>
              <a:rPr lang="en-US" sz="2400" dirty="0">
                <a:solidFill>
                  <a:srgbClr val="FF0000"/>
                </a:solidFill>
              </a:rPr>
              <a:t>are they alike or different?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998" y="5877272"/>
            <a:ext cx="8487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Make a conjecture to predict the coordinates of image point </a:t>
            </a:r>
            <a:r>
              <a:rPr lang="en-US" sz="2400" i="1" dirty="0">
                <a:solidFill>
                  <a:srgbClr val="7030A0"/>
                </a:solidFill>
              </a:rPr>
              <a:t>P′</a:t>
            </a:r>
            <a:r>
              <a:rPr lang="en-US" sz="2400" dirty="0">
                <a:solidFill>
                  <a:srgbClr val="7030A0"/>
                </a:solidFill>
              </a:rPr>
              <a:t> given coordinates of point </a:t>
            </a:r>
            <a:r>
              <a:rPr lang="en-US" sz="2400" dirty="0" smtClean="0">
                <a:solidFill>
                  <a:srgbClr val="7030A0"/>
                </a:solidFill>
              </a:rPr>
              <a:t>P.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3200" y="668338"/>
            <a:ext cx="2289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Graph </a:t>
            </a:r>
            <a:r>
              <a:rPr lang="en-US" sz="2000" i="1">
                <a:solidFill>
                  <a:schemeClr val="accent2"/>
                </a:solidFill>
              </a:rPr>
              <a:t>f</a:t>
            </a:r>
            <a:r>
              <a:rPr lang="en-US" sz="2000">
                <a:solidFill>
                  <a:schemeClr val="accent2"/>
                </a:solidFill>
              </a:rPr>
              <a:t>(</a:t>
            </a:r>
            <a:r>
              <a:rPr lang="en-US" sz="2000" i="1">
                <a:solidFill>
                  <a:schemeClr val="accent2"/>
                </a:solidFill>
              </a:rPr>
              <a:t>x</a:t>
            </a:r>
            <a:r>
              <a:rPr lang="en-US" sz="2000">
                <a:solidFill>
                  <a:schemeClr val="accent2"/>
                </a:solidFill>
              </a:rPr>
              <a:t>) = </a:t>
            </a:r>
            <a:r>
              <a:rPr lang="en-US" sz="2000" i="1">
                <a:solidFill>
                  <a:schemeClr val="accent2"/>
                </a:solidFill>
              </a:rPr>
              <a:t>x</a:t>
            </a:r>
            <a:r>
              <a:rPr lang="en-US" sz="2000" baseline="30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 + 1 </a:t>
            </a:r>
          </a:p>
          <a:p>
            <a:r>
              <a:rPr lang="en-US" sz="2000">
                <a:solidFill>
                  <a:schemeClr val="accent2"/>
                </a:solidFill>
              </a:rPr>
              <a:t>and its inverse.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0"/>
            <a:ext cx="61849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Arc 5"/>
          <p:cNvSpPr>
            <a:spLocks/>
          </p:cNvSpPr>
          <p:nvPr/>
        </p:nvSpPr>
        <p:spPr bwMode="auto">
          <a:xfrm flipV="1">
            <a:off x="6288088" y="0"/>
            <a:ext cx="950912" cy="2895600"/>
          </a:xfrm>
          <a:custGeom>
            <a:avLst/>
            <a:gdLst>
              <a:gd name="G0" fmla="+- 862 0 0"/>
              <a:gd name="G1" fmla="+- 21600 0 0"/>
              <a:gd name="G2" fmla="+- 21600 0 0"/>
              <a:gd name="T0" fmla="*/ 0 w 22431"/>
              <a:gd name="T1" fmla="*/ 18 h 21600"/>
              <a:gd name="T2" fmla="*/ 22431 w 22431"/>
              <a:gd name="T3" fmla="*/ 20450 h 21600"/>
              <a:gd name="T4" fmla="*/ 862 w 224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31" h="21600" fill="none" extrusionOk="0">
                <a:moveTo>
                  <a:pt x="-1" y="17"/>
                </a:moveTo>
                <a:cubicBezTo>
                  <a:pt x="287" y="5"/>
                  <a:pt x="574" y="-1"/>
                  <a:pt x="862" y="0"/>
                </a:cubicBezTo>
                <a:cubicBezTo>
                  <a:pt x="12344" y="0"/>
                  <a:pt x="21820" y="8983"/>
                  <a:pt x="22431" y="20449"/>
                </a:cubicBezTo>
              </a:path>
              <a:path w="22431" h="21600" stroke="0" extrusionOk="0">
                <a:moveTo>
                  <a:pt x="-1" y="17"/>
                </a:moveTo>
                <a:cubicBezTo>
                  <a:pt x="287" y="5"/>
                  <a:pt x="574" y="-1"/>
                  <a:pt x="862" y="0"/>
                </a:cubicBezTo>
                <a:cubicBezTo>
                  <a:pt x="12344" y="0"/>
                  <a:pt x="21820" y="8983"/>
                  <a:pt x="22431" y="20449"/>
                </a:cubicBezTo>
                <a:lnTo>
                  <a:pt x="862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rc 6"/>
          <p:cNvSpPr>
            <a:spLocks/>
          </p:cNvSpPr>
          <p:nvPr/>
        </p:nvSpPr>
        <p:spPr bwMode="auto">
          <a:xfrm flipH="1" flipV="1">
            <a:off x="5334000" y="0"/>
            <a:ext cx="1066800" cy="2895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30860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11200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223000" y="2832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7056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7658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6667500" y="3327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086600" y="2819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8496300" y="2362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Arc 18"/>
          <p:cNvSpPr>
            <a:spLocks/>
          </p:cNvSpPr>
          <p:nvPr/>
        </p:nvSpPr>
        <p:spPr bwMode="auto">
          <a:xfrm rot="5400000" flipH="1" flipV="1">
            <a:off x="7707313" y="1457325"/>
            <a:ext cx="1047750" cy="2895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20"/>
              <a:gd name="T1" fmla="*/ 0 h 21600"/>
              <a:gd name="T2" fmla="*/ 21220 w 21220"/>
              <a:gd name="T3" fmla="*/ 17569 h 21600"/>
              <a:gd name="T4" fmla="*/ 0 w 212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20" h="21600" fill="none" extrusionOk="0">
                <a:moveTo>
                  <a:pt x="-1" y="0"/>
                </a:moveTo>
                <a:cubicBezTo>
                  <a:pt x="10374" y="0"/>
                  <a:pt x="19284" y="7376"/>
                  <a:pt x="21220" y="17568"/>
                </a:cubicBezTo>
              </a:path>
              <a:path w="21220" h="21600" stroke="0" extrusionOk="0">
                <a:moveTo>
                  <a:pt x="-1" y="0"/>
                </a:moveTo>
                <a:cubicBezTo>
                  <a:pt x="10374" y="0"/>
                  <a:pt x="19284" y="7376"/>
                  <a:pt x="21220" y="1756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Arc 19"/>
          <p:cNvSpPr>
            <a:spLocks/>
          </p:cNvSpPr>
          <p:nvPr/>
        </p:nvSpPr>
        <p:spPr bwMode="auto">
          <a:xfrm rot="5400000" flipV="1">
            <a:off x="7762082" y="2451894"/>
            <a:ext cx="938212" cy="2895600"/>
          </a:xfrm>
          <a:custGeom>
            <a:avLst/>
            <a:gdLst>
              <a:gd name="G0" fmla="+- 862 0 0"/>
              <a:gd name="G1" fmla="+- 21600 0 0"/>
              <a:gd name="G2" fmla="+- 21600 0 0"/>
              <a:gd name="T0" fmla="*/ 0 w 22140"/>
              <a:gd name="T1" fmla="*/ 18 h 21600"/>
              <a:gd name="T2" fmla="*/ 22140 w 22140"/>
              <a:gd name="T3" fmla="*/ 17888 h 21600"/>
              <a:gd name="T4" fmla="*/ 862 w 221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40" h="21600" fill="none" extrusionOk="0">
                <a:moveTo>
                  <a:pt x="-1" y="17"/>
                </a:moveTo>
                <a:cubicBezTo>
                  <a:pt x="287" y="5"/>
                  <a:pt x="574" y="-1"/>
                  <a:pt x="862" y="0"/>
                </a:cubicBezTo>
                <a:cubicBezTo>
                  <a:pt x="11359" y="0"/>
                  <a:pt x="20336" y="7546"/>
                  <a:pt x="22140" y="17887"/>
                </a:cubicBezTo>
              </a:path>
              <a:path w="22140" h="21600" stroke="0" extrusionOk="0">
                <a:moveTo>
                  <a:pt x="-1" y="17"/>
                </a:moveTo>
                <a:cubicBezTo>
                  <a:pt x="287" y="5"/>
                  <a:pt x="574" y="-1"/>
                  <a:pt x="862" y="0"/>
                </a:cubicBezTo>
                <a:cubicBezTo>
                  <a:pt x="11359" y="0"/>
                  <a:pt x="20336" y="7546"/>
                  <a:pt x="22140" y="17887"/>
                </a:cubicBezTo>
                <a:lnTo>
                  <a:pt x="862" y="21600"/>
                </a:lnTo>
                <a:close/>
              </a:path>
            </a:pathLst>
          </a:cu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7112000" y="3810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8496300" y="4267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162800" y="838200"/>
            <a:ext cx="62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(2, 5)</a:t>
            </a:r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540750" y="2460625"/>
            <a:ext cx="62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(5, 2)</a:t>
            </a:r>
            <a:endParaRPr lang="en-US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2708470">
            <a:off x="4779963" y="2562225"/>
            <a:ext cx="4451350" cy="304800"/>
          </a:xfrm>
          <a:prstGeom prst="rightArrow">
            <a:avLst>
              <a:gd name="adj1" fmla="val 50000"/>
              <a:gd name="adj2" fmla="val 36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 rot="2527062">
            <a:off x="7058025" y="1670050"/>
            <a:ext cx="1676400" cy="228600"/>
          </a:xfrm>
          <a:prstGeom prst="righ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 rot="2862316">
            <a:off x="6324600" y="3048000"/>
            <a:ext cx="357188" cy="204788"/>
          </a:xfrm>
          <a:prstGeom prst="rightArrow">
            <a:avLst>
              <a:gd name="adj1" fmla="val 48991"/>
              <a:gd name="adj2" fmla="val 949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 rot="2862316">
            <a:off x="6781800" y="2590800"/>
            <a:ext cx="357188" cy="204788"/>
          </a:xfrm>
          <a:prstGeom prst="rightArrow">
            <a:avLst>
              <a:gd name="adj1" fmla="val 48991"/>
              <a:gd name="adj2" fmla="val 949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858000" y="2209800"/>
            <a:ext cx="62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(1, 2)</a:t>
            </a:r>
            <a:endParaRPr lang="en-US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162800" y="2817813"/>
            <a:ext cx="67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(2 , 1)</a:t>
            </a:r>
            <a:endParaRPr lang="en-US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775325" y="29479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600"/>
              <a:t>0, 1</a:t>
            </a:r>
            <a:r>
              <a:rPr lang="en-US"/>
              <a:t>)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842125" y="3122613"/>
            <a:ext cx="62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(1, 0)</a:t>
            </a:r>
            <a:endParaRPr 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572000" y="760413"/>
            <a:ext cx="693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(-2, 5)</a:t>
            </a:r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8442325" y="4418013"/>
            <a:ext cx="693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(5, -2)</a:t>
            </a:r>
            <a:endParaRPr lang="en-US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781800" y="3984625"/>
            <a:ext cx="74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(2, - 1)</a:t>
            </a:r>
            <a:endParaRPr lang="en-US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257800" y="2436813"/>
            <a:ext cx="693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(-1, 2)</a:t>
            </a:r>
            <a:endParaRPr lang="en-US"/>
          </a:p>
        </p:txBody>
      </p:sp>
      <p:sp>
        <p:nvSpPr>
          <p:cNvPr id="7204" name="AutoShape 36"/>
          <p:cNvSpPr>
            <a:spLocks noChangeArrowheads="1"/>
          </p:cNvSpPr>
          <p:nvPr/>
        </p:nvSpPr>
        <p:spPr bwMode="auto">
          <a:xfrm rot="2787870">
            <a:off x="5676900" y="3086100"/>
            <a:ext cx="1676400" cy="228600"/>
          </a:xfrm>
          <a:prstGeom prst="righ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03200" y="2314575"/>
            <a:ext cx="2044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For the function:</a:t>
            </a:r>
            <a:endParaRPr lang="en-US" sz="2000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200025" y="2676525"/>
            <a:ext cx="10534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Domain</a:t>
            </a:r>
          </a:p>
          <a:p>
            <a:r>
              <a:rPr lang="en-US" sz="2000"/>
              <a:t>Range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96850" y="3367088"/>
            <a:ext cx="19161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</a:rPr>
              <a:t>For the inverse:</a:t>
            </a:r>
            <a:endParaRPr lang="en-US" sz="2000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87325" y="3709988"/>
            <a:ext cx="10534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Domain</a:t>
            </a:r>
          </a:p>
          <a:p>
            <a:r>
              <a:rPr lang="en-US" sz="2000"/>
              <a:t>Range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90500" y="4495800"/>
            <a:ext cx="1763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Is the inverse  </a:t>
            </a:r>
          </a:p>
          <a:p>
            <a:r>
              <a:rPr lang="en-US" sz="2000"/>
              <a:t>a function?</a:t>
            </a: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4343400" y="990600"/>
            <a:ext cx="4267200" cy="434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 rot="-2767815">
            <a:off x="4125119" y="4115594"/>
            <a:ext cx="100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FF0066"/>
                </a:solidFill>
              </a:rPr>
              <a:t>y</a:t>
            </a:r>
            <a:r>
              <a:rPr lang="en-US" sz="3200">
                <a:solidFill>
                  <a:srgbClr val="FF0066"/>
                </a:solidFill>
              </a:rPr>
              <a:t> = </a:t>
            </a:r>
            <a:r>
              <a:rPr lang="en-US" sz="3200" i="1">
                <a:solidFill>
                  <a:srgbClr val="FF0066"/>
                </a:solidFill>
              </a:rPr>
              <a:t>x</a:t>
            </a:r>
            <a:endParaRPr lang="en-US" sz="3200"/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203200" y="1398588"/>
            <a:ext cx="23535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graphs are</a:t>
            </a:r>
          </a:p>
          <a:p>
            <a:r>
              <a:rPr lang="en-US" sz="2000" dirty="0"/>
              <a:t>symmetrical  about </a:t>
            </a:r>
          </a:p>
          <a:p>
            <a:r>
              <a:rPr lang="en-US" sz="2000" dirty="0"/>
              <a:t>the line 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i="1" dirty="0"/>
              <a:t>x.</a:t>
            </a:r>
            <a:endParaRPr lang="en-US" sz="2000" dirty="0"/>
          </a:p>
        </p:txBody>
      </p:sp>
      <p:graphicFrame>
        <p:nvGraphicFramePr>
          <p:cNvPr id="721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152411"/>
              </p:ext>
            </p:extLst>
          </p:nvPr>
        </p:nvGraphicFramePr>
        <p:xfrm>
          <a:off x="1511300" y="2757488"/>
          <a:ext cx="6096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name="Equation" r:id="rId4" imgW="368300" imgH="139700" progId="Equation.DSMT4">
                  <p:embed/>
                </p:oleObj>
              </mc:Choice>
              <mc:Fallback>
                <p:oleObj name="Equation" r:id="rId4" imgW="368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757488"/>
                        <a:ext cx="6096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431925" y="2986088"/>
            <a:ext cx="70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y</a:t>
            </a:r>
            <a:r>
              <a:rPr lang="en-US" sz="2000" u="sng"/>
              <a:t> &gt;</a:t>
            </a:r>
            <a:r>
              <a:rPr lang="en-US" sz="2000"/>
              <a:t> 1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1355725" y="3671888"/>
            <a:ext cx="7152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 u="sng"/>
              <a:t>&gt;</a:t>
            </a:r>
            <a:r>
              <a:rPr lang="en-US" sz="2000"/>
              <a:t> 1</a:t>
            </a:r>
          </a:p>
        </p:txBody>
      </p:sp>
      <p:graphicFrame>
        <p:nvGraphicFramePr>
          <p:cNvPr id="722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13413"/>
              </p:ext>
            </p:extLst>
          </p:nvPr>
        </p:nvGraphicFramePr>
        <p:xfrm>
          <a:off x="1384300" y="4027488"/>
          <a:ext cx="6096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7" name="Equation" r:id="rId6" imgW="355600" imgH="165100" progId="Equation.DSMT4">
                  <p:embed/>
                </p:oleObj>
              </mc:Choice>
              <mc:Fallback>
                <p:oleObj name="Equation" r:id="rId6" imgW="355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027488"/>
                        <a:ext cx="60960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041525" y="-15875"/>
            <a:ext cx="495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66"/>
                </a:solidFill>
              </a:rPr>
              <a:t>Graphing a Function and Its Inverse</a:t>
            </a:r>
          </a:p>
        </p:txBody>
      </p:sp>
      <p:graphicFrame>
        <p:nvGraphicFramePr>
          <p:cNvPr id="72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90625"/>
              </p:ext>
            </p:extLst>
          </p:nvPr>
        </p:nvGraphicFramePr>
        <p:xfrm>
          <a:off x="2057400" y="3006725"/>
          <a:ext cx="609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" name="Equation" r:id="rId8" imgW="368300" imgH="190500" progId="Equation.DSMT4">
                  <p:embed/>
                </p:oleObj>
              </mc:Choice>
              <mc:Fallback>
                <p:oleObj name="Equation" r:id="rId8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06725"/>
                        <a:ext cx="609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98292"/>
              </p:ext>
            </p:extLst>
          </p:nvPr>
        </p:nvGraphicFramePr>
        <p:xfrm>
          <a:off x="1981200" y="3733800"/>
          <a:ext cx="609600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Equation" r:id="rId10" imgW="368300" imgH="139700" progId="Equation.DSMT4">
                  <p:embed/>
                </p:oleObj>
              </mc:Choice>
              <mc:Fallback>
                <p:oleObj name="Equation" r:id="rId10" imgW="368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609600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78214" y="5334000"/>
            <a:ext cx="2603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Given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x</a:t>
            </a:r>
            <a:r>
              <a:rPr lang="en-US" sz="2400" baseline="30000" dirty="0"/>
              <a:t>2 </a:t>
            </a:r>
            <a:r>
              <a:rPr lang="en-US" sz="2400" dirty="0"/>
              <a:t>+ 1,</a:t>
            </a:r>
          </a:p>
          <a:p>
            <a:r>
              <a:rPr lang="en-US" sz="2400" dirty="0"/>
              <a:t>the inverse is</a:t>
            </a:r>
          </a:p>
          <a:p>
            <a:r>
              <a:rPr lang="en-US" sz="2400" dirty="0">
                <a:solidFill>
                  <a:srgbClr val="FF0066"/>
                </a:solidFill>
              </a:rPr>
              <a:t>NOT</a:t>
            </a:r>
            <a:r>
              <a:rPr lang="en-US" sz="2400" dirty="0"/>
              <a:t> a function.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6" grpId="0" animBg="1"/>
      <p:bldP spid="7187" grpId="0" animBg="1"/>
      <p:bldP spid="7188" grpId="0" animBg="1"/>
      <p:bldP spid="7189" grpId="0" animBg="1"/>
      <p:bldP spid="7190" grpId="0" autoUpdateAnimBg="0"/>
      <p:bldP spid="7191" grpId="0" autoUpdateAnimBg="0"/>
      <p:bldP spid="7192" grpId="0" animBg="1"/>
      <p:bldP spid="7193" grpId="0" animBg="1"/>
      <p:bldP spid="7194" grpId="0" animBg="1"/>
      <p:bldP spid="7195" grpId="0" animBg="1"/>
      <p:bldP spid="7196" grpId="0" autoUpdateAnimBg="0"/>
      <p:bldP spid="7197" grpId="0" autoUpdateAnimBg="0"/>
      <p:bldP spid="7198" grpId="0" autoUpdateAnimBg="0"/>
      <p:bldP spid="7199" grpId="0" autoUpdateAnimBg="0"/>
      <p:bldP spid="7200" grpId="0" autoUpdateAnimBg="0"/>
      <p:bldP spid="7201" grpId="0" autoUpdateAnimBg="0"/>
      <p:bldP spid="7202" grpId="0" autoUpdateAnimBg="0"/>
      <p:bldP spid="7203" grpId="0" autoUpdateAnimBg="0"/>
      <p:bldP spid="7204" grpId="0" animBg="1"/>
      <p:bldP spid="7205" grpId="0" autoUpdateAnimBg="0"/>
      <p:bldP spid="7206" grpId="0" autoUpdateAnimBg="0"/>
      <p:bldP spid="7207" grpId="0" autoUpdateAnimBg="0"/>
      <p:bldP spid="7208" grpId="0" autoUpdateAnimBg="0"/>
      <p:bldP spid="7209" grpId="0" autoUpdateAnimBg="0"/>
      <p:bldP spid="7213" grpId="0" animBg="1"/>
      <p:bldP spid="7214" grpId="0" autoUpdateAnimBg="0"/>
      <p:bldP spid="7215" grpId="0" autoUpdateAnimBg="0"/>
      <p:bldP spid="7218" grpId="0" autoUpdateAnimBg="0"/>
      <p:bldP spid="7219" grpId="0" autoUpdateAnimBg="0"/>
      <p:bldP spid="7222" grpId="0" animBg="1" autoUpdateAnimBg="0"/>
      <p:bldP spid="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626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Arc 6"/>
          <p:cNvSpPr>
            <a:spLocks/>
          </p:cNvSpPr>
          <p:nvPr/>
        </p:nvSpPr>
        <p:spPr bwMode="auto">
          <a:xfrm rot="5400000" flipH="1" flipV="1">
            <a:off x="7475537" y="1880033"/>
            <a:ext cx="1211263" cy="3659187"/>
          </a:xfrm>
          <a:custGeom>
            <a:avLst/>
            <a:gdLst>
              <a:gd name="G0" fmla="+- 842 0 0"/>
              <a:gd name="G1" fmla="+- 21600 0 0"/>
              <a:gd name="G2" fmla="+- 21600 0 0"/>
              <a:gd name="T0" fmla="*/ 0 w 21458"/>
              <a:gd name="T1" fmla="*/ 17 h 21600"/>
              <a:gd name="T2" fmla="*/ 21458 w 21458"/>
              <a:gd name="T3" fmla="*/ 15158 h 21600"/>
              <a:gd name="T4" fmla="*/ 842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-1" y="16"/>
                </a:moveTo>
                <a:cubicBezTo>
                  <a:pt x="280" y="5"/>
                  <a:pt x="561" y="-1"/>
                  <a:pt x="842" y="0"/>
                </a:cubicBezTo>
                <a:cubicBezTo>
                  <a:pt x="10289" y="0"/>
                  <a:pt x="18641" y="6140"/>
                  <a:pt x="21458" y="15157"/>
                </a:cubicBezTo>
              </a:path>
              <a:path w="21458" h="21600" stroke="0" extrusionOk="0">
                <a:moveTo>
                  <a:pt x="-1" y="16"/>
                </a:moveTo>
                <a:cubicBezTo>
                  <a:pt x="280" y="5"/>
                  <a:pt x="561" y="-1"/>
                  <a:pt x="842" y="0"/>
                </a:cubicBezTo>
                <a:cubicBezTo>
                  <a:pt x="10289" y="0"/>
                  <a:pt x="18641" y="6140"/>
                  <a:pt x="21458" y="15157"/>
                </a:cubicBezTo>
                <a:lnTo>
                  <a:pt x="842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rc 7"/>
          <p:cNvSpPr>
            <a:spLocks/>
          </p:cNvSpPr>
          <p:nvPr/>
        </p:nvSpPr>
        <p:spPr bwMode="auto">
          <a:xfrm flipV="1">
            <a:off x="5645150" y="304800"/>
            <a:ext cx="1212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74"/>
              <a:gd name="T1" fmla="*/ 0 h 21600"/>
              <a:gd name="T2" fmla="*/ 21474 w 21474"/>
              <a:gd name="T3" fmla="*/ 19277 h 21600"/>
              <a:gd name="T4" fmla="*/ 0 w 214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74" h="21600" fill="none" extrusionOk="0">
                <a:moveTo>
                  <a:pt x="-1" y="0"/>
                </a:moveTo>
                <a:cubicBezTo>
                  <a:pt x="11030" y="0"/>
                  <a:pt x="20288" y="8310"/>
                  <a:pt x="21474" y="19276"/>
                </a:cubicBezTo>
              </a:path>
              <a:path w="21474" h="21600" stroke="0" extrusionOk="0">
                <a:moveTo>
                  <a:pt x="-1" y="0"/>
                </a:moveTo>
                <a:cubicBezTo>
                  <a:pt x="11030" y="0"/>
                  <a:pt x="20288" y="8310"/>
                  <a:pt x="21474" y="1927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38125" y="1706563"/>
            <a:ext cx="202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Graph </a:t>
            </a:r>
            <a:r>
              <a:rPr lang="en-US" sz="2000" i="1">
                <a:solidFill>
                  <a:schemeClr val="accent2"/>
                </a:solidFill>
              </a:rPr>
              <a:t>y</a:t>
            </a:r>
            <a:r>
              <a:rPr lang="en-US" sz="2000">
                <a:solidFill>
                  <a:schemeClr val="accent2"/>
                </a:solidFill>
              </a:rPr>
              <a:t> = </a:t>
            </a:r>
            <a:r>
              <a:rPr lang="en-US" sz="2000" i="1">
                <a:solidFill>
                  <a:schemeClr val="accent2"/>
                </a:solidFill>
              </a:rPr>
              <a:t>x</a:t>
            </a:r>
            <a:r>
              <a:rPr lang="en-US" sz="2000" baseline="30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 + 1 </a:t>
            </a:r>
          </a:p>
          <a:p>
            <a:r>
              <a:rPr lang="en-US" sz="2000">
                <a:solidFill>
                  <a:schemeClr val="accent2"/>
                </a:solidFill>
              </a:rPr>
              <a:t>where </a:t>
            </a:r>
            <a:r>
              <a:rPr lang="en-US" sz="2000" i="1">
                <a:solidFill>
                  <a:schemeClr val="accent2"/>
                </a:solidFill>
              </a:rPr>
              <a:t>x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 u="sng">
                <a:solidFill>
                  <a:schemeClr val="accent2"/>
                </a:solidFill>
              </a:rPr>
              <a:t>&gt;</a:t>
            </a:r>
            <a:r>
              <a:rPr lang="en-US" sz="2000">
                <a:solidFill>
                  <a:schemeClr val="accent2"/>
                </a:solidFill>
              </a:rPr>
              <a:t> 0.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" y="2514600"/>
            <a:ext cx="220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Graph the inverse.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8600" y="2971800"/>
            <a:ext cx="212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</a:rPr>
              <a:t>Is this a function?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8600" y="3611563"/>
            <a:ext cx="202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Graph </a:t>
            </a:r>
            <a:r>
              <a:rPr lang="en-US" sz="2000" i="1" dirty="0">
                <a:solidFill>
                  <a:schemeClr val="accent2"/>
                </a:solidFill>
              </a:rPr>
              <a:t>y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+ 1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where 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u="sng" dirty="0">
                <a:solidFill>
                  <a:schemeClr val="accent2"/>
                </a:solidFill>
              </a:rPr>
              <a:t>&lt;</a:t>
            </a:r>
            <a:r>
              <a:rPr lang="en-US" sz="2000" dirty="0">
                <a:solidFill>
                  <a:schemeClr val="accent2"/>
                </a:solidFill>
              </a:rPr>
              <a:t> 0.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8600" y="4419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Graph its inverse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" y="4800600"/>
            <a:ext cx="212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</a:rPr>
              <a:t>Is this a function?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39713" y="5257800"/>
            <a:ext cx="26558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What are your </a:t>
            </a:r>
          </a:p>
          <a:p>
            <a:r>
              <a:rPr lang="en-US" sz="2000"/>
              <a:t>conclusions about </a:t>
            </a:r>
          </a:p>
          <a:p>
            <a:r>
              <a:rPr lang="en-US" sz="2000"/>
              <a:t>restricting the domain </a:t>
            </a:r>
          </a:p>
          <a:p>
            <a:r>
              <a:rPr lang="en-US" sz="2000"/>
              <a:t>so that the inverse is</a:t>
            </a:r>
          </a:p>
          <a:p>
            <a:r>
              <a:rPr lang="en-US" sz="2000"/>
              <a:t>a function? 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228600" y="0"/>
            <a:ext cx="51796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Graphing a Function and Its </a:t>
            </a:r>
            <a:r>
              <a:rPr lang="en-US" sz="2400" dirty="0" smtClean="0">
                <a:solidFill>
                  <a:srgbClr val="A50021"/>
                </a:solidFill>
              </a:rPr>
              <a:t>Inverse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03200" y="668338"/>
            <a:ext cx="29258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Considering the graph of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f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+ 1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and its </a:t>
            </a:r>
            <a:r>
              <a:rPr lang="en-US" sz="2000" dirty="0" smtClean="0">
                <a:solidFill>
                  <a:schemeClr val="accent2"/>
                </a:solidFill>
              </a:rPr>
              <a:t>inverse: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2" y="-5"/>
            <a:ext cx="5626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7" name="Arc 25"/>
          <p:cNvSpPr>
            <a:spLocks/>
          </p:cNvSpPr>
          <p:nvPr/>
        </p:nvSpPr>
        <p:spPr bwMode="auto">
          <a:xfrm flipH="1" flipV="1">
            <a:off x="4400550" y="0"/>
            <a:ext cx="1244600" cy="3659188"/>
          </a:xfrm>
          <a:custGeom>
            <a:avLst/>
            <a:gdLst>
              <a:gd name="G0" fmla="+- 842 0 0"/>
              <a:gd name="G1" fmla="+- 21600 0 0"/>
              <a:gd name="G2" fmla="+- 21600 0 0"/>
              <a:gd name="T0" fmla="*/ 0 w 22058"/>
              <a:gd name="T1" fmla="*/ 17 h 21600"/>
              <a:gd name="T2" fmla="*/ 22058 w 22058"/>
              <a:gd name="T3" fmla="*/ 17550 h 21600"/>
              <a:gd name="T4" fmla="*/ 842 w 220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58" h="21600" fill="none" extrusionOk="0">
                <a:moveTo>
                  <a:pt x="-1" y="16"/>
                </a:moveTo>
                <a:cubicBezTo>
                  <a:pt x="280" y="5"/>
                  <a:pt x="561" y="-1"/>
                  <a:pt x="842" y="0"/>
                </a:cubicBezTo>
                <a:cubicBezTo>
                  <a:pt x="11209" y="0"/>
                  <a:pt x="20114" y="7366"/>
                  <a:pt x="22058" y="17549"/>
                </a:cubicBezTo>
              </a:path>
              <a:path w="22058" h="21600" stroke="0" extrusionOk="0">
                <a:moveTo>
                  <a:pt x="-1" y="16"/>
                </a:moveTo>
                <a:cubicBezTo>
                  <a:pt x="280" y="5"/>
                  <a:pt x="561" y="-1"/>
                  <a:pt x="842" y="0"/>
                </a:cubicBezTo>
                <a:cubicBezTo>
                  <a:pt x="11209" y="0"/>
                  <a:pt x="20114" y="7366"/>
                  <a:pt x="22058" y="17549"/>
                </a:cubicBezTo>
                <a:lnTo>
                  <a:pt x="842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rc 5"/>
          <p:cNvSpPr>
            <a:spLocks/>
          </p:cNvSpPr>
          <p:nvPr/>
        </p:nvSpPr>
        <p:spPr bwMode="auto">
          <a:xfrm rot="5400000" flipV="1">
            <a:off x="7340168" y="3244273"/>
            <a:ext cx="1196975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05"/>
              <a:gd name="T1" fmla="*/ 0 h 21600"/>
              <a:gd name="T2" fmla="*/ 21205 w 21205"/>
              <a:gd name="T3" fmla="*/ 17494 h 21600"/>
              <a:gd name="T4" fmla="*/ 0 w 212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600" fill="none" extrusionOk="0">
                <a:moveTo>
                  <a:pt x="-1" y="0"/>
                </a:moveTo>
                <a:cubicBezTo>
                  <a:pt x="10346" y="0"/>
                  <a:pt x="19239" y="7336"/>
                  <a:pt x="21206" y="17493"/>
                </a:cubicBezTo>
              </a:path>
              <a:path w="21205" h="21600" stroke="0" extrusionOk="0">
                <a:moveTo>
                  <a:pt x="-1" y="0"/>
                </a:moveTo>
                <a:cubicBezTo>
                  <a:pt x="10346" y="0"/>
                  <a:pt x="19239" y="7336"/>
                  <a:pt x="21206" y="1749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1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12" grpId="0" autoUpdateAnimBg="0"/>
      <p:bldP spid="8224" grpId="0" animBg="1" autoUpdateAnimBg="0"/>
      <p:bldP spid="8226" grpId="0" autoUpdateAnimBg="0"/>
      <p:bldP spid="8217" grpId="0" animBg="1"/>
      <p:bldP spid="81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690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would the domain of </a:t>
            </a:r>
            <a:r>
              <a:rPr lang="en-US" sz="2400" i="1" dirty="0" smtClean="0"/>
              <a:t>y</a:t>
            </a:r>
            <a:r>
              <a:rPr lang="en-US" sz="2400" dirty="0" smtClean="0"/>
              <a:t> = (</a:t>
            </a:r>
            <a:r>
              <a:rPr lang="en-US" sz="2400" i="1" dirty="0" smtClean="0"/>
              <a:t>x </a:t>
            </a:r>
            <a:r>
              <a:rPr lang="en-US" sz="2400" dirty="0" smtClean="0"/>
              <a:t>+ 2)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be restricted for the inverse to be a function?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741" y="767795"/>
            <a:ext cx="189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Vertex (-2, 0)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00100"/>
              </p:ext>
            </p:extLst>
          </p:nvPr>
        </p:nvGraphicFramePr>
        <p:xfrm>
          <a:off x="539552" y="1240967"/>
          <a:ext cx="2664296" cy="61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Equation" r:id="rId4" imgW="1218960" imgH="279360" progId="Equation.DSMT4">
                  <p:embed/>
                </p:oleObj>
              </mc:Choice>
              <mc:Fallback>
                <p:oleObj name="Equation" r:id="rId4" imgW="12189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40967"/>
                        <a:ext cx="2664296" cy="610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13340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77263"/>
              </p:ext>
            </p:extLst>
          </p:nvPr>
        </p:nvGraphicFramePr>
        <p:xfrm>
          <a:off x="4080589" y="1162195"/>
          <a:ext cx="2664296" cy="61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6" imgW="1218960" imgH="279360" progId="Equation.DSMT4">
                  <p:embed/>
                </p:oleObj>
              </mc:Choice>
              <mc:Fallback>
                <p:oleObj name="Equation" r:id="rId6" imgW="1218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589" y="1162195"/>
                        <a:ext cx="2664296" cy="610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621" y="1988840"/>
            <a:ext cx="826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function </a:t>
            </a:r>
            <a:r>
              <a:rPr lang="en-US" sz="2400" i="1" dirty="0" smtClean="0"/>
              <a:t>y</a:t>
            </a:r>
            <a:r>
              <a:rPr lang="en-US" sz="2400" dirty="0" smtClean="0"/>
              <a:t> = (</a:t>
            </a:r>
            <a:r>
              <a:rPr lang="en-US" sz="2400" i="1" dirty="0" smtClean="0"/>
              <a:t>x </a:t>
            </a:r>
            <a:r>
              <a:rPr lang="en-US" sz="2400" dirty="0"/>
              <a:t>– </a:t>
            </a:r>
            <a:r>
              <a:rPr lang="en-US" sz="2400" dirty="0" smtClean="0"/>
              <a:t>1)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– 2. If ( </a:t>
            </a:r>
            <a:r>
              <a:rPr lang="en-US" sz="2400" i="1" dirty="0" smtClean="0"/>
              <a:t>a</a:t>
            </a:r>
            <a:r>
              <a:rPr lang="en-US" sz="2400" dirty="0" smtClean="0"/>
              <a:t>, -1) is a point on the graph of </a:t>
            </a:r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i="1" dirty="0" smtClean="0"/>
              <a:t>f 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), then the value of </a:t>
            </a:r>
            <a:r>
              <a:rPr lang="en-US" sz="2400" i="1" dirty="0" smtClean="0"/>
              <a:t>a</a:t>
            </a:r>
            <a:r>
              <a:rPr lang="en-US" sz="2400" dirty="0" smtClean="0"/>
              <a:t> is ___.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8004" y="23263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621" y="2924944"/>
            <a:ext cx="826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equation of each function, write the equation of the </a:t>
            </a:r>
            <a:r>
              <a:rPr lang="en-US" sz="2400" dirty="0" smtClean="0"/>
              <a:t>unlabeled graph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8308"/>
            <a:ext cx="3888432" cy="256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7084"/>
            <a:ext cx="4175078" cy="24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8750" y="692696"/>
            <a:ext cx="4219945" cy="2501321"/>
            <a:chOff x="261966" y="3890665"/>
            <a:chExt cx="4219945" cy="2501321"/>
          </a:xfrm>
        </p:grpSpPr>
        <p:sp>
          <p:nvSpPr>
            <p:cNvPr id="5" name="Rectangle 4"/>
            <p:cNvSpPr/>
            <p:nvPr/>
          </p:nvSpPr>
          <p:spPr>
            <a:xfrm>
              <a:off x="261966" y="3890665"/>
              <a:ext cx="38779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Assignment: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5536" y="5006991"/>
              <a:ext cx="408637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Page 50:</a:t>
              </a:r>
            </a:p>
            <a:p>
              <a:r>
                <a:rPr lang="en-US" dirty="0" smtClean="0"/>
                <a:t>1b, 2b, 3a, 4c, 5b,c,d, 6, 8,</a:t>
              </a:r>
            </a:p>
            <a:p>
              <a:r>
                <a:rPr lang="en-US" dirty="0" smtClean="0"/>
                <a:t>9b,e, 12a,f, 14b, 15, 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3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808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Does </a:t>
            </a:r>
            <a:r>
              <a:rPr lang="en-US" sz="2400" dirty="0">
                <a:solidFill>
                  <a:srgbClr val="0070C0"/>
                </a:solidFill>
              </a:rPr>
              <a:t>your conjecture </a:t>
            </a:r>
            <a:r>
              <a:rPr lang="en-US" sz="2400" dirty="0" smtClean="0">
                <a:solidFill>
                  <a:srgbClr val="0070C0"/>
                </a:solidFill>
              </a:rPr>
              <a:t>regarding </a:t>
            </a:r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relationship between the coordinates </a:t>
            </a:r>
            <a:r>
              <a:rPr lang="en-US" sz="2400" dirty="0">
                <a:solidFill>
                  <a:srgbClr val="0070C0"/>
                </a:solidFill>
              </a:rPr>
              <a:t>of </a:t>
            </a:r>
            <a:r>
              <a:rPr lang="en-US" sz="2400" dirty="0" smtClean="0">
                <a:solidFill>
                  <a:srgbClr val="0070C0"/>
                </a:solidFill>
              </a:rPr>
              <a:t>the point and the inverse of the point </a:t>
            </a:r>
            <a:r>
              <a:rPr lang="en-US" sz="2400" dirty="0">
                <a:solidFill>
                  <a:srgbClr val="0070C0"/>
                </a:solidFill>
              </a:rPr>
              <a:t>hold true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to page 1.3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791685"/>
            <a:ext cx="842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Grab and drag point </a:t>
            </a:r>
            <a:r>
              <a:rPr lang="en-US" sz="2400" i="1" dirty="0"/>
              <a:t>P</a:t>
            </a:r>
            <a:r>
              <a:rPr lang="en-US" sz="2400" dirty="0"/>
              <a:t>. Notice the coordinates of point </a:t>
            </a:r>
            <a:r>
              <a:rPr lang="en-US" sz="2400" i="1" dirty="0"/>
              <a:t>P′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698" y="2524735"/>
            <a:ext cx="8348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Complete </a:t>
            </a:r>
            <a:r>
              <a:rPr lang="en-US" sz="2400" dirty="0">
                <a:solidFill>
                  <a:srgbClr val="006600"/>
                </a:solidFill>
              </a:rPr>
              <a:t>the notation for the </a:t>
            </a:r>
            <a:r>
              <a:rPr lang="en-US" sz="2400" dirty="0" smtClean="0">
                <a:solidFill>
                  <a:srgbClr val="006600"/>
                </a:solidFill>
              </a:rPr>
              <a:t>inverse of a point </a:t>
            </a:r>
            <a:r>
              <a:rPr lang="en-US" sz="2400" dirty="0">
                <a:solidFill>
                  <a:srgbClr val="006600"/>
                </a:solidFill>
              </a:rPr>
              <a:t>in mapping notation.  (a, b) → </a:t>
            </a:r>
          </a:p>
          <a:p>
            <a:r>
              <a:rPr lang="en-US" sz="2400" dirty="0">
                <a:solidFill>
                  <a:srgbClr val="006600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3501008"/>
            <a:ext cx="8293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This </a:t>
            </a:r>
            <a:r>
              <a:rPr lang="en-US" sz="2400" dirty="0">
                <a:solidFill>
                  <a:srgbClr val="0070C0"/>
                </a:solidFill>
              </a:rPr>
              <a:t>type of transformation is actually a reflection through an oblique line.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equation </a:t>
            </a:r>
            <a:r>
              <a:rPr lang="en-US" sz="2400" dirty="0" smtClean="0">
                <a:solidFill>
                  <a:srgbClr val="0070C0"/>
                </a:solidFill>
              </a:rPr>
              <a:t>for </a:t>
            </a:r>
            <a:r>
              <a:rPr lang="en-US" sz="2400" dirty="0">
                <a:solidFill>
                  <a:srgbClr val="0070C0"/>
                </a:solidFill>
              </a:rPr>
              <a:t>the line of reflection is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4739" y="29249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(b, a)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1141" y="422308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11" y="4869160"/>
            <a:ext cx="486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through pages 1.4 to 1.6.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7807" y="5373216"/>
            <a:ext cx="842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the graph of the inverse of a function also a function?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5847655"/>
            <a:ext cx="842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horizontal line test tell us about the graph of the inverse?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479550" y="90488"/>
            <a:ext cx="6000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Properties of the </a:t>
            </a:r>
            <a:r>
              <a:rPr lang="en-US" dirty="0" smtClean="0">
                <a:solidFill>
                  <a:schemeClr val="accent2"/>
                </a:solidFill>
              </a:rPr>
              <a:t>Inverse of a Relation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65125" y="764704"/>
            <a:ext cx="537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/>
              <a:t>Every point (</a:t>
            </a:r>
            <a:r>
              <a:rPr lang="en-US" sz="2400" i="1" dirty="0"/>
              <a:t>x, y</a:t>
            </a:r>
            <a:r>
              <a:rPr lang="en-US" sz="2400" dirty="0"/>
              <a:t>) has </a:t>
            </a:r>
            <a:r>
              <a:rPr lang="en-US" sz="2400" dirty="0" smtClean="0"/>
              <a:t>an inverse (</a:t>
            </a:r>
            <a:r>
              <a:rPr lang="en-US" sz="2400" i="1" dirty="0"/>
              <a:t>y, x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4222" y="4045134"/>
            <a:ext cx="8553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 If the inverse of a function,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),  also is a function the inverse is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enoted by  </a:t>
            </a:r>
            <a:r>
              <a:rPr lang="en-US" sz="2400" i="1" dirty="0" smtClean="0">
                <a:solidFill>
                  <a:srgbClr val="CC0000"/>
                </a:solidFill>
              </a:rPr>
              <a:t>y = f </a:t>
            </a:r>
            <a:r>
              <a:rPr lang="en-US" sz="2400" baseline="30000" dirty="0">
                <a:solidFill>
                  <a:srgbClr val="CC0000"/>
                </a:solidFill>
              </a:rPr>
              <a:t>-1</a:t>
            </a:r>
            <a:r>
              <a:rPr lang="en-US" sz="2400" dirty="0">
                <a:solidFill>
                  <a:srgbClr val="CC0000"/>
                </a:solidFill>
              </a:rPr>
              <a:t>(</a:t>
            </a:r>
            <a:r>
              <a:rPr lang="en-US" sz="2400" i="1" dirty="0">
                <a:solidFill>
                  <a:srgbClr val="CC0000"/>
                </a:solidFill>
              </a:rPr>
              <a:t>x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689466" y="620688"/>
            <a:ext cx="2263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x-</a:t>
            </a:r>
            <a:r>
              <a:rPr lang="en-US" sz="2000" dirty="0" err="1" smtClean="0">
                <a:solidFill>
                  <a:schemeClr val="accent2"/>
                </a:solidFill>
              </a:rPr>
              <a:t>int</a:t>
            </a:r>
            <a:r>
              <a:rPr lang="en-US" sz="2000" dirty="0" smtClean="0">
                <a:solidFill>
                  <a:schemeClr val="accent2"/>
                </a:solidFill>
              </a:rPr>
              <a:t> → y-intercept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5093" y="1412776"/>
            <a:ext cx="8764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The original domain and range are interchanged for the inverse.  </a:t>
            </a:r>
            <a:endParaRPr 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528" y="2420888"/>
            <a:ext cx="8416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The graph of the inverse of a function is a reflection  in the line</a:t>
            </a:r>
            <a:endParaRPr lang="en-US" sz="24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40983" y="273859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i="1" dirty="0" smtClean="0">
                <a:solidFill>
                  <a:schemeClr val="accent2"/>
                </a:solidFill>
              </a:rPr>
              <a:t>y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=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x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97381" y="1876822"/>
            <a:ext cx="2877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{domain} → {range}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46617" y="1872453"/>
            <a:ext cx="2877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{range} → {domain}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3528" y="3037022"/>
            <a:ext cx="7412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The invariant points for the inverse transformation are</a:t>
            </a:r>
            <a:endParaRPr lang="en-US" sz="2400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23528" y="3536842"/>
            <a:ext cx="232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>
                <a:solidFill>
                  <a:schemeClr val="accent2"/>
                </a:solidFill>
              </a:rPr>
              <a:t> on the line </a:t>
            </a:r>
            <a:r>
              <a:rPr lang="en-US" sz="2400" i="1" dirty="0" smtClean="0">
                <a:solidFill>
                  <a:schemeClr val="accent2"/>
                </a:solidFill>
              </a:rPr>
              <a:t>y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=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x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58006" y="5053247"/>
            <a:ext cx="8510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If the inverse of a function,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 smtClean="0"/>
              <a:t>), is a non-function, the inverse is denoted by  </a:t>
            </a:r>
            <a:r>
              <a:rPr lang="en-US" sz="2400" i="1" dirty="0">
                <a:solidFill>
                  <a:srgbClr val="CC0000"/>
                </a:solidFill>
              </a:rPr>
              <a:t>x</a:t>
            </a:r>
            <a:r>
              <a:rPr lang="en-US" sz="2400" dirty="0">
                <a:solidFill>
                  <a:srgbClr val="CC0000"/>
                </a:solidFill>
              </a:rPr>
              <a:t> = </a:t>
            </a:r>
            <a:r>
              <a:rPr lang="en-US" sz="2400" i="1" dirty="0">
                <a:solidFill>
                  <a:srgbClr val="CC0000"/>
                </a:solidFill>
              </a:rPr>
              <a:t>f</a:t>
            </a:r>
            <a:r>
              <a:rPr lang="en-US" sz="2400" dirty="0">
                <a:solidFill>
                  <a:srgbClr val="CC0000"/>
                </a:solidFill>
              </a:rPr>
              <a:t>(</a:t>
            </a:r>
            <a:r>
              <a:rPr lang="en-US" sz="2400" i="1" dirty="0">
                <a:solidFill>
                  <a:srgbClr val="CC0000"/>
                </a:solidFill>
              </a:rPr>
              <a:t>y</a:t>
            </a:r>
            <a:r>
              <a:rPr lang="en-US" sz="2400" dirty="0">
                <a:solidFill>
                  <a:srgbClr val="C00000"/>
                </a:solidFill>
              </a:rPr>
              <a:t>).</a:t>
            </a:r>
            <a:r>
              <a:rPr lang="en-US" sz="2400" dirty="0"/>
              <a:t>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360" y="5838363"/>
            <a:ext cx="8488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Horizontal Line Test </a:t>
            </a:r>
            <a:r>
              <a:rPr lang="en-US" sz="2400" dirty="0" smtClean="0"/>
              <a:t>can be used to determine if an inverse will also be a function.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52120" y="940658"/>
            <a:ext cx="2270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y</a:t>
            </a:r>
            <a:r>
              <a:rPr lang="en-US" sz="2000" dirty="0" smtClean="0">
                <a:solidFill>
                  <a:schemeClr val="accent2"/>
                </a:solidFill>
              </a:rPr>
              <a:t>-</a:t>
            </a:r>
            <a:r>
              <a:rPr lang="en-US" sz="2000" dirty="0" err="1" smtClean="0">
                <a:solidFill>
                  <a:schemeClr val="accent2"/>
                </a:solidFill>
              </a:rPr>
              <a:t>int</a:t>
            </a:r>
            <a:r>
              <a:rPr lang="en-US" sz="2000" dirty="0" smtClean="0">
                <a:solidFill>
                  <a:schemeClr val="accent2"/>
                </a:solidFill>
              </a:rPr>
              <a:t> → x-intercept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1" grpId="0"/>
      <p:bldP spid="65550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7334"/>
            <a:ext cx="4417206" cy="232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9626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Consider the graph of the relation shown.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9728" y="7194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Is the relation a function?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28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Sketch </a:t>
            </a:r>
            <a:r>
              <a:rPr lang="en-US" sz="2400" dirty="0">
                <a:solidFill>
                  <a:srgbClr val="0070C0"/>
                </a:solidFill>
              </a:rPr>
              <a:t>the graph of the inverse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relation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804" y="6207695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Identify </a:t>
            </a:r>
            <a:r>
              <a:rPr lang="en-US" sz="2400" dirty="0">
                <a:solidFill>
                  <a:srgbClr val="0070C0"/>
                </a:solidFill>
              </a:rPr>
              <a:t>any invariant </a:t>
            </a:r>
            <a:r>
              <a:rPr lang="en-US" sz="2400" dirty="0" smtClean="0">
                <a:solidFill>
                  <a:srgbClr val="0070C0"/>
                </a:solidFill>
              </a:rPr>
              <a:t>points.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5494" y="2956302"/>
            <a:ext cx="189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>
                <a:solidFill>
                  <a:srgbClr val="CC0000"/>
                </a:solidFill>
              </a:rPr>
              <a:t>Key Points</a:t>
            </a:r>
            <a:endParaRPr lang="en-US" sz="1800" dirty="0">
              <a:solidFill>
                <a:srgbClr val="CC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18234"/>
              </p:ext>
            </p:extLst>
          </p:nvPr>
        </p:nvGraphicFramePr>
        <p:xfrm>
          <a:off x="331912" y="3417059"/>
          <a:ext cx="24384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457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(x,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13335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Is the inverse a function?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142" y="3386595"/>
            <a:ext cx="72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(y, x)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786705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(-6, </a:t>
            </a:r>
            <a:r>
              <a:rPr lang="en-US" sz="2000" b="0" dirty="0"/>
              <a:t>0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1860610" y="3786705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(0, -6)</a:t>
            </a:r>
            <a:endParaRPr lang="en-US" sz="20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299930" y="37447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→</a:t>
            </a:r>
            <a:endParaRPr lang="en-US" sz="20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13945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(-4, </a:t>
            </a:r>
            <a:r>
              <a:rPr lang="en-US" sz="2000" b="0" dirty="0"/>
              <a:t>4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1860610" y="413945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(4, -4)</a:t>
            </a:r>
            <a:endParaRPr lang="en-US" sz="20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1299930" y="40974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→</a:t>
            </a:r>
            <a:endParaRPr lang="en-US" sz="20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4492201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(0, </a:t>
            </a:r>
            <a:r>
              <a:rPr lang="en-US" sz="2000" b="0" dirty="0"/>
              <a:t>4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1860610" y="4492201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(4, </a:t>
            </a:r>
            <a:r>
              <a:rPr lang="en-US" sz="2000" b="0" dirty="0"/>
              <a:t>0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299930" y="44502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→</a:t>
            </a:r>
            <a:endParaRPr lang="en-US" sz="20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483911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(2, </a:t>
            </a:r>
            <a:r>
              <a:rPr lang="en-US" sz="2000" b="0" dirty="0"/>
              <a:t>2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1860610" y="483911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(2, </a:t>
            </a:r>
            <a:r>
              <a:rPr lang="en-US" sz="2000" b="0" dirty="0"/>
              <a:t>2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1299930" y="479715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→</a:t>
            </a:r>
            <a:endParaRPr lang="en-US" sz="20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18602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(6, </a:t>
            </a:r>
            <a:r>
              <a:rPr lang="en-US" sz="2000" b="0" dirty="0"/>
              <a:t>2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1860610" y="518602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(2, </a:t>
            </a:r>
            <a:r>
              <a:rPr lang="en-US" sz="2000" b="0" dirty="0"/>
              <a:t>6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1299930" y="51440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→</a:t>
            </a:r>
            <a:endParaRPr lang="en-US" sz="2000" b="0" dirty="0"/>
          </a:p>
        </p:txBody>
      </p:sp>
      <p:sp>
        <p:nvSpPr>
          <p:cNvPr id="7" name="Oval 6"/>
          <p:cNvSpPr/>
          <p:nvPr/>
        </p:nvSpPr>
        <p:spPr bwMode="auto">
          <a:xfrm>
            <a:off x="6663880" y="3748390"/>
            <a:ext cx="184666" cy="1846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99702" y="3460358"/>
            <a:ext cx="184666" cy="1846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696054" y="2407033"/>
            <a:ext cx="184666" cy="1846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4288" y="1876182"/>
            <a:ext cx="184666" cy="1846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67936" y="814468"/>
            <a:ext cx="184666" cy="1846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3734" name="Straight Connector 73733"/>
          <p:cNvCxnSpPr>
            <a:stCxn id="7" idx="6"/>
            <a:endCxn id="30" idx="2"/>
          </p:cNvCxnSpPr>
          <p:nvPr/>
        </p:nvCxnSpPr>
        <p:spPr bwMode="auto">
          <a:xfrm flipV="1">
            <a:off x="6848546" y="3552691"/>
            <a:ext cx="851156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30" idx="0"/>
          </p:cNvCxnSpPr>
          <p:nvPr/>
        </p:nvCxnSpPr>
        <p:spPr bwMode="auto">
          <a:xfrm flipV="1">
            <a:off x="7792035" y="2499366"/>
            <a:ext cx="0" cy="9609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32" idx="5"/>
          </p:cNvCxnSpPr>
          <p:nvPr/>
        </p:nvCxnSpPr>
        <p:spPr bwMode="auto">
          <a:xfrm flipH="1" flipV="1">
            <a:off x="7321910" y="2033804"/>
            <a:ext cx="470125" cy="4655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33" idx="4"/>
          </p:cNvCxnSpPr>
          <p:nvPr/>
        </p:nvCxnSpPr>
        <p:spPr bwMode="auto">
          <a:xfrm flipH="1" flipV="1">
            <a:off x="7260269" y="999134"/>
            <a:ext cx="1" cy="9347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42" name="Straight Arrow Connector 73741"/>
          <p:cNvCxnSpPr/>
          <p:nvPr/>
        </p:nvCxnSpPr>
        <p:spPr bwMode="auto">
          <a:xfrm flipV="1">
            <a:off x="5387303" y="999134"/>
            <a:ext cx="2857105" cy="27456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grpSp>
        <p:nvGrpSpPr>
          <p:cNvPr id="73745" name="Group 73744"/>
          <p:cNvGrpSpPr/>
          <p:nvPr/>
        </p:nvGrpSpPr>
        <p:grpSpPr>
          <a:xfrm>
            <a:off x="3101302" y="4005064"/>
            <a:ext cx="5791177" cy="1176809"/>
            <a:chOff x="3101302" y="4005064"/>
            <a:chExt cx="5791177" cy="1176809"/>
          </a:xfrm>
        </p:grpSpPr>
        <p:sp>
          <p:nvSpPr>
            <p:cNvPr id="5" name="Rectangle 4"/>
            <p:cNvSpPr/>
            <p:nvPr/>
          </p:nvSpPr>
          <p:spPr>
            <a:xfrm>
              <a:off x="3101302" y="4005064"/>
              <a:ext cx="5791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Compare </a:t>
              </a:r>
              <a:r>
                <a:rPr lang="en-US" sz="2400" dirty="0">
                  <a:solidFill>
                    <a:srgbClr val="0070C0"/>
                  </a:solidFill>
                </a:rPr>
                <a:t>the domain, </a:t>
              </a:r>
              <a:r>
                <a:rPr lang="en-US" sz="2400" dirty="0" smtClean="0">
                  <a:solidFill>
                    <a:srgbClr val="0070C0"/>
                  </a:solidFill>
                </a:rPr>
                <a:t>range </a:t>
              </a:r>
              <a:r>
                <a:rPr lang="en-US" sz="2400" dirty="0">
                  <a:solidFill>
                    <a:srgbClr val="0070C0"/>
                  </a:solidFill>
                </a:rPr>
                <a:t>for the relation and the inverse relation</a:t>
              </a:r>
              <a:r>
                <a:rPr lang="en-US" sz="2400" dirty="0" smtClean="0">
                  <a:solidFill>
                    <a:srgbClr val="0070C0"/>
                  </a:solidFill>
                </a:rPr>
                <a:t>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73743" name="TextBox 73742"/>
            <p:cNvSpPr txBox="1"/>
            <p:nvPr/>
          </p:nvSpPr>
          <p:spPr>
            <a:xfrm>
              <a:off x="4058942" y="4812541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original</a:t>
              </a:r>
              <a:endParaRPr lang="en-US" sz="1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14261" y="4797152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inverse</a:t>
              </a:r>
              <a:endParaRPr lang="en-US" sz="1800" dirty="0"/>
            </a:p>
          </p:txBody>
        </p:sp>
      </p:grpSp>
      <p:graphicFrame>
        <p:nvGraphicFramePr>
          <p:cNvPr id="73744" name="Object 737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38138"/>
              </p:ext>
            </p:extLst>
          </p:nvPr>
        </p:nvGraphicFramePr>
        <p:xfrm>
          <a:off x="2851716" y="5277055"/>
          <a:ext cx="1920012" cy="48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2"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16" y="5277055"/>
                        <a:ext cx="1920012" cy="486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98453"/>
              </p:ext>
            </p:extLst>
          </p:nvPr>
        </p:nvGraphicFramePr>
        <p:xfrm>
          <a:off x="3064445" y="5678488"/>
          <a:ext cx="15795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3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445" y="5678488"/>
                        <a:ext cx="15795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44394"/>
              </p:ext>
            </p:extLst>
          </p:nvPr>
        </p:nvGraphicFramePr>
        <p:xfrm>
          <a:off x="5979194" y="5253038"/>
          <a:ext cx="6810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4" name="Equation" r:id="rId8" imgW="355320" imgH="253800" progId="Equation.DSMT4">
                  <p:embed/>
                </p:oleObj>
              </mc:Choice>
              <mc:Fallback>
                <p:oleObj name="Equation" r:id="rId8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194" y="5253038"/>
                        <a:ext cx="6810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0763"/>
              </p:ext>
            </p:extLst>
          </p:nvPr>
        </p:nvGraphicFramePr>
        <p:xfrm>
          <a:off x="5905152" y="5678488"/>
          <a:ext cx="8270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5" name="Equation" r:id="rId10" imgW="431640" imgH="253800" progId="Equation.DSMT4">
                  <p:embed/>
                </p:oleObj>
              </mc:Choice>
              <mc:Fallback>
                <p:oleObj name="Equation" r:id="rId10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152" y="5678488"/>
                        <a:ext cx="8270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82690"/>
              </p:ext>
            </p:extLst>
          </p:nvPr>
        </p:nvGraphicFramePr>
        <p:xfrm>
          <a:off x="7224713" y="6092825"/>
          <a:ext cx="7064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6"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6092825"/>
                        <a:ext cx="7064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7" name="Slide Number Placeholder 737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 autoUpdateAnimBg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2725" y="488950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Note:  If the ordered pair (</a:t>
            </a:r>
            <a:r>
              <a:rPr lang="en-US" sz="2400" dirty="0">
                <a:solidFill>
                  <a:schemeClr val="accent2"/>
                </a:solidFill>
              </a:rPr>
              <a:t>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A50021"/>
                </a:solidFill>
              </a:rPr>
              <a:t>6</a:t>
            </a:r>
            <a:r>
              <a:rPr lang="en-US" sz="2400" dirty="0"/>
              <a:t>) satisfies </a:t>
            </a:r>
            <a:r>
              <a:rPr lang="en-US" sz="2400" dirty="0" smtClean="0"/>
              <a:t>the </a:t>
            </a:r>
            <a:r>
              <a:rPr lang="en-US" sz="2400" dirty="0"/>
              <a:t>function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then the ordered pair (</a:t>
            </a:r>
            <a:r>
              <a:rPr lang="en-US" sz="2400" dirty="0">
                <a:solidFill>
                  <a:srgbClr val="A50021"/>
                </a:solidFill>
              </a:rPr>
              <a:t>6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3</a:t>
            </a:r>
            <a:r>
              <a:rPr lang="en-US" sz="2400" dirty="0"/>
              <a:t>) </a:t>
            </a:r>
            <a:r>
              <a:rPr lang="en-US" sz="2400" dirty="0" smtClean="0"/>
              <a:t>will </a:t>
            </a:r>
            <a:r>
              <a:rPr lang="en-US" sz="2400" dirty="0"/>
              <a:t>satisfy the inverse, </a:t>
            </a:r>
            <a:r>
              <a:rPr lang="en-US" sz="2400" i="1" dirty="0" smtClean="0"/>
              <a:t>f </a:t>
            </a:r>
            <a:r>
              <a:rPr lang="en-US" sz="2400" baseline="30000" dirty="0" smtClean="0"/>
              <a:t>-</a:t>
            </a:r>
            <a:r>
              <a:rPr lang="en-US" sz="2400" baseline="30000" dirty="0"/>
              <a:t>1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2725" y="1736725"/>
            <a:ext cx="590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Find the inverse of the function </a:t>
            </a:r>
            <a:r>
              <a:rPr lang="en-US" sz="2400" i="1">
                <a:solidFill>
                  <a:srgbClr val="A50021"/>
                </a:solidFill>
              </a:rPr>
              <a:t>f</a:t>
            </a:r>
            <a:r>
              <a:rPr lang="en-US" sz="2400">
                <a:solidFill>
                  <a:srgbClr val="A50021"/>
                </a:solidFill>
              </a:rPr>
              <a:t>(</a:t>
            </a:r>
            <a:r>
              <a:rPr lang="en-US" sz="2400" i="1">
                <a:solidFill>
                  <a:srgbClr val="A50021"/>
                </a:solidFill>
              </a:rPr>
              <a:t>x</a:t>
            </a:r>
            <a:r>
              <a:rPr lang="en-US" sz="2400">
                <a:solidFill>
                  <a:srgbClr val="A50021"/>
                </a:solidFill>
              </a:rPr>
              <a:t>) = 4</a:t>
            </a:r>
            <a:r>
              <a:rPr lang="en-US" sz="2400" i="1">
                <a:solidFill>
                  <a:srgbClr val="A50021"/>
                </a:solidFill>
              </a:rPr>
              <a:t>x</a:t>
            </a:r>
            <a:r>
              <a:rPr lang="en-US" sz="2400">
                <a:solidFill>
                  <a:srgbClr val="A50021"/>
                </a:solidFill>
              </a:rPr>
              <a:t> - 7.</a:t>
            </a:r>
            <a:endParaRPr lang="en-US" sz="2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2590800"/>
            <a:ext cx="14271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A50021"/>
                </a:solidFill>
              </a:rPr>
              <a:t>x</a:t>
            </a:r>
            <a:r>
              <a:rPr lang="en-US" sz="2400"/>
              <a:t> = 4</a:t>
            </a:r>
            <a:r>
              <a:rPr lang="en-US" sz="2400" i="1">
                <a:solidFill>
                  <a:srgbClr val="A50021"/>
                </a:solidFill>
              </a:rPr>
              <a:t>y</a:t>
            </a:r>
            <a:r>
              <a:rPr lang="en-US" sz="2400"/>
              <a:t> - 7</a:t>
            </a:r>
          </a:p>
          <a:p>
            <a:r>
              <a:rPr lang="en-US" sz="2400" i="1"/>
              <a:t>x</a:t>
            </a:r>
            <a:r>
              <a:rPr lang="en-US" sz="2400"/>
              <a:t> + 7 = 4</a:t>
            </a:r>
            <a:r>
              <a:rPr lang="en-US" sz="2400" i="1"/>
              <a:t>y</a:t>
            </a:r>
            <a:endParaRPr lang="en-US" sz="2400"/>
          </a:p>
          <a:p>
            <a:r>
              <a:rPr lang="en-US" sz="2400" i="1" u="sng"/>
              <a:t>x</a:t>
            </a:r>
            <a:r>
              <a:rPr lang="en-US" sz="2400" u="sng"/>
              <a:t> + 7</a:t>
            </a:r>
            <a:r>
              <a:rPr lang="en-US" sz="2400"/>
              <a:t> = </a:t>
            </a:r>
            <a:r>
              <a:rPr lang="en-US" sz="2400" i="1"/>
              <a:t>y</a:t>
            </a:r>
            <a:endParaRPr lang="en-US" sz="2400"/>
          </a:p>
          <a:p>
            <a:r>
              <a:rPr lang="en-US" sz="2400"/>
              <a:t>   4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590800"/>
            <a:ext cx="1960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Interchange the </a:t>
            </a:r>
          </a:p>
          <a:p>
            <a:r>
              <a:rPr lang="en-US" sz="2000" i="1">
                <a:solidFill>
                  <a:schemeClr val="accent2"/>
                </a:solidFill>
              </a:rPr>
              <a:t>x</a:t>
            </a:r>
            <a:r>
              <a:rPr lang="en-US" sz="2000">
                <a:solidFill>
                  <a:schemeClr val="accent2"/>
                </a:solidFill>
              </a:rPr>
              <a:t> and </a:t>
            </a:r>
            <a:r>
              <a:rPr lang="en-US" sz="2000" i="1">
                <a:solidFill>
                  <a:schemeClr val="accent2"/>
                </a:solidFill>
              </a:rPr>
              <a:t>y</a:t>
            </a:r>
            <a:r>
              <a:rPr lang="en-US" sz="2000">
                <a:solidFill>
                  <a:schemeClr val="accent2"/>
                </a:solidFill>
              </a:rPr>
              <a:t> values.</a:t>
            </a:r>
            <a:endParaRPr lang="en-US" sz="2400" b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048898"/>
              </p:ext>
            </p:extLst>
          </p:nvPr>
        </p:nvGraphicFramePr>
        <p:xfrm>
          <a:off x="1617374" y="4125265"/>
          <a:ext cx="21859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8" name="Equation" r:id="rId3" imgW="914400" imgH="355600" progId="Equation.DSMT36">
                  <p:embed/>
                </p:oleObj>
              </mc:Choice>
              <mc:Fallback>
                <p:oleObj name="Equation" r:id="rId3" imgW="914400" imgH="3556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374" y="4125265"/>
                        <a:ext cx="2185988" cy="850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705600" y="2133600"/>
            <a:ext cx="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343400" y="3810000"/>
            <a:ext cx="480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876800" y="1752600"/>
            <a:ext cx="3886200" cy="3886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816600" y="3200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629400" y="5638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086600" y="4648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6324600" y="1905000"/>
            <a:ext cx="2209800" cy="457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616700" y="2819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4267200" y="1917700"/>
            <a:ext cx="4495800" cy="2133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 rot="-2531511">
            <a:off x="5461000" y="4070350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A50021"/>
                </a:solidFill>
              </a:rPr>
              <a:t>y</a:t>
            </a:r>
            <a:r>
              <a:rPr lang="en-US" sz="2400">
                <a:solidFill>
                  <a:srgbClr val="A50021"/>
                </a:solidFill>
              </a:rPr>
              <a:t> = </a:t>
            </a:r>
            <a:r>
              <a:rPr lang="en-US" sz="2400" i="1">
                <a:solidFill>
                  <a:srgbClr val="A50021"/>
                </a:solidFill>
              </a:rPr>
              <a:t>x</a:t>
            </a:r>
            <a:endParaRPr lang="en-US" sz="2400">
              <a:solidFill>
                <a:srgbClr val="A50021"/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 rot="-3938712">
            <a:off x="6689725" y="42830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>
                <a:solidFill>
                  <a:schemeClr val="accent2"/>
                </a:solidFill>
              </a:rPr>
              <a:t>(</a:t>
            </a:r>
            <a:r>
              <a:rPr lang="en-US" sz="2400" i="1">
                <a:solidFill>
                  <a:schemeClr val="accent2"/>
                </a:solidFill>
              </a:rPr>
              <a:t>x</a:t>
            </a:r>
            <a:r>
              <a:rPr lang="en-US" sz="2400">
                <a:solidFill>
                  <a:schemeClr val="accent2"/>
                </a:solidFill>
              </a:rPr>
              <a:t>)</a:t>
            </a:r>
            <a:endParaRPr lang="en-US" sz="2400" b="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-1617887">
            <a:off x="5181600" y="28194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folHlink"/>
                </a:solidFill>
              </a:rPr>
              <a:t>f</a:t>
            </a:r>
            <a:r>
              <a:rPr lang="en-US" sz="2400" baseline="30000">
                <a:solidFill>
                  <a:schemeClr val="folHlink"/>
                </a:solidFill>
              </a:rPr>
              <a:t>-1</a:t>
            </a:r>
            <a:r>
              <a:rPr lang="en-US" sz="2400">
                <a:solidFill>
                  <a:schemeClr val="folHlink"/>
                </a:solidFill>
              </a:rPr>
              <a:t>(</a:t>
            </a:r>
            <a:r>
              <a:rPr lang="en-US" sz="2400" i="1">
                <a:solidFill>
                  <a:schemeClr val="folHlink"/>
                </a:solidFill>
              </a:rPr>
              <a:t>x</a:t>
            </a:r>
            <a:r>
              <a:rPr lang="en-US" sz="2400">
                <a:solidFill>
                  <a:schemeClr val="folHlink"/>
                </a:solidFill>
              </a:rPr>
              <a:t>)</a:t>
            </a:r>
            <a:endParaRPr lang="en-US" sz="240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781800" y="5592763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(0, -7)</a:t>
            </a:r>
            <a:endParaRPr lang="en-US" sz="2400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737100" y="3733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708525" y="3810000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(-7, 0)</a:t>
            </a:r>
            <a:endParaRPr lang="en-US" sz="2400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543800" y="3733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284413" y="2209800"/>
            <a:ext cx="135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y</a:t>
            </a:r>
            <a:r>
              <a:rPr lang="en-US" sz="2400"/>
              <a:t> = 4</a:t>
            </a:r>
            <a:r>
              <a:rPr lang="en-US" sz="2400" i="1"/>
              <a:t>x</a:t>
            </a:r>
            <a:r>
              <a:rPr lang="en-US" sz="2400"/>
              <a:t> - 7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7162800" y="4648200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(1, -3)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867400" y="3200400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(-3, 1)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438400" y="-15875"/>
            <a:ext cx="422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66"/>
                </a:solidFill>
              </a:rPr>
              <a:t>Graphing the Inverse Function</a:t>
            </a:r>
          </a:p>
        </p:txBody>
      </p:sp>
      <p:graphicFrame>
        <p:nvGraphicFramePr>
          <p:cNvPr id="5153" name="Object 33"/>
          <p:cNvGraphicFramePr>
            <a:graphicFrameLocks noChangeAspect="1"/>
          </p:cNvGraphicFramePr>
          <p:nvPr/>
        </p:nvGraphicFramePr>
        <p:xfrm>
          <a:off x="5943600" y="2362200"/>
          <a:ext cx="685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9" name="Equation" r:id="rId5" imgW="419100" imgH="381000" progId="Equation.DSMT36">
                  <p:embed/>
                </p:oleObj>
              </mc:Choice>
              <mc:Fallback>
                <p:oleObj name="Equation" r:id="rId5" imgW="419100" imgH="381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6858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4" name="Object 34"/>
          <p:cNvGraphicFramePr>
            <a:graphicFrameLocks noChangeAspect="1"/>
          </p:cNvGraphicFramePr>
          <p:nvPr/>
        </p:nvGraphicFramePr>
        <p:xfrm>
          <a:off x="7620000" y="3886200"/>
          <a:ext cx="7064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0" name="Equation" r:id="rId7" imgW="431800" imgH="381000" progId="Equation.DSMT36">
                  <p:embed/>
                </p:oleObj>
              </mc:Choice>
              <mc:Fallback>
                <p:oleObj name="Equation" r:id="rId7" imgW="431800" imgH="381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886200"/>
                        <a:ext cx="7064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Math 30-1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79460" y="5241924"/>
            <a:ext cx="29606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Notice the inverse equation undoes or reverses the operations.</a:t>
            </a:r>
          </a:p>
        </p:txBody>
      </p:sp>
    </p:spTree>
    <p:extLst>
      <p:ext uri="{BB962C8B-B14F-4D97-AF65-F5344CB8AC3E}">
        <p14:creationId xmlns:p14="http://schemas.microsoft.com/office/powerpoint/2010/main" val="21359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build="p" autoUpdateAnimBg="0"/>
      <p:bldP spid="5125" grpId="0" autoUpdateAnimBg="0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4" grpId="0" animBg="1"/>
      <p:bldP spid="5135" grpId="0" animBg="1"/>
      <p:bldP spid="5138" grpId="0" animBg="1"/>
      <p:bldP spid="5139" grpId="0" autoUpdateAnimBg="0"/>
      <p:bldP spid="5140" grpId="0" autoUpdateAnimBg="0"/>
      <p:bldP spid="5141" grpId="0" autoUpdateAnimBg="0"/>
      <p:bldP spid="5142" grpId="0" autoUpdateAnimBg="0"/>
      <p:bldP spid="5143" grpId="0" animBg="1"/>
      <p:bldP spid="5144" grpId="0" autoUpdateAnimBg="0"/>
      <p:bldP spid="5145" grpId="0" animBg="1"/>
      <p:bldP spid="5148" grpId="0" autoUpdateAnimBg="0"/>
      <p:bldP spid="5149" grpId="0" autoUpdateAnimBg="0"/>
      <p:bldP spid="5150" grpId="0" autoUpdateAnimBg="0"/>
      <p:bldP spid="5152" grpId="0" autoUpdateAnimBg="0"/>
      <p:bldP spid="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3529" y="404664"/>
            <a:ext cx="74388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/>
              <a:t>To write the equation of the inverse of a given function:</a:t>
            </a:r>
          </a:p>
          <a:p>
            <a:endParaRPr lang="en-US" sz="2400" dirty="0"/>
          </a:p>
          <a:p>
            <a:r>
              <a:rPr lang="en-US" sz="2400" dirty="0"/>
              <a:t>	1.  Interchange the variables of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</a:p>
          <a:p>
            <a:r>
              <a:rPr lang="en-US" sz="2400" dirty="0"/>
              <a:t>	2.  Rearrange the equation in the form </a:t>
            </a:r>
            <a:r>
              <a:rPr lang="en-US" sz="2400" i="1" dirty="0"/>
              <a:t>y</a:t>
            </a:r>
            <a:r>
              <a:rPr lang="en-US" sz="2400" dirty="0"/>
              <a:t> =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132856"/>
            <a:ext cx="7897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Write the equation of the inverse of the following functions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08720"/>
              </p:ext>
            </p:extLst>
          </p:nvPr>
        </p:nvGraphicFramePr>
        <p:xfrm>
          <a:off x="917347" y="2780928"/>
          <a:ext cx="1295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9" name="Equation" r:id="rId3" imgW="673100" imgH="190500" progId="Equation.DSMT4">
                  <p:embed/>
                </p:oleObj>
              </mc:Choice>
              <mc:Fallback>
                <p:oleObj name="Equation" r:id="rId3" imgW="673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347" y="2780928"/>
                        <a:ext cx="12954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679857"/>
              </p:ext>
            </p:extLst>
          </p:nvPr>
        </p:nvGraphicFramePr>
        <p:xfrm>
          <a:off x="899592" y="3872586"/>
          <a:ext cx="1295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0" name="Equation" r:id="rId5" imgW="723900" imgH="393700" progId="Equation.DSMT4">
                  <p:embed/>
                </p:oleObj>
              </mc:Choice>
              <mc:Fallback>
                <p:oleObj name="Equation" r:id="rId5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872586"/>
                        <a:ext cx="12954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36073"/>
              </p:ext>
            </p:extLst>
          </p:nvPr>
        </p:nvGraphicFramePr>
        <p:xfrm>
          <a:off x="4651147" y="2708920"/>
          <a:ext cx="1196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1" name="Equation" r:id="rId7" imgW="622300" imgH="228600" progId="Equation.DSMT4">
                  <p:embed/>
                </p:oleObj>
              </mc:Choice>
              <mc:Fallback>
                <p:oleObj name="Equation" r:id="rId7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147" y="2708920"/>
                        <a:ext cx="11969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49266"/>
              </p:ext>
            </p:extLst>
          </p:nvPr>
        </p:nvGraphicFramePr>
        <p:xfrm>
          <a:off x="4615039" y="4769211"/>
          <a:ext cx="1490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2" name="Equation" r:id="rId9" imgW="774700" imgH="241300" progId="Equation.DSMT4">
                  <p:embed/>
                </p:oleObj>
              </mc:Choice>
              <mc:Fallback>
                <p:oleObj name="Equation" r:id="rId9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039" y="4769211"/>
                        <a:ext cx="14906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1360" y="4758223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Move to page 2.2</a:t>
            </a:r>
            <a:endParaRPr lang="en-US" sz="20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56559"/>
              </p:ext>
            </p:extLst>
          </p:nvPr>
        </p:nvGraphicFramePr>
        <p:xfrm>
          <a:off x="971600" y="3368530"/>
          <a:ext cx="1247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3"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68530"/>
                        <a:ext cx="12477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5240738"/>
            <a:ext cx="216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Verify graphically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380351"/>
              </p:ext>
            </p:extLst>
          </p:nvPr>
        </p:nvGraphicFramePr>
        <p:xfrm>
          <a:off x="4644008" y="3300714"/>
          <a:ext cx="11715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4" name="Equation" r:id="rId13" imgW="609480" imgH="228600" progId="Equation.DSMT4">
                  <p:embed/>
                </p:oleObj>
              </mc:Choice>
              <mc:Fallback>
                <p:oleObj name="Equation" r:id="rId13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300714"/>
                        <a:ext cx="11715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6137" y="3300714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Move to page 2.3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321" y="3783229"/>
            <a:ext cx="216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Verify graphically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4098" y="4340764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Isolate the y-variable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598992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Determine the coordinates of the invariant points.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471488"/>
            <a:ext cx="7024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400"/>
              <a:t>Given </a:t>
            </a:r>
            <a:r>
              <a:rPr lang="en-US" sz="2400" i="1">
                <a:solidFill>
                  <a:srgbClr val="CC0000"/>
                </a:solidFill>
              </a:rPr>
              <a:t>f</a:t>
            </a:r>
            <a:r>
              <a:rPr lang="en-US" sz="2400">
                <a:solidFill>
                  <a:srgbClr val="CC0000"/>
                </a:solidFill>
              </a:rPr>
              <a:t>(</a:t>
            </a:r>
            <a:r>
              <a:rPr lang="en-US" sz="2400" i="1">
                <a:solidFill>
                  <a:srgbClr val="CC0000"/>
                </a:solidFill>
              </a:rPr>
              <a:t>x</a:t>
            </a:r>
            <a:r>
              <a:rPr lang="en-US" sz="2400">
                <a:solidFill>
                  <a:srgbClr val="CC0000"/>
                </a:solidFill>
              </a:rPr>
              <a:t>) = </a:t>
            </a:r>
            <a:r>
              <a:rPr lang="en-US" sz="2400" i="1">
                <a:solidFill>
                  <a:srgbClr val="CC0000"/>
                </a:solidFill>
              </a:rPr>
              <a:t>x</a:t>
            </a:r>
            <a:r>
              <a:rPr lang="en-US" sz="2400" baseline="30000">
                <a:solidFill>
                  <a:srgbClr val="CC0000"/>
                </a:solidFill>
              </a:rPr>
              <a:t>3</a:t>
            </a:r>
            <a:r>
              <a:rPr lang="en-US" sz="2400">
                <a:solidFill>
                  <a:srgbClr val="CC0000"/>
                </a:solidFill>
              </a:rPr>
              <a:t> + 1</a:t>
            </a:r>
            <a:r>
              <a:rPr lang="en-US" sz="2400"/>
              <a:t>, which transformation is shown? </a:t>
            </a:r>
          </a:p>
          <a:p>
            <a:r>
              <a:rPr lang="en-US" sz="2400"/>
              <a:t>Name the invariant points.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33488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3063" y="422275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/>
              <a:t>c)    </a:t>
            </a:r>
            <a:r>
              <a:rPr lang="en-US" sz="2000" i="1"/>
              <a:t>y</a:t>
            </a:r>
            <a:r>
              <a:rPr lang="en-US" sz="2000"/>
              <a:t> = -</a:t>
            </a: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57300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73063" y="1824038"/>
            <a:ext cx="144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/>
              <a:t>a)   </a:t>
            </a:r>
            <a:r>
              <a:rPr lang="en-US" sz="2000" i="1"/>
              <a:t>y</a:t>
            </a:r>
            <a:r>
              <a:rPr lang="en-US" sz="2000"/>
              <a:t> = </a:t>
            </a:r>
            <a:r>
              <a:rPr lang="en-US" sz="2000" i="1"/>
              <a:t>f</a:t>
            </a:r>
            <a:r>
              <a:rPr lang="en-US" sz="2000"/>
              <a:t>(-</a:t>
            </a:r>
            <a:r>
              <a:rPr lang="en-US" sz="2000" i="1"/>
              <a:t>x</a:t>
            </a:r>
            <a:r>
              <a:rPr lang="en-US" sz="2000"/>
              <a:t>)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93688" y="3008313"/>
            <a:ext cx="162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/>
              <a:t>b)    </a:t>
            </a:r>
            <a:r>
              <a:rPr lang="en-US" sz="2000" i="1"/>
              <a:t>y</a:t>
            </a:r>
            <a:r>
              <a:rPr lang="en-US" sz="2000"/>
              <a:t> = </a:t>
            </a:r>
            <a:r>
              <a:rPr lang="en-US" sz="2000" i="1"/>
              <a:t>f</a:t>
            </a:r>
            <a:r>
              <a:rPr lang="en-US" sz="2000" baseline="30000"/>
              <a:t> -1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57300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19200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19200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82700"/>
            <a:ext cx="607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Freeform 26"/>
          <p:cNvSpPr>
            <a:spLocks/>
          </p:cNvSpPr>
          <p:nvPr/>
        </p:nvSpPr>
        <p:spPr bwMode="auto">
          <a:xfrm>
            <a:off x="3733800" y="3400425"/>
            <a:ext cx="2819400" cy="1020763"/>
          </a:xfrm>
          <a:custGeom>
            <a:avLst/>
            <a:gdLst>
              <a:gd name="T0" fmla="*/ 2147483647 w 1707"/>
              <a:gd name="T1" fmla="*/ 0 h 588"/>
              <a:gd name="T2" fmla="*/ 2147483647 w 1707"/>
              <a:gd name="T3" fmla="*/ 2147483647 h 588"/>
              <a:gd name="T4" fmla="*/ 2147483647 w 1707"/>
              <a:gd name="T5" fmla="*/ 2147483647 h 588"/>
              <a:gd name="T6" fmla="*/ 2147483647 w 1707"/>
              <a:gd name="T7" fmla="*/ 2147483647 h 588"/>
              <a:gd name="T8" fmla="*/ 2147483647 w 1707"/>
              <a:gd name="T9" fmla="*/ 2147483647 h 588"/>
              <a:gd name="T10" fmla="*/ 2147483647 w 1707"/>
              <a:gd name="T11" fmla="*/ 2147483647 h 588"/>
              <a:gd name="T12" fmla="*/ 2147483647 w 1707"/>
              <a:gd name="T13" fmla="*/ 2147483647 h 588"/>
              <a:gd name="T14" fmla="*/ 2147483647 w 1707"/>
              <a:gd name="T15" fmla="*/ 2147483647 h 588"/>
              <a:gd name="T16" fmla="*/ 0 w 1707"/>
              <a:gd name="T17" fmla="*/ 2147483647 h 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07"/>
              <a:gd name="T28" fmla="*/ 0 h 588"/>
              <a:gd name="T29" fmla="*/ 1707 w 1707"/>
              <a:gd name="T30" fmla="*/ 588 h 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07" h="588">
                <a:moveTo>
                  <a:pt x="1689" y="0"/>
                </a:moveTo>
                <a:cubicBezTo>
                  <a:pt x="1687" y="38"/>
                  <a:pt x="1707" y="204"/>
                  <a:pt x="1640" y="245"/>
                </a:cubicBezTo>
                <a:cubicBezTo>
                  <a:pt x="1605" y="266"/>
                  <a:pt x="1566" y="290"/>
                  <a:pt x="1526" y="302"/>
                </a:cubicBezTo>
                <a:cubicBezTo>
                  <a:pt x="1498" y="309"/>
                  <a:pt x="1444" y="326"/>
                  <a:pt x="1444" y="326"/>
                </a:cubicBezTo>
                <a:cubicBezTo>
                  <a:pt x="1417" y="344"/>
                  <a:pt x="1393" y="348"/>
                  <a:pt x="1363" y="359"/>
                </a:cubicBezTo>
                <a:cubicBezTo>
                  <a:pt x="1313" y="405"/>
                  <a:pt x="1238" y="402"/>
                  <a:pt x="1175" y="408"/>
                </a:cubicBezTo>
                <a:cubicBezTo>
                  <a:pt x="1077" y="432"/>
                  <a:pt x="980" y="463"/>
                  <a:pt x="881" y="481"/>
                </a:cubicBezTo>
                <a:cubicBezTo>
                  <a:pt x="720" y="508"/>
                  <a:pt x="553" y="525"/>
                  <a:pt x="391" y="539"/>
                </a:cubicBezTo>
                <a:cubicBezTo>
                  <a:pt x="230" y="582"/>
                  <a:pt x="178" y="588"/>
                  <a:pt x="0" y="58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133725" y="-61913"/>
            <a:ext cx="2865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u="sng">
                <a:solidFill>
                  <a:srgbClr val="006600"/>
                </a:solidFill>
              </a:rPr>
              <a:t>Reflecting </a:t>
            </a:r>
            <a:r>
              <a:rPr lang="en-US" i="1" u="sng">
                <a:solidFill>
                  <a:srgbClr val="006600"/>
                </a:solidFill>
              </a:rPr>
              <a:t>y</a:t>
            </a:r>
            <a:r>
              <a:rPr lang="en-US" u="sng">
                <a:solidFill>
                  <a:srgbClr val="006600"/>
                </a:solidFill>
              </a:rPr>
              <a:t> = </a:t>
            </a:r>
            <a:r>
              <a:rPr lang="en-US" i="1" u="sng">
                <a:solidFill>
                  <a:srgbClr val="006600"/>
                </a:solidFill>
              </a:rPr>
              <a:t>f</a:t>
            </a:r>
            <a:r>
              <a:rPr lang="en-US" u="sng">
                <a:solidFill>
                  <a:srgbClr val="006600"/>
                </a:solidFill>
              </a:rPr>
              <a:t>(</a:t>
            </a:r>
            <a:r>
              <a:rPr lang="en-US" i="1" u="sng">
                <a:solidFill>
                  <a:srgbClr val="006600"/>
                </a:solidFill>
              </a:rPr>
              <a:t>x</a:t>
            </a:r>
            <a:r>
              <a:rPr lang="en-US" u="sng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7832725" y="1630363"/>
            <a:ext cx="69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 i="1">
                <a:solidFill>
                  <a:schemeClr val="accent2"/>
                </a:solidFill>
              </a:rPr>
              <a:t>y</a:t>
            </a:r>
            <a:r>
              <a:rPr lang="en-US" sz="2000">
                <a:solidFill>
                  <a:schemeClr val="accent2"/>
                </a:solidFill>
              </a:rPr>
              <a:t> = </a:t>
            </a:r>
            <a:r>
              <a:rPr lang="en-US" sz="2000" i="1">
                <a:solidFill>
                  <a:schemeClr val="accent2"/>
                </a:solidFill>
              </a:rPr>
              <a:t>x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3487738"/>
            <a:ext cx="155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(-1.32, -1.32)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3" grpId="0" autoUpdateAnimBg="0"/>
      <p:bldP spid="11295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020" y="116632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Restricting the Domain</a:t>
            </a:r>
            <a:endParaRPr lang="en-US" dirty="0"/>
          </a:p>
        </p:txBody>
      </p:sp>
      <p:pic>
        <p:nvPicPr>
          <p:cNvPr id="3" name="MathandMusicIfYou'reHapp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563" y="728700"/>
            <a:ext cx="7536837" cy="56526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24" y="332656"/>
            <a:ext cx="8490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typical functions, the domain is the set of all real numbers. To </a:t>
            </a:r>
            <a:r>
              <a:rPr lang="en-US" dirty="0" smtClean="0">
                <a:solidFill>
                  <a:srgbClr val="FF0000"/>
                </a:solidFill>
              </a:rPr>
              <a:t>restrict the domain</a:t>
            </a:r>
            <a:r>
              <a:rPr lang="en-US" dirty="0" smtClean="0"/>
              <a:t>, use the “such that” symbol.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1933675"/>
            <a:ext cx="2924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3718727">
            <a:off x="865949" y="3103594"/>
            <a:ext cx="510952" cy="72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0675"/>
            <a:ext cx="2876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5" y="3679396"/>
            <a:ext cx="2790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6026388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inverse will be a function.</a:t>
            </a:r>
            <a:endParaRPr lang="en-US" dirty="0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9396"/>
            <a:ext cx="29241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A4621-969A-4F83-ABB5-D7D209C689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1087</Words>
  <Application>Microsoft Office PowerPoint</Application>
  <PresentationFormat>On-screen Show (4:3)</PresentationFormat>
  <Paragraphs>191</Paragraphs>
  <Slides>13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 Presentation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Archbishop O'Leary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 MacKay</cp:lastModifiedBy>
  <cp:revision>118</cp:revision>
  <cp:lastPrinted>2006-09-12T15:01:55Z</cp:lastPrinted>
  <dcterms:created xsi:type="dcterms:W3CDTF">2011-02-06T20:41:28Z</dcterms:created>
  <dcterms:modified xsi:type="dcterms:W3CDTF">2012-09-01T21:51:41Z</dcterms:modified>
</cp:coreProperties>
</file>