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56" r:id="rId4"/>
    <p:sldId id="267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11CB8-F311-427E-9F17-60DC14A14554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C16A8-282F-4060-8747-DD1F23C9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9pPr>
          </a:lstStyle>
          <a:p>
            <a:fld id="{285AE4D7-7CD6-482F-8DFC-8DE2164FAC62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FCD9-6A7D-40C8-A75A-E8D551BFC425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4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198E4-D243-419E-9AFF-6280895B51B0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6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F383-24DA-4AFC-94E3-BC12E01D30B9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5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6BBA-3A96-4FF2-90D6-43BD7A4DAB5B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5A5-5226-4A66-ADB1-F8B4FD3EF663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6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2CC9-C266-4B09-B227-5817FF37BCB8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2D17-555D-4F58-BBA3-D2C04FECDC24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0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0B0D-924B-42F1-BEA9-D5DB7A5B634E}" type="datetime1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EE5B-7E37-437A-942D-6A0D1DEE8324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A8B8-1ECA-4BAD-ACEA-EDF77412ACFA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1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1120-25D4-4F26-91DD-63AC48E3D294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455B-0296-4611-8311-CCA81C4C6792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1E84B-CC10-4118-8A02-DE996A38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6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yecsd.net/schools/8404/Collaboration/Virtual%20Class%20Rooms/MAT3037A5_S1_1/SitePages/Home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../../0.%20Introductory%20Documents/Outline/Math%2030-1%20Outline%202013-2014/Math%2030-1%20Outline%20Semester%201%20Sept%202013_Jan%202014.docx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1.01%20Definition_of_Functions.t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16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5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7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wmf"/><Relationship Id="rId22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1.0%20Domain_and_Range_2.tn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eachertube.com/viewVideo.php?video_id=184754&amp;title=Interval_Notation&amp;vpkey=" TargetMode="External"/><Relationship Id="rId5" Type="http://schemas.openxmlformats.org/officeDocument/2006/relationships/hyperlink" Target="http://www.teachertube.com/viewVideo.php?video_id=48227&amp;title=Domain_and_Range_KORNCAST" TargetMode="External"/><Relationship Id="rId4" Type="http://schemas.openxmlformats.org/officeDocument/2006/relationships/hyperlink" Target="1.02%20Domain_and_Range.t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415636"/>
            <a:ext cx="687031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 to </a:t>
            </a:r>
          </a:p>
          <a:p>
            <a:pPr algn="ctr"/>
            <a:r>
              <a:rPr lang="en-US" sz="96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Math 30-1</a:t>
            </a:r>
          </a:p>
          <a:p>
            <a:pPr algn="ctr"/>
            <a:r>
              <a:rPr lang="en-US" sz="9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with</a:t>
            </a:r>
            <a:endParaRPr lang="en-US" sz="9600" b="1" cap="none" spc="50" dirty="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9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Mrs. MacKay</a:t>
            </a:r>
            <a:endParaRPr lang="en-US" sz="96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16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157" y="3276600"/>
            <a:ext cx="5944226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57" y="152400"/>
            <a:ext cx="2246534" cy="2819400"/>
          </a:xfrm>
          <a:prstGeom prst="rect">
            <a:avLst/>
          </a:prstGeom>
        </p:spPr>
      </p:pic>
      <p:pic>
        <p:nvPicPr>
          <p:cNvPr id="8194" name="Picture 2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8545"/>
            <a:ext cx="2133600" cy="279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7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/>
          <p:cNvSpPr/>
          <p:nvPr/>
        </p:nvSpPr>
        <p:spPr>
          <a:xfrm>
            <a:off x="2192297" y="738832"/>
            <a:ext cx="5265965" cy="5265965"/>
          </a:xfrm>
          <a:prstGeom prst="blockArc">
            <a:avLst>
              <a:gd name="adj1" fmla="val 10880503"/>
              <a:gd name="adj2" fmla="val 16157541"/>
              <a:gd name="adj3" fmla="val 4639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Block Arc 6"/>
          <p:cNvSpPr/>
          <p:nvPr/>
        </p:nvSpPr>
        <p:spPr>
          <a:xfrm>
            <a:off x="2193002" y="678609"/>
            <a:ext cx="5265965" cy="5265965"/>
          </a:xfrm>
          <a:prstGeom prst="blockArc">
            <a:avLst>
              <a:gd name="adj1" fmla="val 5400000"/>
              <a:gd name="adj2" fmla="val 10800000"/>
              <a:gd name="adj3" fmla="val 4639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Block Arc 7"/>
          <p:cNvSpPr/>
          <p:nvPr/>
        </p:nvSpPr>
        <p:spPr>
          <a:xfrm>
            <a:off x="2193002" y="678609"/>
            <a:ext cx="5265965" cy="5265965"/>
          </a:xfrm>
          <a:prstGeom prst="blockArc">
            <a:avLst>
              <a:gd name="adj1" fmla="val 0"/>
              <a:gd name="adj2" fmla="val 5400000"/>
              <a:gd name="adj3" fmla="val 4639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50088"/>
              <a:satOff val="-5627"/>
              <a:lumOff val="-915"/>
              <a:alphaOff val="0"/>
            </a:schemeClr>
          </a:fillRef>
          <a:effectRef idx="0">
            <a:schemeClr val="accent3">
              <a:hueOff val="3750088"/>
              <a:satOff val="-5627"/>
              <a:lumOff val="-915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Block Arc 8"/>
          <p:cNvSpPr/>
          <p:nvPr/>
        </p:nvSpPr>
        <p:spPr>
          <a:xfrm>
            <a:off x="2193707" y="738814"/>
            <a:ext cx="5265965" cy="5265965"/>
          </a:xfrm>
          <a:prstGeom prst="blockArc">
            <a:avLst>
              <a:gd name="adj1" fmla="val 16155656"/>
              <a:gd name="adj2" fmla="val 21519520"/>
              <a:gd name="adj3" fmla="val 4639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4311" y="200537"/>
            <a:ext cx="2438409" cy="1199127"/>
          </a:xfrm>
          <a:custGeom>
            <a:avLst/>
            <a:gdLst>
              <a:gd name="connsiteX0" fmla="*/ 0 w 2438409"/>
              <a:gd name="connsiteY0" fmla="*/ 599564 h 1199127"/>
              <a:gd name="connsiteX1" fmla="*/ 1219205 w 2438409"/>
              <a:gd name="connsiteY1" fmla="*/ 0 h 1199127"/>
              <a:gd name="connsiteX2" fmla="*/ 2438410 w 2438409"/>
              <a:gd name="connsiteY2" fmla="*/ 599564 h 1199127"/>
              <a:gd name="connsiteX3" fmla="*/ 1219205 w 2438409"/>
              <a:gd name="connsiteY3" fmla="*/ 1199128 h 1199127"/>
              <a:gd name="connsiteX4" fmla="*/ 0 w 2438409"/>
              <a:gd name="connsiteY4" fmla="*/ 599564 h 119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409" h="1199127">
                <a:moveTo>
                  <a:pt x="0" y="599564"/>
                </a:moveTo>
                <a:cubicBezTo>
                  <a:pt x="0" y="268434"/>
                  <a:pt x="545857" y="0"/>
                  <a:pt x="1219205" y="0"/>
                </a:cubicBezTo>
                <a:cubicBezTo>
                  <a:pt x="1892553" y="0"/>
                  <a:pt x="2438410" y="268434"/>
                  <a:pt x="2438410" y="599564"/>
                </a:cubicBezTo>
                <a:cubicBezTo>
                  <a:pt x="2438410" y="930694"/>
                  <a:pt x="1892553" y="1199128"/>
                  <a:pt x="1219205" y="1199128"/>
                </a:cubicBezTo>
                <a:cubicBezTo>
                  <a:pt x="545857" y="1199128"/>
                  <a:pt x="0" y="930694"/>
                  <a:pt x="0" y="59956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577" tIns="206088" rIns="387577" bIns="20608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Translations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705600" y="2907669"/>
            <a:ext cx="2176136" cy="928253"/>
          </a:xfrm>
          <a:custGeom>
            <a:avLst/>
            <a:gdLst>
              <a:gd name="connsiteX0" fmla="*/ 0 w 2176136"/>
              <a:gd name="connsiteY0" fmla="*/ 464127 h 928253"/>
              <a:gd name="connsiteX1" fmla="*/ 1088068 w 2176136"/>
              <a:gd name="connsiteY1" fmla="*/ 0 h 928253"/>
              <a:gd name="connsiteX2" fmla="*/ 2176136 w 2176136"/>
              <a:gd name="connsiteY2" fmla="*/ 464127 h 928253"/>
              <a:gd name="connsiteX3" fmla="*/ 1088068 w 2176136"/>
              <a:gd name="connsiteY3" fmla="*/ 928254 h 928253"/>
              <a:gd name="connsiteX4" fmla="*/ 0 w 2176136"/>
              <a:gd name="connsiteY4" fmla="*/ 464127 h 92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6136" h="928253">
                <a:moveTo>
                  <a:pt x="0" y="464127"/>
                </a:moveTo>
                <a:cubicBezTo>
                  <a:pt x="0" y="207797"/>
                  <a:pt x="487145" y="0"/>
                  <a:pt x="1088068" y="0"/>
                </a:cubicBezTo>
                <a:cubicBezTo>
                  <a:pt x="1688991" y="0"/>
                  <a:pt x="2176136" y="207797"/>
                  <a:pt x="2176136" y="464127"/>
                </a:cubicBezTo>
                <a:cubicBezTo>
                  <a:pt x="2176136" y="720457"/>
                  <a:pt x="1688991" y="928254"/>
                  <a:pt x="1088068" y="928254"/>
                </a:cubicBezTo>
                <a:cubicBezTo>
                  <a:pt x="487145" y="928254"/>
                  <a:pt x="0" y="720457"/>
                  <a:pt x="0" y="46412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50088"/>
              <a:satOff val="-5627"/>
              <a:lumOff val="-915"/>
              <a:alphaOff val="0"/>
            </a:schemeClr>
          </a:fillRef>
          <a:effectRef idx="0">
            <a:schemeClr val="accent3">
              <a:hueOff val="3750088"/>
              <a:satOff val="-5627"/>
              <a:lumOff val="-9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9168" tIns="166420" rIns="349168" bIns="1664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Stretches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661728" y="5181600"/>
            <a:ext cx="2415958" cy="1371600"/>
          </a:xfrm>
          <a:custGeom>
            <a:avLst/>
            <a:gdLst>
              <a:gd name="connsiteX0" fmla="*/ 0 w 1696462"/>
              <a:gd name="connsiteY0" fmla="*/ 848231 h 1696462"/>
              <a:gd name="connsiteX1" fmla="*/ 848231 w 1696462"/>
              <a:gd name="connsiteY1" fmla="*/ 0 h 1696462"/>
              <a:gd name="connsiteX2" fmla="*/ 1696462 w 1696462"/>
              <a:gd name="connsiteY2" fmla="*/ 848231 h 1696462"/>
              <a:gd name="connsiteX3" fmla="*/ 848231 w 1696462"/>
              <a:gd name="connsiteY3" fmla="*/ 1696462 h 1696462"/>
              <a:gd name="connsiteX4" fmla="*/ 0 w 1696462"/>
              <a:gd name="connsiteY4" fmla="*/ 848231 h 169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462" h="1696462">
                <a:moveTo>
                  <a:pt x="0" y="848231"/>
                </a:moveTo>
                <a:cubicBezTo>
                  <a:pt x="0" y="379766"/>
                  <a:pt x="379766" y="0"/>
                  <a:pt x="848231" y="0"/>
                </a:cubicBezTo>
                <a:cubicBezTo>
                  <a:pt x="1316696" y="0"/>
                  <a:pt x="1696462" y="379766"/>
                  <a:pt x="1696462" y="848231"/>
                </a:cubicBezTo>
                <a:cubicBezTo>
                  <a:pt x="1696462" y="1316696"/>
                  <a:pt x="1316696" y="1696462"/>
                  <a:pt x="848231" y="1696462"/>
                </a:cubicBezTo>
                <a:cubicBezTo>
                  <a:pt x="379766" y="1696462"/>
                  <a:pt x="0" y="1316696"/>
                  <a:pt x="0" y="84823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0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8921" tIns="278921" rIns="278921" bIns="27892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Reflections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60551" y="2666996"/>
            <a:ext cx="2963649" cy="1289192"/>
          </a:xfrm>
          <a:custGeom>
            <a:avLst/>
            <a:gdLst>
              <a:gd name="connsiteX0" fmla="*/ 0 w 3192079"/>
              <a:gd name="connsiteY0" fmla="*/ 644596 h 1289192"/>
              <a:gd name="connsiteX1" fmla="*/ 1596040 w 3192079"/>
              <a:gd name="connsiteY1" fmla="*/ 0 h 1289192"/>
              <a:gd name="connsiteX2" fmla="*/ 3192080 w 3192079"/>
              <a:gd name="connsiteY2" fmla="*/ 644596 h 1289192"/>
              <a:gd name="connsiteX3" fmla="*/ 1596040 w 3192079"/>
              <a:gd name="connsiteY3" fmla="*/ 1289192 h 1289192"/>
              <a:gd name="connsiteX4" fmla="*/ 0 w 3192079"/>
              <a:gd name="connsiteY4" fmla="*/ 644596 h 128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2079" h="1289192">
                <a:moveTo>
                  <a:pt x="0" y="644596"/>
                </a:moveTo>
                <a:cubicBezTo>
                  <a:pt x="0" y="288595"/>
                  <a:pt x="714571" y="0"/>
                  <a:pt x="1596040" y="0"/>
                </a:cubicBezTo>
                <a:cubicBezTo>
                  <a:pt x="2477509" y="0"/>
                  <a:pt x="3192080" y="288595"/>
                  <a:pt x="3192080" y="644596"/>
                </a:cubicBezTo>
                <a:cubicBezTo>
                  <a:pt x="3192080" y="1000597"/>
                  <a:pt x="2477509" y="1289192"/>
                  <a:pt x="1596040" y="1289192"/>
                </a:cubicBezTo>
                <a:cubicBezTo>
                  <a:pt x="714571" y="1289192"/>
                  <a:pt x="0" y="1000597"/>
                  <a:pt x="0" y="6445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7949" tIns="219278" rIns="497949" bIns="21927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Combinations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45703" y="2514595"/>
            <a:ext cx="3048009" cy="1905005"/>
          </a:xfrm>
          <a:custGeom>
            <a:avLst/>
            <a:gdLst>
              <a:gd name="connsiteX0" fmla="*/ 0 w 3048009"/>
              <a:gd name="connsiteY0" fmla="*/ 1149935 h 2299869"/>
              <a:gd name="connsiteX1" fmla="*/ 1524005 w 3048009"/>
              <a:gd name="connsiteY1" fmla="*/ 0 h 2299869"/>
              <a:gd name="connsiteX2" fmla="*/ 3048010 w 3048009"/>
              <a:gd name="connsiteY2" fmla="*/ 1149935 h 2299869"/>
              <a:gd name="connsiteX3" fmla="*/ 1524005 w 3048009"/>
              <a:gd name="connsiteY3" fmla="*/ 2299870 h 2299869"/>
              <a:gd name="connsiteX4" fmla="*/ 0 w 3048009"/>
              <a:gd name="connsiteY4" fmla="*/ 1149935 h 229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9" h="2299869">
                <a:moveTo>
                  <a:pt x="0" y="1149935"/>
                </a:moveTo>
                <a:cubicBezTo>
                  <a:pt x="0" y="514843"/>
                  <a:pt x="682320" y="0"/>
                  <a:pt x="1524005" y="0"/>
                </a:cubicBezTo>
                <a:cubicBezTo>
                  <a:pt x="2365690" y="0"/>
                  <a:pt x="3048010" y="514843"/>
                  <a:pt x="3048010" y="1149935"/>
                </a:cubicBezTo>
                <a:cubicBezTo>
                  <a:pt x="3048010" y="1785027"/>
                  <a:pt x="2365690" y="2299870"/>
                  <a:pt x="1524005" y="2299870"/>
                </a:cubicBezTo>
                <a:cubicBezTo>
                  <a:pt x="682320" y="2299870"/>
                  <a:pt x="0" y="1785027"/>
                  <a:pt x="0" y="114993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6851" tIns="367288" rIns="476851" bIns="36728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1. Function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Transformations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08187" y="600045"/>
            <a:ext cx="1504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Horizontal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95656" y="1138535"/>
            <a:ext cx="115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Vertical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27572" y="4419600"/>
            <a:ext cx="90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x-axis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79315" y="4997687"/>
            <a:ext cx="914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y</a:t>
            </a:r>
            <a:r>
              <a:rPr lang="en-US" sz="2400" b="1" dirty="0" smtClean="0"/>
              <a:t>-axis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98823" y="5562600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 = x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4406" y="4874338"/>
            <a:ext cx="2363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Inverse Relations</a:t>
            </a:r>
            <a:endParaRPr lang="en-US" sz="2400" b="1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610492"/>
              </p:ext>
            </p:extLst>
          </p:nvPr>
        </p:nvGraphicFramePr>
        <p:xfrm>
          <a:off x="239065" y="920090"/>
          <a:ext cx="2648646" cy="43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3" imgW="1231560" imgH="203040" progId="Equation.DSMT4">
                  <p:embed/>
                </p:oleObj>
              </mc:Choice>
              <mc:Fallback>
                <p:oleObj name="Equation" r:id="rId3" imgW="12315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65" y="920090"/>
                        <a:ext cx="2648646" cy="436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356396" y="1371600"/>
            <a:ext cx="314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</a:p>
          <a:p>
            <a:r>
              <a:rPr lang="en-US" b="1" dirty="0" smtClean="0"/>
              <a:t>R</a:t>
            </a:r>
          </a:p>
          <a:p>
            <a:r>
              <a:rPr lang="en-US" b="1" dirty="0" smtClean="0"/>
              <a:t>S</a:t>
            </a:r>
          </a:p>
          <a:p>
            <a:r>
              <a:rPr lang="en-US" b="1" dirty="0"/>
              <a:t>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3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29055" y="4419600"/>
            <a:ext cx="90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x-axis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71855" y="4994565"/>
            <a:ext cx="914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y</a:t>
            </a:r>
            <a:r>
              <a:rPr lang="en-US" sz="2400" b="1" dirty="0" smtClean="0"/>
              <a:t>-axis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198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0" grpId="0" animBg="1"/>
      <p:bldP spid="16" grpId="0"/>
      <p:bldP spid="17" grpId="0"/>
      <p:bldP spid="18" grpId="0"/>
      <p:bldP spid="19" grpId="0"/>
      <p:bldP spid="22" grpId="0"/>
      <p:bldP spid="23" grpId="0"/>
      <p:bldP spid="25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990600" y="1514886"/>
            <a:ext cx="2827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1.01 Definition of Functions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5" y="772391"/>
            <a:ext cx="856982" cy="1143000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8343"/>
            <a:ext cx="2590800" cy="195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6630400" y="55715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51E84B-CC10-4118-8A02-DE996A3826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5800" y="2720370"/>
            <a:ext cx="86868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Based on your </a:t>
            </a:r>
            <a:r>
              <a:rPr lang="en-US" sz="2400" b="1" dirty="0" smtClean="0"/>
              <a:t>observations:</a:t>
            </a:r>
            <a:endParaRPr lang="en-US" sz="2400" b="1" dirty="0"/>
          </a:p>
          <a:p>
            <a:r>
              <a:rPr lang="en-US" sz="2400" b="1" dirty="0" smtClean="0"/>
              <a:t>a.</a:t>
            </a:r>
            <a:r>
              <a:rPr lang="en-US" sz="2400" b="1" dirty="0"/>
              <a:t> </a:t>
            </a:r>
            <a:r>
              <a:rPr lang="en-US" sz="2400" b="1" dirty="0" smtClean="0"/>
              <a:t>A </a:t>
            </a:r>
            <a:r>
              <a:rPr lang="en-US" sz="2400" b="1" dirty="0"/>
              <a:t>vertical line intersects the </a:t>
            </a:r>
            <a:r>
              <a:rPr lang="en-US" sz="2400" b="1" dirty="0">
                <a:solidFill>
                  <a:srgbClr val="FF0000"/>
                </a:solidFill>
              </a:rPr>
              <a:t>graph of the </a:t>
            </a:r>
            <a:r>
              <a:rPr lang="en-US" sz="2400" b="1" i="1" dirty="0">
                <a:solidFill>
                  <a:srgbClr val="FF0000"/>
                </a:solidFill>
              </a:rPr>
              <a:t>Function</a:t>
            </a:r>
            <a:r>
              <a:rPr lang="en-US" sz="2400" b="1" dirty="0"/>
              <a:t> at more than one </a:t>
            </a:r>
            <a:r>
              <a:rPr lang="en-US" sz="2400" b="1" dirty="0" smtClean="0"/>
              <a:t>point:</a:t>
            </a:r>
            <a:endParaRPr lang="en-US" sz="2400" b="1" dirty="0"/>
          </a:p>
          <a:p>
            <a:r>
              <a:rPr lang="en-US" sz="2400" b="1" dirty="0"/>
              <a:t>	</a:t>
            </a:r>
            <a:r>
              <a:rPr lang="en-US" sz="2400" b="1" dirty="0" smtClean="0"/>
              <a:t>ALWAYS</a:t>
            </a:r>
            <a:r>
              <a:rPr lang="en-US" sz="2400" b="1" dirty="0"/>
              <a:t>	SOMETIMES		</a:t>
            </a:r>
            <a:r>
              <a:rPr lang="en-US" sz="2400" b="1" dirty="0" smtClean="0"/>
              <a:t>NEVER</a:t>
            </a:r>
          </a:p>
        </p:txBody>
      </p:sp>
      <p:sp>
        <p:nvSpPr>
          <p:cNvPr id="8" name="Oval 7"/>
          <p:cNvSpPr/>
          <p:nvPr/>
        </p:nvSpPr>
        <p:spPr>
          <a:xfrm>
            <a:off x="5639800" y="3787170"/>
            <a:ext cx="1501671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13319" y="5082570"/>
            <a:ext cx="2016881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5800" y="439677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b. A vertical line intersects the </a:t>
            </a:r>
            <a:r>
              <a:rPr lang="en-US" sz="2400" b="1" dirty="0">
                <a:solidFill>
                  <a:srgbClr val="FF0000"/>
                </a:solidFill>
              </a:rPr>
              <a:t>graph of the </a:t>
            </a:r>
            <a:r>
              <a:rPr lang="en-US" sz="2400" b="1" i="1" dirty="0">
                <a:solidFill>
                  <a:srgbClr val="FF0000"/>
                </a:solidFill>
              </a:rPr>
              <a:t>Non-Function</a:t>
            </a:r>
            <a:r>
              <a:rPr lang="en-US" sz="2400" b="1" dirty="0"/>
              <a:t> at more than one point:</a:t>
            </a:r>
          </a:p>
          <a:p>
            <a:r>
              <a:rPr lang="en-US" sz="2400" b="1" dirty="0"/>
              <a:t>	ALWAYS	 SOMETIMES 		NEVER</a:t>
            </a:r>
          </a:p>
        </p:txBody>
      </p:sp>
      <p:sp>
        <p:nvSpPr>
          <p:cNvPr id="5" name="Rectangle 4"/>
          <p:cNvSpPr/>
          <p:nvPr/>
        </p:nvSpPr>
        <p:spPr>
          <a:xfrm>
            <a:off x="753111" y="228600"/>
            <a:ext cx="45204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Visualize the Math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873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1355" y="186893"/>
            <a:ext cx="3367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9pPr>
          </a:lstStyle>
          <a:p>
            <a:r>
              <a:rPr lang="en-US" sz="2400" dirty="0">
                <a:solidFill>
                  <a:srgbClr val="ED181E"/>
                </a:solidFill>
              </a:rPr>
              <a:t>Relations and Functions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7555" y="796493"/>
            <a:ext cx="83216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9pPr>
          </a:lstStyle>
          <a:p>
            <a:r>
              <a:rPr lang="en-US" sz="2400" b="0"/>
              <a:t>A </a:t>
            </a:r>
            <a:r>
              <a:rPr lang="en-US" sz="2400">
                <a:solidFill>
                  <a:schemeClr val="accent2"/>
                </a:solidFill>
              </a:rPr>
              <a:t>relation</a:t>
            </a:r>
            <a:r>
              <a:rPr lang="en-US" sz="2400" b="0"/>
              <a:t> is a rule that describes how one set of numbers relates to another.  The relationship between the numbers is described with an </a:t>
            </a:r>
            <a:r>
              <a:rPr lang="en-US" sz="2400">
                <a:solidFill>
                  <a:schemeClr val="accent2"/>
                </a:solidFill>
              </a:rPr>
              <a:t>equation</a:t>
            </a:r>
            <a:r>
              <a:rPr lang="en-US" sz="2400" b="0"/>
              <a:t>, a list of ordered pairs, or a graph.</a:t>
            </a:r>
          </a:p>
          <a:p>
            <a:endParaRPr lang="en-US" sz="2400" b="0"/>
          </a:p>
          <a:p>
            <a:r>
              <a:rPr lang="en-US" sz="2400" b="0"/>
              <a:t>A </a:t>
            </a:r>
            <a:r>
              <a:rPr lang="en-US" sz="2400">
                <a:solidFill>
                  <a:srgbClr val="ED181E"/>
                </a:solidFill>
              </a:rPr>
              <a:t>function</a:t>
            </a:r>
            <a:r>
              <a:rPr lang="en-US" sz="2400" b="0"/>
              <a:t> is a relation such that every input has only one matching output.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830" y="3119006"/>
            <a:ext cx="3581400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630" y="3500006"/>
            <a:ext cx="444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030" y="3728606"/>
            <a:ext cx="8667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14255" y="6340475"/>
            <a:ext cx="2895600" cy="365125"/>
          </a:xfrm>
        </p:spPr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43255" y="6340475"/>
            <a:ext cx="2133600" cy="365125"/>
          </a:xfrm>
        </p:spPr>
        <p:txBody>
          <a:bodyPr/>
          <a:lstStyle/>
          <a:p>
            <a:fld id="{49BD4609-58F7-48F9-BC0E-6DF40D5F65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owchart: Connector 1"/>
          <p:cNvSpPr>
            <a:spLocks noChangeArrowheads="1"/>
          </p:cNvSpPr>
          <p:nvPr/>
        </p:nvSpPr>
        <p:spPr bwMode="auto">
          <a:xfrm>
            <a:off x="2268538" y="1484313"/>
            <a:ext cx="4391025" cy="4321175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Flowchart: Connector 2"/>
          <p:cNvSpPr>
            <a:spLocks noChangeArrowheads="1"/>
          </p:cNvSpPr>
          <p:nvPr/>
        </p:nvSpPr>
        <p:spPr bwMode="auto">
          <a:xfrm>
            <a:off x="2843213" y="2852738"/>
            <a:ext cx="2881312" cy="2808287"/>
          </a:xfrm>
          <a:prstGeom prst="flowChartConnector">
            <a:avLst/>
          </a:prstGeom>
          <a:solidFill>
            <a:srgbClr val="FDA1E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90550" y="188913"/>
            <a:ext cx="8077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9pPr>
          </a:lstStyle>
          <a:p>
            <a:r>
              <a:rPr lang="en-US" i="1">
                <a:solidFill>
                  <a:schemeClr val="accent2"/>
                </a:solidFill>
              </a:rPr>
              <a:t>y = f</a:t>
            </a:r>
            <a:r>
              <a:rPr lang="en-US">
                <a:solidFill>
                  <a:schemeClr val="accent2"/>
                </a:solidFill>
              </a:rPr>
              <a:t>(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) means that you are referring to a relation that can be classified as a function.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700213"/>
            <a:ext cx="159543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288" y="1547813"/>
            <a:ext cx="1204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14" name="Object 2"/>
          <p:cNvGraphicFramePr>
            <a:graphicFrameLocks noChangeAspect="1"/>
          </p:cNvGraphicFramePr>
          <p:nvPr/>
        </p:nvGraphicFramePr>
        <p:xfrm>
          <a:off x="182563" y="2565400"/>
          <a:ext cx="137318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Equation" r:id="rId6" imgW="673100" imgH="190500" progId="Equation.DSMT4">
                  <p:embed/>
                </p:oleObj>
              </mc:Choice>
              <mc:Fallback>
                <p:oleObj name="Equation" r:id="rId6" imgW="6731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2565400"/>
                        <a:ext cx="137318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5" name="Object 3"/>
          <p:cNvGraphicFramePr>
            <a:graphicFrameLocks noChangeAspect="1"/>
          </p:cNvGraphicFramePr>
          <p:nvPr/>
        </p:nvGraphicFramePr>
        <p:xfrm>
          <a:off x="6804025" y="2420938"/>
          <a:ext cx="17192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Equation" r:id="rId8" imgW="965200" imgH="228600" progId="Equation.DSMT4">
                  <p:embed/>
                </p:oleObj>
              </mc:Choice>
              <mc:Fallback>
                <p:oleObj name="Equation" r:id="rId8" imgW="965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420938"/>
                        <a:ext cx="171926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8" name="Object 4"/>
          <p:cNvGraphicFramePr>
            <a:graphicFrameLocks noChangeAspect="1"/>
          </p:cNvGraphicFramePr>
          <p:nvPr/>
        </p:nvGraphicFramePr>
        <p:xfrm>
          <a:off x="7164388" y="3213100"/>
          <a:ext cx="13684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Equation" r:id="rId10" imgW="647700" imgH="228600" progId="Equation.DSMT4">
                  <p:embed/>
                </p:oleObj>
              </mc:Choice>
              <mc:Fallback>
                <p:oleObj name="Equation" r:id="rId10" imgW="647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213100"/>
                        <a:ext cx="13684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9" name="Object 5"/>
          <p:cNvGraphicFramePr>
            <a:graphicFrameLocks noChangeAspect="1"/>
          </p:cNvGraphicFramePr>
          <p:nvPr/>
        </p:nvGraphicFramePr>
        <p:xfrm>
          <a:off x="238125" y="3309938"/>
          <a:ext cx="11779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Equation" r:id="rId12" imgW="571252" imgH="203112" progId="Equation.DSMT4">
                  <p:embed/>
                </p:oleObj>
              </mc:Choice>
              <mc:Fallback>
                <p:oleObj name="Equation" r:id="rId12" imgW="571252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3309938"/>
                        <a:ext cx="11779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6"/>
          <p:cNvGraphicFramePr>
            <a:graphicFrameLocks noChangeAspect="1"/>
          </p:cNvGraphicFramePr>
          <p:nvPr/>
        </p:nvGraphicFramePr>
        <p:xfrm>
          <a:off x="7092950" y="4257675"/>
          <a:ext cx="14208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Equation" r:id="rId14" imgW="749300" imgH="228600" progId="Equation.DSMT4">
                  <p:embed/>
                </p:oleObj>
              </mc:Choice>
              <mc:Fallback>
                <p:oleObj name="Equation" r:id="rId14" imgW="749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4257675"/>
                        <a:ext cx="142081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Box 3"/>
          <p:cNvSpPr txBox="1">
            <a:spLocks noChangeArrowheads="1"/>
          </p:cNvSpPr>
          <p:nvPr/>
        </p:nvSpPr>
        <p:spPr bwMode="auto">
          <a:xfrm>
            <a:off x="3859213" y="1570038"/>
            <a:ext cx="1209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9pPr>
          </a:lstStyle>
          <a:p>
            <a:r>
              <a:rPr lang="en-US" sz="2000"/>
              <a:t>Relations</a:t>
            </a:r>
          </a:p>
        </p:txBody>
      </p:sp>
      <p:sp>
        <p:nvSpPr>
          <p:cNvPr id="4110" name="TextBox 24"/>
          <p:cNvSpPr txBox="1">
            <a:spLocks noChangeArrowheads="1"/>
          </p:cNvSpPr>
          <p:nvPr/>
        </p:nvSpPr>
        <p:spPr bwMode="auto">
          <a:xfrm>
            <a:off x="3563938" y="2930525"/>
            <a:ext cx="1266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9pPr>
          </a:lstStyle>
          <a:p>
            <a:r>
              <a:rPr lang="en-US" sz="2000"/>
              <a:t>Functions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08850" y="4797425"/>
            <a:ext cx="14081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/>
                <a:ea typeface="Osaka" charset="-128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Incorrect</a:t>
            </a:r>
          </a:p>
          <a:p>
            <a:r>
              <a:rPr lang="en-US" sz="2400">
                <a:solidFill>
                  <a:srgbClr val="FF0000"/>
                </a:solidFill>
              </a:rPr>
              <a:t>notation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36163 0.02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73" y="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34982 0.097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83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33872 0.060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41042 0.087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37743 0.253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72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8975 0.21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7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41318" y="1295400"/>
            <a:ext cx="1308562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51756" y="1295400"/>
            <a:ext cx="1308562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8901" y="177010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2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2588463" y="1795917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0351" y="226367"/>
            <a:ext cx="308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Meaning of a Relation: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26136"/>
            <a:ext cx="3384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Describe the relationship</a:t>
            </a:r>
            <a:endParaRPr lang="en-US" sz="24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020907"/>
              </p:ext>
            </p:extLst>
          </p:nvPr>
        </p:nvGraphicFramePr>
        <p:xfrm>
          <a:off x="5101595" y="801331"/>
          <a:ext cx="1357049" cy="40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Equation" r:id="rId3" imgW="558720" imgH="164880" progId="Equation.DSMT4">
                  <p:embed/>
                </p:oleObj>
              </mc:Choice>
              <mc:Fallback>
                <p:oleObj name="Equation" r:id="rId3" imgW="55872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1595" y="801331"/>
                        <a:ext cx="1357049" cy="400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0316" y="3881734"/>
            <a:ext cx="1842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Write a Rule:</a:t>
            </a:r>
            <a:endParaRPr lang="en-US" sz="24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398903"/>
              </p:ext>
            </p:extLst>
          </p:nvPr>
        </p:nvGraphicFramePr>
        <p:xfrm>
          <a:off x="5133082" y="1258531"/>
          <a:ext cx="13255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Equation" r:id="rId5" imgW="545760" imgH="164880" progId="Equation.DSMT4">
                  <p:embed/>
                </p:oleObj>
              </mc:Choice>
              <mc:Fallback>
                <p:oleObj name="Equation" r:id="rId5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082" y="1258531"/>
                        <a:ext cx="132556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615483"/>
              </p:ext>
            </p:extLst>
          </p:nvPr>
        </p:nvGraphicFramePr>
        <p:xfrm>
          <a:off x="5441056" y="1685569"/>
          <a:ext cx="10175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Equation" r:id="rId7" imgW="419040" imgH="190440" progId="Equation.DSMT4">
                  <p:embed/>
                </p:oleObj>
              </mc:Choice>
              <mc:Fallback>
                <p:oleObj name="Equation" r:id="rId7" imgW="419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056" y="1685569"/>
                        <a:ext cx="10175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887284"/>
              </p:ext>
            </p:extLst>
          </p:nvPr>
        </p:nvGraphicFramePr>
        <p:xfrm>
          <a:off x="1054604" y="4451349"/>
          <a:ext cx="14192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6" name="Equation" r:id="rId9" imgW="583920" imgH="203040" progId="Equation.DSMT4">
                  <p:embed/>
                </p:oleObj>
              </mc:Choice>
              <mc:Fallback>
                <p:oleObj name="Equation" r:id="rId9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604" y="4451349"/>
                        <a:ext cx="14192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40565"/>
              </p:ext>
            </p:extLst>
          </p:nvPr>
        </p:nvGraphicFramePr>
        <p:xfrm>
          <a:off x="1040316" y="4908549"/>
          <a:ext cx="10779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Equation" r:id="rId11" imgW="444240" imgH="203040" progId="Equation.DSMT4">
                  <p:embed/>
                </p:oleObj>
              </mc:Choice>
              <mc:Fallback>
                <p:oleObj name="Equation" r:id="rId11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316" y="4908549"/>
                        <a:ext cx="10779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752264"/>
              </p:ext>
            </p:extLst>
          </p:nvPr>
        </p:nvGraphicFramePr>
        <p:xfrm>
          <a:off x="1040316" y="5333999"/>
          <a:ext cx="10175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Equation" r:id="rId13" imgW="419040" imgH="228600" progId="Equation.DSMT4">
                  <p:embed/>
                </p:oleObj>
              </mc:Choice>
              <mc:Fallback>
                <p:oleObj name="Equation" r:id="rId13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316" y="5333999"/>
                        <a:ext cx="10175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213503"/>
              </p:ext>
            </p:extLst>
          </p:nvPr>
        </p:nvGraphicFramePr>
        <p:xfrm>
          <a:off x="5087044" y="2263419"/>
          <a:ext cx="13573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Equation" r:id="rId15" imgW="558720" imgH="177480" progId="Equation.DSMT4">
                  <p:embed/>
                </p:oleObj>
              </mc:Choice>
              <mc:Fallback>
                <p:oleObj name="Equation" r:id="rId15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044" y="2263419"/>
                        <a:ext cx="135731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09738"/>
              </p:ext>
            </p:extLst>
          </p:nvPr>
        </p:nvGraphicFramePr>
        <p:xfrm>
          <a:off x="1040316" y="5989637"/>
          <a:ext cx="13874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Equation" r:id="rId17" imgW="571320" imgH="203040" progId="Equation.DSMT4">
                  <p:embed/>
                </p:oleObj>
              </mc:Choice>
              <mc:Fallback>
                <p:oleObj name="Equation" r:id="rId1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316" y="5989637"/>
                        <a:ext cx="13874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40316" y="533400"/>
            <a:ext cx="407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x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2716716" y="533400"/>
            <a:ext cx="417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y</a:t>
            </a:r>
          </a:p>
        </p:txBody>
      </p:sp>
      <p:sp>
        <p:nvSpPr>
          <p:cNvPr id="20" name="Curved Down Arrow 19"/>
          <p:cNvSpPr/>
          <p:nvPr/>
        </p:nvSpPr>
        <p:spPr>
          <a:xfrm>
            <a:off x="1141700" y="1292120"/>
            <a:ext cx="1992118" cy="57390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6081" y="3124200"/>
            <a:ext cx="2730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Write as a Function:</a:t>
            </a:r>
            <a:endParaRPr lang="en-US" sz="2400" b="1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558481"/>
              </p:ext>
            </p:extLst>
          </p:nvPr>
        </p:nvGraphicFramePr>
        <p:xfrm>
          <a:off x="4773613" y="3693817"/>
          <a:ext cx="19129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Equation" r:id="rId19" imgW="787320" imgH="203040" progId="Equation.DSMT4">
                  <p:embed/>
                </p:oleObj>
              </mc:Choice>
              <mc:Fallback>
                <p:oleObj name="Equation" r:id="rId19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3693817"/>
                        <a:ext cx="191293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304687"/>
              </p:ext>
            </p:extLst>
          </p:nvPr>
        </p:nvGraphicFramePr>
        <p:xfrm>
          <a:off x="4759325" y="4151017"/>
          <a:ext cx="15716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21" imgW="647640" imgH="203040" progId="Equation.DSMT4">
                  <p:embed/>
                </p:oleObj>
              </mc:Choice>
              <mc:Fallback>
                <p:oleObj name="Equation" r:id="rId21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4151017"/>
                        <a:ext cx="157162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637703"/>
              </p:ext>
            </p:extLst>
          </p:nvPr>
        </p:nvGraphicFramePr>
        <p:xfrm>
          <a:off x="4759325" y="4630442"/>
          <a:ext cx="1511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Equation" r:id="rId23" imgW="622080" imgH="228600" progId="Equation.DSMT4">
                  <p:embed/>
                </p:oleObj>
              </mc:Choice>
              <mc:Fallback>
                <p:oleObj name="Equation" r:id="rId23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4630442"/>
                        <a:ext cx="15113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083191"/>
              </p:ext>
            </p:extLst>
          </p:nvPr>
        </p:nvGraphicFramePr>
        <p:xfrm>
          <a:off x="4759325" y="5232105"/>
          <a:ext cx="18811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Equation" r:id="rId25" imgW="774360" imgH="203040" progId="Equation.DSMT4">
                  <p:embed/>
                </p:oleObj>
              </mc:Choice>
              <mc:Fallback>
                <p:oleObj name="Equation" r:id="rId25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5232105"/>
                        <a:ext cx="18811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473462" y="5943599"/>
            <a:ext cx="4343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You are evaluating an expression for a specific value.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7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9" grpId="0"/>
      <p:bldP spid="8" grpId="0"/>
      <p:bldP spid="10" grpId="0"/>
      <p:bldP spid="18" grpId="0"/>
      <p:bldP spid="19" grpId="0"/>
      <p:bldP spid="20" grpId="0" animBg="1"/>
      <p:bldP spid="21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E84B-CC10-4118-8A02-DE996A3826E1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4200" y="304800"/>
            <a:ext cx="8624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Visualize the Math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96" y="1752600"/>
            <a:ext cx="856982" cy="1143000"/>
          </a:xfrm>
          <a:prstGeom prst="rect">
            <a:avLst/>
          </a:prstGeom>
        </p:spPr>
      </p:pic>
      <p:sp>
        <p:nvSpPr>
          <p:cNvPr id="5" name="TextBox 4">
            <a:hlinkClick r:id="rId3" action="ppaction://hlinkfile"/>
          </p:cNvPr>
          <p:cNvSpPr txBox="1"/>
          <p:nvPr/>
        </p:nvSpPr>
        <p:spPr>
          <a:xfrm>
            <a:off x="1522059" y="2093267"/>
            <a:ext cx="4252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hlinkClick r:id="rId4" action="ppaction://hlinkfile"/>
              </a:rPr>
              <a:t>1.02 Domain and Range Activity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14201" y="6248400"/>
            <a:ext cx="3124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5"/>
              </a:rPr>
              <a:t>http://www.teachertube.com/viewVideo.php?video_id=48227&amp;title=Domain_and_Range_KORNCAST</a:t>
            </a:r>
            <a:endParaRPr lang="en-US" sz="800" dirty="0"/>
          </a:p>
        </p:txBody>
      </p:sp>
      <p:sp>
        <p:nvSpPr>
          <p:cNvPr id="7" name="Rectangle 6">
            <a:hlinkClick r:id="rId6"/>
          </p:cNvPr>
          <p:cNvSpPr/>
          <p:nvPr/>
        </p:nvSpPr>
        <p:spPr>
          <a:xfrm>
            <a:off x="4918070" y="6079123"/>
            <a:ext cx="381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http://www.teachertube.com/viewVideo.php?video_id=184754&amp;title=Interval_Notation&amp;vpkey=</a:t>
            </a:r>
          </a:p>
        </p:txBody>
      </p:sp>
      <p:sp>
        <p:nvSpPr>
          <p:cNvPr id="8" name="Rectangle 7">
            <a:hlinkClick r:id="rId5"/>
          </p:cNvPr>
          <p:cNvSpPr/>
          <p:nvPr/>
        </p:nvSpPr>
        <p:spPr>
          <a:xfrm>
            <a:off x="214201" y="5104940"/>
            <a:ext cx="38077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Domain and Range Tutorial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>
            <a:hlinkClick r:id="rId6"/>
          </p:cNvPr>
          <p:cNvSpPr/>
          <p:nvPr/>
        </p:nvSpPr>
        <p:spPr>
          <a:xfrm>
            <a:off x="4931925" y="5141579"/>
            <a:ext cx="35899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Interval Notation Tutorial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1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223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62</cp:revision>
  <dcterms:created xsi:type="dcterms:W3CDTF">2012-08-05T13:37:15Z</dcterms:created>
  <dcterms:modified xsi:type="dcterms:W3CDTF">2013-08-29T15:38:00Z</dcterms:modified>
</cp:coreProperties>
</file>