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1" r:id="rId3"/>
    <p:sldId id="264" r:id="rId4"/>
    <p:sldId id="266" r:id="rId5"/>
    <p:sldId id="263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04A1C-6C78-4F4E-93D5-A8A16E77BA85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6DEFE-5B33-4678-820C-2C43E1D13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0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fld id="{3C8B1C0D-4A97-4CC3-90E3-AFDC5704DA88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B408-189E-4A4E-82F8-6B0FEF21392A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6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0EFC-BD4B-4E51-B1FD-5A14CA3A2B19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8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63D8-93E5-4F7C-B426-29F768025A7D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6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CAE4-ED3A-4794-8CCC-C08B9C5A6673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9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9B79-359B-442F-BB05-0C2B15DA89A6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2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A7C7-9AD2-4797-928A-EDD5366CF988}" type="datetime1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1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0AD3-D4E4-479E-B5C8-F493328BEB50}" type="datetime1">
              <a:rPr lang="en-US" smtClean="0"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6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4BB2-F49E-49AA-963F-C2F858D22337}" type="datetime1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0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6146-FB4B-4679-9B04-5F5921BF9327}" type="datetime1">
              <a:rPr lang="en-US" smtClean="0"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9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D7BD-6471-4303-8DED-005B4BD32A89}" type="datetime1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0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0FFE-C487-4880-8A34-9F9A45600210}" type="datetime1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2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CF2A9-C8A4-4144-A78B-61D229145975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D4609-58F7-48F9-BC0E-6DF40D5F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9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png"/><Relationship Id="rId18" Type="http://schemas.openxmlformats.org/officeDocument/2006/relationships/image" Target="../media/image5.wmf"/><Relationship Id="rId3" Type="http://schemas.openxmlformats.org/officeDocument/2006/relationships/image" Target="../media/image7.png"/><Relationship Id="rId7" Type="http://schemas.openxmlformats.org/officeDocument/2006/relationships/image" Target="../media/image2.wmf"/><Relationship Id="rId12" Type="http://schemas.openxmlformats.org/officeDocument/2006/relationships/image" Target="../media/image8.png"/><Relationship Id="rId1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png"/><Relationship Id="rId20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11.png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7.wmf"/><Relationship Id="rId18" Type="http://schemas.openxmlformats.org/officeDocument/2006/relationships/image" Target="../media/image20.jp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1.bin"/><Relationship Id="rId17" Type="http://schemas.openxmlformats.org/officeDocument/2006/relationships/hyperlink" Target="http://www.mathwords.com/" TargetMode="Externa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5.wmf"/><Relationship Id="rId1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7.wmf"/><Relationship Id="rId3" Type="http://schemas.openxmlformats.org/officeDocument/2006/relationships/image" Target="../media/image29.jpeg"/><Relationship Id="rId21" Type="http://schemas.openxmlformats.org/officeDocument/2006/relationships/image" Target="../media/image30.png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0.bin"/><Relationship Id="rId4" Type="http://schemas.openxmlformats.org/officeDocument/2006/relationships/hyperlink" Target="1.1A%20Families_of_Functions.tns" TargetMode="External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35.wmf"/><Relationship Id="rId18" Type="http://schemas.openxmlformats.org/officeDocument/2006/relationships/image" Target="../media/image37.wmf"/><Relationship Id="rId3" Type="http://schemas.openxmlformats.org/officeDocument/2006/relationships/image" Target="../media/image13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png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1.wmf"/><Relationship Id="rId11" Type="http://schemas.openxmlformats.org/officeDocument/2006/relationships/image" Target="../media/image34.wmf"/><Relationship Id="rId5" Type="http://schemas.openxmlformats.org/officeDocument/2006/relationships/image" Target="../media/image40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23.bin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39.wmf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4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53.wmf"/><Relationship Id="rId3" Type="http://schemas.openxmlformats.org/officeDocument/2006/relationships/image" Target="../media/image55.png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303" y="3113921"/>
            <a:ext cx="2081620" cy="1381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143000" y="1087495"/>
            <a:ext cx="66093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Name That Graph…. Parent Graphs or Base Graphs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699938"/>
              </p:ext>
            </p:extLst>
          </p:nvPr>
        </p:nvGraphicFramePr>
        <p:xfrm>
          <a:off x="150938" y="2133762"/>
          <a:ext cx="16827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" name="Equation" r:id="rId4" imgW="571320" imgH="203040" progId="Equation.DSMT4">
                  <p:embed/>
                </p:oleObj>
              </mc:Choice>
              <mc:Fallback>
                <p:oleObj name="Equation" r:id="rId4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38" y="2133762"/>
                        <a:ext cx="16827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08096" y="1658213"/>
            <a:ext cx="9557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Linear</a:t>
            </a:r>
            <a:endParaRPr lang="en-US" sz="2400" dirty="0">
              <a:solidFill>
                <a:schemeClr val="accent2"/>
              </a:solidFill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218963"/>
              </p:ext>
            </p:extLst>
          </p:nvPr>
        </p:nvGraphicFramePr>
        <p:xfrm>
          <a:off x="4576249" y="2138112"/>
          <a:ext cx="183356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" name="Equation" r:id="rId6" imgW="622080" imgH="228600" progId="Equation.DSMT4">
                  <p:embed/>
                </p:oleObj>
              </mc:Choice>
              <mc:Fallback>
                <p:oleObj name="Equation" r:id="rId6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249" y="2138112"/>
                        <a:ext cx="183356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664119" y="1639979"/>
            <a:ext cx="152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Quadratic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3998"/>
              </p:ext>
            </p:extLst>
          </p:nvPr>
        </p:nvGraphicFramePr>
        <p:xfrm>
          <a:off x="179387" y="3717963"/>
          <a:ext cx="1833563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" name="Equation" r:id="rId8" imgW="622080" imgH="253800" progId="Equation.DSMT4">
                  <p:embed/>
                </p:oleObj>
              </mc:Choice>
              <mc:Fallback>
                <p:oleObj name="Equation" r:id="rId8" imgW="622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" y="3717963"/>
                        <a:ext cx="1833563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79387" y="3239884"/>
            <a:ext cx="217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Absolute Value</a:t>
            </a:r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909890"/>
              </p:ext>
            </p:extLst>
          </p:nvPr>
        </p:nvGraphicFramePr>
        <p:xfrm>
          <a:off x="4691988" y="3627336"/>
          <a:ext cx="202247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" name="Equation" r:id="rId10" imgW="685800" imgH="241200" progId="Equation.DSMT4">
                  <p:embed/>
                </p:oleObj>
              </mc:Choice>
              <mc:Fallback>
                <p:oleObj name="Equation" r:id="rId10" imgW="685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988" y="3627336"/>
                        <a:ext cx="2022475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691988" y="3160229"/>
            <a:ext cx="1817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Square Root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02418" y="4975041"/>
            <a:ext cx="96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Cubic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4750725" y="4978623"/>
            <a:ext cx="175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Exponential</a:t>
            </a:r>
          </a:p>
        </p:txBody>
      </p:sp>
      <p:pic>
        <p:nvPicPr>
          <p:cNvPr id="1033" name="Picture 9" descr="C:\Users\STEPHA~1\AppData\Local\Temp\SNAGHTML4dd1ff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13" y="1517729"/>
            <a:ext cx="1901433" cy="124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281" y="1487688"/>
            <a:ext cx="2061119" cy="1379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 descr="C:\Users\STEPHA~1\AppData\Local\Temp\SNAGHTML4fd2ca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39884"/>
            <a:ext cx="2284611" cy="148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975041"/>
            <a:ext cx="2028665" cy="134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494" y="5105400"/>
            <a:ext cx="2171506" cy="145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23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923580"/>
              </p:ext>
            </p:extLst>
          </p:nvPr>
        </p:nvGraphicFramePr>
        <p:xfrm>
          <a:off x="226218" y="5451575"/>
          <a:ext cx="1833563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" name="Equation" r:id="rId17" imgW="622080" imgH="228600" progId="Equation.DSMT4">
                  <p:embed/>
                </p:oleObj>
              </mc:Choice>
              <mc:Fallback>
                <p:oleObj name="Equation" r:id="rId17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" y="5451575"/>
                        <a:ext cx="1833563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97811"/>
              </p:ext>
            </p:extLst>
          </p:nvPr>
        </p:nvGraphicFramePr>
        <p:xfrm>
          <a:off x="4795838" y="5495772"/>
          <a:ext cx="18335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" name="Equation" r:id="rId19" imgW="622080" imgH="228600" progId="Equation.DSMT4">
                  <p:embed/>
                </p:oleObj>
              </mc:Choice>
              <mc:Fallback>
                <p:oleObj name="Equation" r:id="rId19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5838" y="5495772"/>
                        <a:ext cx="18335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" y="67270"/>
            <a:ext cx="84205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1.1A Horizontal Translations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490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1" grpId="0" autoUpdateAnimBg="0"/>
      <p:bldP spid="9224" grpId="0" autoUpdateAnimBg="0"/>
      <p:bldP spid="9226" grpId="0" autoUpdateAnimBg="0"/>
      <p:bldP spid="9230" grpId="0" autoUpdateAnimBg="0"/>
      <p:bldP spid="9233" grpId="0" autoUpdateAnimBg="0"/>
      <p:bldP spid="92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92113" y="152400"/>
            <a:ext cx="8067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u="sng" dirty="0">
                <a:solidFill>
                  <a:schemeClr val="accent2"/>
                </a:solidFill>
              </a:rPr>
              <a:t>Identify the function equation that is different from the rest.</a:t>
            </a:r>
          </a:p>
        </p:txBody>
      </p:sp>
      <p:graphicFrame>
        <p:nvGraphicFramePr>
          <p:cNvPr id="409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293677"/>
              </p:ext>
            </p:extLst>
          </p:nvPr>
        </p:nvGraphicFramePr>
        <p:xfrm>
          <a:off x="1646238" y="644525"/>
          <a:ext cx="11430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" name="Equation" r:id="rId4" imgW="419100" imgH="228600" progId="Equation.DSMT4">
                  <p:embed/>
                </p:oleObj>
              </mc:Choice>
              <mc:Fallback>
                <p:oleObj name="Equation" r:id="rId4" imgW="419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644525"/>
                        <a:ext cx="1143000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982518"/>
              </p:ext>
            </p:extLst>
          </p:nvPr>
        </p:nvGraphicFramePr>
        <p:xfrm>
          <a:off x="4610100" y="609600"/>
          <a:ext cx="11080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" name="Equation" r:id="rId6" imgW="406400" imgH="228600" progId="Equation.DSMT4">
                  <p:embed/>
                </p:oleObj>
              </mc:Choice>
              <mc:Fallback>
                <p:oleObj name="Equation" r:id="rId6" imgW="406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609600"/>
                        <a:ext cx="1108075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175320"/>
              </p:ext>
            </p:extLst>
          </p:nvPr>
        </p:nvGraphicFramePr>
        <p:xfrm>
          <a:off x="1646238" y="1389062"/>
          <a:ext cx="11080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1" name="Equation" r:id="rId8" imgW="419100" imgH="228600" progId="Equation.DSMT4">
                  <p:embed/>
                </p:oleObj>
              </mc:Choice>
              <mc:Fallback>
                <p:oleObj name="Equation" r:id="rId8" imgW="419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1389062"/>
                        <a:ext cx="1108075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9928"/>
              </p:ext>
            </p:extLst>
          </p:nvPr>
        </p:nvGraphicFramePr>
        <p:xfrm>
          <a:off x="4610100" y="1371600"/>
          <a:ext cx="12763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2" name="Equation" r:id="rId10" imgW="482600" imgH="241300" progId="Equation.DSMT4">
                  <p:embed/>
                </p:oleObj>
              </mc:Choice>
              <mc:Fallback>
                <p:oleObj name="Equation" r:id="rId10" imgW="4826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1371600"/>
                        <a:ext cx="127635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038626"/>
              </p:ext>
            </p:extLst>
          </p:nvPr>
        </p:nvGraphicFramePr>
        <p:xfrm>
          <a:off x="1646238" y="2403475"/>
          <a:ext cx="9398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3" name="Equation" r:id="rId12" imgW="355600" imgH="165100" progId="Equation.DSMT4">
                  <p:embed/>
                </p:oleObj>
              </mc:Choice>
              <mc:Fallback>
                <p:oleObj name="Equation" r:id="rId12" imgW="3556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2403475"/>
                        <a:ext cx="9398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4" name="Picture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8" y="2327275"/>
            <a:ext cx="16351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228600" y="3124200"/>
            <a:ext cx="8686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00"/>
                </a:solidFill>
                <a:latin typeface="Helvetica" charset="0"/>
              </a:rPr>
              <a:t>In </a:t>
            </a:r>
            <a:r>
              <a:rPr lang="en-US" sz="2400" b="0" dirty="0" smtClean="0">
                <a:solidFill>
                  <a:srgbClr val="000000"/>
                </a:solidFill>
                <a:latin typeface="Helvetica" charset="0"/>
              </a:rPr>
              <a:t>mathematics, </a:t>
            </a:r>
            <a:r>
              <a:rPr lang="en-US" sz="2400" b="1" dirty="0">
                <a:solidFill>
                  <a:srgbClr val="10630E"/>
                </a:solidFill>
                <a:latin typeface="Helvetica" charset="0"/>
              </a:rPr>
              <a:t>transformations</a:t>
            </a:r>
            <a:r>
              <a:rPr lang="en-US" sz="2400" b="0" dirty="0">
                <a:solidFill>
                  <a:srgbClr val="000000"/>
                </a:solidFill>
                <a:latin typeface="Helvetica" charset="0"/>
              </a:rPr>
              <a:t> refer to a manipulation of the graph of a </a:t>
            </a:r>
            <a:r>
              <a:rPr lang="en-US" sz="2400" b="0" dirty="0">
                <a:solidFill>
                  <a:schemeClr val="accent2"/>
                </a:solidFill>
                <a:latin typeface="Helvetica" charset="0"/>
              </a:rPr>
              <a:t>function or relation</a:t>
            </a:r>
            <a:r>
              <a:rPr lang="en-US" sz="2400" b="0" dirty="0">
                <a:solidFill>
                  <a:srgbClr val="000000"/>
                </a:solidFill>
                <a:latin typeface="Helvetica" charset="0"/>
              </a:rPr>
              <a:t> such as a</a:t>
            </a:r>
            <a:r>
              <a:rPr lang="en-US" sz="2400" b="0" dirty="0">
                <a:solidFill>
                  <a:schemeClr val="tx2">
                    <a:lumMod val="75000"/>
                  </a:schemeClr>
                </a:solidFill>
                <a:latin typeface="Helvetica" charset="0"/>
              </a:rPr>
              <a:t>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Helvetica" charset="0"/>
              </a:rPr>
              <a:t>translation</a:t>
            </a:r>
            <a:r>
              <a:rPr lang="en-US" sz="2400" b="0" dirty="0">
                <a:solidFill>
                  <a:srgbClr val="000000"/>
                </a:solidFill>
                <a:latin typeface="Helvetica" charset="0"/>
              </a:rPr>
              <a:t>, a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Helvetica" charset="0"/>
              </a:rPr>
              <a:t>reflection</a:t>
            </a:r>
            <a:r>
              <a:rPr lang="en-US" sz="2400" b="0" dirty="0">
                <a:solidFill>
                  <a:srgbClr val="000000"/>
                </a:solidFill>
                <a:latin typeface="Helvetica" charset="0"/>
              </a:rPr>
              <a:t> or a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Helvetica" charset="0"/>
              </a:rPr>
              <a:t>stretch</a:t>
            </a:r>
            <a:r>
              <a:rPr lang="en-US" sz="2400" b="0" dirty="0">
                <a:solidFill>
                  <a:srgbClr val="000000"/>
                </a:solidFill>
                <a:latin typeface="Helvetica" charset="0"/>
              </a:rPr>
              <a:t>. The result of a transformation </a:t>
            </a:r>
            <a:r>
              <a:rPr lang="en-US" sz="2400" dirty="0" smtClean="0">
                <a:solidFill>
                  <a:srgbClr val="000000"/>
                </a:solidFill>
                <a:latin typeface="Helvetica" charset="0"/>
              </a:rPr>
              <a:t>can be</a:t>
            </a:r>
            <a:r>
              <a:rPr lang="en-US" sz="2400" b="0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2400" b="0" dirty="0">
                <a:solidFill>
                  <a:srgbClr val="000000"/>
                </a:solidFill>
                <a:latin typeface="Helvetica" charset="0"/>
              </a:rPr>
              <a:t>called the </a:t>
            </a:r>
            <a:r>
              <a:rPr lang="en-US" sz="2400" b="0" dirty="0" smtClean="0">
                <a:solidFill>
                  <a:srgbClr val="CC0000"/>
                </a:solidFill>
                <a:latin typeface="Helvetica" charset="0"/>
              </a:rPr>
              <a:t>image graph or image function</a:t>
            </a:r>
            <a:r>
              <a:rPr lang="en-US" sz="2400" b="0" dirty="0" smtClean="0">
                <a:solidFill>
                  <a:srgbClr val="000000"/>
                </a:solidFill>
                <a:latin typeface="Helvetica" charset="0"/>
              </a:rPr>
              <a:t>.</a:t>
            </a:r>
            <a:endParaRPr lang="en-US" sz="2400" b="0" dirty="0">
              <a:solidFill>
                <a:srgbClr val="000000"/>
              </a:solidFill>
              <a:latin typeface="Helvetica" charset="0"/>
            </a:endParaRPr>
          </a:p>
          <a:p>
            <a:r>
              <a:rPr lang="en-US" sz="2400" b="0" dirty="0">
                <a:solidFill>
                  <a:srgbClr val="000000"/>
                </a:solidFill>
                <a:latin typeface="Helvetica" charset="0"/>
              </a:rPr>
              <a:t>A </a:t>
            </a:r>
            <a:r>
              <a:rPr lang="en-US" sz="2400" b="1" dirty="0">
                <a:solidFill>
                  <a:srgbClr val="10630E"/>
                </a:solidFill>
                <a:latin typeface="Helvetica" charset="0"/>
              </a:rPr>
              <a:t>transformation</a:t>
            </a:r>
            <a:r>
              <a:rPr lang="en-US" sz="2400" dirty="0">
                <a:solidFill>
                  <a:srgbClr val="10630E"/>
                </a:solidFill>
                <a:latin typeface="Helvetica" charset="0"/>
              </a:rPr>
              <a:t> </a:t>
            </a:r>
            <a:r>
              <a:rPr lang="en-US" sz="2400" b="0" dirty="0">
                <a:latin typeface="Helvetica" charset="0"/>
              </a:rPr>
              <a:t>is indicated in </a:t>
            </a:r>
            <a:r>
              <a:rPr lang="en-US" sz="2400" b="0" dirty="0" smtClean="0">
                <a:latin typeface="Helvetica" charset="0"/>
              </a:rPr>
              <a:t>a function </a:t>
            </a:r>
            <a:r>
              <a:rPr lang="en-US" sz="2400" b="0" dirty="0">
                <a:latin typeface="Helvetica" charset="0"/>
              </a:rPr>
              <a:t>equation by including a parameter in the parent function.</a:t>
            </a:r>
            <a:endParaRPr lang="en-US" sz="2400" b="0" dirty="0">
              <a:solidFill>
                <a:srgbClr val="000000"/>
              </a:solidFill>
              <a:latin typeface="Helvetica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539301"/>
              </p:ext>
            </p:extLst>
          </p:nvPr>
        </p:nvGraphicFramePr>
        <p:xfrm>
          <a:off x="4824569" y="5638800"/>
          <a:ext cx="3635219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4" name="Equation" r:id="rId15" imgW="1295280" imgH="253800" progId="Equation.DSMT4">
                  <p:embed/>
                </p:oleObj>
              </mc:Choice>
              <mc:Fallback>
                <p:oleObj name="Equation" r:id="rId15" imgW="12952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569" y="5638800"/>
                        <a:ext cx="3635219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67200" y="2209800"/>
            <a:ext cx="2362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hlinkClick r:id="rId17"/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741293"/>
            <a:ext cx="3962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8" y="195470"/>
            <a:ext cx="742718" cy="990600"/>
          </a:xfrm>
          <a:prstGeom prst="rect">
            <a:avLst/>
          </a:prstGeom>
        </p:spPr>
      </p:pic>
      <p:sp>
        <p:nvSpPr>
          <p:cNvPr id="5" name="TextBox 4">
            <a:hlinkClick r:id="rId4" action="ppaction://hlinkfile"/>
          </p:cNvPr>
          <p:cNvSpPr txBox="1"/>
          <p:nvPr/>
        </p:nvSpPr>
        <p:spPr>
          <a:xfrm>
            <a:off x="793917" y="506104"/>
            <a:ext cx="2629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1.1A Families of Functions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146387"/>
              </p:ext>
            </p:extLst>
          </p:nvPr>
        </p:nvGraphicFramePr>
        <p:xfrm>
          <a:off x="4431745" y="337213"/>
          <a:ext cx="2952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" name="Equation" r:id="rId5" imgW="787320" imgH="203040" progId="Equation.DSMT4">
                  <p:embed/>
                </p:oleObj>
              </mc:Choice>
              <mc:Fallback>
                <p:oleObj name="Equation" r:id="rId5" imgW="78732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1745" y="337213"/>
                        <a:ext cx="29527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86200" y="1137650"/>
            <a:ext cx="4644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Represents a horizontal translation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4671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 &gt; 0, the translation is to the right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854" y="2337052"/>
            <a:ext cx="3716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 = 3, shift three units right </a:t>
            </a:r>
            <a:endParaRPr lang="en-US" sz="24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877957"/>
              </p:ext>
            </p:extLst>
          </p:nvPr>
        </p:nvGraphicFramePr>
        <p:xfrm>
          <a:off x="460639" y="3444882"/>
          <a:ext cx="1862137" cy="488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" name="Equation" r:id="rId7" imgW="774360" imgH="203040" progId="Equation.DSMT4">
                  <p:embed/>
                </p:oleObj>
              </mc:Choice>
              <mc:Fallback>
                <p:oleObj name="Equation" r:id="rId7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39" y="3444882"/>
                        <a:ext cx="1862137" cy="488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729551"/>
              </p:ext>
            </p:extLst>
          </p:nvPr>
        </p:nvGraphicFramePr>
        <p:xfrm>
          <a:off x="342836" y="2779972"/>
          <a:ext cx="915988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" name="Equation" r:id="rId9" imgW="380880" imgH="253800" progId="Equation.DSMT4">
                  <p:embed/>
                </p:oleObj>
              </mc:Choice>
              <mc:Fallback>
                <p:oleObj name="Equation" r:id="rId9" imgW="380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36" y="2779972"/>
                        <a:ext cx="915988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969332"/>
              </p:ext>
            </p:extLst>
          </p:nvPr>
        </p:nvGraphicFramePr>
        <p:xfrm>
          <a:off x="1340784" y="2802718"/>
          <a:ext cx="186213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" name="Equation" r:id="rId11" imgW="774360" imgH="253800" progId="Equation.DSMT4">
                  <p:embed/>
                </p:oleObj>
              </mc:Choice>
              <mc:Fallback>
                <p:oleObj name="Equation" r:id="rId11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0784" y="2802718"/>
                        <a:ext cx="1862137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4648200" y="1905000"/>
            <a:ext cx="0" cy="393927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71985" y="1828800"/>
            <a:ext cx="4436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h &lt; 0, the translation is to the left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24385" y="2341053"/>
            <a:ext cx="3454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 = -2, shift two units left </a:t>
            </a:r>
            <a:endParaRPr lang="en-US" sz="2400" b="1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112401"/>
              </p:ext>
            </p:extLst>
          </p:nvPr>
        </p:nvGraphicFramePr>
        <p:xfrm>
          <a:off x="4986953" y="3352800"/>
          <a:ext cx="244316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" name="Equation" r:id="rId13" imgW="1015920" imgH="253800" progId="Equation.DSMT4">
                  <p:embed/>
                </p:oleObj>
              </mc:Choice>
              <mc:Fallback>
                <p:oleObj name="Equation" r:id="rId13" imgW="1015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6953" y="3352800"/>
                        <a:ext cx="2443162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228056"/>
              </p:ext>
            </p:extLst>
          </p:nvPr>
        </p:nvGraphicFramePr>
        <p:xfrm>
          <a:off x="4900585" y="2759075"/>
          <a:ext cx="915988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" name="Equation" r:id="rId15" imgW="380880" imgH="253800" progId="Equation.DSMT4">
                  <p:embed/>
                </p:oleObj>
              </mc:Choice>
              <mc:Fallback>
                <p:oleObj name="Equation" r:id="rId15" imgW="380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585" y="2759075"/>
                        <a:ext cx="915988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337747"/>
              </p:ext>
            </p:extLst>
          </p:nvPr>
        </p:nvGraphicFramePr>
        <p:xfrm>
          <a:off x="5765773" y="2743200"/>
          <a:ext cx="186213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" name="Equation" r:id="rId17" imgW="774360" imgH="253800" progId="Equation.DSMT4">
                  <p:embed/>
                </p:oleObj>
              </mc:Choice>
              <mc:Fallback>
                <p:oleObj name="Equation" r:id="rId17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773" y="2743200"/>
                        <a:ext cx="1862137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203576"/>
              </p:ext>
            </p:extLst>
          </p:nvPr>
        </p:nvGraphicFramePr>
        <p:xfrm>
          <a:off x="5283843" y="3868738"/>
          <a:ext cx="1892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" name="Equation" r:id="rId19" imgW="787320" imgH="203040" progId="Equation.DSMT4">
                  <p:embed/>
                </p:oleObj>
              </mc:Choice>
              <mc:Fallback>
                <p:oleObj name="Equation" r:id="rId19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843" y="3868738"/>
                        <a:ext cx="1892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79308" y="5950803"/>
            <a:ext cx="7736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With a horizontal translation, the domain may be affected, 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                                                       the range stays the same.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03382" y="4106131"/>
            <a:ext cx="2556549" cy="1532406"/>
            <a:chOff x="4320854" y="2845745"/>
            <a:chExt cx="2556549" cy="1532406"/>
          </a:xfrm>
        </p:grpSpPr>
        <p:sp>
          <p:nvSpPr>
            <p:cNvPr id="23" name="Line 8"/>
            <p:cNvSpPr>
              <a:spLocks noChangeShapeType="1"/>
            </p:cNvSpPr>
            <p:nvPr/>
          </p:nvSpPr>
          <p:spPr bwMode="auto">
            <a:xfrm flipV="1">
              <a:off x="4661727" y="2845745"/>
              <a:ext cx="0" cy="15324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>
              <a:off x="4491291" y="3902821"/>
              <a:ext cx="15339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5769565" y="3477153"/>
              <a:ext cx="1107838" cy="340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>
                <a:tabLst>
                  <a:tab pos="1143000" algn="l"/>
                </a:tabLst>
              </a:pPr>
              <a:r>
                <a:rPr lang="en-US" sz="1200" i="1"/>
                <a:t>y</a:t>
              </a:r>
              <a:r>
                <a:rPr lang="en-US" sz="1200"/>
                <a:t> = </a:t>
              </a:r>
              <a:r>
                <a:rPr lang="en-US" sz="1200" i="1"/>
                <a:t>f</a:t>
              </a:r>
              <a:r>
                <a:rPr lang="en-US" sz="1200"/>
                <a:t> (</a:t>
              </a:r>
              <a:r>
                <a:rPr lang="en-US" sz="1200" i="1"/>
                <a:t>x </a:t>
              </a:r>
              <a:r>
                <a:rPr lang="en-US" sz="1200"/>
                <a:t>- h)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4320854" y="3136618"/>
              <a:ext cx="1107838" cy="340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algn="r">
                <a:tabLst>
                  <a:tab pos="1143000" algn="l"/>
                </a:tabLst>
              </a:pPr>
              <a:r>
                <a:rPr lang="en-US" sz="1200" i="1"/>
                <a:t>y</a:t>
              </a:r>
              <a:r>
                <a:rPr lang="en-US" sz="1200"/>
                <a:t> = </a:t>
              </a:r>
              <a:r>
                <a:rPr lang="en-US" sz="1200" i="1"/>
                <a:t>f</a:t>
              </a:r>
              <a:r>
                <a:rPr lang="en-US" sz="1200"/>
                <a:t> (</a:t>
              </a:r>
              <a:r>
                <a:rPr lang="en-US" sz="1200" i="1"/>
                <a:t>x</a:t>
              </a:r>
              <a:r>
                <a:rPr lang="en-US" sz="1200"/>
                <a:t>)</a:t>
              </a: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5343474" y="3392019"/>
              <a:ext cx="340873" cy="340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>
                <a:tabLst>
                  <a:tab pos="1143000" algn="l"/>
                </a:tabLst>
              </a:pPr>
              <a:r>
                <a:rPr lang="en-US" sz="1200" dirty="0"/>
                <a:t>h</a:t>
              </a:r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>
              <a:off x="5258256" y="3647420"/>
              <a:ext cx="511310" cy="0"/>
            </a:xfrm>
            <a:prstGeom prst="line">
              <a:avLst/>
            </a:prstGeom>
            <a:noFill/>
            <a:ln w="12700">
              <a:solidFill>
                <a:srgbClr val="CC33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9"/>
            <p:cNvSpPr>
              <a:spLocks/>
            </p:cNvSpPr>
            <p:nvPr/>
          </p:nvSpPr>
          <p:spPr bwMode="auto">
            <a:xfrm>
              <a:off x="4746946" y="3260771"/>
              <a:ext cx="853958" cy="991453"/>
            </a:xfrm>
            <a:custGeom>
              <a:avLst/>
              <a:gdLst>
                <a:gd name="T0" fmla="*/ 0 w 481"/>
                <a:gd name="T1" fmla="*/ 410 h 559"/>
                <a:gd name="T2" fmla="*/ 6 w 481"/>
                <a:gd name="T3" fmla="*/ 417 h 559"/>
                <a:gd name="T4" fmla="*/ 14 w 481"/>
                <a:gd name="T5" fmla="*/ 425 h 559"/>
                <a:gd name="T6" fmla="*/ 22 w 481"/>
                <a:gd name="T7" fmla="*/ 437 h 559"/>
                <a:gd name="T8" fmla="*/ 32 w 481"/>
                <a:gd name="T9" fmla="*/ 449 h 559"/>
                <a:gd name="T10" fmla="*/ 42 w 481"/>
                <a:gd name="T11" fmla="*/ 464 h 559"/>
                <a:gd name="T12" fmla="*/ 53 w 481"/>
                <a:gd name="T13" fmla="*/ 479 h 559"/>
                <a:gd name="T14" fmla="*/ 76 w 481"/>
                <a:gd name="T15" fmla="*/ 510 h 559"/>
                <a:gd name="T16" fmla="*/ 89 w 481"/>
                <a:gd name="T17" fmla="*/ 523 h 559"/>
                <a:gd name="T18" fmla="*/ 102 w 481"/>
                <a:gd name="T19" fmla="*/ 536 h 559"/>
                <a:gd name="T20" fmla="*/ 114 w 481"/>
                <a:gd name="T21" fmla="*/ 546 h 559"/>
                <a:gd name="T22" fmla="*/ 127 w 481"/>
                <a:gd name="T23" fmla="*/ 553 h 559"/>
                <a:gd name="T24" fmla="*/ 139 w 481"/>
                <a:gd name="T25" fmla="*/ 557 h 559"/>
                <a:gd name="T26" fmla="*/ 145 w 481"/>
                <a:gd name="T27" fmla="*/ 558 h 559"/>
                <a:gd name="T28" fmla="*/ 152 w 481"/>
                <a:gd name="T29" fmla="*/ 558 h 559"/>
                <a:gd name="T30" fmla="*/ 158 w 481"/>
                <a:gd name="T31" fmla="*/ 556 h 559"/>
                <a:gd name="T32" fmla="*/ 163 w 481"/>
                <a:gd name="T33" fmla="*/ 554 h 559"/>
                <a:gd name="T34" fmla="*/ 169 w 481"/>
                <a:gd name="T35" fmla="*/ 550 h 559"/>
                <a:gd name="T36" fmla="*/ 175 w 481"/>
                <a:gd name="T37" fmla="*/ 544 h 559"/>
                <a:gd name="T38" fmla="*/ 180 w 481"/>
                <a:gd name="T39" fmla="*/ 537 h 559"/>
                <a:gd name="T40" fmla="*/ 186 w 481"/>
                <a:gd name="T41" fmla="*/ 529 h 559"/>
                <a:gd name="T42" fmla="*/ 192 w 481"/>
                <a:gd name="T43" fmla="*/ 519 h 559"/>
                <a:gd name="T44" fmla="*/ 197 w 481"/>
                <a:gd name="T45" fmla="*/ 506 h 559"/>
                <a:gd name="T46" fmla="*/ 203 w 481"/>
                <a:gd name="T47" fmla="*/ 494 h 559"/>
                <a:gd name="T48" fmla="*/ 209 w 481"/>
                <a:gd name="T49" fmla="*/ 480 h 559"/>
                <a:gd name="T50" fmla="*/ 215 w 481"/>
                <a:gd name="T51" fmla="*/ 464 h 559"/>
                <a:gd name="T52" fmla="*/ 220 w 481"/>
                <a:gd name="T53" fmla="*/ 447 h 559"/>
                <a:gd name="T54" fmla="*/ 232 w 481"/>
                <a:gd name="T55" fmla="*/ 411 h 559"/>
                <a:gd name="T56" fmla="*/ 243 w 481"/>
                <a:gd name="T57" fmla="*/ 373 h 559"/>
                <a:gd name="T58" fmla="*/ 255 w 481"/>
                <a:gd name="T59" fmla="*/ 332 h 559"/>
                <a:gd name="T60" fmla="*/ 266 w 481"/>
                <a:gd name="T61" fmla="*/ 291 h 559"/>
                <a:gd name="T62" fmla="*/ 278 w 481"/>
                <a:gd name="T63" fmla="*/ 248 h 559"/>
                <a:gd name="T64" fmla="*/ 289 w 481"/>
                <a:gd name="T65" fmla="*/ 208 h 559"/>
                <a:gd name="T66" fmla="*/ 300 w 481"/>
                <a:gd name="T67" fmla="*/ 168 h 559"/>
                <a:gd name="T68" fmla="*/ 311 w 481"/>
                <a:gd name="T69" fmla="*/ 131 h 559"/>
                <a:gd name="T70" fmla="*/ 316 w 481"/>
                <a:gd name="T71" fmla="*/ 114 h 559"/>
                <a:gd name="T72" fmla="*/ 322 w 481"/>
                <a:gd name="T73" fmla="*/ 98 h 559"/>
                <a:gd name="T74" fmla="*/ 327 w 481"/>
                <a:gd name="T75" fmla="*/ 82 h 559"/>
                <a:gd name="T76" fmla="*/ 332 w 481"/>
                <a:gd name="T77" fmla="*/ 69 h 559"/>
                <a:gd name="T78" fmla="*/ 337 w 481"/>
                <a:gd name="T79" fmla="*/ 56 h 559"/>
                <a:gd name="T80" fmla="*/ 342 w 481"/>
                <a:gd name="T81" fmla="*/ 44 h 559"/>
                <a:gd name="T82" fmla="*/ 347 w 481"/>
                <a:gd name="T83" fmla="*/ 35 h 559"/>
                <a:gd name="T84" fmla="*/ 352 w 481"/>
                <a:gd name="T85" fmla="*/ 26 h 559"/>
                <a:gd name="T86" fmla="*/ 356 w 481"/>
                <a:gd name="T87" fmla="*/ 20 h 559"/>
                <a:gd name="T88" fmla="*/ 362 w 481"/>
                <a:gd name="T89" fmla="*/ 14 h 559"/>
                <a:gd name="T90" fmla="*/ 371 w 481"/>
                <a:gd name="T91" fmla="*/ 5 h 559"/>
                <a:gd name="T92" fmla="*/ 380 w 481"/>
                <a:gd name="T93" fmla="*/ 1 h 559"/>
                <a:gd name="T94" fmla="*/ 389 w 481"/>
                <a:gd name="T95" fmla="*/ 0 h 559"/>
                <a:gd name="T96" fmla="*/ 399 w 481"/>
                <a:gd name="T97" fmla="*/ 1 h 559"/>
                <a:gd name="T98" fmla="*/ 408 w 481"/>
                <a:gd name="T99" fmla="*/ 4 h 559"/>
                <a:gd name="T100" fmla="*/ 416 w 481"/>
                <a:gd name="T101" fmla="*/ 10 h 559"/>
                <a:gd name="T102" fmla="*/ 426 w 481"/>
                <a:gd name="T103" fmla="*/ 17 h 559"/>
                <a:gd name="T104" fmla="*/ 441 w 481"/>
                <a:gd name="T105" fmla="*/ 34 h 559"/>
                <a:gd name="T106" fmla="*/ 456 w 481"/>
                <a:gd name="T107" fmla="*/ 52 h 559"/>
                <a:gd name="T108" fmla="*/ 463 w 481"/>
                <a:gd name="T109" fmla="*/ 59 h 559"/>
                <a:gd name="T110" fmla="*/ 469 w 481"/>
                <a:gd name="T111" fmla="*/ 65 h 559"/>
                <a:gd name="T112" fmla="*/ 475 w 481"/>
                <a:gd name="T113" fmla="*/ 71 h 559"/>
                <a:gd name="T114" fmla="*/ 480 w 481"/>
                <a:gd name="T115" fmla="*/ 74 h 55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81"/>
                <a:gd name="T175" fmla="*/ 0 h 559"/>
                <a:gd name="T176" fmla="*/ 481 w 481"/>
                <a:gd name="T177" fmla="*/ 559 h 55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81" h="559">
                  <a:moveTo>
                    <a:pt x="0" y="410"/>
                  </a:moveTo>
                  <a:lnTo>
                    <a:pt x="6" y="417"/>
                  </a:lnTo>
                  <a:lnTo>
                    <a:pt x="14" y="425"/>
                  </a:lnTo>
                  <a:lnTo>
                    <a:pt x="22" y="437"/>
                  </a:lnTo>
                  <a:lnTo>
                    <a:pt x="32" y="449"/>
                  </a:lnTo>
                  <a:lnTo>
                    <a:pt x="42" y="464"/>
                  </a:lnTo>
                  <a:lnTo>
                    <a:pt x="53" y="479"/>
                  </a:lnTo>
                  <a:lnTo>
                    <a:pt x="76" y="510"/>
                  </a:lnTo>
                  <a:lnTo>
                    <a:pt x="89" y="523"/>
                  </a:lnTo>
                  <a:lnTo>
                    <a:pt x="102" y="536"/>
                  </a:lnTo>
                  <a:lnTo>
                    <a:pt x="114" y="546"/>
                  </a:lnTo>
                  <a:lnTo>
                    <a:pt x="127" y="553"/>
                  </a:lnTo>
                  <a:lnTo>
                    <a:pt x="139" y="557"/>
                  </a:lnTo>
                  <a:lnTo>
                    <a:pt x="145" y="558"/>
                  </a:lnTo>
                  <a:lnTo>
                    <a:pt x="152" y="558"/>
                  </a:lnTo>
                  <a:lnTo>
                    <a:pt x="158" y="556"/>
                  </a:lnTo>
                  <a:lnTo>
                    <a:pt x="163" y="554"/>
                  </a:lnTo>
                  <a:lnTo>
                    <a:pt x="169" y="550"/>
                  </a:lnTo>
                  <a:lnTo>
                    <a:pt x="175" y="544"/>
                  </a:lnTo>
                  <a:lnTo>
                    <a:pt x="180" y="537"/>
                  </a:lnTo>
                  <a:lnTo>
                    <a:pt x="186" y="529"/>
                  </a:lnTo>
                  <a:lnTo>
                    <a:pt x="192" y="519"/>
                  </a:lnTo>
                  <a:lnTo>
                    <a:pt x="197" y="506"/>
                  </a:lnTo>
                  <a:lnTo>
                    <a:pt x="203" y="494"/>
                  </a:lnTo>
                  <a:lnTo>
                    <a:pt x="209" y="480"/>
                  </a:lnTo>
                  <a:lnTo>
                    <a:pt x="215" y="464"/>
                  </a:lnTo>
                  <a:lnTo>
                    <a:pt x="220" y="447"/>
                  </a:lnTo>
                  <a:lnTo>
                    <a:pt x="232" y="411"/>
                  </a:lnTo>
                  <a:lnTo>
                    <a:pt x="243" y="373"/>
                  </a:lnTo>
                  <a:lnTo>
                    <a:pt x="255" y="332"/>
                  </a:lnTo>
                  <a:lnTo>
                    <a:pt x="266" y="291"/>
                  </a:lnTo>
                  <a:lnTo>
                    <a:pt x="278" y="248"/>
                  </a:lnTo>
                  <a:lnTo>
                    <a:pt x="289" y="208"/>
                  </a:lnTo>
                  <a:lnTo>
                    <a:pt x="300" y="168"/>
                  </a:lnTo>
                  <a:lnTo>
                    <a:pt x="311" y="131"/>
                  </a:lnTo>
                  <a:lnTo>
                    <a:pt x="316" y="114"/>
                  </a:lnTo>
                  <a:lnTo>
                    <a:pt x="322" y="98"/>
                  </a:lnTo>
                  <a:lnTo>
                    <a:pt x="327" y="82"/>
                  </a:lnTo>
                  <a:lnTo>
                    <a:pt x="332" y="69"/>
                  </a:lnTo>
                  <a:lnTo>
                    <a:pt x="337" y="56"/>
                  </a:lnTo>
                  <a:lnTo>
                    <a:pt x="342" y="44"/>
                  </a:lnTo>
                  <a:lnTo>
                    <a:pt x="347" y="35"/>
                  </a:lnTo>
                  <a:lnTo>
                    <a:pt x="352" y="26"/>
                  </a:lnTo>
                  <a:lnTo>
                    <a:pt x="356" y="20"/>
                  </a:lnTo>
                  <a:lnTo>
                    <a:pt x="362" y="14"/>
                  </a:lnTo>
                  <a:lnTo>
                    <a:pt x="371" y="5"/>
                  </a:lnTo>
                  <a:lnTo>
                    <a:pt x="380" y="1"/>
                  </a:lnTo>
                  <a:lnTo>
                    <a:pt x="389" y="0"/>
                  </a:lnTo>
                  <a:lnTo>
                    <a:pt x="399" y="1"/>
                  </a:lnTo>
                  <a:lnTo>
                    <a:pt x="408" y="4"/>
                  </a:lnTo>
                  <a:lnTo>
                    <a:pt x="416" y="10"/>
                  </a:lnTo>
                  <a:lnTo>
                    <a:pt x="426" y="17"/>
                  </a:lnTo>
                  <a:lnTo>
                    <a:pt x="441" y="34"/>
                  </a:lnTo>
                  <a:lnTo>
                    <a:pt x="456" y="52"/>
                  </a:lnTo>
                  <a:lnTo>
                    <a:pt x="463" y="59"/>
                  </a:lnTo>
                  <a:lnTo>
                    <a:pt x="469" y="65"/>
                  </a:lnTo>
                  <a:lnTo>
                    <a:pt x="475" y="71"/>
                  </a:lnTo>
                  <a:lnTo>
                    <a:pt x="480" y="7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0"/>
            <p:cNvSpPr>
              <a:spLocks/>
            </p:cNvSpPr>
            <p:nvPr/>
          </p:nvSpPr>
          <p:spPr bwMode="auto">
            <a:xfrm>
              <a:off x="5258256" y="3260771"/>
              <a:ext cx="853958" cy="991453"/>
            </a:xfrm>
            <a:custGeom>
              <a:avLst/>
              <a:gdLst>
                <a:gd name="T0" fmla="*/ 0 w 481"/>
                <a:gd name="T1" fmla="*/ 410 h 559"/>
                <a:gd name="T2" fmla="*/ 6 w 481"/>
                <a:gd name="T3" fmla="*/ 417 h 559"/>
                <a:gd name="T4" fmla="*/ 14 w 481"/>
                <a:gd name="T5" fmla="*/ 425 h 559"/>
                <a:gd name="T6" fmla="*/ 22 w 481"/>
                <a:gd name="T7" fmla="*/ 437 h 559"/>
                <a:gd name="T8" fmla="*/ 32 w 481"/>
                <a:gd name="T9" fmla="*/ 449 h 559"/>
                <a:gd name="T10" fmla="*/ 42 w 481"/>
                <a:gd name="T11" fmla="*/ 464 h 559"/>
                <a:gd name="T12" fmla="*/ 53 w 481"/>
                <a:gd name="T13" fmla="*/ 479 h 559"/>
                <a:gd name="T14" fmla="*/ 76 w 481"/>
                <a:gd name="T15" fmla="*/ 510 h 559"/>
                <a:gd name="T16" fmla="*/ 89 w 481"/>
                <a:gd name="T17" fmla="*/ 523 h 559"/>
                <a:gd name="T18" fmla="*/ 102 w 481"/>
                <a:gd name="T19" fmla="*/ 536 h 559"/>
                <a:gd name="T20" fmla="*/ 114 w 481"/>
                <a:gd name="T21" fmla="*/ 546 h 559"/>
                <a:gd name="T22" fmla="*/ 127 w 481"/>
                <a:gd name="T23" fmla="*/ 553 h 559"/>
                <a:gd name="T24" fmla="*/ 139 w 481"/>
                <a:gd name="T25" fmla="*/ 557 h 559"/>
                <a:gd name="T26" fmla="*/ 145 w 481"/>
                <a:gd name="T27" fmla="*/ 558 h 559"/>
                <a:gd name="T28" fmla="*/ 152 w 481"/>
                <a:gd name="T29" fmla="*/ 558 h 559"/>
                <a:gd name="T30" fmla="*/ 158 w 481"/>
                <a:gd name="T31" fmla="*/ 556 h 559"/>
                <a:gd name="T32" fmla="*/ 163 w 481"/>
                <a:gd name="T33" fmla="*/ 554 h 559"/>
                <a:gd name="T34" fmla="*/ 169 w 481"/>
                <a:gd name="T35" fmla="*/ 550 h 559"/>
                <a:gd name="T36" fmla="*/ 175 w 481"/>
                <a:gd name="T37" fmla="*/ 544 h 559"/>
                <a:gd name="T38" fmla="*/ 180 w 481"/>
                <a:gd name="T39" fmla="*/ 537 h 559"/>
                <a:gd name="T40" fmla="*/ 186 w 481"/>
                <a:gd name="T41" fmla="*/ 529 h 559"/>
                <a:gd name="T42" fmla="*/ 192 w 481"/>
                <a:gd name="T43" fmla="*/ 519 h 559"/>
                <a:gd name="T44" fmla="*/ 197 w 481"/>
                <a:gd name="T45" fmla="*/ 506 h 559"/>
                <a:gd name="T46" fmla="*/ 203 w 481"/>
                <a:gd name="T47" fmla="*/ 494 h 559"/>
                <a:gd name="T48" fmla="*/ 209 w 481"/>
                <a:gd name="T49" fmla="*/ 480 h 559"/>
                <a:gd name="T50" fmla="*/ 215 w 481"/>
                <a:gd name="T51" fmla="*/ 464 h 559"/>
                <a:gd name="T52" fmla="*/ 220 w 481"/>
                <a:gd name="T53" fmla="*/ 447 h 559"/>
                <a:gd name="T54" fmla="*/ 232 w 481"/>
                <a:gd name="T55" fmla="*/ 411 h 559"/>
                <a:gd name="T56" fmla="*/ 243 w 481"/>
                <a:gd name="T57" fmla="*/ 373 h 559"/>
                <a:gd name="T58" fmla="*/ 255 w 481"/>
                <a:gd name="T59" fmla="*/ 332 h 559"/>
                <a:gd name="T60" fmla="*/ 266 w 481"/>
                <a:gd name="T61" fmla="*/ 291 h 559"/>
                <a:gd name="T62" fmla="*/ 278 w 481"/>
                <a:gd name="T63" fmla="*/ 248 h 559"/>
                <a:gd name="T64" fmla="*/ 289 w 481"/>
                <a:gd name="T65" fmla="*/ 208 h 559"/>
                <a:gd name="T66" fmla="*/ 300 w 481"/>
                <a:gd name="T67" fmla="*/ 168 h 559"/>
                <a:gd name="T68" fmla="*/ 311 w 481"/>
                <a:gd name="T69" fmla="*/ 131 h 559"/>
                <a:gd name="T70" fmla="*/ 316 w 481"/>
                <a:gd name="T71" fmla="*/ 114 h 559"/>
                <a:gd name="T72" fmla="*/ 322 w 481"/>
                <a:gd name="T73" fmla="*/ 98 h 559"/>
                <a:gd name="T74" fmla="*/ 327 w 481"/>
                <a:gd name="T75" fmla="*/ 82 h 559"/>
                <a:gd name="T76" fmla="*/ 332 w 481"/>
                <a:gd name="T77" fmla="*/ 69 h 559"/>
                <a:gd name="T78" fmla="*/ 337 w 481"/>
                <a:gd name="T79" fmla="*/ 56 h 559"/>
                <a:gd name="T80" fmla="*/ 342 w 481"/>
                <a:gd name="T81" fmla="*/ 44 h 559"/>
                <a:gd name="T82" fmla="*/ 347 w 481"/>
                <a:gd name="T83" fmla="*/ 35 h 559"/>
                <a:gd name="T84" fmla="*/ 352 w 481"/>
                <a:gd name="T85" fmla="*/ 26 h 559"/>
                <a:gd name="T86" fmla="*/ 356 w 481"/>
                <a:gd name="T87" fmla="*/ 20 h 559"/>
                <a:gd name="T88" fmla="*/ 362 w 481"/>
                <a:gd name="T89" fmla="*/ 14 h 559"/>
                <a:gd name="T90" fmla="*/ 371 w 481"/>
                <a:gd name="T91" fmla="*/ 5 h 559"/>
                <a:gd name="T92" fmla="*/ 380 w 481"/>
                <a:gd name="T93" fmla="*/ 1 h 559"/>
                <a:gd name="T94" fmla="*/ 389 w 481"/>
                <a:gd name="T95" fmla="*/ 0 h 559"/>
                <a:gd name="T96" fmla="*/ 399 w 481"/>
                <a:gd name="T97" fmla="*/ 1 h 559"/>
                <a:gd name="T98" fmla="*/ 408 w 481"/>
                <a:gd name="T99" fmla="*/ 4 h 559"/>
                <a:gd name="T100" fmla="*/ 416 w 481"/>
                <a:gd name="T101" fmla="*/ 10 h 559"/>
                <a:gd name="T102" fmla="*/ 426 w 481"/>
                <a:gd name="T103" fmla="*/ 17 h 559"/>
                <a:gd name="T104" fmla="*/ 441 w 481"/>
                <a:gd name="T105" fmla="*/ 34 h 559"/>
                <a:gd name="T106" fmla="*/ 456 w 481"/>
                <a:gd name="T107" fmla="*/ 52 h 559"/>
                <a:gd name="T108" fmla="*/ 463 w 481"/>
                <a:gd name="T109" fmla="*/ 59 h 559"/>
                <a:gd name="T110" fmla="*/ 469 w 481"/>
                <a:gd name="T111" fmla="*/ 65 h 559"/>
                <a:gd name="T112" fmla="*/ 475 w 481"/>
                <a:gd name="T113" fmla="*/ 71 h 559"/>
                <a:gd name="T114" fmla="*/ 480 w 481"/>
                <a:gd name="T115" fmla="*/ 74 h 55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81"/>
                <a:gd name="T175" fmla="*/ 0 h 559"/>
                <a:gd name="T176" fmla="*/ 481 w 481"/>
                <a:gd name="T177" fmla="*/ 559 h 55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81" h="559">
                  <a:moveTo>
                    <a:pt x="0" y="410"/>
                  </a:moveTo>
                  <a:lnTo>
                    <a:pt x="6" y="417"/>
                  </a:lnTo>
                  <a:lnTo>
                    <a:pt x="14" y="425"/>
                  </a:lnTo>
                  <a:lnTo>
                    <a:pt x="22" y="437"/>
                  </a:lnTo>
                  <a:lnTo>
                    <a:pt x="32" y="449"/>
                  </a:lnTo>
                  <a:lnTo>
                    <a:pt x="42" y="464"/>
                  </a:lnTo>
                  <a:lnTo>
                    <a:pt x="53" y="479"/>
                  </a:lnTo>
                  <a:lnTo>
                    <a:pt x="76" y="510"/>
                  </a:lnTo>
                  <a:lnTo>
                    <a:pt x="89" y="523"/>
                  </a:lnTo>
                  <a:lnTo>
                    <a:pt x="102" y="536"/>
                  </a:lnTo>
                  <a:lnTo>
                    <a:pt x="114" y="546"/>
                  </a:lnTo>
                  <a:lnTo>
                    <a:pt x="127" y="553"/>
                  </a:lnTo>
                  <a:lnTo>
                    <a:pt x="139" y="557"/>
                  </a:lnTo>
                  <a:lnTo>
                    <a:pt x="145" y="558"/>
                  </a:lnTo>
                  <a:lnTo>
                    <a:pt x="152" y="558"/>
                  </a:lnTo>
                  <a:lnTo>
                    <a:pt x="158" y="556"/>
                  </a:lnTo>
                  <a:lnTo>
                    <a:pt x="163" y="554"/>
                  </a:lnTo>
                  <a:lnTo>
                    <a:pt x="169" y="550"/>
                  </a:lnTo>
                  <a:lnTo>
                    <a:pt x="175" y="544"/>
                  </a:lnTo>
                  <a:lnTo>
                    <a:pt x="180" y="537"/>
                  </a:lnTo>
                  <a:lnTo>
                    <a:pt x="186" y="529"/>
                  </a:lnTo>
                  <a:lnTo>
                    <a:pt x="192" y="519"/>
                  </a:lnTo>
                  <a:lnTo>
                    <a:pt x="197" y="506"/>
                  </a:lnTo>
                  <a:lnTo>
                    <a:pt x="203" y="494"/>
                  </a:lnTo>
                  <a:lnTo>
                    <a:pt x="209" y="480"/>
                  </a:lnTo>
                  <a:lnTo>
                    <a:pt x="215" y="464"/>
                  </a:lnTo>
                  <a:lnTo>
                    <a:pt x="220" y="447"/>
                  </a:lnTo>
                  <a:lnTo>
                    <a:pt x="232" y="411"/>
                  </a:lnTo>
                  <a:lnTo>
                    <a:pt x="243" y="373"/>
                  </a:lnTo>
                  <a:lnTo>
                    <a:pt x="255" y="332"/>
                  </a:lnTo>
                  <a:lnTo>
                    <a:pt x="266" y="291"/>
                  </a:lnTo>
                  <a:lnTo>
                    <a:pt x="278" y="248"/>
                  </a:lnTo>
                  <a:lnTo>
                    <a:pt x="289" y="208"/>
                  </a:lnTo>
                  <a:lnTo>
                    <a:pt x="300" y="168"/>
                  </a:lnTo>
                  <a:lnTo>
                    <a:pt x="311" y="131"/>
                  </a:lnTo>
                  <a:lnTo>
                    <a:pt x="316" y="114"/>
                  </a:lnTo>
                  <a:lnTo>
                    <a:pt x="322" y="98"/>
                  </a:lnTo>
                  <a:lnTo>
                    <a:pt x="327" y="82"/>
                  </a:lnTo>
                  <a:lnTo>
                    <a:pt x="332" y="69"/>
                  </a:lnTo>
                  <a:lnTo>
                    <a:pt x="337" y="56"/>
                  </a:lnTo>
                  <a:lnTo>
                    <a:pt x="342" y="44"/>
                  </a:lnTo>
                  <a:lnTo>
                    <a:pt x="347" y="35"/>
                  </a:lnTo>
                  <a:lnTo>
                    <a:pt x="352" y="26"/>
                  </a:lnTo>
                  <a:lnTo>
                    <a:pt x="356" y="20"/>
                  </a:lnTo>
                  <a:lnTo>
                    <a:pt x="362" y="14"/>
                  </a:lnTo>
                  <a:lnTo>
                    <a:pt x="371" y="5"/>
                  </a:lnTo>
                  <a:lnTo>
                    <a:pt x="380" y="1"/>
                  </a:lnTo>
                  <a:lnTo>
                    <a:pt x="389" y="0"/>
                  </a:lnTo>
                  <a:lnTo>
                    <a:pt x="399" y="1"/>
                  </a:lnTo>
                  <a:lnTo>
                    <a:pt x="408" y="4"/>
                  </a:lnTo>
                  <a:lnTo>
                    <a:pt x="416" y="10"/>
                  </a:lnTo>
                  <a:lnTo>
                    <a:pt x="426" y="17"/>
                  </a:lnTo>
                  <a:lnTo>
                    <a:pt x="441" y="34"/>
                  </a:lnTo>
                  <a:lnTo>
                    <a:pt x="456" y="52"/>
                  </a:lnTo>
                  <a:lnTo>
                    <a:pt x="463" y="59"/>
                  </a:lnTo>
                  <a:lnTo>
                    <a:pt x="469" y="65"/>
                  </a:lnTo>
                  <a:lnTo>
                    <a:pt x="475" y="71"/>
                  </a:lnTo>
                  <a:lnTo>
                    <a:pt x="480" y="74"/>
                  </a:lnTo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181600" y="4311871"/>
            <a:ext cx="1961796" cy="1532406"/>
            <a:chOff x="1764305" y="2845745"/>
            <a:chExt cx="1961796" cy="1532406"/>
          </a:xfrm>
        </p:grpSpPr>
        <p:sp>
          <p:nvSpPr>
            <p:cNvPr id="32" name="Line 5"/>
            <p:cNvSpPr>
              <a:spLocks noChangeShapeType="1"/>
            </p:cNvSpPr>
            <p:nvPr/>
          </p:nvSpPr>
          <p:spPr bwMode="auto">
            <a:xfrm flipV="1">
              <a:off x="2786925" y="2845745"/>
              <a:ext cx="0" cy="15324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2190396" y="3902821"/>
              <a:ext cx="15339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7"/>
            <p:cNvSpPr>
              <a:spLocks noChangeArrowheads="1"/>
            </p:cNvSpPr>
            <p:nvPr/>
          </p:nvSpPr>
          <p:spPr bwMode="auto">
            <a:xfrm>
              <a:off x="1764305" y="3221752"/>
              <a:ext cx="1107838" cy="340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algn="r">
                <a:tabLst>
                  <a:tab pos="1143000" algn="l"/>
                </a:tabLst>
              </a:pPr>
              <a:r>
                <a:rPr lang="en-US" sz="1200" i="1"/>
                <a:t>y</a:t>
              </a:r>
              <a:r>
                <a:rPr lang="en-US" sz="1200"/>
                <a:t> = </a:t>
              </a:r>
              <a:r>
                <a:rPr lang="en-US" sz="1200" i="1"/>
                <a:t>f</a:t>
              </a:r>
              <a:r>
                <a:rPr lang="en-US" sz="1200"/>
                <a:t> (</a:t>
              </a:r>
              <a:r>
                <a:rPr lang="en-US" sz="1200" i="1"/>
                <a:t>x </a:t>
              </a:r>
              <a:r>
                <a:rPr lang="en-US" sz="1200"/>
                <a:t>+ h)</a:t>
              </a:r>
            </a:p>
          </p:txBody>
        </p:sp>
        <p:sp>
          <p:nvSpPr>
            <p:cNvPr id="35" name="Rectangle 14"/>
            <p:cNvSpPr>
              <a:spLocks noChangeArrowheads="1"/>
            </p:cNvSpPr>
            <p:nvPr/>
          </p:nvSpPr>
          <p:spPr bwMode="auto">
            <a:xfrm>
              <a:off x="3042580" y="3392019"/>
              <a:ext cx="340873" cy="340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>
                <a:tabLst>
                  <a:tab pos="1143000" algn="l"/>
                </a:tabLst>
              </a:pPr>
              <a:r>
                <a:rPr lang="en-US" sz="1200"/>
                <a:t>h</a:t>
              </a:r>
            </a:p>
          </p:txBody>
        </p:sp>
        <p:sp>
          <p:nvSpPr>
            <p:cNvPr id="36" name="Line 15"/>
            <p:cNvSpPr>
              <a:spLocks noChangeShapeType="1"/>
            </p:cNvSpPr>
            <p:nvPr/>
          </p:nvSpPr>
          <p:spPr bwMode="auto">
            <a:xfrm flipH="1">
              <a:off x="2872143" y="3647420"/>
              <a:ext cx="511310" cy="0"/>
            </a:xfrm>
            <a:prstGeom prst="line">
              <a:avLst/>
            </a:prstGeom>
            <a:noFill/>
            <a:ln w="12700">
              <a:solidFill>
                <a:srgbClr val="CC33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7"/>
            <p:cNvSpPr>
              <a:spLocks/>
            </p:cNvSpPr>
            <p:nvPr/>
          </p:nvSpPr>
          <p:spPr bwMode="auto">
            <a:xfrm>
              <a:off x="2360833" y="3260771"/>
              <a:ext cx="853958" cy="991453"/>
            </a:xfrm>
            <a:custGeom>
              <a:avLst/>
              <a:gdLst>
                <a:gd name="T0" fmla="*/ 0 w 481"/>
                <a:gd name="T1" fmla="*/ 410 h 559"/>
                <a:gd name="T2" fmla="*/ 6 w 481"/>
                <a:gd name="T3" fmla="*/ 417 h 559"/>
                <a:gd name="T4" fmla="*/ 14 w 481"/>
                <a:gd name="T5" fmla="*/ 425 h 559"/>
                <a:gd name="T6" fmla="*/ 22 w 481"/>
                <a:gd name="T7" fmla="*/ 437 h 559"/>
                <a:gd name="T8" fmla="*/ 32 w 481"/>
                <a:gd name="T9" fmla="*/ 449 h 559"/>
                <a:gd name="T10" fmla="*/ 42 w 481"/>
                <a:gd name="T11" fmla="*/ 464 h 559"/>
                <a:gd name="T12" fmla="*/ 53 w 481"/>
                <a:gd name="T13" fmla="*/ 479 h 559"/>
                <a:gd name="T14" fmla="*/ 76 w 481"/>
                <a:gd name="T15" fmla="*/ 510 h 559"/>
                <a:gd name="T16" fmla="*/ 89 w 481"/>
                <a:gd name="T17" fmla="*/ 523 h 559"/>
                <a:gd name="T18" fmla="*/ 102 w 481"/>
                <a:gd name="T19" fmla="*/ 536 h 559"/>
                <a:gd name="T20" fmla="*/ 114 w 481"/>
                <a:gd name="T21" fmla="*/ 546 h 559"/>
                <a:gd name="T22" fmla="*/ 127 w 481"/>
                <a:gd name="T23" fmla="*/ 553 h 559"/>
                <a:gd name="T24" fmla="*/ 139 w 481"/>
                <a:gd name="T25" fmla="*/ 557 h 559"/>
                <a:gd name="T26" fmla="*/ 145 w 481"/>
                <a:gd name="T27" fmla="*/ 558 h 559"/>
                <a:gd name="T28" fmla="*/ 152 w 481"/>
                <a:gd name="T29" fmla="*/ 558 h 559"/>
                <a:gd name="T30" fmla="*/ 158 w 481"/>
                <a:gd name="T31" fmla="*/ 556 h 559"/>
                <a:gd name="T32" fmla="*/ 163 w 481"/>
                <a:gd name="T33" fmla="*/ 554 h 559"/>
                <a:gd name="T34" fmla="*/ 169 w 481"/>
                <a:gd name="T35" fmla="*/ 550 h 559"/>
                <a:gd name="T36" fmla="*/ 175 w 481"/>
                <a:gd name="T37" fmla="*/ 544 h 559"/>
                <a:gd name="T38" fmla="*/ 180 w 481"/>
                <a:gd name="T39" fmla="*/ 537 h 559"/>
                <a:gd name="T40" fmla="*/ 186 w 481"/>
                <a:gd name="T41" fmla="*/ 529 h 559"/>
                <a:gd name="T42" fmla="*/ 192 w 481"/>
                <a:gd name="T43" fmla="*/ 519 h 559"/>
                <a:gd name="T44" fmla="*/ 197 w 481"/>
                <a:gd name="T45" fmla="*/ 506 h 559"/>
                <a:gd name="T46" fmla="*/ 203 w 481"/>
                <a:gd name="T47" fmla="*/ 494 h 559"/>
                <a:gd name="T48" fmla="*/ 209 w 481"/>
                <a:gd name="T49" fmla="*/ 480 h 559"/>
                <a:gd name="T50" fmla="*/ 215 w 481"/>
                <a:gd name="T51" fmla="*/ 464 h 559"/>
                <a:gd name="T52" fmla="*/ 220 w 481"/>
                <a:gd name="T53" fmla="*/ 447 h 559"/>
                <a:gd name="T54" fmla="*/ 232 w 481"/>
                <a:gd name="T55" fmla="*/ 411 h 559"/>
                <a:gd name="T56" fmla="*/ 243 w 481"/>
                <a:gd name="T57" fmla="*/ 373 h 559"/>
                <a:gd name="T58" fmla="*/ 255 w 481"/>
                <a:gd name="T59" fmla="*/ 332 h 559"/>
                <a:gd name="T60" fmla="*/ 266 w 481"/>
                <a:gd name="T61" fmla="*/ 291 h 559"/>
                <a:gd name="T62" fmla="*/ 278 w 481"/>
                <a:gd name="T63" fmla="*/ 248 h 559"/>
                <a:gd name="T64" fmla="*/ 289 w 481"/>
                <a:gd name="T65" fmla="*/ 208 h 559"/>
                <a:gd name="T66" fmla="*/ 300 w 481"/>
                <a:gd name="T67" fmla="*/ 168 h 559"/>
                <a:gd name="T68" fmla="*/ 311 w 481"/>
                <a:gd name="T69" fmla="*/ 131 h 559"/>
                <a:gd name="T70" fmla="*/ 316 w 481"/>
                <a:gd name="T71" fmla="*/ 114 h 559"/>
                <a:gd name="T72" fmla="*/ 322 w 481"/>
                <a:gd name="T73" fmla="*/ 98 h 559"/>
                <a:gd name="T74" fmla="*/ 327 w 481"/>
                <a:gd name="T75" fmla="*/ 82 h 559"/>
                <a:gd name="T76" fmla="*/ 332 w 481"/>
                <a:gd name="T77" fmla="*/ 69 h 559"/>
                <a:gd name="T78" fmla="*/ 337 w 481"/>
                <a:gd name="T79" fmla="*/ 56 h 559"/>
                <a:gd name="T80" fmla="*/ 342 w 481"/>
                <a:gd name="T81" fmla="*/ 44 h 559"/>
                <a:gd name="T82" fmla="*/ 347 w 481"/>
                <a:gd name="T83" fmla="*/ 35 h 559"/>
                <a:gd name="T84" fmla="*/ 352 w 481"/>
                <a:gd name="T85" fmla="*/ 26 h 559"/>
                <a:gd name="T86" fmla="*/ 356 w 481"/>
                <a:gd name="T87" fmla="*/ 20 h 559"/>
                <a:gd name="T88" fmla="*/ 362 w 481"/>
                <a:gd name="T89" fmla="*/ 14 h 559"/>
                <a:gd name="T90" fmla="*/ 371 w 481"/>
                <a:gd name="T91" fmla="*/ 5 h 559"/>
                <a:gd name="T92" fmla="*/ 380 w 481"/>
                <a:gd name="T93" fmla="*/ 1 h 559"/>
                <a:gd name="T94" fmla="*/ 389 w 481"/>
                <a:gd name="T95" fmla="*/ 0 h 559"/>
                <a:gd name="T96" fmla="*/ 399 w 481"/>
                <a:gd name="T97" fmla="*/ 1 h 559"/>
                <a:gd name="T98" fmla="*/ 408 w 481"/>
                <a:gd name="T99" fmla="*/ 4 h 559"/>
                <a:gd name="T100" fmla="*/ 416 w 481"/>
                <a:gd name="T101" fmla="*/ 10 h 559"/>
                <a:gd name="T102" fmla="*/ 426 w 481"/>
                <a:gd name="T103" fmla="*/ 17 h 559"/>
                <a:gd name="T104" fmla="*/ 441 w 481"/>
                <a:gd name="T105" fmla="*/ 34 h 559"/>
                <a:gd name="T106" fmla="*/ 456 w 481"/>
                <a:gd name="T107" fmla="*/ 52 h 559"/>
                <a:gd name="T108" fmla="*/ 463 w 481"/>
                <a:gd name="T109" fmla="*/ 59 h 559"/>
                <a:gd name="T110" fmla="*/ 469 w 481"/>
                <a:gd name="T111" fmla="*/ 65 h 559"/>
                <a:gd name="T112" fmla="*/ 475 w 481"/>
                <a:gd name="T113" fmla="*/ 71 h 559"/>
                <a:gd name="T114" fmla="*/ 480 w 481"/>
                <a:gd name="T115" fmla="*/ 74 h 55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81"/>
                <a:gd name="T175" fmla="*/ 0 h 559"/>
                <a:gd name="T176" fmla="*/ 481 w 481"/>
                <a:gd name="T177" fmla="*/ 559 h 55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81" h="559">
                  <a:moveTo>
                    <a:pt x="0" y="410"/>
                  </a:moveTo>
                  <a:lnTo>
                    <a:pt x="6" y="417"/>
                  </a:lnTo>
                  <a:lnTo>
                    <a:pt x="14" y="425"/>
                  </a:lnTo>
                  <a:lnTo>
                    <a:pt x="22" y="437"/>
                  </a:lnTo>
                  <a:lnTo>
                    <a:pt x="32" y="449"/>
                  </a:lnTo>
                  <a:lnTo>
                    <a:pt x="42" y="464"/>
                  </a:lnTo>
                  <a:lnTo>
                    <a:pt x="53" y="479"/>
                  </a:lnTo>
                  <a:lnTo>
                    <a:pt x="76" y="510"/>
                  </a:lnTo>
                  <a:lnTo>
                    <a:pt x="89" y="523"/>
                  </a:lnTo>
                  <a:lnTo>
                    <a:pt x="102" y="536"/>
                  </a:lnTo>
                  <a:lnTo>
                    <a:pt x="114" y="546"/>
                  </a:lnTo>
                  <a:lnTo>
                    <a:pt x="127" y="553"/>
                  </a:lnTo>
                  <a:lnTo>
                    <a:pt x="139" y="557"/>
                  </a:lnTo>
                  <a:lnTo>
                    <a:pt x="145" y="558"/>
                  </a:lnTo>
                  <a:lnTo>
                    <a:pt x="152" y="558"/>
                  </a:lnTo>
                  <a:lnTo>
                    <a:pt x="158" y="556"/>
                  </a:lnTo>
                  <a:lnTo>
                    <a:pt x="163" y="554"/>
                  </a:lnTo>
                  <a:lnTo>
                    <a:pt x="169" y="550"/>
                  </a:lnTo>
                  <a:lnTo>
                    <a:pt x="175" y="544"/>
                  </a:lnTo>
                  <a:lnTo>
                    <a:pt x="180" y="537"/>
                  </a:lnTo>
                  <a:lnTo>
                    <a:pt x="186" y="529"/>
                  </a:lnTo>
                  <a:lnTo>
                    <a:pt x="192" y="519"/>
                  </a:lnTo>
                  <a:lnTo>
                    <a:pt x="197" y="506"/>
                  </a:lnTo>
                  <a:lnTo>
                    <a:pt x="203" y="494"/>
                  </a:lnTo>
                  <a:lnTo>
                    <a:pt x="209" y="480"/>
                  </a:lnTo>
                  <a:lnTo>
                    <a:pt x="215" y="464"/>
                  </a:lnTo>
                  <a:lnTo>
                    <a:pt x="220" y="447"/>
                  </a:lnTo>
                  <a:lnTo>
                    <a:pt x="232" y="411"/>
                  </a:lnTo>
                  <a:lnTo>
                    <a:pt x="243" y="373"/>
                  </a:lnTo>
                  <a:lnTo>
                    <a:pt x="255" y="332"/>
                  </a:lnTo>
                  <a:lnTo>
                    <a:pt x="266" y="291"/>
                  </a:lnTo>
                  <a:lnTo>
                    <a:pt x="278" y="248"/>
                  </a:lnTo>
                  <a:lnTo>
                    <a:pt x="289" y="208"/>
                  </a:lnTo>
                  <a:lnTo>
                    <a:pt x="300" y="168"/>
                  </a:lnTo>
                  <a:lnTo>
                    <a:pt x="311" y="131"/>
                  </a:lnTo>
                  <a:lnTo>
                    <a:pt x="316" y="114"/>
                  </a:lnTo>
                  <a:lnTo>
                    <a:pt x="322" y="98"/>
                  </a:lnTo>
                  <a:lnTo>
                    <a:pt x="327" y="82"/>
                  </a:lnTo>
                  <a:lnTo>
                    <a:pt x="332" y="69"/>
                  </a:lnTo>
                  <a:lnTo>
                    <a:pt x="337" y="56"/>
                  </a:lnTo>
                  <a:lnTo>
                    <a:pt x="342" y="44"/>
                  </a:lnTo>
                  <a:lnTo>
                    <a:pt x="347" y="35"/>
                  </a:lnTo>
                  <a:lnTo>
                    <a:pt x="352" y="26"/>
                  </a:lnTo>
                  <a:lnTo>
                    <a:pt x="356" y="20"/>
                  </a:lnTo>
                  <a:lnTo>
                    <a:pt x="362" y="14"/>
                  </a:lnTo>
                  <a:lnTo>
                    <a:pt x="371" y="5"/>
                  </a:lnTo>
                  <a:lnTo>
                    <a:pt x="380" y="1"/>
                  </a:lnTo>
                  <a:lnTo>
                    <a:pt x="389" y="0"/>
                  </a:lnTo>
                  <a:lnTo>
                    <a:pt x="399" y="1"/>
                  </a:lnTo>
                  <a:lnTo>
                    <a:pt x="408" y="4"/>
                  </a:lnTo>
                  <a:lnTo>
                    <a:pt x="416" y="10"/>
                  </a:lnTo>
                  <a:lnTo>
                    <a:pt x="426" y="17"/>
                  </a:lnTo>
                  <a:lnTo>
                    <a:pt x="441" y="34"/>
                  </a:lnTo>
                  <a:lnTo>
                    <a:pt x="456" y="52"/>
                  </a:lnTo>
                  <a:lnTo>
                    <a:pt x="463" y="59"/>
                  </a:lnTo>
                  <a:lnTo>
                    <a:pt x="469" y="65"/>
                  </a:lnTo>
                  <a:lnTo>
                    <a:pt x="475" y="71"/>
                  </a:lnTo>
                  <a:lnTo>
                    <a:pt x="480" y="74"/>
                  </a:lnTo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8"/>
            <p:cNvSpPr>
              <a:spLocks/>
            </p:cNvSpPr>
            <p:nvPr/>
          </p:nvSpPr>
          <p:spPr bwMode="auto">
            <a:xfrm>
              <a:off x="2872143" y="3260771"/>
              <a:ext cx="853958" cy="991453"/>
            </a:xfrm>
            <a:custGeom>
              <a:avLst/>
              <a:gdLst>
                <a:gd name="T0" fmla="*/ 0 w 481"/>
                <a:gd name="T1" fmla="*/ 410 h 559"/>
                <a:gd name="T2" fmla="*/ 6 w 481"/>
                <a:gd name="T3" fmla="*/ 417 h 559"/>
                <a:gd name="T4" fmla="*/ 14 w 481"/>
                <a:gd name="T5" fmla="*/ 425 h 559"/>
                <a:gd name="T6" fmla="*/ 22 w 481"/>
                <a:gd name="T7" fmla="*/ 437 h 559"/>
                <a:gd name="T8" fmla="*/ 32 w 481"/>
                <a:gd name="T9" fmla="*/ 449 h 559"/>
                <a:gd name="T10" fmla="*/ 42 w 481"/>
                <a:gd name="T11" fmla="*/ 464 h 559"/>
                <a:gd name="T12" fmla="*/ 53 w 481"/>
                <a:gd name="T13" fmla="*/ 479 h 559"/>
                <a:gd name="T14" fmla="*/ 76 w 481"/>
                <a:gd name="T15" fmla="*/ 510 h 559"/>
                <a:gd name="T16" fmla="*/ 89 w 481"/>
                <a:gd name="T17" fmla="*/ 523 h 559"/>
                <a:gd name="T18" fmla="*/ 102 w 481"/>
                <a:gd name="T19" fmla="*/ 536 h 559"/>
                <a:gd name="T20" fmla="*/ 114 w 481"/>
                <a:gd name="T21" fmla="*/ 546 h 559"/>
                <a:gd name="T22" fmla="*/ 127 w 481"/>
                <a:gd name="T23" fmla="*/ 553 h 559"/>
                <a:gd name="T24" fmla="*/ 139 w 481"/>
                <a:gd name="T25" fmla="*/ 557 h 559"/>
                <a:gd name="T26" fmla="*/ 145 w 481"/>
                <a:gd name="T27" fmla="*/ 558 h 559"/>
                <a:gd name="T28" fmla="*/ 152 w 481"/>
                <a:gd name="T29" fmla="*/ 558 h 559"/>
                <a:gd name="T30" fmla="*/ 158 w 481"/>
                <a:gd name="T31" fmla="*/ 556 h 559"/>
                <a:gd name="T32" fmla="*/ 163 w 481"/>
                <a:gd name="T33" fmla="*/ 554 h 559"/>
                <a:gd name="T34" fmla="*/ 169 w 481"/>
                <a:gd name="T35" fmla="*/ 550 h 559"/>
                <a:gd name="T36" fmla="*/ 175 w 481"/>
                <a:gd name="T37" fmla="*/ 544 h 559"/>
                <a:gd name="T38" fmla="*/ 180 w 481"/>
                <a:gd name="T39" fmla="*/ 537 h 559"/>
                <a:gd name="T40" fmla="*/ 186 w 481"/>
                <a:gd name="T41" fmla="*/ 529 h 559"/>
                <a:gd name="T42" fmla="*/ 192 w 481"/>
                <a:gd name="T43" fmla="*/ 519 h 559"/>
                <a:gd name="T44" fmla="*/ 197 w 481"/>
                <a:gd name="T45" fmla="*/ 506 h 559"/>
                <a:gd name="T46" fmla="*/ 203 w 481"/>
                <a:gd name="T47" fmla="*/ 494 h 559"/>
                <a:gd name="T48" fmla="*/ 209 w 481"/>
                <a:gd name="T49" fmla="*/ 480 h 559"/>
                <a:gd name="T50" fmla="*/ 215 w 481"/>
                <a:gd name="T51" fmla="*/ 464 h 559"/>
                <a:gd name="T52" fmla="*/ 220 w 481"/>
                <a:gd name="T53" fmla="*/ 447 h 559"/>
                <a:gd name="T54" fmla="*/ 232 w 481"/>
                <a:gd name="T55" fmla="*/ 411 h 559"/>
                <a:gd name="T56" fmla="*/ 243 w 481"/>
                <a:gd name="T57" fmla="*/ 373 h 559"/>
                <a:gd name="T58" fmla="*/ 255 w 481"/>
                <a:gd name="T59" fmla="*/ 332 h 559"/>
                <a:gd name="T60" fmla="*/ 266 w 481"/>
                <a:gd name="T61" fmla="*/ 291 h 559"/>
                <a:gd name="T62" fmla="*/ 278 w 481"/>
                <a:gd name="T63" fmla="*/ 248 h 559"/>
                <a:gd name="T64" fmla="*/ 289 w 481"/>
                <a:gd name="T65" fmla="*/ 208 h 559"/>
                <a:gd name="T66" fmla="*/ 300 w 481"/>
                <a:gd name="T67" fmla="*/ 168 h 559"/>
                <a:gd name="T68" fmla="*/ 311 w 481"/>
                <a:gd name="T69" fmla="*/ 131 h 559"/>
                <a:gd name="T70" fmla="*/ 316 w 481"/>
                <a:gd name="T71" fmla="*/ 114 h 559"/>
                <a:gd name="T72" fmla="*/ 322 w 481"/>
                <a:gd name="T73" fmla="*/ 98 h 559"/>
                <a:gd name="T74" fmla="*/ 327 w 481"/>
                <a:gd name="T75" fmla="*/ 82 h 559"/>
                <a:gd name="T76" fmla="*/ 332 w 481"/>
                <a:gd name="T77" fmla="*/ 69 h 559"/>
                <a:gd name="T78" fmla="*/ 337 w 481"/>
                <a:gd name="T79" fmla="*/ 56 h 559"/>
                <a:gd name="T80" fmla="*/ 342 w 481"/>
                <a:gd name="T81" fmla="*/ 44 h 559"/>
                <a:gd name="T82" fmla="*/ 347 w 481"/>
                <a:gd name="T83" fmla="*/ 35 h 559"/>
                <a:gd name="T84" fmla="*/ 352 w 481"/>
                <a:gd name="T85" fmla="*/ 26 h 559"/>
                <a:gd name="T86" fmla="*/ 356 w 481"/>
                <a:gd name="T87" fmla="*/ 20 h 559"/>
                <a:gd name="T88" fmla="*/ 362 w 481"/>
                <a:gd name="T89" fmla="*/ 14 h 559"/>
                <a:gd name="T90" fmla="*/ 371 w 481"/>
                <a:gd name="T91" fmla="*/ 5 h 559"/>
                <a:gd name="T92" fmla="*/ 380 w 481"/>
                <a:gd name="T93" fmla="*/ 1 h 559"/>
                <a:gd name="T94" fmla="*/ 389 w 481"/>
                <a:gd name="T95" fmla="*/ 0 h 559"/>
                <a:gd name="T96" fmla="*/ 399 w 481"/>
                <a:gd name="T97" fmla="*/ 1 h 559"/>
                <a:gd name="T98" fmla="*/ 408 w 481"/>
                <a:gd name="T99" fmla="*/ 4 h 559"/>
                <a:gd name="T100" fmla="*/ 416 w 481"/>
                <a:gd name="T101" fmla="*/ 10 h 559"/>
                <a:gd name="T102" fmla="*/ 426 w 481"/>
                <a:gd name="T103" fmla="*/ 17 h 559"/>
                <a:gd name="T104" fmla="*/ 441 w 481"/>
                <a:gd name="T105" fmla="*/ 34 h 559"/>
                <a:gd name="T106" fmla="*/ 456 w 481"/>
                <a:gd name="T107" fmla="*/ 52 h 559"/>
                <a:gd name="T108" fmla="*/ 463 w 481"/>
                <a:gd name="T109" fmla="*/ 59 h 559"/>
                <a:gd name="T110" fmla="*/ 469 w 481"/>
                <a:gd name="T111" fmla="*/ 65 h 559"/>
                <a:gd name="T112" fmla="*/ 475 w 481"/>
                <a:gd name="T113" fmla="*/ 71 h 559"/>
                <a:gd name="T114" fmla="*/ 480 w 481"/>
                <a:gd name="T115" fmla="*/ 74 h 55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81"/>
                <a:gd name="T175" fmla="*/ 0 h 559"/>
                <a:gd name="T176" fmla="*/ 481 w 481"/>
                <a:gd name="T177" fmla="*/ 559 h 55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81" h="559">
                  <a:moveTo>
                    <a:pt x="0" y="410"/>
                  </a:moveTo>
                  <a:lnTo>
                    <a:pt x="6" y="417"/>
                  </a:lnTo>
                  <a:lnTo>
                    <a:pt x="14" y="425"/>
                  </a:lnTo>
                  <a:lnTo>
                    <a:pt x="22" y="437"/>
                  </a:lnTo>
                  <a:lnTo>
                    <a:pt x="32" y="449"/>
                  </a:lnTo>
                  <a:lnTo>
                    <a:pt x="42" y="464"/>
                  </a:lnTo>
                  <a:lnTo>
                    <a:pt x="53" y="479"/>
                  </a:lnTo>
                  <a:lnTo>
                    <a:pt x="76" y="510"/>
                  </a:lnTo>
                  <a:lnTo>
                    <a:pt x="89" y="523"/>
                  </a:lnTo>
                  <a:lnTo>
                    <a:pt x="102" y="536"/>
                  </a:lnTo>
                  <a:lnTo>
                    <a:pt x="114" y="546"/>
                  </a:lnTo>
                  <a:lnTo>
                    <a:pt x="127" y="553"/>
                  </a:lnTo>
                  <a:lnTo>
                    <a:pt x="139" y="557"/>
                  </a:lnTo>
                  <a:lnTo>
                    <a:pt x="145" y="558"/>
                  </a:lnTo>
                  <a:lnTo>
                    <a:pt x="152" y="558"/>
                  </a:lnTo>
                  <a:lnTo>
                    <a:pt x="158" y="556"/>
                  </a:lnTo>
                  <a:lnTo>
                    <a:pt x="163" y="554"/>
                  </a:lnTo>
                  <a:lnTo>
                    <a:pt x="169" y="550"/>
                  </a:lnTo>
                  <a:lnTo>
                    <a:pt x="175" y="544"/>
                  </a:lnTo>
                  <a:lnTo>
                    <a:pt x="180" y="537"/>
                  </a:lnTo>
                  <a:lnTo>
                    <a:pt x="186" y="529"/>
                  </a:lnTo>
                  <a:lnTo>
                    <a:pt x="192" y="519"/>
                  </a:lnTo>
                  <a:lnTo>
                    <a:pt x="197" y="506"/>
                  </a:lnTo>
                  <a:lnTo>
                    <a:pt x="203" y="494"/>
                  </a:lnTo>
                  <a:lnTo>
                    <a:pt x="209" y="480"/>
                  </a:lnTo>
                  <a:lnTo>
                    <a:pt x="215" y="464"/>
                  </a:lnTo>
                  <a:lnTo>
                    <a:pt x="220" y="447"/>
                  </a:lnTo>
                  <a:lnTo>
                    <a:pt x="232" y="411"/>
                  </a:lnTo>
                  <a:lnTo>
                    <a:pt x="243" y="373"/>
                  </a:lnTo>
                  <a:lnTo>
                    <a:pt x="255" y="332"/>
                  </a:lnTo>
                  <a:lnTo>
                    <a:pt x="266" y="291"/>
                  </a:lnTo>
                  <a:lnTo>
                    <a:pt x="278" y="248"/>
                  </a:lnTo>
                  <a:lnTo>
                    <a:pt x="289" y="208"/>
                  </a:lnTo>
                  <a:lnTo>
                    <a:pt x="300" y="168"/>
                  </a:lnTo>
                  <a:lnTo>
                    <a:pt x="311" y="131"/>
                  </a:lnTo>
                  <a:lnTo>
                    <a:pt x="316" y="114"/>
                  </a:lnTo>
                  <a:lnTo>
                    <a:pt x="322" y="98"/>
                  </a:lnTo>
                  <a:lnTo>
                    <a:pt x="327" y="82"/>
                  </a:lnTo>
                  <a:lnTo>
                    <a:pt x="332" y="69"/>
                  </a:lnTo>
                  <a:lnTo>
                    <a:pt x="337" y="56"/>
                  </a:lnTo>
                  <a:lnTo>
                    <a:pt x="342" y="44"/>
                  </a:lnTo>
                  <a:lnTo>
                    <a:pt x="347" y="35"/>
                  </a:lnTo>
                  <a:lnTo>
                    <a:pt x="352" y="26"/>
                  </a:lnTo>
                  <a:lnTo>
                    <a:pt x="356" y="20"/>
                  </a:lnTo>
                  <a:lnTo>
                    <a:pt x="362" y="14"/>
                  </a:lnTo>
                  <a:lnTo>
                    <a:pt x="371" y="5"/>
                  </a:lnTo>
                  <a:lnTo>
                    <a:pt x="380" y="1"/>
                  </a:lnTo>
                  <a:lnTo>
                    <a:pt x="389" y="0"/>
                  </a:lnTo>
                  <a:lnTo>
                    <a:pt x="399" y="1"/>
                  </a:lnTo>
                  <a:lnTo>
                    <a:pt x="408" y="4"/>
                  </a:lnTo>
                  <a:lnTo>
                    <a:pt x="416" y="10"/>
                  </a:lnTo>
                  <a:lnTo>
                    <a:pt x="426" y="17"/>
                  </a:lnTo>
                  <a:lnTo>
                    <a:pt x="441" y="34"/>
                  </a:lnTo>
                  <a:lnTo>
                    <a:pt x="456" y="52"/>
                  </a:lnTo>
                  <a:lnTo>
                    <a:pt x="463" y="59"/>
                  </a:lnTo>
                  <a:lnTo>
                    <a:pt x="469" y="65"/>
                  </a:lnTo>
                  <a:lnTo>
                    <a:pt x="475" y="71"/>
                  </a:lnTo>
                  <a:lnTo>
                    <a:pt x="480" y="7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293871" y="2798717"/>
            <a:ext cx="1164871" cy="1768554"/>
            <a:chOff x="3293871" y="2798717"/>
            <a:chExt cx="1164871" cy="176855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3871" y="2798717"/>
              <a:ext cx="1137874" cy="1134594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3315480" y="4044051"/>
              <a:ext cx="1143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Notice</a:t>
              </a:r>
            </a:p>
            <a:p>
              <a:r>
                <a:rPr lang="en-US" sz="1400" dirty="0" smtClean="0"/>
                <a:t>Replacement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0661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5" grpId="0"/>
      <p:bldP spid="16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4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"/>
            <a:ext cx="4891863" cy="328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228600"/>
            <a:ext cx="4023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Consider the graph of y = f(x).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" y="838200"/>
            <a:ext cx="3232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Could f(x) be written as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an equation?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76400"/>
            <a:ext cx="2458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Yes, Piecewise function.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4268" y="2286000"/>
            <a:ext cx="2418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Graph y = f(x + 1)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967335"/>
            <a:ext cx="2713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Key Points Mapping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330180"/>
              </p:ext>
            </p:extLst>
          </p:nvPr>
        </p:nvGraphicFramePr>
        <p:xfrm>
          <a:off x="247912" y="3505646"/>
          <a:ext cx="2647689" cy="2361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2563"/>
                <a:gridCol w="882563"/>
                <a:gridCol w="882563"/>
              </a:tblGrid>
              <a:tr h="472351">
                <a:tc>
                  <a:txBody>
                    <a:bodyPr/>
                    <a:lstStyle/>
                    <a:p>
                      <a:r>
                        <a:rPr lang="en-US" dirty="0" smtClean="0"/>
                        <a:t>(x, 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3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3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3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23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1361866" y="3720152"/>
            <a:ext cx="39073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40875" y="3728197"/>
            <a:ext cx="492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Domain of image in Interval Notation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40875" y="4950724"/>
            <a:ext cx="5124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Range of image in Set Builder Notation</a:t>
            </a:r>
          </a:p>
        </p:txBody>
      </p:sp>
      <p:sp>
        <p:nvSpPr>
          <p:cNvPr id="12" name="Oval 11"/>
          <p:cNvSpPr/>
          <p:nvPr/>
        </p:nvSpPr>
        <p:spPr>
          <a:xfrm flipV="1">
            <a:off x="4419600" y="2590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flipV="1">
            <a:off x="4800600" y="139889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flipV="1">
            <a:off x="5992504" y="140231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flipV="1">
            <a:off x="7198056" y="220184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4523096" y="1474386"/>
            <a:ext cx="327118" cy="12142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03386" y="1474386"/>
            <a:ext cx="1084140" cy="34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8" idx="3"/>
            <a:endCxn id="17" idx="7"/>
          </p:cNvCxnSpPr>
          <p:nvPr/>
        </p:nvCxnSpPr>
        <p:spPr>
          <a:xfrm flipH="1" flipV="1">
            <a:off x="6122586" y="1532394"/>
            <a:ext cx="1097788" cy="6917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016456" y="3532496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(x-1, y)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04800" y="4005196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(-2, </a:t>
            </a:r>
            <a:r>
              <a:rPr lang="en-US" dirty="0"/>
              <a:t>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103019" y="4005196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(-3, </a:t>
            </a:r>
            <a:r>
              <a:rPr lang="en-US" dirty="0"/>
              <a:t>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04800" y="4507468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(-1, 3)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057400" y="4507468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(-2, 3)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04800" y="4964668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(2, 3)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057400" y="4964668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(1, 3)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4800" y="5410200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(5, </a:t>
            </a:r>
            <a:r>
              <a:rPr lang="en-US" dirty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057400" y="5421868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(4, </a:t>
            </a:r>
            <a:r>
              <a:rPr lang="en-US" dirty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81172" y="2667000"/>
            <a:ext cx="287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Horizontal shift one unit left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361866" y="4191000"/>
            <a:ext cx="39073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371600" y="4661848"/>
            <a:ext cx="39073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381334" y="5132696"/>
            <a:ext cx="39073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391068" y="5603544"/>
            <a:ext cx="39073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68" name="Object 71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126566"/>
              </p:ext>
            </p:extLst>
          </p:nvPr>
        </p:nvGraphicFramePr>
        <p:xfrm>
          <a:off x="4800600" y="4190999"/>
          <a:ext cx="1066800" cy="627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4" imgW="431640" imgH="253800" progId="Equation.DSMT4">
                  <p:embed/>
                </p:oleObj>
              </mc:Choice>
              <mc:Fallback>
                <p:oleObj name="Equation" r:id="rId4" imgW="43164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190999"/>
                        <a:ext cx="1066800" cy="6275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" name="Object 7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003553"/>
              </p:ext>
            </p:extLst>
          </p:nvPr>
        </p:nvGraphicFramePr>
        <p:xfrm>
          <a:off x="4240764" y="5436652"/>
          <a:ext cx="1982700" cy="583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6" imgW="863280" imgH="253800" progId="Equation.DSMT4">
                  <p:embed/>
                </p:oleObj>
              </mc:Choice>
              <mc:Fallback>
                <p:oleObj name="Equation" r:id="rId6" imgW="8632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764" y="5436652"/>
                        <a:ext cx="1982700" cy="5831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4241082" y="6019800"/>
            <a:ext cx="3646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Set Notation assumes Real Numbers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29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3" grpId="0"/>
      <p:bldP spid="14" grpId="0"/>
      <p:bldP spid="12" grpId="0" animBg="1"/>
      <p:bldP spid="16" grpId="0" animBg="1"/>
      <p:bldP spid="17" grpId="0" animBg="1"/>
      <p:bldP spid="18" grpId="0" animBg="1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457200"/>
            <a:ext cx="845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/>
              <a:t>Write the equation of the function after a horizontal translation of 3 units left.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77532"/>
            <a:ext cx="1187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489" y="2477532"/>
            <a:ext cx="1693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3272135"/>
            <a:ext cx="3512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1800" dirty="0" smtClean="0"/>
              <a:t>Coordinates in Mapping Notation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90950"/>
            <a:ext cx="1092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37296"/>
            <a:ext cx="1524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67350"/>
            <a:ext cx="10318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502275"/>
            <a:ext cx="9302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987" y="1221120"/>
            <a:ext cx="21304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5</a:t>
            </a:fld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568450" y="4083844"/>
            <a:ext cx="86995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68450" y="5743575"/>
            <a:ext cx="86995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21291" y="2082800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Specific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0782" y="1339334"/>
            <a:ext cx="1917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Function Notation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495800" y="2082800"/>
            <a:ext cx="0" cy="4089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40023" y="3772197"/>
            <a:ext cx="3512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1800" dirty="0" smtClean="0"/>
              <a:t>Coordinates in Mapping Notation</a:t>
            </a:r>
            <a:endParaRPr lang="en-US" sz="18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848" y="4291012"/>
            <a:ext cx="1092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648" y="4337358"/>
            <a:ext cx="1524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Straight Arrow Connector 25"/>
          <p:cNvCxnSpPr/>
          <p:nvPr/>
        </p:nvCxnSpPr>
        <p:spPr>
          <a:xfrm>
            <a:off x="5861298" y="4583906"/>
            <a:ext cx="86995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861298" y="5286375"/>
            <a:ext cx="86995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054024"/>
              </p:ext>
            </p:extLst>
          </p:nvPr>
        </p:nvGraphicFramePr>
        <p:xfrm>
          <a:off x="4673848" y="2000730"/>
          <a:ext cx="2104251" cy="533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10" imgW="901440" imgH="228600" progId="Equation.DSMT4">
                  <p:embed/>
                </p:oleObj>
              </mc:Choice>
              <mc:Fallback>
                <p:oleObj name="Equation" r:id="rId10" imgW="9014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848" y="2000730"/>
                        <a:ext cx="2104251" cy="533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109457"/>
              </p:ext>
            </p:extLst>
          </p:nvPr>
        </p:nvGraphicFramePr>
        <p:xfrm>
          <a:off x="4703762" y="2607138"/>
          <a:ext cx="27638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12" imgW="1562040" imgH="279360" progId="Equation.DSMT4">
                  <p:embed/>
                </p:oleObj>
              </mc:Choice>
              <mc:Fallback>
                <p:oleObj name="Equation" r:id="rId12" imgW="1562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2" y="2607138"/>
                        <a:ext cx="276383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452518"/>
              </p:ext>
            </p:extLst>
          </p:nvPr>
        </p:nvGraphicFramePr>
        <p:xfrm>
          <a:off x="4743793" y="3192102"/>
          <a:ext cx="17526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14" imgW="990360" imgH="228600" progId="Equation.DSMT4">
                  <p:embed/>
                </p:oleObj>
              </mc:Choice>
              <mc:Fallback>
                <p:oleObj name="Equation" r:id="rId14" imgW="990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793" y="3192102"/>
                        <a:ext cx="17526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5292042" y="1048754"/>
            <a:ext cx="3197395" cy="903532"/>
            <a:chOff x="5292042" y="1048754"/>
            <a:chExt cx="3197395" cy="903532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2042" y="1048754"/>
              <a:ext cx="906144" cy="903532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6296273" y="1216655"/>
              <a:ext cx="21931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x is replaced by</a:t>
              </a:r>
            </a:p>
            <a:p>
              <a:r>
                <a:rPr lang="en-US" sz="1400" b="1" dirty="0" smtClean="0"/>
                <a:t>(x + 3) in function equation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68527" y="4410043"/>
            <a:ext cx="2755673" cy="903532"/>
            <a:chOff x="5292042" y="1048754"/>
            <a:chExt cx="2755673" cy="903532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2042" y="1048754"/>
              <a:ext cx="906144" cy="903532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6296273" y="1216655"/>
              <a:ext cx="17514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x is replaced by</a:t>
              </a:r>
            </a:p>
            <a:p>
              <a:r>
                <a:rPr lang="en-US" sz="1400" b="1" dirty="0" smtClean="0"/>
                <a:t>(x - 3) in ordered pair</a:t>
              </a:r>
            </a:p>
          </p:txBody>
        </p:sp>
      </p:grp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920919"/>
              </p:ext>
            </p:extLst>
          </p:nvPr>
        </p:nvGraphicFramePr>
        <p:xfrm>
          <a:off x="4767042" y="5045075"/>
          <a:ext cx="905812" cy="548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17" imgW="419040" imgH="253800" progId="Equation.DSMT4">
                  <p:embed/>
                </p:oleObj>
              </mc:Choice>
              <mc:Fallback>
                <p:oleObj name="Equation" r:id="rId17" imgW="41904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042" y="5045075"/>
                        <a:ext cx="905812" cy="5489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539082"/>
              </p:ext>
            </p:extLst>
          </p:nvPr>
        </p:nvGraphicFramePr>
        <p:xfrm>
          <a:off x="6764337" y="5029200"/>
          <a:ext cx="9318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19" imgW="431640" imgH="253800" progId="Equation.DSMT4">
                  <p:embed/>
                </p:oleObj>
              </mc:Choice>
              <mc:Fallback>
                <p:oleObj name="Equation" r:id="rId19" imgW="431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4337" y="5029200"/>
                        <a:ext cx="93186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32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5" grpId="0"/>
      <p:bldP spid="18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685800"/>
            <a:ext cx="1057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Given  </a:t>
            </a:r>
            <a:endParaRPr lang="en-US" sz="2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328812"/>
              </p:ext>
            </p:extLst>
          </p:nvPr>
        </p:nvGraphicFramePr>
        <p:xfrm>
          <a:off x="1398588" y="682625"/>
          <a:ext cx="19050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3" imgW="965160" imgH="241200" progId="Equation.DSMT4">
                  <p:embed/>
                </p:oleObj>
              </mc:Choice>
              <mc:Fallback>
                <p:oleObj name="Equation" r:id="rId3" imgW="96516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682625"/>
                        <a:ext cx="19050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1295400"/>
            <a:ext cx="7599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Write the equation of the function after a horizontal translation of 4 units to the right.  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217003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x is replaced by (x – 4</a:t>
            </a:r>
            <a:r>
              <a:rPr lang="en-US" sz="2400" b="1" dirty="0" smtClean="0">
                <a:solidFill>
                  <a:srgbClr val="FF0000"/>
                </a:solidFill>
              </a:rPr>
              <a:t>) in the function equation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31902"/>
              </p:ext>
            </p:extLst>
          </p:nvPr>
        </p:nvGraphicFramePr>
        <p:xfrm>
          <a:off x="609600" y="2819400"/>
          <a:ext cx="195072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Equation" r:id="rId5" imgW="812520" imgH="253800" progId="Equation.DSMT4">
                  <p:embed/>
                </p:oleObj>
              </mc:Choice>
              <mc:Fallback>
                <p:oleObj name="Equation" r:id="rId5" imgW="81252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19400"/>
                        <a:ext cx="195072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257366"/>
              </p:ext>
            </p:extLst>
          </p:nvPr>
        </p:nvGraphicFramePr>
        <p:xfrm>
          <a:off x="3921125" y="2865438"/>
          <a:ext cx="23368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quation" r:id="rId7" imgW="977760" imgH="241200" progId="Equation.DSMT4">
                  <p:embed/>
                </p:oleObj>
              </mc:Choice>
              <mc:Fallback>
                <p:oleObj name="Equation" r:id="rId7" imgW="9777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25" y="2865438"/>
                        <a:ext cx="2336800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90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7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400" y="228600"/>
            <a:ext cx="35533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599" y="519230"/>
            <a:ext cx="41935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Write the equation of the 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transformed </a:t>
            </a:r>
            <a:r>
              <a:rPr lang="en-US" sz="2800" b="1" dirty="0" smtClean="0">
                <a:solidFill>
                  <a:srgbClr val="0070C0"/>
                </a:solidFill>
              </a:rPr>
              <a:t>function, g(x).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872050" y="1143000"/>
            <a:ext cx="82415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7696200" y="1143000"/>
            <a:ext cx="459581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153400" y="1143000"/>
            <a:ext cx="45720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8599" y="1649968"/>
            <a:ext cx="310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Horizontal shift </a:t>
            </a:r>
            <a:r>
              <a:rPr lang="en-US" b="1" dirty="0" smtClean="0">
                <a:solidFill>
                  <a:srgbClr val="FF0000"/>
                </a:solidFill>
              </a:rPr>
              <a:t>two </a:t>
            </a:r>
            <a:r>
              <a:rPr lang="en-US" b="1" dirty="0" smtClean="0">
                <a:solidFill>
                  <a:srgbClr val="FF0000"/>
                </a:solidFill>
              </a:rPr>
              <a:t>units right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2133600"/>
            <a:ext cx="4210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Replace x with </a:t>
            </a:r>
            <a:r>
              <a:rPr lang="en-US" b="1" dirty="0" smtClean="0">
                <a:solidFill>
                  <a:srgbClr val="FF0000"/>
                </a:solidFill>
              </a:rPr>
              <a:t>(x – 2) in function equation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219970"/>
              </p:ext>
            </p:extLst>
          </p:nvPr>
        </p:nvGraphicFramePr>
        <p:xfrm>
          <a:off x="380999" y="2743200"/>
          <a:ext cx="12414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Equation" r:id="rId4" imgW="583920" imgH="203040" progId="Equation.DSMT4">
                  <p:embed/>
                </p:oleObj>
              </mc:Choice>
              <mc:Fallback>
                <p:oleObj name="Equation" r:id="rId4" imgW="58392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" y="2743200"/>
                        <a:ext cx="12414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795369"/>
              </p:ext>
            </p:extLst>
          </p:nvPr>
        </p:nvGraphicFramePr>
        <p:xfrm>
          <a:off x="1668463" y="2743200"/>
          <a:ext cx="20510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0" name="Equation" r:id="rId6" imgW="965160" imgH="203040" progId="Equation.DSMT4">
                  <p:embed/>
                </p:oleObj>
              </mc:Choice>
              <mc:Fallback>
                <p:oleObj name="Equation" r:id="rId6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2743200"/>
                        <a:ext cx="20510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04800" y="4403622"/>
            <a:ext cx="4451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Domain in Interval Notation: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5355" y="4980212"/>
            <a:ext cx="1359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Original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60940" y="5013222"/>
            <a:ext cx="109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Image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181364"/>
              </p:ext>
            </p:extLst>
          </p:nvPr>
        </p:nvGraphicFramePr>
        <p:xfrm>
          <a:off x="651799" y="5562600"/>
          <a:ext cx="90678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1" name="Equation" r:id="rId8" imgW="431640" imgH="253800" progId="Equation.DSMT4">
                  <p:embed/>
                </p:oleObj>
              </mc:Choice>
              <mc:Fallback>
                <p:oleObj name="Equation" r:id="rId8" imgW="43164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799" y="5562600"/>
                        <a:ext cx="90678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637472"/>
              </p:ext>
            </p:extLst>
          </p:nvPr>
        </p:nvGraphicFramePr>
        <p:xfrm>
          <a:off x="3335338" y="5546622"/>
          <a:ext cx="7461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2" name="Equation" r:id="rId10" imgW="355320" imgH="253800" progId="Equation.DSMT4">
                  <p:embed/>
                </p:oleObj>
              </mc:Choice>
              <mc:Fallback>
                <p:oleObj name="Equation" r:id="rId10" imgW="355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5338" y="5546622"/>
                        <a:ext cx="7461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04800" y="3276600"/>
            <a:ext cx="3016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Mapping Notation</a:t>
            </a:r>
            <a:r>
              <a:rPr lang="en-US" sz="2800" b="1" dirty="0" smtClean="0">
                <a:solidFill>
                  <a:srgbClr val="0070C0"/>
                </a:solidFill>
              </a:rPr>
              <a:t>: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246075"/>
              </p:ext>
            </p:extLst>
          </p:nvPr>
        </p:nvGraphicFramePr>
        <p:xfrm>
          <a:off x="438150" y="3746500"/>
          <a:ext cx="12144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3" name="Equation" r:id="rId12" imgW="571320" imgH="253800" progId="Equation.DSMT4">
                  <p:embed/>
                </p:oleObj>
              </mc:Choice>
              <mc:Fallback>
                <p:oleObj name="Equation" r:id="rId12" imgW="57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3746500"/>
                        <a:ext cx="121443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252100"/>
              </p:ext>
            </p:extLst>
          </p:nvPr>
        </p:nvGraphicFramePr>
        <p:xfrm>
          <a:off x="1700213" y="3798888"/>
          <a:ext cx="12684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4" name="Equation" r:id="rId14" imgW="596880" imgH="253800" progId="Equation.DSMT4">
                  <p:embed/>
                </p:oleObj>
              </mc:Choice>
              <mc:Fallback>
                <p:oleObj name="Equation" r:id="rId14" imgW="596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3" y="3798888"/>
                        <a:ext cx="1268412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661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8" grpId="0"/>
      <p:bldP spid="29" grpId="0"/>
      <p:bldP spid="30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533400"/>
            <a:ext cx="38042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2966" y="1600200"/>
            <a:ext cx="2153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Page 12:</a:t>
            </a:r>
          </a:p>
          <a:p>
            <a:r>
              <a:rPr lang="en-US" b="1" dirty="0" smtClean="0"/>
              <a:t>1c, 2b,c, 3a, 5a, 7, 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942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442</Words>
  <Application>Microsoft Office PowerPoint</Application>
  <PresentationFormat>On-screen Show (4:3)</PresentationFormat>
  <Paragraphs>86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53</cp:revision>
  <dcterms:created xsi:type="dcterms:W3CDTF">2012-08-10T18:31:49Z</dcterms:created>
  <dcterms:modified xsi:type="dcterms:W3CDTF">2012-08-13T12:52:26Z</dcterms:modified>
</cp:coreProperties>
</file>