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9" r:id="rId5"/>
    <p:sldId id="261" r:id="rId6"/>
    <p:sldId id="266" r:id="rId7"/>
    <p:sldId id="262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58CB2-1B95-4EB3-8600-6036EB55D1A9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B598-40D5-4DC8-BF19-2B6F573CA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5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BF6BD87E-B708-48FE-A52A-55CC4E53F0B6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F61145ED-29EF-4C08-9388-06866B802E56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fld id="{E6B1FC4E-7217-4E0F-A613-1015DEE76B42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C764-FCD3-41D0-B86E-8769169FB371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523B-BC13-4428-96F8-7AF492A4DCBB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1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8A1-C76B-4CD2-940D-E99BB640D998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2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84196-20E8-449F-9ADC-044F6128BE95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25D4-7092-4FAA-8D34-F6CF746F6DAF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1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AD24-1F16-41AD-A86D-6C79B9827E1D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978B-CD6D-47B2-9C78-64586B0397B4}" type="datetime1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5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B1AD-C67C-4CEB-BBF8-0219F401CDD1}" type="datetime1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F630-41E0-40A1-8447-D73DBE40E1D6}" type="datetime1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2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C750-CB37-4333-ABEF-EB411BB9FBAD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3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227-A312-42DE-863C-B9BA37BD2496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0521F-1C1A-4C54-A686-9259ED0C8CC0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3139-23BF-4D24-A9FF-9F8ACEE77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4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1.1B%20MoveIt1.t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3" Type="http://schemas.openxmlformats.org/officeDocument/2006/relationships/image" Target="../media/image20.jpeg"/><Relationship Id="rId21" Type="http://schemas.openxmlformats.org/officeDocument/2006/relationships/image" Target="../media/image9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image" Target="../media/image18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4" Type="http://schemas.openxmlformats.org/officeDocument/2006/relationships/hyperlink" Target="1.1A%20Families_of_Functions.tns" TargetMode="External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Relationship Id="rId22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\Users\Steph\Math%20Files\Powerpoint\PowerPoint%20media\lines\h-line08.gif" TargetMode="External"/><Relationship Id="rId1" Type="http://schemas.microsoft.com/office/2007/relationships/media" Target="\Users\Steph\Math%20Files\Powerpoint\PowerPoint%20media\lines\h-line08.gif" TargetMode="External"/><Relationship Id="rId5" Type="http://schemas.openxmlformats.org/officeDocument/2006/relationships/image" Target="../media/image27.gif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76200"/>
            <a:ext cx="89153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1.1B Horizontal and Vertical Translations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graph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 </a:t>
            </a:r>
            <a:r>
              <a:rPr lang="en-US" b="1" dirty="0"/>
              <a:t>– 2) is the graph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translated</a:t>
            </a:r>
            <a:r>
              <a:rPr lang="en-US" b="1" dirty="0" smtClean="0"/>
              <a:t>…</a:t>
            </a:r>
          </a:p>
          <a:p>
            <a:endParaRPr lang="en-US" b="1" dirty="0"/>
          </a:p>
          <a:p>
            <a:r>
              <a:rPr lang="en-US" b="1" dirty="0">
                <a:sym typeface="Webdings"/>
              </a:rPr>
              <a:t> </a:t>
            </a:r>
            <a:r>
              <a:rPr lang="en-US" b="1" dirty="0" smtClean="0">
                <a:sym typeface="Webdings"/>
              </a:rPr>
              <a:t>    </a:t>
            </a:r>
            <a:r>
              <a:rPr lang="en-US" b="1" dirty="0" smtClean="0"/>
              <a:t> </a:t>
            </a:r>
            <a:r>
              <a:rPr lang="en-US" b="1" dirty="0"/>
              <a:t>2 units up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2 units </a:t>
            </a:r>
            <a:r>
              <a:rPr lang="en-US" b="1" dirty="0" smtClean="0"/>
              <a:t>left        </a:t>
            </a:r>
            <a:r>
              <a:rPr lang="en-US" b="1" dirty="0" smtClean="0">
                <a:sym typeface="Webdings"/>
              </a:rPr>
              <a:t></a:t>
            </a:r>
            <a:r>
              <a:rPr lang="en-US" b="1" dirty="0" smtClean="0"/>
              <a:t> </a:t>
            </a:r>
            <a:r>
              <a:rPr lang="en-US" b="1" dirty="0"/>
              <a:t>2 units down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2 units </a:t>
            </a:r>
            <a:r>
              <a:rPr lang="en-US" b="1" dirty="0" smtClean="0"/>
              <a:t>right</a:t>
            </a:r>
          </a:p>
          <a:p>
            <a:endParaRPr lang="en-US" b="1" dirty="0"/>
          </a:p>
          <a:p>
            <a:r>
              <a:rPr lang="en-US" b="1" dirty="0" smtClean="0"/>
              <a:t>2. How </a:t>
            </a:r>
            <a:r>
              <a:rPr lang="en-US" b="1" dirty="0"/>
              <a:t>does the graph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 </a:t>
            </a:r>
            <a:r>
              <a:rPr lang="en-US" b="1" dirty="0"/>
              <a:t>+ 5) compare to the graph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)?  The graph will translate</a:t>
            </a:r>
            <a:r>
              <a:rPr lang="en-US" b="1" dirty="0" smtClean="0"/>
              <a:t>…</a:t>
            </a:r>
          </a:p>
          <a:p>
            <a:endParaRPr lang="en-US" b="1" dirty="0"/>
          </a:p>
          <a:p>
            <a:r>
              <a:rPr lang="en-US" b="1" dirty="0" smtClean="0">
                <a:sym typeface="Webdings"/>
              </a:rPr>
              <a:t>     </a:t>
            </a:r>
            <a:r>
              <a:rPr lang="en-US" b="1" dirty="0" smtClean="0"/>
              <a:t> </a:t>
            </a:r>
            <a:r>
              <a:rPr lang="en-US" b="1" dirty="0"/>
              <a:t>5 units up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5 units </a:t>
            </a:r>
            <a:r>
              <a:rPr lang="en-US" b="1" dirty="0" smtClean="0"/>
              <a:t>left     </a:t>
            </a:r>
            <a:r>
              <a:rPr lang="en-US" b="1" dirty="0" smtClean="0">
                <a:sym typeface="Webdings"/>
              </a:rPr>
              <a:t></a:t>
            </a:r>
            <a:r>
              <a:rPr lang="en-US" b="1" dirty="0" smtClean="0"/>
              <a:t> </a:t>
            </a:r>
            <a:r>
              <a:rPr lang="en-US" b="1" dirty="0"/>
              <a:t>5 units down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5 units right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158733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US" b="1" dirty="0" smtClean="0"/>
              <a:t>In </a:t>
            </a:r>
            <a:r>
              <a:rPr lang="en-US" b="1" dirty="0"/>
              <a:t>general, the transformation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</a:t>
            </a:r>
            <a:r>
              <a:rPr lang="en-US" b="1" dirty="0"/>
              <a:t>) →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 </a:t>
            </a:r>
            <a:r>
              <a:rPr lang="en-US" b="1" dirty="0"/>
              <a:t>– </a:t>
            </a:r>
            <a:r>
              <a:rPr lang="en-US" b="1" i="1" dirty="0"/>
              <a:t>h</a:t>
            </a:r>
            <a:r>
              <a:rPr lang="en-US" b="1" dirty="0"/>
              <a:t>) translates the graph</a:t>
            </a:r>
            <a:r>
              <a:rPr lang="en-US" b="1" dirty="0" smtClean="0"/>
              <a:t>…</a:t>
            </a:r>
          </a:p>
          <a:p>
            <a:pPr marL="342900" indent="-342900">
              <a:buAutoNum type="arabicPeriod" startAt="3"/>
            </a:pPr>
            <a:endParaRPr lang="en-US" b="1" dirty="0"/>
          </a:p>
          <a:p>
            <a:r>
              <a:rPr lang="en-US" b="1" dirty="0" smtClean="0">
                <a:sym typeface="Webdings"/>
              </a:rPr>
              <a:t>      </a:t>
            </a:r>
            <a:r>
              <a:rPr lang="en-US" b="1" dirty="0" smtClean="0"/>
              <a:t> </a:t>
            </a:r>
            <a:r>
              <a:rPr lang="en-US" b="1" i="1" dirty="0"/>
              <a:t>h</a:t>
            </a:r>
            <a:r>
              <a:rPr lang="en-US" b="1" dirty="0"/>
              <a:t> units horizontally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</a:t>
            </a:r>
            <a:r>
              <a:rPr lang="en-US" b="1" i="1" dirty="0"/>
              <a:t>h</a:t>
            </a:r>
            <a:r>
              <a:rPr lang="en-US" b="1" dirty="0"/>
              <a:t> units </a:t>
            </a:r>
            <a:r>
              <a:rPr lang="en-US" b="1" dirty="0" smtClean="0"/>
              <a:t>vertically</a:t>
            </a:r>
          </a:p>
          <a:p>
            <a:endParaRPr lang="en-US" b="1" dirty="0"/>
          </a:p>
          <a:p>
            <a:pPr marL="342900" indent="-342900">
              <a:buAutoNum type="arabicPeriod" startAt="4"/>
            </a:pPr>
            <a:r>
              <a:rPr lang="en-US" b="1" dirty="0" smtClean="0"/>
              <a:t>The </a:t>
            </a:r>
            <a:r>
              <a:rPr lang="en-US" b="1" dirty="0"/>
              <a:t>_______ of the original points are affected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 smtClean="0">
                <a:sym typeface="Webdings"/>
              </a:rPr>
              <a:t>      </a:t>
            </a:r>
            <a:r>
              <a:rPr lang="en-US" b="1" dirty="0" smtClean="0"/>
              <a:t> </a:t>
            </a:r>
            <a:r>
              <a:rPr lang="en-US" b="1" i="1" dirty="0"/>
              <a:t>x</a:t>
            </a:r>
            <a:r>
              <a:rPr lang="en-US" b="1" dirty="0"/>
              <a:t>-values	</a:t>
            </a:r>
            <a:r>
              <a:rPr lang="en-US" b="1" dirty="0">
                <a:sym typeface="Webdings"/>
              </a:rPr>
              <a:t>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–values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219594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54676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112" y="4648200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574963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197763" y="5702660"/>
            <a:ext cx="1547912" cy="854075"/>
            <a:chOff x="45444" y="228600"/>
            <a:chExt cx="1547912" cy="85407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4" y="228600"/>
              <a:ext cx="640356" cy="854075"/>
            </a:xfrm>
            <a:prstGeom prst="rect">
              <a:avLst/>
            </a:prstGeom>
          </p:spPr>
        </p:pic>
        <p:sp>
          <p:nvSpPr>
            <p:cNvPr id="16" name="TextBox 15">
              <a:hlinkClick r:id="rId3" action="ppaction://hlinkfile"/>
            </p:cNvPr>
            <p:cNvSpPr txBox="1"/>
            <p:nvPr/>
          </p:nvSpPr>
          <p:spPr>
            <a:xfrm>
              <a:off x="685800" y="470971"/>
              <a:ext cx="9075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Move It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992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381000"/>
            <a:ext cx="8711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/>
              <a:t>Sketch </a:t>
            </a:r>
            <a:r>
              <a:rPr lang="en-US" dirty="0"/>
              <a:t>the </a:t>
            </a:r>
            <a:r>
              <a:rPr lang="en-US" dirty="0" smtClean="0"/>
              <a:t>basic absolute value graph and list domain and range.</a:t>
            </a:r>
            <a:endParaRPr lang="en-US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8925" y="912813"/>
            <a:ext cx="1235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800" i="1" dirty="0"/>
              <a:t>y</a:t>
            </a:r>
            <a:r>
              <a:rPr lang="en-US" sz="2800" dirty="0"/>
              <a:t> = | </a:t>
            </a:r>
            <a:r>
              <a:rPr lang="en-US" sz="2800" i="1" dirty="0"/>
              <a:t>x</a:t>
            </a:r>
            <a:r>
              <a:rPr lang="en-US" sz="2800" dirty="0"/>
              <a:t> |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981200" y="-61913"/>
            <a:ext cx="5456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800" u="sng" dirty="0" smtClean="0">
                <a:solidFill>
                  <a:srgbClr val="CC0000"/>
                </a:solidFill>
              </a:rPr>
              <a:t>Investigating Vertical Translations</a:t>
            </a:r>
            <a:endParaRPr lang="en-US" sz="2800" u="sng" dirty="0">
              <a:solidFill>
                <a:srgbClr val="CC0000"/>
              </a:solidFill>
            </a:endParaRPr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858978"/>
              </p:ext>
            </p:extLst>
          </p:nvPr>
        </p:nvGraphicFramePr>
        <p:xfrm>
          <a:off x="1843764" y="1036606"/>
          <a:ext cx="1676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5" imgW="673100" imgH="165100" progId="Equation.DSMT4">
                  <p:embed/>
                </p:oleObj>
              </mc:Choice>
              <mc:Fallback>
                <p:oleObj name="Equation" r:id="rId5" imgW="6731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764" y="1036606"/>
                        <a:ext cx="16764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080376"/>
              </p:ext>
            </p:extLst>
          </p:nvPr>
        </p:nvGraphicFramePr>
        <p:xfrm>
          <a:off x="1665288" y="1517650"/>
          <a:ext cx="22780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7" imgW="914400" imgH="253800" progId="Equation.DSMT4">
                  <p:embed/>
                </p:oleObj>
              </mc:Choice>
              <mc:Fallback>
                <p:oleObj name="Equation" r:id="rId7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1517650"/>
                        <a:ext cx="22780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09447" y="1172369"/>
            <a:ext cx="412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Suppose the graph was vertically translated three units down.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Predict the equation of the image graph. 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9447" y="4876800"/>
            <a:ext cx="4080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Test your prediction using a point on the original graph, translating three units down, then verifying in your equation.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1000"/>
      <p:bldP spid="4115" grpId="0" autoUpdateAnimBg="0"/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8925" y="393701"/>
            <a:ext cx="7288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800" i="1" dirty="0"/>
              <a:t>y</a:t>
            </a:r>
            <a:r>
              <a:rPr lang="en-US" sz="2800" dirty="0"/>
              <a:t> = |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smtClean="0"/>
              <a:t>| Vertically Translated three units down.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8925" y="1600200"/>
            <a:ext cx="1174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Key Points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96962"/>
              </p:ext>
            </p:extLst>
          </p:nvPr>
        </p:nvGraphicFramePr>
        <p:xfrm>
          <a:off x="152400" y="2133600"/>
          <a:ext cx="2438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457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213360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(x, y – 3)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502932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(0, 0)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6362" y="250530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25262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– 3)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2400" y="2883932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(1, </a:t>
            </a:r>
            <a:r>
              <a:rPr lang="en-US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86362" y="288630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29072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 – 2)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3264932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(-2, 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86362" y="326730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328826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(-2, – 1)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14072" y="2057400"/>
            <a:ext cx="6786928" cy="2939049"/>
            <a:chOff x="1214072" y="2057400"/>
            <a:chExt cx="6786928" cy="2939049"/>
          </a:xfrm>
        </p:grpSpPr>
        <p:cxnSp>
          <p:nvCxnSpPr>
            <p:cNvPr id="19" name="Straight Arrow Connector 18"/>
            <p:cNvCxnSpPr/>
            <p:nvPr/>
          </p:nvCxnSpPr>
          <p:spPr>
            <a:xfrm flipH="1" flipV="1">
              <a:off x="1214072" y="2085110"/>
              <a:ext cx="3385638" cy="289307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4604838" y="2057400"/>
              <a:ext cx="3396162" cy="293904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292106"/>
              </p:ext>
            </p:extLst>
          </p:nvPr>
        </p:nvGraphicFramePr>
        <p:xfrm>
          <a:off x="142884" y="4191000"/>
          <a:ext cx="14239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84" y="4191000"/>
                        <a:ext cx="14239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435508"/>
              </p:ext>
            </p:extLst>
          </p:nvPr>
        </p:nvGraphicFramePr>
        <p:xfrm>
          <a:off x="288925" y="5662890"/>
          <a:ext cx="15176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6" imgW="609480" imgH="253800" progId="Equation.DSMT4">
                  <p:embed/>
                </p:oleObj>
              </mc:Choice>
              <mc:Fallback>
                <p:oleObj name="Equation" r:id="rId6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5662890"/>
                        <a:ext cx="15176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987884"/>
              </p:ext>
            </p:extLst>
          </p:nvPr>
        </p:nvGraphicFramePr>
        <p:xfrm>
          <a:off x="192087" y="4953000"/>
          <a:ext cx="22463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8" imgW="901440" imgH="253800" progId="Equation.DSMT4">
                  <p:embed/>
                </p:oleObj>
              </mc:Choice>
              <mc:Fallback>
                <p:oleObj name="Equation" r:id="rId8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" y="4953000"/>
                        <a:ext cx="22463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194626"/>
              </p:ext>
            </p:extLst>
          </p:nvPr>
        </p:nvGraphicFramePr>
        <p:xfrm>
          <a:off x="1600200" y="4191000"/>
          <a:ext cx="14557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10" imgW="583920" imgH="253800" progId="Equation.DSMT4">
                  <p:embed/>
                </p:oleObj>
              </mc:Choice>
              <mc:Fallback>
                <p:oleObj name="Equation" r:id="rId10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91000"/>
                        <a:ext cx="145573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927673" y="4708355"/>
            <a:ext cx="1164871" cy="1553111"/>
            <a:chOff x="3293871" y="2798717"/>
            <a:chExt cx="1164871" cy="1553111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871" y="2798717"/>
              <a:ext cx="1137874" cy="1134594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3315480" y="4044051"/>
              <a:ext cx="1143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Replacement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727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100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D4609-58F7-48F9-BC0E-6DF40D5F65B9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" y="195470"/>
            <a:ext cx="742718" cy="990600"/>
          </a:xfrm>
          <a:prstGeom prst="rect">
            <a:avLst/>
          </a:prstGeom>
        </p:spPr>
      </p:pic>
      <p:sp>
        <p:nvSpPr>
          <p:cNvPr id="5" name="TextBox 4">
            <a:hlinkClick r:id="rId4" action="ppaction://hlinkfile"/>
          </p:cNvPr>
          <p:cNvSpPr txBox="1"/>
          <p:nvPr/>
        </p:nvSpPr>
        <p:spPr>
          <a:xfrm>
            <a:off x="793917" y="506104"/>
            <a:ext cx="262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1.1A Families of Functions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549038"/>
              </p:ext>
            </p:extLst>
          </p:nvPr>
        </p:nvGraphicFramePr>
        <p:xfrm>
          <a:off x="3627510" y="376156"/>
          <a:ext cx="2121864" cy="538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510" y="376156"/>
                        <a:ext cx="2121864" cy="538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914400"/>
            <a:ext cx="4298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Represents a </a:t>
            </a:r>
            <a:r>
              <a:rPr lang="en-US" sz="2400" b="1" dirty="0" smtClean="0"/>
              <a:t>vertical </a:t>
            </a:r>
            <a:r>
              <a:rPr lang="en-US" sz="2400" b="1" dirty="0" smtClean="0"/>
              <a:t>translation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830" y="1828800"/>
            <a:ext cx="3549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&gt; 0, the translation is </a:t>
            </a: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854" y="2337052"/>
            <a:ext cx="327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r>
              <a:rPr lang="en-US" sz="2400" b="1" dirty="0" smtClean="0"/>
              <a:t> </a:t>
            </a:r>
            <a:r>
              <a:rPr lang="en-US" sz="2400" b="1" dirty="0" smtClean="0"/>
              <a:t>= </a:t>
            </a:r>
            <a:r>
              <a:rPr lang="en-US" sz="2400" b="1" dirty="0" smtClean="0"/>
              <a:t>4, </a:t>
            </a:r>
            <a:r>
              <a:rPr lang="en-US" sz="2400" b="1" dirty="0" smtClean="0"/>
              <a:t>shift </a:t>
            </a:r>
            <a:r>
              <a:rPr lang="en-US" sz="2400" b="1" dirty="0" smtClean="0"/>
              <a:t>four</a:t>
            </a:r>
            <a:r>
              <a:rPr lang="en-US" sz="2400" b="1" dirty="0" smtClean="0"/>
              <a:t> </a:t>
            </a:r>
            <a:r>
              <a:rPr lang="en-US" sz="2400" b="1" dirty="0" smtClean="0"/>
              <a:t>units </a:t>
            </a:r>
            <a:r>
              <a:rPr lang="en-US" sz="2400" b="1" dirty="0" smtClean="0"/>
              <a:t>up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35633"/>
              </p:ext>
            </p:extLst>
          </p:nvPr>
        </p:nvGraphicFramePr>
        <p:xfrm>
          <a:off x="446088" y="3444875"/>
          <a:ext cx="1892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444875"/>
                        <a:ext cx="1892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950526"/>
              </p:ext>
            </p:extLst>
          </p:nvPr>
        </p:nvGraphicFramePr>
        <p:xfrm>
          <a:off x="342836" y="2779972"/>
          <a:ext cx="9159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36" y="2779972"/>
                        <a:ext cx="9159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713176"/>
              </p:ext>
            </p:extLst>
          </p:nvPr>
        </p:nvGraphicFramePr>
        <p:xfrm>
          <a:off x="1340784" y="2802718"/>
          <a:ext cx="18621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1" imgW="774360" imgH="253800" progId="Equation.DSMT4">
                  <p:embed/>
                </p:oleObj>
              </mc:Choice>
              <mc:Fallback>
                <p:oleObj name="Equation" r:id="rId11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784" y="2802718"/>
                        <a:ext cx="18621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4648200" y="1905000"/>
            <a:ext cx="0" cy="393927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88798" y="1828800"/>
            <a:ext cx="387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k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&lt; 0, the translation is </a:t>
            </a:r>
            <a:r>
              <a:rPr lang="en-US" sz="2400" b="1" dirty="0" smtClean="0">
                <a:solidFill>
                  <a:srgbClr val="00B050"/>
                </a:solidFill>
              </a:rPr>
              <a:t>down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4385" y="2341053"/>
            <a:ext cx="3630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</a:t>
            </a:r>
            <a:r>
              <a:rPr lang="en-US" sz="2400" b="1" dirty="0" smtClean="0"/>
              <a:t> </a:t>
            </a:r>
            <a:r>
              <a:rPr lang="en-US" sz="2400" b="1" dirty="0" smtClean="0"/>
              <a:t>= </a:t>
            </a:r>
            <a:r>
              <a:rPr lang="en-US" sz="2400" b="1" dirty="0" smtClean="0"/>
              <a:t>-5, </a:t>
            </a:r>
            <a:r>
              <a:rPr lang="en-US" sz="2400" b="1" dirty="0" smtClean="0"/>
              <a:t>shift </a:t>
            </a:r>
            <a:r>
              <a:rPr lang="en-US" sz="2400" b="1" dirty="0" smtClean="0"/>
              <a:t>five units down</a:t>
            </a:r>
            <a:endParaRPr lang="en-US" sz="2400" b="1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577571"/>
              </p:ext>
            </p:extLst>
          </p:nvPr>
        </p:nvGraphicFramePr>
        <p:xfrm>
          <a:off x="5230813" y="3352800"/>
          <a:ext cx="19542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3" imgW="812520" imgH="253800" progId="Equation.DSMT4">
                  <p:embed/>
                </p:oleObj>
              </mc:Choice>
              <mc:Fallback>
                <p:oleObj name="Equation" r:id="rId13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3352800"/>
                        <a:ext cx="19542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160866"/>
              </p:ext>
            </p:extLst>
          </p:nvPr>
        </p:nvGraphicFramePr>
        <p:xfrm>
          <a:off x="4900585" y="2759075"/>
          <a:ext cx="91598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15" imgW="380880" imgH="253800" progId="Equation.DSMT4">
                  <p:embed/>
                </p:oleObj>
              </mc:Choice>
              <mc:Fallback>
                <p:oleObj name="Equation" r:id="rId15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585" y="2759075"/>
                        <a:ext cx="915988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051932"/>
              </p:ext>
            </p:extLst>
          </p:nvPr>
        </p:nvGraphicFramePr>
        <p:xfrm>
          <a:off x="5765773" y="2743200"/>
          <a:ext cx="18621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773" y="2743200"/>
                        <a:ext cx="18621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550025"/>
              </p:ext>
            </p:extLst>
          </p:nvPr>
        </p:nvGraphicFramePr>
        <p:xfrm>
          <a:off x="5283843" y="3868738"/>
          <a:ext cx="1892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19" imgW="787320" imgH="203040" progId="Equation.DSMT4">
                  <p:embed/>
                </p:oleObj>
              </mc:Choice>
              <mc:Fallback>
                <p:oleObj name="Equation" r:id="rId19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843" y="3868738"/>
                        <a:ext cx="1892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79308" y="5950803"/>
            <a:ext cx="7389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With a </a:t>
            </a:r>
            <a:r>
              <a:rPr lang="en-US" sz="2400" b="1" dirty="0" smtClean="0">
                <a:solidFill>
                  <a:srgbClr val="0070C0"/>
                </a:solidFill>
              </a:rPr>
              <a:t>vertical </a:t>
            </a:r>
            <a:r>
              <a:rPr lang="en-US" sz="2400" b="1" dirty="0" smtClean="0">
                <a:solidFill>
                  <a:srgbClr val="0070C0"/>
                </a:solidFill>
              </a:rPr>
              <a:t>translation, the domain </a:t>
            </a:r>
            <a:r>
              <a:rPr lang="en-US" sz="2400" b="1" dirty="0" smtClean="0">
                <a:solidFill>
                  <a:srgbClr val="0070C0"/>
                </a:solidFill>
              </a:rPr>
              <a:t>stays the same,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                                the range </a:t>
            </a:r>
            <a:r>
              <a:rPr lang="en-US" sz="2400" b="1" dirty="0" smtClean="0">
                <a:solidFill>
                  <a:srgbClr val="0070C0"/>
                </a:solidFill>
              </a:rPr>
              <a:t>may change.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293871" y="2798717"/>
            <a:ext cx="1164871" cy="1768554"/>
            <a:chOff x="3293871" y="2798717"/>
            <a:chExt cx="1164871" cy="176855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871" y="2798717"/>
              <a:ext cx="1137874" cy="1134594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3315480" y="4044051"/>
              <a:ext cx="11432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Notice</a:t>
              </a:r>
            </a:p>
            <a:p>
              <a:r>
                <a:rPr lang="en-US" sz="1400" dirty="0" smtClean="0"/>
                <a:t>Replacement</a:t>
              </a:r>
              <a:endParaRPr lang="en-US" sz="1400" dirty="0"/>
            </a:p>
          </p:txBody>
        </p:sp>
      </p:grp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65669"/>
              </p:ext>
            </p:extLst>
          </p:nvPr>
        </p:nvGraphicFramePr>
        <p:xfrm>
          <a:off x="6324600" y="376156"/>
          <a:ext cx="2121864" cy="538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22" imgW="799920" imgH="203040" progId="Equation.DSMT4">
                  <p:embed/>
                </p:oleObj>
              </mc:Choice>
              <mc:Fallback>
                <p:oleObj name="Equation" r:id="rId22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6156"/>
                        <a:ext cx="2121864" cy="538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190974"/>
              </p:ext>
            </p:extLst>
          </p:nvPr>
        </p:nvGraphicFramePr>
        <p:xfrm>
          <a:off x="457200" y="4038600"/>
          <a:ext cx="1892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24" imgW="787320" imgH="203040" progId="Equation.DSMT4">
                  <p:embed/>
                </p:oleObj>
              </mc:Choice>
              <mc:Fallback>
                <p:oleObj name="Equation" r:id="rId24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1892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762295" y="4495800"/>
            <a:ext cx="1447505" cy="1669923"/>
            <a:chOff x="2896767" y="3211898"/>
            <a:chExt cx="1447505" cy="1669923"/>
          </a:xfrm>
        </p:grpSpPr>
        <p:sp>
          <p:nvSpPr>
            <p:cNvPr id="46" name="Line 6"/>
            <p:cNvSpPr>
              <a:spLocks noChangeShapeType="1"/>
            </p:cNvSpPr>
            <p:nvPr/>
          </p:nvSpPr>
          <p:spPr bwMode="auto">
            <a:xfrm flipV="1">
              <a:off x="3125321" y="3211898"/>
              <a:ext cx="0" cy="16699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auto">
            <a:xfrm>
              <a:off x="2972952" y="4696274"/>
              <a:ext cx="1371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3276102" y="3436100"/>
              <a:ext cx="990398" cy="37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– k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</a:t>
              </a:r>
              <a:r>
                <a:rPr lang="en-US" sz="1200"/>
                <a:t>)</a:t>
              </a:r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2896767" y="3714421"/>
              <a:ext cx="1296723" cy="558574"/>
            </a:xfrm>
            <a:custGeom>
              <a:avLst/>
              <a:gdLst>
                <a:gd name="T0" fmla="*/ 29 w 817"/>
                <a:gd name="T1" fmla="*/ 254 h 289"/>
                <a:gd name="T2" fmla="*/ 58 w 817"/>
                <a:gd name="T3" fmla="*/ 221 h 289"/>
                <a:gd name="T4" fmla="*/ 86 w 817"/>
                <a:gd name="T5" fmla="*/ 189 h 289"/>
                <a:gd name="T6" fmla="*/ 115 w 817"/>
                <a:gd name="T7" fmla="*/ 160 h 289"/>
                <a:gd name="T8" fmla="*/ 145 w 817"/>
                <a:gd name="T9" fmla="*/ 136 h 289"/>
                <a:gd name="T10" fmla="*/ 176 w 817"/>
                <a:gd name="T11" fmla="*/ 117 h 289"/>
                <a:gd name="T12" fmla="*/ 208 w 817"/>
                <a:gd name="T13" fmla="*/ 103 h 289"/>
                <a:gd name="T14" fmla="*/ 224 w 817"/>
                <a:gd name="T15" fmla="*/ 98 h 289"/>
                <a:gd name="T16" fmla="*/ 241 w 817"/>
                <a:gd name="T17" fmla="*/ 96 h 289"/>
                <a:gd name="T18" fmla="*/ 258 w 817"/>
                <a:gd name="T19" fmla="*/ 97 h 289"/>
                <a:gd name="T20" fmla="*/ 275 w 817"/>
                <a:gd name="T21" fmla="*/ 101 h 289"/>
                <a:gd name="T22" fmla="*/ 292 w 817"/>
                <a:gd name="T23" fmla="*/ 108 h 289"/>
                <a:gd name="T24" fmla="*/ 308 w 817"/>
                <a:gd name="T25" fmla="*/ 117 h 289"/>
                <a:gd name="T26" fmla="*/ 327 w 817"/>
                <a:gd name="T27" fmla="*/ 129 h 289"/>
                <a:gd name="T28" fmla="*/ 362 w 817"/>
                <a:gd name="T29" fmla="*/ 156 h 289"/>
                <a:gd name="T30" fmla="*/ 399 w 817"/>
                <a:gd name="T31" fmla="*/ 185 h 289"/>
                <a:gd name="T32" fmla="*/ 437 w 817"/>
                <a:gd name="T33" fmla="*/ 212 h 289"/>
                <a:gd name="T34" fmla="*/ 455 w 817"/>
                <a:gd name="T35" fmla="*/ 223 h 289"/>
                <a:gd name="T36" fmla="*/ 473 w 817"/>
                <a:gd name="T37" fmla="*/ 232 h 289"/>
                <a:gd name="T38" fmla="*/ 492 w 817"/>
                <a:gd name="T39" fmla="*/ 238 h 289"/>
                <a:gd name="T40" fmla="*/ 510 w 817"/>
                <a:gd name="T41" fmla="*/ 241 h 289"/>
                <a:gd name="T42" fmla="*/ 528 w 817"/>
                <a:gd name="T43" fmla="*/ 240 h 289"/>
                <a:gd name="T44" fmla="*/ 546 w 817"/>
                <a:gd name="T45" fmla="*/ 235 h 289"/>
                <a:gd name="T46" fmla="*/ 566 w 817"/>
                <a:gd name="T47" fmla="*/ 227 h 289"/>
                <a:gd name="T48" fmla="*/ 586 w 817"/>
                <a:gd name="T49" fmla="*/ 215 h 289"/>
                <a:gd name="T50" fmla="*/ 607 w 817"/>
                <a:gd name="T51" fmla="*/ 201 h 289"/>
                <a:gd name="T52" fmla="*/ 627 w 817"/>
                <a:gd name="T53" fmla="*/ 185 h 289"/>
                <a:gd name="T54" fmla="*/ 669 w 817"/>
                <a:gd name="T55" fmla="*/ 149 h 289"/>
                <a:gd name="T56" fmla="*/ 710 w 817"/>
                <a:gd name="T57" fmla="*/ 109 h 289"/>
                <a:gd name="T58" fmla="*/ 748 w 817"/>
                <a:gd name="T59" fmla="*/ 70 h 289"/>
                <a:gd name="T60" fmla="*/ 773 w 817"/>
                <a:gd name="T61" fmla="*/ 44 h 289"/>
                <a:gd name="T62" fmla="*/ 787 w 817"/>
                <a:gd name="T63" fmla="*/ 28 h 289"/>
                <a:gd name="T64" fmla="*/ 800 w 817"/>
                <a:gd name="T65" fmla="*/ 15 h 289"/>
                <a:gd name="T66" fmla="*/ 810 w 817"/>
                <a:gd name="T67" fmla="*/ 4 h 2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7"/>
                <a:gd name="T103" fmla="*/ 0 h 289"/>
                <a:gd name="T104" fmla="*/ 817 w 817"/>
                <a:gd name="T105" fmla="*/ 289 h 2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7" h="289">
                  <a:moveTo>
                    <a:pt x="0" y="288"/>
                  </a:moveTo>
                  <a:lnTo>
                    <a:pt x="29" y="254"/>
                  </a:lnTo>
                  <a:lnTo>
                    <a:pt x="43" y="237"/>
                  </a:lnTo>
                  <a:lnTo>
                    <a:pt x="58" y="221"/>
                  </a:lnTo>
                  <a:lnTo>
                    <a:pt x="72" y="204"/>
                  </a:lnTo>
                  <a:lnTo>
                    <a:pt x="86" y="189"/>
                  </a:lnTo>
                  <a:lnTo>
                    <a:pt x="101" y="174"/>
                  </a:lnTo>
                  <a:lnTo>
                    <a:pt x="115" y="160"/>
                  </a:lnTo>
                  <a:lnTo>
                    <a:pt x="131" y="148"/>
                  </a:lnTo>
                  <a:lnTo>
                    <a:pt x="145" y="136"/>
                  </a:lnTo>
                  <a:lnTo>
                    <a:pt x="161" y="126"/>
                  </a:lnTo>
                  <a:lnTo>
                    <a:pt x="176" y="117"/>
                  </a:lnTo>
                  <a:lnTo>
                    <a:pt x="192" y="109"/>
                  </a:lnTo>
                  <a:lnTo>
                    <a:pt x="208" y="103"/>
                  </a:lnTo>
                  <a:lnTo>
                    <a:pt x="216" y="100"/>
                  </a:lnTo>
                  <a:lnTo>
                    <a:pt x="224" y="98"/>
                  </a:lnTo>
                  <a:lnTo>
                    <a:pt x="233" y="97"/>
                  </a:lnTo>
                  <a:lnTo>
                    <a:pt x="241" y="96"/>
                  </a:lnTo>
                  <a:lnTo>
                    <a:pt x="248" y="96"/>
                  </a:lnTo>
                  <a:lnTo>
                    <a:pt x="258" y="97"/>
                  </a:lnTo>
                  <a:lnTo>
                    <a:pt x="265" y="98"/>
                  </a:lnTo>
                  <a:lnTo>
                    <a:pt x="275" y="101"/>
                  </a:lnTo>
                  <a:lnTo>
                    <a:pt x="282" y="104"/>
                  </a:lnTo>
                  <a:lnTo>
                    <a:pt x="292" y="108"/>
                  </a:lnTo>
                  <a:lnTo>
                    <a:pt x="301" y="112"/>
                  </a:lnTo>
                  <a:lnTo>
                    <a:pt x="308" y="117"/>
                  </a:lnTo>
                  <a:lnTo>
                    <a:pt x="318" y="123"/>
                  </a:lnTo>
                  <a:lnTo>
                    <a:pt x="327" y="129"/>
                  </a:lnTo>
                  <a:lnTo>
                    <a:pt x="345" y="142"/>
                  </a:lnTo>
                  <a:lnTo>
                    <a:pt x="362" y="156"/>
                  </a:lnTo>
                  <a:lnTo>
                    <a:pt x="380" y="171"/>
                  </a:lnTo>
                  <a:lnTo>
                    <a:pt x="399" y="185"/>
                  </a:lnTo>
                  <a:lnTo>
                    <a:pt x="418" y="199"/>
                  </a:lnTo>
                  <a:lnTo>
                    <a:pt x="437" y="212"/>
                  </a:lnTo>
                  <a:lnTo>
                    <a:pt x="446" y="218"/>
                  </a:lnTo>
                  <a:lnTo>
                    <a:pt x="455" y="223"/>
                  </a:lnTo>
                  <a:lnTo>
                    <a:pt x="464" y="228"/>
                  </a:lnTo>
                  <a:lnTo>
                    <a:pt x="473" y="232"/>
                  </a:lnTo>
                  <a:lnTo>
                    <a:pt x="482" y="235"/>
                  </a:lnTo>
                  <a:lnTo>
                    <a:pt x="492" y="238"/>
                  </a:lnTo>
                  <a:lnTo>
                    <a:pt x="501" y="240"/>
                  </a:lnTo>
                  <a:lnTo>
                    <a:pt x="510" y="241"/>
                  </a:lnTo>
                  <a:lnTo>
                    <a:pt x="519" y="241"/>
                  </a:lnTo>
                  <a:lnTo>
                    <a:pt x="528" y="240"/>
                  </a:lnTo>
                  <a:lnTo>
                    <a:pt x="537" y="238"/>
                  </a:lnTo>
                  <a:lnTo>
                    <a:pt x="546" y="235"/>
                  </a:lnTo>
                  <a:lnTo>
                    <a:pt x="556" y="231"/>
                  </a:lnTo>
                  <a:lnTo>
                    <a:pt x="566" y="227"/>
                  </a:lnTo>
                  <a:lnTo>
                    <a:pt x="576" y="221"/>
                  </a:lnTo>
                  <a:lnTo>
                    <a:pt x="586" y="215"/>
                  </a:lnTo>
                  <a:lnTo>
                    <a:pt x="596" y="209"/>
                  </a:lnTo>
                  <a:lnTo>
                    <a:pt x="607" y="201"/>
                  </a:lnTo>
                  <a:lnTo>
                    <a:pt x="617" y="194"/>
                  </a:lnTo>
                  <a:lnTo>
                    <a:pt x="627" y="185"/>
                  </a:lnTo>
                  <a:lnTo>
                    <a:pt x="648" y="167"/>
                  </a:lnTo>
                  <a:lnTo>
                    <a:pt x="669" y="149"/>
                  </a:lnTo>
                  <a:lnTo>
                    <a:pt x="690" y="129"/>
                  </a:lnTo>
                  <a:lnTo>
                    <a:pt x="710" y="109"/>
                  </a:lnTo>
                  <a:lnTo>
                    <a:pt x="729" y="89"/>
                  </a:lnTo>
                  <a:lnTo>
                    <a:pt x="748" y="70"/>
                  </a:lnTo>
                  <a:lnTo>
                    <a:pt x="765" y="52"/>
                  </a:lnTo>
                  <a:lnTo>
                    <a:pt x="773" y="44"/>
                  </a:lnTo>
                  <a:lnTo>
                    <a:pt x="780" y="36"/>
                  </a:lnTo>
                  <a:lnTo>
                    <a:pt x="787" y="28"/>
                  </a:lnTo>
                  <a:lnTo>
                    <a:pt x="793" y="21"/>
                  </a:lnTo>
                  <a:lnTo>
                    <a:pt x="800" y="15"/>
                  </a:lnTo>
                  <a:lnTo>
                    <a:pt x="805" y="9"/>
                  </a:lnTo>
                  <a:lnTo>
                    <a:pt x="810" y="4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2896767" y="4085515"/>
              <a:ext cx="1296723" cy="558574"/>
            </a:xfrm>
            <a:custGeom>
              <a:avLst/>
              <a:gdLst>
                <a:gd name="T0" fmla="*/ 29 w 817"/>
                <a:gd name="T1" fmla="*/ 254 h 289"/>
                <a:gd name="T2" fmla="*/ 58 w 817"/>
                <a:gd name="T3" fmla="*/ 221 h 289"/>
                <a:gd name="T4" fmla="*/ 86 w 817"/>
                <a:gd name="T5" fmla="*/ 189 h 289"/>
                <a:gd name="T6" fmla="*/ 115 w 817"/>
                <a:gd name="T7" fmla="*/ 160 h 289"/>
                <a:gd name="T8" fmla="*/ 145 w 817"/>
                <a:gd name="T9" fmla="*/ 136 h 289"/>
                <a:gd name="T10" fmla="*/ 176 w 817"/>
                <a:gd name="T11" fmla="*/ 117 h 289"/>
                <a:gd name="T12" fmla="*/ 208 w 817"/>
                <a:gd name="T13" fmla="*/ 103 h 289"/>
                <a:gd name="T14" fmla="*/ 224 w 817"/>
                <a:gd name="T15" fmla="*/ 98 h 289"/>
                <a:gd name="T16" fmla="*/ 241 w 817"/>
                <a:gd name="T17" fmla="*/ 96 h 289"/>
                <a:gd name="T18" fmla="*/ 258 w 817"/>
                <a:gd name="T19" fmla="*/ 97 h 289"/>
                <a:gd name="T20" fmla="*/ 275 w 817"/>
                <a:gd name="T21" fmla="*/ 101 h 289"/>
                <a:gd name="T22" fmla="*/ 292 w 817"/>
                <a:gd name="T23" fmla="*/ 108 h 289"/>
                <a:gd name="T24" fmla="*/ 308 w 817"/>
                <a:gd name="T25" fmla="*/ 117 h 289"/>
                <a:gd name="T26" fmla="*/ 327 w 817"/>
                <a:gd name="T27" fmla="*/ 129 h 289"/>
                <a:gd name="T28" fmla="*/ 362 w 817"/>
                <a:gd name="T29" fmla="*/ 156 h 289"/>
                <a:gd name="T30" fmla="*/ 399 w 817"/>
                <a:gd name="T31" fmla="*/ 185 h 289"/>
                <a:gd name="T32" fmla="*/ 437 w 817"/>
                <a:gd name="T33" fmla="*/ 212 h 289"/>
                <a:gd name="T34" fmla="*/ 455 w 817"/>
                <a:gd name="T35" fmla="*/ 223 h 289"/>
                <a:gd name="T36" fmla="*/ 473 w 817"/>
                <a:gd name="T37" fmla="*/ 232 h 289"/>
                <a:gd name="T38" fmla="*/ 492 w 817"/>
                <a:gd name="T39" fmla="*/ 238 h 289"/>
                <a:gd name="T40" fmla="*/ 510 w 817"/>
                <a:gd name="T41" fmla="*/ 241 h 289"/>
                <a:gd name="T42" fmla="*/ 528 w 817"/>
                <a:gd name="T43" fmla="*/ 240 h 289"/>
                <a:gd name="T44" fmla="*/ 546 w 817"/>
                <a:gd name="T45" fmla="*/ 235 h 289"/>
                <a:gd name="T46" fmla="*/ 566 w 817"/>
                <a:gd name="T47" fmla="*/ 227 h 289"/>
                <a:gd name="T48" fmla="*/ 586 w 817"/>
                <a:gd name="T49" fmla="*/ 215 h 289"/>
                <a:gd name="T50" fmla="*/ 607 w 817"/>
                <a:gd name="T51" fmla="*/ 201 h 289"/>
                <a:gd name="T52" fmla="*/ 627 w 817"/>
                <a:gd name="T53" fmla="*/ 185 h 289"/>
                <a:gd name="T54" fmla="*/ 669 w 817"/>
                <a:gd name="T55" fmla="*/ 149 h 289"/>
                <a:gd name="T56" fmla="*/ 710 w 817"/>
                <a:gd name="T57" fmla="*/ 109 h 289"/>
                <a:gd name="T58" fmla="*/ 748 w 817"/>
                <a:gd name="T59" fmla="*/ 70 h 289"/>
                <a:gd name="T60" fmla="*/ 773 w 817"/>
                <a:gd name="T61" fmla="*/ 44 h 289"/>
                <a:gd name="T62" fmla="*/ 787 w 817"/>
                <a:gd name="T63" fmla="*/ 28 h 289"/>
                <a:gd name="T64" fmla="*/ 800 w 817"/>
                <a:gd name="T65" fmla="*/ 15 h 289"/>
                <a:gd name="T66" fmla="*/ 810 w 817"/>
                <a:gd name="T67" fmla="*/ 4 h 2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7"/>
                <a:gd name="T103" fmla="*/ 0 h 289"/>
                <a:gd name="T104" fmla="*/ 817 w 817"/>
                <a:gd name="T105" fmla="*/ 289 h 2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7" h="289">
                  <a:moveTo>
                    <a:pt x="0" y="288"/>
                  </a:moveTo>
                  <a:lnTo>
                    <a:pt x="29" y="254"/>
                  </a:lnTo>
                  <a:lnTo>
                    <a:pt x="43" y="237"/>
                  </a:lnTo>
                  <a:lnTo>
                    <a:pt x="58" y="221"/>
                  </a:lnTo>
                  <a:lnTo>
                    <a:pt x="72" y="204"/>
                  </a:lnTo>
                  <a:lnTo>
                    <a:pt x="86" y="189"/>
                  </a:lnTo>
                  <a:lnTo>
                    <a:pt x="101" y="174"/>
                  </a:lnTo>
                  <a:lnTo>
                    <a:pt x="115" y="160"/>
                  </a:lnTo>
                  <a:lnTo>
                    <a:pt x="131" y="148"/>
                  </a:lnTo>
                  <a:lnTo>
                    <a:pt x="145" y="136"/>
                  </a:lnTo>
                  <a:lnTo>
                    <a:pt x="161" y="126"/>
                  </a:lnTo>
                  <a:lnTo>
                    <a:pt x="176" y="117"/>
                  </a:lnTo>
                  <a:lnTo>
                    <a:pt x="192" y="109"/>
                  </a:lnTo>
                  <a:lnTo>
                    <a:pt x="208" y="103"/>
                  </a:lnTo>
                  <a:lnTo>
                    <a:pt x="216" y="100"/>
                  </a:lnTo>
                  <a:lnTo>
                    <a:pt x="224" y="98"/>
                  </a:lnTo>
                  <a:lnTo>
                    <a:pt x="233" y="97"/>
                  </a:lnTo>
                  <a:lnTo>
                    <a:pt x="241" y="96"/>
                  </a:lnTo>
                  <a:lnTo>
                    <a:pt x="248" y="96"/>
                  </a:lnTo>
                  <a:lnTo>
                    <a:pt x="258" y="97"/>
                  </a:lnTo>
                  <a:lnTo>
                    <a:pt x="265" y="98"/>
                  </a:lnTo>
                  <a:lnTo>
                    <a:pt x="275" y="101"/>
                  </a:lnTo>
                  <a:lnTo>
                    <a:pt x="282" y="104"/>
                  </a:lnTo>
                  <a:lnTo>
                    <a:pt x="292" y="108"/>
                  </a:lnTo>
                  <a:lnTo>
                    <a:pt x="301" y="112"/>
                  </a:lnTo>
                  <a:lnTo>
                    <a:pt x="308" y="117"/>
                  </a:lnTo>
                  <a:lnTo>
                    <a:pt x="318" y="123"/>
                  </a:lnTo>
                  <a:lnTo>
                    <a:pt x="327" y="129"/>
                  </a:lnTo>
                  <a:lnTo>
                    <a:pt x="345" y="142"/>
                  </a:lnTo>
                  <a:lnTo>
                    <a:pt x="362" y="156"/>
                  </a:lnTo>
                  <a:lnTo>
                    <a:pt x="380" y="171"/>
                  </a:lnTo>
                  <a:lnTo>
                    <a:pt x="399" y="185"/>
                  </a:lnTo>
                  <a:lnTo>
                    <a:pt x="418" y="199"/>
                  </a:lnTo>
                  <a:lnTo>
                    <a:pt x="437" y="212"/>
                  </a:lnTo>
                  <a:lnTo>
                    <a:pt x="446" y="218"/>
                  </a:lnTo>
                  <a:lnTo>
                    <a:pt x="455" y="223"/>
                  </a:lnTo>
                  <a:lnTo>
                    <a:pt x="464" y="228"/>
                  </a:lnTo>
                  <a:lnTo>
                    <a:pt x="473" y="232"/>
                  </a:lnTo>
                  <a:lnTo>
                    <a:pt x="482" y="235"/>
                  </a:lnTo>
                  <a:lnTo>
                    <a:pt x="492" y="238"/>
                  </a:lnTo>
                  <a:lnTo>
                    <a:pt x="501" y="240"/>
                  </a:lnTo>
                  <a:lnTo>
                    <a:pt x="510" y="241"/>
                  </a:lnTo>
                  <a:lnTo>
                    <a:pt x="519" y="241"/>
                  </a:lnTo>
                  <a:lnTo>
                    <a:pt x="528" y="240"/>
                  </a:lnTo>
                  <a:lnTo>
                    <a:pt x="537" y="238"/>
                  </a:lnTo>
                  <a:lnTo>
                    <a:pt x="546" y="235"/>
                  </a:lnTo>
                  <a:lnTo>
                    <a:pt x="556" y="231"/>
                  </a:lnTo>
                  <a:lnTo>
                    <a:pt x="566" y="227"/>
                  </a:lnTo>
                  <a:lnTo>
                    <a:pt x="576" y="221"/>
                  </a:lnTo>
                  <a:lnTo>
                    <a:pt x="586" y="215"/>
                  </a:lnTo>
                  <a:lnTo>
                    <a:pt x="596" y="209"/>
                  </a:lnTo>
                  <a:lnTo>
                    <a:pt x="607" y="201"/>
                  </a:lnTo>
                  <a:lnTo>
                    <a:pt x="617" y="194"/>
                  </a:lnTo>
                  <a:lnTo>
                    <a:pt x="627" y="185"/>
                  </a:lnTo>
                  <a:lnTo>
                    <a:pt x="648" y="167"/>
                  </a:lnTo>
                  <a:lnTo>
                    <a:pt x="669" y="149"/>
                  </a:lnTo>
                  <a:lnTo>
                    <a:pt x="690" y="129"/>
                  </a:lnTo>
                  <a:lnTo>
                    <a:pt x="710" y="109"/>
                  </a:lnTo>
                  <a:lnTo>
                    <a:pt x="729" y="89"/>
                  </a:lnTo>
                  <a:lnTo>
                    <a:pt x="748" y="70"/>
                  </a:lnTo>
                  <a:lnTo>
                    <a:pt x="765" y="52"/>
                  </a:lnTo>
                  <a:lnTo>
                    <a:pt x="773" y="44"/>
                  </a:lnTo>
                  <a:lnTo>
                    <a:pt x="780" y="36"/>
                  </a:lnTo>
                  <a:lnTo>
                    <a:pt x="787" y="28"/>
                  </a:lnTo>
                  <a:lnTo>
                    <a:pt x="793" y="21"/>
                  </a:lnTo>
                  <a:lnTo>
                    <a:pt x="800" y="15"/>
                  </a:lnTo>
                  <a:lnTo>
                    <a:pt x="805" y="9"/>
                  </a:lnTo>
                  <a:lnTo>
                    <a:pt x="810" y="4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9"/>
            <p:cNvSpPr>
              <a:spLocks noChangeArrowheads="1"/>
            </p:cNvSpPr>
            <p:nvPr/>
          </p:nvSpPr>
          <p:spPr bwMode="auto">
            <a:xfrm>
              <a:off x="3230074" y="3923161"/>
              <a:ext cx="304738" cy="37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/>
                <a:t>k</a:t>
              </a:r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V="1">
              <a:off x="3277689" y="3899968"/>
              <a:ext cx="0" cy="371094"/>
            </a:xfrm>
            <a:prstGeom prst="line">
              <a:avLst/>
            </a:prstGeom>
            <a:noFill/>
            <a:ln w="12700">
              <a:solidFill>
                <a:srgbClr val="CC33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4273677"/>
            <a:ext cx="2285533" cy="1669923"/>
            <a:chOff x="5029932" y="3211898"/>
            <a:chExt cx="2285533" cy="1669923"/>
          </a:xfrm>
        </p:grpSpPr>
        <p:sp>
          <p:nvSpPr>
            <p:cNvPr id="54" name="Line 9"/>
            <p:cNvSpPr>
              <a:spLocks noChangeShapeType="1"/>
            </p:cNvSpPr>
            <p:nvPr/>
          </p:nvSpPr>
          <p:spPr bwMode="auto">
            <a:xfrm flipV="1">
              <a:off x="5182301" y="3211898"/>
              <a:ext cx="0" cy="16699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5029932" y="4696274"/>
              <a:ext cx="1371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3"/>
            <p:cNvSpPr>
              <a:spLocks/>
            </p:cNvSpPr>
            <p:nvPr/>
          </p:nvSpPr>
          <p:spPr bwMode="auto">
            <a:xfrm>
              <a:off x="5029932" y="3899968"/>
              <a:ext cx="1296723" cy="558574"/>
            </a:xfrm>
            <a:custGeom>
              <a:avLst/>
              <a:gdLst>
                <a:gd name="T0" fmla="*/ 29 w 817"/>
                <a:gd name="T1" fmla="*/ 254 h 289"/>
                <a:gd name="T2" fmla="*/ 58 w 817"/>
                <a:gd name="T3" fmla="*/ 221 h 289"/>
                <a:gd name="T4" fmla="*/ 86 w 817"/>
                <a:gd name="T5" fmla="*/ 189 h 289"/>
                <a:gd name="T6" fmla="*/ 115 w 817"/>
                <a:gd name="T7" fmla="*/ 160 h 289"/>
                <a:gd name="T8" fmla="*/ 145 w 817"/>
                <a:gd name="T9" fmla="*/ 136 h 289"/>
                <a:gd name="T10" fmla="*/ 176 w 817"/>
                <a:gd name="T11" fmla="*/ 117 h 289"/>
                <a:gd name="T12" fmla="*/ 208 w 817"/>
                <a:gd name="T13" fmla="*/ 103 h 289"/>
                <a:gd name="T14" fmla="*/ 224 w 817"/>
                <a:gd name="T15" fmla="*/ 98 h 289"/>
                <a:gd name="T16" fmla="*/ 241 w 817"/>
                <a:gd name="T17" fmla="*/ 96 h 289"/>
                <a:gd name="T18" fmla="*/ 258 w 817"/>
                <a:gd name="T19" fmla="*/ 97 h 289"/>
                <a:gd name="T20" fmla="*/ 275 w 817"/>
                <a:gd name="T21" fmla="*/ 101 h 289"/>
                <a:gd name="T22" fmla="*/ 292 w 817"/>
                <a:gd name="T23" fmla="*/ 108 h 289"/>
                <a:gd name="T24" fmla="*/ 308 w 817"/>
                <a:gd name="T25" fmla="*/ 117 h 289"/>
                <a:gd name="T26" fmla="*/ 327 w 817"/>
                <a:gd name="T27" fmla="*/ 129 h 289"/>
                <a:gd name="T28" fmla="*/ 362 w 817"/>
                <a:gd name="T29" fmla="*/ 156 h 289"/>
                <a:gd name="T30" fmla="*/ 399 w 817"/>
                <a:gd name="T31" fmla="*/ 185 h 289"/>
                <a:gd name="T32" fmla="*/ 437 w 817"/>
                <a:gd name="T33" fmla="*/ 212 h 289"/>
                <a:gd name="T34" fmla="*/ 455 w 817"/>
                <a:gd name="T35" fmla="*/ 223 h 289"/>
                <a:gd name="T36" fmla="*/ 473 w 817"/>
                <a:gd name="T37" fmla="*/ 232 h 289"/>
                <a:gd name="T38" fmla="*/ 492 w 817"/>
                <a:gd name="T39" fmla="*/ 238 h 289"/>
                <a:gd name="T40" fmla="*/ 510 w 817"/>
                <a:gd name="T41" fmla="*/ 241 h 289"/>
                <a:gd name="T42" fmla="*/ 528 w 817"/>
                <a:gd name="T43" fmla="*/ 240 h 289"/>
                <a:gd name="T44" fmla="*/ 546 w 817"/>
                <a:gd name="T45" fmla="*/ 235 h 289"/>
                <a:gd name="T46" fmla="*/ 566 w 817"/>
                <a:gd name="T47" fmla="*/ 227 h 289"/>
                <a:gd name="T48" fmla="*/ 586 w 817"/>
                <a:gd name="T49" fmla="*/ 215 h 289"/>
                <a:gd name="T50" fmla="*/ 607 w 817"/>
                <a:gd name="T51" fmla="*/ 201 h 289"/>
                <a:gd name="T52" fmla="*/ 627 w 817"/>
                <a:gd name="T53" fmla="*/ 185 h 289"/>
                <a:gd name="T54" fmla="*/ 669 w 817"/>
                <a:gd name="T55" fmla="*/ 149 h 289"/>
                <a:gd name="T56" fmla="*/ 710 w 817"/>
                <a:gd name="T57" fmla="*/ 109 h 289"/>
                <a:gd name="T58" fmla="*/ 748 w 817"/>
                <a:gd name="T59" fmla="*/ 70 h 289"/>
                <a:gd name="T60" fmla="*/ 773 w 817"/>
                <a:gd name="T61" fmla="*/ 44 h 289"/>
                <a:gd name="T62" fmla="*/ 787 w 817"/>
                <a:gd name="T63" fmla="*/ 28 h 289"/>
                <a:gd name="T64" fmla="*/ 800 w 817"/>
                <a:gd name="T65" fmla="*/ 15 h 289"/>
                <a:gd name="T66" fmla="*/ 810 w 817"/>
                <a:gd name="T67" fmla="*/ 4 h 2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7"/>
                <a:gd name="T103" fmla="*/ 0 h 289"/>
                <a:gd name="T104" fmla="*/ 817 w 817"/>
                <a:gd name="T105" fmla="*/ 289 h 2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7" h="289">
                  <a:moveTo>
                    <a:pt x="0" y="288"/>
                  </a:moveTo>
                  <a:lnTo>
                    <a:pt x="29" y="254"/>
                  </a:lnTo>
                  <a:lnTo>
                    <a:pt x="43" y="237"/>
                  </a:lnTo>
                  <a:lnTo>
                    <a:pt x="58" y="221"/>
                  </a:lnTo>
                  <a:lnTo>
                    <a:pt x="72" y="204"/>
                  </a:lnTo>
                  <a:lnTo>
                    <a:pt x="86" y="189"/>
                  </a:lnTo>
                  <a:lnTo>
                    <a:pt x="101" y="174"/>
                  </a:lnTo>
                  <a:lnTo>
                    <a:pt x="115" y="160"/>
                  </a:lnTo>
                  <a:lnTo>
                    <a:pt x="131" y="148"/>
                  </a:lnTo>
                  <a:lnTo>
                    <a:pt x="145" y="136"/>
                  </a:lnTo>
                  <a:lnTo>
                    <a:pt x="161" y="126"/>
                  </a:lnTo>
                  <a:lnTo>
                    <a:pt x="176" y="117"/>
                  </a:lnTo>
                  <a:lnTo>
                    <a:pt x="192" y="109"/>
                  </a:lnTo>
                  <a:lnTo>
                    <a:pt x="208" y="103"/>
                  </a:lnTo>
                  <a:lnTo>
                    <a:pt x="216" y="100"/>
                  </a:lnTo>
                  <a:lnTo>
                    <a:pt x="224" y="98"/>
                  </a:lnTo>
                  <a:lnTo>
                    <a:pt x="233" y="97"/>
                  </a:lnTo>
                  <a:lnTo>
                    <a:pt x="241" y="96"/>
                  </a:lnTo>
                  <a:lnTo>
                    <a:pt x="248" y="96"/>
                  </a:lnTo>
                  <a:lnTo>
                    <a:pt x="258" y="97"/>
                  </a:lnTo>
                  <a:lnTo>
                    <a:pt x="265" y="98"/>
                  </a:lnTo>
                  <a:lnTo>
                    <a:pt x="275" y="101"/>
                  </a:lnTo>
                  <a:lnTo>
                    <a:pt x="282" y="104"/>
                  </a:lnTo>
                  <a:lnTo>
                    <a:pt x="292" y="108"/>
                  </a:lnTo>
                  <a:lnTo>
                    <a:pt x="301" y="112"/>
                  </a:lnTo>
                  <a:lnTo>
                    <a:pt x="308" y="117"/>
                  </a:lnTo>
                  <a:lnTo>
                    <a:pt x="318" y="123"/>
                  </a:lnTo>
                  <a:lnTo>
                    <a:pt x="327" y="129"/>
                  </a:lnTo>
                  <a:lnTo>
                    <a:pt x="345" y="142"/>
                  </a:lnTo>
                  <a:lnTo>
                    <a:pt x="362" y="156"/>
                  </a:lnTo>
                  <a:lnTo>
                    <a:pt x="380" y="171"/>
                  </a:lnTo>
                  <a:lnTo>
                    <a:pt x="399" y="185"/>
                  </a:lnTo>
                  <a:lnTo>
                    <a:pt x="418" y="199"/>
                  </a:lnTo>
                  <a:lnTo>
                    <a:pt x="437" y="212"/>
                  </a:lnTo>
                  <a:lnTo>
                    <a:pt x="446" y="218"/>
                  </a:lnTo>
                  <a:lnTo>
                    <a:pt x="455" y="223"/>
                  </a:lnTo>
                  <a:lnTo>
                    <a:pt x="464" y="228"/>
                  </a:lnTo>
                  <a:lnTo>
                    <a:pt x="473" y="232"/>
                  </a:lnTo>
                  <a:lnTo>
                    <a:pt x="482" y="235"/>
                  </a:lnTo>
                  <a:lnTo>
                    <a:pt x="492" y="238"/>
                  </a:lnTo>
                  <a:lnTo>
                    <a:pt x="501" y="240"/>
                  </a:lnTo>
                  <a:lnTo>
                    <a:pt x="510" y="241"/>
                  </a:lnTo>
                  <a:lnTo>
                    <a:pt x="519" y="241"/>
                  </a:lnTo>
                  <a:lnTo>
                    <a:pt x="528" y="240"/>
                  </a:lnTo>
                  <a:lnTo>
                    <a:pt x="537" y="238"/>
                  </a:lnTo>
                  <a:lnTo>
                    <a:pt x="546" y="235"/>
                  </a:lnTo>
                  <a:lnTo>
                    <a:pt x="556" y="231"/>
                  </a:lnTo>
                  <a:lnTo>
                    <a:pt x="566" y="227"/>
                  </a:lnTo>
                  <a:lnTo>
                    <a:pt x="576" y="221"/>
                  </a:lnTo>
                  <a:lnTo>
                    <a:pt x="586" y="215"/>
                  </a:lnTo>
                  <a:lnTo>
                    <a:pt x="596" y="209"/>
                  </a:lnTo>
                  <a:lnTo>
                    <a:pt x="607" y="201"/>
                  </a:lnTo>
                  <a:lnTo>
                    <a:pt x="617" y="194"/>
                  </a:lnTo>
                  <a:lnTo>
                    <a:pt x="627" y="185"/>
                  </a:lnTo>
                  <a:lnTo>
                    <a:pt x="648" y="167"/>
                  </a:lnTo>
                  <a:lnTo>
                    <a:pt x="669" y="149"/>
                  </a:lnTo>
                  <a:lnTo>
                    <a:pt x="690" y="129"/>
                  </a:lnTo>
                  <a:lnTo>
                    <a:pt x="710" y="109"/>
                  </a:lnTo>
                  <a:lnTo>
                    <a:pt x="729" y="89"/>
                  </a:lnTo>
                  <a:lnTo>
                    <a:pt x="748" y="70"/>
                  </a:lnTo>
                  <a:lnTo>
                    <a:pt x="765" y="52"/>
                  </a:lnTo>
                  <a:lnTo>
                    <a:pt x="773" y="44"/>
                  </a:lnTo>
                  <a:lnTo>
                    <a:pt x="780" y="36"/>
                  </a:lnTo>
                  <a:lnTo>
                    <a:pt x="787" y="28"/>
                  </a:lnTo>
                  <a:lnTo>
                    <a:pt x="793" y="21"/>
                  </a:lnTo>
                  <a:lnTo>
                    <a:pt x="800" y="15"/>
                  </a:lnTo>
                  <a:lnTo>
                    <a:pt x="805" y="9"/>
                  </a:lnTo>
                  <a:lnTo>
                    <a:pt x="810" y="4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14"/>
            <p:cNvSpPr>
              <a:spLocks/>
            </p:cNvSpPr>
            <p:nvPr/>
          </p:nvSpPr>
          <p:spPr bwMode="auto">
            <a:xfrm>
              <a:off x="5029932" y="4271062"/>
              <a:ext cx="1296723" cy="558574"/>
            </a:xfrm>
            <a:custGeom>
              <a:avLst/>
              <a:gdLst>
                <a:gd name="T0" fmla="*/ 29 w 817"/>
                <a:gd name="T1" fmla="*/ 254 h 289"/>
                <a:gd name="T2" fmla="*/ 58 w 817"/>
                <a:gd name="T3" fmla="*/ 221 h 289"/>
                <a:gd name="T4" fmla="*/ 86 w 817"/>
                <a:gd name="T5" fmla="*/ 189 h 289"/>
                <a:gd name="T6" fmla="*/ 115 w 817"/>
                <a:gd name="T7" fmla="*/ 160 h 289"/>
                <a:gd name="T8" fmla="*/ 145 w 817"/>
                <a:gd name="T9" fmla="*/ 136 h 289"/>
                <a:gd name="T10" fmla="*/ 176 w 817"/>
                <a:gd name="T11" fmla="*/ 117 h 289"/>
                <a:gd name="T12" fmla="*/ 208 w 817"/>
                <a:gd name="T13" fmla="*/ 103 h 289"/>
                <a:gd name="T14" fmla="*/ 224 w 817"/>
                <a:gd name="T15" fmla="*/ 98 h 289"/>
                <a:gd name="T16" fmla="*/ 241 w 817"/>
                <a:gd name="T17" fmla="*/ 96 h 289"/>
                <a:gd name="T18" fmla="*/ 258 w 817"/>
                <a:gd name="T19" fmla="*/ 97 h 289"/>
                <a:gd name="T20" fmla="*/ 275 w 817"/>
                <a:gd name="T21" fmla="*/ 101 h 289"/>
                <a:gd name="T22" fmla="*/ 292 w 817"/>
                <a:gd name="T23" fmla="*/ 108 h 289"/>
                <a:gd name="T24" fmla="*/ 308 w 817"/>
                <a:gd name="T25" fmla="*/ 117 h 289"/>
                <a:gd name="T26" fmla="*/ 327 w 817"/>
                <a:gd name="T27" fmla="*/ 129 h 289"/>
                <a:gd name="T28" fmla="*/ 362 w 817"/>
                <a:gd name="T29" fmla="*/ 156 h 289"/>
                <a:gd name="T30" fmla="*/ 399 w 817"/>
                <a:gd name="T31" fmla="*/ 185 h 289"/>
                <a:gd name="T32" fmla="*/ 437 w 817"/>
                <a:gd name="T33" fmla="*/ 212 h 289"/>
                <a:gd name="T34" fmla="*/ 455 w 817"/>
                <a:gd name="T35" fmla="*/ 223 h 289"/>
                <a:gd name="T36" fmla="*/ 473 w 817"/>
                <a:gd name="T37" fmla="*/ 232 h 289"/>
                <a:gd name="T38" fmla="*/ 492 w 817"/>
                <a:gd name="T39" fmla="*/ 238 h 289"/>
                <a:gd name="T40" fmla="*/ 510 w 817"/>
                <a:gd name="T41" fmla="*/ 241 h 289"/>
                <a:gd name="T42" fmla="*/ 528 w 817"/>
                <a:gd name="T43" fmla="*/ 240 h 289"/>
                <a:gd name="T44" fmla="*/ 546 w 817"/>
                <a:gd name="T45" fmla="*/ 235 h 289"/>
                <a:gd name="T46" fmla="*/ 566 w 817"/>
                <a:gd name="T47" fmla="*/ 227 h 289"/>
                <a:gd name="T48" fmla="*/ 586 w 817"/>
                <a:gd name="T49" fmla="*/ 215 h 289"/>
                <a:gd name="T50" fmla="*/ 607 w 817"/>
                <a:gd name="T51" fmla="*/ 201 h 289"/>
                <a:gd name="T52" fmla="*/ 627 w 817"/>
                <a:gd name="T53" fmla="*/ 185 h 289"/>
                <a:gd name="T54" fmla="*/ 669 w 817"/>
                <a:gd name="T55" fmla="*/ 149 h 289"/>
                <a:gd name="T56" fmla="*/ 710 w 817"/>
                <a:gd name="T57" fmla="*/ 109 h 289"/>
                <a:gd name="T58" fmla="*/ 748 w 817"/>
                <a:gd name="T59" fmla="*/ 70 h 289"/>
                <a:gd name="T60" fmla="*/ 773 w 817"/>
                <a:gd name="T61" fmla="*/ 44 h 289"/>
                <a:gd name="T62" fmla="*/ 787 w 817"/>
                <a:gd name="T63" fmla="*/ 28 h 289"/>
                <a:gd name="T64" fmla="*/ 800 w 817"/>
                <a:gd name="T65" fmla="*/ 15 h 289"/>
                <a:gd name="T66" fmla="*/ 810 w 817"/>
                <a:gd name="T67" fmla="*/ 4 h 28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17"/>
                <a:gd name="T103" fmla="*/ 0 h 289"/>
                <a:gd name="T104" fmla="*/ 817 w 817"/>
                <a:gd name="T105" fmla="*/ 289 h 28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17" h="289">
                  <a:moveTo>
                    <a:pt x="0" y="288"/>
                  </a:moveTo>
                  <a:lnTo>
                    <a:pt x="29" y="254"/>
                  </a:lnTo>
                  <a:lnTo>
                    <a:pt x="43" y="237"/>
                  </a:lnTo>
                  <a:lnTo>
                    <a:pt x="58" y="221"/>
                  </a:lnTo>
                  <a:lnTo>
                    <a:pt x="72" y="204"/>
                  </a:lnTo>
                  <a:lnTo>
                    <a:pt x="86" y="189"/>
                  </a:lnTo>
                  <a:lnTo>
                    <a:pt x="101" y="174"/>
                  </a:lnTo>
                  <a:lnTo>
                    <a:pt x="115" y="160"/>
                  </a:lnTo>
                  <a:lnTo>
                    <a:pt x="131" y="148"/>
                  </a:lnTo>
                  <a:lnTo>
                    <a:pt x="145" y="136"/>
                  </a:lnTo>
                  <a:lnTo>
                    <a:pt x="161" y="126"/>
                  </a:lnTo>
                  <a:lnTo>
                    <a:pt x="176" y="117"/>
                  </a:lnTo>
                  <a:lnTo>
                    <a:pt x="192" y="109"/>
                  </a:lnTo>
                  <a:lnTo>
                    <a:pt x="208" y="103"/>
                  </a:lnTo>
                  <a:lnTo>
                    <a:pt x="216" y="100"/>
                  </a:lnTo>
                  <a:lnTo>
                    <a:pt x="224" y="98"/>
                  </a:lnTo>
                  <a:lnTo>
                    <a:pt x="233" y="97"/>
                  </a:lnTo>
                  <a:lnTo>
                    <a:pt x="241" y="96"/>
                  </a:lnTo>
                  <a:lnTo>
                    <a:pt x="248" y="96"/>
                  </a:lnTo>
                  <a:lnTo>
                    <a:pt x="258" y="97"/>
                  </a:lnTo>
                  <a:lnTo>
                    <a:pt x="265" y="98"/>
                  </a:lnTo>
                  <a:lnTo>
                    <a:pt x="275" y="101"/>
                  </a:lnTo>
                  <a:lnTo>
                    <a:pt x="282" y="104"/>
                  </a:lnTo>
                  <a:lnTo>
                    <a:pt x="292" y="108"/>
                  </a:lnTo>
                  <a:lnTo>
                    <a:pt x="301" y="112"/>
                  </a:lnTo>
                  <a:lnTo>
                    <a:pt x="308" y="117"/>
                  </a:lnTo>
                  <a:lnTo>
                    <a:pt x="318" y="123"/>
                  </a:lnTo>
                  <a:lnTo>
                    <a:pt x="327" y="129"/>
                  </a:lnTo>
                  <a:lnTo>
                    <a:pt x="345" y="142"/>
                  </a:lnTo>
                  <a:lnTo>
                    <a:pt x="362" y="156"/>
                  </a:lnTo>
                  <a:lnTo>
                    <a:pt x="380" y="171"/>
                  </a:lnTo>
                  <a:lnTo>
                    <a:pt x="399" y="185"/>
                  </a:lnTo>
                  <a:lnTo>
                    <a:pt x="418" y="199"/>
                  </a:lnTo>
                  <a:lnTo>
                    <a:pt x="437" y="212"/>
                  </a:lnTo>
                  <a:lnTo>
                    <a:pt x="446" y="218"/>
                  </a:lnTo>
                  <a:lnTo>
                    <a:pt x="455" y="223"/>
                  </a:lnTo>
                  <a:lnTo>
                    <a:pt x="464" y="228"/>
                  </a:lnTo>
                  <a:lnTo>
                    <a:pt x="473" y="232"/>
                  </a:lnTo>
                  <a:lnTo>
                    <a:pt x="482" y="235"/>
                  </a:lnTo>
                  <a:lnTo>
                    <a:pt x="492" y="238"/>
                  </a:lnTo>
                  <a:lnTo>
                    <a:pt x="501" y="240"/>
                  </a:lnTo>
                  <a:lnTo>
                    <a:pt x="510" y="241"/>
                  </a:lnTo>
                  <a:lnTo>
                    <a:pt x="519" y="241"/>
                  </a:lnTo>
                  <a:lnTo>
                    <a:pt x="528" y="240"/>
                  </a:lnTo>
                  <a:lnTo>
                    <a:pt x="537" y="238"/>
                  </a:lnTo>
                  <a:lnTo>
                    <a:pt x="546" y="235"/>
                  </a:lnTo>
                  <a:lnTo>
                    <a:pt x="556" y="231"/>
                  </a:lnTo>
                  <a:lnTo>
                    <a:pt x="566" y="227"/>
                  </a:lnTo>
                  <a:lnTo>
                    <a:pt x="576" y="221"/>
                  </a:lnTo>
                  <a:lnTo>
                    <a:pt x="586" y="215"/>
                  </a:lnTo>
                  <a:lnTo>
                    <a:pt x="596" y="209"/>
                  </a:lnTo>
                  <a:lnTo>
                    <a:pt x="607" y="201"/>
                  </a:lnTo>
                  <a:lnTo>
                    <a:pt x="617" y="194"/>
                  </a:lnTo>
                  <a:lnTo>
                    <a:pt x="627" y="185"/>
                  </a:lnTo>
                  <a:lnTo>
                    <a:pt x="648" y="167"/>
                  </a:lnTo>
                  <a:lnTo>
                    <a:pt x="669" y="149"/>
                  </a:lnTo>
                  <a:lnTo>
                    <a:pt x="690" y="129"/>
                  </a:lnTo>
                  <a:lnTo>
                    <a:pt x="710" y="109"/>
                  </a:lnTo>
                  <a:lnTo>
                    <a:pt x="729" y="89"/>
                  </a:lnTo>
                  <a:lnTo>
                    <a:pt x="748" y="70"/>
                  </a:lnTo>
                  <a:lnTo>
                    <a:pt x="765" y="52"/>
                  </a:lnTo>
                  <a:lnTo>
                    <a:pt x="773" y="44"/>
                  </a:lnTo>
                  <a:lnTo>
                    <a:pt x="780" y="36"/>
                  </a:lnTo>
                  <a:lnTo>
                    <a:pt x="787" y="28"/>
                  </a:lnTo>
                  <a:lnTo>
                    <a:pt x="793" y="21"/>
                  </a:lnTo>
                  <a:lnTo>
                    <a:pt x="800" y="15"/>
                  </a:lnTo>
                  <a:lnTo>
                    <a:pt x="805" y="9"/>
                  </a:lnTo>
                  <a:lnTo>
                    <a:pt x="810" y="4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6325067" y="4271062"/>
              <a:ext cx="990398" cy="37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+ k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</a:t>
              </a:r>
              <a:r>
                <a:rPr lang="en-US" sz="1200"/>
                <a:t>)</a:t>
              </a:r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5258485" y="3714421"/>
              <a:ext cx="990398" cy="37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 i="1"/>
                <a:t>y</a:t>
              </a:r>
              <a:r>
                <a:rPr lang="en-US" sz="1200"/>
                <a:t> = </a:t>
              </a:r>
              <a:r>
                <a:rPr lang="en-US" sz="1200" i="1"/>
                <a:t>f</a:t>
              </a:r>
              <a:r>
                <a:rPr lang="en-US" sz="1200"/>
                <a:t> (</a:t>
              </a:r>
              <a:r>
                <a:rPr lang="en-US" sz="1200" i="1"/>
                <a:t>x</a:t>
              </a:r>
              <a:r>
                <a:rPr lang="en-US" sz="1200"/>
                <a:t>)</a:t>
              </a: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5334670" y="4085515"/>
              <a:ext cx="304738" cy="371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>
                <a:tabLst>
                  <a:tab pos="1143000" algn="l"/>
                </a:tabLst>
              </a:pPr>
              <a:r>
                <a:rPr lang="en-US" sz="1200"/>
                <a:t>k</a:t>
              </a:r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>
              <a:off x="5382285" y="4085515"/>
              <a:ext cx="0" cy="371094"/>
            </a:xfrm>
            <a:prstGeom prst="line">
              <a:avLst/>
            </a:prstGeom>
            <a:noFill/>
            <a:ln w="12700">
              <a:solidFill>
                <a:srgbClr val="CC33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835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5" grpId="0"/>
      <p:bldP spid="16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4"/>
          <p:cNvSpPr txBox="1">
            <a:spLocks noChangeArrowheads="1"/>
          </p:cNvSpPr>
          <p:nvPr/>
        </p:nvSpPr>
        <p:spPr bwMode="auto">
          <a:xfrm>
            <a:off x="8355013" y="6488113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1800"/>
              <a:t>1.1B.</a:t>
            </a:r>
            <a:r>
              <a:rPr lang="en-US" sz="1800" i="1"/>
              <a:t>7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828800" y="0"/>
            <a:ext cx="5803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800" u="sng" dirty="0">
                <a:solidFill>
                  <a:srgbClr val="CC0000"/>
                </a:solidFill>
              </a:rPr>
              <a:t>Horizontal and Vertical Translations</a:t>
            </a:r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194175" y="3662362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i="1">
                <a:solidFill>
                  <a:srgbClr val="CC0000"/>
                </a:solidFill>
              </a:rPr>
              <a:t>y</a:t>
            </a:r>
            <a:r>
              <a:rPr lang="en-US" sz="2000">
                <a:solidFill>
                  <a:srgbClr val="CC0000"/>
                </a:solidFill>
              </a:rPr>
              <a:t> = </a:t>
            </a:r>
            <a:r>
              <a:rPr lang="en-US" sz="2000" i="1">
                <a:solidFill>
                  <a:srgbClr val="CC0000"/>
                </a:solidFill>
              </a:rPr>
              <a:t>x</a:t>
            </a:r>
            <a:r>
              <a:rPr lang="en-US" sz="2000" baseline="30000">
                <a:solidFill>
                  <a:srgbClr val="CC0000"/>
                </a:solidFill>
              </a:rPr>
              <a:t>3</a:t>
            </a:r>
            <a:endParaRPr lang="en-US" sz="2000">
              <a:solidFill>
                <a:srgbClr val="CC0000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8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i="1" dirty="0">
                <a:solidFill>
                  <a:srgbClr val="00CC00"/>
                </a:solidFill>
              </a:rPr>
              <a:t>y</a:t>
            </a:r>
            <a:r>
              <a:rPr lang="en-US" sz="2000" dirty="0">
                <a:solidFill>
                  <a:srgbClr val="00CC00"/>
                </a:solidFill>
              </a:rPr>
              <a:t> = (</a:t>
            </a:r>
            <a:r>
              <a:rPr lang="en-US" sz="2000" i="1" dirty="0">
                <a:solidFill>
                  <a:srgbClr val="00CC00"/>
                </a:solidFill>
              </a:rPr>
              <a:t>x</a:t>
            </a:r>
            <a:r>
              <a:rPr lang="en-US" sz="2000" dirty="0">
                <a:solidFill>
                  <a:srgbClr val="00CC00"/>
                </a:solidFill>
              </a:rPr>
              <a:t> - 3)</a:t>
            </a:r>
            <a:r>
              <a:rPr lang="en-US" sz="2000" baseline="30000" dirty="0">
                <a:solidFill>
                  <a:srgbClr val="00CC00"/>
                </a:solidFill>
              </a:rPr>
              <a:t>3</a:t>
            </a:r>
            <a:endParaRPr lang="en-US" sz="2000" dirty="0">
              <a:solidFill>
                <a:srgbClr val="00CC0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374684" y="3611562"/>
            <a:ext cx="134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i="1" dirty="0">
                <a:solidFill>
                  <a:srgbClr val="D60093"/>
                </a:solidFill>
              </a:rPr>
              <a:t>y</a:t>
            </a:r>
            <a:r>
              <a:rPr lang="en-US" sz="2000" dirty="0">
                <a:solidFill>
                  <a:srgbClr val="D60093"/>
                </a:solidFill>
              </a:rPr>
              <a:t> = (</a:t>
            </a:r>
            <a:r>
              <a:rPr lang="en-US" sz="2000" i="1" dirty="0">
                <a:solidFill>
                  <a:srgbClr val="D60093"/>
                </a:solidFill>
              </a:rPr>
              <a:t>x</a:t>
            </a:r>
            <a:r>
              <a:rPr lang="en-US" sz="2000" dirty="0">
                <a:solidFill>
                  <a:srgbClr val="D60093"/>
                </a:solidFill>
              </a:rPr>
              <a:t> + 3)</a:t>
            </a:r>
            <a:r>
              <a:rPr lang="en-US" sz="2000" baseline="30000" dirty="0">
                <a:solidFill>
                  <a:srgbClr val="D60093"/>
                </a:solidFill>
              </a:rPr>
              <a:t>3</a:t>
            </a:r>
            <a:endParaRPr lang="en-US" sz="2000" dirty="0">
              <a:solidFill>
                <a:srgbClr val="D60093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733800" y="5924490"/>
            <a:ext cx="14221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D60093"/>
                </a:solidFill>
              </a:rPr>
              <a:t>(</a:t>
            </a:r>
            <a:r>
              <a:rPr lang="en-US" sz="2000" i="1" dirty="0" smtClean="0">
                <a:solidFill>
                  <a:srgbClr val="D60093"/>
                </a:solidFill>
              </a:rPr>
              <a:t>y + </a:t>
            </a:r>
            <a:r>
              <a:rPr lang="en-US" sz="2000" dirty="0" smtClean="0">
                <a:solidFill>
                  <a:srgbClr val="D60093"/>
                </a:solidFill>
              </a:rPr>
              <a:t>3</a:t>
            </a:r>
            <a:r>
              <a:rPr lang="en-US" sz="2000" dirty="0">
                <a:solidFill>
                  <a:srgbClr val="D60093"/>
                </a:solidFill>
              </a:rPr>
              <a:t>) = </a:t>
            </a:r>
            <a:r>
              <a:rPr lang="en-US" sz="2000" i="1" dirty="0">
                <a:solidFill>
                  <a:srgbClr val="D60093"/>
                </a:solidFill>
              </a:rPr>
              <a:t>x</a:t>
            </a:r>
            <a:r>
              <a:rPr lang="en-US" sz="2000" dirty="0">
                <a:solidFill>
                  <a:srgbClr val="D60093"/>
                </a:solidFill>
              </a:rPr>
              <a:t> </a:t>
            </a:r>
            <a:r>
              <a:rPr lang="en-US" sz="2000" baseline="30000" dirty="0">
                <a:solidFill>
                  <a:srgbClr val="D60093"/>
                </a:solidFill>
              </a:rPr>
              <a:t>3</a:t>
            </a:r>
            <a:endParaRPr lang="en-US" sz="2000" dirty="0">
              <a:solidFill>
                <a:srgbClr val="D60093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726161" y="1373075"/>
            <a:ext cx="1361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(</a:t>
            </a:r>
            <a:r>
              <a:rPr lang="en-US" sz="2000" i="1" dirty="0" smtClean="0">
                <a:solidFill>
                  <a:schemeClr val="accent2"/>
                </a:solidFill>
              </a:rPr>
              <a:t>y </a:t>
            </a:r>
            <a:r>
              <a:rPr lang="en-US" sz="2000" dirty="0" smtClean="0">
                <a:solidFill>
                  <a:schemeClr val="accent2"/>
                </a:solidFill>
              </a:rPr>
              <a:t>- 3</a:t>
            </a:r>
            <a:r>
              <a:rPr lang="en-US" sz="2000" dirty="0">
                <a:solidFill>
                  <a:schemeClr val="accent2"/>
                </a:solidFill>
              </a:rPr>
              <a:t>) = </a:t>
            </a:r>
            <a:r>
              <a:rPr lang="en-US" sz="2000" i="1" dirty="0">
                <a:solidFill>
                  <a:schemeClr val="accent2"/>
                </a:solidFill>
              </a:rPr>
              <a:t>x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baseline="30000" dirty="0">
                <a:solidFill>
                  <a:schemeClr val="accent2"/>
                </a:solidFill>
              </a:rPr>
              <a:t>3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0" y="581025"/>
            <a:ext cx="277707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Given the graph of </a:t>
            </a:r>
          </a:p>
          <a:p>
            <a:r>
              <a:rPr lang="en-US" i="1" dirty="0">
                <a:solidFill>
                  <a:srgbClr val="CC0000"/>
                </a:solidFill>
              </a:rPr>
              <a:t>f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) = 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baseline="30000" dirty="0">
                <a:solidFill>
                  <a:srgbClr val="CC0000"/>
                </a:solidFill>
              </a:rPr>
              <a:t>3</a:t>
            </a:r>
            <a:r>
              <a:rPr lang="en-US" dirty="0">
                <a:solidFill>
                  <a:srgbClr val="CC0000"/>
                </a:solidFill>
              </a:rPr>
              <a:t>, </a:t>
            </a:r>
            <a:r>
              <a:rPr lang="en-US" dirty="0" smtClean="0">
                <a:solidFill>
                  <a:srgbClr val="CC0000"/>
                </a:solidFill>
              </a:rPr>
              <a:t>write </a:t>
            </a:r>
            <a:r>
              <a:rPr lang="en-US" dirty="0">
                <a:solidFill>
                  <a:srgbClr val="CC0000"/>
                </a:solidFill>
              </a:rPr>
              <a:t>the </a:t>
            </a:r>
          </a:p>
          <a:p>
            <a:r>
              <a:rPr lang="en-US" dirty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unction equation </a:t>
            </a:r>
            <a:r>
              <a:rPr lang="en-US" dirty="0" smtClean="0">
                <a:solidFill>
                  <a:srgbClr val="CC0000"/>
                </a:solidFill>
              </a:rPr>
              <a:t>for each transformed graph.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  <p:bldP spid="6153" grpId="0" autoUpdateAnimBg="0"/>
      <p:bldP spid="6154" grpId="0" autoUpdateAnimBg="0"/>
      <p:bldP spid="6155" grpId="0" autoUpdateAnimBg="0"/>
      <p:bldP spid="6156" grpId="0" autoUpdateAnimBg="0"/>
      <p:bldP spid="6157" grpId="0" autoUpdateAnimBg="0"/>
      <p:bldP spid="61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914400"/>
            <a:ext cx="372427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309" y="9144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Describe the translation that has been applied to the graph of </a:t>
            </a:r>
            <a:r>
              <a:rPr lang="en-US" sz="2400" b="1" i="1" dirty="0"/>
              <a:t>f 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to obtain the graph of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71790"/>
            <a:ext cx="5459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Horizontal and Vertical Translations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527" y="39812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Determine the equation of the translated function in the form </a:t>
            </a:r>
          </a:p>
          <a:p>
            <a:r>
              <a:rPr lang="en-US" sz="2400" b="1" i="1" dirty="0" smtClean="0"/>
              <a:t>y </a:t>
            </a:r>
            <a:r>
              <a:rPr lang="en-US" sz="2400" b="1" dirty="0" smtClean="0"/>
              <a:t>- </a:t>
            </a:r>
            <a:r>
              <a:rPr lang="en-US" sz="2400" b="1" i="1" dirty="0" smtClean="0"/>
              <a:t>k </a:t>
            </a:r>
            <a:r>
              <a:rPr lang="en-US" sz="2400" b="1" dirty="0" smtClean="0"/>
              <a:t>= </a:t>
            </a:r>
            <a:r>
              <a:rPr lang="en-US" sz="2400" b="1" i="1" dirty="0" smtClean="0"/>
              <a:t>f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 </a:t>
            </a:r>
            <a:r>
              <a:rPr lang="en-US" sz="2400" b="1" dirty="0" smtClean="0"/>
              <a:t>- </a:t>
            </a:r>
            <a:r>
              <a:rPr lang="en-US" sz="2400" b="1" i="1" dirty="0" smtClean="0"/>
              <a:t>h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256308" y="2484060"/>
            <a:ext cx="39974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Horizontally translated 4 units right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Vertically translated 9 units down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02802"/>
              </p:ext>
            </p:extLst>
          </p:nvPr>
        </p:nvGraphicFramePr>
        <p:xfrm>
          <a:off x="256309" y="3171164"/>
          <a:ext cx="3362320" cy="628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1358640" imgH="253800" progId="Equation.DSMT4">
                  <p:embed/>
                </p:oleObj>
              </mc:Choice>
              <mc:Fallback>
                <p:oleObj name="Equation" r:id="rId4" imgW="13586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09" y="3171164"/>
                        <a:ext cx="3362320" cy="628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51187"/>
              </p:ext>
            </p:extLst>
          </p:nvPr>
        </p:nvGraphicFramePr>
        <p:xfrm>
          <a:off x="304800" y="5334000"/>
          <a:ext cx="24828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6" imgW="1002960" imgH="203040" progId="Equation.DSMT4">
                  <p:embed/>
                </p:oleObj>
              </mc:Choice>
              <mc:Fallback>
                <p:oleObj name="Equation" r:id="rId6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34000"/>
                        <a:ext cx="24828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5204667" y="4800600"/>
            <a:ext cx="3052169" cy="923330"/>
            <a:chOff x="5204667" y="4800600"/>
            <a:chExt cx="3052169" cy="92333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4667" y="4810919"/>
              <a:ext cx="743505" cy="74136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867400" y="4800600"/>
              <a:ext cx="23894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 prime ( ‘ ) is used to indicate the image point</a:t>
              </a:r>
              <a:endParaRPr lang="en-US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8007" y="5923985"/>
            <a:ext cx="7505716" cy="896942"/>
            <a:chOff x="158007" y="5923985"/>
            <a:chExt cx="7505716" cy="89694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007" y="5923985"/>
              <a:ext cx="899534" cy="89694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38200" y="6096000"/>
              <a:ext cx="68255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</a:rPr>
                <a:t>Is the order of the transformations important in this situation?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178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3889375"/>
            <a:ext cx="8458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accent2"/>
                </a:solidFill>
              </a:rPr>
              <a:t>Given the functions </a:t>
            </a:r>
            <a:r>
              <a:rPr lang="en-US" i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) = |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– 2| + 3 and </a:t>
            </a:r>
            <a:r>
              <a:rPr lang="en-US" i="1" dirty="0" smtClean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) = |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 + 2| +1, the transformations that will transform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i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) to become 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i="1" dirty="0" smtClean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) are a translation of  </a:t>
            </a:r>
            <a:endParaRPr lang="en-US" dirty="0">
              <a:solidFill>
                <a:schemeClr val="accent2"/>
              </a:solidFill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4 units left and 2 units down</a:t>
            </a: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4 units right and 2 units up</a:t>
            </a: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1 unit left and 3 units up</a:t>
            </a:r>
          </a:p>
          <a:p>
            <a:pPr marL="457200" indent="-457200">
              <a:buAutoNum type="alphaUcPeriod"/>
            </a:pPr>
            <a:r>
              <a:rPr lang="en-US" dirty="0" smtClean="0">
                <a:solidFill>
                  <a:schemeClr val="accent2"/>
                </a:solidFill>
              </a:rPr>
              <a:t>2 units left and 4 units down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03238" y="673100"/>
            <a:ext cx="81852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The graph of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 = | 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| is translated 4 units down and 3 units</a:t>
            </a:r>
          </a:p>
          <a:p>
            <a:r>
              <a:rPr lang="en-US" dirty="0">
                <a:solidFill>
                  <a:schemeClr val="accent2"/>
                </a:solidFill>
              </a:rPr>
              <a:t> to the left.  Determine the </a:t>
            </a:r>
            <a:r>
              <a:rPr lang="en-US" dirty="0" smtClean="0">
                <a:solidFill>
                  <a:schemeClr val="accent2"/>
                </a:solidFill>
              </a:rPr>
              <a:t>image function equation, </a:t>
            </a:r>
            <a:r>
              <a:rPr lang="en-US" i="1" dirty="0">
                <a:solidFill>
                  <a:schemeClr val="accent2"/>
                </a:solidFill>
              </a:rPr>
              <a:t>g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31925" y="1435100"/>
            <a:ext cx="2566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i="1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i="1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) = | (</a:t>
            </a:r>
            <a:r>
              <a:rPr lang="en-US" i="1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 + 3) | - 4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600" y="2212975"/>
            <a:ext cx="85876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The graph of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 = 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- 2)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- 5 is translated 3 units down and</a:t>
            </a:r>
          </a:p>
          <a:p>
            <a:r>
              <a:rPr lang="en-US" dirty="0">
                <a:solidFill>
                  <a:schemeClr val="accent2"/>
                </a:solidFill>
              </a:rPr>
              <a:t> 5 units to the left.  Determine the </a:t>
            </a:r>
            <a:r>
              <a:rPr lang="en-US" dirty="0" smtClean="0">
                <a:solidFill>
                  <a:schemeClr val="accent2"/>
                </a:solidFill>
              </a:rPr>
              <a:t>image </a:t>
            </a:r>
            <a:r>
              <a:rPr lang="en-US" dirty="0" smtClean="0">
                <a:solidFill>
                  <a:schemeClr val="accent2"/>
                </a:solidFill>
              </a:rPr>
              <a:t>function equation, 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19800" y="3061002"/>
            <a:ext cx="2342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+ 3)</a:t>
            </a:r>
            <a:r>
              <a:rPr lang="en-US" sz="2400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- 8</a:t>
            </a:r>
          </a:p>
        </p:txBody>
      </p:sp>
      <p:pic>
        <p:nvPicPr>
          <p:cNvPr id="53257" name="h-line08.gif" descr="/Users/Steph/Math Files/Powerpoint/PowerPoint media/lines/h-line08.gif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07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h-line08.gif" descr="/Users/Steph/Math Files/Powerpoint/PowerPoint media/lines/h-line08.gif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4375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23900" y="30163"/>
            <a:ext cx="72826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/>
                <a:ea typeface="ＭＳ Ｐゴシック" charset="-128"/>
              </a:defRPr>
            </a:lvl9pPr>
          </a:lstStyle>
          <a:p>
            <a:r>
              <a:rPr lang="en-US" sz="2800" u="sng" dirty="0" smtClean="0"/>
              <a:t>Write </a:t>
            </a:r>
            <a:r>
              <a:rPr lang="en-US" sz="2800" u="sng" dirty="0"/>
              <a:t>the Equation of </a:t>
            </a:r>
            <a:r>
              <a:rPr lang="en-US" sz="2800" i="1" u="sng" dirty="0"/>
              <a:t>g</a:t>
            </a:r>
            <a:r>
              <a:rPr lang="en-US" sz="2800" u="sng" dirty="0"/>
              <a:t>(</a:t>
            </a:r>
            <a:r>
              <a:rPr lang="en-US" sz="2800" i="1" u="sng" dirty="0"/>
              <a:t>x</a:t>
            </a:r>
            <a:r>
              <a:rPr lang="en-US" sz="2800" u="sng" dirty="0"/>
              <a:t>) Using Replacement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7</a:t>
            </a:fld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914400" y="3074004"/>
            <a:ext cx="34195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+ 5) - 2)</a:t>
            </a:r>
            <a:r>
              <a:rPr lang="en-US" sz="2400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5 - 3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9100" y="5001490"/>
            <a:ext cx="495300" cy="4953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532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1" fill="hold"/>
                                        <p:tgtEl>
                                          <p:spTgt spid="53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3258"/>
                </p:tgtEl>
              </p:cMediaNode>
            </p:vide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6" dur="1" fill="hold"/>
                                        <p:tgtEl>
                                          <p:spTgt spid="532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8"/>
                  </p:tgtEl>
                </p:cond>
              </p:nextCondLst>
            </p:seq>
            <p:video>
              <p:cMediaNode>
                <p:cTn id="7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3257"/>
                </p:tgtEl>
              </p:cMediaNode>
            </p:video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3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2" dur="1" fill="hold"/>
                                        <p:tgtEl>
                                          <p:spTgt spid="532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7"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30" grpId="0" autoUpdateAnimBg="0"/>
      <p:bldP spid="14" grpId="0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855" y="1766179"/>
            <a:ext cx="4578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Jessica said that the </a:t>
            </a:r>
            <a:r>
              <a:rPr lang="en-US" sz="2400" b="1" dirty="0" smtClean="0">
                <a:solidFill>
                  <a:srgbClr val="7030A0"/>
                </a:solidFill>
              </a:rPr>
              <a:t>function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f(x</a:t>
            </a:r>
            <a:r>
              <a:rPr lang="en-US" sz="2400" b="1" dirty="0">
                <a:solidFill>
                  <a:srgbClr val="7030A0"/>
                </a:solidFill>
              </a:rPr>
              <a:t>) = x  </a:t>
            </a:r>
            <a:r>
              <a:rPr lang="en-US" sz="2400" b="1" dirty="0" smtClean="0">
                <a:solidFill>
                  <a:srgbClr val="7030A0"/>
                </a:solidFill>
              </a:rPr>
              <a:t>has been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vertically </a:t>
            </a:r>
            <a:r>
              <a:rPr lang="en-US" sz="2400" b="1" dirty="0">
                <a:solidFill>
                  <a:srgbClr val="7030A0"/>
                </a:solidFill>
              </a:rPr>
              <a:t>translation </a:t>
            </a:r>
            <a:r>
              <a:rPr lang="en-US" sz="2400" b="1" dirty="0" smtClean="0">
                <a:solidFill>
                  <a:srgbClr val="7030A0"/>
                </a:solidFill>
              </a:rPr>
              <a:t>4 </a:t>
            </a:r>
            <a:r>
              <a:rPr lang="en-US" sz="2400" b="1" dirty="0">
                <a:solidFill>
                  <a:srgbClr val="7030A0"/>
                </a:solidFill>
              </a:rPr>
              <a:t>units </a:t>
            </a:r>
            <a:r>
              <a:rPr lang="en-US" sz="2400" b="1" dirty="0" smtClean="0">
                <a:solidFill>
                  <a:srgbClr val="7030A0"/>
                </a:solidFill>
              </a:rPr>
              <a:t>up.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71438"/>
            <a:ext cx="1600200" cy="17490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17526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Mark said that the function </a:t>
            </a:r>
            <a:r>
              <a:rPr lang="en-US" sz="2400" b="1" dirty="0">
                <a:solidFill>
                  <a:srgbClr val="002060"/>
                </a:solidFill>
              </a:rPr>
              <a:t>f(x) </a:t>
            </a:r>
            <a:r>
              <a:rPr lang="en-US" sz="2400" b="1" dirty="0" smtClean="0">
                <a:solidFill>
                  <a:srgbClr val="002060"/>
                </a:solidFill>
              </a:rPr>
              <a:t>has been </a:t>
            </a:r>
            <a:r>
              <a:rPr lang="en-US" sz="2400" b="1" dirty="0" smtClean="0">
                <a:solidFill>
                  <a:srgbClr val="002060"/>
                </a:solidFill>
              </a:rPr>
              <a:t>horizontal </a:t>
            </a:r>
            <a:r>
              <a:rPr lang="en-US" sz="2400" b="1" smtClean="0">
                <a:solidFill>
                  <a:srgbClr val="002060"/>
                </a:solidFill>
              </a:rPr>
              <a:t>translation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4 </a:t>
            </a:r>
            <a:r>
              <a:rPr lang="en-US" sz="2400" b="1" dirty="0" smtClean="0">
                <a:solidFill>
                  <a:srgbClr val="002060"/>
                </a:solidFill>
              </a:rPr>
              <a:t>units </a:t>
            </a:r>
            <a:r>
              <a:rPr lang="en-US" sz="2400" b="1" dirty="0" smtClean="0">
                <a:solidFill>
                  <a:srgbClr val="002060"/>
                </a:solidFill>
              </a:rPr>
              <a:t>to the left.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2724" y="685800"/>
            <a:ext cx="4510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Consider  </a:t>
            </a:r>
            <a:r>
              <a:rPr lang="en-US" sz="2800" b="1" i="1" dirty="0" smtClean="0"/>
              <a:t> f 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) = </a:t>
            </a:r>
            <a:r>
              <a:rPr lang="en-US" sz="2800" b="1" i="1" dirty="0" smtClean="0"/>
              <a:t>x </a:t>
            </a:r>
            <a:r>
              <a:rPr lang="en-US" sz="2800" b="1" dirty="0" smtClean="0"/>
              <a:t>+ 4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303318" y="3275258"/>
            <a:ext cx="4510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Who is correct?  Explain why.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24" y="3826187"/>
            <a:ext cx="3746789" cy="247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6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3139-23BF-4D24-A9FF-9F8ACEE774AD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448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Page 12</a:t>
            </a:r>
          </a:p>
          <a:p>
            <a:r>
              <a:rPr lang="en-US" sz="2000" b="1" dirty="0" smtClean="0"/>
              <a:t>1a,b,d, 4a,c, 5b, 6, 8, 10, 11, 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505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670</Words>
  <Application>Microsoft Office PowerPoint</Application>
  <PresentationFormat>On-screen Show (4:3)</PresentationFormat>
  <Paragraphs>118</Paragraphs>
  <Slides>9</Slides>
  <Notes>3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34</cp:revision>
  <dcterms:created xsi:type="dcterms:W3CDTF">2012-08-11T18:41:07Z</dcterms:created>
  <dcterms:modified xsi:type="dcterms:W3CDTF">2012-08-13T13:35:37Z</dcterms:modified>
</cp:coreProperties>
</file>