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1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F1AD1-89A4-48AC-BC7D-C45091D9E3B1}" type="doc">
      <dgm:prSet loTypeId="urn:microsoft.com/office/officeart/2005/8/layout/radial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5163277-62F6-4E5D-97DB-CBA06922A940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002060"/>
              </a:solidFill>
            </a:rPr>
            <a:t>Radical Functions</a:t>
          </a:r>
          <a:endParaRPr lang="en-US" sz="3600" b="1" dirty="0">
            <a:solidFill>
              <a:srgbClr val="002060"/>
            </a:solidFill>
          </a:endParaRPr>
        </a:p>
      </dgm:t>
    </dgm:pt>
    <dgm:pt modelId="{31B04FB6-B368-442B-85D9-94C446C2A69D}" type="parTrans" cxnId="{E15DF2B9-A7FF-4E69-8D1A-21DA5454D33C}">
      <dgm:prSet/>
      <dgm:spPr/>
      <dgm:t>
        <a:bodyPr/>
        <a:lstStyle/>
        <a:p>
          <a:endParaRPr lang="en-US"/>
        </a:p>
      </dgm:t>
    </dgm:pt>
    <dgm:pt modelId="{D294C428-954B-454C-BDA7-B6E59F5DF858}" type="sibTrans" cxnId="{E15DF2B9-A7FF-4E69-8D1A-21DA5454D33C}">
      <dgm:prSet/>
      <dgm:spPr/>
      <dgm:t>
        <a:bodyPr/>
        <a:lstStyle/>
        <a:p>
          <a:endParaRPr lang="en-US"/>
        </a:p>
      </dgm:t>
    </dgm:pt>
    <dgm:pt modelId="{46C0C362-14F2-4D0D-851F-5154372AE0BD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Graph a Square Root Function</a:t>
          </a:r>
          <a:endParaRPr lang="en-US" sz="2400" b="1" dirty="0">
            <a:solidFill>
              <a:srgbClr val="002060"/>
            </a:solidFill>
          </a:endParaRPr>
        </a:p>
      </dgm:t>
    </dgm:pt>
    <dgm:pt modelId="{A857BC5E-87D8-43F4-947D-EBEB7BA88696}" type="parTrans" cxnId="{6238FD64-B14B-4E3A-A8A4-54609E60946D}">
      <dgm:prSet custT="1"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E8D0B6D4-28DE-427A-9D6B-1766F49B99FF}" type="sibTrans" cxnId="{6238FD64-B14B-4E3A-A8A4-54609E60946D}">
      <dgm:prSet/>
      <dgm:spPr/>
      <dgm:t>
        <a:bodyPr/>
        <a:lstStyle/>
        <a:p>
          <a:endParaRPr lang="en-US"/>
        </a:p>
      </dgm:t>
    </dgm:pt>
    <dgm:pt modelId="{5EA56539-8BEE-4185-BF05-6B53FE9B5AF1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Transformations</a:t>
          </a:r>
          <a:endParaRPr lang="en-US" sz="2400" b="1" dirty="0">
            <a:solidFill>
              <a:srgbClr val="002060"/>
            </a:solidFill>
          </a:endParaRPr>
        </a:p>
      </dgm:t>
    </dgm:pt>
    <dgm:pt modelId="{96DD7AAD-12FD-4973-8F5B-3B936B0BA728}" type="parTrans" cxnId="{81DC4D11-3476-474C-BAB1-2A4E7C582BEA}">
      <dgm:prSet custT="1"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7F20A2DB-15E0-4F3D-88AF-02BA45D0D766}" type="sibTrans" cxnId="{81DC4D11-3476-474C-BAB1-2A4E7C582BEA}">
      <dgm:prSet/>
      <dgm:spPr/>
      <dgm:t>
        <a:bodyPr/>
        <a:lstStyle/>
        <a:p>
          <a:endParaRPr lang="en-US"/>
        </a:p>
      </dgm:t>
    </dgm:pt>
    <dgm:pt modelId="{2DC76363-67FC-4AB8-9C88-3E80C765BB7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Graph the Square Root of a Function</a:t>
          </a:r>
          <a:endParaRPr lang="en-US" sz="2400" b="1" dirty="0">
            <a:solidFill>
              <a:srgbClr val="002060"/>
            </a:solidFill>
          </a:endParaRPr>
        </a:p>
      </dgm:t>
    </dgm:pt>
    <dgm:pt modelId="{3C320E9A-11EA-4FE3-8DC2-F7EA54159C2F}" type="parTrans" cxnId="{96D4EFC9-A18F-4ACD-979D-57478972E1BA}">
      <dgm:prSet custT="1"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7FAF886B-C812-4E22-BCEE-68395E5D2D5E}" type="sibTrans" cxnId="{96D4EFC9-A18F-4ACD-979D-57478972E1BA}">
      <dgm:prSet/>
      <dgm:spPr/>
      <dgm:t>
        <a:bodyPr/>
        <a:lstStyle/>
        <a:p>
          <a:endParaRPr lang="en-US"/>
        </a:p>
      </dgm:t>
    </dgm:pt>
    <dgm:pt modelId="{A4BB334D-AC92-44ED-B3A5-E02DC4FD7C73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Solving Radical Eqn’s Graphically</a:t>
          </a:r>
          <a:endParaRPr lang="en-US" sz="2400" b="1" dirty="0">
            <a:solidFill>
              <a:srgbClr val="002060"/>
            </a:solidFill>
          </a:endParaRPr>
        </a:p>
      </dgm:t>
    </dgm:pt>
    <dgm:pt modelId="{DF401C9B-4417-4324-8546-CFF611707E87}" type="parTrans" cxnId="{837A4A65-EBEC-4B7A-A67E-3524DDB08A92}">
      <dgm:prSet custT="1"/>
      <dgm:spPr/>
      <dgm:t>
        <a:bodyPr/>
        <a:lstStyle/>
        <a:p>
          <a:endParaRPr lang="en-US" sz="2400" b="1">
            <a:solidFill>
              <a:srgbClr val="002060"/>
            </a:solidFill>
          </a:endParaRPr>
        </a:p>
      </dgm:t>
    </dgm:pt>
    <dgm:pt modelId="{A33ADDAA-8AE4-4165-9C56-6FA24C6AF413}" type="sibTrans" cxnId="{837A4A65-EBEC-4B7A-A67E-3524DDB08A92}">
      <dgm:prSet/>
      <dgm:spPr/>
      <dgm:t>
        <a:bodyPr/>
        <a:lstStyle/>
        <a:p>
          <a:endParaRPr lang="en-US"/>
        </a:p>
      </dgm:t>
    </dgm:pt>
    <dgm:pt modelId="{34BED5D9-3EAF-4294-A0D1-75CBA2D0CD8C}" type="pres">
      <dgm:prSet presAssocID="{550F1AD1-89A4-48AC-BC7D-C45091D9E3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57CA5F-079B-40AF-A91B-6CB641A84EAA}" type="pres">
      <dgm:prSet presAssocID="{75163277-62F6-4E5D-97DB-CBA06922A940}" presName="centerShape" presStyleLbl="node0" presStyleIdx="0" presStyleCnt="1" custScaleX="176625" custScaleY="167218"/>
      <dgm:spPr/>
      <dgm:t>
        <a:bodyPr/>
        <a:lstStyle/>
        <a:p>
          <a:endParaRPr lang="en-US"/>
        </a:p>
      </dgm:t>
    </dgm:pt>
    <dgm:pt modelId="{4F34C88C-13C3-4132-AA87-853AD723E39A}" type="pres">
      <dgm:prSet presAssocID="{A857BC5E-87D8-43F4-947D-EBEB7BA88696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1903F7C-B1D6-4102-B43C-56100829AC5E}" type="pres">
      <dgm:prSet presAssocID="{A857BC5E-87D8-43F4-947D-EBEB7BA88696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D26367F-3078-45B4-80FA-9B81607B938F}" type="pres">
      <dgm:prSet presAssocID="{46C0C362-14F2-4D0D-851F-5154372AE0BD}" presName="node" presStyleLbl="node1" presStyleIdx="0" presStyleCnt="4" custScaleX="144455" custScaleY="129869" custRadScaleRad="129654" custRadScaleInc="130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F19CEB-8290-4CA2-A58F-BE3C473F6867}" type="pres">
      <dgm:prSet presAssocID="{96DD7AAD-12FD-4973-8F5B-3B936B0BA72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96680023-E22E-4579-98E3-47B6084641DC}" type="pres">
      <dgm:prSet presAssocID="{96DD7AAD-12FD-4973-8F5B-3B936B0BA72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5B4DDC64-EAB5-4736-AB66-3E6BC2DEBECA}" type="pres">
      <dgm:prSet presAssocID="{5EA56539-8BEE-4185-BF05-6B53FE9B5AF1}" presName="node" presStyleLbl="node1" presStyleIdx="1" presStyleCnt="4" custScaleX="186972" custScaleY="165659" custRadScaleRad="145303" custRadScaleInc="764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806E3-1BE1-472B-B20F-06F1FC366E85}" type="pres">
      <dgm:prSet presAssocID="{3C320E9A-11EA-4FE3-8DC2-F7EA54159C2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A9520F9-D6CB-4A2F-BD73-8CA686801A75}" type="pres">
      <dgm:prSet presAssocID="{3C320E9A-11EA-4FE3-8DC2-F7EA54159C2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9B18F3E-D983-4C07-AF2F-ECC8BC470D72}" type="pres">
      <dgm:prSet presAssocID="{2DC76363-67FC-4AB8-9C88-3E80C765BB73}" presName="node" presStyleLbl="node1" presStyleIdx="2" presStyleCnt="4" custScaleX="161451" custScaleY="159838" custRadScaleRad="140764" custRadScaleInc="1176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1584CD-A7AC-4C47-B4BD-9420AB691881}" type="pres">
      <dgm:prSet presAssocID="{DF401C9B-4417-4324-8546-CFF611707E8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3F1DB8F-6014-404D-BA10-275562DE0D8C}" type="pres">
      <dgm:prSet presAssocID="{DF401C9B-4417-4324-8546-CFF611707E8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FF1747B-301C-4A97-BA79-CD51177B7234}" type="pres">
      <dgm:prSet presAssocID="{A4BB334D-AC92-44ED-B3A5-E02DC4FD7C73}" presName="node" presStyleLbl="node1" presStyleIdx="3" presStyleCnt="4" custScaleX="144442" custScaleY="136918" custRadScaleRad="130607" custRadScaleInc="68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DA192C-CC9C-4793-A3D0-9BD48A048B04}" type="presOf" srcId="{DF401C9B-4417-4324-8546-CFF611707E87}" destId="{E3F1DB8F-6014-404D-BA10-275562DE0D8C}" srcOrd="1" destOrd="0" presId="urn:microsoft.com/office/officeart/2005/8/layout/radial5"/>
    <dgm:cxn modelId="{0A6EF5D9-7213-4575-81EA-99F8D801FF75}" type="presOf" srcId="{96DD7AAD-12FD-4973-8F5B-3B936B0BA728}" destId="{34F19CEB-8290-4CA2-A58F-BE3C473F6867}" srcOrd="0" destOrd="0" presId="urn:microsoft.com/office/officeart/2005/8/layout/radial5"/>
    <dgm:cxn modelId="{06D587C6-DC0D-4F3E-88C1-6E5AF0791833}" type="presOf" srcId="{3C320E9A-11EA-4FE3-8DC2-F7EA54159C2F}" destId="{EE2806E3-1BE1-472B-B20F-06F1FC366E85}" srcOrd="0" destOrd="0" presId="urn:microsoft.com/office/officeart/2005/8/layout/radial5"/>
    <dgm:cxn modelId="{89E6853F-C003-4D11-8D39-551EC4B89BD0}" type="presOf" srcId="{2DC76363-67FC-4AB8-9C88-3E80C765BB73}" destId="{F9B18F3E-D983-4C07-AF2F-ECC8BC470D72}" srcOrd="0" destOrd="0" presId="urn:microsoft.com/office/officeart/2005/8/layout/radial5"/>
    <dgm:cxn modelId="{81DC4D11-3476-474C-BAB1-2A4E7C582BEA}" srcId="{75163277-62F6-4E5D-97DB-CBA06922A940}" destId="{5EA56539-8BEE-4185-BF05-6B53FE9B5AF1}" srcOrd="1" destOrd="0" parTransId="{96DD7AAD-12FD-4973-8F5B-3B936B0BA728}" sibTransId="{7F20A2DB-15E0-4F3D-88AF-02BA45D0D766}"/>
    <dgm:cxn modelId="{E9DA23D6-3171-4C70-9EB5-84A9F1FB6F25}" type="presOf" srcId="{A857BC5E-87D8-43F4-947D-EBEB7BA88696}" destId="{E1903F7C-B1D6-4102-B43C-56100829AC5E}" srcOrd="1" destOrd="0" presId="urn:microsoft.com/office/officeart/2005/8/layout/radial5"/>
    <dgm:cxn modelId="{F2228A9A-F45A-437F-88FF-A8CDAA30EDBD}" type="presOf" srcId="{5EA56539-8BEE-4185-BF05-6B53FE9B5AF1}" destId="{5B4DDC64-EAB5-4736-AB66-3E6BC2DEBECA}" srcOrd="0" destOrd="0" presId="urn:microsoft.com/office/officeart/2005/8/layout/radial5"/>
    <dgm:cxn modelId="{96D4EFC9-A18F-4ACD-979D-57478972E1BA}" srcId="{75163277-62F6-4E5D-97DB-CBA06922A940}" destId="{2DC76363-67FC-4AB8-9C88-3E80C765BB73}" srcOrd="2" destOrd="0" parTransId="{3C320E9A-11EA-4FE3-8DC2-F7EA54159C2F}" sibTransId="{7FAF886B-C812-4E22-BCEE-68395E5D2D5E}"/>
    <dgm:cxn modelId="{EF3EA577-0064-46EC-A020-2C5E8D2D438A}" type="presOf" srcId="{550F1AD1-89A4-48AC-BC7D-C45091D9E3B1}" destId="{34BED5D9-3EAF-4294-A0D1-75CBA2D0CD8C}" srcOrd="0" destOrd="0" presId="urn:microsoft.com/office/officeart/2005/8/layout/radial5"/>
    <dgm:cxn modelId="{491A864F-BAFB-4FDE-A742-AA3CA3B99AF4}" type="presOf" srcId="{75163277-62F6-4E5D-97DB-CBA06922A940}" destId="{5057CA5F-079B-40AF-A91B-6CB641A84EAA}" srcOrd="0" destOrd="0" presId="urn:microsoft.com/office/officeart/2005/8/layout/radial5"/>
    <dgm:cxn modelId="{6238FD64-B14B-4E3A-A8A4-54609E60946D}" srcId="{75163277-62F6-4E5D-97DB-CBA06922A940}" destId="{46C0C362-14F2-4D0D-851F-5154372AE0BD}" srcOrd="0" destOrd="0" parTransId="{A857BC5E-87D8-43F4-947D-EBEB7BA88696}" sibTransId="{E8D0B6D4-28DE-427A-9D6B-1766F49B99FF}"/>
    <dgm:cxn modelId="{1AE84604-6CEA-452B-B93D-F4AED49DE3D9}" type="presOf" srcId="{46C0C362-14F2-4D0D-851F-5154372AE0BD}" destId="{DD26367F-3078-45B4-80FA-9B81607B938F}" srcOrd="0" destOrd="0" presId="urn:microsoft.com/office/officeart/2005/8/layout/radial5"/>
    <dgm:cxn modelId="{96350FE8-7676-4124-96E7-5E880BABED51}" type="presOf" srcId="{3C320E9A-11EA-4FE3-8DC2-F7EA54159C2F}" destId="{8A9520F9-D6CB-4A2F-BD73-8CA686801A75}" srcOrd="1" destOrd="0" presId="urn:microsoft.com/office/officeart/2005/8/layout/radial5"/>
    <dgm:cxn modelId="{044143F0-A814-40FA-9B57-1210BFB95A77}" type="presOf" srcId="{A857BC5E-87D8-43F4-947D-EBEB7BA88696}" destId="{4F34C88C-13C3-4132-AA87-853AD723E39A}" srcOrd="0" destOrd="0" presId="urn:microsoft.com/office/officeart/2005/8/layout/radial5"/>
    <dgm:cxn modelId="{815459DE-8F06-4637-AB72-BB6E951C014D}" type="presOf" srcId="{A4BB334D-AC92-44ED-B3A5-E02DC4FD7C73}" destId="{FFF1747B-301C-4A97-BA79-CD51177B7234}" srcOrd="0" destOrd="0" presId="urn:microsoft.com/office/officeart/2005/8/layout/radial5"/>
    <dgm:cxn modelId="{E15DF2B9-A7FF-4E69-8D1A-21DA5454D33C}" srcId="{550F1AD1-89A4-48AC-BC7D-C45091D9E3B1}" destId="{75163277-62F6-4E5D-97DB-CBA06922A940}" srcOrd="0" destOrd="0" parTransId="{31B04FB6-B368-442B-85D9-94C446C2A69D}" sibTransId="{D294C428-954B-454C-BDA7-B6E59F5DF858}"/>
    <dgm:cxn modelId="{837A4A65-EBEC-4B7A-A67E-3524DDB08A92}" srcId="{75163277-62F6-4E5D-97DB-CBA06922A940}" destId="{A4BB334D-AC92-44ED-B3A5-E02DC4FD7C73}" srcOrd="3" destOrd="0" parTransId="{DF401C9B-4417-4324-8546-CFF611707E87}" sibTransId="{A33ADDAA-8AE4-4165-9C56-6FA24C6AF413}"/>
    <dgm:cxn modelId="{612F7F15-8F4A-4F91-840A-62E16247F30D}" type="presOf" srcId="{96DD7AAD-12FD-4973-8F5B-3B936B0BA728}" destId="{96680023-E22E-4579-98E3-47B6084641DC}" srcOrd="1" destOrd="0" presId="urn:microsoft.com/office/officeart/2005/8/layout/radial5"/>
    <dgm:cxn modelId="{1F63FDE2-CAA1-4CAC-8D63-8DF95DE7CA22}" type="presOf" srcId="{DF401C9B-4417-4324-8546-CFF611707E87}" destId="{851584CD-A7AC-4C47-B4BD-9420AB691881}" srcOrd="0" destOrd="0" presId="urn:microsoft.com/office/officeart/2005/8/layout/radial5"/>
    <dgm:cxn modelId="{BC60E946-DD83-4176-B7BF-E7DD0B5926E2}" type="presParOf" srcId="{34BED5D9-3EAF-4294-A0D1-75CBA2D0CD8C}" destId="{5057CA5F-079B-40AF-A91B-6CB641A84EAA}" srcOrd="0" destOrd="0" presId="urn:microsoft.com/office/officeart/2005/8/layout/radial5"/>
    <dgm:cxn modelId="{648E37E1-A458-4EE8-8DE6-006671237975}" type="presParOf" srcId="{34BED5D9-3EAF-4294-A0D1-75CBA2D0CD8C}" destId="{4F34C88C-13C3-4132-AA87-853AD723E39A}" srcOrd="1" destOrd="0" presId="urn:microsoft.com/office/officeart/2005/8/layout/radial5"/>
    <dgm:cxn modelId="{0CCE5A28-999F-4EF2-B559-363B3D790C39}" type="presParOf" srcId="{4F34C88C-13C3-4132-AA87-853AD723E39A}" destId="{E1903F7C-B1D6-4102-B43C-56100829AC5E}" srcOrd="0" destOrd="0" presId="urn:microsoft.com/office/officeart/2005/8/layout/radial5"/>
    <dgm:cxn modelId="{89652824-7982-4F79-827B-A52CA72782AC}" type="presParOf" srcId="{34BED5D9-3EAF-4294-A0D1-75CBA2D0CD8C}" destId="{DD26367F-3078-45B4-80FA-9B81607B938F}" srcOrd="2" destOrd="0" presId="urn:microsoft.com/office/officeart/2005/8/layout/radial5"/>
    <dgm:cxn modelId="{D50CB336-897E-42DE-BB8B-A4C177547CE2}" type="presParOf" srcId="{34BED5D9-3EAF-4294-A0D1-75CBA2D0CD8C}" destId="{34F19CEB-8290-4CA2-A58F-BE3C473F6867}" srcOrd="3" destOrd="0" presId="urn:microsoft.com/office/officeart/2005/8/layout/radial5"/>
    <dgm:cxn modelId="{6E980528-718B-4078-8731-D831253EE483}" type="presParOf" srcId="{34F19CEB-8290-4CA2-A58F-BE3C473F6867}" destId="{96680023-E22E-4579-98E3-47B6084641DC}" srcOrd="0" destOrd="0" presId="urn:microsoft.com/office/officeart/2005/8/layout/radial5"/>
    <dgm:cxn modelId="{912338E8-E930-4CF9-AE4D-904A3C96C3B7}" type="presParOf" srcId="{34BED5D9-3EAF-4294-A0D1-75CBA2D0CD8C}" destId="{5B4DDC64-EAB5-4736-AB66-3E6BC2DEBECA}" srcOrd="4" destOrd="0" presId="urn:microsoft.com/office/officeart/2005/8/layout/radial5"/>
    <dgm:cxn modelId="{439BBCA6-8139-4EDC-8AC3-13EAFEB6FC37}" type="presParOf" srcId="{34BED5D9-3EAF-4294-A0D1-75CBA2D0CD8C}" destId="{EE2806E3-1BE1-472B-B20F-06F1FC366E85}" srcOrd="5" destOrd="0" presId="urn:microsoft.com/office/officeart/2005/8/layout/radial5"/>
    <dgm:cxn modelId="{529FEA13-40DA-417F-9A84-0D735AA31A40}" type="presParOf" srcId="{EE2806E3-1BE1-472B-B20F-06F1FC366E85}" destId="{8A9520F9-D6CB-4A2F-BD73-8CA686801A75}" srcOrd="0" destOrd="0" presId="urn:microsoft.com/office/officeart/2005/8/layout/radial5"/>
    <dgm:cxn modelId="{E9844584-2487-4327-88FD-B2C41D2570C3}" type="presParOf" srcId="{34BED5D9-3EAF-4294-A0D1-75CBA2D0CD8C}" destId="{F9B18F3E-D983-4C07-AF2F-ECC8BC470D72}" srcOrd="6" destOrd="0" presId="urn:microsoft.com/office/officeart/2005/8/layout/radial5"/>
    <dgm:cxn modelId="{18E9179D-7C8E-4585-A8D1-019418CDB40B}" type="presParOf" srcId="{34BED5D9-3EAF-4294-A0D1-75CBA2D0CD8C}" destId="{851584CD-A7AC-4C47-B4BD-9420AB691881}" srcOrd="7" destOrd="0" presId="urn:microsoft.com/office/officeart/2005/8/layout/radial5"/>
    <dgm:cxn modelId="{1AA9BBC4-EBB8-415C-8CFD-0DFA2D25EC45}" type="presParOf" srcId="{851584CD-A7AC-4C47-B4BD-9420AB691881}" destId="{E3F1DB8F-6014-404D-BA10-275562DE0D8C}" srcOrd="0" destOrd="0" presId="urn:microsoft.com/office/officeart/2005/8/layout/radial5"/>
    <dgm:cxn modelId="{ADE2D0B6-76E1-42A0-9CAA-DFF15D041A74}" type="presParOf" srcId="{34BED5D9-3EAF-4294-A0D1-75CBA2D0CD8C}" destId="{FFF1747B-301C-4A97-BA79-CD51177B723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7CA5F-079B-40AF-A91B-6CB641A84EAA}">
      <dsp:nvSpPr>
        <dsp:cNvPr id="0" name=""/>
        <dsp:cNvSpPr/>
      </dsp:nvSpPr>
      <dsp:spPr>
        <a:xfrm>
          <a:off x="2819011" y="1870362"/>
          <a:ext cx="2972190" cy="28138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rgbClr val="002060"/>
              </a:solidFill>
            </a:rPr>
            <a:t>Radical Functions</a:t>
          </a:r>
          <a:endParaRPr lang="en-US" sz="3600" b="1" kern="1200" dirty="0">
            <a:solidFill>
              <a:srgbClr val="002060"/>
            </a:solidFill>
          </a:endParaRPr>
        </a:p>
      </dsp:txBody>
      <dsp:txXfrm>
        <a:off x="3254278" y="2282447"/>
        <a:ext cx="2101656" cy="1989722"/>
      </dsp:txXfrm>
    </dsp:sp>
    <dsp:sp modelId="{4F34C88C-13C3-4132-AA87-853AD723E39A}">
      <dsp:nvSpPr>
        <dsp:cNvPr id="0" name=""/>
        <dsp:cNvSpPr/>
      </dsp:nvSpPr>
      <dsp:spPr>
        <a:xfrm rot="19722906">
          <a:off x="5635799" y="2077600"/>
          <a:ext cx="283788" cy="609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002060"/>
            </a:solidFill>
          </a:endParaRPr>
        </a:p>
      </dsp:txBody>
      <dsp:txXfrm>
        <a:off x="5641989" y="2221662"/>
        <a:ext cx="198652" cy="365872"/>
      </dsp:txXfrm>
    </dsp:sp>
    <dsp:sp modelId="{DD26367F-3078-45B4-80FA-9B81607B938F}">
      <dsp:nvSpPr>
        <dsp:cNvPr id="0" name=""/>
        <dsp:cNvSpPr/>
      </dsp:nvSpPr>
      <dsp:spPr>
        <a:xfrm>
          <a:off x="5791199" y="422549"/>
          <a:ext cx="2590786" cy="23291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Graph a Square Root Function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6170611" y="763651"/>
        <a:ext cx="1831962" cy="1646984"/>
      </dsp:txXfrm>
    </dsp:sp>
    <dsp:sp modelId="{34F19CEB-8290-4CA2-A58F-BE3C473F6867}">
      <dsp:nvSpPr>
        <dsp:cNvPr id="0" name=""/>
        <dsp:cNvSpPr/>
      </dsp:nvSpPr>
      <dsp:spPr>
        <a:xfrm rot="2063721">
          <a:off x="5587804" y="3955820"/>
          <a:ext cx="307557" cy="609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002060"/>
            </a:solidFill>
          </a:endParaRPr>
        </a:p>
      </dsp:txBody>
      <dsp:txXfrm>
        <a:off x="5595870" y="4051716"/>
        <a:ext cx="215290" cy="365872"/>
      </dsp:txXfrm>
    </dsp:sp>
    <dsp:sp modelId="{5B4DDC64-EAB5-4736-AB66-3E6BC2DEBECA}">
      <dsp:nvSpPr>
        <dsp:cNvPr id="0" name=""/>
        <dsp:cNvSpPr/>
      </dsp:nvSpPr>
      <dsp:spPr>
        <a:xfrm>
          <a:off x="5638274" y="3852285"/>
          <a:ext cx="3353325" cy="2971078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Transformations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6129357" y="4287389"/>
        <a:ext cx="2371159" cy="2100870"/>
      </dsp:txXfrm>
    </dsp:sp>
    <dsp:sp modelId="{EE2806E3-1BE1-472B-B20F-06F1FC366E85}">
      <dsp:nvSpPr>
        <dsp:cNvPr id="0" name=""/>
        <dsp:cNvSpPr/>
      </dsp:nvSpPr>
      <dsp:spPr>
        <a:xfrm rot="8575659">
          <a:off x="2729337" y="4035762"/>
          <a:ext cx="336723" cy="609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002060"/>
            </a:solidFill>
          </a:endParaRPr>
        </a:p>
      </dsp:txBody>
      <dsp:txXfrm rot="10800000">
        <a:off x="2820145" y="4127271"/>
        <a:ext cx="235706" cy="365872"/>
      </dsp:txXfrm>
    </dsp:sp>
    <dsp:sp modelId="{F9B18F3E-D983-4C07-AF2F-ECC8BC470D72}">
      <dsp:nvSpPr>
        <dsp:cNvPr id="0" name=""/>
        <dsp:cNvSpPr/>
      </dsp:nvSpPr>
      <dsp:spPr>
        <a:xfrm>
          <a:off x="37903" y="3974126"/>
          <a:ext cx="2895608" cy="286667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Graph the Square Root of a Function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461955" y="4393941"/>
        <a:ext cx="2047504" cy="2027049"/>
      </dsp:txXfrm>
    </dsp:sp>
    <dsp:sp modelId="{851584CD-A7AC-4C47-B4BD-9420AB691881}">
      <dsp:nvSpPr>
        <dsp:cNvPr id="0" name=""/>
        <dsp:cNvSpPr/>
      </dsp:nvSpPr>
      <dsp:spPr>
        <a:xfrm rot="12641265">
          <a:off x="2679111" y="2092023"/>
          <a:ext cx="285046" cy="609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rgbClr val="002060"/>
            </a:solidFill>
          </a:endParaRPr>
        </a:p>
      </dsp:txBody>
      <dsp:txXfrm rot="10800000">
        <a:off x="2758637" y="2235801"/>
        <a:ext cx="199532" cy="365872"/>
      </dsp:txXfrm>
    </dsp:sp>
    <dsp:sp modelId="{FFF1747B-301C-4A97-BA79-CD51177B7234}">
      <dsp:nvSpPr>
        <dsp:cNvPr id="0" name=""/>
        <dsp:cNvSpPr/>
      </dsp:nvSpPr>
      <dsp:spPr>
        <a:xfrm>
          <a:off x="190307" y="376208"/>
          <a:ext cx="2590553" cy="245561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Solving Radical Eqn’s Graphically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569685" y="735824"/>
        <a:ext cx="1831797" cy="1736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9042C-39AE-4B37-BF18-77F0CF94CD79}" type="datetimeFigureOut">
              <a:rPr lang="en-US" smtClean="0"/>
              <a:t>9/9/2012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FD6BC-9EE0-4E25-9C56-86FB617BE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1642-9AA4-4356-9024-42CB0D65149A}" type="datetime1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1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2FBA6-EEF3-41D9-8544-1BA5388C698C}" type="datetime1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0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3A39-4A9F-4FD5-9FD2-CF675E5FF5D2}" type="datetime1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4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72086-0410-46D6-8816-711E00286386}" type="datetime1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A8885-1379-4540-B40B-88DCEF6B2347}" type="datetime1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99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32606-FCD1-4D4C-B1AA-B105961FA565}" type="datetime1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2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D3C3-6B44-4F8D-9100-9957EAF5F684}" type="datetime1">
              <a:rPr lang="en-US" smtClean="0"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7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BFED7-0C27-45EF-8BAD-1960ACB85EDC}" type="datetime1">
              <a:rPr lang="en-US" smtClean="0"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1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1EF3-B3F4-495D-AA16-874773B72C16}" type="datetime1">
              <a:rPr lang="en-US" smtClean="0"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6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D2BDD-1C36-4366-9618-8BE89B7C8421}" type="datetime1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BD3-AA1F-491B-8704-424EADCB4BC2}" type="datetime1">
              <a:rPr lang="en-US" smtClean="0"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AC87D-E86D-4E7A-8F85-6A1386D3003E}" type="datetime1">
              <a:rPr lang="en-US" smtClean="0"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A3A10-A754-4E51-8186-78FB9C3BB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8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7.wmf"/><Relationship Id="rId5" Type="http://schemas.openxmlformats.org/officeDocument/2006/relationships/image" Target="../media/image59.jpeg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54.wmf"/><Relationship Id="rId9" Type="http://schemas.openxmlformats.org/officeDocument/2006/relationships/image" Target="../media/image56.wmf"/><Relationship Id="rId14" Type="http://schemas.openxmlformats.org/officeDocument/2006/relationships/image" Target="../media/image5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3.jpeg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2.1%20Can_you_square_root.tns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9.e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5.bin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19" Type="http://schemas.openxmlformats.org/officeDocument/2006/relationships/image" Target="../media/image23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8.png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6.png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35.png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30.wmf"/><Relationship Id="rId10" Type="http://schemas.openxmlformats.org/officeDocument/2006/relationships/image" Target="../media/image33.png"/><Relationship Id="rId4" Type="http://schemas.openxmlformats.org/officeDocument/2006/relationships/image" Target="../media/image24.wmf"/><Relationship Id="rId9" Type="http://schemas.openxmlformats.org/officeDocument/2006/relationships/image" Target="../media/image32.png"/><Relationship Id="rId1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34.bin"/><Relationship Id="rId3" Type="http://schemas.openxmlformats.org/officeDocument/2006/relationships/image" Target="../media/image45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38.bin"/><Relationship Id="rId3" Type="http://schemas.openxmlformats.org/officeDocument/2006/relationships/image" Target="../media/image50.png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3.png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52.png"/><Relationship Id="rId10" Type="http://schemas.openxmlformats.org/officeDocument/2006/relationships/image" Target="../media/image47.wmf"/><Relationship Id="rId4" Type="http://schemas.openxmlformats.org/officeDocument/2006/relationships/image" Target="../media/image51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49203093"/>
              </p:ext>
            </p:extLst>
          </p:nvPr>
        </p:nvGraphicFramePr>
        <p:xfrm>
          <a:off x="0" y="34636"/>
          <a:ext cx="8991600" cy="6823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7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57CA5F-079B-40AF-A91B-6CB641A84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5057CA5F-079B-40AF-A91B-6CB641A84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34C88C-13C3-4132-AA87-853AD723E3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4F34C88C-13C3-4132-AA87-853AD723E3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26367F-3078-45B4-80FA-9B81607B93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DD26367F-3078-45B4-80FA-9B81607B93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F19CEB-8290-4CA2-A58F-BE3C473F68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34F19CEB-8290-4CA2-A58F-BE3C473F68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4DDC64-EAB5-4736-AB66-3E6BC2DEB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B4DDC64-EAB5-4736-AB66-3E6BC2DEB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2806E3-1BE1-472B-B20F-06F1FC366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EE2806E3-1BE1-472B-B20F-06F1FC366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B18F3E-D983-4C07-AF2F-ECC8BC470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F9B18F3E-D983-4C07-AF2F-ECC8BC470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1584CD-A7AC-4C47-B4BD-9420AB691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51584CD-A7AC-4C47-B4BD-9420AB6918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F1747B-301C-4A97-BA79-CD51177B7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FFF1747B-301C-4A97-BA79-CD51177B72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0380"/>
            <a:ext cx="729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Write the function equation from the graph in the form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05099"/>
              </p:ext>
            </p:extLst>
          </p:nvPr>
        </p:nvGraphicFramePr>
        <p:xfrm>
          <a:off x="4800600" y="885550"/>
          <a:ext cx="2936870" cy="6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3" imgW="1168200" imgH="253800" progId="Equation.DSMT4">
                  <p:embed/>
                </p:oleObj>
              </mc:Choice>
              <mc:Fallback>
                <p:oleObj name="Equation" r:id="rId3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885550"/>
                        <a:ext cx="2936870" cy="63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PC12 BLM tech art 2-2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8" y="762000"/>
            <a:ext cx="4074922" cy="315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75018" y="1814945"/>
            <a:ext cx="3827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Horizontal translation 7 units right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2266890"/>
            <a:ext cx="331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Vertical translation 3 units up</a:t>
            </a:r>
            <a:endParaRPr lang="en-US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265956"/>
              </p:ext>
            </p:extLst>
          </p:nvPr>
        </p:nvGraphicFramePr>
        <p:xfrm>
          <a:off x="4698402" y="2667000"/>
          <a:ext cx="2905125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6" imgW="1155600" imgH="253800" progId="Equation.DSMT4">
                  <p:embed/>
                </p:oleObj>
              </mc:Choice>
              <mc:Fallback>
                <p:oleObj name="Equation" r:id="rId6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8402" y="2667000"/>
                        <a:ext cx="2905125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4038600"/>
            <a:ext cx="2130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Vertical Stretch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4045527"/>
            <a:ext cx="2481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Horizontal Stretch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Math 30-1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10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75125" y="4045527"/>
            <a:ext cx="0" cy="258387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743200" y="226689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3151910" y="1724890"/>
            <a:ext cx="0" cy="694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79811" y="164869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32211" y="180109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7156" y="4486410"/>
            <a:ext cx="3751444" cy="1121294"/>
            <a:chOff x="287156" y="4486410"/>
            <a:chExt cx="3751444" cy="1121294"/>
          </a:xfrm>
        </p:grpSpPr>
        <p:sp>
          <p:nvSpPr>
            <p:cNvPr id="23" name="TextBox 22"/>
            <p:cNvSpPr txBox="1"/>
            <p:nvPr/>
          </p:nvSpPr>
          <p:spPr>
            <a:xfrm>
              <a:off x="287156" y="4486410"/>
              <a:ext cx="37514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Each vertical distance is 2 times the corresponding distance for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1765788"/>
                </p:ext>
              </p:extLst>
            </p:nvPr>
          </p:nvGraphicFramePr>
          <p:xfrm>
            <a:off x="303492" y="5149196"/>
            <a:ext cx="917016" cy="458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0" name="Equation" r:id="rId8" imgW="482400" imgH="241200" progId="Equation.DSMT4">
                    <p:embed/>
                  </p:oleObj>
                </mc:Choice>
                <mc:Fallback>
                  <p:oleObj name="Equation" r:id="rId8" imgW="482400" imgH="2412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492" y="5149196"/>
                          <a:ext cx="917016" cy="4585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1676400" y="510540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 = 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660704"/>
              </p:ext>
            </p:extLst>
          </p:nvPr>
        </p:nvGraphicFramePr>
        <p:xfrm>
          <a:off x="509588" y="5715000"/>
          <a:ext cx="27130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10" imgW="1079280" imgH="253800" progId="Equation.DSMT4">
                  <p:embed/>
                </p:oleObj>
              </mc:Choice>
              <mc:Fallback>
                <p:oleObj name="Equation" r:id="rId10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588" y="5715000"/>
                        <a:ext cx="27130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30"/>
          <p:cNvSpPr/>
          <p:nvPr/>
        </p:nvSpPr>
        <p:spPr>
          <a:xfrm>
            <a:off x="6096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914400" y="28886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828800" y="257694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5" descr="PC12 BLM tech art 2-2-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78" y="763101"/>
            <a:ext cx="4074922" cy="315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34"/>
          <p:cNvSpPr/>
          <p:nvPr/>
        </p:nvSpPr>
        <p:spPr>
          <a:xfrm>
            <a:off x="630375" y="319347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921325" y="286789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835730" y="258387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750135" y="227214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082635" y="1655600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9" idx="6"/>
          </p:cNvCxnSpPr>
          <p:nvPr/>
        </p:nvCxnSpPr>
        <p:spPr>
          <a:xfrm flipH="1">
            <a:off x="2826335" y="1731800"/>
            <a:ext cx="408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976101"/>
              </p:ext>
            </p:extLst>
          </p:nvPr>
        </p:nvGraphicFramePr>
        <p:xfrm>
          <a:off x="4953000" y="5108209"/>
          <a:ext cx="917016" cy="458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12" imgW="482400" imgH="241200" progId="Equation.DSMT4">
                  <p:embed/>
                </p:oleObj>
              </mc:Choice>
              <mc:Fallback>
                <p:oleObj name="Equation" r:id="rId12" imgW="482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108209"/>
                        <a:ext cx="917016" cy="458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848251"/>
              </p:ext>
            </p:extLst>
          </p:nvPr>
        </p:nvGraphicFramePr>
        <p:xfrm>
          <a:off x="4516582" y="5567065"/>
          <a:ext cx="27130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13" imgW="1079280" imgH="253800" progId="Equation.DSMT4">
                  <p:embed/>
                </p:oleObj>
              </mc:Choice>
              <mc:Fallback>
                <p:oleObj name="Equation" r:id="rId13" imgW="1079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6582" y="5567065"/>
                        <a:ext cx="2713037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495800" y="4495800"/>
            <a:ext cx="3751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Each horizontal distance is ¼ times the corresponding distance for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28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6" grpId="0"/>
      <p:bldP spid="11" grpId="0"/>
      <p:bldP spid="13" grpId="0" animBg="1"/>
      <p:bldP spid="15" grpId="0" animBg="1"/>
      <p:bldP spid="21" grpId="0"/>
      <p:bldP spid="25" grpId="0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818860"/>
            <a:ext cx="2287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Assignment: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1752600"/>
            <a:ext cx="53054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Page: 72</a:t>
            </a:r>
          </a:p>
          <a:p>
            <a:r>
              <a:rPr lang="en-US" sz="3200" b="1" smtClean="0">
                <a:solidFill>
                  <a:schemeClr val="tx2">
                    <a:lumMod val="75000"/>
                  </a:schemeClr>
                </a:solidFill>
              </a:rPr>
              <a:t>1c,d, 2a, 3, 4a,b, 5a,b,f, 6, 8, 9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8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quarerootclock.info/images/squarerootcl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206" y="76200"/>
            <a:ext cx="8913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2.1 Radical Functions and Transformations 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1482436"/>
            <a:ext cx="4045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does square root mean?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946" y="2057400"/>
            <a:ext cx="914114" cy="1219200"/>
          </a:xfrm>
          <a:prstGeom prst="rect">
            <a:avLst/>
          </a:prstGeom>
        </p:spPr>
      </p:pic>
      <p:sp>
        <p:nvSpPr>
          <p:cNvPr id="7" name="TextBox 6">
            <a:hlinkClick r:id="rId5" action="ppaction://hlinkfile"/>
          </p:cNvPr>
          <p:cNvSpPr txBox="1"/>
          <p:nvPr/>
        </p:nvSpPr>
        <p:spPr>
          <a:xfrm>
            <a:off x="5068060" y="2177534"/>
            <a:ext cx="256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2.1 Can you square root?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4495800"/>
            <a:ext cx="7092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Write the equation for a square root function.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257800"/>
            <a:ext cx="8060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Write the equation for the square root of a function.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883868"/>
              </p:ext>
            </p:extLst>
          </p:nvPr>
        </p:nvGraphicFramePr>
        <p:xfrm>
          <a:off x="7018338" y="4405313"/>
          <a:ext cx="20034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Equation" r:id="rId6" imgW="685800" imgH="241200" progId="Equation.DSMT4">
                  <p:embed/>
                </p:oleObj>
              </mc:Choice>
              <mc:Fallback>
                <p:oleObj name="Equation" r:id="rId6" imgW="6858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338" y="4405313"/>
                        <a:ext cx="20034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54122"/>
              </p:ext>
            </p:extLst>
          </p:nvPr>
        </p:nvGraphicFramePr>
        <p:xfrm>
          <a:off x="6416675" y="5753100"/>
          <a:ext cx="211455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Equation" r:id="rId8" imgW="723600" imgH="291960" progId="Equation.DSMT4">
                  <p:embed/>
                </p:oleObj>
              </mc:Choice>
              <mc:Fallback>
                <p:oleObj name="Equation" r:id="rId8" imgW="7236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6675" y="5753100"/>
                        <a:ext cx="2114550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3400" y="5964804"/>
            <a:ext cx="477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C20F2"/>
                </a:solidFill>
              </a:rPr>
              <a:t>How are these the same? Different?</a:t>
            </a:r>
            <a:endParaRPr lang="en-US" sz="2400" b="1" dirty="0">
              <a:solidFill>
                <a:srgbClr val="FC20F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4036" y="3429000"/>
            <a:ext cx="4781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C20F2"/>
                </a:solidFill>
              </a:rPr>
              <a:t>How can you estimate a square root</a:t>
            </a:r>
          </a:p>
          <a:p>
            <a:r>
              <a:rPr lang="en-US" sz="2400" b="1" dirty="0" smtClean="0">
                <a:solidFill>
                  <a:srgbClr val="FC20F2"/>
                </a:solidFill>
              </a:rPr>
              <a:t> if the value is not a perfect square?</a:t>
            </a:r>
            <a:endParaRPr lang="en-US" sz="2400" b="1" dirty="0">
              <a:solidFill>
                <a:srgbClr val="FC20F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4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484" y="286434"/>
            <a:ext cx="7220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What falls faster a brick or a marble?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25819" y="932765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Galileo </a:t>
            </a:r>
            <a:r>
              <a:rPr lang="en-US" sz="2000" b="1" dirty="0" err="1" smtClean="0"/>
              <a:t>Galilei</a:t>
            </a:r>
            <a:r>
              <a:rPr lang="en-US" sz="2000" b="1" dirty="0"/>
              <a:t> </a:t>
            </a:r>
            <a:r>
              <a:rPr lang="en-US" sz="2000" b="1" dirty="0" smtClean="0"/>
              <a:t>pondered </a:t>
            </a:r>
            <a:r>
              <a:rPr lang="en-US" sz="2000" b="1" dirty="0"/>
              <a:t>this question more than 400 </a:t>
            </a:r>
            <a:r>
              <a:rPr lang="en-US" sz="2000" b="1" dirty="0" smtClean="0"/>
              <a:t>years ago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r>
              <a:rPr lang="en-US" sz="2000" b="1" dirty="0" smtClean="0"/>
              <a:t>He </a:t>
            </a:r>
            <a:r>
              <a:rPr lang="en-US" sz="2000" b="1" dirty="0"/>
              <a:t>theorized that the rate of falling </a:t>
            </a:r>
            <a:r>
              <a:rPr lang="en-US" sz="2000" b="1" dirty="0" smtClean="0"/>
              <a:t>objects depends </a:t>
            </a:r>
            <a:r>
              <a:rPr lang="en-US" sz="2000" b="1" dirty="0"/>
              <a:t>on air resistance, not on mass. </a:t>
            </a:r>
            <a:r>
              <a:rPr lang="en-US" sz="2000" b="1" dirty="0" smtClean="0"/>
              <a:t>The </a:t>
            </a:r>
            <a:r>
              <a:rPr lang="en-US" sz="2000" b="1" dirty="0"/>
              <a:t>result </a:t>
            </a:r>
            <a:r>
              <a:rPr lang="en-US" sz="2000" b="1" dirty="0" smtClean="0"/>
              <a:t>was</a:t>
            </a:r>
            <a:endParaRPr lang="en-US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7074849" y="990600"/>
            <a:ext cx="1828800" cy="2551331"/>
            <a:chOff x="7074849" y="990600"/>
            <a:chExt cx="1828800" cy="255133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1" y="990600"/>
              <a:ext cx="1295400" cy="1950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074849" y="2895600"/>
              <a:ext cx="1828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Leaning Tower</a:t>
              </a:r>
            </a:p>
            <a:p>
              <a:r>
                <a:rPr lang="en-US" b="1" dirty="0" smtClean="0"/>
                <a:t>of Pisa 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1001" y="990600"/>
            <a:ext cx="1600200" cy="2438400"/>
            <a:chOff x="381001" y="990600"/>
            <a:chExt cx="1600200" cy="24384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990600"/>
              <a:ext cx="1600200" cy="1955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728092" y="3059668"/>
              <a:ext cx="9060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Galileo 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502725" y="218209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they fell at the same rate.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3505200"/>
            <a:ext cx="8278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For objects falling near the surface of Earth, the function </a:t>
            </a:r>
            <a:r>
              <a:rPr lang="en-US" sz="2400" b="1" i="1" dirty="0"/>
              <a:t>d </a:t>
            </a:r>
            <a:r>
              <a:rPr lang="en-US" sz="2400" b="1" dirty="0"/>
              <a:t>= </a:t>
            </a:r>
            <a:r>
              <a:rPr lang="en-US" sz="2400" b="1" dirty="0" smtClean="0"/>
              <a:t>5</a:t>
            </a:r>
            <a:r>
              <a:rPr lang="en-US" sz="2400" b="1" i="1" dirty="0" smtClean="0"/>
              <a:t>t</a:t>
            </a:r>
            <a:r>
              <a:rPr lang="en-US" sz="2400" b="1" baseline="30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approximately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models the time, </a:t>
            </a:r>
            <a:r>
              <a:rPr lang="en-US" sz="2400" b="1" i="1" dirty="0">
                <a:solidFill>
                  <a:srgbClr val="0070C0"/>
                </a:solidFill>
              </a:rPr>
              <a:t>t</a:t>
            </a:r>
            <a:r>
              <a:rPr lang="en-US" sz="2400" b="1" dirty="0">
                <a:solidFill>
                  <a:srgbClr val="0070C0"/>
                </a:solidFill>
              </a:rPr>
              <a:t>, in seconds, for an object to fall </a:t>
            </a:r>
            <a:r>
              <a:rPr lang="en-US" sz="2400" b="1" dirty="0" smtClean="0">
                <a:solidFill>
                  <a:srgbClr val="0070C0"/>
                </a:solidFill>
              </a:rPr>
              <a:t>a distance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i="1" dirty="0">
                <a:solidFill>
                  <a:srgbClr val="0070C0"/>
                </a:solidFill>
              </a:rPr>
              <a:t>d</a:t>
            </a:r>
            <a:r>
              <a:rPr lang="en-US" sz="2400" b="1" dirty="0">
                <a:solidFill>
                  <a:srgbClr val="0070C0"/>
                </a:solidFill>
              </a:rPr>
              <a:t>, in </a:t>
            </a:r>
            <a:r>
              <a:rPr lang="en-US" sz="2400" b="1" dirty="0" err="1">
                <a:solidFill>
                  <a:srgbClr val="0070C0"/>
                </a:solidFill>
              </a:rPr>
              <a:t>metres</a:t>
            </a:r>
            <a:r>
              <a:rPr lang="en-US" sz="2400" b="1" dirty="0">
                <a:solidFill>
                  <a:srgbClr val="0070C0"/>
                </a:solidFill>
              </a:rPr>
              <a:t>, if the resistance caused by </a:t>
            </a:r>
            <a:r>
              <a:rPr lang="en-US" sz="2400" b="1" dirty="0" smtClean="0">
                <a:solidFill>
                  <a:srgbClr val="0070C0"/>
                </a:solidFill>
              </a:rPr>
              <a:t>air </a:t>
            </a:r>
            <a:r>
              <a:rPr lang="en-US" sz="2400" b="1" dirty="0">
                <a:solidFill>
                  <a:srgbClr val="0070C0"/>
                </a:solidFill>
              </a:rPr>
              <a:t>can be ignored.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1" y="4648200"/>
            <a:ext cx="4248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Express time as a function of distance.</a:t>
            </a:r>
            <a:endParaRPr lang="en-US" sz="20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783833"/>
              </p:ext>
            </p:extLst>
          </p:nvPr>
        </p:nvGraphicFramePr>
        <p:xfrm>
          <a:off x="377825" y="5218113"/>
          <a:ext cx="1153453" cy="51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5218113"/>
                        <a:ext cx="1153453" cy="519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564653"/>
              </p:ext>
            </p:extLst>
          </p:nvPr>
        </p:nvGraphicFramePr>
        <p:xfrm>
          <a:off x="2206625" y="5110164"/>
          <a:ext cx="1066915" cy="89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tion" r:id="rId7" imgW="469800" imgH="393480" progId="Equation.DSMT4">
                  <p:embed/>
                </p:oleObj>
              </mc:Choice>
              <mc:Fallback>
                <p:oleObj name="Equation" r:id="rId7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5110164"/>
                        <a:ext cx="1066915" cy="89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227540"/>
              </p:ext>
            </p:extLst>
          </p:nvPr>
        </p:nvGraphicFramePr>
        <p:xfrm>
          <a:off x="4112139" y="5048310"/>
          <a:ext cx="1298061" cy="1009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Equation" r:id="rId9" imgW="571320" imgH="444240" progId="Equation.DSMT4">
                  <p:embed/>
                </p:oleObj>
              </mc:Choice>
              <mc:Fallback>
                <p:oleObj name="Equation" r:id="rId9" imgW="5713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139" y="5048310"/>
                        <a:ext cx="1298061" cy="10099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6200" y="6096000"/>
            <a:ext cx="1730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C20F2"/>
                </a:solidFill>
              </a:rPr>
              <a:t>Is this correct?</a:t>
            </a:r>
            <a:endParaRPr lang="en-US" sz="2000" b="1" dirty="0">
              <a:solidFill>
                <a:srgbClr val="FC20F2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470219"/>
              </p:ext>
            </p:extLst>
          </p:nvPr>
        </p:nvGraphicFramePr>
        <p:xfrm>
          <a:off x="6330950" y="5068888"/>
          <a:ext cx="109537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Equation" r:id="rId11" imgW="482400" imgH="444240" progId="Equation.DSMT4">
                  <p:embed/>
                </p:oleObj>
              </mc:Choice>
              <mc:Fallback>
                <p:oleObj name="Equation" r:id="rId11" imgW="482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5068888"/>
                        <a:ext cx="109537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888336" y="6296055"/>
            <a:ext cx="3015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C20F2"/>
                </a:solidFill>
              </a:rPr>
              <a:t>Restriction on the domain.</a:t>
            </a:r>
            <a:endParaRPr lang="en-US" sz="2000" b="1" dirty="0">
              <a:solidFill>
                <a:srgbClr val="FC20F2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2000" y="533400"/>
            <a:ext cx="3009163" cy="591702"/>
            <a:chOff x="762000" y="533400"/>
            <a:chExt cx="3009163" cy="591702"/>
          </a:xfrm>
        </p:grpSpPr>
        <p:sp>
          <p:nvSpPr>
            <p:cNvPr id="2" name="TextBox 1"/>
            <p:cNvSpPr txBox="1"/>
            <p:nvPr/>
          </p:nvSpPr>
          <p:spPr>
            <a:xfrm>
              <a:off x="762000" y="533400"/>
              <a:ext cx="18315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Graphing </a:t>
              </a:r>
              <a:endParaRPr lang="en-US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2787778"/>
                </p:ext>
              </p:extLst>
            </p:nvPr>
          </p:nvGraphicFramePr>
          <p:xfrm>
            <a:off x="2628163" y="553602"/>
            <a:ext cx="1143000" cy="571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4" name="Equation" r:id="rId3" imgW="482400" imgH="241200" progId="Equation.DSMT4">
                    <p:embed/>
                  </p:oleObj>
                </mc:Choice>
                <mc:Fallback>
                  <p:oleObj name="Equation" r:id="rId3" imgW="482400" imgH="24120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8163" y="553602"/>
                          <a:ext cx="1143000" cy="571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707810"/>
              </p:ext>
            </p:extLst>
          </p:nvPr>
        </p:nvGraphicFramePr>
        <p:xfrm>
          <a:off x="304800" y="1447800"/>
          <a:ext cx="2133600" cy="2590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66800"/>
                <a:gridCol w="1066800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y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67000" y="1295400"/>
            <a:ext cx="6397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</a:rPr>
              <a:t>Are there any restrictions on the domain?</a:t>
            </a:r>
            <a:endParaRPr lang="en-US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821957"/>
              </p:ext>
            </p:extLst>
          </p:nvPr>
        </p:nvGraphicFramePr>
        <p:xfrm>
          <a:off x="7620000" y="1804765"/>
          <a:ext cx="1295400" cy="5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5" imgW="634680" imgH="253800" progId="Equation.DSMT4">
                  <p:embed/>
                </p:oleObj>
              </mc:Choice>
              <mc:Fallback>
                <p:oleObj name="Equation" r:id="rId5" imgW="6346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804765"/>
                        <a:ext cx="1295400" cy="518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1971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89992" y="1981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24384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US" sz="28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689992" y="24485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US" sz="28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09600" y="29718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4</a:t>
            </a:r>
            <a:endParaRPr lang="en-US" sz="28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689992" y="29819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endParaRPr lang="en-US" sz="28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9600" y="350520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9</a:t>
            </a:r>
            <a:endParaRPr lang="en-US" sz="28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1689992" y="35153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  <a:endParaRPr lang="en-US" sz="2800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72" y="2366963"/>
            <a:ext cx="6245367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 18"/>
          <p:cNvSpPr/>
          <p:nvPr/>
        </p:nvSpPr>
        <p:spPr>
          <a:xfrm>
            <a:off x="3470565" y="5217861"/>
            <a:ext cx="164629" cy="1646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56206" y="4918360"/>
            <a:ext cx="164629" cy="1646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559771" y="4646569"/>
            <a:ext cx="164629" cy="1646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931371" y="4347068"/>
            <a:ext cx="164629" cy="1646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08661" y="4061422"/>
            <a:ext cx="164629" cy="1646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66963"/>
            <a:ext cx="6245367" cy="380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1215" y="4279922"/>
            <a:ext cx="110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Range</a:t>
            </a:r>
            <a:endParaRPr lang="en-US" sz="2800" b="1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145222"/>
              </p:ext>
            </p:extLst>
          </p:nvPr>
        </p:nvGraphicFramePr>
        <p:xfrm>
          <a:off x="325965" y="4891088"/>
          <a:ext cx="13208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9" imgW="647640" imgH="253800" progId="Equation.DSMT4">
                  <p:embed/>
                </p:oleObj>
              </mc:Choice>
              <mc:Fallback>
                <p:oleObj name="Equation" r:id="rId9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65" y="4891088"/>
                        <a:ext cx="13208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7071" y="5281019"/>
            <a:ext cx="1892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x</a:t>
            </a:r>
            <a:r>
              <a:rPr lang="en-US" sz="2800" b="1" dirty="0" smtClean="0"/>
              <a:t>- intercept</a:t>
            </a:r>
            <a:endParaRPr lang="en-US" sz="2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01915" y="5804239"/>
            <a:ext cx="1896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y</a:t>
            </a:r>
            <a:r>
              <a:rPr lang="en-US" sz="2800" b="1" dirty="0" smtClean="0"/>
              <a:t>- intercept</a:t>
            </a:r>
            <a:endParaRPr lang="en-US" sz="28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71708" y="1023610"/>
            <a:ext cx="1174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Key Points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1" grpId="0" animBg="1"/>
      <p:bldP spid="22" grpId="0" animBg="1"/>
      <p:bldP spid="23" grpId="0" animBg="1"/>
      <p:bldP spid="24" grpId="0" animBg="1"/>
      <p:bldP spid="20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7747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Transformations of the Radical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F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unction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70837"/>
              </p:ext>
            </p:extLst>
          </p:nvPr>
        </p:nvGraphicFramePr>
        <p:xfrm>
          <a:off x="4023360" y="990600"/>
          <a:ext cx="3520440" cy="7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Equation" r:id="rId3" imgW="1168200" imgH="253800" progId="Equation.DSMT4">
                  <p:embed/>
                </p:oleObj>
              </mc:Choice>
              <mc:Fallback>
                <p:oleObj name="Equation" r:id="rId3" imgW="1168200" imgH="253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3360" y="990600"/>
                        <a:ext cx="3520440" cy="7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032410"/>
              </p:ext>
            </p:extLst>
          </p:nvPr>
        </p:nvGraphicFramePr>
        <p:xfrm>
          <a:off x="762000" y="990601"/>
          <a:ext cx="1989017" cy="726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Equation" r:id="rId5" imgW="660240" imgH="241200" progId="Equation.DSMT4">
                  <p:embed/>
                </p:oleObj>
              </mc:Choice>
              <mc:Fallback>
                <p:oleObj name="Equation" r:id="rId5" imgW="660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990601"/>
                        <a:ext cx="1989017" cy="726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438400"/>
            <a:ext cx="5737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Use a table of values to sketch the graph of 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10901"/>
              </p:ext>
            </p:extLst>
          </p:nvPr>
        </p:nvGraphicFramePr>
        <p:xfrm>
          <a:off x="6245225" y="2405063"/>
          <a:ext cx="14239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Equation" r:id="rId7" imgW="685800" imgH="241200" progId="Equation.DSMT4">
                  <p:embed/>
                </p:oleObj>
              </mc:Choice>
              <mc:Fallback>
                <p:oleObj name="Equation" r:id="rId7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5225" y="2405063"/>
                        <a:ext cx="14239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327750"/>
              </p:ext>
            </p:extLst>
          </p:nvPr>
        </p:nvGraphicFramePr>
        <p:xfrm>
          <a:off x="377405" y="3505200"/>
          <a:ext cx="2133600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6800"/>
                <a:gridCol w="1066800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00800" y="2900065"/>
            <a:ext cx="151996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D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omain?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703991"/>
              </p:ext>
            </p:extLst>
          </p:nvPr>
        </p:nvGraphicFramePr>
        <p:xfrm>
          <a:off x="6570976" y="3510895"/>
          <a:ext cx="17097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9" imgW="838080" imgH="253800" progId="Equation.DSMT4">
                  <p:embed/>
                </p:oleObj>
              </mc:Choice>
              <mc:Fallback>
                <p:oleObj name="Equation" r:id="rId9" imgW="838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0976" y="3510895"/>
                        <a:ext cx="17097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915928"/>
              </p:ext>
            </p:extLst>
          </p:nvPr>
        </p:nvGraphicFramePr>
        <p:xfrm>
          <a:off x="6701152" y="4107795"/>
          <a:ext cx="14493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11" imgW="711000" imgH="253800" progId="Equation.DSMT4">
                  <p:embed/>
                </p:oleObj>
              </mc:Choice>
              <mc:Fallback>
                <p:oleObj name="Equation" r:id="rId11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1152" y="4107795"/>
                        <a:ext cx="144938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682205" y="4028420"/>
            <a:ext cx="1479105" cy="2143780"/>
            <a:chOff x="682205" y="4028420"/>
            <a:chExt cx="1479105" cy="2143780"/>
          </a:xfrm>
        </p:grpSpPr>
        <p:sp>
          <p:nvSpPr>
            <p:cNvPr id="10" name="TextBox 9"/>
            <p:cNvSpPr txBox="1"/>
            <p:nvPr/>
          </p:nvSpPr>
          <p:spPr>
            <a:xfrm>
              <a:off x="682205" y="402842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2597" y="40386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2205" y="44958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1</a:t>
              </a:r>
              <a:endParaRPr lang="en-US" sz="2800" b="1" dirty="0" smtClean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2597" y="450598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1</a:t>
              </a:r>
              <a:endParaRPr lang="en-US" sz="2800" b="1" dirty="0" smtClean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2205" y="50292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4</a:t>
              </a:r>
              <a:endParaRPr lang="en-US" sz="2800" b="1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62597" y="503938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2</a:t>
              </a:r>
              <a:endParaRPr lang="en-US" sz="2800" b="1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3510" y="563880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9</a:t>
              </a:r>
              <a:endParaRPr lang="en-US" sz="2800" b="1" dirty="0" smtClean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93902" y="5648980"/>
              <a:ext cx="3674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3</a:t>
              </a:r>
              <a:endParaRPr lang="en-US" sz="2800" b="1" dirty="0" smtClean="0"/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95200"/>
              </p:ext>
            </p:extLst>
          </p:nvPr>
        </p:nvGraphicFramePr>
        <p:xfrm>
          <a:off x="3429000" y="3553690"/>
          <a:ext cx="2133600" cy="259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6800"/>
                <a:gridCol w="1066800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733800" y="407691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-3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4192" y="40870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33800" y="4544290"/>
            <a:ext cx="4780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-2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14192" y="45544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</a:t>
            </a:r>
            <a:endParaRPr lang="en-US" sz="2800" b="1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733800" y="50776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14192" y="50878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</a:t>
            </a:r>
            <a:endParaRPr lang="en-US" sz="28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765105" y="56872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45497" y="568361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3</a:t>
            </a:r>
            <a:endParaRPr lang="en-US" sz="2800" b="1" dirty="0" smtClean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779305"/>
              </p:ext>
            </p:extLst>
          </p:nvPr>
        </p:nvGraphicFramePr>
        <p:xfrm>
          <a:off x="882650" y="2892425"/>
          <a:ext cx="974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13" imgW="482400" imgH="241200" progId="Equation.DSMT4">
                  <p:embed/>
                </p:oleObj>
              </mc:Choice>
              <mc:Fallback>
                <p:oleObj name="Equation" r:id="rId13" imgW="4824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2892425"/>
                        <a:ext cx="9747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290478"/>
              </p:ext>
            </p:extLst>
          </p:nvPr>
        </p:nvGraphicFramePr>
        <p:xfrm>
          <a:off x="2590800" y="2927350"/>
          <a:ext cx="6858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15" imgW="190440" imgH="139680" progId="Equation.DSMT4">
                  <p:embed/>
                </p:oleObj>
              </mc:Choice>
              <mc:Fallback>
                <p:oleObj name="Equation" r:id="rId15" imgW="1904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927350"/>
                        <a:ext cx="6858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045628"/>
              </p:ext>
            </p:extLst>
          </p:nvPr>
        </p:nvGraphicFramePr>
        <p:xfrm>
          <a:off x="3681412" y="2895600"/>
          <a:ext cx="14239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17" imgW="685800" imgH="241200" progId="Equation.DSMT4">
                  <p:embed/>
                </p:oleObj>
              </mc:Choice>
              <mc:Fallback>
                <p:oleObj name="Equation" r:id="rId17" imgW="685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2" y="2895600"/>
                        <a:ext cx="142398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553200" y="4757410"/>
            <a:ext cx="127086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Range?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531518"/>
              </p:ext>
            </p:extLst>
          </p:nvPr>
        </p:nvGraphicFramePr>
        <p:xfrm>
          <a:off x="6789738" y="5349875"/>
          <a:ext cx="13208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tion" r:id="rId18" imgW="647640" imgH="253800" progId="Equation.DSMT4">
                  <p:embed/>
                </p:oleObj>
              </mc:Choice>
              <mc:Fallback>
                <p:oleObj name="Equation" r:id="rId18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9738" y="5349875"/>
                        <a:ext cx="13208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684170" y="1639577"/>
            <a:ext cx="508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C20F2"/>
                </a:solidFill>
              </a:rPr>
              <a:t>Which parameters affect the domain? </a:t>
            </a:r>
            <a:endParaRPr lang="en-US" sz="2400" b="1" dirty="0">
              <a:solidFill>
                <a:srgbClr val="FC20F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73984" y="1644178"/>
            <a:ext cx="111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C20F2"/>
                </a:solidFill>
              </a:rPr>
              <a:t>Range?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2" grpId="0" animBg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48674"/>
              </p:ext>
            </p:extLst>
          </p:nvPr>
        </p:nvGraphicFramePr>
        <p:xfrm>
          <a:off x="2078037" y="682625"/>
          <a:ext cx="974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Equation" r:id="rId3" imgW="482400" imgH="241200" progId="Equation.DSMT4">
                  <p:embed/>
                </p:oleObj>
              </mc:Choice>
              <mc:Fallback>
                <p:oleObj name="Equation" r:id="rId3" imgW="482400" imgH="241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7" y="682625"/>
                        <a:ext cx="9747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131171"/>
              </p:ext>
            </p:extLst>
          </p:nvPr>
        </p:nvGraphicFramePr>
        <p:xfrm>
          <a:off x="3786187" y="717550"/>
          <a:ext cx="6858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Equation" r:id="rId5" imgW="190440" imgH="139680" progId="Equation.DSMT4">
                  <p:embed/>
                </p:oleObj>
              </mc:Choice>
              <mc:Fallback>
                <p:oleObj name="Equation" r:id="rId5" imgW="190440" imgH="13968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7" y="717550"/>
                        <a:ext cx="6858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9229"/>
              </p:ext>
            </p:extLst>
          </p:nvPr>
        </p:nvGraphicFramePr>
        <p:xfrm>
          <a:off x="4876800" y="685800"/>
          <a:ext cx="14239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Equation" r:id="rId7" imgW="685800" imgH="241200" progId="Equation.DSMT4">
                  <p:embed/>
                </p:oleObj>
              </mc:Choice>
              <mc:Fallback>
                <p:oleObj name="Equation" r:id="rId7" imgW="685800" imgH="241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85800"/>
                        <a:ext cx="1423987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04925"/>
            <a:ext cx="6737806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04925"/>
            <a:ext cx="6737806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4564" y="5616015"/>
            <a:ext cx="358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Translate the key points 3 units left.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137747"/>
            <a:ext cx="179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Invariant Points?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"/>
            <a:ext cx="7802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Sketch the Graph using Transformations</a:t>
            </a:r>
            <a:endParaRPr lang="en-US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948674"/>
              </p:ext>
            </p:extLst>
          </p:nvPr>
        </p:nvGraphicFramePr>
        <p:xfrm>
          <a:off x="2078038" y="682625"/>
          <a:ext cx="9747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4" name="Equation" r:id="rId3" imgW="482391" imgH="241195" progId="Equation.DSMT4">
                  <p:embed/>
                </p:oleObj>
              </mc:Choice>
              <mc:Fallback>
                <p:oleObj name="Equation" r:id="rId3" imgW="482391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682625"/>
                        <a:ext cx="9747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131171"/>
              </p:ext>
            </p:extLst>
          </p:nvPr>
        </p:nvGraphicFramePr>
        <p:xfrm>
          <a:off x="3786188" y="717550"/>
          <a:ext cx="6858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5" name="Equation" r:id="rId5" imgW="190417" imgH="139639" progId="Equation.DSMT4">
                  <p:embed/>
                </p:oleObj>
              </mc:Choice>
              <mc:Fallback>
                <p:oleObj name="Equation" r:id="rId5" imgW="190417" imgH="13963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8" y="717550"/>
                        <a:ext cx="685800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379398"/>
              </p:ext>
            </p:extLst>
          </p:nvPr>
        </p:nvGraphicFramePr>
        <p:xfrm>
          <a:off x="4521200" y="685800"/>
          <a:ext cx="21367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" name="Equation" r:id="rId7" imgW="1028520" imgH="241200" progId="Equation.DSMT4">
                  <p:embed/>
                </p:oleObj>
              </mc:Choice>
              <mc:Fallback>
                <p:oleObj name="Equation" r:id="rId7" imgW="102852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685800"/>
                        <a:ext cx="2136775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84" y="1447800"/>
            <a:ext cx="6503316" cy="39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798731"/>
            <a:ext cx="4732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F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R</a:t>
            </a:r>
          </a:p>
          <a:p>
            <a:r>
              <a:rPr lang="en-US" sz="4000" b="1" dirty="0" smtClean="0">
                <a:solidFill>
                  <a:srgbClr val="0070C0"/>
                </a:solidFill>
              </a:rPr>
              <a:t>S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T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84" y="1447801"/>
            <a:ext cx="6503316" cy="39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84" y="1447802"/>
            <a:ext cx="6503316" cy="39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83" y="1447803"/>
            <a:ext cx="6503313" cy="396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277" y="1447804"/>
            <a:ext cx="6503311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84218" y="3399305"/>
            <a:ext cx="135325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Domain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246985"/>
              </p:ext>
            </p:extLst>
          </p:nvPr>
        </p:nvGraphicFramePr>
        <p:xfrm>
          <a:off x="517525" y="4010025"/>
          <a:ext cx="12430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Equation" r:id="rId14" imgW="609480" imgH="253800" progId="Equation.DSMT4">
                  <p:embed/>
                </p:oleObj>
              </mc:Choice>
              <mc:Fallback>
                <p:oleObj name="Equation" r:id="rId14" imgW="609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4010025"/>
                        <a:ext cx="12430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84218" y="5256650"/>
            <a:ext cx="110414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Range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542974"/>
              </p:ext>
            </p:extLst>
          </p:nvPr>
        </p:nvGraphicFramePr>
        <p:xfrm>
          <a:off x="193675" y="5848350"/>
          <a:ext cx="15017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Equation" r:id="rId16" imgW="736560" imgH="253800" progId="Equation.DSMT4">
                  <p:embed/>
                </p:oleObj>
              </mc:Choice>
              <mc:Fallback>
                <p:oleObj name="Equation" r:id="rId16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" y="5848350"/>
                        <a:ext cx="15017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90800" y="5939410"/>
            <a:ext cx="1971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Invariant Points?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08" y="304800"/>
            <a:ext cx="5844192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8691" y="2667000"/>
            <a:ext cx="5846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Write an equation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function in the form: 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4648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Show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algebraically that the two equations are equivalent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8800" y="3067110"/>
            <a:ext cx="4800600" cy="1247745"/>
            <a:chOff x="1828800" y="3067110"/>
            <a:chExt cx="4800600" cy="1247745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9290487"/>
                </p:ext>
              </p:extLst>
            </p:nvPr>
          </p:nvGraphicFramePr>
          <p:xfrm>
            <a:off x="1828800" y="3074037"/>
            <a:ext cx="1235242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8" name="Equation" r:id="rId4" imgW="558720" imgH="241200" progId="Equation.DSMT4">
                    <p:embed/>
                  </p:oleObj>
                </mc:Choice>
                <mc:Fallback>
                  <p:oleObj name="Equation" r:id="rId4" imgW="558720" imgH="2412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3074037"/>
                          <a:ext cx="1235242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16024776"/>
                </p:ext>
              </p:extLst>
            </p:nvPr>
          </p:nvGraphicFramePr>
          <p:xfrm>
            <a:off x="5422900" y="3074037"/>
            <a:ext cx="120650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9" name="Equation" r:id="rId6" imgW="545760" imgH="241200" progId="Equation.DSMT4">
                    <p:embed/>
                  </p:oleObj>
                </mc:Choice>
                <mc:Fallback>
                  <p:oleObj name="Equation" r:id="rId6" imgW="5457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22900" y="3074037"/>
                          <a:ext cx="1206500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Straight Connector 10"/>
            <p:cNvCxnSpPr/>
            <p:nvPr/>
          </p:nvCxnSpPr>
          <p:spPr>
            <a:xfrm>
              <a:off x="4343400" y="3067110"/>
              <a:ext cx="0" cy="124774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388819"/>
              </p:ext>
            </p:extLst>
          </p:nvPr>
        </p:nvGraphicFramePr>
        <p:xfrm>
          <a:off x="1828800" y="3733800"/>
          <a:ext cx="13192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0" name="Equation" r:id="rId8" imgW="596880" imgH="393480" progId="Equation.DSMT4">
                  <p:embed/>
                </p:oleObj>
              </mc:Choice>
              <mc:Fallback>
                <p:oleObj name="Equation" r:id="rId8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3800"/>
                        <a:ext cx="131921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717135"/>
              </p:ext>
            </p:extLst>
          </p:nvPr>
        </p:nvGraphicFramePr>
        <p:xfrm>
          <a:off x="5354638" y="3662363"/>
          <a:ext cx="131921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Equation" r:id="rId10" imgW="596880" imgH="444240" progId="Equation.DSMT4">
                  <p:embed/>
                </p:oleObj>
              </mc:Choice>
              <mc:Fallback>
                <p:oleObj name="Equation" r:id="rId10" imgW="596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4638" y="3662363"/>
                        <a:ext cx="131921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331442"/>
              </p:ext>
            </p:extLst>
          </p:nvPr>
        </p:nvGraphicFramePr>
        <p:xfrm>
          <a:off x="1905000" y="5017532"/>
          <a:ext cx="1295400" cy="809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Equation" r:id="rId12" imgW="812520" imgH="507960" progId="Equation.DSMT4">
                  <p:embed/>
                </p:oleObj>
              </mc:Choice>
              <mc:Fallback>
                <p:oleObj name="Equation" r:id="rId12" imgW="812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017532"/>
                        <a:ext cx="1295400" cy="809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293364"/>
              </p:ext>
            </p:extLst>
          </p:nvPr>
        </p:nvGraphicFramePr>
        <p:xfrm>
          <a:off x="1905000" y="5943600"/>
          <a:ext cx="950913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Equation" r:id="rId14" imgW="596880" imgH="444240" progId="Equation.DSMT4">
                  <p:embed/>
                </p:oleObj>
              </mc:Choice>
              <mc:Fallback>
                <p:oleObj name="Equation" r:id="rId14" imgW="5968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943600"/>
                        <a:ext cx="950913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402737"/>
              </p:ext>
            </p:extLst>
          </p:nvPr>
        </p:nvGraphicFramePr>
        <p:xfrm>
          <a:off x="5167313" y="5037138"/>
          <a:ext cx="124777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Equation" r:id="rId16" imgW="698400" imgH="444240" progId="Equation.DSMT4">
                  <p:embed/>
                </p:oleObj>
              </mc:Choice>
              <mc:Fallback>
                <p:oleObj name="Equation" r:id="rId16" imgW="6984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5037138"/>
                        <a:ext cx="124777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98864"/>
              </p:ext>
            </p:extLst>
          </p:nvPr>
        </p:nvGraphicFramePr>
        <p:xfrm>
          <a:off x="5195888" y="5913438"/>
          <a:ext cx="1066800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Equation" r:id="rId18" imgW="596880" imgH="393480" progId="Equation.DSMT4">
                  <p:embed/>
                </p:oleObj>
              </mc:Choice>
              <mc:Fallback>
                <p:oleObj name="Equation" r:id="rId18" imgW="596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5888" y="5913438"/>
                        <a:ext cx="1066800" cy="70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152400" y="457200"/>
            <a:ext cx="5846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Consider the function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= f(x)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20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70395"/>
            <a:ext cx="254227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04910"/>
            <a:ext cx="2466975" cy="1774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70395"/>
            <a:ext cx="2590800" cy="186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6" y="704910"/>
            <a:ext cx="2433633" cy="175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81200" y="304800"/>
            <a:ext cx="4901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Match each graph with its function equation</a:t>
            </a:r>
            <a:endParaRPr lang="en-US" sz="20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736434"/>
              </p:ext>
            </p:extLst>
          </p:nvPr>
        </p:nvGraphicFramePr>
        <p:xfrm>
          <a:off x="657726" y="5056395"/>
          <a:ext cx="132347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7" imgW="698400" imgH="241200" progId="Equation.DSMT4">
                  <p:embed/>
                </p:oleObj>
              </mc:Choice>
              <mc:Fallback>
                <p:oleObj name="Equation" r:id="rId7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726" y="5056395"/>
                        <a:ext cx="132347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227206"/>
              </p:ext>
            </p:extLst>
          </p:nvPr>
        </p:nvGraphicFramePr>
        <p:xfrm>
          <a:off x="2767709" y="5056395"/>
          <a:ext cx="132347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9" imgW="698400" imgH="241200" progId="Equation.DSMT4">
                  <p:embed/>
                </p:oleObj>
              </mc:Choice>
              <mc:Fallback>
                <p:oleObj name="Equation" r:id="rId9" imgW="698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709" y="5056395"/>
                        <a:ext cx="1323474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33260"/>
              </p:ext>
            </p:extLst>
          </p:nvPr>
        </p:nvGraphicFramePr>
        <p:xfrm>
          <a:off x="4578350" y="5056395"/>
          <a:ext cx="165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11" imgW="876240" imgH="241200" progId="Equation.DSMT4">
                  <p:embed/>
                </p:oleObj>
              </mc:Choice>
              <mc:Fallback>
                <p:oleObj name="Equation" r:id="rId11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350" y="5056395"/>
                        <a:ext cx="16573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903172"/>
              </p:ext>
            </p:extLst>
          </p:nvPr>
        </p:nvGraphicFramePr>
        <p:xfrm>
          <a:off x="6724650" y="5056395"/>
          <a:ext cx="165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13" imgW="876240" imgH="241200" progId="Equation.DSMT4">
                  <p:embed/>
                </p:oleObj>
              </mc:Choice>
              <mc:Fallback>
                <p:oleObj name="Equation" r:id="rId13" imgW="8762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650" y="5056395"/>
                        <a:ext cx="16573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67345" y="5943600"/>
            <a:ext cx="4276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Domain, Range, Invariant Points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Math 30-1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A3A10-A754-4E51-8186-78FB9C3BB0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3.33333E-6 L -0.17465 -0.5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3" y="-2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0.01111 L 0.75573 -0.622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17" y="-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3.33333E-6 L 0.05 -0.33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96 -0.01111 L 0.06459 -0.2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-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437</Words>
  <Application>Microsoft Office PowerPoint</Application>
  <PresentationFormat>On-screen Show (4:3)</PresentationFormat>
  <Paragraphs>116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Edmonton Catholic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MacKay</dc:creator>
  <cp:lastModifiedBy>Stephanie MacKay</cp:lastModifiedBy>
  <cp:revision>31</cp:revision>
  <dcterms:created xsi:type="dcterms:W3CDTF">2012-09-06T16:55:10Z</dcterms:created>
  <dcterms:modified xsi:type="dcterms:W3CDTF">2012-09-09T20:18:42Z</dcterms:modified>
</cp:coreProperties>
</file>