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1" r:id="rId3"/>
    <p:sldId id="258" r:id="rId4"/>
    <p:sldId id="259" r:id="rId5"/>
    <p:sldId id="262" r:id="rId6"/>
    <p:sldId id="260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5" Type="http://schemas.openxmlformats.org/officeDocument/2006/relationships/image" Target="../media/image2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Relationship Id="rId14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3.wmf"/><Relationship Id="rId7" Type="http://schemas.openxmlformats.org/officeDocument/2006/relationships/image" Target="../media/image6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44.wmf"/><Relationship Id="rId9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D273F-E38E-4E45-947B-6AA861DCC3DA}" type="datetimeFigureOut">
              <a:rPr lang="en-US" smtClean="0"/>
              <a:t>9/10/2012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15FDB-31B4-48A2-8B98-E58C4D494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588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5C4E-C31B-40D7-B72B-36F76E0E8D12}" type="datetime1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70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69BE5-5227-457A-B4B9-FEC60F8CC07E}" type="datetime1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6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16513-6E20-4B15-929C-5B63EFDB2128}" type="datetime1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25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E2864-5D6A-47FB-AD92-30453C6A6021}" type="datetime1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4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F497-634E-4285-957E-1B02C9719C39}" type="datetime1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0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8AE23-2B59-4CB4-86F3-4BC455426331}" type="datetime1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3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5D690-C00D-492A-9D99-575366FD0751}" type="datetime1">
              <a:rPr lang="en-US" smtClean="0"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1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31D0-B53D-4D24-B0CE-FCDC7D25B90E}" type="datetime1">
              <a:rPr lang="en-US" smtClean="0"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F78FB-AC9D-4535-AC39-1D43725C7DA7}" type="datetime1">
              <a:rPr lang="en-US" smtClean="0"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5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F9089-9687-452E-8A34-591D041B7314}" type="datetime1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8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3768D-1269-454A-BC11-26FC920C12FE}" type="datetime1">
              <a:rPr lang="en-US" smtClean="0"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98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1D995-4C23-4DE2-8706-21367A71C445}" type="datetime1">
              <a:rPr lang="en-US" smtClean="0"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B02C-60F2-40B0-B1AB-6A27CA99A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5.wmf"/><Relationship Id="rId18" Type="http://schemas.openxmlformats.org/officeDocument/2006/relationships/oleObject" Target="../embeddings/oleObject9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23" Type="http://schemas.openxmlformats.org/officeDocument/2006/relationships/image" Target="../media/image11.png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7.bin"/><Relationship Id="rId2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6.bin"/><Relationship Id="rId18" Type="http://schemas.openxmlformats.org/officeDocument/2006/relationships/oleObject" Target="../embeddings/oleObject18.bin"/><Relationship Id="rId26" Type="http://schemas.openxmlformats.org/officeDocument/2006/relationships/image" Target="../media/image22.wmf"/><Relationship Id="rId3" Type="http://schemas.openxmlformats.org/officeDocument/2006/relationships/oleObject" Target="../embeddings/oleObject11.bin"/><Relationship Id="rId21" Type="http://schemas.openxmlformats.org/officeDocument/2006/relationships/image" Target="../media/image20.wmf"/><Relationship Id="rId34" Type="http://schemas.openxmlformats.org/officeDocument/2006/relationships/oleObject" Target="../embeddings/oleObject25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wmf"/><Relationship Id="rId17" Type="http://schemas.openxmlformats.org/officeDocument/2006/relationships/image" Target="../media/image18.wmf"/><Relationship Id="rId25" Type="http://schemas.openxmlformats.org/officeDocument/2006/relationships/oleObject" Target="../embeddings/oleObject21.bin"/><Relationship Id="rId33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29" Type="http://schemas.openxmlformats.org/officeDocument/2006/relationships/image" Target="../media/image29.gi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5.bin"/><Relationship Id="rId24" Type="http://schemas.openxmlformats.org/officeDocument/2006/relationships/image" Target="../media/image28.jpeg"/><Relationship Id="rId32" Type="http://schemas.openxmlformats.org/officeDocument/2006/relationships/oleObject" Target="../embeddings/oleObject24.bin"/><Relationship Id="rId5" Type="http://schemas.openxmlformats.org/officeDocument/2006/relationships/oleObject" Target="../embeddings/oleObject12.bin"/><Relationship Id="rId15" Type="http://schemas.openxmlformats.org/officeDocument/2006/relationships/image" Target="../media/image27.jpeg"/><Relationship Id="rId23" Type="http://schemas.openxmlformats.org/officeDocument/2006/relationships/image" Target="../media/image21.wmf"/><Relationship Id="rId28" Type="http://schemas.openxmlformats.org/officeDocument/2006/relationships/image" Target="../media/image23.wmf"/><Relationship Id="rId10" Type="http://schemas.openxmlformats.org/officeDocument/2006/relationships/image" Target="../media/image15.wmf"/><Relationship Id="rId19" Type="http://schemas.openxmlformats.org/officeDocument/2006/relationships/image" Target="../media/image19.wmf"/><Relationship Id="rId31" Type="http://schemas.openxmlformats.org/officeDocument/2006/relationships/image" Target="../media/image2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7.wmf"/><Relationship Id="rId22" Type="http://schemas.openxmlformats.org/officeDocument/2006/relationships/oleObject" Target="../embeddings/oleObject20.bin"/><Relationship Id="rId27" Type="http://schemas.openxmlformats.org/officeDocument/2006/relationships/oleObject" Target="../embeddings/oleObject22.bin"/><Relationship Id="rId30" Type="http://schemas.openxmlformats.org/officeDocument/2006/relationships/oleObject" Target="../embeddings/oleObject23.bin"/><Relationship Id="rId35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8.png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9.png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image" Target="../media/image35.wmf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45.wmf"/><Relationship Id="rId3" Type="http://schemas.openxmlformats.org/officeDocument/2006/relationships/oleObject" Target="../embeddings/oleObject34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38.bin"/><Relationship Id="rId24" Type="http://schemas.openxmlformats.org/officeDocument/2006/relationships/image" Target="../media/image48.png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23" Type="http://schemas.openxmlformats.org/officeDocument/2006/relationships/image" Target="../media/image47.png"/><Relationship Id="rId10" Type="http://schemas.openxmlformats.org/officeDocument/2006/relationships/image" Target="../media/image44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41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5.wmf"/><Relationship Id="rId22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image" Target="../media/image56.png"/><Relationship Id="rId3" Type="http://schemas.openxmlformats.org/officeDocument/2006/relationships/image" Target="../media/image54.png"/><Relationship Id="rId7" Type="http://schemas.openxmlformats.org/officeDocument/2006/relationships/oleObject" Target="../embeddings/oleObject45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47.bin"/><Relationship Id="rId5" Type="http://schemas.openxmlformats.org/officeDocument/2006/relationships/oleObject" Target="../embeddings/oleObject44.bin"/><Relationship Id="rId15" Type="http://schemas.openxmlformats.org/officeDocument/2006/relationships/image" Target="../media/image53.wmf"/><Relationship Id="rId10" Type="http://schemas.openxmlformats.org/officeDocument/2006/relationships/image" Target="../media/image51.wmf"/><Relationship Id="rId4" Type="http://schemas.openxmlformats.org/officeDocument/2006/relationships/image" Target="../media/image55.png"/><Relationship Id="rId9" Type="http://schemas.openxmlformats.org/officeDocument/2006/relationships/oleObject" Target="../embeddings/oleObject46.bin"/><Relationship Id="rId14" Type="http://schemas.openxmlformats.org/officeDocument/2006/relationships/oleObject" Target="../embeddings/oleObject4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60.wmf"/><Relationship Id="rId18" Type="http://schemas.openxmlformats.org/officeDocument/2006/relationships/oleObject" Target="../embeddings/oleObject55.bin"/><Relationship Id="rId3" Type="http://schemas.openxmlformats.org/officeDocument/2006/relationships/image" Target="../media/image67.png"/><Relationship Id="rId21" Type="http://schemas.openxmlformats.org/officeDocument/2006/relationships/image" Target="../media/image64.wmf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62.wmf"/><Relationship Id="rId25" Type="http://schemas.openxmlformats.org/officeDocument/2006/relationships/image" Target="../media/image6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9.wmf"/><Relationship Id="rId24" Type="http://schemas.openxmlformats.org/officeDocument/2006/relationships/oleObject" Target="../embeddings/oleObject58.bin"/><Relationship Id="rId5" Type="http://schemas.openxmlformats.org/officeDocument/2006/relationships/image" Target="../media/image69.png"/><Relationship Id="rId15" Type="http://schemas.openxmlformats.org/officeDocument/2006/relationships/image" Target="../media/image61.wmf"/><Relationship Id="rId23" Type="http://schemas.openxmlformats.org/officeDocument/2006/relationships/image" Target="../media/image65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63.wmf"/><Relationship Id="rId4" Type="http://schemas.openxmlformats.org/officeDocument/2006/relationships/image" Target="../media/image68.png"/><Relationship Id="rId9" Type="http://schemas.openxmlformats.org/officeDocument/2006/relationships/image" Target="../media/image58.wmf"/><Relationship Id="rId14" Type="http://schemas.openxmlformats.org/officeDocument/2006/relationships/oleObject" Target="../embeddings/oleObject53.bin"/><Relationship Id="rId22" Type="http://schemas.openxmlformats.org/officeDocument/2006/relationships/oleObject" Target="../embeddings/oleObject5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23249"/>
            <a:ext cx="61875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Comparing Graphs of a Linear Function and the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Square Root of the Linear Function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045330"/>
              </p:ext>
            </p:extLst>
          </p:nvPr>
        </p:nvGraphicFramePr>
        <p:xfrm>
          <a:off x="1829125" y="2446337"/>
          <a:ext cx="1247272" cy="376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" name="Equation" r:id="rId3" imgW="672840" imgH="203040" progId="Equation.DSMT4">
                  <p:embed/>
                </p:oleObj>
              </mc:Choice>
              <mc:Fallback>
                <p:oleObj name="Equation" r:id="rId3" imgW="67284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9125" y="2446337"/>
                        <a:ext cx="1247272" cy="376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76184" y="1912937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Linear Function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944443"/>
              </p:ext>
            </p:extLst>
          </p:nvPr>
        </p:nvGraphicFramePr>
        <p:xfrm>
          <a:off x="5338584" y="2446337"/>
          <a:ext cx="1458912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" name="Equation" r:id="rId5" imgW="787320" imgH="241200" progId="Equation.DSMT4">
                  <p:embed/>
                </p:oleObj>
              </mc:Choice>
              <mc:Fallback>
                <p:oleObj name="Equation" r:id="rId5" imgW="787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8584" y="2446337"/>
                        <a:ext cx="1458912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24184" y="1912937"/>
            <a:ext cx="4338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Square Root of a Linear Function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5483" y="152400"/>
            <a:ext cx="708533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2.2 Square Root of a Function</a:t>
            </a:r>
            <a:endParaRPr lang="en-US" sz="4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298942"/>
              </p:ext>
            </p:extLst>
          </p:nvPr>
        </p:nvGraphicFramePr>
        <p:xfrm>
          <a:off x="2345970" y="3059545"/>
          <a:ext cx="17176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9" name="Equation" r:id="rId7" imgW="927000" imgH="203040" progId="Equation.DSMT4">
                  <p:embed/>
                </p:oleObj>
              </mc:Choice>
              <mc:Fallback>
                <p:oleObj name="Equation" r:id="rId7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5970" y="3059545"/>
                        <a:ext cx="17176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916394"/>
              </p:ext>
            </p:extLst>
          </p:nvPr>
        </p:nvGraphicFramePr>
        <p:xfrm>
          <a:off x="4297008" y="2995322"/>
          <a:ext cx="1458912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" name="Equation" r:id="rId9" imgW="787320" imgH="241200" progId="Equation.DSMT4">
                  <p:embed/>
                </p:oleObj>
              </mc:Choice>
              <mc:Fallback>
                <p:oleObj name="Equation" r:id="rId9" imgW="787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008" y="2995322"/>
                        <a:ext cx="1458912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97623"/>
              </p:ext>
            </p:extLst>
          </p:nvPr>
        </p:nvGraphicFramePr>
        <p:xfrm>
          <a:off x="2873020" y="3662795"/>
          <a:ext cx="1130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1" name="Equation" r:id="rId10" imgW="609480" imgH="253800" progId="Equation.DSMT4">
                  <p:embed/>
                </p:oleObj>
              </mc:Choice>
              <mc:Fallback>
                <p:oleObj name="Equation" r:id="rId10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020" y="3662795"/>
                        <a:ext cx="11303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264232"/>
              </p:ext>
            </p:extLst>
          </p:nvPr>
        </p:nvGraphicFramePr>
        <p:xfrm>
          <a:off x="4354158" y="3613582"/>
          <a:ext cx="10366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2" name="Equation" r:id="rId12" imgW="558720" imgH="304560" progId="Equation.DSMT4">
                  <p:embed/>
                </p:oleObj>
              </mc:Choice>
              <mc:Fallback>
                <p:oleObj name="Equation" r:id="rId12" imgW="55872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158" y="3613582"/>
                        <a:ext cx="1036637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44610" y="4577060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Domain: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0258704"/>
              </p:ext>
            </p:extLst>
          </p:nvPr>
        </p:nvGraphicFramePr>
        <p:xfrm>
          <a:off x="2310166" y="4581754"/>
          <a:ext cx="12477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3" name="Equation" r:id="rId14" imgW="672840" imgH="253800" progId="Equation.DSMT4">
                  <p:embed/>
                </p:oleObj>
              </mc:Choice>
              <mc:Fallback>
                <p:oleObj name="Equation" r:id="rId14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0166" y="4581754"/>
                        <a:ext cx="12477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1910151"/>
              </p:ext>
            </p:extLst>
          </p:nvPr>
        </p:nvGraphicFramePr>
        <p:xfrm>
          <a:off x="4430712" y="4576763"/>
          <a:ext cx="1741488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4" name="Equation" r:id="rId16" imgW="939600" imgH="253800" progId="Equation.DSMT4">
                  <p:embed/>
                </p:oleObj>
              </mc:Choice>
              <mc:Fallback>
                <p:oleObj name="Equation" r:id="rId16" imgW="939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712" y="4576763"/>
                        <a:ext cx="1741488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57937" y="5034260"/>
            <a:ext cx="105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Range: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009311"/>
              </p:ext>
            </p:extLst>
          </p:nvPr>
        </p:nvGraphicFramePr>
        <p:xfrm>
          <a:off x="2286000" y="5102225"/>
          <a:ext cx="1271587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5" name="Equation" r:id="rId18" imgW="685800" imgH="253800" progId="Equation.DSMT4">
                  <p:embed/>
                </p:oleObj>
              </mc:Choice>
              <mc:Fallback>
                <p:oleObj name="Equation" r:id="rId18" imgW="685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02225"/>
                        <a:ext cx="1271587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498517"/>
              </p:ext>
            </p:extLst>
          </p:nvPr>
        </p:nvGraphicFramePr>
        <p:xfrm>
          <a:off x="4481512" y="5105400"/>
          <a:ext cx="12001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" name="Equation" r:id="rId20" imgW="647640" imgH="253800" progId="Equation.DSMT4">
                  <p:embed/>
                </p:oleObj>
              </mc:Choice>
              <mc:Fallback>
                <p:oleObj name="Equation" r:id="rId20" imgW="647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512" y="5105400"/>
                        <a:ext cx="12001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5" name="Picture 107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06" y="2976562"/>
            <a:ext cx="1582304" cy="113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6" name="Picture 108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042940"/>
            <a:ext cx="1807814" cy="130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16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670020"/>
              </p:ext>
            </p:extLst>
          </p:nvPr>
        </p:nvGraphicFramePr>
        <p:xfrm>
          <a:off x="2360468" y="901700"/>
          <a:ext cx="17176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0" name="Equation" r:id="rId3" imgW="927000" imgH="203040" progId="Equation.DSMT4">
                  <p:embed/>
                </p:oleObj>
              </mc:Choice>
              <mc:Fallback>
                <p:oleObj name="Equation" r:id="rId3" imgW="92700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0468" y="901700"/>
                        <a:ext cx="1717675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813736"/>
              </p:ext>
            </p:extLst>
          </p:nvPr>
        </p:nvGraphicFramePr>
        <p:xfrm>
          <a:off x="4311505" y="838200"/>
          <a:ext cx="1458913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1" name="Equation" r:id="rId5" imgW="787320" imgH="241200" progId="Equation.DSMT4">
                  <p:embed/>
                </p:oleObj>
              </mc:Choice>
              <mc:Fallback>
                <p:oleObj name="Equation" r:id="rId5" imgW="787320" imgH="241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1505" y="838200"/>
                        <a:ext cx="1458913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1447800"/>
            <a:ext cx="68277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33CC"/>
                </a:solidFill>
              </a:rPr>
              <a:t>For what values would a number and its square root be equal?</a:t>
            </a:r>
            <a:endParaRPr lang="en-US" sz="2000" b="1" dirty="0">
              <a:solidFill>
                <a:srgbClr val="FF33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345" y="2709862"/>
            <a:ext cx="5472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Invariant Points occur when y = 0 or </a:t>
            </a:r>
            <a:r>
              <a:rPr lang="en-US" sz="2400" b="1" dirty="0" smtClean="0">
                <a:solidFill>
                  <a:srgbClr val="C00000"/>
                </a:solidFill>
              </a:rPr>
              <a:t> y = 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876921"/>
              </p:ext>
            </p:extLst>
          </p:nvPr>
        </p:nvGraphicFramePr>
        <p:xfrm>
          <a:off x="6244041" y="2724150"/>
          <a:ext cx="8477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2" name="Equation" r:id="rId7" imgW="457200" imgH="253800" progId="Equation.DSMT4">
                  <p:embed/>
                </p:oleObj>
              </mc:Choice>
              <mc:Fallback>
                <p:oleObj name="Equation" r:id="rId7" imgW="457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4041" y="2724150"/>
                        <a:ext cx="8477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543750"/>
              </p:ext>
            </p:extLst>
          </p:nvPr>
        </p:nvGraphicFramePr>
        <p:xfrm>
          <a:off x="7366403" y="2730500"/>
          <a:ext cx="800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3" name="Equation" r:id="rId9" imgW="431640" imgH="253800" progId="Equation.DSMT4">
                  <p:embed/>
                </p:oleObj>
              </mc:Choice>
              <mc:Fallback>
                <p:oleObj name="Equation" r:id="rId9" imgW="431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403" y="2730500"/>
                        <a:ext cx="8001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2999" y="228600"/>
            <a:ext cx="6811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The Square Root of a Linear Function Characteristics</a:t>
            </a:r>
            <a:endParaRPr lang="en-US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635307"/>
              </p:ext>
            </p:extLst>
          </p:nvPr>
        </p:nvGraphicFramePr>
        <p:xfrm>
          <a:off x="1524000" y="2016125"/>
          <a:ext cx="8477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4" name="Equation" r:id="rId11" imgW="457200" imgH="228600" progId="Equation.DSMT4">
                  <p:embed/>
                </p:oleObj>
              </mc:Choice>
              <mc:Fallback>
                <p:oleObj name="Equation" r:id="rId11" imgW="457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16125"/>
                        <a:ext cx="8477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5602794"/>
              </p:ext>
            </p:extLst>
          </p:nvPr>
        </p:nvGraphicFramePr>
        <p:xfrm>
          <a:off x="3754438" y="1981200"/>
          <a:ext cx="75406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5" name="Equation" r:id="rId13" imgW="406080" imgH="215640" progId="Equation.DSMT4">
                  <p:embed/>
                </p:oleObj>
              </mc:Choice>
              <mc:Fallback>
                <p:oleObj name="Equation" r:id="rId13" imgW="406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438" y="1981200"/>
                        <a:ext cx="754062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3856" y="3534785"/>
            <a:ext cx="2830094" cy="1350915"/>
            <a:chOff x="0" y="3581400"/>
            <a:chExt cx="4136189" cy="167408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15973"/>
              <a:ext cx="1543956" cy="1539507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1524000" y="3581400"/>
              <a:ext cx="2612189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True or False</a:t>
              </a:r>
              <a:endParaRPr lang="en-US" sz="36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443483"/>
              </p:ext>
            </p:extLst>
          </p:nvPr>
        </p:nvGraphicFramePr>
        <p:xfrm>
          <a:off x="1021983" y="4495800"/>
          <a:ext cx="8715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6" name="Equation" r:id="rId16" imgW="469800" imgH="215640" progId="Equation.DSMT4">
                  <p:embed/>
                </p:oleObj>
              </mc:Choice>
              <mc:Fallback>
                <p:oleObj name="Equation" r:id="rId16" imgW="469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983" y="4495800"/>
                        <a:ext cx="87153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276378"/>
              </p:ext>
            </p:extLst>
          </p:nvPr>
        </p:nvGraphicFramePr>
        <p:xfrm>
          <a:off x="2743200" y="4502727"/>
          <a:ext cx="108267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7" name="Equation" r:id="rId18" imgW="583920" imgH="228600" progId="Equation.DSMT4">
                  <p:embed/>
                </p:oleObj>
              </mc:Choice>
              <mc:Fallback>
                <p:oleObj name="Equation" r:id="rId18" imgW="583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02727"/>
                        <a:ext cx="108267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90709"/>
              </p:ext>
            </p:extLst>
          </p:nvPr>
        </p:nvGraphicFramePr>
        <p:xfrm>
          <a:off x="4800600" y="4496434"/>
          <a:ext cx="1176337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8" name="Equation" r:id="rId20" imgW="634680" imgH="215640" progId="Equation.DSMT4">
                  <p:embed/>
                </p:oleObj>
              </mc:Choice>
              <mc:Fallback>
                <p:oleObj name="Equation" r:id="rId20" imgW="6346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496434"/>
                        <a:ext cx="1176337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270267"/>
              </p:ext>
            </p:extLst>
          </p:nvPr>
        </p:nvGraphicFramePr>
        <p:xfrm>
          <a:off x="7321550" y="4278924"/>
          <a:ext cx="9652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99" name="Equation" r:id="rId22" imgW="520560" imgH="444240" progId="Equation.DSMT4">
                  <p:embed/>
                </p:oleObj>
              </mc:Choice>
              <mc:Fallback>
                <p:oleObj name="Equation" r:id="rId22" imgW="520560" imgH="444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1550" y="4278924"/>
                        <a:ext cx="9652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18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670" y="4548800"/>
            <a:ext cx="364332" cy="336900"/>
          </a:xfrm>
          <a:prstGeom prst="rect">
            <a:avLst/>
          </a:prstGeom>
        </p:spPr>
      </p:pic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028446"/>
              </p:ext>
            </p:extLst>
          </p:nvPr>
        </p:nvGraphicFramePr>
        <p:xfrm>
          <a:off x="1095375" y="5057775"/>
          <a:ext cx="660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0" name="Equation" r:id="rId25" imgW="355320" imgH="164880" progId="Equation.DSMT4">
                  <p:embed/>
                </p:oleObj>
              </mc:Choice>
              <mc:Fallback>
                <p:oleObj name="Equation" r:id="rId25" imgW="3553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5375" y="5057775"/>
                        <a:ext cx="660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204476"/>
              </p:ext>
            </p:extLst>
          </p:nvPr>
        </p:nvGraphicFramePr>
        <p:xfrm>
          <a:off x="2714625" y="5227638"/>
          <a:ext cx="12477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1" name="Equation" r:id="rId27" imgW="672840" imgH="177480" progId="Equation.DSMT4">
                  <p:embed/>
                </p:oleObj>
              </mc:Choice>
              <mc:Fallback>
                <p:oleObj name="Equation" r:id="rId27" imgW="6728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5227638"/>
                        <a:ext cx="1247775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7251" y="4548800"/>
            <a:ext cx="364332" cy="3369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858" y="5029200"/>
            <a:ext cx="266700" cy="276225"/>
          </a:xfrm>
          <a:prstGeom prst="rect">
            <a:avLst/>
          </a:prstGeom>
        </p:spPr>
      </p:pic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292735"/>
              </p:ext>
            </p:extLst>
          </p:nvPr>
        </p:nvGraphicFramePr>
        <p:xfrm>
          <a:off x="4494213" y="5226050"/>
          <a:ext cx="2211387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2" name="Equation" r:id="rId30" imgW="1193760" imgH="431640" progId="Equation.DSMT4">
                  <p:embed/>
                </p:oleObj>
              </mc:Choice>
              <mc:Fallback>
                <p:oleObj name="Equation" r:id="rId30" imgW="1193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3" y="5226050"/>
                        <a:ext cx="2211387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" name="Picture 24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100" y="4548800"/>
            <a:ext cx="266700" cy="276225"/>
          </a:xfrm>
          <a:prstGeom prst="rect">
            <a:avLst/>
          </a:prstGeom>
        </p:spPr>
      </p:pic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726160"/>
              </p:ext>
            </p:extLst>
          </p:nvPr>
        </p:nvGraphicFramePr>
        <p:xfrm>
          <a:off x="7340600" y="4964113"/>
          <a:ext cx="965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3" name="Equation" r:id="rId32" imgW="520560" imgH="457200" progId="Equation.DSMT4">
                  <p:embed/>
                </p:oleObj>
              </mc:Choice>
              <mc:Fallback>
                <p:oleObj name="Equation" r:id="rId32" imgW="52056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0600" y="4964113"/>
                        <a:ext cx="965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684760"/>
              </p:ext>
            </p:extLst>
          </p:nvPr>
        </p:nvGraphicFramePr>
        <p:xfrm>
          <a:off x="7504113" y="5772150"/>
          <a:ext cx="7302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04" name="Equation" r:id="rId34" imgW="393480" imgH="393480" progId="Equation.DSMT4">
                  <p:embed/>
                </p:oleObj>
              </mc:Choice>
              <mc:Fallback>
                <p:oleObj name="Equation" r:id="rId34" imgW="393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4113" y="5772150"/>
                        <a:ext cx="73025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2</a:t>
            </a:fld>
            <a:endParaRPr lang="en-US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934" y="5867400"/>
            <a:ext cx="364332" cy="3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2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44972"/>
            <a:ext cx="3954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Graph the square root of 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985517"/>
              </p:ext>
            </p:extLst>
          </p:nvPr>
        </p:nvGraphicFramePr>
        <p:xfrm>
          <a:off x="4252545" y="460192"/>
          <a:ext cx="1841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0" name="Equation" r:id="rId3" imgW="736560" imgH="203040" progId="Equation.DSMT4">
                  <p:embed/>
                </p:oleObj>
              </mc:Choice>
              <mc:Fallback>
                <p:oleObj name="Equation" r:id="rId3" imgW="73656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545" y="460192"/>
                        <a:ext cx="1841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268564"/>
              </p:ext>
            </p:extLst>
          </p:nvPr>
        </p:nvGraphicFramePr>
        <p:xfrm>
          <a:off x="304800" y="1295400"/>
          <a:ext cx="31242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1400"/>
                <a:gridCol w="1041400"/>
                <a:gridCol w="1041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-2x + 4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9605523"/>
              </p:ext>
            </p:extLst>
          </p:nvPr>
        </p:nvGraphicFramePr>
        <p:xfrm>
          <a:off x="2438400" y="1323109"/>
          <a:ext cx="8382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1" name="Equation" r:id="rId5" imgW="609480" imgH="228600" progId="Equation.DSMT4">
                  <p:embed/>
                </p:oleObj>
              </mc:Choice>
              <mc:Fallback>
                <p:oleObj name="Equation" r:id="rId5" imgW="6094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323109"/>
                        <a:ext cx="838200" cy="31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641" y="381000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Domain: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267206"/>
              </p:ext>
            </p:extLst>
          </p:nvPr>
        </p:nvGraphicFramePr>
        <p:xfrm>
          <a:off x="2427514" y="4191000"/>
          <a:ext cx="1240971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2" name="Equation" r:id="rId7" imgW="723600" imgH="177480" progId="Equation.DSMT4">
                  <p:embed/>
                </p:oleObj>
              </mc:Choice>
              <mc:Fallback>
                <p:oleObj name="Equation" r:id="rId7" imgW="72360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7514" y="4191000"/>
                        <a:ext cx="1240971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80566"/>
              </p:ext>
            </p:extLst>
          </p:nvPr>
        </p:nvGraphicFramePr>
        <p:xfrm>
          <a:off x="2535464" y="4572000"/>
          <a:ext cx="10239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" name="Equation" r:id="rId9" imgW="596880" imgH="177480" progId="Equation.DSMT4">
                  <p:embed/>
                </p:oleObj>
              </mc:Choice>
              <mc:Fallback>
                <p:oleObj name="Equation" r:id="rId9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464" y="4572000"/>
                        <a:ext cx="102393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9728997"/>
              </p:ext>
            </p:extLst>
          </p:nvPr>
        </p:nvGraphicFramePr>
        <p:xfrm>
          <a:off x="2786289" y="4953000"/>
          <a:ext cx="609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" name="Equation" r:id="rId11" imgW="355320" imgH="177480" progId="Equation.DSMT4">
                  <p:embed/>
                </p:oleObj>
              </mc:Choice>
              <mc:Fallback>
                <p:oleObj name="Equation" r:id="rId11" imgW="355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289" y="4953000"/>
                        <a:ext cx="609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4636" y="1676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79514" y="1676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746314" y="1676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7310" y="2069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672188" y="2069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38988" y="206906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1.41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29984" y="2461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64862" y="2461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31662" y="2461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22658" y="285440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657536" y="285440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724336" y="285440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2.45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15332" y="3200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650210" y="3200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717010" y="32004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2.83</a:t>
            </a:r>
            <a:endParaRPr lang="en-US" dirty="0"/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1441284"/>
            <a:ext cx="4669901" cy="335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604709"/>
              </p:ext>
            </p:extLst>
          </p:nvPr>
        </p:nvGraphicFramePr>
        <p:xfrm>
          <a:off x="1371600" y="4191000"/>
          <a:ext cx="711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" name="Equation" r:id="rId14" imgW="355320" imgH="203040" progId="Equation.DSMT4">
                  <p:embed/>
                </p:oleObj>
              </mc:Choice>
              <mc:Fallback>
                <p:oleObj name="Equation" r:id="rId14" imgW="355320" imgH="20304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191000"/>
                        <a:ext cx="7112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15" name="Picture 1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8" y="1447800"/>
            <a:ext cx="4669901" cy="335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17394" y="5334000"/>
            <a:ext cx="83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Range: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2574560"/>
              </p:ext>
            </p:extLst>
          </p:nvPr>
        </p:nvGraphicFramePr>
        <p:xfrm>
          <a:off x="1460500" y="5384800"/>
          <a:ext cx="736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" name="Equation" r:id="rId17" imgW="368280" imgH="203040" progId="Equation.DSMT4">
                  <p:embed/>
                </p:oleObj>
              </mc:Choice>
              <mc:Fallback>
                <p:oleObj name="Equation" r:id="rId17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5384800"/>
                        <a:ext cx="736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20346"/>
              </p:ext>
            </p:extLst>
          </p:nvPr>
        </p:nvGraphicFramePr>
        <p:xfrm>
          <a:off x="2489200" y="5283200"/>
          <a:ext cx="12954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" name="Equation" r:id="rId19" imgW="647640" imgH="253800" progId="Equation.DSMT4">
                  <p:embed/>
                </p:oleObj>
              </mc:Choice>
              <mc:Fallback>
                <p:oleObj name="Equation" r:id="rId19" imgW="647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0" y="5283200"/>
                        <a:ext cx="12954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76200" y="6031468"/>
            <a:ext cx="1747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Invariant Points: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62403" y="6031468"/>
            <a:ext cx="180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y values of 0 or 1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48606" y="6031468"/>
            <a:ext cx="1896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(2, 0)   and (1.5, 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81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2" grpId="0"/>
      <p:bldP spid="35" grpId="0"/>
      <p:bldP spid="36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762000"/>
            <a:ext cx="4669901" cy="3359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304800"/>
            <a:ext cx="8557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</a:rPr>
              <a:t>Observations from the Graph of a function and the Square root of the Function</a:t>
            </a:r>
            <a:endParaRPr lang="en-US" sz="2000" b="1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26" y="4343400"/>
            <a:ext cx="8505497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91145" y="4343400"/>
            <a:ext cx="1371600" cy="2371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76600" y="4343400"/>
            <a:ext cx="1371600" cy="2371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662055" y="4343400"/>
            <a:ext cx="1371600" cy="2371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33655" y="4343400"/>
            <a:ext cx="1510145" cy="2371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543800" y="4343400"/>
            <a:ext cx="1371600" cy="2371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2285617">
            <a:off x="6479629" y="2887293"/>
            <a:ext cx="385032" cy="6420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5841139" y="3579737"/>
            <a:ext cx="385032" cy="6420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>
            <a:off x="5710968" y="2376520"/>
            <a:ext cx="385032" cy="6420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 rot="12806404">
            <a:off x="5184931" y="3177148"/>
            <a:ext cx="385032" cy="6420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5" name="Down Arrow 14"/>
          <p:cNvSpPr/>
          <p:nvPr/>
        </p:nvSpPr>
        <p:spPr>
          <a:xfrm>
            <a:off x="3948545" y="1905000"/>
            <a:ext cx="385032" cy="64204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8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5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8811" y="228114"/>
            <a:ext cx="66572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Comparing Graphs of a Quadratic Function and the</a:t>
            </a:r>
          </a:p>
          <a:p>
            <a:pPr algn="ctr"/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Square Root of the Quadratic Function</a:t>
            </a:r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0990637"/>
              </p:ext>
            </p:extLst>
          </p:nvPr>
        </p:nvGraphicFramePr>
        <p:xfrm>
          <a:off x="1639888" y="1727200"/>
          <a:ext cx="18129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Equation" r:id="rId3" imgW="977760" imgH="228600" progId="Equation.DSMT4">
                  <p:embed/>
                </p:oleObj>
              </mc:Choice>
              <mc:Fallback>
                <p:oleObj name="Equation" r:id="rId3" imgW="977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88" y="1727200"/>
                        <a:ext cx="181292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69595" y="1217802"/>
            <a:ext cx="2622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Quadratic Function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635615"/>
              </p:ext>
            </p:extLst>
          </p:nvPr>
        </p:nvGraphicFramePr>
        <p:xfrm>
          <a:off x="5138738" y="1727200"/>
          <a:ext cx="2046287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Equation" r:id="rId5" imgW="1104840" imgH="266400" progId="Equation.DSMT4">
                  <p:embed/>
                </p:oleObj>
              </mc:Choice>
              <mc:Fallback>
                <p:oleObj name="Equation" r:id="rId5" imgW="110484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38" y="1727200"/>
                        <a:ext cx="2046287" cy="496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43400" y="1217802"/>
            <a:ext cx="4808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Square Root of a Quadratic Function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2653086"/>
              </p:ext>
            </p:extLst>
          </p:nvPr>
        </p:nvGraphicFramePr>
        <p:xfrm>
          <a:off x="2157413" y="2339975"/>
          <a:ext cx="2282825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Equation" r:id="rId7" imgW="1231560" imgH="228600" progId="Equation.DSMT4">
                  <p:embed/>
                </p:oleObj>
              </mc:Choice>
              <mc:Fallback>
                <p:oleObj name="Equation" r:id="rId7" imgW="1231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7413" y="2339975"/>
                        <a:ext cx="2282825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027773"/>
              </p:ext>
            </p:extLst>
          </p:nvPr>
        </p:nvGraphicFramePr>
        <p:xfrm>
          <a:off x="4572000" y="2274500"/>
          <a:ext cx="209391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3" name="Equation" r:id="rId9" imgW="1130040" imgH="279360" progId="Equation.DSMT4">
                  <p:embed/>
                </p:oleObj>
              </mc:Choice>
              <mc:Fallback>
                <p:oleObj name="Equation" r:id="rId9" imgW="11300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74500"/>
                        <a:ext cx="2093913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073728"/>
              </p:ext>
            </p:extLst>
          </p:nvPr>
        </p:nvGraphicFramePr>
        <p:xfrm>
          <a:off x="2966431" y="2967660"/>
          <a:ext cx="1130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4" name="Equation" r:id="rId11" imgW="609480" imgH="253800" progId="Equation.DSMT4">
                  <p:embed/>
                </p:oleObj>
              </mc:Choice>
              <mc:Fallback>
                <p:oleObj name="Equation" r:id="rId11" imgW="609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6431" y="2967660"/>
                        <a:ext cx="11303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254553"/>
              </p:ext>
            </p:extLst>
          </p:nvPr>
        </p:nvGraphicFramePr>
        <p:xfrm>
          <a:off x="4447569" y="2918447"/>
          <a:ext cx="103663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5" name="Equation" r:id="rId13" imgW="558720" imgH="304560" progId="Equation.DSMT4">
                  <p:embed/>
                </p:oleObj>
              </mc:Choice>
              <mc:Fallback>
                <p:oleObj name="Equation" r:id="rId13" imgW="55872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7569" y="2918447"/>
                        <a:ext cx="1036637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8021" y="3881925"/>
            <a:ext cx="12715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Domain: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585050"/>
              </p:ext>
            </p:extLst>
          </p:nvPr>
        </p:nvGraphicFramePr>
        <p:xfrm>
          <a:off x="2403577" y="3886619"/>
          <a:ext cx="124777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6" name="Equation" r:id="rId15" imgW="672840" imgH="253800" progId="Equation.DSMT4">
                  <p:embed/>
                </p:oleObj>
              </mc:Choice>
              <mc:Fallback>
                <p:oleObj name="Equation" r:id="rId15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577" y="3886619"/>
                        <a:ext cx="124777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5549155"/>
              </p:ext>
            </p:extLst>
          </p:nvPr>
        </p:nvGraphicFramePr>
        <p:xfrm>
          <a:off x="4241800" y="3859213"/>
          <a:ext cx="230663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7" name="Equation" r:id="rId17" imgW="1244520" imgH="279360" progId="Equation.DSMT4">
                  <p:embed/>
                </p:oleObj>
              </mc:Choice>
              <mc:Fallback>
                <p:oleObj name="Equation" r:id="rId17" imgW="12445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0" y="3859213"/>
                        <a:ext cx="2306638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51348" y="4558200"/>
            <a:ext cx="1058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Range: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861695"/>
              </p:ext>
            </p:extLst>
          </p:nvPr>
        </p:nvGraphicFramePr>
        <p:xfrm>
          <a:off x="2403475" y="4549775"/>
          <a:ext cx="1223963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8" name="Equation" r:id="rId19" imgW="660240" imgH="253800" progId="Equation.DSMT4">
                  <p:embed/>
                </p:oleObj>
              </mc:Choice>
              <mc:Fallback>
                <p:oleObj name="Equation" r:id="rId19" imgW="660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475" y="4549775"/>
                        <a:ext cx="1223963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155421"/>
              </p:ext>
            </p:extLst>
          </p:nvPr>
        </p:nvGraphicFramePr>
        <p:xfrm>
          <a:off x="4574923" y="4549965"/>
          <a:ext cx="12001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9" name="Equation" r:id="rId21" imgW="647640" imgH="253800" progId="Equation.DSMT4">
                  <p:embed/>
                </p:oleObj>
              </mc:Choice>
              <mc:Fallback>
                <p:oleObj name="Equation" r:id="rId21" imgW="647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4923" y="4549965"/>
                        <a:ext cx="12001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25032"/>
            <a:ext cx="1476376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483102"/>
            <a:ext cx="1688232" cy="121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2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50818"/>
            <a:ext cx="6050137" cy="435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228600"/>
            <a:ext cx="8707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Graphing the Square Root of a Function from a Graph of a Function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756609"/>
            <a:ext cx="11865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Domain</a:t>
            </a: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9026" y="2438400"/>
            <a:ext cx="21881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Invariant Points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8" y="1374626"/>
            <a:ext cx="6050137" cy="435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07360" y="2823865"/>
            <a:ext cx="1345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y = 0 or 1</a:t>
            </a:r>
            <a:endParaRPr lang="en-US" sz="2400" b="1" dirty="0"/>
          </a:p>
        </p:txBody>
      </p:sp>
      <p:sp>
        <p:nvSpPr>
          <p:cNvPr id="3" name="Oval 2"/>
          <p:cNvSpPr/>
          <p:nvPr/>
        </p:nvSpPr>
        <p:spPr>
          <a:xfrm>
            <a:off x="6352310" y="3464570"/>
            <a:ext cx="160956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159189" y="3442855"/>
            <a:ext cx="160956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471701" y="3207330"/>
            <a:ext cx="160956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087262" y="3235035"/>
            <a:ext cx="160956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04800" y="3420070"/>
            <a:ext cx="2667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Sketch a curve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joining these points above the graph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5024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Choose key points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302776" y="5532437"/>
            <a:ext cx="2517775" cy="563563"/>
            <a:chOff x="302776" y="4882199"/>
            <a:chExt cx="2517775" cy="563563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4892316"/>
                </p:ext>
              </p:extLst>
            </p:nvPr>
          </p:nvGraphicFramePr>
          <p:xfrm>
            <a:off x="302776" y="4931412"/>
            <a:ext cx="113030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3" name="Equation" r:id="rId5" imgW="609480" imgH="253800" progId="Equation.DSMT4">
                    <p:embed/>
                  </p:oleObj>
                </mc:Choice>
                <mc:Fallback>
                  <p:oleObj name="Equation" r:id="rId5" imgW="609480" imgH="253800" progId="Equation.DSMT4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776" y="4931412"/>
                          <a:ext cx="1130300" cy="469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7115184"/>
                </p:ext>
              </p:extLst>
            </p:nvPr>
          </p:nvGraphicFramePr>
          <p:xfrm>
            <a:off x="1783913" y="4882199"/>
            <a:ext cx="1036638" cy="5635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4" name="Equation" r:id="rId7" imgW="558720" imgH="304560" progId="Equation.DSMT4">
                    <p:embed/>
                  </p:oleObj>
                </mc:Choice>
                <mc:Fallback>
                  <p:oleObj name="Equation" r:id="rId7" imgW="558720" imgH="30456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3913" y="4882199"/>
                          <a:ext cx="1036638" cy="5635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771858"/>
              </p:ext>
            </p:extLst>
          </p:nvPr>
        </p:nvGraphicFramePr>
        <p:xfrm>
          <a:off x="247769" y="1218274"/>
          <a:ext cx="98697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5" name="Equation" r:id="rId9" imgW="431640" imgH="177480" progId="Equation.DSMT4">
                  <p:embed/>
                </p:oleObj>
              </mc:Choice>
              <mc:Fallback>
                <p:oleObj name="Equation" r:id="rId9" imgW="43164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769" y="1218274"/>
                        <a:ext cx="98697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504474"/>
              </p:ext>
            </p:extLst>
          </p:nvPr>
        </p:nvGraphicFramePr>
        <p:xfrm>
          <a:off x="270574" y="1727200"/>
          <a:ext cx="986972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6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74" y="1727200"/>
                        <a:ext cx="986972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399" y="1350818"/>
            <a:ext cx="6050137" cy="435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1524000" y="756609"/>
            <a:ext cx="9732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Range</a:t>
            </a:r>
            <a:endParaRPr lang="en-US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548982"/>
              </p:ext>
            </p:extLst>
          </p:nvPr>
        </p:nvGraphicFramePr>
        <p:xfrm>
          <a:off x="1614488" y="1190625"/>
          <a:ext cx="8128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7" name="Equation" r:id="rId14" imgW="355320" imgH="203040" progId="Equation.DSMT4">
                  <p:embed/>
                </p:oleObj>
              </mc:Choice>
              <mc:Fallback>
                <p:oleObj name="Equation" r:id="rId14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4488" y="1190625"/>
                        <a:ext cx="8128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2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3" grpId="0" animBg="1"/>
      <p:bldP spid="10" grpId="0" animBg="1"/>
      <p:bldP spid="11" grpId="0" animBg="1"/>
      <p:bldP spid="12" grpId="0" animBg="1"/>
      <p:bldP spid="13" grpId="0"/>
      <p:bldP spid="15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2286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Graph the Square Root of a Function from a Graph of a Function </a:t>
            </a:r>
            <a:r>
              <a:rPr lang="en-US" sz="2400" b="1" dirty="0">
                <a:solidFill>
                  <a:srgbClr val="7030A0"/>
                </a:solidFill>
              </a:rPr>
              <a:t>C</a:t>
            </a:r>
            <a:r>
              <a:rPr lang="en-US" sz="2400" b="1" dirty="0" smtClean="0">
                <a:solidFill>
                  <a:srgbClr val="7030A0"/>
                </a:solidFill>
              </a:rPr>
              <a:t>ompare the Domain, Range, and </a:t>
            </a:r>
            <a:r>
              <a:rPr lang="en-US" sz="2400" b="1" dirty="0" smtClean="0">
                <a:solidFill>
                  <a:srgbClr val="7030A0"/>
                </a:solidFill>
              </a:rPr>
              <a:t>List </a:t>
            </a:r>
            <a:r>
              <a:rPr lang="en-US" sz="2400" b="1" dirty="0" smtClean="0">
                <a:solidFill>
                  <a:srgbClr val="7030A0"/>
                </a:solidFill>
              </a:rPr>
              <a:t>any Invariant Points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7</a:t>
            </a:fld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1"/>
            <a:ext cx="477497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2"/>
            <a:ext cx="477497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3"/>
            <a:ext cx="477497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33058"/>
            <a:ext cx="477497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1352665"/>
              </p:ext>
            </p:extLst>
          </p:nvPr>
        </p:nvGraphicFramePr>
        <p:xfrm>
          <a:off x="6096000" y="1233058"/>
          <a:ext cx="1460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6" name="Equation" r:id="rId6" imgW="583920" imgH="203040" progId="Equation.DSMT4">
                  <p:embed/>
                </p:oleObj>
              </mc:Choice>
              <mc:Fallback>
                <p:oleObj name="Equation" r:id="rId6" imgW="58392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233058"/>
                        <a:ext cx="14605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84273" y="1872734"/>
            <a:ext cx="1090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Domain: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84273" y="2724090"/>
            <a:ext cx="912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Range:</a:t>
            </a:r>
            <a:endParaRPr lang="en-US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628553"/>
              </p:ext>
            </p:extLst>
          </p:nvPr>
        </p:nvGraphicFramePr>
        <p:xfrm>
          <a:off x="5799138" y="3898900"/>
          <a:ext cx="1746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" name="Equation" r:id="rId8" imgW="698400" imgH="253800" progId="Equation.DSMT4">
                  <p:embed/>
                </p:oleObj>
              </mc:Choice>
              <mc:Fallback>
                <p:oleObj name="Equation" r:id="rId8" imgW="698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9138" y="3898900"/>
                        <a:ext cx="1746250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79182" y="4711244"/>
            <a:ext cx="10903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Domain: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79182" y="5562600"/>
            <a:ext cx="912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Range:</a:t>
            </a:r>
            <a:endParaRPr lang="en-US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579710"/>
              </p:ext>
            </p:extLst>
          </p:nvPr>
        </p:nvGraphicFramePr>
        <p:xfrm>
          <a:off x="6934200" y="1856510"/>
          <a:ext cx="936114" cy="422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" name="Equation" r:id="rId10" imgW="393480" imgH="177480" progId="Equation.DSMT4">
                  <p:embed/>
                </p:oleObj>
              </mc:Choice>
              <mc:Fallback>
                <p:oleObj name="Equation" r:id="rId10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856510"/>
                        <a:ext cx="936114" cy="4227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968912"/>
              </p:ext>
            </p:extLst>
          </p:nvPr>
        </p:nvGraphicFramePr>
        <p:xfrm>
          <a:off x="6632575" y="2611438"/>
          <a:ext cx="169227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9" name="Equation" r:id="rId12" imgW="711000" imgH="253800" progId="Equation.DSMT4">
                  <p:embed/>
                </p:oleObj>
              </mc:Choice>
              <mc:Fallback>
                <p:oleObj name="Equation" r:id="rId12" imgW="711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575" y="2611438"/>
                        <a:ext cx="169227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614969"/>
              </p:ext>
            </p:extLst>
          </p:nvPr>
        </p:nvGraphicFramePr>
        <p:xfrm>
          <a:off x="6861175" y="4648200"/>
          <a:ext cx="22066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0" name="Equation" r:id="rId14" imgW="927000" imgH="253800" progId="Equation.DSMT4">
                  <p:embed/>
                </p:oleObj>
              </mc:Choice>
              <mc:Fallback>
                <p:oleObj name="Equation" r:id="rId14" imgW="9270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1175" y="4648200"/>
                        <a:ext cx="220662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968762"/>
              </p:ext>
            </p:extLst>
          </p:nvPr>
        </p:nvGraphicFramePr>
        <p:xfrm>
          <a:off x="6831013" y="5486400"/>
          <a:ext cx="2084387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1" name="Equation" r:id="rId16" imgW="876240" imgH="253800" progId="Equation.DSMT4">
                  <p:embed/>
                </p:oleObj>
              </mc:Choice>
              <mc:Fallback>
                <p:oleObj name="Equation" r:id="rId16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1013" y="5486400"/>
                        <a:ext cx="2084387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838200" y="5362545"/>
            <a:ext cx="1923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</a:rPr>
              <a:t>Invariant Points:</a:t>
            </a:r>
            <a:endParaRPr lang="en-US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952904"/>
              </p:ext>
            </p:extLst>
          </p:nvPr>
        </p:nvGraphicFramePr>
        <p:xfrm>
          <a:off x="930275" y="5791200"/>
          <a:ext cx="80130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2" name="Equation" r:id="rId18" imgW="444240" imgH="253800" progId="Equation.DSMT4">
                  <p:embed/>
                </p:oleObj>
              </mc:Choice>
              <mc:Fallback>
                <p:oleObj name="Equation" r:id="rId18" imgW="444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0275" y="5791200"/>
                        <a:ext cx="80130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122682"/>
              </p:ext>
            </p:extLst>
          </p:nvPr>
        </p:nvGraphicFramePr>
        <p:xfrm>
          <a:off x="2209800" y="5786437"/>
          <a:ext cx="64008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3" name="Equation" r:id="rId20" imgW="355320" imgH="253800" progId="Equation.DSMT4">
                  <p:embed/>
                </p:oleObj>
              </mc:Choice>
              <mc:Fallback>
                <p:oleObj name="Equation" r:id="rId20" imgW="3553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786437"/>
                        <a:ext cx="64008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593610"/>
              </p:ext>
            </p:extLst>
          </p:nvPr>
        </p:nvGraphicFramePr>
        <p:xfrm>
          <a:off x="823913" y="6248400"/>
          <a:ext cx="9842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4" name="Equation" r:id="rId22" imgW="545760" imgH="253800" progId="Equation.DSMT4">
                  <p:embed/>
                </p:oleObj>
              </mc:Choice>
              <mc:Fallback>
                <p:oleObj name="Equation" r:id="rId22" imgW="545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6248400"/>
                        <a:ext cx="98425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996963"/>
              </p:ext>
            </p:extLst>
          </p:nvPr>
        </p:nvGraphicFramePr>
        <p:xfrm>
          <a:off x="2103438" y="6243638"/>
          <a:ext cx="8223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5" name="Equation" r:id="rId24" imgW="457200" imgH="253800" progId="Equation.DSMT4">
                  <p:embed/>
                </p:oleObj>
              </mc:Choice>
              <mc:Fallback>
                <p:oleObj name="Equation" r:id="rId24" imgW="457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6243638"/>
                        <a:ext cx="8223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321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5" grpId="0"/>
      <p:bldP spid="16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Math 30-1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B02C-60F2-40B0-B1AB-6A27CA99ADF3}" type="slidenum">
              <a:rPr lang="en-US" smtClean="0"/>
              <a:t>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" y="533400"/>
            <a:ext cx="3542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Assignment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3376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86</a:t>
            </a:r>
          </a:p>
          <a:p>
            <a:r>
              <a:rPr lang="en-US" smtClean="0"/>
              <a:t>2, 3, 4, 5a, 6a,b, 8a, 9, 10, 13, 16a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1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280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52</cp:revision>
  <dcterms:created xsi:type="dcterms:W3CDTF">2012-09-09T14:51:21Z</dcterms:created>
  <dcterms:modified xsi:type="dcterms:W3CDTF">2012-09-11T02:40:36Z</dcterms:modified>
</cp:coreProperties>
</file>