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1" r:id="rId2"/>
    <p:sldId id="256" r:id="rId3"/>
    <p:sldId id="258" r:id="rId4"/>
    <p:sldId id="262" r:id="rId5"/>
    <p:sldId id="264" r:id="rId6"/>
    <p:sldId id="265" r:id="rId7"/>
    <p:sldId id="266" r:id="rId8"/>
    <p:sldId id="259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9.wmf"/><Relationship Id="rId1" Type="http://schemas.openxmlformats.org/officeDocument/2006/relationships/image" Target="../media/image6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21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C2949-3516-490B-822E-19874589D242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953D6-EFC6-4EEB-9020-8C19232D7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9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BB09-DE3E-4B4E-9FFE-DAC12A8C50DA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9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9AC8-BF12-4143-8679-9978356A67BF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9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C29B6-D878-4780-92A8-0077510492CE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24A4-1AEF-4EE4-A961-277BC07A5541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7A13-CB9E-43CA-8EB8-C754C6AC7CAA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8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3FCA-AAFB-451A-B147-FCF72B505FA4}" type="datetime1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1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AA00C-E0AE-4F7F-957E-6351BABF9FAF}" type="datetime1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0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319D-E20E-46ED-B43C-65A3AA115924}" type="datetime1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8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A13A-5C12-4FBD-9328-EC4E51DE9A9A}" type="datetime1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5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F845-0CED-4983-B0A3-7144430BFBB8}" type="datetime1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10B-E6DF-4A1D-B1E7-F32EDF88F2FB}" type="datetime1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EC91-DA44-4FCB-A6A4-9641BA34F6D5}" type="datetime1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96EF8-DE6D-4137-A17B-3C0653C8A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9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3" Type="http://schemas.openxmlformats.org/officeDocument/2006/relationships/image" Target="../media/image13.png"/><Relationship Id="rId7" Type="http://schemas.openxmlformats.org/officeDocument/2006/relationships/image" Target="../media/image7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6.wmf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png"/><Relationship Id="rId4" Type="http://schemas.openxmlformats.org/officeDocument/2006/relationships/image" Target="../media/image6.wmf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9.bin"/><Relationship Id="rId21" Type="http://schemas.openxmlformats.org/officeDocument/2006/relationships/image" Target="../media/image13.png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6.wmf"/><Relationship Id="rId22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oleObject" Target="../embeddings/oleObject31.bin"/><Relationship Id="rId17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image" Target="../media/image37.png"/><Relationship Id="rId5" Type="http://schemas.openxmlformats.org/officeDocument/2006/relationships/oleObject" Target="../embeddings/oleObject29.bin"/><Relationship Id="rId15" Type="http://schemas.openxmlformats.org/officeDocument/2006/relationships/image" Target="../media/image34.wmf"/><Relationship Id="rId10" Type="http://schemas.openxmlformats.org/officeDocument/2006/relationships/image" Target="../media/image36.png"/><Relationship Id="rId4" Type="http://schemas.openxmlformats.org/officeDocument/2006/relationships/image" Target="../media/image21.wmf"/><Relationship Id="rId9" Type="http://schemas.openxmlformats.org/officeDocument/2006/relationships/image" Target="../media/image35.png"/><Relationship Id="rId1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82173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.3 Solving Radical Equations</a:t>
            </a:r>
            <a:endParaRPr lang="en-US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81400"/>
            <a:ext cx="3115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Function Equations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0" y="3581400"/>
            <a:ext cx="281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Radical Equations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426989"/>
              </p:ext>
            </p:extLst>
          </p:nvPr>
        </p:nvGraphicFramePr>
        <p:xfrm>
          <a:off x="914400" y="1295400"/>
          <a:ext cx="173254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3" imgW="685800" imgH="241200" progId="Equation.DSMT4">
                  <p:embed/>
                </p:oleObj>
              </mc:Choice>
              <mc:Fallback>
                <p:oleObj name="Equation" r:id="rId3" imgW="68580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295400"/>
                        <a:ext cx="173254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1619"/>
              </p:ext>
            </p:extLst>
          </p:nvPr>
        </p:nvGraphicFramePr>
        <p:xfrm>
          <a:off x="4876800" y="2286000"/>
          <a:ext cx="173254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tion" r:id="rId5" imgW="685800" imgH="241200" progId="Equation.DSMT4">
                  <p:embed/>
                </p:oleObj>
              </mc:Choice>
              <mc:Fallback>
                <p:oleObj name="Equation" r:id="rId5" imgW="6858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286000"/>
                        <a:ext cx="173254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235352"/>
              </p:ext>
            </p:extLst>
          </p:nvPr>
        </p:nvGraphicFramePr>
        <p:xfrm>
          <a:off x="930275" y="2301875"/>
          <a:ext cx="17002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tion" r:id="rId7" imgW="672840" imgH="228600" progId="Equation.DSMT4">
                  <p:embed/>
                </p:oleObj>
              </mc:Choice>
              <mc:Fallback>
                <p:oleObj name="Equation" r:id="rId7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2301875"/>
                        <a:ext cx="170021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543346"/>
              </p:ext>
            </p:extLst>
          </p:nvPr>
        </p:nvGraphicFramePr>
        <p:xfrm>
          <a:off x="4600575" y="1371600"/>
          <a:ext cx="24066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tion" r:id="rId9" imgW="952200" imgH="228600" progId="Equation.DSMT4">
                  <p:embed/>
                </p:oleObj>
              </mc:Choice>
              <mc:Fallback>
                <p:oleObj name="Equation" r:id="rId9" imgW="952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575" y="1371600"/>
                        <a:ext cx="240665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381500" y="3657600"/>
            <a:ext cx="38100" cy="2819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8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58382E-6 L 0.00538 0.443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22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04046E-6 L 0.49705 0.288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44" y="144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89017E-7 L 0.04861 0.5461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27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04046E-6 L -0.42795 0.4328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06" y="21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229" y="762000"/>
            <a:ext cx="4084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Assignment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229" y="2438400"/>
            <a:ext cx="48830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Page 96:</a:t>
            </a:r>
          </a:p>
          <a:p>
            <a:r>
              <a:rPr lang="en-US" sz="2800" b="1" dirty="0" smtClean="0"/>
              <a:t>1, 2, </a:t>
            </a:r>
            <a:r>
              <a:rPr lang="en-US" sz="2800" b="1" smtClean="0"/>
              <a:t>5a,c, 6a,c, 9, 10, 11, 12, 16 </a:t>
            </a:r>
            <a:endParaRPr lang="en-US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667000"/>
            <a:ext cx="8230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Equations may be solved </a:t>
            </a:r>
            <a:r>
              <a:rPr lang="en-US" sz="2800" b="1" dirty="0" smtClean="0">
                <a:solidFill>
                  <a:srgbClr val="FF0000"/>
                </a:solidFill>
              </a:rPr>
              <a:t>algebraically</a:t>
            </a:r>
            <a:r>
              <a:rPr lang="en-US" sz="2800" b="1" dirty="0" smtClean="0"/>
              <a:t> and </a:t>
            </a:r>
            <a:r>
              <a:rPr lang="en-US" sz="2800" b="1" dirty="0" smtClean="0">
                <a:solidFill>
                  <a:srgbClr val="0070C0"/>
                </a:solidFill>
              </a:rPr>
              <a:t>graphically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561500"/>
            <a:ext cx="87291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Algebraic</a:t>
            </a:r>
            <a:r>
              <a:rPr lang="en-US" sz="2800" b="1" dirty="0" smtClean="0"/>
              <a:t> solutions sometimes produce </a:t>
            </a:r>
            <a:r>
              <a:rPr lang="en-US" sz="2800" b="1" dirty="0" smtClean="0">
                <a:solidFill>
                  <a:srgbClr val="FF0000"/>
                </a:solidFill>
              </a:rPr>
              <a:t>extraneous</a:t>
            </a:r>
            <a:r>
              <a:rPr lang="en-US" sz="2800" b="1" dirty="0" smtClean="0"/>
              <a:t> roots.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542986"/>
            <a:ext cx="6719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Graphical</a:t>
            </a:r>
            <a:r>
              <a:rPr lang="en-US" sz="2800" b="1" dirty="0" smtClean="0"/>
              <a:t> solutions  are often  </a:t>
            </a:r>
            <a:r>
              <a:rPr lang="en-US" sz="2800" b="1" dirty="0" smtClean="0">
                <a:solidFill>
                  <a:srgbClr val="0070C0"/>
                </a:solidFill>
              </a:rPr>
              <a:t>approximate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6307" cy="242928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0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7550" y="3200400"/>
            <a:ext cx="15430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Math 20-1  Equations Containing One Radical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2057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Isolate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the radical term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one side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of the equation.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pply the </a:t>
            </a:r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Power Rule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with squares to clear the square root.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838200"/>
            <a:ext cx="6090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Determine the roots of the radical equation: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612092"/>
              </p:ext>
            </p:extLst>
          </p:nvPr>
        </p:nvGraphicFramePr>
        <p:xfrm>
          <a:off x="2037661" y="3418997"/>
          <a:ext cx="1458913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4" imgW="672840" imgH="228600" progId="Equation.DSMT4">
                  <p:embed/>
                </p:oleObj>
              </mc:Choice>
              <mc:Fallback>
                <p:oleObj name="Equation" r:id="rId4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7661" y="3418997"/>
                        <a:ext cx="1458913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384798"/>
              </p:ext>
            </p:extLst>
          </p:nvPr>
        </p:nvGraphicFramePr>
        <p:xfrm>
          <a:off x="1676400" y="3912231"/>
          <a:ext cx="21653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6" imgW="1015920" imgH="342720" progId="Equation.DSMT4">
                  <p:embed/>
                </p:oleObj>
              </mc:Choice>
              <mc:Fallback>
                <p:oleObj name="Equation" r:id="rId6" imgW="10159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912231"/>
                        <a:ext cx="2165350" cy="73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795368"/>
              </p:ext>
            </p:extLst>
          </p:nvPr>
        </p:nvGraphicFramePr>
        <p:xfrm>
          <a:off x="2294626" y="4631101"/>
          <a:ext cx="132556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8" imgW="622080" imgH="177480" progId="Equation.DSMT4">
                  <p:embed/>
                </p:oleObj>
              </mc:Choice>
              <mc:Fallback>
                <p:oleObj name="Equation" r:id="rId8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626" y="4631101"/>
                        <a:ext cx="132556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630279"/>
              </p:ext>
            </p:extLst>
          </p:nvPr>
        </p:nvGraphicFramePr>
        <p:xfrm>
          <a:off x="2737442" y="5030787"/>
          <a:ext cx="8651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10" imgW="406080" imgH="177480" progId="Equation.DSMT4">
                  <p:embed/>
                </p:oleObj>
              </mc:Choice>
              <mc:Fallback>
                <p:oleObj name="Equation" r:id="rId10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442" y="5030787"/>
                        <a:ext cx="865187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290136"/>
              </p:ext>
            </p:extLst>
          </p:nvPr>
        </p:nvGraphicFramePr>
        <p:xfrm>
          <a:off x="4648200" y="2787698"/>
          <a:ext cx="2967038" cy="192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12" imgW="1409400" imgH="914400" progId="Equation.DSMT4">
                  <p:embed/>
                </p:oleObj>
              </mc:Choice>
              <mc:Fallback>
                <p:oleObj name="Equation" r:id="rId12" imgW="14094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787698"/>
                        <a:ext cx="2967038" cy="192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734285"/>
              </p:ext>
            </p:extLst>
          </p:nvPr>
        </p:nvGraphicFramePr>
        <p:xfrm>
          <a:off x="1866900" y="1460500"/>
          <a:ext cx="14589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tion" r:id="rId14" imgW="672840" imgH="228600" progId="Equation.DSMT4">
                  <p:embed/>
                </p:oleObj>
              </mc:Choice>
              <mc:Fallback>
                <p:oleObj name="Equation" r:id="rId14" imgW="672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1460500"/>
                        <a:ext cx="1458913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393987"/>
              </p:ext>
            </p:extLst>
          </p:nvPr>
        </p:nvGraphicFramePr>
        <p:xfrm>
          <a:off x="4673600" y="5181600"/>
          <a:ext cx="40894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16" imgW="1942920" imgH="634680" progId="Equation.DSMT4">
                  <p:embed/>
                </p:oleObj>
              </mc:Choice>
              <mc:Fallback>
                <p:oleObj name="Equation" r:id="rId16" imgW="19429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5181600"/>
                        <a:ext cx="4089400" cy="133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237868" y="6400800"/>
            <a:ext cx="7537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5.3.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3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2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541607"/>
              </p:ext>
            </p:extLst>
          </p:nvPr>
        </p:nvGraphicFramePr>
        <p:xfrm>
          <a:off x="685800" y="914400"/>
          <a:ext cx="14589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3" imgW="672808" imgH="228501" progId="Equation.DSMT4">
                  <p:embed/>
                </p:oleObj>
              </mc:Choice>
              <mc:Fallback>
                <p:oleObj name="Equation" r:id="rId3" imgW="672808" imgH="228501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14589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76945" y="95539"/>
            <a:ext cx="2290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Terminology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07818" y="3276600"/>
            <a:ext cx="8453438" cy="1815882"/>
          </a:xfrm>
          <a:prstGeom prst="rect">
            <a:avLst/>
          </a:prstGeom>
          <a:solidFill>
            <a:srgbClr val="CCFFCC">
              <a:alpha val="84000"/>
            </a:srgbClr>
          </a:solidFill>
          <a:ln w="571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The solutions can be found by </a:t>
            </a:r>
            <a:r>
              <a:rPr lang="en-US" sz="2800" b="1" dirty="0" smtClean="0">
                <a:solidFill>
                  <a:srgbClr val="FF0000"/>
                </a:solidFill>
              </a:rPr>
              <a:t>graphing</a:t>
            </a:r>
            <a:r>
              <a:rPr lang="en-US" sz="2800" b="1" dirty="0" smtClean="0"/>
              <a:t> the related </a:t>
            </a:r>
            <a:r>
              <a:rPr lang="en-US" sz="2800" b="1" dirty="0"/>
              <a:t>function </a:t>
            </a:r>
            <a:r>
              <a:rPr lang="en-US" sz="2800" b="1" dirty="0" smtClean="0"/>
              <a:t>y = </a:t>
            </a:r>
            <a:r>
              <a:rPr lang="en-US" sz="2800" b="1" i="1" dirty="0" smtClean="0"/>
              <a:t>f(x).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 </a:t>
            </a:r>
            <a:endParaRPr lang="en-US" sz="2800" b="1" dirty="0"/>
          </a:p>
          <a:p>
            <a:r>
              <a:rPr lang="en-US" sz="2800" b="1" dirty="0" smtClean="0"/>
              <a:t>The </a:t>
            </a:r>
            <a:r>
              <a:rPr lang="en-US" sz="2800" b="1" dirty="0" smtClean="0">
                <a:solidFill>
                  <a:srgbClr val="C00000"/>
                </a:solidFill>
              </a:rPr>
              <a:t>roots</a:t>
            </a:r>
            <a:r>
              <a:rPr lang="en-US" sz="2800" b="1" dirty="0" smtClean="0"/>
              <a:t> of the equation are </a:t>
            </a:r>
            <a:r>
              <a:rPr lang="en-US" sz="2800" b="1" dirty="0" smtClean="0"/>
              <a:t>related to the </a:t>
            </a:r>
            <a:r>
              <a:rPr lang="en-US" sz="2800" b="1" dirty="0" smtClean="0">
                <a:solidFill>
                  <a:srgbClr val="C00000"/>
                </a:solidFill>
              </a:rPr>
              <a:t>zeros of the function</a:t>
            </a:r>
            <a:r>
              <a:rPr lang="en-US" sz="2800" b="1" dirty="0" smtClean="0"/>
              <a:t> or the </a:t>
            </a:r>
            <a:r>
              <a:rPr lang="en-US" sz="2800" b="1" dirty="0" smtClean="0">
                <a:solidFill>
                  <a:srgbClr val="C00000"/>
                </a:solidFill>
              </a:rPr>
              <a:t>x-intercepts of the graph.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0287" y="2057400"/>
            <a:ext cx="8421751" cy="954107"/>
          </a:xfrm>
          <a:prstGeom prst="rect">
            <a:avLst/>
          </a:prstGeom>
          <a:solidFill>
            <a:srgbClr val="FFFFCC"/>
          </a:solidFill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CC"/>
                </a:solidFill>
              </a:rPr>
              <a:t>The </a:t>
            </a:r>
            <a:r>
              <a:rPr lang="en-US" sz="2800" b="1" dirty="0">
                <a:solidFill>
                  <a:srgbClr val="CC0000"/>
                </a:solidFill>
              </a:rPr>
              <a:t>solutions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to an </a:t>
            </a:r>
            <a:r>
              <a:rPr lang="en-US" sz="2800" b="1" dirty="0">
                <a:solidFill>
                  <a:srgbClr val="CC0000"/>
                </a:solidFill>
              </a:rPr>
              <a:t>equation</a:t>
            </a:r>
            <a:r>
              <a:rPr lang="en-US" sz="2800" b="1" dirty="0">
                <a:solidFill>
                  <a:srgbClr val="0000CC"/>
                </a:solidFill>
              </a:rPr>
              <a:t> are </a:t>
            </a:r>
            <a:r>
              <a:rPr lang="en-US" sz="2800" b="1" dirty="0" smtClean="0">
                <a:solidFill>
                  <a:srgbClr val="0000CC"/>
                </a:solidFill>
              </a:rPr>
              <a:t>also known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as the </a:t>
            </a:r>
            <a:r>
              <a:rPr lang="en-US" sz="2800" b="1" dirty="0" smtClean="0">
                <a:solidFill>
                  <a:srgbClr val="C00000"/>
                </a:solidFill>
              </a:rPr>
              <a:t>roots</a:t>
            </a:r>
            <a:r>
              <a:rPr lang="en-US" sz="2800" b="1" dirty="0" smtClean="0">
                <a:solidFill>
                  <a:srgbClr val="0000CC"/>
                </a:solidFill>
              </a:rPr>
              <a:t> of the equation.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914400"/>
            <a:ext cx="5144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33CC"/>
                </a:solidFill>
              </a:rPr>
              <a:t>Can this equation be graphed </a:t>
            </a:r>
            <a:r>
              <a:rPr lang="en-US" sz="2400" b="1" dirty="0" smtClean="0">
                <a:solidFill>
                  <a:srgbClr val="FF33CC"/>
                </a:solidFill>
              </a:rPr>
              <a:t>to solve</a:t>
            </a:r>
            <a:r>
              <a:rPr lang="en-US" sz="2400" b="1" dirty="0" smtClean="0">
                <a:solidFill>
                  <a:srgbClr val="FF33CC"/>
                </a:solidFill>
              </a:rPr>
              <a:t>?</a:t>
            </a:r>
            <a:endParaRPr lang="en-US" sz="2400" b="1" dirty="0">
              <a:solidFill>
                <a:srgbClr val="FF33C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505" y="5410200"/>
            <a:ext cx="84425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The zeros </a:t>
            </a:r>
            <a:r>
              <a:rPr lang="en-US" sz="2400" b="1" dirty="0">
                <a:solidFill>
                  <a:srgbClr val="C00000"/>
                </a:solidFill>
              </a:rPr>
              <a:t>of 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function</a:t>
            </a:r>
            <a:r>
              <a:rPr lang="en-US" sz="2400" b="1" dirty="0"/>
              <a:t> </a:t>
            </a:r>
            <a:r>
              <a:rPr lang="en-US" sz="2400" b="1" dirty="0" smtClean="0"/>
              <a:t>are located where the height of the graph of the function is zero.</a:t>
            </a:r>
            <a:endParaRPr lang="en-US" sz="24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381000"/>
            <a:ext cx="20190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Match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8361" y="1295400"/>
            <a:ext cx="1323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Equation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27050" y="2286000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Function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11179" y="3276600"/>
            <a:ext cx="214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Function Graph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19919" y="1324708"/>
            <a:ext cx="1700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x-intercepts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919919" y="2209800"/>
            <a:ext cx="135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solutions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919919" y="3050232"/>
            <a:ext cx="850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zeros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19919" y="3890664"/>
            <a:ext cx="8509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roots</a:t>
            </a:r>
            <a:endParaRPr lang="en-US" sz="2400" b="1" dirty="0"/>
          </a:p>
        </p:txBody>
      </p:sp>
      <p:cxnSp>
        <p:nvCxnSpPr>
          <p:cNvPr id="15" name="Straight Arrow Connector 14"/>
          <p:cNvCxnSpPr>
            <a:endCxn id="5" idx="3"/>
          </p:cNvCxnSpPr>
          <p:nvPr/>
        </p:nvCxnSpPr>
        <p:spPr>
          <a:xfrm flipH="1" flipV="1">
            <a:off x="2971800" y="1526233"/>
            <a:ext cx="2743200" cy="9143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 flipV="1">
            <a:off x="3156234" y="1678634"/>
            <a:ext cx="2763685" cy="24428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1"/>
          </p:cNvCxnSpPr>
          <p:nvPr/>
        </p:nvCxnSpPr>
        <p:spPr>
          <a:xfrm flipH="1" flipV="1">
            <a:off x="3182525" y="2516833"/>
            <a:ext cx="2737394" cy="76423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003896" y="1555540"/>
            <a:ext cx="1863504" cy="1956357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4.1.</a:t>
            </a:r>
            <a:r>
              <a:rPr lang="en-US" sz="1800" i="1" dirty="0" smtClean="0"/>
              <a:t>5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671277"/>
              </p:ext>
            </p:extLst>
          </p:nvPr>
        </p:nvGraphicFramePr>
        <p:xfrm>
          <a:off x="685800" y="914400"/>
          <a:ext cx="14589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3" imgW="672808" imgH="228501" progId="Equation.DSMT4">
                  <p:embed/>
                </p:oleObj>
              </mc:Choice>
              <mc:Fallback>
                <p:oleObj name="Equation" r:id="rId3" imgW="67280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14589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911717"/>
              </p:ext>
            </p:extLst>
          </p:nvPr>
        </p:nvGraphicFramePr>
        <p:xfrm>
          <a:off x="1371600" y="1447800"/>
          <a:ext cx="8651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5" imgW="405872" imgH="177569" progId="Equation.DSMT4">
                  <p:embed/>
                </p:oleObj>
              </mc:Choice>
              <mc:Fallback>
                <p:oleObj name="Equation" r:id="rId5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8651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76945" y="95539"/>
            <a:ext cx="3098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Solve Graphically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914400"/>
            <a:ext cx="6248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Determine the zeros of the related function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or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Determine the x-intercepts of the graph of the related function.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133600"/>
            <a:ext cx="15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Method 1:</a:t>
            </a:r>
            <a:endParaRPr lang="en-US" sz="2400" b="1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8" y="2450784"/>
            <a:ext cx="5681662" cy="3783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2315" y="2452617"/>
            <a:ext cx="5669650" cy="3795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473045"/>
            <a:ext cx="5669650" cy="375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04800" y="2586335"/>
            <a:ext cx="2000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Graph the </a:t>
            </a:r>
            <a:r>
              <a:rPr lang="en-US" sz="2400" b="1" dirty="0" smtClean="0">
                <a:solidFill>
                  <a:srgbClr val="00B0F0"/>
                </a:solidFill>
              </a:rPr>
              <a:t>LHS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3039070"/>
            <a:ext cx="2043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Graph the </a:t>
            </a:r>
            <a:r>
              <a:rPr lang="en-US" sz="2400" b="1" dirty="0" smtClean="0">
                <a:solidFill>
                  <a:srgbClr val="FF0000"/>
                </a:solidFill>
              </a:rPr>
              <a:t>RHS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576935"/>
            <a:ext cx="20430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Determine the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point of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intersection.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1" y="4743271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x-coordinate is the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solution.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4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00491"/>
              </p:ext>
            </p:extLst>
          </p:nvPr>
        </p:nvGraphicFramePr>
        <p:xfrm>
          <a:off x="685800" y="914400"/>
          <a:ext cx="145891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3" imgW="672808" imgH="228501" progId="Equation.DSMT4">
                  <p:embed/>
                </p:oleObj>
              </mc:Choice>
              <mc:Fallback>
                <p:oleObj name="Equation" r:id="rId3" imgW="672808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914400"/>
                        <a:ext cx="145891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760275"/>
              </p:ext>
            </p:extLst>
          </p:nvPr>
        </p:nvGraphicFramePr>
        <p:xfrm>
          <a:off x="1371600" y="1447800"/>
          <a:ext cx="865188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5" imgW="405872" imgH="177569" progId="Equation.DSMT4">
                  <p:embed/>
                </p:oleObj>
              </mc:Choice>
              <mc:Fallback>
                <p:oleObj name="Equation" r:id="rId5" imgW="405872" imgH="17756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447800"/>
                        <a:ext cx="865188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76945" y="95539"/>
            <a:ext cx="3098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Solve Graphically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6536" y="838200"/>
            <a:ext cx="4329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Method 2: Zeros of the function.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1962880"/>
            <a:ext cx="2043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Rewrite to set equation </a:t>
            </a:r>
            <a:r>
              <a:rPr lang="en-US" sz="2400" b="1" dirty="0" smtClean="0">
                <a:solidFill>
                  <a:srgbClr val="00B0F0"/>
                </a:solidFill>
              </a:rPr>
              <a:t>= 0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3512403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Graph the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related function.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4632067"/>
            <a:ext cx="20430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Determine the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x-intercepts.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5798403"/>
            <a:ext cx="8686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rgbClr val="FF0000"/>
                </a:solidFill>
              </a:rPr>
              <a:t>x-intercepts</a:t>
            </a:r>
            <a:r>
              <a:rPr lang="en-US" sz="2400" b="1" dirty="0" smtClean="0"/>
              <a:t> of the graph are related to the </a:t>
            </a:r>
            <a:r>
              <a:rPr lang="en-US" sz="2400" b="1" dirty="0" smtClean="0">
                <a:solidFill>
                  <a:srgbClr val="FF0000"/>
                </a:solidFill>
              </a:rPr>
              <a:t>zeros</a:t>
            </a:r>
            <a:r>
              <a:rPr lang="en-US" sz="2400" b="1" dirty="0" smtClean="0"/>
              <a:t> of the function </a:t>
            </a:r>
            <a:r>
              <a:rPr lang="en-US" sz="2400" b="1" dirty="0" smtClean="0"/>
              <a:t>relates to</a:t>
            </a:r>
            <a:r>
              <a:rPr lang="en-US" sz="2400" b="1" dirty="0" smtClean="0"/>
              <a:t> </a:t>
            </a:r>
            <a:r>
              <a:rPr lang="en-US" sz="2400" b="1" dirty="0" smtClean="0"/>
              <a:t>the</a:t>
            </a:r>
            <a:r>
              <a:rPr lang="en-US" sz="2400" b="1" dirty="0" smtClean="0">
                <a:solidFill>
                  <a:srgbClr val="FF0000"/>
                </a:solidFill>
              </a:rPr>
              <a:t> solution </a:t>
            </a:r>
            <a:r>
              <a:rPr lang="en-US" sz="2400" b="1" dirty="0" smtClean="0">
                <a:solidFill>
                  <a:srgbClr val="FF0000"/>
                </a:solidFill>
              </a:rPr>
              <a:t>or roots of</a:t>
            </a:r>
            <a:r>
              <a:rPr lang="en-US" sz="2400" b="1" dirty="0" smtClean="0"/>
              <a:t> </a:t>
            </a:r>
            <a:r>
              <a:rPr lang="en-US" sz="2400" b="1" dirty="0" smtClean="0"/>
              <a:t>the equation.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687038"/>
              </p:ext>
            </p:extLst>
          </p:nvPr>
        </p:nvGraphicFramePr>
        <p:xfrm>
          <a:off x="228600" y="2778125"/>
          <a:ext cx="189865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7" imgW="876240" imgH="228600" progId="Equation.DSMT4">
                  <p:embed/>
                </p:oleObj>
              </mc:Choice>
              <mc:Fallback>
                <p:oleObj name="Equation" r:id="rId7" imgW="8762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78125"/>
                        <a:ext cx="189865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611" y="1586375"/>
            <a:ext cx="5030139" cy="3342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925" y="1586163"/>
            <a:ext cx="5008915" cy="333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782307"/>
              </p:ext>
            </p:extLst>
          </p:nvPr>
        </p:nvGraphicFramePr>
        <p:xfrm>
          <a:off x="360363" y="4279900"/>
          <a:ext cx="1925637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11" imgW="888840" imgH="241200" progId="Equation.DSMT4">
                  <p:embed/>
                </p:oleObj>
              </mc:Choice>
              <mc:Fallback>
                <p:oleObj name="Equation" r:id="rId11" imgW="8888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4279900"/>
                        <a:ext cx="1925637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9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Equations Containing One Radical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044854"/>
              </p:ext>
            </p:extLst>
          </p:nvPr>
        </p:nvGraphicFramePr>
        <p:xfrm>
          <a:off x="577850" y="1081088"/>
          <a:ext cx="191611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4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1081088"/>
                        <a:ext cx="1916113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547688" y="1544638"/>
          <a:ext cx="2544762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Equation" r:id="rId5" imgW="1180800" imgH="279360" progId="Equation.3">
                  <p:embed/>
                </p:oleObj>
              </mc:Choice>
              <mc:Fallback>
                <p:oleObj name="Equation" r:id="rId5" imgW="1180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1544638"/>
                        <a:ext cx="2544762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109663" y="2222500"/>
          <a:ext cx="2516187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6" name="Equation" r:id="rId7" imgW="1168200" imgH="203040" progId="Equation.3">
                  <p:embed/>
                </p:oleObj>
              </mc:Choice>
              <mc:Fallback>
                <p:oleObj name="Equation" r:id="rId7" imgW="11682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3" y="2222500"/>
                        <a:ext cx="2516187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622425" y="2755900"/>
          <a:ext cx="20796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Equation" r:id="rId9" imgW="965160" imgH="203040" progId="Equation.3">
                  <p:embed/>
                </p:oleObj>
              </mc:Choice>
              <mc:Fallback>
                <p:oleObj name="Equation" r:id="rId9" imgW="965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2425" y="2755900"/>
                        <a:ext cx="20796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635125" y="3213100"/>
          <a:ext cx="21050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8" name="Equation" r:id="rId11" imgW="977760" imgH="203040" progId="Equation.3">
                  <p:embed/>
                </p:oleObj>
              </mc:Choice>
              <mc:Fallback>
                <p:oleObj name="Equation" r:id="rId11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213100"/>
                        <a:ext cx="21050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1660525" y="3689350"/>
          <a:ext cx="22701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Equation" r:id="rId13" imgW="1054080" imgH="203040" progId="Equation.3">
                  <p:embed/>
                </p:oleObj>
              </mc:Choice>
              <mc:Fallback>
                <p:oleObj name="Equation" r:id="rId13" imgW="1054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689350"/>
                        <a:ext cx="22701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641475" y="4178300"/>
          <a:ext cx="11207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Equation" r:id="rId15" imgW="520560" imgH="203040" progId="Equation.DSMT4">
                  <p:embed/>
                </p:oleObj>
              </mc:Choice>
              <mc:Fallback>
                <p:oleObj name="Equation" r:id="rId15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4178300"/>
                        <a:ext cx="11207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27623"/>
              </p:ext>
            </p:extLst>
          </p:nvPr>
        </p:nvGraphicFramePr>
        <p:xfrm>
          <a:off x="4038600" y="1371600"/>
          <a:ext cx="2700337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1" name="Equation" r:id="rId17" imgW="1282680" imgH="1155600" progId="Equation.DSMT4">
                  <p:embed/>
                </p:oleObj>
              </mc:Choice>
              <mc:Fallback>
                <p:oleObj name="Equation" r:id="rId17" imgW="128268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371600"/>
                        <a:ext cx="2700337" cy="243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6781800" y="1371600"/>
          <a:ext cx="1871663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2" name="Equation" r:id="rId19" imgW="888840" imgH="1155600" progId="Equation.DSMT4">
                  <p:embed/>
                </p:oleObj>
              </mc:Choice>
              <mc:Fallback>
                <p:oleObj name="Equation" r:id="rId19" imgW="888840" imgH="1155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371600"/>
                        <a:ext cx="1871663" cy="2433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8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772400" y="3886200"/>
            <a:ext cx="1085850" cy="130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28600" y="4993187"/>
            <a:ext cx="4634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Therefore the solution is </a:t>
            </a: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2.</a:t>
            </a:r>
          </a:p>
        </p:txBody>
      </p:sp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5181600" y="3886200"/>
            <a:ext cx="10287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5334000" y="5029200"/>
            <a:ext cx="1250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extraneous</a:t>
            </a:r>
            <a:endParaRPr 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Solve Graphically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252951"/>
              </p:ext>
            </p:extLst>
          </p:nvPr>
        </p:nvGraphicFramePr>
        <p:xfrm>
          <a:off x="401782" y="1004455"/>
          <a:ext cx="2854453" cy="730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3" imgW="888840" imgH="228600" progId="Equation.DSMT4">
                  <p:embed/>
                </p:oleObj>
              </mc:Choice>
              <mc:Fallback>
                <p:oleObj name="Equation" r:id="rId3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82" y="1004455"/>
                        <a:ext cx="2854453" cy="7307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5260" y="1904999"/>
            <a:ext cx="19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Method 1: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31659"/>
              </p:ext>
            </p:extLst>
          </p:nvPr>
        </p:nvGraphicFramePr>
        <p:xfrm>
          <a:off x="429114" y="2438399"/>
          <a:ext cx="1971591" cy="681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5" imgW="698400" imgH="241200" progId="Equation.DSMT4">
                  <p:embed/>
                </p:oleObj>
              </mc:Choice>
              <mc:Fallback>
                <p:oleObj name="Equation" r:id="rId5" imgW="69840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114" y="2438399"/>
                        <a:ext cx="1971591" cy="681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065830"/>
              </p:ext>
            </p:extLst>
          </p:nvPr>
        </p:nvGraphicFramePr>
        <p:xfrm>
          <a:off x="441325" y="3082925"/>
          <a:ext cx="161287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7" imgW="571320" imgH="203040" progId="Equation.DSMT4">
                  <p:embed/>
                </p:oleObj>
              </mc:Choice>
              <mc:Fallback>
                <p:oleObj name="Equation" r:id="rId7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3082925"/>
                        <a:ext cx="161287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15" y="4007473"/>
            <a:ext cx="2696239" cy="1805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7" y="4009446"/>
            <a:ext cx="2713486" cy="1793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52" y="3994007"/>
            <a:ext cx="2701987" cy="17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71600" y="5867400"/>
            <a:ext cx="973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2091" y="1904998"/>
            <a:ext cx="19878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Method 2:</a:t>
            </a:r>
            <a:endParaRPr lang="en-US" sz="2400" b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543206"/>
              </p:ext>
            </p:extLst>
          </p:nvPr>
        </p:nvGraphicFramePr>
        <p:xfrm>
          <a:off x="4895850" y="2403475"/>
          <a:ext cx="333375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2" imgW="1180800" imgH="228600" progId="Equation.DSMT4">
                  <p:embed/>
                </p:oleObj>
              </mc:Choice>
              <mc:Fallback>
                <p:oleObj name="Equation" r:id="rId12" imgW="1180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2403475"/>
                        <a:ext cx="333375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80334"/>
              </p:ext>
            </p:extLst>
          </p:nvPr>
        </p:nvGraphicFramePr>
        <p:xfrm>
          <a:off x="4859338" y="3030538"/>
          <a:ext cx="33702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4" imgW="1193760" imgH="241200" progId="Equation.DSMT4">
                  <p:embed/>
                </p:oleObj>
              </mc:Choice>
              <mc:Fallback>
                <p:oleObj name="Equation" r:id="rId14" imgW="11937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030538"/>
                        <a:ext cx="337026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636" y="3818836"/>
            <a:ext cx="3248714" cy="214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0"/>
            <a:ext cx="3276600" cy="2175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992091" y="6019800"/>
            <a:ext cx="9733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x = 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96EF8-DE6D-4137-A17B-3C0653C8AF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1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322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23</cp:revision>
  <dcterms:created xsi:type="dcterms:W3CDTF">2012-09-11T15:56:01Z</dcterms:created>
  <dcterms:modified xsi:type="dcterms:W3CDTF">2012-09-17T16:33:41Z</dcterms:modified>
</cp:coreProperties>
</file>