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EF1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42718-351C-4880-A2DD-89C6B94A28CF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881B0F-746C-4442-876A-74CE10B3A255}">
      <dgm:prSet phldrT="[Text]" custT="1"/>
      <dgm:spPr/>
      <dgm:t>
        <a:bodyPr/>
        <a:lstStyle/>
        <a:p>
          <a:r>
            <a:rPr lang="en-US" sz="4800" b="1" dirty="0" smtClean="0">
              <a:solidFill>
                <a:schemeClr val="tx1"/>
              </a:solidFill>
            </a:rPr>
            <a:t>Polynomial Functions</a:t>
          </a:r>
          <a:endParaRPr lang="en-US" sz="4800" b="1" dirty="0">
            <a:solidFill>
              <a:schemeClr val="tx1"/>
            </a:solidFill>
          </a:endParaRPr>
        </a:p>
      </dgm:t>
    </dgm:pt>
    <dgm:pt modelId="{E07E3231-1AF0-4472-955F-2AA31DFDD777}" type="parTrans" cxnId="{E907F29C-6145-4335-8CDD-7A3FF59321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5EF14822-9BBF-45B9-AE36-8D893079301A}" type="sibTrans" cxnId="{E907F29C-6145-4335-8CDD-7A3FF59321C4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8D42F74-8FD4-4C24-A446-B1F4116CFEA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Characteristics</a:t>
          </a:r>
          <a:endParaRPr lang="en-US" sz="2800" b="1" dirty="0">
            <a:solidFill>
              <a:schemeClr val="tx1"/>
            </a:solidFill>
          </a:endParaRPr>
        </a:p>
      </dgm:t>
    </dgm:pt>
    <dgm:pt modelId="{381AE2FC-936D-41DD-BAAF-13A8C00409E7}" type="parTrans" cxnId="{86283C8A-D694-4109-A459-F62FEEEE9C92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773A138-B05E-49D8-A104-A9CCEE981484}" type="sibTrans" cxnId="{86283C8A-D694-4109-A459-F62FEEEE9C92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6D523EA-DB56-4F33-AF31-2BB962F80A04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The Remainder Theorem</a:t>
          </a:r>
          <a:endParaRPr lang="en-US" sz="2800" b="1" dirty="0">
            <a:solidFill>
              <a:schemeClr val="tx1"/>
            </a:solidFill>
          </a:endParaRPr>
        </a:p>
      </dgm:t>
    </dgm:pt>
    <dgm:pt modelId="{C5417B0C-E166-45F8-A071-86A9E0952FDA}" type="parTrans" cxnId="{2A711D3F-66B0-498D-B95F-85401FCE4BF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F27A384-FC1A-4770-8256-04147EC375FA}" type="sibTrans" cxnId="{2A711D3F-66B0-498D-B95F-85401FCE4BF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DD367D2-F292-42F7-A084-9912779974A3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The Factor Theorem</a:t>
          </a:r>
          <a:endParaRPr lang="en-US" sz="2800" b="1" dirty="0">
            <a:solidFill>
              <a:schemeClr val="tx1"/>
            </a:solidFill>
          </a:endParaRPr>
        </a:p>
      </dgm:t>
    </dgm:pt>
    <dgm:pt modelId="{1E957230-2444-4E8E-A77F-35DE2BD01F4B}" type="parTrans" cxnId="{F3BD3DCB-110E-431E-A228-D26466DEEC8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7BC2681-E812-4C57-9EEC-2875D3EAE5F4}" type="sibTrans" cxnId="{F3BD3DCB-110E-431E-A228-D26466DEEC8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FC2B78B-9B12-416D-ABAF-5F6E1124EA61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Equations and Graphs</a:t>
          </a:r>
          <a:endParaRPr lang="en-US" sz="2800" b="1" dirty="0">
            <a:solidFill>
              <a:schemeClr val="tx1"/>
            </a:solidFill>
          </a:endParaRPr>
        </a:p>
      </dgm:t>
    </dgm:pt>
    <dgm:pt modelId="{0AF0117C-8A7C-4349-80BF-620AD0415AB5}" type="parTrans" cxnId="{6CED8B78-BC17-4F75-80CA-143FEFF8F4D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4F0D831D-1F8E-4E15-89C8-CC9CEB9CA25C}" type="sibTrans" cxnId="{6CED8B78-BC17-4F75-80CA-143FEFF8F4D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57B2E07-AA6A-4091-8B8F-2C4FE4655B97}" type="pres">
      <dgm:prSet presAssocID="{05D42718-351C-4880-A2DD-89C6B94A28CF}" presName="cycle" presStyleCnt="0">
        <dgm:presLayoutVars>
          <dgm:dir/>
          <dgm:resizeHandles val="exact"/>
        </dgm:presLayoutVars>
      </dgm:prSet>
      <dgm:spPr/>
    </dgm:pt>
    <dgm:pt modelId="{DC23F67F-5D3A-4923-A416-BBD5B0417635}" type="pres">
      <dgm:prSet presAssocID="{A7881B0F-746C-4442-876A-74CE10B3A255}" presName="node" presStyleLbl="node1" presStyleIdx="0" presStyleCnt="5" custScaleX="361707" custRadScaleRad="94522" custRadScaleInc="12256">
        <dgm:presLayoutVars>
          <dgm:bulletEnabled val="1"/>
        </dgm:presLayoutVars>
      </dgm:prSet>
      <dgm:spPr/>
    </dgm:pt>
    <dgm:pt modelId="{9931F656-5D29-45D6-8486-6AB49806B5A1}" type="pres">
      <dgm:prSet presAssocID="{A7881B0F-746C-4442-876A-74CE10B3A255}" presName="spNode" presStyleCnt="0"/>
      <dgm:spPr/>
    </dgm:pt>
    <dgm:pt modelId="{A07906C8-EC6F-4AB8-A4A9-0C934C0D6282}" type="pres">
      <dgm:prSet presAssocID="{5EF14822-9BBF-45B9-AE36-8D893079301A}" presName="sibTrans" presStyleLbl="sibTrans1D1" presStyleIdx="0" presStyleCnt="5"/>
      <dgm:spPr/>
    </dgm:pt>
    <dgm:pt modelId="{77967188-41EC-40EF-8096-274B7C6BA790}" type="pres">
      <dgm:prSet presAssocID="{88D42F74-8FD4-4C24-A446-B1F4116CFEA3}" presName="node" presStyleLbl="node1" presStyleIdx="1" presStyleCnt="5" custScaleX="137936" custRadScaleRad="96710" custRadScaleInc="51064">
        <dgm:presLayoutVars>
          <dgm:bulletEnabled val="1"/>
        </dgm:presLayoutVars>
      </dgm:prSet>
      <dgm:spPr/>
    </dgm:pt>
    <dgm:pt modelId="{D6737A38-2682-4689-8813-A68E255680B3}" type="pres">
      <dgm:prSet presAssocID="{88D42F74-8FD4-4C24-A446-B1F4116CFEA3}" presName="spNode" presStyleCnt="0"/>
      <dgm:spPr/>
    </dgm:pt>
    <dgm:pt modelId="{B13A53FC-BD82-4E5F-920B-5013E62532E7}" type="pres">
      <dgm:prSet presAssocID="{F773A138-B05E-49D8-A104-A9CCEE981484}" presName="sibTrans" presStyleLbl="sibTrans1D1" presStyleIdx="1" presStyleCnt="5"/>
      <dgm:spPr/>
    </dgm:pt>
    <dgm:pt modelId="{FDC1C23C-85FD-46D8-8CD3-1F5F10EAB802}" type="pres">
      <dgm:prSet presAssocID="{A6D523EA-DB56-4F33-AF31-2BB962F80A04}" presName="node" presStyleLbl="node1" presStyleIdx="2" presStyleCnt="5" custRadScaleRad="86520" custRadScaleInc="-27279">
        <dgm:presLayoutVars>
          <dgm:bulletEnabled val="1"/>
        </dgm:presLayoutVars>
      </dgm:prSet>
      <dgm:spPr/>
    </dgm:pt>
    <dgm:pt modelId="{C0513FBE-27C4-45D3-9530-8123C9E70375}" type="pres">
      <dgm:prSet presAssocID="{A6D523EA-DB56-4F33-AF31-2BB962F80A04}" presName="spNode" presStyleCnt="0"/>
      <dgm:spPr/>
    </dgm:pt>
    <dgm:pt modelId="{2E983BDF-B6AC-4E7D-9832-F95BB9D3EC6C}" type="pres">
      <dgm:prSet presAssocID="{FF27A384-FC1A-4770-8256-04147EC375FA}" presName="sibTrans" presStyleLbl="sibTrans1D1" presStyleIdx="2" presStyleCnt="5"/>
      <dgm:spPr/>
    </dgm:pt>
    <dgm:pt modelId="{74E013D8-0923-40F9-96EB-DD8AFC5D3677}" type="pres">
      <dgm:prSet presAssocID="{8DD367D2-F292-42F7-A084-9912779974A3}" presName="node" presStyleLbl="node1" presStyleIdx="3" presStyleCnt="5" custRadScaleRad="86892" custRadScaleInc="28388">
        <dgm:presLayoutVars>
          <dgm:bulletEnabled val="1"/>
        </dgm:presLayoutVars>
      </dgm:prSet>
      <dgm:spPr/>
    </dgm:pt>
    <dgm:pt modelId="{3BF84647-5395-4567-BCFB-F87D830E656D}" type="pres">
      <dgm:prSet presAssocID="{8DD367D2-F292-42F7-A084-9912779974A3}" presName="spNode" presStyleCnt="0"/>
      <dgm:spPr/>
    </dgm:pt>
    <dgm:pt modelId="{1B49EB6B-0457-4559-822D-5C52E5D62C66}" type="pres">
      <dgm:prSet presAssocID="{A7BC2681-E812-4C57-9EEC-2875D3EAE5F4}" presName="sibTrans" presStyleLbl="sibTrans1D1" presStyleIdx="3" presStyleCnt="5"/>
      <dgm:spPr/>
    </dgm:pt>
    <dgm:pt modelId="{039B98AE-AE0F-4FBE-9787-165652A36D35}" type="pres">
      <dgm:prSet presAssocID="{FFC2B78B-9B12-416D-ABAF-5F6E1124EA61}" presName="node" presStyleLbl="node1" presStyleIdx="4" presStyleCnt="5" custRadScaleRad="94484" custRadScaleInc="-50498">
        <dgm:presLayoutVars>
          <dgm:bulletEnabled val="1"/>
        </dgm:presLayoutVars>
      </dgm:prSet>
      <dgm:spPr/>
    </dgm:pt>
    <dgm:pt modelId="{00F6A081-B5BF-476E-8909-BAA9AE63F0FD}" type="pres">
      <dgm:prSet presAssocID="{FFC2B78B-9B12-416D-ABAF-5F6E1124EA61}" presName="spNode" presStyleCnt="0"/>
      <dgm:spPr/>
    </dgm:pt>
    <dgm:pt modelId="{15E2B9F5-B6B2-4E33-962D-048A86937B60}" type="pres">
      <dgm:prSet presAssocID="{4F0D831D-1F8E-4E15-89C8-CC9CEB9CA25C}" presName="sibTrans" presStyleLbl="sibTrans1D1" presStyleIdx="4" presStyleCnt="5"/>
      <dgm:spPr/>
    </dgm:pt>
  </dgm:ptLst>
  <dgm:cxnLst>
    <dgm:cxn modelId="{39F468FD-C7E5-4064-B524-2351775E1F1E}" type="presOf" srcId="{A7881B0F-746C-4442-876A-74CE10B3A255}" destId="{DC23F67F-5D3A-4923-A416-BBD5B0417635}" srcOrd="0" destOrd="0" presId="urn:microsoft.com/office/officeart/2005/8/layout/cycle6"/>
    <dgm:cxn modelId="{439A2702-E28F-46C5-8985-047B47994923}" type="presOf" srcId="{5EF14822-9BBF-45B9-AE36-8D893079301A}" destId="{A07906C8-EC6F-4AB8-A4A9-0C934C0D6282}" srcOrd="0" destOrd="0" presId="urn:microsoft.com/office/officeart/2005/8/layout/cycle6"/>
    <dgm:cxn modelId="{014C4D64-A3CB-4DB9-99EA-6CEEA3AE6F2D}" type="presOf" srcId="{8DD367D2-F292-42F7-A084-9912779974A3}" destId="{74E013D8-0923-40F9-96EB-DD8AFC5D3677}" srcOrd="0" destOrd="0" presId="urn:microsoft.com/office/officeart/2005/8/layout/cycle6"/>
    <dgm:cxn modelId="{589F0B1C-4E7B-4EDA-A674-B7637F73C356}" type="presOf" srcId="{FF27A384-FC1A-4770-8256-04147EC375FA}" destId="{2E983BDF-B6AC-4E7D-9832-F95BB9D3EC6C}" srcOrd="0" destOrd="0" presId="urn:microsoft.com/office/officeart/2005/8/layout/cycle6"/>
    <dgm:cxn modelId="{2A711D3F-66B0-498D-B95F-85401FCE4BF0}" srcId="{05D42718-351C-4880-A2DD-89C6B94A28CF}" destId="{A6D523EA-DB56-4F33-AF31-2BB962F80A04}" srcOrd="2" destOrd="0" parTransId="{C5417B0C-E166-45F8-A071-86A9E0952FDA}" sibTransId="{FF27A384-FC1A-4770-8256-04147EC375FA}"/>
    <dgm:cxn modelId="{021233D3-CE24-45E6-A0AD-FDDBBFCAAD3D}" type="presOf" srcId="{88D42F74-8FD4-4C24-A446-B1F4116CFEA3}" destId="{77967188-41EC-40EF-8096-274B7C6BA790}" srcOrd="0" destOrd="0" presId="urn:microsoft.com/office/officeart/2005/8/layout/cycle6"/>
    <dgm:cxn modelId="{6CED8B78-BC17-4F75-80CA-143FEFF8F4DA}" srcId="{05D42718-351C-4880-A2DD-89C6B94A28CF}" destId="{FFC2B78B-9B12-416D-ABAF-5F6E1124EA61}" srcOrd="4" destOrd="0" parTransId="{0AF0117C-8A7C-4349-80BF-620AD0415AB5}" sibTransId="{4F0D831D-1F8E-4E15-89C8-CC9CEB9CA25C}"/>
    <dgm:cxn modelId="{86283C8A-D694-4109-A459-F62FEEEE9C92}" srcId="{05D42718-351C-4880-A2DD-89C6B94A28CF}" destId="{88D42F74-8FD4-4C24-A446-B1F4116CFEA3}" srcOrd="1" destOrd="0" parTransId="{381AE2FC-936D-41DD-BAAF-13A8C00409E7}" sibTransId="{F773A138-B05E-49D8-A104-A9CCEE981484}"/>
    <dgm:cxn modelId="{D7CD997D-8C09-4562-8077-3EE35F0577E4}" type="presOf" srcId="{F773A138-B05E-49D8-A104-A9CCEE981484}" destId="{B13A53FC-BD82-4E5F-920B-5013E62532E7}" srcOrd="0" destOrd="0" presId="urn:microsoft.com/office/officeart/2005/8/layout/cycle6"/>
    <dgm:cxn modelId="{71F167D3-2E31-46BE-909E-35F0B63B5D70}" type="presOf" srcId="{4F0D831D-1F8E-4E15-89C8-CC9CEB9CA25C}" destId="{15E2B9F5-B6B2-4E33-962D-048A86937B60}" srcOrd="0" destOrd="0" presId="urn:microsoft.com/office/officeart/2005/8/layout/cycle6"/>
    <dgm:cxn modelId="{53321E9A-F25B-441E-AA9F-DA5A7F8E3C70}" type="presOf" srcId="{05D42718-351C-4880-A2DD-89C6B94A28CF}" destId="{B57B2E07-AA6A-4091-8B8F-2C4FE4655B97}" srcOrd="0" destOrd="0" presId="urn:microsoft.com/office/officeart/2005/8/layout/cycle6"/>
    <dgm:cxn modelId="{F7EDD81E-6210-490B-AE62-09D2C08EE0AA}" type="presOf" srcId="{FFC2B78B-9B12-416D-ABAF-5F6E1124EA61}" destId="{039B98AE-AE0F-4FBE-9787-165652A36D35}" srcOrd="0" destOrd="0" presId="urn:microsoft.com/office/officeart/2005/8/layout/cycle6"/>
    <dgm:cxn modelId="{E907F29C-6145-4335-8CDD-7A3FF59321C4}" srcId="{05D42718-351C-4880-A2DD-89C6B94A28CF}" destId="{A7881B0F-746C-4442-876A-74CE10B3A255}" srcOrd="0" destOrd="0" parTransId="{E07E3231-1AF0-4472-955F-2AA31DFDD777}" sibTransId="{5EF14822-9BBF-45B9-AE36-8D893079301A}"/>
    <dgm:cxn modelId="{777C13B1-007D-42FF-A32A-E34C70536136}" type="presOf" srcId="{A6D523EA-DB56-4F33-AF31-2BB962F80A04}" destId="{FDC1C23C-85FD-46D8-8CD3-1F5F10EAB802}" srcOrd="0" destOrd="0" presId="urn:microsoft.com/office/officeart/2005/8/layout/cycle6"/>
    <dgm:cxn modelId="{F3BD3DCB-110E-431E-A228-D26466DEEC87}" srcId="{05D42718-351C-4880-A2DD-89C6B94A28CF}" destId="{8DD367D2-F292-42F7-A084-9912779974A3}" srcOrd="3" destOrd="0" parTransId="{1E957230-2444-4E8E-A77F-35DE2BD01F4B}" sibTransId="{A7BC2681-E812-4C57-9EEC-2875D3EAE5F4}"/>
    <dgm:cxn modelId="{CBBB1DAE-8C85-431F-BE45-1186746CA3E9}" type="presOf" srcId="{A7BC2681-E812-4C57-9EEC-2875D3EAE5F4}" destId="{1B49EB6B-0457-4559-822D-5C52E5D62C66}" srcOrd="0" destOrd="0" presId="urn:microsoft.com/office/officeart/2005/8/layout/cycle6"/>
    <dgm:cxn modelId="{7994DFB1-9F82-4C43-987B-6A977BBD86D6}" type="presParOf" srcId="{B57B2E07-AA6A-4091-8B8F-2C4FE4655B97}" destId="{DC23F67F-5D3A-4923-A416-BBD5B0417635}" srcOrd="0" destOrd="0" presId="urn:microsoft.com/office/officeart/2005/8/layout/cycle6"/>
    <dgm:cxn modelId="{1D7BA8EC-D40A-46C0-8D8F-5B531D3ABC0E}" type="presParOf" srcId="{B57B2E07-AA6A-4091-8B8F-2C4FE4655B97}" destId="{9931F656-5D29-45D6-8486-6AB49806B5A1}" srcOrd="1" destOrd="0" presId="urn:microsoft.com/office/officeart/2005/8/layout/cycle6"/>
    <dgm:cxn modelId="{FD90107D-EC7A-4811-826C-DBEB4512A8F6}" type="presParOf" srcId="{B57B2E07-AA6A-4091-8B8F-2C4FE4655B97}" destId="{A07906C8-EC6F-4AB8-A4A9-0C934C0D6282}" srcOrd="2" destOrd="0" presId="urn:microsoft.com/office/officeart/2005/8/layout/cycle6"/>
    <dgm:cxn modelId="{A78A5B5A-E4A2-4222-BCCD-F3A298658FE5}" type="presParOf" srcId="{B57B2E07-AA6A-4091-8B8F-2C4FE4655B97}" destId="{77967188-41EC-40EF-8096-274B7C6BA790}" srcOrd="3" destOrd="0" presId="urn:microsoft.com/office/officeart/2005/8/layout/cycle6"/>
    <dgm:cxn modelId="{BF6BEC9B-7D9A-4EF6-86FA-914013418A3C}" type="presParOf" srcId="{B57B2E07-AA6A-4091-8B8F-2C4FE4655B97}" destId="{D6737A38-2682-4689-8813-A68E255680B3}" srcOrd="4" destOrd="0" presId="urn:microsoft.com/office/officeart/2005/8/layout/cycle6"/>
    <dgm:cxn modelId="{C7403ADC-94DF-495F-853D-D2D565877D3B}" type="presParOf" srcId="{B57B2E07-AA6A-4091-8B8F-2C4FE4655B97}" destId="{B13A53FC-BD82-4E5F-920B-5013E62532E7}" srcOrd="5" destOrd="0" presId="urn:microsoft.com/office/officeart/2005/8/layout/cycle6"/>
    <dgm:cxn modelId="{9096F2D9-5929-42B5-90DD-2030C8C2A8CF}" type="presParOf" srcId="{B57B2E07-AA6A-4091-8B8F-2C4FE4655B97}" destId="{FDC1C23C-85FD-46D8-8CD3-1F5F10EAB802}" srcOrd="6" destOrd="0" presId="urn:microsoft.com/office/officeart/2005/8/layout/cycle6"/>
    <dgm:cxn modelId="{6FB0823D-7201-4503-B26E-BBC35407387E}" type="presParOf" srcId="{B57B2E07-AA6A-4091-8B8F-2C4FE4655B97}" destId="{C0513FBE-27C4-45D3-9530-8123C9E70375}" srcOrd="7" destOrd="0" presId="urn:microsoft.com/office/officeart/2005/8/layout/cycle6"/>
    <dgm:cxn modelId="{E792A2C1-10CE-445C-9E51-EC08917912A0}" type="presParOf" srcId="{B57B2E07-AA6A-4091-8B8F-2C4FE4655B97}" destId="{2E983BDF-B6AC-4E7D-9832-F95BB9D3EC6C}" srcOrd="8" destOrd="0" presId="urn:microsoft.com/office/officeart/2005/8/layout/cycle6"/>
    <dgm:cxn modelId="{35C2C7D9-469D-4E03-A0DC-57D68AA64AB8}" type="presParOf" srcId="{B57B2E07-AA6A-4091-8B8F-2C4FE4655B97}" destId="{74E013D8-0923-40F9-96EB-DD8AFC5D3677}" srcOrd="9" destOrd="0" presId="urn:microsoft.com/office/officeart/2005/8/layout/cycle6"/>
    <dgm:cxn modelId="{E94F22B6-0A59-4D6E-B96C-AB5A44777D1B}" type="presParOf" srcId="{B57B2E07-AA6A-4091-8B8F-2C4FE4655B97}" destId="{3BF84647-5395-4567-BCFB-F87D830E656D}" srcOrd="10" destOrd="0" presId="urn:microsoft.com/office/officeart/2005/8/layout/cycle6"/>
    <dgm:cxn modelId="{7790D1FC-88A6-4A99-B565-11AB0DE7F5A1}" type="presParOf" srcId="{B57B2E07-AA6A-4091-8B8F-2C4FE4655B97}" destId="{1B49EB6B-0457-4559-822D-5C52E5D62C66}" srcOrd="11" destOrd="0" presId="urn:microsoft.com/office/officeart/2005/8/layout/cycle6"/>
    <dgm:cxn modelId="{51382F46-8182-4D0C-AEC9-55DDA40B74A8}" type="presParOf" srcId="{B57B2E07-AA6A-4091-8B8F-2C4FE4655B97}" destId="{039B98AE-AE0F-4FBE-9787-165652A36D35}" srcOrd="12" destOrd="0" presId="urn:microsoft.com/office/officeart/2005/8/layout/cycle6"/>
    <dgm:cxn modelId="{20E0D474-8BB3-4C18-87F5-F616B313FFBE}" type="presParOf" srcId="{B57B2E07-AA6A-4091-8B8F-2C4FE4655B97}" destId="{00F6A081-B5BF-476E-8909-BAA9AE63F0FD}" srcOrd="13" destOrd="0" presId="urn:microsoft.com/office/officeart/2005/8/layout/cycle6"/>
    <dgm:cxn modelId="{E905AA4A-C7D7-4D43-8377-67E97775E018}" type="presParOf" srcId="{B57B2E07-AA6A-4091-8B8F-2C4FE4655B97}" destId="{15E2B9F5-B6B2-4E33-962D-048A86937B6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3F67F-5D3A-4923-A416-BBD5B0417635}">
      <dsp:nvSpPr>
        <dsp:cNvPr id="0" name=""/>
        <dsp:cNvSpPr/>
      </dsp:nvSpPr>
      <dsp:spPr>
        <a:xfrm>
          <a:off x="631705" y="152405"/>
          <a:ext cx="7521700" cy="13516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solidFill>
                <a:schemeClr val="tx1"/>
              </a:solidFill>
            </a:rPr>
            <a:t>Polynomial Functions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697688" y="218388"/>
        <a:ext cx="7389734" cy="1219709"/>
      </dsp:txXfrm>
    </dsp:sp>
    <dsp:sp modelId="{A07906C8-EC6F-4AB8-A4A9-0C934C0D6282}">
      <dsp:nvSpPr>
        <dsp:cNvPr id="0" name=""/>
        <dsp:cNvSpPr/>
      </dsp:nvSpPr>
      <dsp:spPr>
        <a:xfrm>
          <a:off x="1152849" y="1186391"/>
          <a:ext cx="5396766" cy="5396766"/>
        </a:xfrm>
        <a:custGeom>
          <a:avLst/>
          <a:gdLst/>
          <a:ahLst/>
          <a:cxnLst/>
          <a:rect l="0" t="0" r="0" b="0"/>
          <a:pathLst>
            <a:path>
              <a:moveTo>
                <a:pt x="3980755" y="324189"/>
              </a:moveTo>
              <a:arcTo wR="2698383" hR="2698383" stAng="17902487" swAng="173524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67188-41EC-40EF-8096-274B7C6BA790}">
      <dsp:nvSpPr>
        <dsp:cNvPr id="0" name=""/>
        <dsp:cNvSpPr/>
      </dsp:nvSpPr>
      <dsp:spPr>
        <a:xfrm>
          <a:off x="5423983" y="2438402"/>
          <a:ext cx="2868380" cy="13516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Characteristics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489966" y="2504385"/>
        <a:ext cx="2736414" cy="1219709"/>
      </dsp:txXfrm>
    </dsp:sp>
    <dsp:sp modelId="{B13A53FC-BD82-4E5F-920B-5013E62532E7}">
      <dsp:nvSpPr>
        <dsp:cNvPr id="0" name=""/>
        <dsp:cNvSpPr/>
      </dsp:nvSpPr>
      <dsp:spPr>
        <a:xfrm>
          <a:off x="1786834" y="-229320"/>
          <a:ext cx="5396766" cy="5396766"/>
        </a:xfrm>
        <a:custGeom>
          <a:avLst/>
          <a:gdLst/>
          <a:ahLst/>
          <a:cxnLst/>
          <a:rect l="0" t="0" r="0" b="0"/>
          <a:pathLst>
            <a:path>
              <a:moveTo>
                <a:pt x="5047383" y="4026340"/>
              </a:moveTo>
              <a:arcTo wR="2698383" hR="2698383" stAng="1768843" swAng="99843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1C23C-85FD-46D8-8CD3-1F5F10EAB802}">
      <dsp:nvSpPr>
        <dsp:cNvPr id="0" name=""/>
        <dsp:cNvSpPr/>
      </dsp:nvSpPr>
      <dsp:spPr>
        <a:xfrm>
          <a:off x="4800593" y="4419595"/>
          <a:ext cx="2079500" cy="13516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The Remainder Theorem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866576" y="4485578"/>
        <a:ext cx="1947534" cy="1219709"/>
      </dsp:txXfrm>
    </dsp:sp>
    <dsp:sp modelId="{2E983BDF-B6AC-4E7D-9832-F95BB9D3EC6C}">
      <dsp:nvSpPr>
        <dsp:cNvPr id="0" name=""/>
        <dsp:cNvSpPr/>
      </dsp:nvSpPr>
      <dsp:spPr>
        <a:xfrm>
          <a:off x="1539517" y="309591"/>
          <a:ext cx="5396766" cy="5396766"/>
        </a:xfrm>
        <a:custGeom>
          <a:avLst/>
          <a:gdLst/>
          <a:ahLst/>
          <a:cxnLst/>
          <a:rect l="0" t="0" r="0" b="0"/>
          <a:pathLst>
            <a:path>
              <a:moveTo>
                <a:pt x="3250384" y="5339702"/>
              </a:moveTo>
              <a:arcTo wR="2698383" hR="2698383" stAng="4691750" swAng="137389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013D8-0923-40F9-96EB-DD8AFC5D3677}">
      <dsp:nvSpPr>
        <dsp:cNvPr id="0" name=""/>
        <dsp:cNvSpPr/>
      </dsp:nvSpPr>
      <dsp:spPr>
        <a:xfrm>
          <a:off x="1628456" y="4419607"/>
          <a:ext cx="2079500" cy="1351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The Factor Theorem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694439" y="4485590"/>
        <a:ext cx="1947534" cy="1219709"/>
      </dsp:txXfrm>
    </dsp:sp>
    <dsp:sp modelId="{1B49EB6B-0457-4559-822D-5C52E5D62C66}">
      <dsp:nvSpPr>
        <dsp:cNvPr id="0" name=""/>
        <dsp:cNvSpPr/>
      </dsp:nvSpPr>
      <dsp:spPr>
        <a:xfrm>
          <a:off x="1484539" y="-67200"/>
          <a:ext cx="5396766" cy="5396766"/>
        </a:xfrm>
        <a:custGeom>
          <a:avLst/>
          <a:gdLst/>
          <a:ahLst/>
          <a:cxnLst/>
          <a:rect l="0" t="0" r="0" b="0"/>
          <a:pathLst>
            <a:path>
              <a:moveTo>
                <a:pt x="672792" y="4481149"/>
              </a:moveTo>
              <a:arcTo wR="2698383" hR="2698383" stAng="8318897" swAng="94542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98AE-AE0F-4FBE-9787-165652A36D35}">
      <dsp:nvSpPr>
        <dsp:cNvPr id="0" name=""/>
        <dsp:cNvSpPr/>
      </dsp:nvSpPr>
      <dsp:spPr>
        <a:xfrm>
          <a:off x="685797" y="2438401"/>
          <a:ext cx="2079500" cy="13516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Equations and Graphs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751780" y="2504384"/>
        <a:ext cx="1947534" cy="1219709"/>
      </dsp:txXfrm>
    </dsp:sp>
    <dsp:sp modelId="{15E2B9F5-B6B2-4E33-962D-048A86937B60}">
      <dsp:nvSpPr>
        <dsp:cNvPr id="0" name=""/>
        <dsp:cNvSpPr/>
      </dsp:nvSpPr>
      <dsp:spPr>
        <a:xfrm>
          <a:off x="2053470" y="1247802"/>
          <a:ext cx="5396766" cy="5396766"/>
        </a:xfrm>
        <a:custGeom>
          <a:avLst/>
          <a:gdLst/>
          <a:ahLst/>
          <a:cxnLst/>
          <a:rect l="0" t="0" r="0" b="0"/>
          <a:pathLst>
            <a:path>
              <a:moveTo>
                <a:pt x="468612" y="1178713"/>
              </a:moveTo>
              <a:arcTo wR="2698383" hR="2698383" stAng="12856551" swAng="181475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688E0-5E21-4854-9E39-ED04CDFFBBF4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BA22F-26F5-4AEC-883C-7E1AAA5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F2DCA-C680-446B-8BF8-E3A595E6BB0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6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7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952D9-2193-4AAF-8F4B-0325B5B367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44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FA4C3-7778-4351-9DC6-8F19062C96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09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354B-70F3-437A-953B-F4C78CABD3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58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1B5D0-D79A-41F4-B172-B245FBE998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66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39BBD-90D9-4A82-BD58-B42ADA9078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4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835B-25F7-463F-86D7-92432EEC23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28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35868-ACAC-472D-A2B6-B581090DB8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19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6B54-58CB-45AF-8C45-1062E03912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73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D03A2-FDD2-47F0-9FDA-54FF25551F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57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29FA9-9A49-402C-AC92-C24BAFC081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4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7059-F2A6-411D-A5DF-B533CDDD80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0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6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0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2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C301-44D7-4985-B5A8-08A6AC58C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6BA883F-E628-4BBE-B147-FE87720EB23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9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9676134"/>
              </p:ext>
            </p:extLst>
          </p:nvPr>
        </p:nvGraphicFramePr>
        <p:xfrm>
          <a:off x="228600" y="152400"/>
          <a:ext cx="8763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6260068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http://www.purplemath.com/modules/polyends5.htm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23F67F-5D3A-4923-A416-BBD5B0417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C23F67F-5D3A-4923-A416-BBD5B0417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7906C8-EC6F-4AB8-A4A9-0C934C0D6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07906C8-EC6F-4AB8-A4A9-0C934C0D6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967188-41EC-40EF-8096-274B7C6BA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77967188-41EC-40EF-8096-274B7C6BA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A53FC-BD82-4E5F-920B-5013E6253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B13A53FC-BD82-4E5F-920B-5013E6253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C1C23C-85FD-46D8-8CD3-1F5F10EAB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FDC1C23C-85FD-46D8-8CD3-1F5F10EAB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983BDF-B6AC-4E7D-9832-F95BB9D3E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E983BDF-B6AC-4E7D-9832-F95BB9D3E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E013D8-0923-40F9-96EB-DD8AFC5D3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74E013D8-0923-40F9-96EB-DD8AFC5D36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49EB6B-0457-4559-822D-5C52E5D6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B49EB6B-0457-4559-822D-5C52E5D62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9B98AE-AE0F-4FBE-9787-165652A36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039B98AE-AE0F-4FBE-9787-165652A36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2B9F5-B6B2-4E33-962D-048A8693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15E2B9F5-B6B2-4E33-962D-048A8693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850" y="2286000"/>
            <a:ext cx="8503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Which </a:t>
            </a:r>
            <a:r>
              <a:rPr lang="en-US" sz="2400" b="1" dirty="0">
                <a:solidFill>
                  <a:srgbClr val="006600"/>
                </a:solidFill>
                <a:latin typeface="+mj-lt"/>
              </a:rPr>
              <a:t>graph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could represent a polynomial whose </a:t>
            </a:r>
            <a:r>
              <a:rPr lang="en-US" sz="2400" b="1" dirty="0">
                <a:solidFill>
                  <a:srgbClr val="006600"/>
                </a:solidFill>
                <a:latin typeface="+mj-lt"/>
              </a:rPr>
              <a:t>leading term is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–3</a:t>
            </a:r>
            <a:r>
              <a:rPr lang="en-US" sz="2400" b="1" i="1" dirty="0" smtClean="0">
                <a:solidFill>
                  <a:srgbClr val="006600"/>
                </a:solidFill>
                <a:latin typeface="+mj-lt"/>
              </a:rPr>
              <a:t>x</a:t>
            </a:r>
            <a:r>
              <a:rPr lang="en-US" sz="2400" b="1" baseline="30000" dirty="0" smtClean="0">
                <a:solidFill>
                  <a:srgbClr val="006600"/>
                </a:solidFill>
                <a:latin typeface="+mj-lt"/>
              </a:rPr>
              <a:t>4 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+… ?</a:t>
            </a:r>
            <a:endParaRPr lang="en-US" sz="2400" dirty="0">
              <a:solidFill>
                <a:srgbClr val="006600"/>
              </a:solidFill>
              <a:latin typeface="+mj-lt"/>
            </a:endParaRP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04" y="762000"/>
            <a:ext cx="181263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18" y="761999"/>
            <a:ext cx="1824182" cy="150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378" y="762000"/>
            <a:ext cx="1789546" cy="146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1" y="762000"/>
            <a:ext cx="1777999" cy="153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936" y="228600"/>
            <a:ext cx="829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Use the following information to answer the next four questions</a:t>
            </a:r>
            <a:endParaRPr lang="en-US" sz="2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323850" y="3276600"/>
            <a:ext cx="8503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Which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graph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could represent a polynomial whose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leading term is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x</a:t>
            </a:r>
            <a:r>
              <a:rPr lang="en-US" sz="2400" b="1" baseline="30000" dirty="0" smtClean="0">
                <a:solidFill>
                  <a:srgbClr val="002060"/>
                </a:solidFill>
                <a:latin typeface="+mj-lt"/>
              </a:rPr>
              <a:t>4 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+… ?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650" y="4191000"/>
            <a:ext cx="8503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Which </a:t>
            </a:r>
            <a:r>
              <a:rPr lang="en-US" sz="2400" b="1" dirty="0">
                <a:solidFill>
                  <a:srgbClr val="006600"/>
                </a:solidFill>
                <a:latin typeface="+mj-lt"/>
              </a:rPr>
              <a:t>graph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could represent a polynomial whose </a:t>
            </a:r>
            <a:r>
              <a:rPr lang="en-US" sz="2400" b="1" dirty="0">
                <a:solidFill>
                  <a:srgbClr val="006600"/>
                </a:solidFill>
                <a:latin typeface="+mj-lt"/>
              </a:rPr>
              <a:t>leading term is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4</a:t>
            </a:r>
            <a:r>
              <a:rPr lang="en-US" sz="2400" b="1" i="1" dirty="0" smtClean="0">
                <a:solidFill>
                  <a:srgbClr val="006600"/>
                </a:solidFill>
                <a:latin typeface="+mj-lt"/>
              </a:rPr>
              <a:t>x</a:t>
            </a:r>
            <a:r>
              <a:rPr lang="en-US" sz="2400" b="1" baseline="30000" dirty="0">
                <a:solidFill>
                  <a:srgbClr val="006600"/>
                </a:solidFill>
                <a:latin typeface="+mj-lt"/>
              </a:rPr>
              <a:t>3</a:t>
            </a:r>
            <a:r>
              <a:rPr lang="en-US" sz="2400" b="1" baseline="30000" dirty="0" smtClean="0">
                <a:solidFill>
                  <a:srgbClr val="006600"/>
                </a:solidFill>
                <a:latin typeface="+mj-lt"/>
              </a:rPr>
              <a:t> 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+… ?</a:t>
            </a:r>
            <a:endParaRPr lang="en-US" sz="240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450" y="5105400"/>
            <a:ext cx="8503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Which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graph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could represent a polynomial whose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leading term is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-4</a:t>
            </a:r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x</a:t>
            </a:r>
            <a:r>
              <a:rPr lang="en-US" sz="2400" b="1" baseline="30000" dirty="0" smtClean="0">
                <a:solidFill>
                  <a:srgbClr val="002060"/>
                </a:solidFill>
                <a:latin typeface="+mj-lt"/>
              </a:rPr>
              <a:t>3 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+… ?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26670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96200" y="36677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2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6200" y="54965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6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240" y="3119735"/>
            <a:ext cx="4080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i="1" dirty="0" smtClean="0"/>
              <a:t>g</a:t>
            </a:r>
            <a:r>
              <a:rPr lang="en-CA" sz="2400" b="1" dirty="0" smtClean="0"/>
              <a:t> </a:t>
            </a:r>
            <a:r>
              <a:rPr lang="en-CA" sz="2400" b="1" dirty="0"/>
              <a:t>(</a:t>
            </a:r>
            <a:r>
              <a:rPr lang="en-CA" sz="2400" b="1" i="1" dirty="0"/>
              <a:t>x</a:t>
            </a:r>
            <a:r>
              <a:rPr lang="en-CA" sz="2400" b="1" dirty="0"/>
              <a:t>) = -</a:t>
            </a:r>
            <a:r>
              <a:rPr lang="en-CA" sz="2400" b="1" i="1" dirty="0"/>
              <a:t>x</a:t>
            </a:r>
            <a:r>
              <a:rPr lang="en-CA" sz="2400" b="1" baseline="30000" dirty="0"/>
              <a:t>3</a:t>
            </a:r>
            <a:r>
              <a:rPr lang="en-CA" sz="2400" b="1" dirty="0"/>
              <a:t> + 8</a:t>
            </a:r>
            <a:r>
              <a:rPr lang="en-CA" sz="2400" b="1" i="1" dirty="0"/>
              <a:t>x</a:t>
            </a:r>
            <a:r>
              <a:rPr lang="en-CA" sz="2400" b="1" baseline="30000" dirty="0"/>
              <a:t>2</a:t>
            </a:r>
            <a:r>
              <a:rPr lang="en-CA" sz="2400" b="1" dirty="0"/>
              <a:t> + 7</a:t>
            </a:r>
            <a:r>
              <a:rPr lang="en-CA" sz="2400" b="1" i="1" dirty="0"/>
              <a:t>x</a:t>
            </a:r>
            <a:r>
              <a:rPr lang="en-CA" sz="2400" b="1" dirty="0"/>
              <a:t> - </a:t>
            </a:r>
            <a:r>
              <a:rPr lang="en-CA" sz="2400" b="1" dirty="0" smtClean="0"/>
              <a:t>1</a:t>
            </a:r>
            <a:r>
              <a:rPr lang="en-CA" sz="2400" b="1" dirty="0"/>
              <a:t>	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81000" y="245239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Identify the following characteristics for each polynomial function: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• the </a:t>
            </a:r>
            <a:r>
              <a:rPr lang="en-CA" sz="2400" b="1" dirty="0">
                <a:solidFill>
                  <a:srgbClr val="0070C0"/>
                </a:solidFill>
              </a:rPr>
              <a:t>type of function and whether it is of even or odd degree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• the </a:t>
            </a:r>
            <a:r>
              <a:rPr lang="en-CA" sz="2400" b="1" dirty="0">
                <a:solidFill>
                  <a:srgbClr val="0070C0"/>
                </a:solidFill>
              </a:rPr>
              <a:t>end behaviour of the graph of the function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• the </a:t>
            </a:r>
            <a:r>
              <a:rPr lang="en-CA" sz="2400" b="1" dirty="0">
                <a:solidFill>
                  <a:srgbClr val="0070C0"/>
                </a:solidFill>
              </a:rPr>
              <a:t>number of possible </a:t>
            </a:r>
            <a:r>
              <a:rPr lang="en-CA" sz="2400" b="1" i="1" dirty="0">
                <a:solidFill>
                  <a:srgbClr val="0070C0"/>
                </a:solidFill>
              </a:rPr>
              <a:t>x</a:t>
            </a:r>
            <a:r>
              <a:rPr lang="en-CA" sz="2400" b="1" dirty="0">
                <a:solidFill>
                  <a:srgbClr val="0070C0"/>
                </a:solidFill>
              </a:rPr>
              <a:t>-intercepts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• whether </a:t>
            </a:r>
            <a:r>
              <a:rPr lang="en-CA" sz="2400" b="1" dirty="0">
                <a:solidFill>
                  <a:srgbClr val="0070C0"/>
                </a:solidFill>
              </a:rPr>
              <a:t>the function will have a maximum or minimum value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>
                <a:solidFill>
                  <a:srgbClr val="0070C0"/>
                </a:solidFill>
              </a:rPr>
              <a:t>• the </a:t>
            </a:r>
            <a:r>
              <a:rPr lang="en-CA" sz="2400" b="1" i="1" dirty="0">
                <a:solidFill>
                  <a:srgbClr val="0070C0"/>
                </a:solidFill>
              </a:rPr>
              <a:t>y</a:t>
            </a:r>
            <a:r>
              <a:rPr lang="en-CA" sz="2400" b="1" dirty="0">
                <a:solidFill>
                  <a:srgbClr val="0070C0"/>
                </a:solidFill>
              </a:rPr>
              <a:t>-intercept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3112808"/>
            <a:ext cx="2940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i="1" dirty="0" smtClean="0"/>
              <a:t>f</a:t>
            </a:r>
            <a:r>
              <a:rPr lang="en-CA" sz="2400" b="1" dirty="0" smtClean="0"/>
              <a:t> (</a:t>
            </a:r>
            <a:r>
              <a:rPr lang="en-CA" sz="2400" b="1" i="1" dirty="0" smtClean="0"/>
              <a:t>x</a:t>
            </a:r>
            <a:r>
              <a:rPr lang="en-CA" sz="2400" b="1" dirty="0" smtClean="0"/>
              <a:t>) = </a:t>
            </a:r>
            <a:r>
              <a:rPr lang="en-CA" sz="2400" b="1" i="1" dirty="0" smtClean="0"/>
              <a:t>x</a:t>
            </a:r>
            <a:r>
              <a:rPr lang="en-CA" sz="2400" b="1" baseline="30000" dirty="0" smtClean="0"/>
              <a:t>4</a:t>
            </a:r>
            <a:r>
              <a:rPr lang="en-CA" sz="2400" b="1" dirty="0" smtClean="0"/>
              <a:t> + </a:t>
            </a:r>
            <a:r>
              <a:rPr lang="en-CA" sz="2400" b="1" i="1" dirty="0" smtClean="0"/>
              <a:t>x</a:t>
            </a:r>
            <a:r>
              <a:rPr lang="en-CA" sz="2400" b="1" baseline="30000" dirty="0" smtClean="0"/>
              <a:t>2</a:t>
            </a:r>
            <a:r>
              <a:rPr lang="en-CA" sz="2400" b="1" dirty="0" smtClean="0"/>
              <a:t> - </a:t>
            </a:r>
            <a:r>
              <a:rPr lang="en-CA" sz="2400" b="1" i="1" dirty="0" smtClean="0"/>
              <a:t>x</a:t>
            </a:r>
            <a:r>
              <a:rPr lang="en-CA" sz="2400" b="1" dirty="0" smtClean="0"/>
              <a:t> + 10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777734"/>
            <a:ext cx="4043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Cubic function, degree 3, odd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264967"/>
            <a:ext cx="295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End behaviour   +    -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4752200"/>
            <a:ext cx="3229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most 3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-intercepts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At least one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-intercept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5608765"/>
            <a:ext cx="2933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Neither max nor min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6096000"/>
            <a:ext cx="228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-intercept at -1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5272" y="3773269"/>
            <a:ext cx="438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Quartic function, degree 4, even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5272" y="4260502"/>
            <a:ext cx="3026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End behaviour   +    +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5272" y="4747735"/>
            <a:ext cx="3213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At most 4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-intercepts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At least no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-intercepts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5272" y="5604300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Absolute minimum value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95272" y="6091535"/>
            <a:ext cx="23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y</a:t>
            </a:r>
            <a:r>
              <a:rPr lang="en-US" sz="2400" b="1" dirty="0" smtClean="0">
                <a:solidFill>
                  <a:srgbClr val="7030A0"/>
                </a:solidFill>
              </a:rPr>
              <a:t>-intercept at 10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2569970" y="6382479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The height, </a:t>
            </a:r>
            <a:r>
              <a:rPr lang="en-CA" sz="2400" b="1" i="1" dirty="0">
                <a:solidFill>
                  <a:srgbClr val="0070C0"/>
                </a:solidFill>
              </a:rPr>
              <a:t>h</a:t>
            </a:r>
            <a:r>
              <a:rPr lang="en-CA" sz="2400" b="1" dirty="0">
                <a:solidFill>
                  <a:srgbClr val="0070C0"/>
                </a:solidFill>
              </a:rPr>
              <a:t>, in metres, above the ground of an object dropped from a height of 60 m is related to the length of time, </a:t>
            </a:r>
            <a:r>
              <a:rPr lang="en-CA" sz="2400" b="1" i="1" dirty="0">
                <a:solidFill>
                  <a:srgbClr val="0070C0"/>
                </a:solidFill>
              </a:rPr>
              <a:t>t</a:t>
            </a:r>
            <a:r>
              <a:rPr lang="en-CA" sz="2400" b="1" dirty="0">
                <a:solidFill>
                  <a:srgbClr val="0070C0"/>
                </a:solidFill>
              </a:rPr>
              <a:t>, in seconds, that the object has been falling. The formula is </a:t>
            </a:r>
            <a:r>
              <a:rPr lang="en-CA" sz="2400" b="1" i="1" dirty="0">
                <a:solidFill>
                  <a:srgbClr val="0070C0"/>
                </a:solidFill>
              </a:rPr>
              <a:t>h</a:t>
            </a:r>
            <a:r>
              <a:rPr lang="en-CA" sz="2400" b="1" dirty="0">
                <a:solidFill>
                  <a:srgbClr val="0070C0"/>
                </a:solidFill>
              </a:rPr>
              <a:t> = -4.9</a:t>
            </a:r>
            <a:r>
              <a:rPr lang="en-CA" sz="2400" b="1" i="1" dirty="0">
                <a:solidFill>
                  <a:srgbClr val="0070C0"/>
                </a:solidFill>
              </a:rPr>
              <a:t>t</a:t>
            </a:r>
            <a:r>
              <a:rPr lang="en-CA" sz="2400" b="1" baseline="30000" dirty="0">
                <a:solidFill>
                  <a:srgbClr val="0070C0"/>
                </a:solidFill>
              </a:rPr>
              <a:t>2</a:t>
            </a:r>
            <a:r>
              <a:rPr lang="en-CA" sz="2400" b="1" dirty="0">
                <a:solidFill>
                  <a:srgbClr val="0070C0"/>
                </a:solidFill>
              </a:rPr>
              <a:t> + 60.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CA" sz="2400" b="1" dirty="0" smtClean="0"/>
              <a:t>a)  What </a:t>
            </a:r>
            <a:r>
              <a:rPr lang="en-CA" sz="2400" b="1" dirty="0"/>
              <a:t>is the degree of this function?</a:t>
            </a:r>
            <a:endParaRPr lang="en-US" sz="2400" b="1" dirty="0"/>
          </a:p>
          <a:p>
            <a:r>
              <a:rPr lang="en-CA" sz="2400" b="1" dirty="0" smtClean="0"/>
              <a:t>b)  What </a:t>
            </a:r>
            <a:r>
              <a:rPr lang="en-CA" sz="2400" b="1" dirty="0"/>
              <a:t>are the leading coefficient and constant of this function? </a:t>
            </a:r>
            <a:r>
              <a:rPr lang="en-CA" sz="2400" b="1" dirty="0" smtClean="0"/>
              <a:t>       c)   What </a:t>
            </a:r>
            <a:r>
              <a:rPr lang="en-CA" sz="2400" b="1" dirty="0"/>
              <a:t>does the constant represent?</a:t>
            </a:r>
            <a:endParaRPr lang="en-US" sz="2400" b="1" dirty="0"/>
          </a:p>
          <a:p>
            <a:r>
              <a:rPr lang="en-CA" sz="2400" b="1" dirty="0"/>
              <a:t>d</a:t>
            </a:r>
            <a:r>
              <a:rPr lang="en-CA" sz="2400" b="1" dirty="0" smtClean="0"/>
              <a:t>)  What </a:t>
            </a:r>
            <a:r>
              <a:rPr lang="en-CA" sz="2400" b="1" dirty="0"/>
              <a:t>are the restrictions on the domain of the function</a:t>
            </a:r>
            <a:r>
              <a:rPr lang="en-CA" sz="2400" b="1" dirty="0" smtClean="0"/>
              <a:t>?</a:t>
            </a:r>
            <a:endParaRPr lang="en-US" sz="2400" b="1" dirty="0"/>
          </a:p>
          <a:p>
            <a:r>
              <a:rPr lang="en-CA" sz="2400" b="1" dirty="0"/>
              <a:t>e</a:t>
            </a:r>
            <a:r>
              <a:rPr lang="en-CA" sz="2400" b="1" dirty="0" smtClean="0"/>
              <a:t>)   Describe </a:t>
            </a:r>
            <a:r>
              <a:rPr lang="en-CA" sz="2400" b="1" dirty="0"/>
              <a:t>the end behaviour of the graph of this function.</a:t>
            </a:r>
            <a:endParaRPr lang="en-US" sz="2400" b="1" dirty="0"/>
          </a:p>
          <a:p>
            <a:r>
              <a:rPr lang="en-CA" sz="2400" b="1" dirty="0" smtClean="0"/>
              <a:t>f)   Use </a:t>
            </a:r>
            <a:r>
              <a:rPr lang="en-CA" sz="2400" b="1" dirty="0"/>
              <a:t>the </a:t>
            </a:r>
            <a:r>
              <a:rPr lang="en-CA" sz="2400" b="1" dirty="0" smtClean="0"/>
              <a:t>formula to determine </a:t>
            </a:r>
            <a:r>
              <a:rPr lang="en-CA" sz="2400" b="1" dirty="0"/>
              <a:t>how long an object will take to hit the ground if it is dropped from a height of 60 </a:t>
            </a:r>
            <a:r>
              <a:rPr lang="en-CA" sz="2400" b="1" dirty="0" smtClean="0"/>
              <a:t>m  (nearest </a:t>
            </a:r>
            <a:r>
              <a:rPr lang="en-CA" sz="2400" b="1" dirty="0"/>
              <a:t>tenth of a </a:t>
            </a:r>
            <a:r>
              <a:rPr lang="en-CA" sz="2400" b="1" dirty="0" smtClean="0"/>
              <a:t>second).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648200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Assignment: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109865"/>
            <a:ext cx="2484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114</a:t>
            </a:r>
          </a:p>
          <a:p>
            <a:r>
              <a:rPr lang="en-US" sz="2400" b="1" smtClean="0"/>
              <a:t>1, 2, 3, 5, 6, 9, C4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716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520" y="228600"/>
            <a:ext cx="8656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3.1 Characteristics of Polynomial Functions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4" name="Picture 6" descr="C:\Users\STEPHA~1\AppData\Local\Temp\SNAGHTMLdb1b8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0010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7" y="874931"/>
            <a:ext cx="4431742" cy="288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09897" y="914400"/>
            <a:ext cx="41906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 cross-section of a honeycomb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has a pattern with one hexagon </a:t>
            </a:r>
            <a:r>
              <a:rPr lang="en-US" sz="2400" b="1" dirty="0" smtClean="0">
                <a:solidFill>
                  <a:srgbClr val="C00000"/>
                </a:solidFill>
              </a:rPr>
              <a:t>surrounded by </a:t>
            </a:r>
            <a:r>
              <a:rPr lang="en-US" sz="2400" b="1" dirty="0">
                <a:solidFill>
                  <a:srgbClr val="C00000"/>
                </a:solidFill>
              </a:rPr>
              <a:t>six more hexagons. Surrounding these is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a third ring of 12 hexagons, and so 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7144" y="3843617"/>
            <a:ext cx="8167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The quadratic </a:t>
            </a:r>
            <a:r>
              <a:rPr lang="en-US" sz="2400" b="1" dirty="0">
                <a:solidFill>
                  <a:srgbClr val="002060"/>
                </a:solidFill>
              </a:rPr>
              <a:t>function </a:t>
            </a:r>
            <a:r>
              <a:rPr lang="en-US" sz="2400" b="1" i="1" dirty="0" smtClean="0">
                <a:solidFill>
                  <a:srgbClr val="002060"/>
                </a:solidFill>
              </a:rPr>
              <a:t>h </a:t>
            </a:r>
            <a:r>
              <a:rPr lang="en-US" sz="2400" b="1" dirty="0">
                <a:solidFill>
                  <a:srgbClr val="002060"/>
                </a:solidFill>
              </a:rPr>
              <a:t>(</a:t>
            </a:r>
            <a:r>
              <a:rPr lang="en-US" sz="2400" b="1" i="1" dirty="0">
                <a:solidFill>
                  <a:srgbClr val="002060"/>
                </a:solidFill>
              </a:rPr>
              <a:t>r</a:t>
            </a:r>
            <a:r>
              <a:rPr lang="en-US" sz="2400" b="1" dirty="0">
                <a:solidFill>
                  <a:srgbClr val="002060"/>
                </a:solidFill>
              </a:rPr>
              <a:t>) </a:t>
            </a:r>
            <a:r>
              <a:rPr lang="en-US" sz="2400" b="1" dirty="0" smtClean="0">
                <a:solidFill>
                  <a:srgbClr val="002060"/>
                </a:solidFill>
              </a:rPr>
              <a:t>that models </a:t>
            </a:r>
            <a:r>
              <a:rPr lang="en-US" sz="2400" b="1" dirty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total number </a:t>
            </a:r>
            <a:r>
              <a:rPr lang="en-US" sz="2400" b="1" dirty="0">
                <a:solidFill>
                  <a:srgbClr val="002060"/>
                </a:solidFill>
              </a:rPr>
              <a:t>of hexagons in a honeycomb, where </a:t>
            </a:r>
            <a:r>
              <a:rPr lang="en-US" sz="2400" b="1" i="1" dirty="0" smtClean="0">
                <a:solidFill>
                  <a:srgbClr val="002060"/>
                </a:solidFill>
              </a:rPr>
              <a:t>r </a:t>
            </a:r>
            <a:r>
              <a:rPr lang="en-US" sz="2400" b="1" dirty="0" smtClean="0">
                <a:solidFill>
                  <a:srgbClr val="002060"/>
                </a:solidFill>
              </a:rPr>
              <a:t>is </a:t>
            </a:r>
            <a:r>
              <a:rPr lang="en-US" sz="2400" b="1" dirty="0">
                <a:solidFill>
                  <a:srgbClr val="002060"/>
                </a:solidFill>
              </a:rPr>
              <a:t>the number of </a:t>
            </a:r>
            <a:r>
              <a:rPr lang="en-US" sz="2400" b="1" dirty="0" smtClean="0">
                <a:solidFill>
                  <a:srgbClr val="002060"/>
                </a:solidFill>
              </a:rPr>
              <a:t>rings is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74614"/>
            <a:ext cx="2538413" cy="177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20529"/>
              </p:ext>
            </p:extLst>
          </p:nvPr>
        </p:nvGraphicFramePr>
        <p:xfrm>
          <a:off x="428625" y="4813300"/>
          <a:ext cx="2981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1117440" imgH="228600" progId="Equation.DSMT4">
                  <p:embed/>
                </p:oleObj>
              </mc:Choice>
              <mc:Fallback>
                <p:oleObj name="Equation" r:id="rId6" imgW="11174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813300"/>
                        <a:ext cx="2981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50447" y="5410200"/>
            <a:ext cx="3026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This could also be referred to as a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Polynomial Function.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C301-44D7-4985-B5A8-08A6AC58C6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8 0.00995 C 0.0625 0.00879 0.08038 0.00995 0.0934 0.00393 C 0.11284 0.00532 0.12968 0.00578 0.14791 0.01412 C 0.15069 0.01967 0.15364 0.02338 0.15694 0.02824 C 0.15816 0.03796 0.16007 0.04675 0.16163 0.05648 C 0.16215 0.07199 0.16215 0.0875 0.16302 0.103 C 0.16319 0.10578 0.16423 0.10833 0.16458 0.11088 C 0.16684 0.12546 0.16493 0.11898 0.16753 0.12916 C 0.16857 0.1331 0.17066 0.1412 0.17066 0.1412 C 0.17205 0.15787 0.17274 0.19375 0.18732 0.19976 C 0.18889 0.20115 0.19027 0.20277 0.19184 0.20393 C 0.19323 0.20486 0.19496 0.20486 0.19635 0.20601 C 0.19878 0.20787 0.19982 0.2125 0.20243 0.21412 C 0.20538 0.21597 0.2085 0.21666 0.21163 0.21805 C 0.21319 0.21875 0.21614 0.22013 0.21614 0.22013 C 0.22882 0.21944 0.24132 0.21921 0.25399 0.21805 C 0.26423 0.21713 0.27465 0.20833 0.2842 0.20393 C 0.28993 0.19629 0.29618 0.19259 0.30399 0.18981 C 0.30902 0.17963 0.30538 0.18518 0.31614 0.17569 C 0.32482 0.16805 0.32847 0.153 0.33732 0.14537 C 0.34027 0.13402 0.3368 0.14444 0.3434 0.1331 C 0.35069 0.1206 0.35781 0.10787 0.36614 0.09675 C 0.36666 0.09467 0.36649 0.09236 0.36753 0.09074 C 0.36875 0.08888 0.37083 0.08842 0.37222 0.0868 C 0.3776 0.08101 0.38177 0.07407 0.38732 0.06851 C 0.39045 0.05625 0.38646 0.06805 0.3934 0.05856 C 0.39461 0.05671 0.39514 0.05416 0.39635 0.05231 C 0.40156 0.04351 0.40868 0.03402 0.41458 0.02615 C 0.41857 0.01111 0.41284 0.02916 0.42066 0.01597 C 0.42639 0.00625 0.41701 0.01226 0.42673 0.00787 C 0.42951 0.00277 0.4342 -0.00556 0.43889 -0.00811 C 0.44114 -0.0095 0.44392 -0.00926 0.44635 -0.01019 C 0.45399 -0.01297 0.46163 -0.0169 0.46909 -0.02037 C 0.48298 -0.02686 0.49739 -0.03125 0.51163 -0.03658 C 0.52569 -0.04167 0.53975 -0.05139 0.55399 -0.05463 C 0.5618 -0.05649 0.5809 -0.05811 0.58732 -0.0588 C 0.61007 -0.05764 0.61718 -0.05926 0.6342 -0.05463 C 0.64149 -0.05255 0.64843 -0.04954 0.65555 -0.04653 C 0.65711 -0.04584 0.66007 -0.04468 0.66007 -0.04468 C 0.67708 -0.02894 0.65312 -0.05024 0.66909 -0.03843 C 0.68021 -0.0301 0.675 -0.03172 0.6842 -0.02639 C 0.68993 -0.02315 0.68819 -0.02593 0.6934 -0.02037 C 0.6967 -0.0169 0.69913 -0.01181 0.70243 -0.00811 C 0.70607 -0.00394 0.71406 0.003 0.71753 0.00601 C 0.72152 0.00972 0.72413 0.01458 0.7283 0.01805 C 0.73159 0.02476 0.73368 0.02777 0.73889 0.03217 C 0.746 0.04629 0.75521 0.0574 0.76302 0.0706 C 0.76666 0.07685 0.76875 0.08425 0.77222 0.09074 C 0.77534 0.10439 0.77135 0.08888 0.77673 0.103 C 0.77934 0.10995 0.77916 0.11805 0.78125 0.12523 C 0.78455 0.13703 0.78715 0.14675 0.78889 0.15949 C 0.78819 0.18125 0.79097 0.21018 0.78125 0.23009 C 0.77812 0.25023 0.78246 0.23194 0.77517 0.24629 C 0.77274 0.25138 0.77448 0.25347 0.77222 0.25856 C 0.76927 0.26527 0.76232 0.27361 0.7585 0.2787 C 0.74722 0.29375 0.76284 0.27592 0.75399 0.29074 C 0.75191 0.29421 0.74861 0.29583 0.74635 0.29884 C 0.74097 0.30601 0.73541 0.31388 0.7283 0.31713 C 0.7243 0.32199 0.72291 0.325 0.71753 0.32708 C 0.71059 0.33356 0.70139 0.33958 0.6934 0.34328 C 0.68871 0.34953 0.68923 0.35 0.68281 0.35347 C 0.67986 0.35509 0.67361 0.3574 0.67361 0.3574 C 0.66875 0.36203 0.66406 0.36296 0.6585 0.3655 C 0.65364 0.37245 0.63732 0.37916 0.62968 0.38171 C 0.61823 0.39166 0.60225 0.3993 0.58889 0.40393 C 0.57569 0.41435 0.5618 0.42175 0.54791 0.43009 C 0.53906 0.43541 0.53177 0.44305 0.52222 0.44629 C 0.51354 0.45486 0.50382 0.46203 0.4934 0.46643 C 0.48854 0.47291 0.48142 0.47453 0.47517 0.4787 C 0.4625 0.47777 0.44826 0.48287 0.43732 0.47453 C 0.42118 0.46203 0.44271 0.47314 0.4283 0.46643 C 0.42361 0.46041 0.40833 0.44513 0.40086 0.44236 C 0.39427 0.42893 0.38298 0.42199 0.37673 0.40787 C 0.36944 0.39166 0.37482 0.40069 0.36909 0.38564 C 0.36562 0.37615 0.36146 0.36736 0.3585 0.3574 C 0.35451 0.34328 0.35156 0.32847 0.34635 0.31504 C 0.34496 0.30254 0.34288 0.30138 0.34027 0.29074 C 0.33836 0.28263 0.33784 0.27569 0.3342 0.26851 C 0.33229 0.25185 0.32864 0.23217 0.31909 0.22013 C 0.31684 0.21157 0.31041 0.20486 0.30399 0.20185 C 0.29896 0.1956 0.29548 0.19074 0.28889 0.18773 C 0.28784 0.18634 0.28698 0.18472 0.28576 0.18379 C 0.28298 0.18194 0.27673 0.17963 0.27673 0.17963 C 0.2717 0.17314 0.26371 0.17175 0.25694 0.16967 C 0.16892 0.17199 0.20573 0.16342 0.16614 0.18171 C 0.1592 0.1905 0.1533 0.20231 0.14496 0.20787 C 0.14444 0.21064 0.14461 0.21388 0.1434 0.21597 C 0.14236 0.21759 0.13993 0.21643 0.13889 0.21805 C 0.13767 0.22013 0.13819 0.22361 0.13732 0.22615 C 0.13663 0.22847 0.13524 0.23009 0.1342 0.23217 C 0.13021 0.24907 0.13663 0.22407 0.1283 0.24629 C 0.12309 0.26018 0.12257 0.27662 0.11753 0.29074 C 0.11441 0.2993 0.11493 0.29699 0.11302 0.30486 C 0.11198 0.30902 0.11007 0.31713 0.11007 0.31713 C 0.10902 0.33032 0.10764 0.34074 0.10555 0.35347 C 0.10642 0.39166 0.10086 0.42569 0.11909 0.45439 C 0.12448 0.46273 0.1276 0.47129 0.13576 0.47453 C 0.14114 0.47939 0.14461 0.48611 0.15086 0.48865 C 0.15573 0.49513 0.16146 0.49537 0.16753 0.50092 C 0.16927 0.50254 0.17014 0.50601 0.17222 0.50694 C 0.17604 0.50879 0.18021 0.50833 0.1842 0.50902 C 0.19323 0.52037 0.21215 0.52083 0.22361 0.52314 C 0.23819 0.52963 0.25555 0.52916 0.27066 0.53125 C 0.2783 0.5324 0.28576 0.53518 0.2934 0.53726 C 0.30486 0.54467 0.3243 0.54699 0.33732 0.5493 C 0.3467 0.5581 0.33906 0.55231 0.3585 0.55532 C 0.371 0.55717 0.38264 0.56319 0.39496 0.5655 C 0.40191 0.56875 0.40885 0.57013 0.41614 0.57152 C 0.44288 0.58379 0.42205 0.57592 0.48125 0.57361 C 0.48767 0.57129 0.49479 0.57129 0.50086 0.56759 C 0.50573 0.56481 0.51146 0.56273 0.51614 0.55949 C 0.51771 0.5581 0.51892 0.55625 0.52066 0.55532 C 0.52743 0.55185 0.53368 0.55231 0.54027 0.54722 C 0.54253 0.5456 0.54409 0.54282 0.54635 0.5412 C 0.54774 0.54004 0.54948 0.54027 0.55086 0.53935 C 0.55503 0.5368 0.56302 0.53125 0.56302 0.53125 C 0.56406 0.52986 0.56475 0.528 0.56614 0.52708 C 0.56805 0.52592 0.57066 0.52708 0.57222 0.52523 C 0.57343 0.52361 0.57239 0.5206 0.57361 0.51898 C 0.57482 0.51736 0.57673 0.51782 0.5783 0.51713 C 0.58541 0.5074 0.58611 0.50393 0.59496 0.50092 C 0.59652 0.49953 0.59791 0.49791 0.59948 0.49675 C 0.60086 0.49583 0.6026 0.49606 0.60399 0.4949 C 0.60642 0.49282 0.60781 0.48912 0.61007 0.4868 C 0.61927 0.47777 0.61649 0.47963 0.62517 0.47662 C 0.63559 0.46759 0.64982 0.46666 0.66163 0.4625 C 0.67569 0.46319 0.68993 0.46342 0.70399 0.46458 C 0.71215 0.46527 0.72031 0.48078 0.72673 0.4868 C 0.72777 0.48888 0.7283 0.4912 0.72968 0.49282 C 0.7309 0.49421 0.73316 0.49351 0.7342 0.4949 C 0.73524 0.49629 0.73489 0.49907 0.73576 0.50092 C 0.73646 0.50254 0.73784 0.50324 0.73889 0.50486 C 0.73941 0.50694 0.74027 0.51088 0.74027 0.51088 " pathEditMode="relative" ptsTypes="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5FF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444500"/>
            <a:ext cx="892430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Any  function in the form: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3333CC"/>
                </a:solidFill>
              </a:rPr>
              <a:t>f</a:t>
            </a:r>
            <a:r>
              <a:rPr lang="en-US" sz="2400" b="1" dirty="0">
                <a:solidFill>
                  <a:srgbClr val="3333CC"/>
                </a:solidFill>
              </a:rPr>
              <a:t>(</a:t>
            </a: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dirty="0">
                <a:solidFill>
                  <a:srgbClr val="3333CC"/>
                </a:solidFill>
              </a:rPr>
              <a:t>) = </a:t>
            </a:r>
            <a:r>
              <a:rPr lang="en-US" sz="2400" b="1" i="1" dirty="0" err="1">
                <a:solidFill>
                  <a:srgbClr val="3333CC"/>
                </a:solidFill>
              </a:rPr>
              <a:t>a</a:t>
            </a:r>
            <a:r>
              <a:rPr lang="en-US" sz="2400" b="1" i="1" baseline="-25000" dirty="0" err="1">
                <a:solidFill>
                  <a:srgbClr val="3333CC"/>
                </a:solidFill>
              </a:rPr>
              <a:t>n</a:t>
            </a:r>
            <a:r>
              <a:rPr lang="en-US" sz="2400" b="1" i="1" dirty="0" err="1">
                <a:solidFill>
                  <a:srgbClr val="3333CC"/>
                </a:solidFill>
              </a:rPr>
              <a:t>x</a:t>
            </a:r>
            <a:r>
              <a:rPr lang="en-US" sz="2400" b="1" i="1" baseline="30000" dirty="0" err="1">
                <a:solidFill>
                  <a:srgbClr val="3333CC"/>
                </a:solidFill>
              </a:rPr>
              <a:t>n</a:t>
            </a:r>
            <a:r>
              <a:rPr lang="en-US" sz="2400" b="1" dirty="0">
                <a:solidFill>
                  <a:srgbClr val="3333CC"/>
                </a:solidFill>
              </a:rPr>
              <a:t> + </a:t>
            </a:r>
            <a:r>
              <a:rPr lang="en-US" sz="2400" b="1" i="1" dirty="0">
                <a:solidFill>
                  <a:srgbClr val="3333CC"/>
                </a:solidFill>
              </a:rPr>
              <a:t>a</a:t>
            </a:r>
            <a:r>
              <a:rPr lang="en-US" sz="2400" b="1" i="1" baseline="-25000" dirty="0">
                <a:solidFill>
                  <a:srgbClr val="3333CC"/>
                </a:solidFill>
              </a:rPr>
              <a:t>n</a:t>
            </a:r>
            <a:r>
              <a:rPr lang="en-US" sz="2400" b="1" baseline="-25000" dirty="0">
                <a:solidFill>
                  <a:srgbClr val="3333CC"/>
                </a:solidFill>
              </a:rPr>
              <a:t>-1</a:t>
            </a: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i="1" baseline="30000" dirty="0">
                <a:solidFill>
                  <a:srgbClr val="3333CC"/>
                </a:solidFill>
              </a:rPr>
              <a:t>n</a:t>
            </a:r>
            <a:r>
              <a:rPr lang="en-US" sz="2400" b="1" baseline="30000" dirty="0">
                <a:solidFill>
                  <a:srgbClr val="3333CC"/>
                </a:solidFill>
              </a:rPr>
              <a:t> - 1</a:t>
            </a:r>
            <a:r>
              <a:rPr lang="en-US" sz="2400" b="1" dirty="0">
                <a:solidFill>
                  <a:srgbClr val="3333CC"/>
                </a:solidFill>
              </a:rPr>
              <a:t> + </a:t>
            </a:r>
            <a:r>
              <a:rPr lang="en-US" sz="2400" b="1" i="1" dirty="0">
                <a:solidFill>
                  <a:srgbClr val="3333CC"/>
                </a:solidFill>
              </a:rPr>
              <a:t>a</a:t>
            </a:r>
            <a:r>
              <a:rPr lang="en-US" sz="2400" b="1" i="1" baseline="-25000" dirty="0">
                <a:solidFill>
                  <a:srgbClr val="3333CC"/>
                </a:solidFill>
              </a:rPr>
              <a:t>n</a:t>
            </a:r>
            <a:r>
              <a:rPr lang="en-US" sz="2400" b="1" baseline="-25000" dirty="0">
                <a:solidFill>
                  <a:srgbClr val="3333CC"/>
                </a:solidFill>
              </a:rPr>
              <a:t> - 2</a:t>
            </a: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i="1" baseline="30000" dirty="0">
                <a:solidFill>
                  <a:srgbClr val="3333CC"/>
                </a:solidFill>
              </a:rPr>
              <a:t>n</a:t>
            </a:r>
            <a:r>
              <a:rPr lang="en-US" sz="2400" b="1" baseline="30000" dirty="0">
                <a:solidFill>
                  <a:srgbClr val="3333CC"/>
                </a:solidFill>
              </a:rPr>
              <a:t> -2 </a:t>
            </a:r>
            <a:r>
              <a:rPr lang="en-US" sz="2400" b="1" dirty="0">
                <a:solidFill>
                  <a:srgbClr val="3333CC"/>
                </a:solidFill>
              </a:rPr>
              <a:t> + … + </a:t>
            </a:r>
            <a:r>
              <a:rPr lang="en-US" sz="2400" b="1" i="1" dirty="0">
                <a:solidFill>
                  <a:srgbClr val="3333CC"/>
                </a:solidFill>
              </a:rPr>
              <a:t>a</a:t>
            </a:r>
            <a:r>
              <a:rPr lang="en-US" sz="2400" b="1" baseline="-25000" dirty="0">
                <a:solidFill>
                  <a:srgbClr val="3333CC"/>
                </a:solidFill>
              </a:rPr>
              <a:t>1</a:t>
            </a:r>
            <a:r>
              <a:rPr lang="en-US" sz="2400" b="1" i="1" dirty="0">
                <a:solidFill>
                  <a:srgbClr val="3333CC"/>
                </a:solidFill>
              </a:rPr>
              <a:t>x</a:t>
            </a:r>
            <a:r>
              <a:rPr lang="en-US" sz="2400" b="1" dirty="0">
                <a:solidFill>
                  <a:srgbClr val="3333CC"/>
                </a:solidFill>
              </a:rPr>
              <a:t> + </a:t>
            </a:r>
            <a:r>
              <a:rPr lang="en-US" sz="2400" b="1" i="1" dirty="0">
                <a:solidFill>
                  <a:srgbClr val="3333CC"/>
                </a:solidFill>
              </a:rPr>
              <a:t>a</a:t>
            </a:r>
            <a:r>
              <a:rPr lang="en-US" sz="2400" b="1" baseline="-25000" dirty="0">
                <a:solidFill>
                  <a:srgbClr val="3333CC"/>
                </a:solidFill>
              </a:rPr>
              <a:t>0 </a:t>
            </a:r>
            <a:endParaRPr lang="en-US" sz="2400" b="1" dirty="0">
              <a:solidFill>
                <a:srgbClr val="3333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where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rgbClr val="000000"/>
                </a:solidFill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</a:rPr>
              <a:t>is a variable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the coefficients of the variable, 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i="1" baseline="-25000" dirty="0">
                <a:solidFill>
                  <a:srgbClr val="000000"/>
                </a:solidFill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,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i="1" baseline="-25000" dirty="0" smtClean="0">
                <a:solidFill>
                  <a:srgbClr val="000000"/>
                </a:solidFill>
              </a:rPr>
              <a:t>n - 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</a:rPr>
              <a:t> ….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baseline="-25000" dirty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, are </a:t>
            </a:r>
            <a:r>
              <a:rPr lang="en-US" sz="2400" b="1" dirty="0">
                <a:solidFill>
                  <a:srgbClr val="000000"/>
                </a:solidFill>
              </a:rPr>
              <a:t>real </a:t>
            </a:r>
            <a:r>
              <a:rPr lang="en-US" sz="2400" b="1" dirty="0" smtClean="0">
                <a:solidFill>
                  <a:srgbClr val="000000"/>
                </a:solidFill>
              </a:rPr>
              <a:t>numbers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rgbClr val="000000"/>
                </a:solidFill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is a </a:t>
            </a:r>
            <a:r>
              <a:rPr lang="en-US" sz="2400" b="1" dirty="0" smtClean="0">
                <a:solidFill>
                  <a:srgbClr val="000000"/>
                </a:solidFill>
              </a:rPr>
              <a:t>whole number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88950" y="5112327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4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baseline="30000" dirty="0">
                <a:solidFill>
                  <a:srgbClr val="000000"/>
                </a:solidFill>
              </a:rPr>
              <a:t>-3</a:t>
            </a:r>
            <a:r>
              <a:rPr lang="en-US" sz="2400" dirty="0">
                <a:solidFill>
                  <a:srgbClr val="000000"/>
                </a:solidFill>
              </a:rPr>
              <a:t> + 8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+ 3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- 2</a:t>
            </a: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63633"/>
              </p:ext>
            </p:extLst>
          </p:nvPr>
        </p:nvGraphicFramePr>
        <p:xfrm>
          <a:off x="5921375" y="3630613"/>
          <a:ext cx="28638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4" imgW="1460160" imgH="393480" progId="Equation.DSMT4">
                  <p:embed/>
                </p:oleObj>
              </mc:Choice>
              <mc:Fallback>
                <p:oleObj name="Equation" r:id="rId4" imgW="1460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3630613"/>
                        <a:ext cx="28638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201855"/>
              </p:ext>
            </p:extLst>
          </p:nvPr>
        </p:nvGraphicFramePr>
        <p:xfrm>
          <a:off x="6176963" y="5105400"/>
          <a:ext cx="1981200" cy="683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6" imgW="1104900" imgH="381000" progId="Equation.3">
                  <p:embed/>
                </p:oleObj>
              </mc:Choice>
              <mc:Fallback>
                <p:oleObj name="Equation" r:id="rId6" imgW="11049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5105400"/>
                        <a:ext cx="1981200" cy="683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905000" y="-61913"/>
            <a:ext cx="5262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000000"/>
                </a:solidFill>
              </a:rPr>
              <a:t>Identifying Polynomial Functions</a:t>
            </a:r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153124"/>
              </p:ext>
            </p:extLst>
          </p:nvPr>
        </p:nvGraphicFramePr>
        <p:xfrm>
          <a:off x="3124200" y="3743325"/>
          <a:ext cx="25654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8" imgW="1307880" imgH="266400" progId="Equation.DSMT4">
                  <p:embed/>
                </p:oleObj>
              </mc:Choice>
              <mc:Fallback>
                <p:oleObj name="Equation" r:id="rId8" imgW="13078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43325"/>
                        <a:ext cx="25654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020588"/>
              </p:ext>
            </p:extLst>
          </p:nvPr>
        </p:nvGraphicFramePr>
        <p:xfrm>
          <a:off x="258763" y="3792538"/>
          <a:ext cx="22161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0" imgW="1130040" imgH="228600" progId="Equation.DSMT4">
                  <p:embed/>
                </p:oleObj>
              </mc:Choice>
              <mc:Fallback>
                <p:oleObj name="Equation" r:id="rId10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3792538"/>
                        <a:ext cx="221615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64133" y="2819400"/>
            <a:ext cx="5835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Circle only the polynomial functions.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236843" y="5107862"/>
            <a:ext cx="878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6096000"/>
            <a:ext cx="8295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EF19D6"/>
                </a:solidFill>
              </a:rPr>
              <a:t>Explain why the other functions are not polynomials.</a:t>
            </a:r>
            <a:endParaRPr lang="en-US" sz="2800" b="1" dirty="0">
              <a:solidFill>
                <a:srgbClr val="EF19D6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28600" y="3505200"/>
            <a:ext cx="2438400" cy="9906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791199" y="3356474"/>
            <a:ext cx="3124201" cy="121552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053896" y="4921630"/>
            <a:ext cx="1371607" cy="83859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100" grpId="0" autoUpdateAnimBg="0"/>
      <p:bldP spid="2" grpId="0"/>
      <p:bldP spid="19" grpId="0" autoUpdateAnimBg="0"/>
      <p:bldP spid="20" grpId="0"/>
      <p:bldP spid="3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2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3333CC"/>
                </a:solidFill>
              </a:rPr>
              <a:t>f</a:t>
            </a:r>
            <a:r>
              <a:rPr lang="en-US" sz="2800" b="1" dirty="0" smtClean="0">
                <a:solidFill>
                  <a:srgbClr val="3333CC"/>
                </a:solidFill>
              </a:rPr>
              <a:t>(</a:t>
            </a:r>
            <a:r>
              <a:rPr lang="en-US" sz="2800" b="1" i="1" dirty="0" smtClean="0">
                <a:solidFill>
                  <a:srgbClr val="3333CC"/>
                </a:solidFill>
              </a:rPr>
              <a:t>x</a:t>
            </a:r>
            <a:r>
              <a:rPr lang="en-US" sz="2800" b="1" dirty="0" smtClean="0">
                <a:solidFill>
                  <a:srgbClr val="3333CC"/>
                </a:solidFill>
              </a:rPr>
              <a:t>) = </a:t>
            </a:r>
            <a:r>
              <a:rPr lang="en-US" sz="2800" b="1" i="1" dirty="0" err="1" smtClean="0">
                <a:solidFill>
                  <a:srgbClr val="3333CC"/>
                </a:solidFill>
              </a:rPr>
              <a:t>a</a:t>
            </a:r>
            <a:r>
              <a:rPr lang="en-US" sz="2800" b="1" i="1" baseline="-25000" dirty="0" err="1" smtClean="0">
                <a:solidFill>
                  <a:srgbClr val="3333CC"/>
                </a:solidFill>
              </a:rPr>
              <a:t>n</a:t>
            </a:r>
            <a:r>
              <a:rPr lang="en-US" sz="2800" b="1" i="1" dirty="0" err="1" smtClean="0">
                <a:solidFill>
                  <a:srgbClr val="3333CC"/>
                </a:solidFill>
              </a:rPr>
              <a:t>x</a:t>
            </a:r>
            <a:r>
              <a:rPr lang="en-US" sz="2800" b="1" i="1" baseline="30000" dirty="0" err="1" smtClean="0">
                <a:solidFill>
                  <a:srgbClr val="3333CC"/>
                </a:solidFill>
              </a:rPr>
              <a:t>n</a:t>
            </a:r>
            <a:r>
              <a:rPr lang="en-US" sz="2800" b="1" dirty="0" smtClean="0">
                <a:solidFill>
                  <a:srgbClr val="3333CC"/>
                </a:solidFill>
              </a:rPr>
              <a:t> + </a:t>
            </a:r>
            <a:r>
              <a:rPr lang="en-US" sz="2800" b="1" i="1" dirty="0" smtClean="0">
                <a:solidFill>
                  <a:srgbClr val="3333CC"/>
                </a:solidFill>
              </a:rPr>
              <a:t>a</a:t>
            </a:r>
            <a:r>
              <a:rPr lang="en-US" sz="2800" b="1" i="1" baseline="-25000" dirty="0" smtClean="0">
                <a:solidFill>
                  <a:srgbClr val="3333CC"/>
                </a:solidFill>
              </a:rPr>
              <a:t>n</a:t>
            </a:r>
            <a:r>
              <a:rPr lang="en-US" sz="2800" b="1" baseline="-25000" dirty="0" smtClean="0">
                <a:solidFill>
                  <a:srgbClr val="3333CC"/>
                </a:solidFill>
              </a:rPr>
              <a:t>-1</a:t>
            </a:r>
            <a:r>
              <a:rPr lang="en-US" sz="2800" b="1" i="1" dirty="0" smtClean="0">
                <a:solidFill>
                  <a:srgbClr val="3333CC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3333CC"/>
                </a:solidFill>
              </a:rPr>
              <a:t>n</a:t>
            </a:r>
            <a:r>
              <a:rPr lang="en-US" sz="2800" b="1" baseline="30000" dirty="0" smtClean="0">
                <a:solidFill>
                  <a:srgbClr val="3333CC"/>
                </a:solidFill>
              </a:rPr>
              <a:t> - 1</a:t>
            </a:r>
            <a:r>
              <a:rPr lang="en-US" sz="2800" b="1" dirty="0" smtClean="0">
                <a:solidFill>
                  <a:srgbClr val="3333CC"/>
                </a:solidFill>
              </a:rPr>
              <a:t> + </a:t>
            </a:r>
            <a:r>
              <a:rPr lang="en-US" sz="2800" b="1" i="1" dirty="0" smtClean="0">
                <a:solidFill>
                  <a:srgbClr val="3333CC"/>
                </a:solidFill>
              </a:rPr>
              <a:t>a</a:t>
            </a:r>
            <a:r>
              <a:rPr lang="en-US" sz="2800" b="1" i="1" baseline="-25000" dirty="0" smtClean="0">
                <a:solidFill>
                  <a:srgbClr val="3333CC"/>
                </a:solidFill>
              </a:rPr>
              <a:t>n</a:t>
            </a:r>
            <a:r>
              <a:rPr lang="en-US" sz="2800" b="1" baseline="-25000" dirty="0" smtClean="0">
                <a:solidFill>
                  <a:srgbClr val="3333CC"/>
                </a:solidFill>
              </a:rPr>
              <a:t> - 2</a:t>
            </a:r>
            <a:r>
              <a:rPr lang="en-US" sz="2800" b="1" i="1" dirty="0" smtClean="0">
                <a:solidFill>
                  <a:srgbClr val="3333CC"/>
                </a:solidFill>
              </a:rPr>
              <a:t>x</a:t>
            </a:r>
            <a:r>
              <a:rPr lang="en-US" sz="2800" b="1" i="1" baseline="30000" dirty="0" smtClean="0">
                <a:solidFill>
                  <a:srgbClr val="3333CC"/>
                </a:solidFill>
              </a:rPr>
              <a:t>n</a:t>
            </a:r>
            <a:r>
              <a:rPr lang="en-US" sz="2800" b="1" baseline="30000" dirty="0" smtClean="0">
                <a:solidFill>
                  <a:srgbClr val="3333CC"/>
                </a:solidFill>
              </a:rPr>
              <a:t> -2 </a:t>
            </a:r>
            <a:r>
              <a:rPr lang="en-US" sz="2800" b="1" dirty="0" smtClean="0">
                <a:solidFill>
                  <a:srgbClr val="3333CC"/>
                </a:solidFill>
              </a:rPr>
              <a:t> + … + </a:t>
            </a:r>
            <a:r>
              <a:rPr lang="en-US" sz="2800" b="1" i="1" dirty="0" smtClean="0">
                <a:solidFill>
                  <a:srgbClr val="3333CC"/>
                </a:solidFill>
              </a:rPr>
              <a:t>a</a:t>
            </a:r>
            <a:r>
              <a:rPr lang="en-US" sz="2800" b="1" baseline="-25000" dirty="0" smtClean="0">
                <a:solidFill>
                  <a:srgbClr val="3333CC"/>
                </a:solidFill>
              </a:rPr>
              <a:t>1</a:t>
            </a:r>
            <a:r>
              <a:rPr lang="en-US" sz="2800" b="1" i="1" dirty="0" smtClean="0">
                <a:solidFill>
                  <a:srgbClr val="3333CC"/>
                </a:solidFill>
              </a:rPr>
              <a:t>x</a:t>
            </a:r>
            <a:r>
              <a:rPr lang="en-US" sz="2800" b="1" dirty="0" smtClean="0">
                <a:solidFill>
                  <a:srgbClr val="3333CC"/>
                </a:solidFill>
              </a:rPr>
              <a:t> + </a:t>
            </a:r>
            <a:r>
              <a:rPr lang="en-US" sz="2800" b="1" i="1" dirty="0" smtClean="0">
                <a:solidFill>
                  <a:srgbClr val="3333CC"/>
                </a:solidFill>
              </a:rPr>
              <a:t>a</a:t>
            </a:r>
            <a:r>
              <a:rPr lang="en-US" sz="2800" b="1" baseline="-25000" dirty="0" smtClean="0">
                <a:solidFill>
                  <a:srgbClr val="3333CC"/>
                </a:solidFill>
              </a:rPr>
              <a:t>0 </a:t>
            </a:r>
            <a:endParaRPr lang="en-US" sz="2800" b="1" dirty="0">
              <a:solidFill>
                <a:srgbClr val="3333CC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305214"/>
            <a:ext cx="5310797" cy="1285335"/>
            <a:chOff x="228600" y="305214"/>
            <a:chExt cx="5310797" cy="12853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305214"/>
              <a:ext cx="1289050" cy="128533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531505" y="593938"/>
              <a:ext cx="4007892" cy="70788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5">
                      <a:lumMod val="75000"/>
                    </a:schemeClr>
                  </a:solidFill>
                  <a:effectLst/>
                </a:rPr>
                <a:t>More Vocabulary</a:t>
              </a:r>
              <a:endPara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01323" y="2971800"/>
            <a:ext cx="827983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degree of the polynomial function is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, </a:t>
            </a:r>
          </a:p>
          <a:p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the exponent of the greatest power of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x.</a:t>
            </a:r>
          </a:p>
          <a:p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relates to the number of changes of direction on the graph of the function</a:t>
            </a:r>
          </a:p>
          <a:p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    relates to the direction of opening or end behaviour of graph</a:t>
            </a: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leading coefficient is </a:t>
            </a:r>
            <a:r>
              <a:rPr lang="en-US" sz="2400" b="1" i="1" dirty="0" smtClean="0"/>
              <a:t>a</a:t>
            </a:r>
            <a:r>
              <a:rPr lang="en-US" sz="2400" b="1" i="1" baseline="30000" dirty="0" smtClean="0"/>
              <a:t>n</a:t>
            </a:r>
            <a:r>
              <a:rPr lang="en-US" sz="2400" b="1" dirty="0" smtClean="0"/>
              <a:t>,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the coefficient of the greatest power of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x.</a:t>
            </a:r>
          </a:p>
          <a:p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relates to the direction of opening or end behaviour of graph</a:t>
            </a:r>
            <a:endParaRPr lang="en-US" sz="2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constant term is </a:t>
            </a:r>
            <a:r>
              <a:rPr lang="en-US" sz="2400" b="1" i="1" dirty="0" smtClean="0"/>
              <a:t>a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000" b="1" baseline="30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sz="2400" b="1" dirty="0" smtClean="0"/>
              <a:t>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relates to the y-intercept of the graph of the function</a:t>
            </a:r>
            <a:endParaRPr lang="en-US" sz="20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45828"/>
              </p:ext>
            </p:extLst>
          </p:nvPr>
        </p:nvGraphicFramePr>
        <p:xfrm>
          <a:off x="990599" y="2362200"/>
          <a:ext cx="42375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4" imgW="1815840" imgH="228600" progId="Equation.DSMT4">
                  <p:embed/>
                </p:oleObj>
              </mc:Choice>
              <mc:Fallback>
                <p:oleObj name="Equation" r:id="rId4" imgW="18158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2362200"/>
                        <a:ext cx="423756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15825" y="2971800"/>
            <a:ext cx="1613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degree of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5825" y="4572000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8450" y="5715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205" y="-76200"/>
            <a:ext cx="6338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Characteristics of Polynomial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1324" y="381000"/>
            <a:ext cx="545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Odd Degree Polynomial Functions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30310"/>
              </p:ext>
            </p:extLst>
          </p:nvPr>
        </p:nvGraphicFramePr>
        <p:xfrm>
          <a:off x="457199" y="914400"/>
          <a:ext cx="8001000" cy="5791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4701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Degree 1          </a:t>
                      </a:r>
                      <a:r>
                        <a:rPr lang="en-US" sz="2400" b="1" i="0" dirty="0" smtClean="0"/>
                        <a:t>Linear</a:t>
                      </a:r>
                      <a:r>
                        <a:rPr lang="en-US" sz="2400" b="1" dirty="0" smtClean="0"/>
                        <a:t>          </a:t>
                      </a:r>
                      <a:r>
                        <a:rPr lang="en-US" sz="2400" b="1" i="1" dirty="0" smtClean="0"/>
                        <a:t>y</a:t>
                      </a:r>
                      <a:r>
                        <a:rPr lang="en-US" sz="2400" b="1" dirty="0" smtClean="0"/>
                        <a:t> = </a:t>
                      </a:r>
                      <a:r>
                        <a:rPr lang="en-US" sz="2400" b="1" i="1" dirty="0" smtClean="0"/>
                        <a:t>ax</a:t>
                      </a:r>
                      <a:r>
                        <a:rPr lang="en-US" sz="2400" b="1" dirty="0" smtClean="0"/>
                        <a:t> +</a:t>
                      </a:r>
                      <a:r>
                        <a:rPr lang="en-US" sz="2400" b="1" i="1" dirty="0" smtClean="0"/>
                        <a:t> c</a:t>
                      </a:r>
                      <a:endParaRPr lang="en-US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4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One direction</a:t>
                      </a:r>
                      <a:endParaRPr lang="en-US" sz="20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&gt;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&lt; 0</a:t>
                      </a:r>
                      <a:endParaRPr lang="en-US" b="1" dirty="0"/>
                    </a:p>
                  </a:txBody>
                  <a:tcPr/>
                </a:tc>
              </a:tr>
              <a:tr h="235062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positive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Leading coefficient negative</a:t>
                      </a:r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 behaviour  -   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</a:t>
                      </a:r>
                      <a:r>
                        <a:rPr lang="en-US" b="1" baseline="0" dirty="0" smtClean="0"/>
                        <a:t> behaviour  +   - </a:t>
                      </a:r>
                      <a:endParaRPr lang="en-US" b="1" dirty="0" smtClean="0"/>
                    </a:p>
                  </a:txBody>
                  <a:tcPr/>
                </a:tc>
              </a:tr>
              <a:tr h="6581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Constant term    c = y-intercept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Constant term    c = y-intercept</a:t>
                      </a:r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 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   one</a:t>
                      </a:r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Max or Min?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 or Min ?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68480"/>
            <a:ext cx="2362200" cy="192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885" y="2268480"/>
            <a:ext cx="2362200" cy="192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3505200" y="1447800"/>
            <a:ext cx="1828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1828800"/>
            <a:ext cx="1828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209800"/>
            <a:ext cx="29718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4180" y="4551220"/>
            <a:ext cx="3048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33400" y="4939145"/>
            <a:ext cx="3048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5334000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19545" y="5992090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05055" y="1821875"/>
            <a:ext cx="1828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191656"/>
            <a:ext cx="33528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30435" y="4544295"/>
            <a:ext cx="3048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09655" y="4932220"/>
            <a:ext cx="3048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09655" y="5327075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95800" y="5985165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2620" y="6373090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09655" y="6373090"/>
            <a:ext cx="3352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4659" y="76200"/>
            <a:ext cx="555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Even Degree Polynomial Function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93889"/>
              </p:ext>
            </p:extLst>
          </p:nvPr>
        </p:nvGraphicFramePr>
        <p:xfrm>
          <a:off x="228600" y="698028"/>
          <a:ext cx="8763000" cy="5791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0"/>
                <a:gridCol w="4381500"/>
              </a:tblGrid>
              <a:tr h="4701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Degree </a:t>
                      </a:r>
                      <a:r>
                        <a:rPr lang="en-US" sz="2400" b="1" dirty="0" smtClean="0"/>
                        <a:t>2          </a:t>
                      </a:r>
                      <a:r>
                        <a:rPr lang="en-US" sz="2400" b="1" i="0" dirty="0" smtClean="0"/>
                        <a:t>Quadratic      </a:t>
                      </a:r>
                      <a:r>
                        <a:rPr lang="en-US" sz="2400" b="1" i="1" dirty="0" smtClean="0"/>
                        <a:t>y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/>
                        <a:t>= </a:t>
                      </a:r>
                      <a:r>
                        <a:rPr lang="en-US" sz="2400" b="1" i="1" dirty="0" smtClean="0"/>
                        <a:t>ax</a:t>
                      </a:r>
                      <a:r>
                        <a:rPr lang="en-US" sz="2400" b="1" i="1" baseline="30000" dirty="0" smtClean="0"/>
                        <a:t>2</a:t>
                      </a:r>
                      <a:r>
                        <a:rPr lang="en-US" sz="2400" b="1" dirty="0" smtClean="0"/>
                        <a:t> + </a:t>
                      </a:r>
                      <a:r>
                        <a:rPr lang="en-US" sz="2400" b="1" i="1" dirty="0" err="1" smtClean="0"/>
                        <a:t>bx</a:t>
                      </a:r>
                      <a:r>
                        <a:rPr lang="en-US" sz="2400" b="1" dirty="0" smtClean="0"/>
                        <a:t> +</a:t>
                      </a:r>
                      <a:r>
                        <a:rPr lang="en-US" sz="2400" b="1" i="1" dirty="0" smtClean="0"/>
                        <a:t> </a:t>
                      </a:r>
                      <a:r>
                        <a:rPr lang="en-US" sz="2400" b="1" i="1" dirty="0" smtClean="0"/>
                        <a:t>c</a:t>
                      </a:r>
                      <a:endParaRPr lang="en-US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4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Two directions</a:t>
                      </a:r>
                      <a:endParaRPr lang="en-US" sz="20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&gt;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&lt;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 smtClean="0"/>
                    </a:p>
                  </a:txBody>
                  <a:tcPr/>
                </a:tc>
              </a:tr>
              <a:tr h="235062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positive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 negative</a:t>
                      </a:r>
                      <a:endParaRPr lang="en-US" b="1" dirty="0" smtClean="0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 behaviour  </a:t>
                      </a:r>
                      <a:r>
                        <a:rPr lang="en-US" b="1" dirty="0" smtClean="0"/>
                        <a:t>+   </a:t>
                      </a:r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End behaviour  </a:t>
                      </a:r>
                      <a:r>
                        <a:rPr lang="en-US" b="1" baseline="0" dirty="0" smtClean="0"/>
                        <a:t> -    -  </a:t>
                      </a:r>
                      <a:endParaRPr lang="en-US" b="1" dirty="0" smtClean="0"/>
                    </a:p>
                  </a:txBody>
                  <a:tcPr/>
                </a:tc>
              </a:tr>
              <a:tr h="6581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Constant term    c = y-intercept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Constant term    c = y-intercept</a:t>
                      </a:r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 </a:t>
                      </a:r>
                      <a:r>
                        <a:rPr lang="en-US" b="1" baseline="0" dirty="0" smtClean="0"/>
                        <a:t>none, one, two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 none, one, two</a:t>
                      </a:r>
                      <a:endParaRPr lang="en-US" b="1" dirty="0" smtClean="0"/>
                    </a:p>
                  </a:txBody>
                  <a:tcPr/>
                </a:tc>
              </a:tr>
              <a:tr h="3809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Max or Min 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 or Min ?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59070"/>
            <a:ext cx="1339352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9070"/>
            <a:ext cx="1339352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59070"/>
            <a:ext cx="1339352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98228"/>
            <a:ext cx="1339351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24" y="2298228"/>
            <a:ext cx="1339351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049" y="2298228"/>
            <a:ext cx="1339351" cy="11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3505200" y="1231428"/>
            <a:ext cx="2133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5476" y="1605498"/>
            <a:ext cx="2133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4355628"/>
            <a:ext cx="278715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8655" y="4729703"/>
            <a:ext cx="278715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5131488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0945" y="5775718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4800" y="2206670"/>
            <a:ext cx="1477779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61411" y="2168570"/>
            <a:ext cx="1477779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18022" y="2130470"/>
            <a:ext cx="1553978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90755" y="1612428"/>
            <a:ext cx="2133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62055" y="4355628"/>
            <a:ext cx="2913994" cy="3186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75910" y="4722778"/>
            <a:ext cx="278715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662055" y="5117628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48200" y="5782648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48200" y="2298228"/>
            <a:ext cx="1477779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8666" y="2183928"/>
            <a:ext cx="1477779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75277" y="2145828"/>
            <a:ext cx="1540123" cy="15393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70165" y="6158345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03615" y="6156728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9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5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960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Your Turn: Graph the given polynomial function and identify the characteristics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441220"/>
              </p:ext>
            </p:extLst>
          </p:nvPr>
        </p:nvGraphicFramePr>
        <p:xfrm>
          <a:off x="228600" y="457200"/>
          <a:ext cx="8763000" cy="60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470125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i="0" dirty="0" smtClean="0"/>
                        <a:t>Cubic       </a:t>
                      </a:r>
                      <a:r>
                        <a:rPr lang="en-US" sz="2400" b="1" i="1" dirty="0" smtClean="0"/>
                        <a:t>y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/>
                        <a:t>= </a:t>
                      </a:r>
                      <a:r>
                        <a:rPr lang="en-US" sz="2400" b="1" i="1" dirty="0" smtClean="0"/>
                        <a:t>ax</a:t>
                      </a:r>
                      <a:r>
                        <a:rPr lang="en-US" sz="2400" b="1" i="0" baseline="30000" dirty="0" smtClean="0"/>
                        <a:t>3</a:t>
                      </a:r>
                      <a:r>
                        <a:rPr lang="en-US" sz="2400" b="1" dirty="0" smtClean="0"/>
                        <a:t> + </a:t>
                      </a:r>
                      <a:r>
                        <a:rPr lang="en-US" sz="2400" b="1" i="1" dirty="0" smtClean="0"/>
                        <a:t>bx</a:t>
                      </a:r>
                      <a:r>
                        <a:rPr lang="en-US" sz="2400" b="1" i="0" baseline="30000" dirty="0" smtClean="0"/>
                        <a:t>2</a:t>
                      </a:r>
                      <a:r>
                        <a:rPr lang="en-US" sz="2400" b="1" dirty="0" smtClean="0"/>
                        <a:t> +</a:t>
                      </a:r>
                      <a:r>
                        <a:rPr lang="en-US" sz="2400" b="1" i="1" dirty="0" smtClean="0"/>
                        <a:t> cx + d          </a:t>
                      </a:r>
                      <a:r>
                        <a:rPr lang="en-US" sz="2400" b="1" dirty="0" smtClean="0"/>
                        <a:t>Degree ____  Odd or Even?</a:t>
                      </a:r>
                      <a:endParaRPr lang="en-US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4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_________ possible changes in direction</a:t>
                      </a:r>
                      <a:endParaRPr lang="en-US" sz="20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&gt;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 &lt;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062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coefficient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End behaviour 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Resembles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End behaviour</a:t>
                      </a:r>
                    </a:p>
                    <a:p>
                      <a:r>
                        <a:rPr lang="en-US" b="1" dirty="0" smtClean="0"/>
                        <a:t>Resembles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76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Constant term    </a:t>
                      </a:r>
                    </a:p>
                    <a:p>
                      <a:r>
                        <a:rPr lang="en-US" b="1" dirty="0" smtClean="0"/>
                        <a:t>Domain </a:t>
                      </a:r>
                      <a:r>
                        <a:rPr lang="en-US" b="1" baseline="0" dirty="0" smtClean="0"/>
                        <a:t>                    Range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Constant term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Domain                          Range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Max or Min?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 or Min?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28011"/>
              </p:ext>
            </p:extLst>
          </p:nvPr>
        </p:nvGraphicFramePr>
        <p:xfrm>
          <a:off x="770467" y="1828800"/>
          <a:ext cx="6773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3" imgW="406080" imgH="228600" progId="Equation.DSMT4">
                  <p:embed/>
                </p:oleObj>
              </mc:Choice>
              <mc:Fallback>
                <p:oleObj name="Equation" r:id="rId3" imgW="406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67" y="1828800"/>
                        <a:ext cx="67733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986961"/>
              </p:ext>
            </p:extLst>
          </p:nvPr>
        </p:nvGraphicFramePr>
        <p:xfrm>
          <a:off x="2487613" y="1828800"/>
          <a:ext cx="20081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5" imgW="1206360" imgH="228600" progId="Equation.DSMT4">
                  <p:embed/>
                </p:oleObj>
              </mc:Choice>
              <mc:Fallback>
                <p:oleObj name="Equation" r:id="rId5" imgW="1206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1828800"/>
                        <a:ext cx="20081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748426"/>
              </p:ext>
            </p:extLst>
          </p:nvPr>
        </p:nvGraphicFramePr>
        <p:xfrm>
          <a:off x="4760913" y="1828800"/>
          <a:ext cx="8270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1828800"/>
                        <a:ext cx="8270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579460"/>
              </p:ext>
            </p:extLst>
          </p:nvPr>
        </p:nvGraphicFramePr>
        <p:xfrm>
          <a:off x="6835775" y="1752600"/>
          <a:ext cx="2155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9" imgW="1295280" imgH="228600" progId="Equation.DSMT4">
                  <p:embed/>
                </p:oleObj>
              </mc:Choice>
              <mc:Fallback>
                <p:oleObj name="Equation" r:id="rId9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1752600"/>
                        <a:ext cx="2155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960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Your Turn: Graph the given polynomial function and identify the characteristics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43413"/>
              </p:ext>
            </p:extLst>
          </p:nvPr>
        </p:nvGraphicFramePr>
        <p:xfrm>
          <a:off x="228600" y="533400"/>
          <a:ext cx="8763000" cy="5791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2857500"/>
                <a:gridCol w="1333500"/>
                <a:gridCol w="3048000"/>
              </a:tblGrid>
              <a:tr h="470125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i="0" dirty="0" smtClean="0"/>
                        <a:t>Quartic    </a:t>
                      </a:r>
                      <a:r>
                        <a:rPr lang="en-US" sz="2400" b="1" i="1" dirty="0" smtClean="0"/>
                        <a:t>y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/>
                        <a:t>= </a:t>
                      </a:r>
                      <a:r>
                        <a:rPr lang="en-US" sz="2400" b="1" i="1" dirty="0" smtClean="0"/>
                        <a:t>ax</a:t>
                      </a:r>
                      <a:r>
                        <a:rPr lang="en-US" sz="2400" b="1" i="0" baseline="30000" dirty="0" smtClean="0"/>
                        <a:t>4</a:t>
                      </a:r>
                      <a:r>
                        <a:rPr lang="en-US" sz="2400" b="1" dirty="0" smtClean="0"/>
                        <a:t> + </a:t>
                      </a:r>
                      <a:r>
                        <a:rPr lang="en-US" sz="2400" b="1" i="1" dirty="0" smtClean="0"/>
                        <a:t>bx</a:t>
                      </a:r>
                      <a:r>
                        <a:rPr lang="en-US" sz="2400" b="1" i="0" baseline="30000" dirty="0" smtClean="0"/>
                        <a:t>3</a:t>
                      </a:r>
                      <a:r>
                        <a:rPr lang="en-US" sz="2400" b="1" dirty="0" smtClean="0"/>
                        <a:t> +</a:t>
                      </a:r>
                      <a:r>
                        <a:rPr lang="en-US" sz="2400" b="1" i="1" dirty="0" smtClean="0"/>
                        <a:t> cx</a:t>
                      </a:r>
                      <a:r>
                        <a:rPr lang="en-US" sz="2400" b="1" i="0" baseline="30000" dirty="0" smtClean="0"/>
                        <a:t>2</a:t>
                      </a:r>
                      <a:r>
                        <a:rPr lang="en-US" sz="2400" b="1" i="1" dirty="0" smtClean="0"/>
                        <a:t> + dx + e   </a:t>
                      </a:r>
                      <a:r>
                        <a:rPr lang="en-US" sz="2400" b="1" dirty="0" smtClean="0"/>
                        <a:t>Degree ____ Odd or Even?</a:t>
                      </a:r>
                      <a:endParaRPr lang="en-US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4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_________ possible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0" dirty="0" smtClean="0"/>
                        <a:t>directions</a:t>
                      </a:r>
                      <a:endParaRPr lang="en-US" sz="20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&gt;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 &lt;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087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coefficient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End behaviour 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Resembles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End behaviour</a:t>
                      </a:r>
                    </a:p>
                    <a:p>
                      <a:r>
                        <a:rPr lang="en-US" b="1" dirty="0" smtClean="0"/>
                        <a:t>Resembles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76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Constant term  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Domain</a:t>
                      </a:r>
                      <a:r>
                        <a:rPr lang="en-US" b="1" baseline="0" dirty="0" smtClean="0"/>
                        <a:t>                       Range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Constant term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Domain                          Range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Max</a:t>
                      </a:r>
                      <a:r>
                        <a:rPr lang="en-US" b="1" baseline="0" dirty="0" smtClean="0"/>
                        <a:t> or Min?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 or Min?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69437"/>
              </p:ext>
            </p:extLst>
          </p:nvPr>
        </p:nvGraphicFramePr>
        <p:xfrm>
          <a:off x="304800" y="1905000"/>
          <a:ext cx="7000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3" imgW="419040" imgH="228600" progId="Equation.DSMT4">
                  <p:embed/>
                </p:oleObj>
              </mc:Choice>
              <mc:Fallback>
                <p:oleObj name="Equation" r:id="rId3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7000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25694"/>
              </p:ext>
            </p:extLst>
          </p:nvPr>
        </p:nvGraphicFramePr>
        <p:xfrm>
          <a:off x="1811337" y="1905000"/>
          <a:ext cx="26844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5" imgW="1612800" imgH="228600" progId="Equation.DSMT4">
                  <p:embed/>
                </p:oleObj>
              </mc:Choice>
              <mc:Fallback>
                <p:oleObj name="Equation" r:id="rId5" imgW="161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1905000"/>
                        <a:ext cx="26844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020126"/>
              </p:ext>
            </p:extLst>
          </p:nvPr>
        </p:nvGraphicFramePr>
        <p:xfrm>
          <a:off x="4751388" y="1905000"/>
          <a:ext cx="847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1905000"/>
                        <a:ext cx="847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365889"/>
              </p:ext>
            </p:extLst>
          </p:nvPr>
        </p:nvGraphicFramePr>
        <p:xfrm>
          <a:off x="6022975" y="1905000"/>
          <a:ext cx="2832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9" imgW="1701720" imgH="228600" progId="Equation.DSMT4">
                  <p:embed/>
                </p:oleObj>
              </mc:Choice>
              <mc:Fallback>
                <p:oleObj name="Equation" r:id="rId9" imgW="170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1905000"/>
                        <a:ext cx="2832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5025" y="64008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290"/>
            <a:ext cx="8960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Your Turn: Graph the given polynomial function and identify the characteristics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74992"/>
              </p:ext>
            </p:extLst>
          </p:nvPr>
        </p:nvGraphicFramePr>
        <p:xfrm>
          <a:off x="228600" y="685800"/>
          <a:ext cx="8763000" cy="57148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3619500"/>
                <a:gridCol w="876300"/>
                <a:gridCol w="3505200"/>
              </a:tblGrid>
              <a:tr h="470125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i="0" dirty="0" err="1" smtClean="0"/>
                        <a:t>Quintic</a:t>
                      </a:r>
                      <a:r>
                        <a:rPr lang="en-US" sz="2400" b="1" i="0" dirty="0" smtClean="0"/>
                        <a:t> </a:t>
                      </a:r>
                      <a:r>
                        <a:rPr lang="en-US" sz="2400" b="1" i="1" dirty="0" smtClean="0"/>
                        <a:t>y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/>
                        <a:t>= </a:t>
                      </a:r>
                      <a:r>
                        <a:rPr lang="en-US" sz="2400" b="1" i="1" dirty="0" smtClean="0"/>
                        <a:t>ax</a:t>
                      </a:r>
                      <a:r>
                        <a:rPr lang="en-US" sz="2400" b="1" i="0" baseline="30000" dirty="0" smtClean="0"/>
                        <a:t>5</a:t>
                      </a:r>
                      <a:r>
                        <a:rPr lang="en-US" sz="2400" b="1" dirty="0" smtClean="0"/>
                        <a:t> + </a:t>
                      </a:r>
                      <a:r>
                        <a:rPr lang="en-US" sz="2400" b="1" i="1" dirty="0" smtClean="0"/>
                        <a:t>bx</a:t>
                      </a:r>
                      <a:r>
                        <a:rPr lang="en-US" sz="2400" b="1" i="0" baseline="30000" dirty="0" smtClean="0"/>
                        <a:t>4</a:t>
                      </a:r>
                      <a:r>
                        <a:rPr lang="en-US" sz="2400" b="1" dirty="0" smtClean="0"/>
                        <a:t> + </a:t>
                      </a:r>
                      <a:r>
                        <a:rPr lang="en-US" sz="2400" b="1" i="1" dirty="0" smtClean="0"/>
                        <a:t>cx</a:t>
                      </a:r>
                      <a:r>
                        <a:rPr lang="en-US" sz="2400" b="1" i="0" baseline="30000" dirty="0" smtClean="0"/>
                        <a:t>3</a:t>
                      </a:r>
                      <a:r>
                        <a:rPr lang="en-US" sz="2400" b="1" dirty="0" smtClean="0"/>
                        <a:t> +</a:t>
                      </a:r>
                      <a:r>
                        <a:rPr lang="en-US" sz="2400" b="1" i="1" dirty="0" smtClean="0"/>
                        <a:t> dx</a:t>
                      </a:r>
                      <a:r>
                        <a:rPr lang="en-US" sz="2400" b="1" i="0" baseline="30000" dirty="0" smtClean="0"/>
                        <a:t>2</a:t>
                      </a:r>
                      <a:r>
                        <a:rPr lang="en-US" sz="2400" b="1" i="1" dirty="0" smtClean="0"/>
                        <a:t> + ex + f     </a:t>
                      </a:r>
                      <a:r>
                        <a:rPr lang="en-US" sz="2400" b="1" dirty="0" smtClean="0"/>
                        <a:t>Degree __ Odd or Even</a:t>
                      </a:r>
                      <a:endParaRPr lang="en-US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4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_________ possible directions</a:t>
                      </a:r>
                      <a:endParaRPr lang="en-US" sz="20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a</a:t>
                      </a:r>
                      <a:r>
                        <a:rPr lang="en-US" b="1" dirty="0" smtClean="0"/>
                        <a:t> &gt;</a:t>
                      </a:r>
                      <a:r>
                        <a:rPr lang="en-US" b="1" baseline="0" dirty="0" smtClean="0"/>
                        <a:t> 0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 &lt;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467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coefficient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Leading</a:t>
                      </a:r>
                      <a:r>
                        <a:rPr lang="en-US" b="1" baseline="0" dirty="0" smtClean="0"/>
                        <a:t> coefficient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End behaviour 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Resembles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End behaviour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Resembles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76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Constant term  </a:t>
                      </a: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Domain</a:t>
                      </a:r>
                      <a:r>
                        <a:rPr lang="en-US" b="1" baseline="0" dirty="0" smtClean="0"/>
                        <a:t>                       Range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Constant term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Domain</a:t>
                      </a:r>
                      <a:r>
                        <a:rPr lang="en-US" b="1" baseline="0" dirty="0" smtClean="0"/>
                        <a:t>                       Range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-intercepts: </a:t>
                      </a:r>
                      <a:r>
                        <a:rPr lang="en-US" b="1" baseline="0" dirty="0" smtClean="0"/>
                        <a:t>    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57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Max</a:t>
                      </a:r>
                      <a:r>
                        <a:rPr lang="en-US" b="1" baseline="0" dirty="0" smtClean="0"/>
                        <a:t> or Min?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 or Min?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748455"/>
              </p:ext>
            </p:extLst>
          </p:nvPr>
        </p:nvGraphicFramePr>
        <p:xfrm>
          <a:off x="304800" y="2057400"/>
          <a:ext cx="7000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419040" imgH="228600" progId="Equation.DSMT4">
                  <p:embed/>
                </p:oleObj>
              </mc:Choice>
              <mc:Fallback>
                <p:oleObj name="Equation" r:id="rId3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7000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02461"/>
              </p:ext>
            </p:extLst>
          </p:nvPr>
        </p:nvGraphicFramePr>
        <p:xfrm>
          <a:off x="1066800" y="2057400"/>
          <a:ext cx="34877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2095200" imgH="228600" progId="Equation.DSMT4">
                  <p:embed/>
                </p:oleObj>
              </mc:Choice>
              <mc:Fallback>
                <p:oleObj name="Equation" r:id="rId5" imgW="2095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4877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939815"/>
              </p:ext>
            </p:extLst>
          </p:nvPr>
        </p:nvGraphicFramePr>
        <p:xfrm>
          <a:off x="4648200" y="2057400"/>
          <a:ext cx="8270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8270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20098"/>
              </p:ext>
            </p:extLst>
          </p:nvPr>
        </p:nvGraphicFramePr>
        <p:xfrm>
          <a:off x="5486400" y="2057400"/>
          <a:ext cx="34877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9" imgW="2095200" imgH="228600" progId="Equation.DSMT4">
                  <p:embed/>
                </p:oleObj>
              </mc:Choice>
              <mc:Fallback>
                <p:oleObj name="Equation" r:id="rId9" imgW="2095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57400"/>
                        <a:ext cx="34877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5025" y="6400800"/>
            <a:ext cx="2895600" cy="45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Math 30-1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5868-ACAC-472D-A2B6-B581090DB885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1023</Words>
  <Application>Microsoft Office PowerPoint</Application>
  <PresentationFormat>On-screen Show (4:3)</PresentationFormat>
  <Paragraphs>205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Blank Presentation</vt:lpstr>
      <vt:lpstr>MathType 6.0 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42</cp:revision>
  <dcterms:created xsi:type="dcterms:W3CDTF">2012-09-22T17:40:30Z</dcterms:created>
  <dcterms:modified xsi:type="dcterms:W3CDTF">2012-09-22T21:42:53Z</dcterms:modified>
</cp:coreProperties>
</file>