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  <p:sldMasterId id="2147483720" r:id="rId5"/>
    <p:sldMasterId id="2147483732" r:id="rId6"/>
    <p:sldMasterId id="2147483744" r:id="rId7"/>
    <p:sldMasterId id="2147483756" r:id="rId8"/>
    <p:sldMasterId id="2147483768" r:id="rId9"/>
    <p:sldMasterId id="2147483780" r:id="rId10"/>
  </p:sldMasterIdLst>
  <p:notesMasterIdLst>
    <p:notesMasterId r:id="rId25"/>
  </p:notesMasterIdLst>
  <p:sldIdLst>
    <p:sldId id="256" r:id="rId11"/>
    <p:sldId id="264" r:id="rId12"/>
    <p:sldId id="259" r:id="rId13"/>
    <p:sldId id="260" r:id="rId14"/>
    <p:sldId id="262" r:id="rId15"/>
    <p:sldId id="270" r:id="rId16"/>
    <p:sldId id="265" r:id="rId17"/>
    <p:sldId id="266" r:id="rId18"/>
    <p:sldId id="268" r:id="rId19"/>
    <p:sldId id="269" r:id="rId20"/>
    <p:sldId id="271" r:id="rId21"/>
    <p:sldId id="273" r:id="rId22"/>
    <p:sldId id="272" r:id="rId23"/>
    <p:sldId id="26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9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B6DB2-675C-492E-AA7C-28B4D7D216AD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0EA35-0E25-4232-8D74-CF86F628D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68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F3F45E-93EF-4F9D-A09F-8B6689B31BC0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B5D9DE-7E43-44A0-A7C2-FD6E6E8EC00D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443631-C5C0-4EE1-9E8C-F76B4839F483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443631-C5C0-4EE1-9E8C-F76B4839F483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0EA35-0E25-4232-8D74-CF86F628D3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03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659-DA6E-4A4C-86C9-3DACAADF0D26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054-9A12-4057-A748-4259FEC1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0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659-DA6E-4A4C-86C9-3DACAADF0D26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054-9A12-4057-A748-4259FEC1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3698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C5529-1CFC-4533-B64D-A146497CDC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68669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ED718-457B-4E92-9EEF-4657C8A9AC1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36077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A135D-8563-4947-8CBA-260AD7ACCCD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3085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2CF73-8F73-43D2-BC16-D058B26EFC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59592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0D176-D5E9-47FC-A1AE-0578199A8A4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58960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37340-ED44-49B0-B33E-C7EB050199E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10978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3F4FE-AA18-4236-8AF5-57C271A5647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16746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A8E04-B972-4A08-B2CC-4E5411E0A62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6809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F6AFE-5792-4BE4-83E5-70D7520E755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97385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F7E2F-3ABB-4876-84A2-DDD203420E1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79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659-DA6E-4A4C-86C9-3DACAADF0D26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054-9A12-4057-A748-4259FEC1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5575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7E9E1-7CD0-4528-AC83-ABD99E7E193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850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BF53E-ACB8-47F2-91BE-00DEF29AA6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902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81244-5428-4627-A620-B6FF2D8732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651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DBDC9-057E-4793-B152-149C662B4E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997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93DC9-457D-4D45-99BC-F26A1C6B2E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156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5FB3B-81A5-4E52-A008-4213F44C122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30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D4C31-225F-49DF-985B-1B68F8572A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9349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3D4B5-AF35-4D08-B50D-F772DD5F23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678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451EC-B080-435D-84A9-721E334DCB8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71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659-DA6E-4A4C-86C9-3DACAADF0D26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054-9A12-4057-A748-4259FEC1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628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2DD89-7E1A-4EC7-B4BA-A0225705D77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0402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604A8-0E70-41AA-999A-282A446E43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6544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A8B2B-AF31-4513-97BB-D7B312819DC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2769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BF53E-ACB8-47F2-91BE-00DEF29AA6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0893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81244-5428-4627-A620-B6FF2D8732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1729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DBDC9-057E-4793-B152-149C662B4E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9975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93DC9-457D-4D45-99BC-F26A1C6B2E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261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5FB3B-81A5-4E52-A008-4213F44C122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225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D4C31-225F-49DF-985B-1B68F8572A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6587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3D4B5-AF35-4D08-B50D-F772DD5F23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19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659-DA6E-4A4C-86C9-3DACAADF0D26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054-9A12-4057-A748-4259FEC1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347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451EC-B080-435D-84A9-721E334DCB8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4269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2DD89-7E1A-4EC7-B4BA-A0225705D77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215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604A8-0E70-41AA-999A-282A446E43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3695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A8B2B-AF31-4513-97BB-D7B312819DC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1055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BF53E-ACB8-47F2-91BE-00DEF29AA6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6986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81244-5428-4627-A620-B6FF2D8732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4438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DBDC9-057E-4793-B152-149C662B4E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923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93DC9-457D-4D45-99BC-F26A1C6B2E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0767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5FB3B-81A5-4E52-A008-4213F44C122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7009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D4C31-225F-49DF-985B-1B68F8572A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659-DA6E-4A4C-86C9-3DACAADF0D26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054-9A12-4057-A748-4259FEC1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357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3D4B5-AF35-4D08-B50D-F772DD5F23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7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451EC-B080-435D-84A9-721E334DCB8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1948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2DD89-7E1A-4EC7-B4BA-A0225705D77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962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604A8-0E70-41AA-999A-282A446E43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7743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A8B2B-AF31-4513-97BB-D7B312819DC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530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C5529-1CFC-4533-B64D-A146497CDC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7532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ED718-457B-4E92-9EEF-4657C8A9AC1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7275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A135D-8563-4947-8CBA-260AD7ACCCD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2652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2CF73-8F73-43D2-BC16-D058B26EFC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7509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0D176-D5E9-47FC-A1AE-0578199A8A4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56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659-DA6E-4A4C-86C9-3DACAADF0D26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054-9A12-4057-A748-4259FEC1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030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37340-ED44-49B0-B33E-C7EB050199E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82429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3F4FE-AA18-4236-8AF5-57C271A5647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50657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A8E04-B972-4A08-B2CC-4E5411E0A62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70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F6AFE-5792-4BE4-83E5-70D7520E755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1481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F7E2F-3ABB-4876-84A2-DDD203420E1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1412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7E9E1-7CD0-4528-AC83-ABD99E7E193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4939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C5529-1CFC-4533-B64D-A146497CDC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3900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ED718-457B-4E92-9EEF-4657C8A9AC1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27292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A135D-8563-4947-8CBA-260AD7ACCCD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55506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2CF73-8F73-43D2-BC16-D058B26EFC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5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659-DA6E-4A4C-86C9-3DACAADF0D26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054-9A12-4057-A748-4259FEC1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6893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0D176-D5E9-47FC-A1AE-0578199A8A4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74249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37340-ED44-49B0-B33E-C7EB050199E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777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3F4FE-AA18-4236-8AF5-57C271A5647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6324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A8E04-B972-4A08-B2CC-4E5411E0A62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972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F6AFE-5792-4BE4-83E5-70D7520E755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3332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F7E2F-3ABB-4876-84A2-DDD203420E1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0415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7E9E1-7CD0-4528-AC83-ABD99E7E193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2367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C5529-1CFC-4533-B64D-A146497CDC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69576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ED718-457B-4E92-9EEF-4657C8A9AC1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6496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A135D-8563-4947-8CBA-260AD7ACCCD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56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659-DA6E-4A4C-86C9-3DACAADF0D26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054-9A12-4057-A748-4259FEC1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2271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2CF73-8F73-43D2-BC16-D058B26EFC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0587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0D176-D5E9-47FC-A1AE-0578199A8A4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35435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37340-ED44-49B0-B33E-C7EB050199E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4649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3F4FE-AA18-4236-8AF5-57C271A5647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47424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A8E04-B972-4A08-B2CC-4E5411E0A62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7095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F6AFE-5792-4BE4-83E5-70D7520E755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25463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F7E2F-3ABB-4876-84A2-DDD203420E1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22537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7E9E1-7CD0-4528-AC83-ABD99E7E193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10712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C5529-1CFC-4533-B64D-A146497CDC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27116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ED718-457B-4E92-9EEF-4657C8A9AC1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91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659-DA6E-4A4C-86C9-3DACAADF0D26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054-9A12-4057-A748-4259FEC1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3236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A135D-8563-4947-8CBA-260AD7ACCCD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74105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2CF73-8F73-43D2-BC16-D058B26EFC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09307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0D176-D5E9-47FC-A1AE-0578199A8A4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2963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37340-ED44-49B0-B33E-C7EB050199E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08332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3F4FE-AA18-4236-8AF5-57C271A5647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8906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A8E04-B972-4A08-B2CC-4E5411E0A62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51528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F6AFE-5792-4BE4-83E5-70D7520E755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56318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F7E2F-3ABB-4876-84A2-DDD203420E1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26546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7E9E1-7CD0-4528-AC83-ABD99E7E193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39208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C5529-1CFC-4533-B64D-A146497CDC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12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659-DA6E-4A4C-86C9-3DACAADF0D26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C054-9A12-4057-A748-4259FEC1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4614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ED718-457B-4E92-9EEF-4657C8A9AC1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704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A135D-8563-4947-8CBA-260AD7ACCCD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43794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2CF73-8F73-43D2-BC16-D058B26EFC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52899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0D176-D5E9-47FC-A1AE-0578199A8A4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6539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37340-ED44-49B0-B33E-C7EB050199E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9606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3F4FE-AA18-4236-8AF5-57C271A5647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10184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A8E04-B972-4A08-B2CC-4E5411E0A62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16948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F6AFE-5792-4BE4-83E5-70D7520E755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14630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F7E2F-3ABB-4876-84A2-DDD203420E1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6398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7E9E1-7CD0-4528-AC83-ABD99E7E193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70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E7659-DA6E-4A4C-86C9-3DACAADF0D26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8C054-9A12-4057-A748-4259FEC1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9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CC10C1E-5AF4-4D47-A40B-4DCE389938C6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74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367FAF3-A905-4C5F-AD5C-CA730FF9C021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91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367FAF3-A905-4C5F-AD5C-CA730FF9C021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7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367FAF3-A905-4C5F-AD5C-CA730FF9C021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42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CC10C1E-5AF4-4D47-A40B-4DCE389938C6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661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CC10C1E-5AF4-4D47-A40B-4DCE389938C6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60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CC10C1E-5AF4-4D47-A40B-4DCE389938C6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24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CC10C1E-5AF4-4D47-A40B-4DCE389938C6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9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CC10C1E-5AF4-4D47-A40B-4DCE389938C6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41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106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4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221" y="228600"/>
            <a:ext cx="8489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3.2 The Remainder Theorem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93" y="1186566"/>
            <a:ext cx="7561912" cy="567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27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8600" y="150813"/>
            <a:ext cx="8454559" cy="1631216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CC0000"/>
                </a:solidFill>
              </a:rPr>
              <a:t>Remainder Theorem:</a:t>
            </a:r>
            <a:endParaRPr lang="en-US" altLang="en-US" sz="3200" b="1" dirty="0">
              <a:solidFill>
                <a:srgbClr val="CC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00"/>
                </a:solidFill>
              </a:rPr>
              <a:t>When a polynomial </a:t>
            </a:r>
            <a:r>
              <a:rPr lang="en-US" altLang="en-US" sz="3200" b="1" i="1" dirty="0">
                <a:solidFill>
                  <a:srgbClr val="3333CC"/>
                </a:solidFill>
              </a:rPr>
              <a:t>P</a:t>
            </a:r>
            <a:r>
              <a:rPr lang="en-US" altLang="en-US" sz="3200" b="1" dirty="0" smtClean="0">
                <a:solidFill>
                  <a:srgbClr val="3333CC"/>
                </a:solidFill>
              </a:rPr>
              <a:t>(</a:t>
            </a:r>
            <a:r>
              <a:rPr lang="en-US" altLang="en-US" sz="3200" b="1" i="1" dirty="0" smtClean="0">
                <a:solidFill>
                  <a:srgbClr val="3333CC"/>
                </a:solidFill>
              </a:rPr>
              <a:t>x</a:t>
            </a:r>
            <a:r>
              <a:rPr lang="en-US" altLang="en-US" sz="3200" b="1" dirty="0">
                <a:solidFill>
                  <a:srgbClr val="3333CC"/>
                </a:solidFill>
              </a:rPr>
              <a:t>)</a:t>
            </a:r>
            <a:r>
              <a:rPr lang="en-US" altLang="en-US" sz="3200" b="1" dirty="0">
                <a:solidFill>
                  <a:srgbClr val="000000"/>
                </a:solidFill>
              </a:rPr>
              <a:t> is divided by </a:t>
            </a:r>
            <a:r>
              <a:rPr lang="en-US" altLang="en-US" sz="3200" b="1" i="1" dirty="0">
                <a:solidFill>
                  <a:srgbClr val="3333CC"/>
                </a:solidFill>
              </a:rPr>
              <a:t>x</a:t>
            </a:r>
            <a:r>
              <a:rPr lang="en-US" altLang="en-US" sz="3200" b="1" dirty="0">
                <a:solidFill>
                  <a:srgbClr val="3333CC"/>
                </a:solidFill>
              </a:rPr>
              <a:t> - </a:t>
            </a:r>
            <a:r>
              <a:rPr lang="en-US" altLang="en-US" sz="3200" b="1" i="1" dirty="0">
                <a:solidFill>
                  <a:srgbClr val="3333CC"/>
                </a:solidFill>
              </a:rPr>
              <a:t>a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, </a:t>
            </a:r>
            <a:r>
              <a:rPr lang="en-US" altLang="en-US" sz="3200" b="1" dirty="0">
                <a:solidFill>
                  <a:srgbClr val="000000"/>
                </a:solidFill>
              </a:rPr>
              <a:t>the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D60093"/>
                </a:solidFill>
              </a:rPr>
              <a:t>remainder</a:t>
            </a:r>
            <a:r>
              <a:rPr lang="en-US" altLang="en-US" sz="3200" b="1" dirty="0">
                <a:solidFill>
                  <a:srgbClr val="000000"/>
                </a:solidFill>
              </a:rPr>
              <a:t> is </a:t>
            </a:r>
            <a:r>
              <a:rPr lang="en-US" altLang="en-US" sz="3200" b="1" dirty="0" smtClean="0">
                <a:solidFill>
                  <a:srgbClr val="D60093"/>
                </a:solidFill>
              </a:rPr>
              <a:t>P</a:t>
            </a:r>
            <a:r>
              <a:rPr lang="en-US" altLang="en-US" sz="3200" b="1" dirty="0" smtClean="0">
                <a:solidFill>
                  <a:srgbClr val="D60093"/>
                </a:solidFill>
              </a:rPr>
              <a:t>(</a:t>
            </a:r>
            <a:r>
              <a:rPr lang="en-US" altLang="en-US" sz="3200" b="1" i="1" dirty="0">
                <a:solidFill>
                  <a:srgbClr val="D60093"/>
                </a:solidFill>
              </a:rPr>
              <a:t>a</a:t>
            </a:r>
            <a:r>
              <a:rPr lang="en-US" altLang="en-US" sz="3200" b="1" dirty="0" smtClean="0">
                <a:solidFill>
                  <a:srgbClr val="D60093"/>
                </a:solidFill>
              </a:rPr>
              <a:t>).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 </a:t>
            </a:r>
            <a:r>
              <a:rPr lang="en-US" altLang="en-US" sz="3200" b="1" dirty="0">
                <a:solidFill>
                  <a:srgbClr val="000000"/>
                </a:solidFill>
              </a:rPr>
              <a:t>[</a:t>
            </a:r>
            <a:r>
              <a:rPr lang="en-US" altLang="en-US" sz="3200" b="1" dirty="0">
                <a:solidFill>
                  <a:srgbClr val="003300"/>
                </a:solidFill>
              </a:rPr>
              <a:t>think </a:t>
            </a:r>
            <a:r>
              <a:rPr lang="en-US" altLang="en-US" sz="3200" b="1" i="1" dirty="0">
                <a:solidFill>
                  <a:srgbClr val="003300"/>
                </a:solidFill>
              </a:rPr>
              <a:t>x</a:t>
            </a:r>
            <a:r>
              <a:rPr lang="en-US" altLang="en-US" sz="3200" b="1" dirty="0">
                <a:solidFill>
                  <a:srgbClr val="003300"/>
                </a:solidFill>
              </a:rPr>
              <a:t> - </a:t>
            </a:r>
            <a:r>
              <a:rPr lang="en-US" altLang="en-US" sz="3200" b="1" i="1" dirty="0">
                <a:solidFill>
                  <a:srgbClr val="003300"/>
                </a:solidFill>
              </a:rPr>
              <a:t>a</a:t>
            </a:r>
            <a:r>
              <a:rPr lang="en-US" altLang="en-US" sz="3200" b="1" dirty="0" smtClean="0">
                <a:solidFill>
                  <a:srgbClr val="003300"/>
                </a:solidFill>
              </a:rPr>
              <a:t>, </a:t>
            </a:r>
            <a:r>
              <a:rPr lang="en-US" altLang="en-US" sz="3200" b="1" dirty="0">
                <a:solidFill>
                  <a:srgbClr val="003300"/>
                </a:solidFill>
              </a:rPr>
              <a:t>then </a:t>
            </a:r>
            <a:r>
              <a:rPr lang="en-US" altLang="en-US" sz="3200" b="1" i="1" dirty="0">
                <a:solidFill>
                  <a:srgbClr val="003300"/>
                </a:solidFill>
              </a:rPr>
              <a:t>x</a:t>
            </a:r>
            <a:r>
              <a:rPr lang="en-US" altLang="en-US" sz="3200" b="1" dirty="0">
                <a:solidFill>
                  <a:srgbClr val="003300"/>
                </a:solidFill>
              </a:rPr>
              <a:t> = </a:t>
            </a:r>
            <a:r>
              <a:rPr lang="en-US" altLang="en-US" sz="3200" b="1" i="1" dirty="0">
                <a:solidFill>
                  <a:srgbClr val="003300"/>
                </a:solidFill>
              </a:rPr>
              <a:t>a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]</a:t>
            </a:r>
            <a:endParaRPr lang="en-US" altLang="en-US" sz="3200" b="1" dirty="0">
              <a:solidFill>
                <a:srgbClr val="CC0000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2147888"/>
            <a:ext cx="81692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</a:rPr>
              <a:t>Determine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</a:rPr>
              <a:t>the remainder when </a:t>
            </a:r>
            <a:r>
              <a:rPr lang="en-US" altLang="en-US" sz="2400" b="1" i="1" dirty="0">
                <a:solidFill>
                  <a:srgbClr val="D60093"/>
                </a:solidFill>
              </a:rPr>
              <a:t>x</a:t>
            </a:r>
            <a:r>
              <a:rPr lang="en-US" altLang="en-US" sz="2400" b="1" baseline="30000" dirty="0">
                <a:solidFill>
                  <a:srgbClr val="D60093"/>
                </a:solidFill>
              </a:rPr>
              <a:t>3</a:t>
            </a:r>
            <a:r>
              <a:rPr lang="en-US" altLang="en-US" sz="2400" b="1" dirty="0">
                <a:solidFill>
                  <a:srgbClr val="D60093"/>
                </a:solidFill>
              </a:rPr>
              <a:t> - 4</a:t>
            </a:r>
            <a:r>
              <a:rPr lang="en-US" altLang="en-US" sz="2400" b="1" i="1" dirty="0">
                <a:solidFill>
                  <a:srgbClr val="D60093"/>
                </a:solidFill>
              </a:rPr>
              <a:t>x</a:t>
            </a:r>
            <a:r>
              <a:rPr lang="en-US" altLang="en-US" sz="2400" b="1" baseline="30000" dirty="0">
                <a:solidFill>
                  <a:srgbClr val="D60093"/>
                </a:solidFill>
              </a:rPr>
              <a:t>2</a:t>
            </a:r>
            <a:r>
              <a:rPr lang="en-US" altLang="en-US" sz="2400" b="1" dirty="0">
                <a:solidFill>
                  <a:srgbClr val="D60093"/>
                </a:solidFill>
              </a:rPr>
              <a:t> + 5</a:t>
            </a:r>
            <a:r>
              <a:rPr lang="en-US" altLang="en-US" sz="2400" b="1" i="1" dirty="0">
                <a:solidFill>
                  <a:srgbClr val="D60093"/>
                </a:solidFill>
              </a:rPr>
              <a:t>x</a:t>
            </a:r>
            <a:r>
              <a:rPr lang="en-US" altLang="en-US" sz="2400" b="1" dirty="0">
                <a:solidFill>
                  <a:srgbClr val="D60093"/>
                </a:solidFill>
              </a:rPr>
              <a:t> - 1</a:t>
            </a:r>
            <a:r>
              <a:rPr lang="en-US" altLang="en-US" sz="2400" b="1" dirty="0">
                <a:solidFill>
                  <a:srgbClr val="000000"/>
                </a:solidFill>
              </a:rPr>
              <a:t> is divided by: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52400" y="2757488"/>
            <a:ext cx="1400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339933"/>
                </a:solidFill>
              </a:rPr>
              <a:t>a)</a:t>
            </a:r>
            <a:r>
              <a:rPr lang="en-US" altLang="en-US" sz="2800" b="1">
                <a:solidFill>
                  <a:srgbClr val="000000"/>
                </a:solidFill>
              </a:rPr>
              <a:t>   </a:t>
            </a:r>
            <a:r>
              <a:rPr lang="en-US" altLang="en-US" sz="2800" b="1" i="1">
                <a:solidFill>
                  <a:srgbClr val="000000"/>
                </a:solidFill>
              </a:rPr>
              <a:t>x</a:t>
            </a:r>
            <a:r>
              <a:rPr lang="en-US" altLang="en-US" sz="2800" b="1">
                <a:solidFill>
                  <a:srgbClr val="000000"/>
                </a:solidFill>
              </a:rPr>
              <a:t> - 2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495800" y="2757488"/>
            <a:ext cx="1504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339933"/>
                </a:solidFill>
              </a:rPr>
              <a:t>b)</a:t>
            </a:r>
            <a:r>
              <a:rPr lang="en-US" altLang="en-US" sz="2800" b="1">
                <a:solidFill>
                  <a:srgbClr val="000000"/>
                </a:solidFill>
              </a:rPr>
              <a:t>   </a:t>
            </a:r>
            <a:r>
              <a:rPr lang="en-US" altLang="en-US" sz="2800" b="1" i="1">
                <a:solidFill>
                  <a:srgbClr val="000000"/>
                </a:solidFill>
              </a:rPr>
              <a:t>x</a:t>
            </a:r>
            <a:r>
              <a:rPr lang="en-US" altLang="en-US" sz="2800" b="1">
                <a:solidFill>
                  <a:srgbClr val="000000"/>
                </a:solidFill>
              </a:rPr>
              <a:t> + 1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52400" y="3352800"/>
            <a:ext cx="423224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</a:rPr>
              <a:t>Calculate </a:t>
            </a:r>
            <a:r>
              <a:rPr lang="en-US" altLang="en-US" sz="28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2800" b="1" i="1" dirty="0">
                <a:solidFill>
                  <a:srgbClr val="000000"/>
                </a:solidFill>
              </a:rPr>
              <a:t>P</a:t>
            </a:r>
            <a:r>
              <a:rPr lang="en-US" altLang="en-US" sz="2800" b="1" dirty="0" smtClean="0">
                <a:solidFill>
                  <a:srgbClr val="000000"/>
                </a:solidFill>
              </a:rPr>
              <a:t>(</a:t>
            </a:r>
            <a:r>
              <a:rPr lang="en-US" altLang="en-US" sz="2800" b="1" dirty="0" smtClean="0">
                <a:solidFill>
                  <a:srgbClr val="3333CC"/>
                </a:solidFill>
              </a:rPr>
              <a:t>2</a:t>
            </a:r>
            <a:r>
              <a:rPr lang="en-US" altLang="en-US" sz="2800" b="1" dirty="0">
                <a:solidFill>
                  <a:srgbClr val="000000"/>
                </a:solidFill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i="1" dirty="0">
                <a:solidFill>
                  <a:srgbClr val="000000"/>
                </a:solidFill>
              </a:rPr>
              <a:t>P</a:t>
            </a:r>
            <a:r>
              <a:rPr lang="en-US" altLang="en-US" sz="2800" b="1" dirty="0" smtClean="0">
                <a:solidFill>
                  <a:srgbClr val="000000"/>
                </a:solidFill>
              </a:rPr>
              <a:t>(</a:t>
            </a:r>
            <a:r>
              <a:rPr lang="en-US" altLang="en-US" sz="2800" b="1" dirty="0" smtClean="0">
                <a:solidFill>
                  <a:srgbClr val="3333CC"/>
                </a:solidFill>
              </a:rPr>
              <a:t>2</a:t>
            </a:r>
            <a:r>
              <a:rPr lang="en-US" altLang="en-US" sz="2800" b="1" dirty="0">
                <a:solidFill>
                  <a:srgbClr val="000000"/>
                </a:solidFill>
              </a:rPr>
              <a:t>) = (</a:t>
            </a:r>
            <a:r>
              <a:rPr lang="en-US" altLang="en-US" sz="2800" b="1" dirty="0">
                <a:solidFill>
                  <a:srgbClr val="3333CC"/>
                </a:solidFill>
              </a:rPr>
              <a:t>2</a:t>
            </a:r>
            <a:r>
              <a:rPr lang="en-US" altLang="en-US" sz="2800" b="1" dirty="0">
                <a:solidFill>
                  <a:srgbClr val="000000"/>
                </a:solidFill>
              </a:rPr>
              <a:t>)</a:t>
            </a:r>
            <a:r>
              <a:rPr lang="en-US" altLang="en-US" sz="2800" b="1" baseline="30000" dirty="0">
                <a:solidFill>
                  <a:srgbClr val="000000"/>
                </a:solidFill>
              </a:rPr>
              <a:t>3</a:t>
            </a:r>
            <a:r>
              <a:rPr lang="en-US" altLang="en-US" sz="2800" b="1" dirty="0">
                <a:solidFill>
                  <a:srgbClr val="000000"/>
                </a:solidFill>
              </a:rPr>
              <a:t> - 4(</a:t>
            </a:r>
            <a:r>
              <a:rPr lang="en-US" altLang="en-US" sz="2800" b="1" dirty="0">
                <a:solidFill>
                  <a:srgbClr val="3333CC"/>
                </a:solidFill>
              </a:rPr>
              <a:t>2</a:t>
            </a:r>
            <a:r>
              <a:rPr lang="en-US" altLang="en-US" sz="2800" b="1" dirty="0">
                <a:solidFill>
                  <a:srgbClr val="000000"/>
                </a:solidFill>
              </a:rPr>
              <a:t>)</a:t>
            </a:r>
            <a:r>
              <a:rPr lang="en-US" altLang="en-US" sz="2800" b="1" baseline="30000" dirty="0">
                <a:solidFill>
                  <a:srgbClr val="000000"/>
                </a:solidFill>
              </a:rPr>
              <a:t>2</a:t>
            </a:r>
            <a:r>
              <a:rPr lang="en-US" altLang="en-US" sz="2800" b="1" dirty="0">
                <a:solidFill>
                  <a:srgbClr val="000000"/>
                </a:solidFill>
              </a:rPr>
              <a:t> + 5(</a:t>
            </a:r>
            <a:r>
              <a:rPr lang="en-US" altLang="en-US" sz="2800" b="1" dirty="0">
                <a:solidFill>
                  <a:srgbClr val="3333CC"/>
                </a:solidFill>
              </a:rPr>
              <a:t>2</a:t>
            </a:r>
            <a:r>
              <a:rPr lang="en-US" altLang="en-US" sz="2800" b="1" dirty="0">
                <a:solidFill>
                  <a:srgbClr val="000000"/>
                </a:solidFill>
              </a:rPr>
              <a:t>) - 1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       </a:t>
            </a:r>
            <a:r>
              <a:rPr lang="en-US" altLang="en-US" sz="2800" b="1" dirty="0" smtClean="0">
                <a:solidFill>
                  <a:srgbClr val="000000"/>
                </a:solidFill>
              </a:rPr>
              <a:t> = </a:t>
            </a:r>
            <a:r>
              <a:rPr lang="en-US" altLang="en-US" sz="2800" b="1" dirty="0">
                <a:solidFill>
                  <a:srgbClr val="000000"/>
                </a:solidFill>
              </a:rPr>
              <a:t>8 - 16 + 10 - 1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      </a:t>
            </a:r>
            <a:r>
              <a:rPr lang="en-US" altLang="en-US" sz="2800" b="1" dirty="0" smtClean="0">
                <a:solidFill>
                  <a:srgbClr val="000000"/>
                </a:solidFill>
              </a:rPr>
              <a:t>  </a:t>
            </a:r>
            <a:r>
              <a:rPr lang="en-US" altLang="en-US" sz="2800" b="1" dirty="0">
                <a:solidFill>
                  <a:srgbClr val="CC0000"/>
                </a:solidFill>
              </a:rPr>
              <a:t>= 1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52400" y="5272088"/>
            <a:ext cx="31448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The </a:t>
            </a:r>
            <a:r>
              <a:rPr lang="en-US" altLang="en-US" sz="2800" b="1" dirty="0">
                <a:solidFill>
                  <a:srgbClr val="CC0000"/>
                </a:solidFill>
              </a:rPr>
              <a:t>remainder</a:t>
            </a:r>
            <a:r>
              <a:rPr lang="en-US" altLang="en-US" sz="2800" b="1" dirty="0">
                <a:solidFill>
                  <a:srgbClr val="000000"/>
                </a:solidFill>
              </a:rPr>
              <a:t> is </a:t>
            </a:r>
            <a:r>
              <a:rPr lang="en-US" altLang="en-US" sz="2800" b="1" dirty="0">
                <a:solidFill>
                  <a:srgbClr val="CC0000"/>
                </a:solidFill>
              </a:rPr>
              <a:t>1.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4495800" y="3214688"/>
            <a:ext cx="471315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</a:rPr>
              <a:t>Calculate </a:t>
            </a:r>
            <a:r>
              <a:rPr lang="en-US" altLang="en-US" sz="28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2800" b="1" i="1" dirty="0">
                <a:solidFill>
                  <a:srgbClr val="000000"/>
                </a:solidFill>
              </a:rPr>
              <a:t>P</a:t>
            </a:r>
            <a:r>
              <a:rPr lang="en-US" altLang="en-US" sz="2800" b="1" dirty="0" smtClean="0">
                <a:solidFill>
                  <a:srgbClr val="3333CC"/>
                </a:solidFill>
              </a:rPr>
              <a:t>(-</a:t>
            </a:r>
            <a:r>
              <a:rPr lang="en-US" altLang="en-US" sz="2800" b="1" dirty="0">
                <a:solidFill>
                  <a:srgbClr val="3333CC"/>
                </a:solidFill>
              </a:rPr>
              <a:t>1</a:t>
            </a:r>
            <a:r>
              <a:rPr lang="en-US" altLang="en-US" sz="2800" b="1" dirty="0">
                <a:solidFill>
                  <a:srgbClr val="000000"/>
                </a:solidFill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i="1" dirty="0">
                <a:solidFill>
                  <a:srgbClr val="000000"/>
                </a:solidFill>
              </a:rPr>
              <a:t>P</a:t>
            </a:r>
            <a:r>
              <a:rPr lang="en-US" altLang="en-US" sz="2800" b="1" dirty="0" smtClean="0">
                <a:solidFill>
                  <a:srgbClr val="000000"/>
                </a:solidFill>
              </a:rPr>
              <a:t>(</a:t>
            </a:r>
            <a:r>
              <a:rPr lang="en-US" altLang="en-US" sz="2800" b="1" dirty="0" smtClean="0">
                <a:solidFill>
                  <a:srgbClr val="3333CC"/>
                </a:solidFill>
              </a:rPr>
              <a:t>-</a:t>
            </a:r>
            <a:r>
              <a:rPr lang="en-US" altLang="en-US" sz="2800" b="1" dirty="0">
                <a:solidFill>
                  <a:srgbClr val="3333CC"/>
                </a:solidFill>
              </a:rPr>
              <a:t>1</a:t>
            </a:r>
            <a:r>
              <a:rPr lang="en-US" altLang="en-US" sz="2800" b="1" dirty="0">
                <a:solidFill>
                  <a:srgbClr val="000000"/>
                </a:solidFill>
              </a:rPr>
              <a:t>) = (</a:t>
            </a:r>
            <a:r>
              <a:rPr lang="en-US" altLang="en-US" sz="2800" b="1" dirty="0">
                <a:solidFill>
                  <a:srgbClr val="3333CC"/>
                </a:solidFill>
              </a:rPr>
              <a:t>-1</a:t>
            </a:r>
            <a:r>
              <a:rPr lang="en-US" altLang="en-US" sz="2800" b="1" dirty="0">
                <a:solidFill>
                  <a:srgbClr val="000000"/>
                </a:solidFill>
              </a:rPr>
              <a:t>)</a:t>
            </a:r>
            <a:r>
              <a:rPr lang="en-US" altLang="en-US" sz="2800" b="1" baseline="30000" dirty="0">
                <a:solidFill>
                  <a:srgbClr val="000000"/>
                </a:solidFill>
              </a:rPr>
              <a:t>3</a:t>
            </a:r>
            <a:r>
              <a:rPr lang="en-US" altLang="en-US" sz="2800" b="1" dirty="0">
                <a:solidFill>
                  <a:srgbClr val="000000"/>
                </a:solidFill>
              </a:rPr>
              <a:t> - 4(</a:t>
            </a:r>
            <a:r>
              <a:rPr lang="en-US" altLang="en-US" sz="2800" b="1" dirty="0">
                <a:solidFill>
                  <a:srgbClr val="3333CC"/>
                </a:solidFill>
              </a:rPr>
              <a:t>-1</a:t>
            </a:r>
            <a:r>
              <a:rPr lang="en-US" altLang="en-US" sz="2800" b="1" dirty="0">
                <a:solidFill>
                  <a:srgbClr val="000000"/>
                </a:solidFill>
              </a:rPr>
              <a:t>)</a:t>
            </a:r>
            <a:r>
              <a:rPr lang="en-US" altLang="en-US" sz="2800" b="1" baseline="30000" dirty="0">
                <a:solidFill>
                  <a:srgbClr val="000000"/>
                </a:solidFill>
              </a:rPr>
              <a:t>2</a:t>
            </a:r>
            <a:r>
              <a:rPr lang="en-US" altLang="en-US" sz="2800" b="1" dirty="0">
                <a:solidFill>
                  <a:srgbClr val="000000"/>
                </a:solidFill>
              </a:rPr>
              <a:t> + 5(</a:t>
            </a:r>
            <a:r>
              <a:rPr lang="en-US" altLang="en-US" sz="2800" b="1" dirty="0">
                <a:solidFill>
                  <a:srgbClr val="3333CC"/>
                </a:solidFill>
              </a:rPr>
              <a:t>-1</a:t>
            </a:r>
            <a:r>
              <a:rPr lang="en-US" altLang="en-US" sz="2800" b="1" dirty="0">
                <a:solidFill>
                  <a:srgbClr val="000000"/>
                </a:solidFill>
              </a:rPr>
              <a:t>) - 1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        </a:t>
            </a:r>
            <a:r>
              <a:rPr lang="en-US" altLang="en-US" sz="2800" b="1" dirty="0" smtClean="0">
                <a:solidFill>
                  <a:srgbClr val="000000"/>
                </a:solidFill>
              </a:rPr>
              <a:t> = </a:t>
            </a:r>
            <a:r>
              <a:rPr lang="en-US" altLang="en-US" sz="2800" b="1" dirty="0">
                <a:solidFill>
                  <a:srgbClr val="000000"/>
                </a:solidFill>
              </a:rPr>
              <a:t>-1 - 4 - 5 - 1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       </a:t>
            </a:r>
            <a:r>
              <a:rPr lang="en-US" altLang="en-US" sz="2800" b="1" dirty="0" smtClean="0">
                <a:solidFill>
                  <a:srgbClr val="000000"/>
                </a:solidFill>
              </a:rPr>
              <a:t>  </a:t>
            </a:r>
            <a:r>
              <a:rPr lang="en-US" altLang="en-US" sz="2800" b="1" dirty="0">
                <a:solidFill>
                  <a:srgbClr val="CC0000"/>
                </a:solidFill>
              </a:rPr>
              <a:t>= -11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508500" y="5195888"/>
            <a:ext cx="3441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The r</a:t>
            </a:r>
            <a:r>
              <a:rPr lang="en-US" altLang="en-US" sz="2800" b="1">
                <a:solidFill>
                  <a:srgbClr val="CC0000"/>
                </a:solidFill>
              </a:rPr>
              <a:t>emainder</a:t>
            </a:r>
            <a:r>
              <a:rPr lang="en-US" altLang="en-US" sz="2800" b="1">
                <a:solidFill>
                  <a:srgbClr val="000000"/>
                </a:solidFill>
              </a:rPr>
              <a:t> is </a:t>
            </a:r>
            <a:r>
              <a:rPr lang="en-US" altLang="en-US" sz="2800" b="1">
                <a:solidFill>
                  <a:srgbClr val="CC0000"/>
                </a:solidFill>
              </a:rPr>
              <a:t>-11.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28600" y="5943600"/>
            <a:ext cx="33586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000000"/>
                </a:solidFill>
              </a:rPr>
              <a:t>Point (2, 1) is on the graph of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000000"/>
                </a:solidFill>
              </a:rPr>
              <a:t>of  </a:t>
            </a:r>
            <a:r>
              <a:rPr lang="en-US" altLang="en-US" sz="2000" b="1" i="1" dirty="0" smtClean="0">
                <a:solidFill>
                  <a:srgbClr val="D60093"/>
                </a:solidFill>
              </a:rPr>
              <a:t>f</a:t>
            </a:r>
            <a:r>
              <a:rPr lang="en-US" altLang="en-US" sz="2000" b="1" dirty="0" smtClean="0">
                <a:solidFill>
                  <a:srgbClr val="D60093"/>
                </a:solidFill>
              </a:rPr>
              <a:t>(</a:t>
            </a:r>
            <a:r>
              <a:rPr lang="en-US" altLang="en-US" sz="2000" b="1" i="1" dirty="0" smtClean="0">
                <a:solidFill>
                  <a:srgbClr val="D60093"/>
                </a:solidFill>
              </a:rPr>
              <a:t>x</a:t>
            </a:r>
            <a:r>
              <a:rPr lang="en-US" altLang="en-US" sz="2000" b="1" dirty="0" smtClean="0">
                <a:solidFill>
                  <a:srgbClr val="D60093"/>
                </a:solidFill>
              </a:rPr>
              <a:t>)</a:t>
            </a:r>
            <a:r>
              <a:rPr lang="en-US" altLang="en-US" sz="2000" b="1" i="1" dirty="0" smtClean="0">
                <a:solidFill>
                  <a:srgbClr val="D60093"/>
                </a:solidFill>
              </a:rPr>
              <a:t> </a:t>
            </a:r>
            <a:r>
              <a:rPr lang="en-US" altLang="en-US" sz="2000" b="1" dirty="0" smtClean="0">
                <a:solidFill>
                  <a:srgbClr val="D60093"/>
                </a:solidFill>
              </a:rPr>
              <a:t>=</a:t>
            </a:r>
            <a:r>
              <a:rPr lang="en-US" altLang="en-US" sz="2000" b="1" i="1" dirty="0" smtClean="0">
                <a:solidFill>
                  <a:srgbClr val="D60093"/>
                </a:solidFill>
              </a:rPr>
              <a:t> x</a:t>
            </a:r>
            <a:r>
              <a:rPr lang="en-US" altLang="en-US" sz="2000" b="1" baseline="30000" dirty="0" smtClean="0">
                <a:solidFill>
                  <a:srgbClr val="D60093"/>
                </a:solidFill>
              </a:rPr>
              <a:t>3</a:t>
            </a:r>
            <a:r>
              <a:rPr lang="en-US" altLang="en-US" sz="2000" b="1" dirty="0" smtClean="0">
                <a:solidFill>
                  <a:srgbClr val="D60093"/>
                </a:solidFill>
              </a:rPr>
              <a:t> </a:t>
            </a:r>
            <a:r>
              <a:rPr lang="en-US" altLang="en-US" sz="2000" b="1" dirty="0">
                <a:solidFill>
                  <a:srgbClr val="D60093"/>
                </a:solidFill>
              </a:rPr>
              <a:t>- 4</a:t>
            </a:r>
            <a:r>
              <a:rPr lang="en-US" altLang="en-US" sz="2000" b="1" i="1" dirty="0">
                <a:solidFill>
                  <a:srgbClr val="D60093"/>
                </a:solidFill>
              </a:rPr>
              <a:t>x</a:t>
            </a:r>
            <a:r>
              <a:rPr lang="en-US" altLang="en-US" sz="2000" b="1" baseline="30000" dirty="0">
                <a:solidFill>
                  <a:srgbClr val="D60093"/>
                </a:solidFill>
              </a:rPr>
              <a:t>2</a:t>
            </a:r>
            <a:r>
              <a:rPr lang="en-US" altLang="en-US" sz="2000" b="1" dirty="0">
                <a:solidFill>
                  <a:srgbClr val="D60093"/>
                </a:solidFill>
              </a:rPr>
              <a:t> + 5</a:t>
            </a:r>
            <a:r>
              <a:rPr lang="en-US" altLang="en-US" sz="2000" b="1" i="1" dirty="0">
                <a:solidFill>
                  <a:srgbClr val="D60093"/>
                </a:solidFill>
              </a:rPr>
              <a:t>x</a:t>
            </a:r>
            <a:r>
              <a:rPr lang="en-US" altLang="en-US" sz="2000" b="1" dirty="0">
                <a:solidFill>
                  <a:srgbClr val="D60093"/>
                </a:solidFill>
              </a:rPr>
              <a:t> - 1</a:t>
            </a:r>
            <a:r>
              <a:rPr lang="en-US" altLang="en-US" sz="2000" b="1" dirty="0">
                <a:solidFill>
                  <a:srgbClr val="000000"/>
                </a:solidFill>
              </a:rPr>
              <a:t> </a:t>
            </a:r>
            <a:endParaRPr lang="en-US" altLang="en-US" sz="2000" b="1" dirty="0">
              <a:solidFill>
                <a:srgbClr val="000000"/>
              </a:solidFill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591588" y="5715000"/>
            <a:ext cx="3642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000000"/>
                </a:solidFill>
              </a:rPr>
              <a:t>Point (-1, -11) is on the graph of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000000"/>
                </a:solidFill>
              </a:rPr>
              <a:t>of  </a:t>
            </a:r>
            <a:r>
              <a:rPr lang="en-US" altLang="en-US" sz="2000" b="1" i="1" dirty="0" smtClean="0">
                <a:solidFill>
                  <a:srgbClr val="D60093"/>
                </a:solidFill>
              </a:rPr>
              <a:t>f</a:t>
            </a:r>
            <a:r>
              <a:rPr lang="en-US" altLang="en-US" sz="2000" b="1" dirty="0" smtClean="0">
                <a:solidFill>
                  <a:srgbClr val="D60093"/>
                </a:solidFill>
              </a:rPr>
              <a:t>(</a:t>
            </a:r>
            <a:r>
              <a:rPr lang="en-US" altLang="en-US" sz="2000" b="1" i="1" dirty="0" smtClean="0">
                <a:solidFill>
                  <a:srgbClr val="D60093"/>
                </a:solidFill>
              </a:rPr>
              <a:t>x</a:t>
            </a:r>
            <a:r>
              <a:rPr lang="en-US" altLang="en-US" sz="2000" b="1" dirty="0" smtClean="0">
                <a:solidFill>
                  <a:srgbClr val="D60093"/>
                </a:solidFill>
              </a:rPr>
              <a:t>)</a:t>
            </a:r>
            <a:r>
              <a:rPr lang="en-US" altLang="en-US" sz="2000" b="1" i="1" dirty="0" smtClean="0">
                <a:solidFill>
                  <a:srgbClr val="D60093"/>
                </a:solidFill>
              </a:rPr>
              <a:t> </a:t>
            </a:r>
            <a:r>
              <a:rPr lang="en-US" altLang="en-US" sz="2000" b="1" dirty="0" smtClean="0">
                <a:solidFill>
                  <a:srgbClr val="D60093"/>
                </a:solidFill>
              </a:rPr>
              <a:t>=</a:t>
            </a:r>
            <a:r>
              <a:rPr lang="en-US" altLang="en-US" sz="2000" b="1" i="1" dirty="0" smtClean="0">
                <a:solidFill>
                  <a:srgbClr val="D60093"/>
                </a:solidFill>
              </a:rPr>
              <a:t> x</a:t>
            </a:r>
            <a:r>
              <a:rPr lang="en-US" altLang="en-US" sz="2000" b="1" baseline="30000" dirty="0" smtClean="0">
                <a:solidFill>
                  <a:srgbClr val="D60093"/>
                </a:solidFill>
              </a:rPr>
              <a:t>3</a:t>
            </a:r>
            <a:r>
              <a:rPr lang="en-US" altLang="en-US" sz="2000" b="1" dirty="0" smtClean="0">
                <a:solidFill>
                  <a:srgbClr val="D60093"/>
                </a:solidFill>
              </a:rPr>
              <a:t> </a:t>
            </a:r>
            <a:r>
              <a:rPr lang="en-US" altLang="en-US" sz="2000" b="1" dirty="0">
                <a:solidFill>
                  <a:srgbClr val="D60093"/>
                </a:solidFill>
              </a:rPr>
              <a:t>- 4</a:t>
            </a:r>
            <a:r>
              <a:rPr lang="en-US" altLang="en-US" sz="2000" b="1" i="1" dirty="0">
                <a:solidFill>
                  <a:srgbClr val="D60093"/>
                </a:solidFill>
              </a:rPr>
              <a:t>x</a:t>
            </a:r>
            <a:r>
              <a:rPr lang="en-US" altLang="en-US" sz="2000" b="1" baseline="30000" dirty="0">
                <a:solidFill>
                  <a:srgbClr val="D60093"/>
                </a:solidFill>
              </a:rPr>
              <a:t>2</a:t>
            </a:r>
            <a:r>
              <a:rPr lang="en-US" altLang="en-US" sz="2000" b="1" dirty="0">
                <a:solidFill>
                  <a:srgbClr val="D60093"/>
                </a:solidFill>
              </a:rPr>
              <a:t> + 5</a:t>
            </a:r>
            <a:r>
              <a:rPr lang="en-US" altLang="en-US" sz="2000" b="1" i="1" dirty="0">
                <a:solidFill>
                  <a:srgbClr val="D60093"/>
                </a:solidFill>
              </a:rPr>
              <a:t>x</a:t>
            </a:r>
            <a:r>
              <a:rPr lang="en-US" altLang="en-US" sz="2000" b="1" dirty="0">
                <a:solidFill>
                  <a:srgbClr val="D60093"/>
                </a:solidFill>
              </a:rPr>
              <a:t> - 1</a:t>
            </a:r>
            <a:r>
              <a:rPr lang="en-US" altLang="en-US" sz="2000" b="1" dirty="0">
                <a:solidFill>
                  <a:srgbClr val="000000"/>
                </a:solidFill>
              </a:rPr>
              <a:t> </a:t>
            </a:r>
            <a:endParaRPr lang="en-US" alt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59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5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 autoUpdateAnimBg="0"/>
      <p:bldP spid="18435" grpId="0" autoUpdateAnimBg="0"/>
      <p:bldP spid="18436" grpId="0" autoUpdateAnimBg="0"/>
      <p:bldP spid="18437" grpId="0" autoUpdateAnimBg="0"/>
      <p:bldP spid="18438" grpId="0" build="p" autoUpdateAnimBg="0"/>
      <p:bldP spid="18439" grpId="0" autoUpdateAnimBg="0"/>
      <p:bldP spid="18440" grpId="0" build="p" autoUpdateAnimBg="0"/>
      <p:bldP spid="18441" grpId="0" autoUpdateAnimBg="0"/>
      <p:bldP spid="11" grpId="0" autoUpdateAnimBg="0"/>
      <p:bldP spid="1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159088"/>
            <a:ext cx="4810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66FF"/>
                </a:solidFill>
              </a:rPr>
              <a:t>Determine the value of </a:t>
            </a:r>
            <a:r>
              <a:rPr lang="en-US" sz="2400" b="1" i="1" dirty="0" smtClean="0">
                <a:solidFill>
                  <a:srgbClr val="3366FF"/>
                </a:solidFill>
              </a:rPr>
              <a:t>k</a:t>
            </a:r>
            <a:r>
              <a:rPr lang="en-US" sz="2400" b="1" dirty="0" smtClean="0">
                <a:solidFill>
                  <a:srgbClr val="3366FF"/>
                </a:solidFill>
              </a:rPr>
              <a:t>.</a:t>
            </a:r>
            <a:endParaRPr lang="en-US" sz="2400" b="1" dirty="0">
              <a:solidFill>
                <a:srgbClr val="3366FF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52400" y="609600"/>
            <a:ext cx="8915400" cy="609600"/>
            <a:chOff x="152400" y="609600"/>
            <a:chExt cx="8915400" cy="609600"/>
          </a:xfrm>
        </p:grpSpPr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7380354"/>
                </p:ext>
              </p:extLst>
            </p:nvPr>
          </p:nvGraphicFramePr>
          <p:xfrm>
            <a:off x="1128713" y="609600"/>
            <a:ext cx="1690687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9" name="Equation" r:id="rId3" imgW="774360" imgH="279360" progId="Equation.DSMT4">
                    <p:embed/>
                  </p:oleObj>
                </mc:Choice>
                <mc:Fallback>
                  <p:oleObj name="Equation" r:id="rId3" imgW="774360" imgH="27936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8713" y="609600"/>
                          <a:ext cx="1690687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TextBox 3"/>
            <p:cNvSpPr txBox="1"/>
            <p:nvPr/>
          </p:nvSpPr>
          <p:spPr>
            <a:xfrm>
              <a:off x="152400" y="683568"/>
              <a:ext cx="12191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3366FF"/>
                  </a:solidFill>
                </a:rPr>
                <a:t>When</a:t>
              </a:r>
              <a:endParaRPr lang="en-US" sz="2400" b="1" dirty="0">
                <a:solidFill>
                  <a:srgbClr val="3366FF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648392" y="683568"/>
              <a:ext cx="34194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3366FF"/>
                  </a:solidFill>
                </a:rPr>
                <a:t>the remainder is 30.</a:t>
              </a:r>
              <a:endParaRPr lang="en-US" sz="2400" b="1" dirty="0">
                <a:solidFill>
                  <a:srgbClr val="3366FF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19400" y="683568"/>
              <a:ext cx="34194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3366FF"/>
                  </a:solidFill>
                </a:rPr>
                <a:t>is divided by </a:t>
              </a:r>
              <a:endParaRPr lang="en-US" sz="2400" b="1" dirty="0">
                <a:solidFill>
                  <a:srgbClr val="3366FF"/>
                </a:solidFill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6252306"/>
                </p:ext>
              </p:extLst>
            </p:nvPr>
          </p:nvGraphicFramePr>
          <p:xfrm>
            <a:off x="4648200" y="636588"/>
            <a:ext cx="996950" cy="555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0" name="Equation" r:id="rId5" imgW="457200" imgH="253800" progId="Equation.DSMT4">
                    <p:embed/>
                  </p:oleObj>
                </mc:Choice>
                <mc:Fallback>
                  <p:oleObj name="Equation" r:id="rId5" imgW="45720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8200" y="636588"/>
                          <a:ext cx="996950" cy="555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079437"/>
              </p:ext>
            </p:extLst>
          </p:nvPr>
        </p:nvGraphicFramePr>
        <p:xfrm>
          <a:off x="1828800" y="1981200"/>
          <a:ext cx="15335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Equation" r:id="rId7" imgW="583920" imgH="203040" progId="Equation.DSMT4">
                  <p:embed/>
                </p:oleObj>
              </mc:Choice>
              <mc:Fallback>
                <p:oleObj name="Equation" r:id="rId7" imgW="58392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981200"/>
                        <a:ext cx="15335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678975"/>
              </p:ext>
            </p:extLst>
          </p:nvPr>
        </p:nvGraphicFramePr>
        <p:xfrm>
          <a:off x="1838325" y="2514600"/>
          <a:ext cx="16668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Equation" r:id="rId9" imgW="634680" imgH="203040" progId="Equation.DSMT4">
                  <p:embed/>
                </p:oleObj>
              </mc:Choice>
              <mc:Fallback>
                <p:oleObj name="Equation" r:id="rId9" imgW="634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2514600"/>
                        <a:ext cx="16668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239045"/>
              </p:ext>
            </p:extLst>
          </p:nvPr>
        </p:nvGraphicFramePr>
        <p:xfrm>
          <a:off x="332581" y="2947988"/>
          <a:ext cx="316706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Equation" r:id="rId11" imgW="1206360" imgH="279360" progId="Equation.DSMT4">
                  <p:embed/>
                </p:oleObj>
              </mc:Choice>
              <mc:Fallback>
                <p:oleObj name="Equation" r:id="rId11" imgW="1206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81" y="2947988"/>
                        <a:ext cx="3167063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927755"/>
              </p:ext>
            </p:extLst>
          </p:nvPr>
        </p:nvGraphicFramePr>
        <p:xfrm>
          <a:off x="838200" y="3690938"/>
          <a:ext cx="263366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tion" r:id="rId13" imgW="1002960" imgH="177480" progId="Equation.DSMT4">
                  <p:embed/>
                </p:oleObj>
              </mc:Choice>
              <mc:Fallback>
                <p:oleObj name="Equation" r:id="rId13" imgW="1002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690938"/>
                        <a:ext cx="2633662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519044"/>
              </p:ext>
            </p:extLst>
          </p:nvPr>
        </p:nvGraphicFramePr>
        <p:xfrm>
          <a:off x="1890712" y="4419600"/>
          <a:ext cx="176688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quation" r:id="rId15" imgW="672840" imgH="177480" progId="Equation.DSMT4">
                  <p:embed/>
                </p:oleObj>
              </mc:Choice>
              <mc:Fallback>
                <p:oleObj name="Equation" r:id="rId15" imgW="6728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0712" y="4419600"/>
                        <a:ext cx="1766888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829466"/>
              </p:ext>
            </p:extLst>
          </p:nvPr>
        </p:nvGraphicFramePr>
        <p:xfrm>
          <a:off x="2266950" y="5148263"/>
          <a:ext cx="9334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Equation" r:id="rId17" imgW="355320" imgH="177480" progId="Equation.DSMT4">
                  <p:embed/>
                </p:oleObj>
              </mc:Choice>
              <mc:Fallback>
                <p:oleObj name="Equation" r:id="rId17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5148263"/>
                        <a:ext cx="9334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893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5990" y="228600"/>
            <a:ext cx="38093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Problem Solving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9906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When the polynomial 3</a:t>
            </a:r>
            <a:r>
              <a:rPr lang="en-US" sz="2800" b="1" i="1" dirty="0" smtClean="0"/>
              <a:t>x</a:t>
            </a:r>
            <a:r>
              <a:rPr lang="en-US" sz="2800" b="1" baseline="30000" dirty="0" smtClean="0"/>
              <a:t>3</a:t>
            </a:r>
            <a:r>
              <a:rPr lang="en-US" sz="2800" b="1" dirty="0" smtClean="0"/>
              <a:t> + </a:t>
            </a:r>
            <a:r>
              <a:rPr lang="en-US" sz="2800" b="1" i="1" dirty="0" smtClean="0"/>
              <a:t>ax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 + </a:t>
            </a:r>
            <a:r>
              <a:rPr lang="en-US" sz="2800" b="1" i="1" dirty="0" err="1" smtClean="0"/>
              <a:t>bx</a:t>
            </a:r>
            <a:r>
              <a:rPr lang="en-US" sz="2800" b="1" dirty="0" smtClean="0"/>
              <a:t> -9 is divided by 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 - 2 , the remainder is -5. When the polynomial is divided by 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 + 1, the remainder is -16. What are the values of </a:t>
            </a:r>
            <a:r>
              <a:rPr lang="en-US" sz="2800" b="1" i="1" dirty="0" smtClean="0"/>
              <a:t>a</a:t>
            </a:r>
            <a:r>
              <a:rPr lang="en-US" sz="2800" b="1" dirty="0" smtClean="0"/>
              <a:t> and </a:t>
            </a:r>
            <a:r>
              <a:rPr lang="en-US" sz="2800" b="1" i="1" dirty="0" smtClean="0"/>
              <a:t>b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2804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62000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Assignment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438400"/>
            <a:ext cx="43899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Page 124</a:t>
            </a:r>
          </a:p>
          <a:p>
            <a:r>
              <a:rPr lang="en-US" sz="2400" b="1" dirty="0" smtClean="0"/>
              <a:t>1, 3c,f, 4a,c, 6a,7b, 8a,c, 9, 11, 14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0597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88925" y="547688"/>
            <a:ext cx="4941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1.</a:t>
            </a:r>
            <a:r>
              <a:rPr lang="en-US" altLang="en-US" sz="2800" b="1">
                <a:solidFill>
                  <a:srgbClr val="0000CC"/>
                </a:solidFill>
              </a:rPr>
              <a:t>   (4</a:t>
            </a:r>
            <a:r>
              <a:rPr lang="en-US" altLang="en-US" sz="2800" b="1" i="1">
                <a:solidFill>
                  <a:srgbClr val="0000CC"/>
                </a:solidFill>
              </a:rPr>
              <a:t>x</a:t>
            </a:r>
            <a:r>
              <a:rPr lang="en-US" altLang="en-US" sz="2800" b="1" baseline="30000">
                <a:solidFill>
                  <a:srgbClr val="0000CC"/>
                </a:solidFill>
              </a:rPr>
              <a:t>3</a:t>
            </a:r>
            <a:r>
              <a:rPr lang="en-US" altLang="en-US" sz="2800" b="1">
                <a:solidFill>
                  <a:srgbClr val="0000CC"/>
                </a:solidFill>
              </a:rPr>
              <a:t> - 11</a:t>
            </a:r>
            <a:r>
              <a:rPr lang="en-US" altLang="en-US" sz="2800" b="1" i="1">
                <a:solidFill>
                  <a:srgbClr val="0000CC"/>
                </a:solidFill>
              </a:rPr>
              <a:t>x</a:t>
            </a:r>
            <a:r>
              <a:rPr lang="en-US" altLang="en-US" sz="2800" b="1" baseline="30000">
                <a:solidFill>
                  <a:srgbClr val="0000CC"/>
                </a:solidFill>
              </a:rPr>
              <a:t>2</a:t>
            </a:r>
            <a:r>
              <a:rPr lang="en-US" altLang="en-US" sz="2800" b="1">
                <a:solidFill>
                  <a:srgbClr val="0000CC"/>
                </a:solidFill>
              </a:rPr>
              <a:t> + 8</a:t>
            </a:r>
            <a:r>
              <a:rPr lang="en-US" altLang="en-US" sz="2800" b="1" i="1">
                <a:solidFill>
                  <a:srgbClr val="0000CC"/>
                </a:solidFill>
              </a:rPr>
              <a:t>x</a:t>
            </a:r>
            <a:r>
              <a:rPr lang="en-US" altLang="en-US" sz="2800" b="1">
                <a:solidFill>
                  <a:srgbClr val="0000CC"/>
                </a:solidFill>
              </a:rPr>
              <a:t> + 6) ÷ (</a:t>
            </a:r>
            <a:r>
              <a:rPr lang="en-US" altLang="en-US" sz="2800" b="1" i="1">
                <a:solidFill>
                  <a:srgbClr val="0000CC"/>
                </a:solidFill>
              </a:rPr>
              <a:t>x</a:t>
            </a:r>
            <a:r>
              <a:rPr lang="en-US" altLang="en-US" sz="2800" b="1">
                <a:solidFill>
                  <a:srgbClr val="0000CC"/>
                </a:solidFill>
              </a:rPr>
              <a:t> - 2)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46125" y="1552575"/>
            <a:ext cx="317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-2    4     -11     8     6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219200" y="1538288"/>
            <a:ext cx="0" cy="10668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219200" y="2605088"/>
            <a:ext cx="27432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377950" y="26193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047875" y="2085975"/>
            <a:ext cx="569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- 8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117725" y="2619375"/>
            <a:ext cx="481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-3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911475" y="207645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901950" y="26193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429000" y="2054225"/>
            <a:ext cx="481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-4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413125" y="2619375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3429000" y="2605088"/>
            <a:ext cx="533400" cy="533400"/>
          </a:xfrm>
          <a:prstGeom prst="rect">
            <a:avLst/>
          </a:prstGeom>
          <a:noFill/>
          <a:ln w="57150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392613" y="1995488"/>
            <a:ext cx="47513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A50021"/>
                </a:solidFill>
              </a:rPr>
              <a:t>P(</a:t>
            </a:r>
            <a:r>
              <a:rPr lang="en-US" altLang="en-US" sz="2800" b="1" i="1">
                <a:solidFill>
                  <a:srgbClr val="A50021"/>
                </a:solidFill>
              </a:rPr>
              <a:t>x</a:t>
            </a:r>
            <a:r>
              <a:rPr lang="en-US" altLang="en-US" sz="2800" b="1">
                <a:solidFill>
                  <a:srgbClr val="A50021"/>
                </a:solidFill>
              </a:rPr>
              <a:t>) = (</a:t>
            </a:r>
            <a:r>
              <a:rPr lang="en-US" altLang="en-US" sz="2800" b="1" i="1">
                <a:solidFill>
                  <a:srgbClr val="A50021"/>
                </a:solidFill>
              </a:rPr>
              <a:t>x</a:t>
            </a:r>
            <a:r>
              <a:rPr lang="en-US" altLang="en-US" sz="2800" b="1">
                <a:solidFill>
                  <a:srgbClr val="A50021"/>
                </a:solidFill>
              </a:rPr>
              <a:t> - 2)(4</a:t>
            </a:r>
            <a:r>
              <a:rPr lang="en-US" altLang="en-US" sz="2800" b="1" i="1">
                <a:solidFill>
                  <a:srgbClr val="A50021"/>
                </a:solidFill>
              </a:rPr>
              <a:t>x</a:t>
            </a:r>
            <a:r>
              <a:rPr lang="en-US" altLang="en-US" sz="2800" b="1" baseline="30000">
                <a:solidFill>
                  <a:srgbClr val="A50021"/>
                </a:solidFill>
              </a:rPr>
              <a:t>2</a:t>
            </a:r>
            <a:r>
              <a:rPr lang="en-US" altLang="en-US" sz="2800" b="1">
                <a:solidFill>
                  <a:srgbClr val="A50021"/>
                </a:solidFill>
              </a:rPr>
              <a:t> - 3</a:t>
            </a:r>
            <a:r>
              <a:rPr lang="en-US" altLang="en-US" sz="2800" b="1" i="1">
                <a:solidFill>
                  <a:srgbClr val="A50021"/>
                </a:solidFill>
              </a:rPr>
              <a:t>x</a:t>
            </a:r>
            <a:r>
              <a:rPr lang="en-US" altLang="en-US" sz="2800" b="1">
                <a:solidFill>
                  <a:srgbClr val="A50021"/>
                </a:solidFill>
              </a:rPr>
              <a:t> + 2) + 10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79400" y="3595688"/>
            <a:ext cx="4764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2.</a:t>
            </a:r>
            <a:r>
              <a:rPr lang="en-US" altLang="en-US" sz="2800" b="1">
                <a:solidFill>
                  <a:srgbClr val="0000CC"/>
                </a:solidFill>
              </a:rPr>
              <a:t>   (2</a:t>
            </a:r>
            <a:r>
              <a:rPr lang="en-US" altLang="en-US" sz="2800" b="1" i="1">
                <a:solidFill>
                  <a:srgbClr val="0000CC"/>
                </a:solidFill>
              </a:rPr>
              <a:t>x</a:t>
            </a:r>
            <a:r>
              <a:rPr lang="en-US" altLang="en-US" sz="2800" b="1" baseline="30000">
                <a:solidFill>
                  <a:srgbClr val="0000CC"/>
                </a:solidFill>
              </a:rPr>
              <a:t>3</a:t>
            </a:r>
            <a:r>
              <a:rPr lang="en-US" altLang="en-US" sz="2800" b="1">
                <a:solidFill>
                  <a:srgbClr val="0000CC"/>
                </a:solidFill>
              </a:rPr>
              <a:t> - 2</a:t>
            </a:r>
            <a:r>
              <a:rPr lang="en-US" altLang="en-US" sz="2800" b="1" i="1">
                <a:solidFill>
                  <a:srgbClr val="0000CC"/>
                </a:solidFill>
              </a:rPr>
              <a:t>x</a:t>
            </a:r>
            <a:r>
              <a:rPr lang="en-US" altLang="en-US" sz="2800" b="1" baseline="30000">
                <a:solidFill>
                  <a:srgbClr val="0000CC"/>
                </a:solidFill>
              </a:rPr>
              <a:t>2</a:t>
            </a:r>
            <a:r>
              <a:rPr lang="en-US" altLang="en-US" sz="2800" b="1">
                <a:solidFill>
                  <a:srgbClr val="0000CC"/>
                </a:solidFill>
              </a:rPr>
              <a:t> + 3</a:t>
            </a:r>
            <a:r>
              <a:rPr lang="en-US" altLang="en-US" sz="2800" b="1" i="1">
                <a:solidFill>
                  <a:srgbClr val="0000CC"/>
                </a:solidFill>
              </a:rPr>
              <a:t>x</a:t>
            </a:r>
            <a:r>
              <a:rPr lang="en-US" altLang="en-US" sz="2800" b="1">
                <a:solidFill>
                  <a:srgbClr val="0000CC"/>
                </a:solidFill>
              </a:rPr>
              <a:t> + 3) ÷ (</a:t>
            </a:r>
            <a:r>
              <a:rPr lang="en-US" altLang="en-US" sz="2800" b="1" i="1">
                <a:solidFill>
                  <a:srgbClr val="0000CC"/>
                </a:solidFill>
              </a:rPr>
              <a:t>x</a:t>
            </a:r>
            <a:r>
              <a:rPr lang="en-US" altLang="en-US" sz="2800" b="1">
                <a:solidFill>
                  <a:srgbClr val="0000CC"/>
                </a:solidFill>
              </a:rPr>
              <a:t> - 1)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682625" y="4371975"/>
            <a:ext cx="317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-1      2     -2     3     3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1231900" y="4357688"/>
            <a:ext cx="0" cy="11430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1231900" y="5500688"/>
            <a:ext cx="28194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2130425" y="4905375"/>
            <a:ext cx="1755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-2     0    -3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1520825" y="5591175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2      0     3     6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3365500" y="5500688"/>
            <a:ext cx="533400" cy="533400"/>
          </a:xfrm>
          <a:prstGeom prst="rect">
            <a:avLst/>
          </a:prstGeom>
          <a:noFill/>
          <a:ln w="57150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4419600" y="4967288"/>
            <a:ext cx="3921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A50021"/>
                </a:solidFill>
              </a:rPr>
              <a:t>P(</a:t>
            </a:r>
            <a:r>
              <a:rPr lang="en-US" altLang="en-US" sz="2800" b="1" i="1">
                <a:solidFill>
                  <a:srgbClr val="A50021"/>
                </a:solidFill>
              </a:rPr>
              <a:t>x</a:t>
            </a:r>
            <a:r>
              <a:rPr lang="en-US" altLang="en-US" sz="2800" b="1">
                <a:solidFill>
                  <a:srgbClr val="A50021"/>
                </a:solidFill>
              </a:rPr>
              <a:t>) = (</a:t>
            </a:r>
            <a:r>
              <a:rPr lang="en-US" altLang="en-US" sz="2800" b="1" i="1">
                <a:solidFill>
                  <a:srgbClr val="A50021"/>
                </a:solidFill>
              </a:rPr>
              <a:t>x</a:t>
            </a:r>
            <a:r>
              <a:rPr lang="en-US" altLang="en-US" sz="2800" b="1">
                <a:solidFill>
                  <a:srgbClr val="A50021"/>
                </a:solidFill>
              </a:rPr>
              <a:t> - 1)(2</a:t>
            </a:r>
            <a:r>
              <a:rPr lang="en-US" altLang="en-US" sz="2800" b="1" i="1">
                <a:solidFill>
                  <a:srgbClr val="A50021"/>
                </a:solidFill>
              </a:rPr>
              <a:t>x</a:t>
            </a:r>
            <a:r>
              <a:rPr lang="en-US" altLang="en-US" sz="2800" b="1" baseline="30000">
                <a:solidFill>
                  <a:srgbClr val="A50021"/>
                </a:solidFill>
              </a:rPr>
              <a:t>2</a:t>
            </a:r>
            <a:r>
              <a:rPr lang="en-US" altLang="en-US" sz="2800" b="1">
                <a:solidFill>
                  <a:srgbClr val="A50021"/>
                </a:solidFill>
              </a:rPr>
              <a:t> + 3) + 6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279400" y="0"/>
            <a:ext cx="3900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339933"/>
                </a:solidFill>
              </a:rPr>
              <a:t>Using Synthetic Division</a:t>
            </a:r>
          </a:p>
        </p:txBody>
      </p:sp>
    </p:spTree>
    <p:extLst>
      <p:ext uri="{BB962C8B-B14F-4D97-AF65-F5344CB8AC3E}">
        <p14:creationId xmlns:p14="http://schemas.microsoft.com/office/powerpoint/2010/main" val="99929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2" grpId="0" autoUpdateAnimBg="0"/>
      <p:bldP spid="12293" grpId="0" animBg="1"/>
      <p:bldP spid="12294" grpId="0" animBg="1"/>
      <p:bldP spid="12295" grpId="0" autoUpdateAnimBg="0"/>
      <p:bldP spid="12296" grpId="0" autoUpdateAnimBg="0"/>
      <p:bldP spid="12297" grpId="0" autoUpdateAnimBg="0"/>
      <p:bldP spid="12298" grpId="0" autoUpdateAnimBg="0"/>
      <p:bldP spid="12299" grpId="0" autoUpdateAnimBg="0"/>
      <p:bldP spid="12300" grpId="0" autoUpdateAnimBg="0"/>
      <p:bldP spid="12301" grpId="0" autoUpdateAnimBg="0"/>
      <p:bldP spid="12302" grpId="0" animBg="1"/>
      <p:bldP spid="12303" grpId="0" autoUpdateAnimBg="0"/>
      <p:bldP spid="12305" grpId="0" autoUpdateAnimBg="0"/>
      <p:bldP spid="12306" grpId="0" autoUpdateAnimBg="0"/>
      <p:bldP spid="12307" grpId="0" animBg="1"/>
      <p:bldP spid="12308" grpId="0" animBg="1"/>
      <p:bldP spid="12309" grpId="0" autoUpdateAnimBg="0"/>
      <p:bldP spid="12310" grpId="0" autoUpdateAnimBg="0"/>
      <p:bldP spid="12311" grpId="0" animBg="1"/>
      <p:bldP spid="1231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685800"/>
            <a:ext cx="1968500" cy="2527300"/>
          </a:xfrm>
          <a:prstGeom prst="rect">
            <a:avLst/>
          </a:prstGeom>
          <a:gradFill rotWithShape="0">
            <a:gsLst>
              <a:gs pos="0">
                <a:srgbClr val="D1C39F"/>
              </a:gs>
              <a:gs pos="35001">
                <a:srgbClr val="F0EBD5"/>
              </a:gs>
              <a:gs pos="100000">
                <a:srgbClr val="FFEFD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AutoShape 3"/>
          <p:cNvSpPr>
            <a:spLocks noChangeArrowheads="1"/>
          </p:cNvSpPr>
          <p:nvPr/>
        </p:nvSpPr>
        <p:spPr bwMode="auto">
          <a:xfrm rot="16200000">
            <a:off x="6096000" y="-838200"/>
            <a:ext cx="533400" cy="3429000"/>
          </a:xfrm>
          <a:prstGeom prst="upArrowCallout">
            <a:avLst>
              <a:gd name="adj1" fmla="val 21435"/>
              <a:gd name="adj2" fmla="val 20241"/>
              <a:gd name="adj3" fmla="val 117351"/>
              <a:gd name="adj4" fmla="val 66903"/>
            </a:avLst>
          </a:prstGeom>
          <a:noFill/>
          <a:ln w="38100">
            <a:solidFill>
              <a:srgbClr val="D6009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054725" y="563563"/>
            <a:ext cx="1717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D60093"/>
                </a:solidFill>
              </a:rPr>
              <a:t>Quotient</a:t>
            </a:r>
            <a:endParaRPr lang="en-US" altLang="en-US" sz="2400" dirty="0">
              <a:solidFill>
                <a:srgbClr val="D60093"/>
              </a:solidFill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 rot="16200000">
            <a:off x="6096000" y="-152400"/>
            <a:ext cx="533400" cy="3429000"/>
          </a:xfrm>
          <a:prstGeom prst="upArrowCallout">
            <a:avLst>
              <a:gd name="adj1" fmla="val 21435"/>
              <a:gd name="adj2" fmla="val 20241"/>
              <a:gd name="adj3" fmla="val 117351"/>
              <a:gd name="adj4" fmla="val 65468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084888" y="1295400"/>
            <a:ext cx="17637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</a:rPr>
              <a:t>Dividend</a:t>
            </a: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 rot="16200000">
            <a:off x="6096000" y="1295400"/>
            <a:ext cx="533400" cy="3429000"/>
          </a:xfrm>
          <a:prstGeom prst="upArrowCallout">
            <a:avLst>
              <a:gd name="adj1" fmla="val 21435"/>
              <a:gd name="adj2" fmla="val 20241"/>
              <a:gd name="adj3" fmla="val 117351"/>
              <a:gd name="adj4" fmla="val 66903"/>
            </a:avLst>
          </a:prstGeom>
          <a:noFill/>
          <a:ln w="3810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867400" y="2743200"/>
            <a:ext cx="2125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3300"/>
                </a:solidFill>
              </a:rPr>
              <a:t>Remainder</a:t>
            </a: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 rot="26993782">
            <a:off x="1143000" y="152400"/>
            <a:ext cx="533400" cy="2667000"/>
          </a:xfrm>
          <a:prstGeom prst="upArrowCallout">
            <a:avLst>
              <a:gd name="adj1" fmla="val 23139"/>
              <a:gd name="adj2" fmla="val 22829"/>
              <a:gd name="adj3" fmla="val 142708"/>
              <a:gd name="adj4" fmla="val 60949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50813" y="1219200"/>
            <a:ext cx="1449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3333CC"/>
                </a:solidFill>
              </a:rPr>
              <a:t>Divisor</a:t>
            </a:r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2459038" y="-76200"/>
            <a:ext cx="26356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 dirty="0" smtClean="0">
                <a:solidFill>
                  <a:srgbClr val="465B82"/>
                </a:solidFill>
              </a:rPr>
              <a:t>Long Division</a:t>
            </a:r>
            <a:endParaRPr lang="en-US" altLang="en-US" sz="3200" b="1" u="sng" dirty="0">
              <a:solidFill>
                <a:srgbClr val="465B82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132441"/>
              </p:ext>
            </p:extLst>
          </p:nvPr>
        </p:nvGraphicFramePr>
        <p:xfrm>
          <a:off x="3352800" y="3505200"/>
          <a:ext cx="1676400" cy="962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4" imgW="685800" imgH="393480" progId="Equation.DSMT4">
                  <p:embed/>
                </p:oleObj>
              </mc:Choice>
              <mc:Fallback>
                <p:oleObj name="Equation" r:id="rId4" imgW="68580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505200"/>
                        <a:ext cx="1676400" cy="9623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073896"/>
              </p:ext>
            </p:extLst>
          </p:nvPr>
        </p:nvGraphicFramePr>
        <p:xfrm>
          <a:off x="2544916" y="4800600"/>
          <a:ext cx="4465484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6" imgW="1269720" imgH="393480" progId="Equation.DSMT4">
                  <p:embed/>
                </p:oleObj>
              </mc:Choice>
              <mc:Fallback>
                <p:oleObj name="Equation" r:id="rId6" imgW="126972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4916" y="4800600"/>
                        <a:ext cx="4465484" cy="138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681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 autoUpdateAnimBg="0"/>
      <p:bldP spid="5125" grpId="0" animBg="1"/>
      <p:bldP spid="5126" grpId="0" autoUpdateAnimBg="0"/>
      <p:bldP spid="5127" grpId="0" animBg="1"/>
      <p:bldP spid="5128" grpId="0" autoUpdateAnimBg="0"/>
      <p:bldP spid="5129" grpId="0" animBg="1"/>
      <p:bldP spid="5130" grpId="0" autoUpdateAnimBg="0"/>
      <p:bldP spid="515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09" name="Object 41"/>
          <p:cNvGraphicFramePr>
            <a:graphicFrameLocks noChangeAspect="1"/>
          </p:cNvGraphicFramePr>
          <p:nvPr/>
        </p:nvGraphicFramePr>
        <p:xfrm>
          <a:off x="6477000" y="1568450"/>
          <a:ext cx="14478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4" imgW="723900" imgH="228600" progId="Equation.DSMT36">
                  <p:embed/>
                </p:oleObj>
              </mc:Choice>
              <mc:Fallback>
                <p:oleObj name="Equation" r:id="rId4" imgW="723900" imgH="228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568450"/>
                        <a:ext cx="144780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000250" y="36513"/>
            <a:ext cx="516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u="sng">
                <a:solidFill>
                  <a:srgbClr val="A50021"/>
                </a:solidFill>
              </a:rPr>
              <a:t>Long Division - A Review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905000" y="1600200"/>
          <a:ext cx="14478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6" imgW="723900" imgH="228600" progId="Equation.DSMT36">
                  <p:embed/>
                </p:oleObj>
              </mc:Choice>
              <mc:Fallback>
                <p:oleObj name="Equation" r:id="rId6" imgW="723900" imgH="228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00200"/>
                        <a:ext cx="144780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619250" y="163195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A50021"/>
                </a:solidFill>
              </a:rPr>
              <a:t>8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057400" y="1600200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0000CC"/>
                </a:solidFill>
              </a:rPr>
              <a:t>4 6 3 1</a:t>
            </a:r>
            <a:endParaRPr lang="en-US" sz="2800" b="1">
              <a:solidFill>
                <a:srgbClr val="0000CC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346325" y="1158875"/>
            <a:ext cx="488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</a:rPr>
              <a:t> 5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041525" y="1979613"/>
            <a:ext cx="755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000000"/>
                </a:solidFill>
              </a:rPr>
              <a:t>4 0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079625" y="2514600"/>
            <a:ext cx="609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438400" y="3657600"/>
            <a:ext cx="609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2819400" y="4724400"/>
            <a:ext cx="609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2895600" y="4724400"/>
            <a:ext cx="6858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1447800" y="1600200"/>
            <a:ext cx="6858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990600" y="2209800"/>
            <a:ext cx="609600" cy="609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04800" y="2895600"/>
            <a:ext cx="1290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CC99"/>
                </a:solidFill>
              </a:rPr>
              <a:t>Divisor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H="1" flipV="1">
            <a:off x="2346325" y="5045074"/>
            <a:ext cx="488950" cy="1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11727" y="4778375"/>
            <a:ext cx="1882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CC99"/>
                </a:solidFill>
              </a:rPr>
              <a:t>Remainder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7186" name="Oval 18"/>
          <p:cNvSpPr>
            <a:spLocks noChangeArrowheads="1"/>
          </p:cNvSpPr>
          <p:nvPr/>
        </p:nvSpPr>
        <p:spPr bwMode="auto">
          <a:xfrm>
            <a:off x="1981200" y="1600200"/>
            <a:ext cx="1524000" cy="685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3352800" y="2133600"/>
            <a:ext cx="381000" cy="685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489325" y="2833688"/>
            <a:ext cx="15668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CC99"/>
                </a:solidFill>
              </a:rPr>
              <a:t>Dividend</a:t>
            </a:r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2362200" y="1066800"/>
            <a:ext cx="1219200" cy="685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4327525" y="1004888"/>
            <a:ext cx="1527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CC99"/>
                </a:solidFill>
              </a:rPr>
              <a:t>Quotient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V="1">
            <a:off x="3581400" y="1295400"/>
            <a:ext cx="762000" cy="76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2774950" y="1155700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3079750" y="1143000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2368550" y="25146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2359025" y="3048000"/>
            <a:ext cx="86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000000"/>
                </a:solidFill>
              </a:rPr>
              <a:t>5 6 </a:t>
            </a: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2717800" y="36576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2695575" y="4089400"/>
            <a:ext cx="755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000000"/>
                </a:solidFill>
              </a:rPr>
              <a:t>6 4</a:t>
            </a:r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2971800" y="4724400"/>
            <a:ext cx="527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000000"/>
                </a:solidFill>
              </a:rPr>
              <a:t> 7</a:t>
            </a:r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2720975" y="25146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2895600" y="2133600"/>
            <a:ext cx="0" cy="4572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3025775" y="36576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>
            <a:off x="3276600" y="2133600"/>
            <a:ext cx="0" cy="16764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6191250" y="16002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A50021"/>
                </a:solidFill>
              </a:rPr>
              <a:t>4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6629400" y="1568450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0000CC"/>
                </a:solidFill>
              </a:rPr>
              <a:t>3 8 4</a:t>
            </a:r>
            <a:endParaRPr lang="en-US" sz="2800" b="1">
              <a:solidFill>
                <a:srgbClr val="0000CC"/>
              </a:solidFill>
            </a:endParaRP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6978650" y="103505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0000CC"/>
                </a:solidFill>
              </a:rPr>
              <a:t>96</a:t>
            </a:r>
            <a:endParaRPr lang="en-US" sz="2800" b="1">
              <a:solidFill>
                <a:srgbClr val="0000CC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219736"/>
              </p:ext>
            </p:extLst>
          </p:nvPr>
        </p:nvGraphicFramePr>
        <p:xfrm>
          <a:off x="1251816" y="5368914"/>
          <a:ext cx="3276600" cy="1319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7" imgW="977760" imgH="393480" progId="Equation.DSMT4">
                  <p:embed/>
                </p:oleObj>
              </mc:Choice>
              <mc:Fallback>
                <p:oleObj name="Equation" r:id="rId7" imgW="97776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1816" y="5368914"/>
                        <a:ext cx="3276600" cy="13191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65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58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2" grpId="0" autoUpdateAnimBg="0"/>
      <p:bldP spid="7173" grpId="0" autoUpdateAnimBg="0"/>
      <p:bldP spid="7174" grpId="0" autoUpdateAnimBg="0"/>
      <p:bldP spid="7175" grpId="0" autoUpdateAnimBg="0"/>
      <p:bldP spid="7176" grpId="0" animBg="1"/>
      <p:bldP spid="7177" grpId="0" animBg="1"/>
      <p:bldP spid="7178" grpId="0" animBg="1"/>
      <p:bldP spid="7180" grpId="0" animBg="1"/>
      <p:bldP spid="7181" grpId="0" animBg="1"/>
      <p:bldP spid="7182" grpId="0" animBg="1"/>
      <p:bldP spid="7183" grpId="0" autoUpdateAnimBg="0"/>
      <p:bldP spid="7184" grpId="0" animBg="1"/>
      <p:bldP spid="7185" grpId="0" autoUpdateAnimBg="0"/>
      <p:bldP spid="7186" grpId="0" animBg="1"/>
      <p:bldP spid="7187" grpId="0" animBg="1"/>
      <p:bldP spid="7188" grpId="0" autoUpdateAnimBg="0"/>
      <p:bldP spid="7189" grpId="0" animBg="1"/>
      <p:bldP spid="7190" grpId="0" autoUpdateAnimBg="0"/>
      <p:bldP spid="7191" grpId="0" animBg="1"/>
      <p:bldP spid="7194" grpId="0" autoUpdateAnimBg="0"/>
      <p:bldP spid="7195" grpId="0" autoUpdateAnimBg="0"/>
      <p:bldP spid="7196" grpId="0" autoUpdateAnimBg="0"/>
      <p:bldP spid="7197" grpId="0" autoUpdateAnimBg="0"/>
      <p:bldP spid="7198" grpId="0" autoUpdateAnimBg="0"/>
      <p:bldP spid="7199" grpId="0" autoUpdateAnimBg="0"/>
      <p:bldP spid="7200" grpId="0" autoUpdateAnimBg="0"/>
      <p:bldP spid="7201" grpId="0" autoUpdateAnimBg="0"/>
      <p:bldP spid="7202" grpId="0" animBg="1"/>
      <p:bldP spid="7203" grpId="0" autoUpdateAnimBg="0"/>
      <p:bldP spid="7204" grpId="0" animBg="1"/>
      <p:bldP spid="7206" grpId="0" autoUpdateAnimBg="0"/>
      <p:bldP spid="7207" grpId="0" autoUpdateAnimBg="0"/>
      <p:bldP spid="721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12725" y="1371600"/>
            <a:ext cx="45545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CC"/>
                </a:solidFill>
              </a:rPr>
              <a:t>Divide:</a:t>
            </a:r>
            <a:r>
              <a:rPr lang="en-US" sz="2800" b="1">
                <a:solidFill>
                  <a:srgbClr val="000000"/>
                </a:solidFill>
              </a:rPr>
              <a:t> (</a:t>
            </a:r>
            <a:r>
              <a:rPr lang="en-US" sz="2800" b="1" i="1">
                <a:solidFill>
                  <a:srgbClr val="000000"/>
                </a:solidFill>
              </a:rPr>
              <a:t>x</a:t>
            </a:r>
            <a:r>
              <a:rPr lang="en-US" sz="2800" b="1" baseline="30000">
                <a:solidFill>
                  <a:srgbClr val="000000"/>
                </a:solidFill>
              </a:rPr>
              <a:t>2</a:t>
            </a:r>
            <a:r>
              <a:rPr lang="en-US" sz="2800" b="1">
                <a:solidFill>
                  <a:srgbClr val="000000"/>
                </a:solidFill>
              </a:rPr>
              <a:t> + 7</a:t>
            </a:r>
            <a:r>
              <a:rPr lang="en-US" sz="2800" b="1" i="1">
                <a:solidFill>
                  <a:srgbClr val="000000"/>
                </a:solidFill>
              </a:rPr>
              <a:t>x</a:t>
            </a:r>
            <a:r>
              <a:rPr lang="en-US" sz="2800" b="1">
                <a:solidFill>
                  <a:srgbClr val="000000"/>
                </a:solidFill>
              </a:rPr>
              <a:t> + 2) ÷ (</a:t>
            </a:r>
            <a:r>
              <a:rPr lang="en-US" sz="2800" b="1" i="1">
                <a:solidFill>
                  <a:srgbClr val="000000"/>
                </a:solidFill>
              </a:rPr>
              <a:t>x</a:t>
            </a:r>
            <a:r>
              <a:rPr lang="en-US" sz="2800" b="1">
                <a:solidFill>
                  <a:srgbClr val="000000"/>
                </a:solidFill>
              </a:rPr>
              <a:t> + 2)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638800" y="1371600"/>
            <a:ext cx="319722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339933"/>
                </a:solidFill>
              </a:rPr>
              <a:t>1.</a:t>
            </a:r>
            <a:r>
              <a:rPr lang="en-US" sz="2400" b="1">
                <a:solidFill>
                  <a:srgbClr val="000000"/>
                </a:solidFill>
              </a:rPr>
              <a:t>  The polynomial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must be in descending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order of powers. Any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missing terms are to be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filled with a zero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placeholder.</a:t>
            </a:r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860719"/>
              </p:ext>
            </p:extLst>
          </p:nvPr>
        </p:nvGraphicFramePr>
        <p:xfrm>
          <a:off x="1295400" y="2424113"/>
          <a:ext cx="2057400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4" imgW="723900" imgH="228600" progId="Equation.DSMT36">
                  <p:embed/>
                </p:oleObj>
              </mc:Choice>
              <mc:Fallback>
                <p:oleObj name="Equation" r:id="rId4" imgW="723900" imgH="228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424113"/>
                        <a:ext cx="2057400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524000" y="2500313"/>
            <a:ext cx="17764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0000"/>
                </a:solidFill>
              </a:rPr>
              <a:t>x</a:t>
            </a:r>
            <a:r>
              <a:rPr lang="en-US" sz="2800" b="1" baseline="30000">
                <a:solidFill>
                  <a:srgbClr val="000000"/>
                </a:solidFill>
              </a:rPr>
              <a:t>2</a:t>
            </a:r>
            <a:r>
              <a:rPr lang="en-US" sz="2800" b="1">
                <a:solidFill>
                  <a:srgbClr val="000000"/>
                </a:solidFill>
              </a:rPr>
              <a:t> + 7</a:t>
            </a:r>
            <a:r>
              <a:rPr lang="en-US" sz="2800" b="1" i="1">
                <a:solidFill>
                  <a:srgbClr val="000000"/>
                </a:solidFill>
              </a:rPr>
              <a:t>x</a:t>
            </a:r>
            <a:r>
              <a:rPr lang="en-US" sz="2800" b="1">
                <a:solidFill>
                  <a:srgbClr val="000000"/>
                </a:solidFill>
              </a:rPr>
              <a:t> + 2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41325" y="2492375"/>
            <a:ext cx="920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0000"/>
                </a:solidFill>
              </a:rPr>
              <a:t>x</a:t>
            </a:r>
            <a:r>
              <a:rPr lang="en-US" sz="2800" b="1">
                <a:solidFill>
                  <a:srgbClr val="000000"/>
                </a:solidFill>
              </a:rPr>
              <a:t> + 2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638800" y="3556000"/>
            <a:ext cx="32734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339933"/>
                </a:solidFill>
              </a:rPr>
              <a:t>2.</a:t>
            </a:r>
            <a:r>
              <a:rPr lang="en-US" sz="2400" b="1">
                <a:solidFill>
                  <a:srgbClr val="000000"/>
                </a:solidFill>
              </a:rPr>
              <a:t>  Only the first term is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used when doing the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division.</a:t>
            </a:r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403225" y="2522538"/>
            <a:ext cx="457200" cy="4572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1447800" y="2424113"/>
            <a:ext cx="533400" cy="5334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1371600" y="2957513"/>
            <a:ext cx="304800" cy="990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685800" y="3033713"/>
            <a:ext cx="457200" cy="914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822325" y="4054475"/>
            <a:ext cx="8890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A50021"/>
                </a:solidFill>
              </a:rPr>
              <a:t>Divide</a:t>
            </a:r>
            <a:endParaRPr lang="en-US" sz="2800" b="1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</a:t>
            </a:r>
            <a:r>
              <a:rPr lang="en-US" sz="2800" b="1" i="1">
                <a:solidFill>
                  <a:srgbClr val="000000"/>
                </a:solidFill>
              </a:rPr>
              <a:t>x</a:t>
            </a:r>
            <a:r>
              <a:rPr lang="en-US" sz="2800" b="1" baseline="30000">
                <a:solidFill>
                  <a:srgbClr val="000000"/>
                </a:solidFill>
              </a:rPr>
              <a:t>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baseline="30000">
                <a:solidFill>
                  <a:srgbClr val="000000"/>
                </a:solidFill>
              </a:rPr>
              <a:t>    </a:t>
            </a:r>
            <a:r>
              <a:rPr lang="en-US" sz="2800" b="1" i="1">
                <a:solidFill>
                  <a:srgbClr val="000000"/>
                </a:solidFill>
              </a:rPr>
              <a:t>x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1066800" y="486251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2346325" y="1981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00CC"/>
                </a:solidFill>
              </a:rPr>
              <a:t>x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5638800" y="4664075"/>
            <a:ext cx="33924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339933"/>
                </a:solidFill>
              </a:rPr>
              <a:t>3.</a:t>
            </a:r>
            <a:r>
              <a:rPr lang="en-US" sz="2400" b="1">
                <a:solidFill>
                  <a:srgbClr val="000000"/>
                </a:solidFill>
              </a:rPr>
              <a:t>  Multiply your answer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with the entire divisor.</a:t>
            </a:r>
          </a:p>
        </p:txBody>
      </p:sp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2308225" y="2043113"/>
            <a:ext cx="457200" cy="4572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14" name="Oval 22"/>
          <p:cNvSpPr>
            <a:spLocks noChangeArrowheads="1"/>
          </p:cNvSpPr>
          <p:nvPr/>
        </p:nvSpPr>
        <p:spPr bwMode="auto">
          <a:xfrm>
            <a:off x="304800" y="2424113"/>
            <a:ext cx="1066800" cy="6096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H="1">
            <a:off x="1295400" y="2217738"/>
            <a:ext cx="990600" cy="35877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3962400" y="3719513"/>
            <a:ext cx="16017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0000"/>
                </a:solidFill>
              </a:rPr>
              <a:t>   x</a:t>
            </a:r>
            <a:r>
              <a:rPr lang="en-US" sz="2800" b="1">
                <a:solidFill>
                  <a:srgbClr val="000000"/>
                </a:solidFill>
              </a:rPr>
              <a:t>(</a:t>
            </a:r>
            <a:r>
              <a:rPr lang="en-US" sz="2800" b="1" i="1">
                <a:solidFill>
                  <a:srgbClr val="000000"/>
                </a:solidFill>
              </a:rPr>
              <a:t>x</a:t>
            </a:r>
            <a:r>
              <a:rPr lang="en-US" sz="2800" b="1">
                <a:solidFill>
                  <a:srgbClr val="000000"/>
                </a:solidFill>
              </a:rPr>
              <a:t> + 2)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0000"/>
                </a:solidFill>
              </a:rPr>
              <a:t>= x</a:t>
            </a:r>
            <a:r>
              <a:rPr lang="en-US" sz="2800" b="1" baseline="30000">
                <a:solidFill>
                  <a:srgbClr val="000000"/>
                </a:solidFill>
              </a:rPr>
              <a:t>2</a:t>
            </a:r>
            <a:r>
              <a:rPr lang="en-US" sz="2800" b="1">
                <a:solidFill>
                  <a:srgbClr val="000000"/>
                </a:solidFill>
              </a:rPr>
              <a:t> + 2</a:t>
            </a:r>
            <a:r>
              <a:rPr lang="en-US" sz="2800" b="1" i="1">
                <a:solidFill>
                  <a:srgbClr val="000000"/>
                </a:solidFill>
              </a:rPr>
              <a:t>x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1524000" y="2881313"/>
            <a:ext cx="121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0000"/>
                </a:solidFill>
              </a:rPr>
              <a:t>x</a:t>
            </a:r>
            <a:r>
              <a:rPr lang="en-US" sz="2800" b="1" baseline="30000">
                <a:solidFill>
                  <a:srgbClr val="000000"/>
                </a:solidFill>
              </a:rPr>
              <a:t>2</a:t>
            </a:r>
            <a:r>
              <a:rPr lang="en-US" sz="2800" b="1">
                <a:solidFill>
                  <a:srgbClr val="000000"/>
                </a:solidFill>
              </a:rPr>
              <a:t> + 2</a:t>
            </a:r>
            <a:r>
              <a:rPr lang="en-US" sz="2800" b="1" i="1">
                <a:solidFill>
                  <a:srgbClr val="000000"/>
                </a:solidFill>
              </a:rPr>
              <a:t>x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1524000" y="3338513"/>
            <a:ext cx="12192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5638800" y="5410200"/>
            <a:ext cx="34766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339933"/>
                </a:solidFill>
              </a:rPr>
              <a:t>4.</a:t>
            </a:r>
            <a:r>
              <a:rPr lang="en-US" sz="2400" b="1">
                <a:solidFill>
                  <a:srgbClr val="000000"/>
                </a:solidFill>
              </a:rPr>
              <a:t>  Subtract, bring down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the next term and repeat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the process.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2209800" y="3490913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5</a:t>
            </a:r>
            <a:r>
              <a:rPr lang="en-US" sz="2800" b="1" i="1">
                <a:solidFill>
                  <a:srgbClr val="000000"/>
                </a:solidFill>
              </a:rPr>
              <a:t>x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3124200" y="2957513"/>
            <a:ext cx="0" cy="5334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2727325" y="1981200"/>
            <a:ext cx="65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CC"/>
                </a:solidFill>
              </a:rPr>
              <a:t>+ 5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2209800" y="3871913"/>
            <a:ext cx="1276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5</a:t>
            </a:r>
            <a:r>
              <a:rPr lang="en-US" sz="2800" b="1" i="1">
                <a:solidFill>
                  <a:srgbClr val="000000"/>
                </a:solidFill>
              </a:rPr>
              <a:t>x</a:t>
            </a:r>
            <a:r>
              <a:rPr lang="en-US" sz="2800" b="1">
                <a:solidFill>
                  <a:srgbClr val="000000"/>
                </a:solidFill>
              </a:rPr>
              <a:t> + 10</a:t>
            </a:r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2349500" y="4379913"/>
            <a:ext cx="9906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2925763" y="4432300"/>
            <a:ext cx="481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-8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1508125" y="4572000"/>
            <a:ext cx="65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= </a:t>
            </a:r>
            <a:r>
              <a:rPr lang="en-US" sz="2800" b="1" i="1">
                <a:solidFill>
                  <a:srgbClr val="3333CC"/>
                </a:solidFill>
              </a:rPr>
              <a:t>x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 flipV="1">
            <a:off x="2057400" y="2500313"/>
            <a:ext cx="457200" cy="22098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2667000" y="3490913"/>
            <a:ext cx="831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+   2</a:t>
            </a:r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 flipH="1" flipV="1">
            <a:off x="2667000" y="3200400"/>
            <a:ext cx="16002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34" name="Oval 42"/>
          <p:cNvSpPr>
            <a:spLocks noChangeArrowheads="1"/>
          </p:cNvSpPr>
          <p:nvPr/>
        </p:nvSpPr>
        <p:spPr bwMode="auto">
          <a:xfrm>
            <a:off x="2232025" y="3436938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35" name="Oval 43"/>
          <p:cNvSpPr>
            <a:spLocks noChangeArrowheads="1"/>
          </p:cNvSpPr>
          <p:nvPr/>
        </p:nvSpPr>
        <p:spPr bwMode="auto">
          <a:xfrm>
            <a:off x="381000" y="2500313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36" name="Oval 44"/>
          <p:cNvSpPr>
            <a:spLocks noChangeArrowheads="1"/>
          </p:cNvSpPr>
          <p:nvPr/>
        </p:nvSpPr>
        <p:spPr bwMode="auto">
          <a:xfrm>
            <a:off x="2895600" y="1966913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37" name="Oval 45"/>
          <p:cNvSpPr>
            <a:spLocks noChangeArrowheads="1"/>
          </p:cNvSpPr>
          <p:nvPr/>
        </p:nvSpPr>
        <p:spPr bwMode="auto">
          <a:xfrm>
            <a:off x="304800" y="2347913"/>
            <a:ext cx="1219200" cy="685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 flipH="1">
            <a:off x="1371600" y="2195513"/>
            <a:ext cx="1524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39" name="Line 47"/>
          <p:cNvSpPr>
            <a:spLocks noChangeShapeType="1"/>
          </p:cNvSpPr>
          <p:nvPr/>
        </p:nvSpPr>
        <p:spPr bwMode="auto">
          <a:xfrm>
            <a:off x="1066800" y="3033713"/>
            <a:ext cx="12192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40" name="Text Box 48"/>
          <p:cNvSpPr txBox="1">
            <a:spLocks noChangeArrowheads="1"/>
          </p:cNvSpPr>
          <p:nvPr/>
        </p:nvSpPr>
        <p:spPr bwMode="auto">
          <a:xfrm>
            <a:off x="1295400" y="1890713"/>
            <a:ext cx="1101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A50021"/>
                </a:solidFill>
              </a:rPr>
              <a:t>multiply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165100" y="184943"/>
            <a:ext cx="363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u="sng" dirty="0">
                <a:solidFill>
                  <a:srgbClr val="339933"/>
                </a:solidFill>
              </a:rPr>
              <a:t>Division by a Binomial</a:t>
            </a:r>
          </a:p>
        </p:txBody>
      </p:sp>
      <p:sp>
        <p:nvSpPr>
          <p:cNvPr id="8247" name="Text Box 55"/>
          <p:cNvSpPr txBox="1">
            <a:spLocks noChangeArrowheads="1"/>
          </p:cNvSpPr>
          <p:nvPr/>
        </p:nvSpPr>
        <p:spPr bwMode="auto">
          <a:xfrm>
            <a:off x="1333500" y="2870200"/>
            <a:ext cx="1517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A50021"/>
                </a:solidFill>
              </a:rPr>
              <a:t>-(           )</a:t>
            </a:r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2044700" y="3860800"/>
            <a:ext cx="1517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A50021"/>
                </a:solidFill>
              </a:rPr>
              <a:t>-(           )</a:t>
            </a:r>
          </a:p>
        </p:txBody>
      </p:sp>
      <p:sp>
        <p:nvSpPr>
          <p:cNvPr id="8249" name="Rectangle 57"/>
          <p:cNvSpPr>
            <a:spLocks noChangeArrowheads="1"/>
          </p:cNvSpPr>
          <p:nvPr/>
        </p:nvSpPr>
        <p:spPr bwMode="auto">
          <a:xfrm>
            <a:off x="4343400" y="5773375"/>
            <a:ext cx="12202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smtClean="0">
                <a:solidFill>
                  <a:srgbClr val="0000CC"/>
                </a:solidFill>
              </a:rPr>
              <a:t>, x</a:t>
            </a:r>
            <a:r>
              <a:rPr lang="en-US" sz="2800" b="1" dirty="0" smtClean="0">
                <a:solidFill>
                  <a:srgbClr val="0000CC"/>
                </a:solidFill>
                <a:sym typeface="Euclid Symbol" pitchFamily="-96" charset="2"/>
              </a:rPr>
              <a:t> </a:t>
            </a:r>
            <a:r>
              <a:rPr lang="en-US" sz="2800" b="1" dirty="0">
                <a:solidFill>
                  <a:srgbClr val="0000CC"/>
                </a:solidFill>
                <a:sym typeface="Symbol" pitchFamily="-96" charset="2"/>
              </a:rPr>
              <a:t> -2</a:t>
            </a:r>
            <a:endParaRPr lang="en-US" sz="2800" b="1" dirty="0">
              <a:solidFill>
                <a:srgbClr val="A5002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781502"/>
              </p:ext>
            </p:extLst>
          </p:nvPr>
        </p:nvGraphicFramePr>
        <p:xfrm>
          <a:off x="4246418" y="141216"/>
          <a:ext cx="3276600" cy="1016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6" imgW="1269449" imgH="393529" progId="Equation.DSMT4">
                  <p:embed/>
                </p:oleObj>
              </mc:Choice>
              <mc:Fallback>
                <p:oleObj name="Equation" r:id="rId6" imgW="1269449" imgH="393529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6418" y="141216"/>
                        <a:ext cx="3276600" cy="1016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738791"/>
              </p:ext>
            </p:extLst>
          </p:nvPr>
        </p:nvGraphicFramePr>
        <p:xfrm>
          <a:off x="168275" y="5433868"/>
          <a:ext cx="41275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8" imgW="1600200" imgH="419040" progId="Equation.DSMT4">
                  <p:embed/>
                </p:oleObj>
              </mc:Choice>
              <mc:Fallback>
                <p:oleObj name="Equation" r:id="rId8" imgW="16002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5433868"/>
                        <a:ext cx="4127500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642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6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4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2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3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5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8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8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2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4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9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0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5" dur="5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 nodeType="clickPar">
                      <p:stCondLst>
                        <p:cond delay="indefinite"/>
                      </p:stCondLst>
                      <p:childTnLst>
                        <p:par>
                          <p:cTn id="2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utoUpdateAnimBg="0"/>
      <p:bldP spid="8199" grpId="0" autoUpdateAnimBg="0"/>
      <p:bldP spid="8201" grpId="0" autoUpdateAnimBg="0"/>
      <p:bldP spid="8202" grpId="0" autoUpdateAnimBg="0"/>
      <p:bldP spid="8203" grpId="0" autoUpdateAnimBg="0"/>
      <p:bldP spid="8205" grpId="0" animBg="1"/>
      <p:bldP spid="8205" grpId="1" animBg="1"/>
      <p:bldP spid="8206" grpId="0" animBg="1"/>
      <p:bldP spid="8206" grpId="1" animBg="1"/>
      <p:bldP spid="8207" grpId="0" animBg="1"/>
      <p:bldP spid="8207" grpId="1" animBg="1"/>
      <p:bldP spid="8208" grpId="0" animBg="1"/>
      <p:bldP spid="8208" grpId="1" animBg="1"/>
      <p:bldP spid="8209" grpId="0" autoUpdateAnimBg="0"/>
      <p:bldP spid="8209" grpId="1" autoUpdateAnimBg="0"/>
      <p:bldP spid="8210" grpId="0" animBg="1"/>
      <p:bldP spid="8210" grpId="1" animBg="1"/>
      <p:bldP spid="8211" grpId="0" autoUpdateAnimBg="0"/>
      <p:bldP spid="8212" grpId="0" autoUpdateAnimBg="0"/>
      <p:bldP spid="8213" grpId="0" animBg="1"/>
      <p:bldP spid="8213" grpId="1" animBg="1"/>
      <p:bldP spid="8214" grpId="0" animBg="1"/>
      <p:bldP spid="8214" grpId="1" animBg="1"/>
      <p:bldP spid="8215" grpId="0" animBg="1"/>
      <p:bldP spid="8215" grpId="1" animBg="1"/>
      <p:bldP spid="8217" grpId="0" autoUpdateAnimBg="0"/>
      <p:bldP spid="8217" grpId="1" autoUpdateAnimBg="0"/>
      <p:bldP spid="8218" grpId="0" autoUpdateAnimBg="0"/>
      <p:bldP spid="8219" grpId="0" animBg="1"/>
      <p:bldP spid="8220" grpId="0" autoUpdateAnimBg="0"/>
      <p:bldP spid="8222" grpId="0" autoUpdateAnimBg="0"/>
      <p:bldP spid="8223" grpId="0" animBg="1"/>
      <p:bldP spid="8224" grpId="0" autoUpdateAnimBg="0"/>
      <p:bldP spid="8225" grpId="0" autoUpdateAnimBg="0"/>
      <p:bldP spid="8226" grpId="0" animBg="1"/>
      <p:bldP spid="8227" grpId="0" autoUpdateAnimBg="0"/>
      <p:bldP spid="8230" grpId="0" autoUpdateAnimBg="0"/>
      <p:bldP spid="8230" grpId="1" autoUpdateAnimBg="0"/>
      <p:bldP spid="8231" grpId="0" animBg="1"/>
      <p:bldP spid="8231" grpId="1" animBg="1"/>
      <p:bldP spid="8232" grpId="0" autoUpdateAnimBg="0"/>
      <p:bldP spid="8233" grpId="0" animBg="1"/>
      <p:bldP spid="8233" grpId="1" animBg="1"/>
      <p:bldP spid="8234" grpId="0" animBg="1"/>
      <p:bldP spid="8234" grpId="1" animBg="1"/>
      <p:bldP spid="8235" grpId="0" animBg="1"/>
      <p:bldP spid="8235" grpId="1" animBg="1"/>
      <p:bldP spid="8236" grpId="0" animBg="1"/>
      <p:bldP spid="8236" grpId="1" animBg="1"/>
      <p:bldP spid="8237" grpId="0" animBg="1"/>
      <p:bldP spid="8237" grpId="1" animBg="1"/>
      <p:bldP spid="8238" grpId="0" animBg="1"/>
      <p:bldP spid="8238" grpId="1" animBg="1"/>
      <p:bldP spid="8239" grpId="0" animBg="1"/>
      <p:bldP spid="8239" grpId="1" animBg="1"/>
      <p:bldP spid="8240" grpId="0" autoUpdateAnimBg="0"/>
      <p:bldP spid="8240" grpId="1" autoUpdateAnimBg="0"/>
      <p:bldP spid="8246" grpId="0" autoUpdateAnimBg="0"/>
      <p:bldP spid="8247" grpId="0" autoUpdateAnimBg="0"/>
      <p:bldP spid="8248" grpId="0" autoUpdateAnimBg="0"/>
      <p:bldP spid="824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590800" y="1447800"/>
          <a:ext cx="350520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4" imgW="723900" imgH="228600" progId="Equation.DSMT36">
                  <p:embed/>
                </p:oleObj>
              </mc:Choice>
              <mc:Fallback>
                <p:oleObj name="Equation" r:id="rId4" imgW="723900" imgH="228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447800"/>
                        <a:ext cx="3505200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955925" y="1614488"/>
            <a:ext cx="3082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CC"/>
                </a:solidFill>
              </a:rPr>
              <a:t>4</a:t>
            </a:r>
            <a:r>
              <a:rPr lang="en-US" sz="2800" b="1" i="1">
                <a:solidFill>
                  <a:srgbClr val="0000CC"/>
                </a:solidFill>
              </a:rPr>
              <a:t>x</a:t>
            </a:r>
            <a:r>
              <a:rPr lang="en-US" sz="2800" b="1" baseline="30000">
                <a:solidFill>
                  <a:srgbClr val="0000CC"/>
                </a:solidFill>
              </a:rPr>
              <a:t>3</a:t>
            </a:r>
            <a:r>
              <a:rPr lang="en-US" sz="2800" b="1">
                <a:solidFill>
                  <a:srgbClr val="0000CC"/>
                </a:solidFill>
              </a:rPr>
              <a:t> - 11</a:t>
            </a:r>
            <a:r>
              <a:rPr lang="en-US" sz="2800" b="1" i="1">
                <a:solidFill>
                  <a:srgbClr val="0000CC"/>
                </a:solidFill>
              </a:rPr>
              <a:t>x</a:t>
            </a:r>
            <a:r>
              <a:rPr lang="en-US" sz="2800" b="1" baseline="30000">
                <a:solidFill>
                  <a:srgbClr val="0000CC"/>
                </a:solidFill>
              </a:rPr>
              <a:t>2</a:t>
            </a:r>
            <a:r>
              <a:rPr lang="en-US" sz="2800" b="1">
                <a:solidFill>
                  <a:srgbClr val="0000CC"/>
                </a:solidFill>
              </a:rPr>
              <a:t> + 8</a:t>
            </a:r>
            <a:r>
              <a:rPr lang="en-US" sz="2800" b="1" i="1">
                <a:solidFill>
                  <a:srgbClr val="0000CC"/>
                </a:solidFill>
              </a:rPr>
              <a:t>x</a:t>
            </a:r>
            <a:r>
              <a:rPr lang="en-US" sz="2800" b="1">
                <a:solidFill>
                  <a:srgbClr val="0000CC"/>
                </a:solidFill>
              </a:rPr>
              <a:t> + 10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906588" y="1614488"/>
            <a:ext cx="8366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solidFill>
                  <a:srgbClr val="A50021"/>
                </a:solidFill>
              </a:rPr>
              <a:t>x</a:t>
            </a:r>
            <a:r>
              <a:rPr lang="en-US" sz="2800" b="1">
                <a:solidFill>
                  <a:srgbClr val="A50021"/>
                </a:solidFill>
              </a:rPr>
              <a:t> - 2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911600" y="1004888"/>
            <a:ext cx="660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3300"/>
                </a:solidFill>
              </a:rPr>
              <a:t>4</a:t>
            </a:r>
            <a:r>
              <a:rPr lang="en-US" sz="2800" b="1" i="1">
                <a:solidFill>
                  <a:srgbClr val="003300"/>
                </a:solidFill>
              </a:rPr>
              <a:t>x</a:t>
            </a:r>
            <a:r>
              <a:rPr lang="en-US" sz="2800" b="1" baseline="30000">
                <a:solidFill>
                  <a:srgbClr val="003300"/>
                </a:solidFill>
              </a:rPr>
              <a:t>2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955925" y="2071688"/>
            <a:ext cx="15827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4</a:t>
            </a:r>
            <a:r>
              <a:rPr lang="en-US" sz="2800" b="1" i="1">
                <a:solidFill>
                  <a:srgbClr val="000000"/>
                </a:solidFill>
              </a:rPr>
              <a:t>x</a:t>
            </a:r>
            <a:r>
              <a:rPr lang="en-US" sz="2800" b="1" baseline="30000">
                <a:solidFill>
                  <a:srgbClr val="000000"/>
                </a:solidFill>
              </a:rPr>
              <a:t>3 </a:t>
            </a:r>
            <a:r>
              <a:rPr lang="en-US" sz="2800" b="1">
                <a:solidFill>
                  <a:srgbClr val="000000"/>
                </a:solidFill>
              </a:rPr>
              <a:t> -  8</a:t>
            </a:r>
            <a:r>
              <a:rPr lang="en-US" sz="2800" b="1" i="1">
                <a:solidFill>
                  <a:srgbClr val="000000"/>
                </a:solidFill>
              </a:rPr>
              <a:t>x</a:t>
            </a:r>
            <a:r>
              <a:rPr lang="en-US" sz="2800" b="1" baseline="30000">
                <a:solidFill>
                  <a:srgbClr val="000000"/>
                </a:solidFill>
              </a:rPr>
              <a:t>2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048000" y="2514600"/>
            <a:ext cx="1371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679825" y="2528888"/>
            <a:ext cx="868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- 3</a:t>
            </a:r>
            <a:r>
              <a:rPr lang="en-US" sz="2800" b="1" i="1">
                <a:solidFill>
                  <a:srgbClr val="000000"/>
                </a:solidFill>
              </a:rPr>
              <a:t>x</a:t>
            </a:r>
            <a:r>
              <a:rPr lang="en-US" sz="2800" b="1" baseline="30000">
                <a:solidFill>
                  <a:srgbClr val="000000"/>
                </a:solidFill>
              </a:rPr>
              <a:t>2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533900" y="995363"/>
            <a:ext cx="7477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3300"/>
                </a:solidFill>
              </a:rPr>
              <a:t>- 3</a:t>
            </a:r>
            <a:r>
              <a:rPr lang="en-US" sz="2800" b="1" i="1">
                <a:solidFill>
                  <a:srgbClr val="003300"/>
                </a:solidFill>
              </a:rPr>
              <a:t>x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667125" y="2986088"/>
            <a:ext cx="1603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- 3</a:t>
            </a:r>
            <a:r>
              <a:rPr lang="en-US" sz="2800" b="1" i="1">
                <a:solidFill>
                  <a:srgbClr val="000000"/>
                </a:solidFill>
              </a:rPr>
              <a:t>x</a:t>
            </a:r>
            <a:r>
              <a:rPr lang="en-US" sz="2800" b="1" baseline="30000">
                <a:solidFill>
                  <a:srgbClr val="000000"/>
                </a:solidFill>
              </a:rPr>
              <a:t>2</a:t>
            </a:r>
            <a:r>
              <a:rPr lang="en-US" sz="2800" b="1">
                <a:solidFill>
                  <a:srgbClr val="000000"/>
                </a:solidFill>
              </a:rPr>
              <a:t> + 6</a:t>
            </a:r>
            <a:r>
              <a:rPr lang="en-US" sz="2800" b="1" i="1">
                <a:solidFill>
                  <a:srgbClr val="000000"/>
                </a:solidFill>
              </a:rPr>
              <a:t>x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3886200" y="3505200"/>
            <a:ext cx="1371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708525" y="351948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2</a:t>
            </a:r>
            <a:r>
              <a:rPr lang="en-US" sz="2800" b="1" i="1">
                <a:solidFill>
                  <a:srgbClr val="000000"/>
                </a:solidFill>
              </a:rPr>
              <a:t>x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318125" y="1004888"/>
            <a:ext cx="654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3300"/>
                </a:solidFill>
              </a:rPr>
              <a:t>+ 2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708525" y="3976688"/>
            <a:ext cx="1281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2</a:t>
            </a:r>
            <a:r>
              <a:rPr lang="en-US" sz="2800" b="1" i="1">
                <a:solidFill>
                  <a:srgbClr val="000000"/>
                </a:solidFill>
              </a:rPr>
              <a:t>x</a:t>
            </a:r>
            <a:r>
              <a:rPr lang="en-US" sz="2800" b="1">
                <a:solidFill>
                  <a:srgbClr val="000000"/>
                </a:solidFill>
              </a:rPr>
              <a:t>  -   4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4648200" y="4495800"/>
            <a:ext cx="1371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394325" y="4433888"/>
            <a:ext cx="628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14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457700" y="2536825"/>
            <a:ext cx="831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+ 8</a:t>
            </a:r>
            <a:r>
              <a:rPr lang="en-US" sz="2800" b="1" i="1">
                <a:solidFill>
                  <a:srgbClr val="000000"/>
                </a:solidFill>
              </a:rPr>
              <a:t>x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5181600" y="3505200"/>
            <a:ext cx="831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+ 10</a:t>
            </a:r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5029200" y="2057400"/>
            <a:ext cx="0" cy="53340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5791200" y="2057400"/>
            <a:ext cx="0" cy="144780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2755900" y="0"/>
            <a:ext cx="363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u="sng">
                <a:solidFill>
                  <a:srgbClr val="339933"/>
                </a:solidFill>
              </a:rPr>
              <a:t>Division by a Binomial</a:t>
            </a:r>
          </a:p>
        </p:txBody>
      </p:sp>
      <p:graphicFrame>
        <p:nvGraphicFramePr>
          <p:cNvPr id="10267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187755"/>
              </p:ext>
            </p:extLst>
          </p:nvPr>
        </p:nvGraphicFramePr>
        <p:xfrm>
          <a:off x="228600" y="5334000"/>
          <a:ext cx="846952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6" imgW="3327120" imgH="419040" progId="Equation.DSMT4">
                  <p:embed/>
                </p:oleObj>
              </mc:Choice>
              <mc:Fallback>
                <p:oleObj name="Equation" r:id="rId6" imgW="33271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334000"/>
                        <a:ext cx="8469527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6705600" y="609600"/>
            <a:ext cx="1152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solidFill>
                  <a:srgbClr val="A50021"/>
                </a:solidFill>
              </a:rPr>
              <a:t>NPV’s</a:t>
            </a:r>
            <a:endParaRPr lang="en-US" sz="2800" b="1">
              <a:solidFill>
                <a:srgbClr val="000000"/>
              </a:solidFill>
            </a:endParaRPr>
          </a:p>
        </p:txBody>
      </p:sp>
      <p:graphicFrame>
        <p:nvGraphicFramePr>
          <p:cNvPr id="10270" name="Object 30"/>
          <p:cNvGraphicFramePr>
            <a:graphicFrameLocks noChangeAspect="1"/>
          </p:cNvGraphicFramePr>
          <p:nvPr/>
        </p:nvGraphicFramePr>
        <p:xfrm>
          <a:off x="7035800" y="1295400"/>
          <a:ext cx="938213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8" imgW="584200" imgH="254000" progId="Equation.DSMT36">
                  <p:embed/>
                </p:oleObj>
              </mc:Choice>
              <mc:Fallback>
                <p:oleObj name="Equation" r:id="rId8" imgW="584200" imgH="2540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5800" y="1295400"/>
                        <a:ext cx="938213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623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9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6" grpId="0" autoUpdateAnimBg="0"/>
      <p:bldP spid="10247" grpId="0" animBg="1"/>
      <p:bldP spid="10248" grpId="0" autoUpdateAnimBg="0"/>
      <p:bldP spid="10249" grpId="0" autoUpdateAnimBg="0"/>
      <p:bldP spid="10250" grpId="0" autoUpdateAnimBg="0"/>
      <p:bldP spid="10251" grpId="0" animBg="1"/>
      <p:bldP spid="10252" grpId="0" autoUpdateAnimBg="0"/>
      <p:bldP spid="10253" grpId="0" autoUpdateAnimBg="0"/>
      <p:bldP spid="10254" grpId="0" autoUpdateAnimBg="0"/>
      <p:bldP spid="10255" grpId="0" animBg="1"/>
      <p:bldP spid="10256" grpId="0" autoUpdateAnimBg="0"/>
      <p:bldP spid="10258" grpId="0" autoUpdateAnimBg="0"/>
      <p:bldP spid="10259" grpId="0" autoUpdateAnimBg="0"/>
      <p:bldP spid="10260" grpId="0" animBg="1"/>
      <p:bldP spid="10261" grpId="0" animBg="1"/>
      <p:bldP spid="10265" grpId="0" autoUpdateAnimBg="0"/>
      <p:bldP spid="1026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590800" y="1447800"/>
          <a:ext cx="350520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Equation" r:id="rId4" imgW="723900" imgH="228600" progId="Equation.DSMT36">
                  <p:embed/>
                </p:oleObj>
              </mc:Choice>
              <mc:Fallback>
                <p:oleObj name="Equation" r:id="rId4" imgW="723900" imgH="228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447800"/>
                        <a:ext cx="3505200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955925" y="1614488"/>
            <a:ext cx="27510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smtClean="0">
                <a:solidFill>
                  <a:srgbClr val="0000CC"/>
                </a:solidFill>
              </a:rPr>
              <a:t>x</a:t>
            </a:r>
            <a:r>
              <a:rPr lang="en-US" sz="2800" b="1" baseline="30000" dirty="0" smtClean="0">
                <a:solidFill>
                  <a:srgbClr val="0000CC"/>
                </a:solidFill>
              </a:rPr>
              <a:t>3</a:t>
            </a:r>
            <a:r>
              <a:rPr lang="en-US" sz="2800" b="1" dirty="0" smtClean="0">
                <a:solidFill>
                  <a:srgbClr val="0000CC"/>
                </a:solidFill>
              </a:rPr>
              <a:t> + 0</a:t>
            </a:r>
            <a:r>
              <a:rPr lang="en-US" sz="2800" b="1" i="1" dirty="0" smtClean="0">
                <a:solidFill>
                  <a:srgbClr val="0000CC"/>
                </a:solidFill>
              </a:rPr>
              <a:t>x</a:t>
            </a:r>
            <a:r>
              <a:rPr lang="en-US" sz="2800" b="1" baseline="30000" dirty="0" smtClean="0">
                <a:solidFill>
                  <a:srgbClr val="0000CC"/>
                </a:solidFill>
              </a:rPr>
              <a:t>2</a:t>
            </a:r>
            <a:r>
              <a:rPr lang="en-US" sz="2800" b="1" dirty="0" smtClean="0">
                <a:solidFill>
                  <a:srgbClr val="0000CC"/>
                </a:solidFill>
              </a:rPr>
              <a:t> - 20</a:t>
            </a:r>
            <a:r>
              <a:rPr lang="en-US" sz="2800" b="1" i="1" dirty="0" smtClean="0">
                <a:solidFill>
                  <a:srgbClr val="0000CC"/>
                </a:solidFill>
              </a:rPr>
              <a:t>x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>
                <a:solidFill>
                  <a:srgbClr val="0000CC"/>
                </a:solidFill>
              </a:rPr>
              <a:t>+ </a:t>
            </a:r>
            <a:r>
              <a:rPr lang="en-US" sz="2800" b="1" dirty="0">
                <a:solidFill>
                  <a:srgbClr val="0000CC"/>
                </a:solidFill>
              </a:rPr>
              <a:t>8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906588" y="1614488"/>
            <a:ext cx="9284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>
                <a:solidFill>
                  <a:srgbClr val="A50021"/>
                </a:solidFill>
              </a:rPr>
              <a:t> </a:t>
            </a:r>
            <a:r>
              <a:rPr lang="en-US" sz="2800" b="1" dirty="0" smtClean="0">
                <a:solidFill>
                  <a:srgbClr val="A50021"/>
                </a:solidFill>
              </a:rPr>
              <a:t>+ 4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911600" y="1004888"/>
            <a:ext cx="4844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smtClean="0">
                <a:solidFill>
                  <a:srgbClr val="003300"/>
                </a:solidFill>
              </a:rPr>
              <a:t>x</a:t>
            </a:r>
            <a:r>
              <a:rPr lang="en-US" sz="2800" b="1" baseline="30000" dirty="0" smtClean="0">
                <a:solidFill>
                  <a:srgbClr val="003300"/>
                </a:solidFill>
              </a:rPr>
              <a:t>2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955925" y="2071688"/>
            <a:ext cx="14077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smtClean="0">
                <a:solidFill>
                  <a:srgbClr val="000000"/>
                </a:solidFill>
              </a:rPr>
              <a:t>x</a:t>
            </a:r>
            <a:r>
              <a:rPr lang="en-US" sz="2800" b="1" baseline="30000" dirty="0" smtClean="0">
                <a:solidFill>
                  <a:srgbClr val="000000"/>
                </a:solidFill>
              </a:rPr>
              <a:t>3 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000000"/>
                </a:solidFill>
              </a:rPr>
              <a:t>+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4</a:t>
            </a:r>
            <a:r>
              <a:rPr lang="en-US" sz="2800" b="1" i="1" dirty="0" smtClean="0">
                <a:solidFill>
                  <a:srgbClr val="000000"/>
                </a:solidFill>
              </a:rPr>
              <a:t>x</a:t>
            </a:r>
            <a:r>
              <a:rPr lang="en-US" sz="2800" b="1" baseline="30000" dirty="0" smtClean="0">
                <a:solidFill>
                  <a:srgbClr val="000000"/>
                </a:solidFill>
              </a:rPr>
              <a:t>2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048000" y="2514600"/>
            <a:ext cx="1371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429000" y="2528888"/>
            <a:ext cx="8739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</a:rPr>
              <a:t>- </a:t>
            </a:r>
            <a:r>
              <a:rPr lang="en-US" sz="2800" b="1" dirty="0" smtClean="0">
                <a:solidFill>
                  <a:srgbClr val="000000"/>
                </a:solidFill>
              </a:rPr>
              <a:t>4</a:t>
            </a:r>
            <a:r>
              <a:rPr lang="en-US" sz="2800" b="1" i="1" dirty="0" smtClean="0">
                <a:solidFill>
                  <a:srgbClr val="000000"/>
                </a:solidFill>
              </a:rPr>
              <a:t>x</a:t>
            </a:r>
            <a:r>
              <a:rPr lang="en-US" sz="2800" b="1" baseline="30000" dirty="0" smtClean="0">
                <a:solidFill>
                  <a:srgbClr val="000000"/>
                </a:solidFill>
              </a:rPr>
              <a:t>2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343400" y="995363"/>
            <a:ext cx="7537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3300"/>
                </a:solidFill>
              </a:rPr>
              <a:t>- </a:t>
            </a:r>
            <a:r>
              <a:rPr lang="en-US" sz="2800" b="1" dirty="0" smtClean="0">
                <a:solidFill>
                  <a:srgbClr val="003300"/>
                </a:solidFill>
              </a:rPr>
              <a:t>4</a:t>
            </a:r>
            <a:r>
              <a:rPr lang="en-US" sz="2800" b="1" i="1" dirty="0" smtClean="0">
                <a:solidFill>
                  <a:srgbClr val="003300"/>
                </a:solidFill>
              </a:rPr>
              <a:t>x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429000" y="2986088"/>
            <a:ext cx="17123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</a:rPr>
              <a:t>- </a:t>
            </a:r>
            <a:r>
              <a:rPr lang="en-US" sz="2800" b="1" dirty="0" smtClean="0">
                <a:solidFill>
                  <a:srgbClr val="000000"/>
                </a:solidFill>
              </a:rPr>
              <a:t>4</a:t>
            </a:r>
            <a:r>
              <a:rPr lang="en-US" sz="2800" b="1" i="1" dirty="0" smtClean="0">
                <a:solidFill>
                  <a:srgbClr val="000000"/>
                </a:solidFill>
              </a:rPr>
              <a:t>x</a:t>
            </a:r>
            <a:r>
              <a:rPr lang="en-US" sz="28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000000"/>
                </a:solidFill>
              </a:rPr>
              <a:t>-</a:t>
            </a:r>
            <a:r>
              <a:rPr lang="en-US" sz="2800" b="1" dirty="0" smtClean="0">
                <a:solidFill>
                  <a:srgbClr val="000000"/>
                </a:solidFill>
              </a:rPr>
              <a:t> 16</a:t>
            </a:r>
            <a:r>
              <a:rPr lang="en-US" sz="2800" b="1" i="1" dirty="0" smtClean="0">
                <a:solidFill>
                  <a:srgbClr val="000000"/>
                </a:solidFill>
              </a:rPr>
              <a:t>x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3657600" y="3505200"/>
            <a:ext cx="1371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441436" y="3519488"/>
            <a:ext cx="6639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</a:rPr>
              <a:t>-4</a:t>
            </a:r>
            <a:r>
              <a:rPr lang="en-US" sz="2800" b="1" i="1" dirty="0" smtClean="0">
                <a:solidFill>
                  <a:srgbClr val="000000"/>
                </a:solidFill>
              </a:rPr>
              <a:t>x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105400" y="1004888"/>
            <a:ext cx="5741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3300"/>
                </a:solidFill>
              </a:rPr>
              <a:t>-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>
                <a:solidFill>
                  <a:srgbClr val="003300"/>
                </a:solidFill>
              </a:rPr>
              <a:t>4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495800" y="3976688"/>
            <a:ext cx="13227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</a:rPr>
              <a:t>-4</a:t>
            </a:r>
            <a:r>
              <a:rPr lang="en-US" sz="2800" b="1" i="1" dirty="0" smtClean="0">
                <a:solidFill>
                  <a:srgbClr val="000000"/>
                </a:solidFill>
              </a:rPr>
              <a:t>x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000000"/>
                </a:solidFill>
              </a:rPr>
              <a:t>- </a:t>
            </a:r>
            <a:r>
              <a:rPr lang="en-US" sz="2800" b="1" dirty="0" smtClean="0">
                <a:solidFill>
                  <a:srgbClr val="000000"/>
                </a:solidFill>
              </a:rPr>
              <a:t>16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4495800" y="4495800"/>
            <a:ext cx="1371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181600" y="4433888"/>
            <a:ext cx="6335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24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191000" y="2536825"/>
            <a:ext cx="9332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</a:rPr>
              <a:t>-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20</a:t>
            </a:r>
            <a:r>
              <a:rPr lang="en-US" sz="2800" b="1" i="1" dirty="0" smtClean="0">
                <a:solidFill>
                  <a:srgbClr val="000000"/>
                </a:solidFill>
              </a:rPr>
              <a:t>x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5029200" y="3505200"/>
            <a:ext cx="6591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</a:rPr>
              <a:t>+ </a:t>
            </a:r>
            <a:r>
              <a:rPr lang="en-US" sz="2800" b="1" dirty="0" smtClean="0">
                <a:solidFill>
                  <a:srgbClr val="000000"/>
                </a:solidFill>
              </a:rPr>
              <a:t>8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4800600" y="2057400"/>
            <a:ext cx="0" cy="53340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5486400" y="2057400"/>
            <a:ext cx="0" cy="144780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graphicFrame>
        <p:nvGraphicFramePr>
          <p:cNvPr id="10267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545950"/>
              </p:ext>
            </p:extLst>
          </p:nvPr>
        </p:nvGraphicFramePr>
        <p:xfrm>
          <a:off x="1036638" y="5334000"/>
          <a:ext cx="68516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Equation" r:id="rId6" imgW="2692080" imgH="419040" progId="Equation.DSMT4">
                  <p:embed/>
                </p:oleObj>
              </mc:Choice>
              <mc:Fallback>
                <p:oleObj name="Equation" r:id="rId6" imgW="2692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8" y="5334000"/>
                        <a:ext cx="68516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6705600" y="609600"/>
            <a:ext cx="1152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solidFill>
                  <a:srgbClr val="A50021"/>
                </a:solidFill>
              </a:rPr>
              <a:t>NPV’s</a:t>
            </a:r>
            <a:endParaRPr lang="en-US" sz="2800" b="1">
              <a:solidFill>
                <a:srgbClr val="000000"/>
              </a:solidFill>
            </a:endParaRPr>
          </a:p>
        </p:txBody>
      </p:sp>
      <p:graphicFrame>
        <p:nvGraphicFramePr>
          <p:cNvPr id="10270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811677"/>
              </p:ext>
            </p:extLst>
          </p:nvPr>
        </p:nvGraphicFramePr>
        <p:xfrm>
          <a:off x="7035800" y="1314450"/>
          <a:ext cx="9382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Equation" r:id="rId8" imgW="583920" imgH="228600" progId="Equation.DSMT4">
                  <p:embed/>
                </p:oleObj>
              </mc:Choice>
              <mc:Fallback>
                <p:oleObj name="Equation" r:id="rId8" imgW="583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5800" y="1314450"/>
                        <a:ext cx="9382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226051"/>
              </p:ext>
            </p:extLst>
          </p:nvPr>
        </p:nvGraphicFramePr>
        <p:xfrm>
          <a:off x="152400" y="254793"/>
          <a:ext cx="3099741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Equation" r:id="rId10" imgW="1409400" imgH="279360" progId="Equation.DSMT4">
                  <p:embed/>
                </p:oleObj>
              </mc:Choice>
              <mc:Fallback>
                <p:oleObj name="Equation" r:id="rId10" imgW="1409400" imgH="279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54793"/>
                        <a:ext cx="3099741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81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1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6" grpId="0" autoUpdateAnimBg="0"/>
      <p:bldP spid="10247" grpId="0" animBg="1"/>
      <p:bldP spid="10248" grpId="0" autoUpdateAnimBg="0"/>
      <p:bldP spid="10249" grpId="0" autoUpdateAnimBg="0"/>
      <p:bldP spid="10250" grpId="0" autoUpdateAnimBg="0"/>
      <p:bldP spid="10251" grpId="0" animBg="1"/>
      <p:bldP spid="10252" grpId="0" autoUpdateAnimBg="0"/>
      <p:bldP spid="10253" grpId="0" autoUpdateAnimBg="0"/>
      <p:bldP spid="10254" grpId="0" autoUpdateAnimBg="0"/>
      <p:bldP spid="10255" grpId="0" animBg="1"/>
      <p:bldP spid="10256" grpId="0" autoUpdateAnimBg="0"/>
      <p:bldP spid="10258" grpId="0" autoUpdateAnimBg="0"/>
      <p:bldP spid="10259" grpId="0" autoUpdateAnimBg="0"/>
      <p:bldP spid="10260" grpId="0" animBg="1"/>
      <p:bldP spid="10261" grpId="0" animBg="1"/>
      <p:bldP spid="1026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96850" y="684213"/>
            <a:ext cx="826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Divide   </a:t>
            </a:r>
            <a:r>
              <a:rPr lang="en-US" altLang="en-US" sz="2400" b="1" i="1">
                <a:solidFill>
                  <a:srgbClr val="000000"/>
                </a:solidFill>
              </a:rPr>
              <a:t>x</a:t>
            </a:r>
            <a:r>
              <a:rPr lang="en-US" altLang="en-US" sz="2400" b="1" baseline="30000">
                <a:solidFill>
                  <a:srgbClr val="000000"/>
                </a:solidFill>
              </a:rPr>
              <a:t>3 </a:t>
            </a:r>
            <a:r>
              <a:rPr lang="en-US" altLang="en-US" sz="2400" b="1">
                <a:solidFill>
                  <a:srgbClr val="000000"/>
                </a:solidFill>
              </a:rPr>
              <a:t> - 2</a:t>
            </a:r>
            <a:r>
              <a:rPr lang="en-US" altLang="en-US" sz="2400" b="1" i="1">
                <a:solidFill>
                  <a:srgbClr val="000000"/>
                </a:solidFill>
              </a:rPr>
              <a:t>x</a:t>
            </a:r>
            <a:r>
              <a:rPr lang="en-US" altLang="en-US" sz="2400" b="1" baseline="30000">
                <a:solidFill>
                  <a:srgbClr val="000000"/>
                </a:solidFill>
              </a:rPr>
              <a:t>2 </a:t>
            </a:r>
            <a:r>
              <a:rPr lang="en-US" altLang="en-US" sz="2400" b="1">
                <a:solidFill>
                  <a:srgbClr val="000000"/>
                </a:solidFill>
              </a:rPr>
              <a:t> - 33</a:t>
            </a:r>
            <a:r>
              <a:rPr lang="en-US" altLang="en-US" sz="2400" b="1" i="1">
                <a:solidFill>
                  <a:srgbClr val="000000"/>
                </a:solidFill>
              </a:rPr>
              <a:t>x</a:t>
            </a:r>
            <a:r>
              <a:rPr lang="en-US" altLang="en-US" sz="2400" b="1">
                <a:solidFill>
                  <a:srgbClr val="000000"/>
                </a:solidFill>
              </a:rPr>
              <a:t>  + 90  by (</a:t>
            </a:r>
            <a:r>
              <a:rPr lang="en-US" altLang="en-US" sz="2400" b="1" i="1">
                <a:solidFill>
                  <a:srgbClr val="000000"/>
                </a:solidFill>
              </a:rPr>
              <a:t>x</a:t>
            </a:r>
            <a:r>
              <a:rPr lang="en-US" altLang="en-US" sz="2400" b="1">
                <a:solidFill>
                  <a:srgbClr val="000000"/>
                </a:solidFill>
              </a:rPr>
              <a:t>  - 5) using </a:t>
            </a:r>
            <a:r>
              <a:rPr lang="en-US" altLang="en-US" sz="2400" b="1">
                <a:solidFill>
                  <a:srgbClr val="FF0000"/>
                </a:solidFill>
              </a:rPr>
              <a:t>synthetic division</a:t>
            </a:r>
            <a:r>
              <a:rPr lang="en-US" altLang="en-US" sz="2400" b="1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25450" y="1279525"/>
            <a:ext cx="522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</a:rPr>
              <a:t>-5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1050925" y="1385888"/>
            <a:ext cx="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263650" y="12795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</a:rPr>
              <a:t>1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900238" y="1279525"/>
            <a:ext cx="5222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</a:rPr>
              <a:t>-2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840038" y="1279525"/>
            <a:ext cx="7254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</a:rPr>
              <a:t>-33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813175" y="127952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</a:rPr>
              <a:t>90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1050925" y="2376488"/>
            <a:ext cx="3200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089525" y="1370013"/>
            <a:ext cx="36972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339933"/>
                </a:solidFill>
              </a:rPr>
              <a:t>1.</a:t>
            </a:r>
            <a:r>
              <a:rPr lang="en-US" altLang="en-US" sz="2400" b="1">
                <a:solidFill>
                  <a:srgbClr val="000000"/>
                </a:solidFill>
              </a:rPr>
              <a:t> Write only the </a:t>
            </a:r>
            <a:r>
              <a:rPr lang="en-US" altLang="en-US" sz="2400" b="1">
                <a:solidFill>
                  <a:srgbClr val="3333CC"/>
                </a:solidFill>
              </a:rPr>
              <a:t>constant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3333CC"/>
                </a:solidFill>
              </a:rPr>
              <a:t>     term</a:t>
            </a:r>
            <a:r>
              <a:rPr lang="en-US" altLang="en-US" sz="2400" b="1">
                <a:solidFill>
                  <a:srgbClr val="000000"/>
                </a:solidFill>
              </a:rPr>
              <a:t> of the divisor, and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     the </a:t>
            </a:r>
            <a:r>
              <a:rPr lang="en-US" altLang="en-US" sz="2400" b="1">
                <a:solidFill>
                  <a:srgbClr val="3333CC"/>
                </a:solidFill>
              </a:rPr>
              <a:t>coefficients</a:t>
            </a:r>
            <a:r>
              <a:rPr lang="en-US" altLang="en-US" sz="2400" b="1">
                <a:solidFill>
                  <a:srgbClr val="000000"/>
                </a:solidFill>
              </a:rPr>
              <a:t> of the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     dividend.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067300" y="2911475"/>
            <a:ext cx="39004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339933"/>
                </a:solidFill>
              </a:rPr>
              <a:t>2.</a:t>
            </a:r>
            <a:r>
              <a:rPr lang="en-US" altLang="en-US" sz="2400" b="1">
                <a:solidFill>
                  <a:srgbClr val="000000"/>
                </a:solidFill>
              </a:rPr>
              <a:t>  Bring down </a:t>
            </a:r>
            <a:r>
              <a:rPr lang="en-US" altLang="en-US" sz="2400" b="1">
                <a:solidFill>
                  <a:srgbClr val="FF0000"/>
                </a:solidFill>
              </a:rPr>
              <a:t>the first term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</a:rPr>
              <a:t>    </a:t>
            </a:r>
            <a:r>
              <a:rPr lang="en-US" altLang="en-US" sz="2400" b="1">
                <a:solidFill>
                  <a:srgbClr val="000000"/>
                </a:solidFill>
              </a:rPr>
              <a:t> of the dividend.</a:t>
            </a: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1431925" y="1766888"/>
            <a:ext cx="0" cy="5334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263650" y="23907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</a:rPr>
              <a:t>1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5067300" y="3749675"/>
            <a:ext cx="3886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339933"/>
                </a:solidFill>
              </a:rPr>
              <a:t>3.</a:t>
            </a:r>
            <a:r>
              <a:rPr lang="en-US" altLang="en-US" sz="2400" b="1">
                <a:solidFill>
                  <a:srgbClr val="D60093"/>
                </a:solidFill>
              </a:rPr>
              <a:t>  Multiply </a:t>
            </a:r>
            <a:r>
              <a:rPr lang="en-US" altLang="en-US" sz="2400" b="1">
                <a:solidFill>
                  <a:srgbClr val="FF0000"/>
                </a:solidFill>
              </a:rPr>
              <a:t>1</a:t>
            </a:r>
            <a:r>
              <a:rPr lang="en-US" altLang="en-US" sz="2400" b="1">
                <a:solidFill>
                  <a:srgbClr val="000000"/>
                </a:solidFill>
              </a:rPr>
              <a:t> by  </a:t>
            </a:r>
            <a:r>
              <a:rPr lang="en-US" altLang="en-US" sz="2400" b="1">
                <a:solidFill>
                  <a:srgbClr val="FF0000"/>
                </a:solidFill>
              </a:rPr>
              <a:t>-5</a:t>
            </a:r>
            <a:r>
              <a:rPr lang="en-US" altLang="en-US" sz="2400" b="1">
                <a:solidFill>
                  <a:srgbClr val="000000"/>
                </a:solidFill>
              </a:rPr>
              <a:t>, record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     the </a:t>
            </a:r>
            <a:r>
              <a:rPr lang="en-US" altLang="en-US" sz="2400" b="1">
                <a:solidFill>
                  <a:srgbClr val="003300"/>
                </a:solidFill>
              </a:rPr>
              <a:t>product</a:t>
            </a:r>
            <a:r>
              <a:rPr lang="en-US" altLang="en-US" sz="2400" b="1">
                <a:solidFill>
                  <a:srgbClr val="000000"/>
                </a:solidFill>
              </a:rPr>
              <a:t> and </a:t>
            </a:r>
            <a:r>
              <a:rPr lang="en-US" altLang="en-US" sz="2400" b="1">
                <a:solidFill>
                  <a:srgbClr val="3333CC"/>
                </a:solidFill>
              </a:rPr>
              <a:t>subtract</a:t>
            </a:r>
            <a:r>
              <a:rPr lang="en-US" altLang="en-US" sz="2400" b="1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822325" y="1690688"/>
            <a:ext cx="533400" cy="7620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1900238" y="1766888"/>
            <a:ext cx="5222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3300"/>
                </a:solidFill>
              </a:rPr>
              <a:t>-5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V="1">
            <a:off x="1584325" y="2224088"/>
            <a:ext cx="381000" cy="3048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-76200" y="1919288"/>
            <a:ext cx="1127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D60093"/>
                </a:solidFill>
              </a:rPr>
              <a:t>Multiply</a:t>
            </a:r>
            <a:endParaRPr lang="en-US" altLang="en-US" sz="2000" b="1">
              <a:solidFill>
                <a:srgbClr val="000000"/>
              </a:solidFill>
            </a:endParaRP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2035175" y="237648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</a:rPr>
              <a:t>3</a:t>
            </a:r>
            <a:endParaRPr lang="en-US" altLang="en-US" sz="3200" b="1">
              <a:solidFill>
                <a:srgbClr val="000000"/>
              </a:solidFill>
            </a:endParaRP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054600" y="4587875"/>
            <a:ext cx="3886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339933"/>
                </a:solidFill>
              </a:rPr>
              <a:t>4.</a:t>
            </a:r>
            <a:r>
              <a:rPr lang="en-US" altLang="en-US" sz="2400" b="1">
                <a:solidFill>
                  <a:srgbClr val="D60093"/>
                </a:solidFill>
              </a:rPr>
              <a:t>  Multiply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  <a:r>
              <a:rPr lang="en-US" altLang="en-US" sz="2400" b="1">
                <a:solidFill>
                  <a:srgbClr val="FF0000"/>
                </a:solidFill>
              </a:rPr>
              <a:t>3</a:t>
            </a:r>
            <a:r>
              <a:rPr lang="en-US" altLang="en-US" sz="2400" b="1">
                <a:solidFill>
                  <a:srgbClr val="000000"/>
                </a:solidFill>
              </a:rPr>
              <a:t> by  </a:t>
            </a:r>
            <a:r>
              <a:rPr lang="en-US" altLang="en-US" sz="2400" b="1">
                <a:solidFill>
                  <a:srgbClr val="FF0000"/>
                </a:solidFill>
              </a:rPr>
              <a:t>-5</a:t>
            </a:r>
            <a:r>
              <a:rPr lang="en-US" altLang="en-US" sz="2400" b="1">
                <a:solidFill>
                  <a:srgbClr val="000000"/>
                </a:solidFill>
              </a:rPr>
              <a:t>, record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     the </a:t>
            </a:r>
            <a:r>
              <a:rPr lang="en-US" altLang="en-US" sz="2400" b="1">
                <a:solidFill>
                  <a:srgbClr val="003300"/>
                </a:solidFill>
              </a:rPr>
              <a:t>product</a:t>
            </a:r>
            <a:r>
              <a:rPr lang="en-US" altLang="en-US" sz="2400" b="1">
                <a:solidFill>
                  <a:srgbClr val="000000"/>
                </a:solidFill>
              </a:rPr>
              <a:t> and </a:t>
            </a:r>
            <a:r>
              <a:rPr lang="en-US" altLang="en-US" sz="2400" b="1">
                <a:solidFill>
                  <a:srgbClr val="3333CC"/>
                </a:solidFill>
              </a:rPr>
              <a:t>subtract</a:t>
            </a:r>
            <a:r>
              <a:rPr lang="en-US" altLang="en-US" sz="2400" b="1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822325" y="1614488"/>
            <a:ext cx="1219200" cy="9144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2879725" y="1843088"/>
            <a:ext cx="7254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3300"/>
                </a:solidFill>
              </a:rPr>
              <a:t>-15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V="1">
            <a:off x="2346325" y="2300288"/>
            <a:ext cx="609600" cy="228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2840038" y="2376488"/>
            <a:ext cx="7254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</a:rPr>
              <a:t>-18</a:t>
            </a:r>
            <a:endParaRPr lang="en-US" altLang="en-US" sz="3200" b="1">
              <a:solidFill>
                <a:srgbClr val="000000"/>
              </a:solidFill>
            </a:endParaRP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5067300" y="5502275"/>
            <a:ext cx="4076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339933"/>
                </a:solidFill>
              </a:rPr>
              <a:t>5.</a:t>
            </a:r>
            <a:r>
              <a:rPr lang="en-US" altLang="en-US" sz="2400" b="1">
                <a:solidFill>
                  <a:srgbClr val="D60093"/>
                </a:solidFill>
              </a:rPr>
              <a:t>  Multiply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  <a:r>
              <a:rPr lang="en-US" altLang="en-US" sz="2400" b="1">
                <a:solidFill>
                  <a:srgbClr val="FF0000"/>
                </a:solidFill>
              </a:rPr>
              <a:t>-18</a:t>
            </a:r>
            <a:r>
              <a:rPr lang="en-US" altLang="en-US" sz="2400" b="1">
                <a:solidFill>
                  <a:srgbClr val="000000"/>
                </a:solidFill>
              </a:rPr>
              <a:t> by  </a:t>
            </a:r>
            <a:r>
              <a:rPr lang="en-US" altLang="en-US" sz="2400" b="1">
                <a:solidFill>
                  <a:srgbClr val="FF0000"/>
                </a:solidFill>
              </a:rPr>
              <a:t>-5</a:t>
            </a:r>
            <a:r>
              <a:rPr lang="en-US" altLang="en-US" sz="2400" b="1">
                <a:solidFill>
                  <a:srgbClr val="000000"/>
                </a:solidFill>
              </a:rPr>
              <a:t>, record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     the </a:t>
            </a:r>
            <a:r>
              <a:rPr lang="en-US" altLang="en-US" sz="2400" b="1">
                <a:solidFill>
                  <a:srgbClr val="003300"/>
                </a:solidFill>
              </a:rPr>
              <a:t>product</a:t>
            </a:r>
            <a:r>
              <a:rPr lang="en-US" altLang="en-US" sz="2400" b="1">
                <a:solidFill>
                  <a:srgbClr val="000000"/>
                </a:solidFill>
              </a:rPr>
              <a:t> and </a:t>
            </a:r>
            <a:r>
              <a:rPr lang="en-US" altLang="en-US" sz="2400" b="1">
                <a:solidFill>
                  <a:srgbClr val="3333CC"/>
                </a:solidFill>
              </a:rPr>
              <a:t>subtract.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822325" y="1614488"/>
            <a:ext cx="126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D60093"/>
                </a:solidFill>
              </a:rPr>
              <a:t>subtract</a:t>
            </a:r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822325" y="1614488"/>
            <a:ext cx="2133600" cy="8382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3870325" y="18288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3300"/>
                </a:solidFill>
              </a:rPr>
              <a:t>90</a:t>
            </a:r>
            <a:endParaRPr lang="en-US" altLang="en-US" sz="3200" b="1">
              <a:solidFill>
                <a:srgbClr val="000000"/>
              </a:solidFill>
            </a:endParaRPr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 flipV="1">
            <a:off x="3489325" y="2224088"/>
            <a:ext cx="381000" cy="3048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4016375" y="240665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</a:rPr>
              <a:t>0</a:t>
            </a:r>
            <a:endParaRPr lang="en-US" altLang="en-US" sz="3200" b="1">
              <a:solidFill>
                <a:srgbClr val="000000"/>
              </a:solidFill>
            </a:endParaRPr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3870325" y="2376488"/>
            <a:ext cx="685800" cy="5334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5396" name="AutoShape 36"/>
          <p:cNvSpPr>
            <a:spLocks/>
          </p:cNvSpPr>
          <p:nvPr/>
        </p:nvSpPr>
        <p:spPr bwMode="auto">
          <a:xfrm rot="5400000">
            <a:off x="2193925" y="1919288"/>
            <a:ext cx="304800" cy="2133600"/>
          </a:xfrm>
          <a:prstGeom prst="rightBrace">
            <a:avLst>
              <a:gd name="adj1" fmla="val 76028"/>
              <a:gd name="adj2" fmla="val 7113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1187450" y="3260725"/>
            <a:ext cx="1717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CC0000"/>
                </a:solidFill>
              </a:rPr>
              <a:t>Quotient</a:t>
            </a:r>
            <a:endParaRPr lang="en-US" altLang="en-US" sz="3200" b="1">
              <a:solidFill>
                <a:srgbClr val="010000"/>
              </a:solidFill>
            </a:endParaRP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3717925" y="324485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3333CC"/>
                </a:solidFill>
              </a:rPr>
              <a:t>Rem</a:t>
            </a:r>
            <a:endParaRPr lang="en-US" altLang="en-US" sz="3200" b="1">
              <a:solidFill>
                <a:srgbClr val="000000"/>
              </a:solidFill>
            </a:endParaRPr>
          </a:p>
        </p:txBody>
      </p:sp>
      <p:sp>
        <p:nvSpPr>
          <p:cNvPr id="15399" name="AutoShape 39"/>
          <p:cNvSpPr>
            <a:spLocks noChangeArrowheads="1"/>
          </p:cNvSpPr>
          <p:nvPr/>
        </p:nvSpPr>
        <p:spPr bwMode="auto">
          <a:xfrm rot="6627594">
            <a:off x="1248569" y="4007644"/>
            <a:ext cx="976312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44450" y="4622800"/>
            <a:ext cx="33226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0000"/>
                </a:solidFill>
              </a:rPr>
              <a:t>Written as </a:t>
            </a:r>
            <a:r>
              <a:rPr lang="en-US" altLang="en-US" sz="2600" b="1" i="1">
                <a:solidFill>
                  <a:srgbClr val="FF0000"/>
                </a:solidFill>
              </a:rPr>
              <a:t>x</a:t>
            </a:r>
            <a:r>
              <a:rPr lang="en-US" altLang="en-US" sz="2600" b="1" baseline="30000">
                <a:solidFill>
                  <a:srgbClr val="FF0000"/>
                </a:solidFill>
              </a:rPr>
              <a:t>2</a:t>
            </a:r>
            <a:r>
              <a:rPr lang="en-US" altLang="en-US" sz="2600" b="1">
                <a:solidFill>
                  <a:srgbClr val="FF0000"/>
                </a:solidFill>
              </a:rPr>
              <a:t> + 3</a:t>
            </a:r>
            <a:r>
              <a:rPr lang="en-US" altLang="en-US" sz="2600" b="1" i="1">
                <a:solidFill>
                  <a:srgbClr val="FF0000"/>
                </a:solidFill>
              </a:rPr>
              <a:t>x</a:t>
            </a:r>
            <a:r>
              <a:rPr lang="en-US" altLang="en-US" sz="2600" b="1">
                <a:solidFill>
                  <a:srgbClr val="FF0000"/>
                </a:solidFill>
              </a:rPr>
              <a:t> - 18</a:t>
            </a:r>
            <a:endParaRPr lang="en-US" altLang="en-US" sz="2600" b="1">
              <a:solidFill>
                <a:srgbClr val="000000"/>
              </a:solidFill>
            </a:endParaRPr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95250" y="5157788"/>
            <a:ext cx="4265613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0000"/>
                </a:solidFill>
              </a:rPr>
              <a:t>Using the </a:t>
            </a:r>
            <a:r>
              <a:rPr lang="en-US" altLang="en-US" sz="2600" b="1">
                <a:solidFill>
                  <a:srgbClr val="3333CC"/>
                </a:solidFill>
              </a:rPr>
              <a:t>division statement:</a:t>
            </a:r>
            <a:endParaRPr lang="en-US" altLang="en-US" sz="2600" b="1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0000"/>
                </a:solidFill>
              </a:rPr>
              <a:t>P(</a:t>
            </a:r>
            <a:r>
              <a:rPr lang="en-US" altLang="en-US" sz="2600" b="1" i="1">
                <a:solidFill>
                  <a:srgbClr val="000000"/>
                </a:solidFill>
              </a:rPr>
              <a:t>x</a:t>
            </a:r>
            <a:r>
              <a:rPr lang="en-US" altLang="en-US" sz="2600" b="1">
                <a:solidFill>
                  <a:srgbClr val="000000"/>
                </a:solidFill>
              </a:rPr>
              <a:t>) = </a:t>
            </a:r>
            <a:r>
              <a:rPr lang="en-US" altLang="en-US" sz="2600" b="1">
                <a:solidFill>
                  <a:srgbClr val="FF0000"/>
                </a:solidFill>
              </a:rPr>
              <a:t>(</a:t>
            </a:r>
            <a:r>
              <a:rPr lang="en-US" altLang="en-US" sz="2600" b="1" i="1">
                <a:solidFill>
                  <a:srgbClr val="FF0000"/>
                </a:solidFill>
              </a:rPr>
              <a:t>x</a:t>
            </a:r>
            <a:r>
              <a:rPr lang="en-US" altLang="en-US" sz="2600" b="1">
                <a:solidFill>
                  <a:srgbClr val="FF0000"/>
                </a:solidFill>
              </a:rPr>
              <a:t> - 5)(</a:t>
            </a:r>
            <a:r>
              <a:rPr lang="en-US" altLang="en-US" sz="2600" b="1" i="1">
                <a:solidFill>
                  <a:srgbClr val="FF0000"/>
                </a:solidFill>
              </a:rPr>
              <a:t>x</a:t>
            </a:r>
            <a:r>
              <a:rPr lang="en-US" altLang="en-US" sz="2600" b="1" baseline="30000">
                <a:solidFill>
                  <a:srgbClr val="FF0000"/>
                </a:solidFill>
              </a:rPr>
              <a:t>2</a:t>
            </a:r>
            <a:r>
              <a:rPr lang="en-US" altLang="en-US" sz="2600" b="1">
                <a:solidFill>
                  <a:srgbClr val="FF0000"/>
                </a:solidFill>
              </a:rPr>
              <a:t> + 3</a:t>
            </a:r>
            <a:r>
              <a:rPr lang="en-US" altLang="en-US" sz="2600" b="1" i="1">
                <a:solidFill>
                  <a:srgbClr val="FF0000"/>
                </a:solidFill>
              </a:rPr>
              <a:t>x</a:t>
            </a:r>
            <a:r>
              <a:rPr lang="en-US" altLang="en-US" sz="2600" b="1">
                <a:solidFill>
                  <a:srgbClr val="FF0000"/>
                </a:solidFill>
              </a:rPr>
              <a:t> - 18)</a:t>
            </a:r>
            <a:endParaRPr lang="en-US" altLang="en-US" sz="2600" b="1">
              <a:solidFill>
                <a:srgbClr val="000000"/>
              </a:solidFill>
            </a:endParaRPr>
          </a:p>
        </p:txBody>
      </p:sp>
      <p:sp>
        <p:nvSpPr>
          <p:cNvPr id="15402" name="Line 42"/>
          <p:cNvSpPr>
            <a:spLocks noChangeShapeType="1"/>
          </p:cNvSpPr>
          <p:nvPr/>
        </p:nvSpPr>
        <p:spPr bwMode="auto">
          <a:xfrm>
            <a:off x="4175125" y="2986088"/>
            <a:ext cx="0" cy="4572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5407" name="Oval 47"/>
          <p:cNvSpPr>
            <a:spLocks noChangeArrowheads="1"/>
          </p:cNvSpPr>
          <p:nvPr/>
        </p:nvSpPr>
        <p:spPr bwMode="auto">
          <a:xfrm>
            <a:off x="4556125" y="700088"/>
            <a:ext cx="609600" cy="4572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3078163" y="-76200"/>
            <a:ext cx="2941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339933"/>
                </a:solidFill>
              </a:rPr>
              <a:t>Synthetic Division</a:t>
            </a:r>
          </a:p>
        </p:txBody>
      </p:sp>
    </p:spTree>
    <p:extLst>
      <p:ext uri="{BB962C8B-B14F-4D97-AF65-F5344CB8AC3E}">
        <p14:creationId xmlns:p14="http://schemas.microsoft.com/office/powerpoint/2010/main" val="2466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4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4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4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8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utoUpdateAnimBg="0"/>
      <p:bldP spid="15364" grpId="0" animBg="1"/>
      <p:bldP spid="15365" grpId="0" autoUpdateAnimBg="0"/>
      <p:bldP spid="15366" grpId="0" autoUpdateAnimBg="0"/>
      <p:bldP spid="15367" grpId="0" autoUpdateAnimBg="0"/>
      <p:bldP spid="15368" grpId="0" autoUpdateAnimBg="0"/>
      <p:bldP spid="15369" grpId="0" animBg="1"/>
      <p:bldP spid="15370" grpId="0" autoUpdateAnimBg="0"/>
      <p:bldP spid="15371" grpId="0" autoUpdateAnimBg="0"/>
      <p:bldP spid="15372" grpId="0" animBg="1"/>
      <p:bldP spid="15373" grpId="0" autoUpdateAnimBg="0"/>
      <p:bldP spid="15374" grpId="0" autoUpdateAnimBg="0"/>
      <p:bldP spid="15375" grpId="0" animBg="1"/>
      <p:bldP spid="15376" grpId="0" autoUpdateAnimBg="0"/>
      <p:bldP spid="15377" grpId="0" animBg="1"/>
      <p:bldP spid="15378" grpId="0" autoUpdateAnimBg="0"/>
      <p:bldP spid="15379" grpId="0" autoUpdateAnimBg="0"/>
      <p:bldP spid="15380" grpId="0" autoUpdateAnimBg="0"/>
      <p:bldP spid="15381" grpId="0" animBg="1"/>
      <p:bldP spid="15382" grpId="0" autoUpdateAnimBg="0"/>
      <p:bldP spid="15383" grpId="0" animBg="1"/>
      <p:bldP spid="15384" grpId="0" autoUpdateAnimBg="0"/>
      <p:bldP spid="15386" grpId="0" autoUpdateAnimBg="0"/>
      <p:bldP spid="15387" grpId="0" autoUpdateAnimBg="0"/>
      <p:bldP spid="15389" grpId="0" animBg="1"/>
      <p:bldP spid="15391" grpId="0" autoUpdateAnimBg="0"/>
      <p:bldP spid="15392" grpId="0" animBg="1"/>
      <p:bldP spid="15394" grpId="0" autoUpdateAnimBg="0"/>
      <p:bldP spid="15395" grpId="0" animBg="1"/>
      <p:bldP spid="15396" grpId="0" animBg="1"/>
      <p:bldP spid="15397" grpId="0" autoUpdateAnimBg="0"/>
      <p:bldP spid="15398" grpId="0" autoUpdateAnimBg="0"/>
      <p:bldP spid="15399" grpId="0" animBg="1"/>
      <p:bldP spid="15400" grpId="0" autoUpdateAnimBg="0"/>
      <p:bldP spid="15401" grpId="0" autoUpdateAnimBg="0"/>
      <p:bldP spid="15402" grpId="0" animBg="1"/>
      <p:bldP spid="15407" grpId="0" animBg="1"/>
      <p:bldP spid="1541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6110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Divide:  </a:t>
            </a:r>
            <a:r>
              <a:rPr lang="en-US" altLang="en-US" sz="2800" b="1" dirty="0">
                <a:solidFill>
                  <a:srgbClr val="3333CC"/>
                </a:solidFill>
              </a:rPr>
              <a:t>(</a:t>
            </a:r>
            <a:r>
              <a:rPr lang="en-US" altLang="en-US" sz="2800" b="1" i="1" dirty="0">
                <a:solidFill>
                  <a:srgbClr val="3333CC"/>
                </a:solidFill>
              </a:rPr>
              <a:t>x</a:t>
            </a:r>
            <a:r>
              <a:rPr lang="en-US" altLang="en-US" sz="2800" b="1" baseline="30000" dirty="0">
                <a:solidFill>
                  <a:srgbClr val="3333CC"/>
                </a:solidFill>
              </a:rPr>
              <a:t>4</a:t>
            </a:r>
            <a:r>
              <a:rPr lang="en-US" altLang="en-US" sz="2800" b="1" dirty="0">
                <a:solidFill>
                  <a:srgbClr val="3333CC"/>
                </a:solidFill>
              </a:rPr>
              <a:t> - 2</a:t>
            </a:r>
            <a:r>
              <a:rPr lang="en-US" altLang="en-US" sz="2800" b="1" i="1" dirty="0">
                <a:solidFill>
                  <a:srgbClr val="3333CC"/>
                </a:solidFill>
              </a:rPr>
              <a:t>x</a:t>
            </a:r>
            <a:r>
              <a:rPr lang="en-US" altLang="en-US" sz="2800" b="1" baseline="30000" dirty="0">
                <a:solidFill>
                  <a:srgbClr val="3333CC"/>
                </a:solidFill>
              </a:rPr>
              <a:t>3</a:t>
            </a:r>
            <a:r>
              <a:rPr lang="en-US" altLang="en-US" sz="2800" b="1" dirty="0">
                <a:solidFill>
                  <a:srgbClr val="3333CC"/>
                </a:solidFill>
              </a:rPr>
              <a:t> + </a:t>
            </a:r>
            <a:r>
              <a:rPr lang="en-US" altLang="en-US" sz="2800" b="1" i="1" dirty="0">
                <a:solidFill>
                  <a:srgbClr val="3333CC"/>
                </a:solidFill>
              </a:rPr>
              <a:t>x</a:t>
            </a:r>
            <a:r>
              <a:rPr lang="en-US" altLang="en-US" sz="2800" b="1" baseline="30000" dirty="0">
                <a:solidFill>
                  <a:srgbClr val="3333CC"/>
                </a:solidFill>
              </a:rPr>
              <a:t>2</a:t>
            </a:r>
            <a:r>
              <a:rPr lang="en-US" altLang="en-US" sz="2800" b="1" dirty="0">
                <a:solidFill>
                  <a:srgbClr val="3333CC"/>
                </a:solidFill>
              </a:rPr>
              <a:t> + 12</a:t>
            </a:r>
            <a:r>
              <a:rPr lang="en-US" altLang="en-US" sz="2800" b="1" i="1" dirty="0">
                <a:solidFill>
                  <a:srgbClr val="3333CC"/>
                </a:solidFill>
              </a:rPr>
              <a:t>x</a:t>
            </a:r>
            <a:r>
              <a:rPr lang="en-US" altLang="en-US" sz="2800" b="1" dirty="0">
                <a:solidFill>
                  <a:srgbClr val="3333CC"/>
                </a:solidFill>
              </a:rPr>
              <a:t> - 6)</a:t>
            </a:r>
            <a:r>
              <a:rPr lang="en-US" altLang="en-US" sz="2800" b="1" dirty="0">
                <a:solidFill>
                  <a:srgbClr val="000000"/>
                </a:solidFill>
              </a:rPr>
              <a:t> ÷ </a:t>
            </a:r>
            <a:r>
              <a:rPr lang="en-US" altLang="en-US" sz="2800" b="1" dirty="0">
                <a:solidFill>
                  <a:srgbClr val="FF0000"/>
                </a:solidFill>
              </a:rPr>
              <a:t>(</a:t>
            </a:r>
            <a:r>
              <a:rPr lang="en-US" altLang="en-US" sz="2800" b="1" i="1" dirty="0">
                <a:solidFill>
                  <a:srgbClr val="FF0000"/>
                </a:solidFill>
              </a:rPr>
              <a:t>x</a:t>
            </a:r>
            <a:r>
              <a:rPr lang="en-US" altLang="en-US" sz="2800" b="1" dirty="0">
                <a:solidFill>
                  <a:srgbClr val="FF0000"/>
                </a:solidFill>
              </a:rPr>
              <a:t> - 2)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41325" y="1766888"/>
            <a:ext cx="4810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</a:rPr>
              <a:t>-2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990600" y="1828800"/>
            <a:ext cx="0" cy="1143000"/>
          </a:xfrm>
          <a:prstGeom prst="line">
            <a:avLst/>
          </a:prstGeom>
          <a:noFill/>
          <a:ln w="5715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990600" y="2971800"/>
            <a:ext cx="4419600" cy="0"/>
          </a:xfrm>
          <a:prstGeom prst="line">
            <a:avLst/>
          </a:prstGeom>
          <a:noFill/>
          <a:ln w="5715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279525" y="1766888"/>
            <a:ext cx="3978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3333CC"/>
                </a:solidFill>
              </a:rPr>
              <a:t>1       -2       1       12       -6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355725" y="30845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117725" y="2376488"/>
            <a:ext cx="4810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D60093"/>
                </a:solidFill>
              </a:rPr>
              <a:t>-2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174875" y="30845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016250" y="240665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D60093"/>
                </a:solidFill>
              </a:rPr>
              <a:t>0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032125" y="3062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870325" y="2376488"/>
            <a:ext cx="4810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D60093"/>
                </a:solidFill>
              </a:rPr>
              <a:t>-2</a:t>
            </a:r>
            <a:endParaRPr lang="en-US" altLang="en-US" sz="2800" b="1">
              <a:solidFill>
                <a:srgbClr val="000000"/>
              </a:solidFill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803650" y="306228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14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648200" y="2376488"/>
            <a:ext cx="6588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D60093"/>
                </a:solidFill>
              </a:rPr>
              <a:t>-28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784725" y="298608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4724400" y="2971800"/>
            <a:ext cx="762000" cy="5334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4191000" y="4420033"/>
            <a:ext cx="10747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FF0000"/>
                </a:solidFill>
              </a:rPr>
              <a:t>(</a:t>
            </a:r>
            <a:r>
              <a:rPr lang="en-US" altLang="en-US" sz="2800" b="1" i="1" dirty="0">
                <a:solidFill>
                  <a:srgbClr val="FF0000"/>
                </a:solidFill>
              </a:rPr>
              <a:t>x</a:t>
            </a:r>
            <a:r>
              <a:rPr lang="en-US" altLang="en-US" sz="2800" b="1" dirty="0">
                <a:solidFill>
                  <a:srgbClr val="FF0000"/>
                </a:solidFill>
              </a:rPr>
              <a:t> - 2)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5105400" y="4420033"/>
            <a:ext cx="2016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(</a:t>
            </a:r>
            <a:r>
              <a:rPr lang="en-US" altLang="en-US" sz="2800" b="1" i="1" dirty="0">
                <a:solidFill>
                  <a:srgbClr val="000000"/>
                </a:solidFill>
              </a:rPr>
              <a:t>x</a:t>
            </a:r>
            <a:r>
              <a:rPr lang="en-US" altLang="en-US" sz="2800" b="1" baseline="30000" dirty="0">
                <a:solidFill>
                  <a:srgbClr val="000000"/>
                </a:solidFill>
              </a:rPr>
              <a:t>3</a:t>
            </a:r>
            <a:r>
              <a:rPr lang="en-US" altLang="en-US" sz="2800" b="1" dirty="0">
                <a:solidFill>
                  <a:srgbClr val="000000"/>
                </a:solidFill>
              </a:rPr>
              <a:t> + </a:t>
            </a:r>
            <a:r>
              <a:rPr lang="en-US" altLang="en-US" sz="2800" b="1" i="1" dirty="0">
                <a:solidFill>
                  <a:srgbClr val="000000"/>
                </a:solidFill>
              </a:rPr>
              <a:t>x</a:t>
            </a:r>
            <a:r>
              <a:rPr lang="en-US" altLang="en-US" sz="2800" b="1" dirty="0">
                <a:solidFill>
                  <a:srgbClr val="000000"/>
                </a:solidFill>
              </a:rPr>
              <a:t> + 14)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7086600" y="4420033"/>
            <a:ext cx="831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</a:rPr>
              <a:t>+ 22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215900" y="-76200"/>
            <a:ext cx="3900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339933"/>
                </a:solidFill>
              </a:rPr>
              <a:t>Using Synthetic Division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428063" y="4418290"/>
            <a:ext cx="3704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i="1" dirty="0">
                <a:solidFill>
                  <a:srgbClr val="3333CC"/>
                </a:solidFill>
              </a:rPr>
              <a:t>x</a:t>
            </a:r>
            <a:r>
              <a:rPr lang="en-US" altLang="en-US" sz="2800" b="1" baseline="30000" dirty="0">
                <a:solidFill>
                  <a:srgbClr val="3333CC"/>
                </a:solidFill>
              </a:rPr>
              <a:t>4</a:t>
            </a:r>
            <a:r>
              <a:rPr lang="en-US" altLang="en-US" sz="2800" b="1" dirty="0">
                <a:solidFill>
                  <a:srgbClr val="3333CC"/>
                </a:solidFill>
              </a:rPr>
              <a:t> - 2</a:t>
            </a:r>
            <a:r>
              <a:rPr lang="en-US" altLang="en-US" sz="2800" b="1" i="1" dirty="0">
                <a:solidFill>
                  <a:srgbClr val="3333CC"/>
                </a:solidFill>
              </a:rPr>
              <a:t>x</a:t>
            </a:r>
            <a:r>
              <a:rPr lang="en-US" altLang="en-US" sz="2800" b="1" baseline="30000" dirty="0">
                <a:solidFill>
                  <a:srgbClr val="3333CC"/>
                </a:solidFill>
              </a:rPr>
              <a:t>3</a:t>
            </a:r>
            <a:r>
              <a:rPr lang="en-US" altLang="en-US" sz="2800" b="1" dirty="0">
                <a:solidFill>
                  <a:srgbClr val="3333CC"/>
                </a:solidFill>
              </a:rPr>
              <a:t> + </a:t>
            </a:r>
            <a:r>
              <a:rPr lang="en-US" altLang="en-US" sz="2800" b="1" i="1" dirty="0">
                <a:solidFill>
                  <a:srgbClr val="3333CC"/>
                </a:solidFill>
              </a:rPr>
              <a:t>x</a:t>
            </a:r>
            <a:r>
              <a:rPr lang="en-US" altLang="en-US" sz="2800" b="1" baseline="30000" dirty="0">
                <a:solidFill>
                  <a:srgbClr val="3333CC"/>
                </a:solidFill>
              </a:rPr>
              <a:t>2</a:t>
            </a:r>
            <a:r>
              <a:rPr lang="en-US" altLang="en-US" sz="2800" b="1" dirty="0">
                <a:solidFill>
                  <a:srgbClr val="3333CC"/>
                </a:solidFill>
              </a:rPr>
              <a:t> + 12</a:t>
            </a:r>
            <a:r>
              <a:rPr lang="en-US" altLang="en-US" sz="2800" b="1" i="1" dirty="0">
                <a:solidFill>
                  <a:srgbClr val="3333CC"/>
                </a:solidFill>
              </a:rPr>
              <a:t>x</a:t>
            </a:r>
            <a:r>
              <a:rPr lang="en-US" altLang="en-US" sz="2800" b="1" dirty="0">
                <a:solidFill>
                  <a:srgbClr val="3333CC"/>
                </a:solidFill>
              </a:rPr>
              <a:t> </a:t>
            </a:r>
            <a:r>
              <a:rPr lang="en-US" altLang="en-US" sz="2800" b="1" dirty="0" smtClean="0">
                <a:solidFill>
                  <a:srgbClr val="3333CC"/>
                </a:solidFill>
              </a:rPr>
              <a:t>– 6 =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808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  <p:bldP spid="16388" grpId="0" animBg="1"/>
      <p:bldP spid="16389" grpId="0" animBg="1"/>
      <p:bldP spid="16390" grpId="0" autoUpdateAnimBg="0"/>
      <p:bldP spid="16391" grpId="0" autoUpdateAnimBg="0"/>
      <p:bldP spid="16392" grpId="0" autoUpdateAnimBg="0"/>
      <p:bldP spid="16393" grpId="0" autoUpdateAnimBg="0"/>
      <p:bldP spid="16394" grpId="0" autoUpdateAnimBg="0"/>
      <p:bldP spid="16395" grpId="0" autoUpdateAnimBg="0"/>
      <p:bldP spid="16396" grpId="0" autoUpdateAnimBg="0"/>
      <p:bldP spid="16397" grpId="0" autoUpdateAnimBg="0"/>
      <p:bldP spid="16398" grpId="0" autoUpdateAnimBg="0"/>
      <p:bldP spid="16399" grpId="0" autoUpdateAnimBg="0"/>
      <p:bldP spid="16400" grpId="0" animBg="1"/>
      <p:bldP spid="16402" grpId="0" autoUpdateAnimBg="0"/>
      <p:bldP spid="16403" grpId="0" autoUpdateAnimBg="0"/>
      <p:bldP spid="16404" grpId="0" autoUpdateAnimBg="0"/>
      <p:bldP spid="16409" grpId="0" autoUpdateAnimBg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01625" y="549275"/>
            <a:ext cx="739260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Given </a:t>
            </a:r>
            <a:r>
              <a:rPr lang="en-US" altLang="en-US" sz="2400" b="1" i="1" dirty="0">
                <a:solidFill>
                  <a:srgbClr val="3333CC"/>
                </a:solidFill>
              </a:rPr>
              <a:t>P</a:t>
            </a:r>
            <a:r>
              <a:rPr lang="en-US" altLang="en-US" sz="2400" b="1" dirty="0" smtClean="0">
                <a:solidFill>
                  <a:srgbClr val="3333CC"/>
                </a:solidFill>
              </a:rPr>
              <a:t>(</a:t>
            </a:r>
            <a:r>
              <a:rPr lang="en-US" altLang="en-US" sz="2400" b="1" i="1" dirty="0" smtClean="0">
                <a:solidFill>
                  <a:srgbClr val="3333CC"/>
                </a:solidFill>
              </a:rPr>
              <a:t>x</a:t>
            </a:r>
            <a:r>
              <a:rPr lang="en-US" altLang="en-US" sz="2400" b="1" dirty="0">
                <a:solidFill>
                  <a:srgbClr val="3333CC"/>
                </a:solidFill>
              </a:rPr>
              <a:t>) = </a:t>
            </a:r>
            <a:r>
              <a:rPr lang="en-US" altLang="en-US" sz="2400" b="1" i="1" dirty="0">
                <a:solidFill>
                  <a:srgbClr val="3333CC"/>
                </a:solidFill>
              </a:rPr>
              <a:t>x</a:t>
            </a:r>
            <a:r>
              <a:rPr lang="en-US" altLang="en-US" sz="2400" b="1" baseline="30000" dirty="0">
                <a:solidFill>
                  <a:srgbClr val="3333CC"/>
                </a:solidFill>
              </a:rPr>
              <a:t>3</a:t>
            </a:r>
            <a:r>
              <a:rPr lang="en-US" altLang="en-US" sz="2400" b="1" dirty="0">
                <a:solidFill>
                  <a:srgbClr val="3333CC"/>
                </a:solidFill>
              </a:rPr>
              <a:t> - 4</a:t>
            </a:r>
            <a:r>
              <a:rPr lang="en-US" altLang="en-US" sz="2400" b="1" i="1" dirty="0">
                <a:solidFill>
                  <a:srgbClr val="3333CC"/>
                </a:solidFill>
              </a:rPr>
              <a:t>x</a:t>
            </a:r>
            <a:r>
              <a:rPr lang="en-US" altLang="en-US" sz="2400" b="1" baseline="30000" dirty="0">
                <a:solidFill>
                  <a:srgbClr val="3333CC"/>
                </a:solidFill>
              </a:rPr>
              <a:t>2</a:t>
            </a:r>
            <a:r>
              <a:rPr lang="en-US" altLang="en-US" sz="2400" b="1" dirty="0">
                <a:solidFill>
                  <a:srgbClr val="3333CC"/>
                </a:solidFill>
              </a:rPr>
              <a:t> + 5</a:t>
            </a:r>
            <a:r>
              <a:rPr lang="en-US" altLang="en-US" sz="2400" b="1" i="1" dirty="0">
                <a:solidFill>
                  <a:srgbClr val="3333CC"/>
                </a:solidFill>
              </a:rPr>
              <a:t>x</a:t>
            </a:r>
            <a:r>
              <a:rPr lang="en-US" altLang="en-US" sz="2400" b="1" dirty="0">
                <a:solidFill>
                  <a:srgbClr val="3333CC"/>
                </a:solidFill>
              </a:rPr>
              <a:t> + 1</a:t>
            </a:r>
            <a:r>
              <a:rPr lang="en-US" altLang="en-US" sz="2400" b="1" dirty="0">
                <a:solidFill>
                  <a:srgbClr val="000000"/>
                </a:solidFill>
              </a:rPr>
              <a:t>, determine the </a:t>
            </a:r>
            <a:r>
              <a:rPr lang="en-US" altLang="en-US" sz="2400" b="1" dirty="0">
                <a:solidFill>
                  <a:srgbClr val="CC0000"/>
                </a:solidFill>
              </a:rPr>
              <a:t>remainder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 when </a:t>
            </a:r>
            <a:r>
              <a:rPr lang="en-US" altLang="en-US" sz="2400" b="1" i="1" dirty="0">
                <a:solidFill>
                  <a:srgbClr val="3333CC"/>
                </a:solidFill>
              </a:rPr>
              <a:t>P</a:t>
            </a:r>
            <a:r>
              <a:rPr lang="en-US" altLang="en-US" sz="2400" b="1" dirty="0" smtClean="0">
                <a:solidFill>
                  <a:srgbClr val="3333CC"/>
                </a:solidFill>
              </a:rPr>
              <a:t>(</a:t>
            </a:r>
            <a:r>
              <a:rPr lang="en-US" altLang="en-US" sz="2400" b="1" i="1" dirty="0" smtClean="0">
                <a:solidFill>
                  <a:srgbClr val="3333CC"/>
                </a:solidFill>
              </a:rPr>
              <a:t>x</a:t>
            </a:r>
            <a:r>
              <a:rPr lang="en-US" altLang="en-US" sz="2400" b="1" dirty="0">
                <a:solidFill>
                  <a:srgbClr val="3333CC"/>
                </a:solidFill>
              </a:rPr>
              <a:t>)</a:t>
            </a:r>
            <a:r>
              <a:rPr lang="en-US" altLang="en-US" sz="2400" b="1" dirty="0">
                <a:solidFill>
                  <a:srgbClr val="000000"/>
                </a:solidFill>
              </a:rPr>
              <a:t> is divided by </a:t>
            </a:r>
            <a:r>
              <a:rPr lang="en-US" altLang="en-US" sz="2400" b="1" i="1" dirty="0">
                <a:solidFill>
                  <a:srgbClr val="3333CC"/>
                </a:solidFill>
              </a:rPr>
              <a:t>x</a:t>
            </a:r>
            <a:r>
              <a:rPr lang="en-US" altLang="en-US" sz="2400" b="1" dirty="0">
                <a:solidFill>
                  <a:srgbClr val="3333CC"/>
                </a:solidFill>
              </a:rPr>
              <a:t> - 1</a:t>
            </a:r>
            <a:r>
              <a:rPr lang="en-US" altLang="en-US" sz="24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1660525"/>
            <a:ext cx="514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-1 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930275" y="1752600"/>
            <a:ext cx="0" cy="7620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930275" y="2514600"/>
            <a:ext cx="3048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219200" y="1660525"/>
            <a:ext cx="264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1       -4        5        1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203325" y="25749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939925" y="196532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905000" y="257492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-3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743200" y="20415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743200" y="25749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425825" y="196532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-2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521075" y="2590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3521075" y="2590800"/>
            <a:ext cx="381000" cy="457200"/>
          </a:xfrm>
          <a:prstGeom prst="rect">
            <a:avLst/>
          </a:prstGeom>
          <a:noFill/>
          <a:ln w="38100">
            <a:solidFill>
              <a:srgbClr val="D6009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4572000" y="1660525"/>
            <a:ext cx="272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</a:rPr>
              <a:t>The remainder is </a:t>
            </a:r>
            <a:r>
              <a:rPr lang="en-US" altLang="en-US" sz="2400" b="1">
                <a:solidFill>
                  <a:srgbClr val="D60093"/>
                </a:solidFill>
              </a:rPr>
              <a:t>3.</a:t>
            </a:r>
            <a:endParaRPr lang="en-US" altLang="en-US" sz="2400" b="1">
              <a:solidFill>
                <a:srgbClr val="000000"/>
              </a:solidFill>
            </a:endParaRP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304800" y="3260725"/>
            <a:ext cx="60596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Using </a:t>
            </a:r>
            <a:r>
              <a:rPr lang="en-US" altLang="en-US" sz="2400" b="1" i="1" dirty="0">
                <a:solidFill>
                  <a:srgbClr val="000000"/>
                </a:solidFill>
              </a:rPr>
              <a:t>f</a:t>
            </a:r>
            <a:r>
              <a:rPr lang="en-US" altLang="en-US" sz="2400" b="1" dirty="0">
                <a:solidFill>
                  <a:srgbClr val="000000"/>
                </a:solidFill>
              </a:rPr>
              <a:t>(</a:t>
            </a:r>
            <a:r>
              <a:rPr lang="en-US" altLang="en-US" sz="2400" b="1" i="1" dirty="0">
                <a:solidFill>
                  <a:srgbClr val="000000"/>
                </a:solidFill>
              </a:rPr>
              <a:t>x</a:t>
            </a:r>
            <a:r>
              <a:rPr lang="en-US" altLang="en-US" sz="2400" b="1" dirty="0">
                <a:solidFill>
                  <a:srgbClr val="000000"/>
                </a:solidFill>
              </a:rPr>
              <a:t>) = </a:t>
            </a:r>
            <a:r>
              <a:rPr lang="en-US" altLang="en-US" sz="2400" b="1" i="1" dirty="0">
                <a:solidFill>
                  <a:srgbClr val="000000"/>
                </a:solidFill>
              </a:rPr>
              <a:t>x</a:t>
            </a:r>
            <a:r>
              <a:rPr lang="en-US" altLang="en-US" sz="2400" b="1" baseline="30000" dirty="0">
                <a:solidFill>
                  <a:srgbClr val="000000"/>
                </a:solidFill>
              </a:rPr>
              <a:t>3</a:t>
            </a:r>
            <a:r>
              <a:rPr lang="en-US" altLang="en-US" sz="2400" b="1" dirty="0">
                <a:solidFill>
                  <a:srgbClr val="000000"/>
                </a:solidFill>
              </a:rPr>
              <a:t> - 4</a:t>
            </a:r>
            <a:r>
              <a:rPr lang="en-US" altLang="en-US" sz="2400" b="1" i="1" dirty="0">
                <a:solidFill>
                  <a:srgbClr val="000000"/>
                </a:solidFill>
              </a:rPr>
              <a:t>x</a:t>
            </a:r>
            <a:r>
              <a:rPr lang="en-US" altLang="en-US" sz="2400" b="1" baseline="30000" dirty="0">
                <a:solidFill>
                  <a:srgbClr val="000000"/>
                </a:solidFill>
              </a:rPr>
              <a:t>2</a:t>
            </a:r>
            <a:r>
              <a:rPr lang="en-US" altLang="en-US" sz="2400" b="1" dirty="0">
                <a:solidFill>
                  <a:srgbClr val="000000"/>
                </a:solidFill>
              </a:rPr>
              <a:t> + 5</a:t>
            </a:r>
            <a:r>
              <a:rPr lang="en-US" altLang="en-US" sz="2400" b="1" i="1" dirty="0">
                <a:solidFill>
                  <a:srgbClr val="000000"/>
                </a:solidFill>
              </a:rPr>
              <a:t>x</a:t>
            </a:r>
            <a:r>
              <a:rPr lang="en-US" altLang="en-US" sz="2400" b="1" dirty="0">
                <a:solidFill>
                  <a:srgbClr val="000000"/>
                </a:solidFill>
              </a:rPr>
              <a:t> + 1,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determine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2400" b="1" i="1" dirty="0">
                <a:solidFill>
                  <a:srgbClr val="000000"/>
                </a:solidFill>
              </a:rPr>
              <a:t>P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(</a:t>
            </a:r>
            <a:r>
              <a:rPr lang="en-US" altLang="en-US" sz="2400" b="1" dirty="0" smtClean="0">
                <a:solidFill>
                  <a:srgbClr val="CC0000"/>
                </a:solidFill>
              </a:rPr>
              <a:t>1</a:t>
            </a:r>
            <a:r>
              <a:rPr lang="en-US" altLang="en-US" sz="2400" b="1" dirty="0">
                <a:solidFill>
                  <a:srgbClr val="000000"/>
                </a:solidFill>
              </a:rPr>
              <a:t>):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457200" y="3870325"/>
            <a:ext cx="371768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>
                <a:solidFill>
                  <a:srgbClr val="000000"/>
                </a:solidFill>
              </a:rPr>
              <a:t>P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(</a:t>
            </a:r>
            <a:r>
              <a:rPr lang="en-US" altLang="en-US" sz="2400" b="1" dirty="0" smtClean="0">
                <a:solidFill>
                  <a:srgbClr val="CC0000"/>
                </a:solidFill>
              </a:rPr>
              <a:t>1</a:t>
            </a:r>
            <a:r>
              <a:rPr lang="en-US" altLang="en-US" sz="2400" b="1" dirty="0">
                <a:solidFill>
                  <a:srgbClr val="000000"/>
                </a:solidFill>
              </a:rPr>
              <a:t>) = (</a:t>
            </a:r>
            <a:r>
              <a:rPr lang="en-US" altLang="en-US" sz="2400" b="1" dirty="0">
                <a:solidFill>
                  <a:srgbClr val="CC0000"/>
                </a:solidFill>
              </a:rPr>
              <a:t>1</a:t>
            </a:r>
            <a:r>
              <a:rPr lang="en-US" altLang="en-US" sz="2400" b="1" dirty="0">
                <a:solidFill>
                  <a:srgbClr val="000000"/>
                </a:solidFill>
              </a:rPr>
              <a:t>)</a:t>
            </a:r>
            <a:r>
              <a:rPr lang="en-US" altLang="en-US" sz="2400" b="1" baseline="30000" dirty="0">
                <a:solidFill>
                  <a:srgbClr val="000000"/>
                </a:solidFill>
              </a:rPr>
              <a:t>3</a:t>
            </a:r>
            <a:r>
              <a:rPr lang="en-US" altLang="en-US" sz="2400" b="1" dirty="0">
                <a:solidFill>
                  <a:srgbClr val="000000"/>
                </a:solidFill>
              </a:rPr>
              <a:t> - 4(</a:t>
            </a:r>
            <a:r>
              <a:rPr lang="en-US" altLang="en-US" sz="2400" b="1" dirty="0">
                <a:solidFill>
                  <a:srgbClr val="CC0000"/>
                </a:solidFill>
              </a:rPr>
              <a:t>1</a:t>
            </a:r>
            <a:r>
              <a:rPr lang="en-US" altLang="en-US" sz="2400" b="1" dirty="0">
                <a:solidFill>
                  <a:srgbClr val="000000"/>
                </a:solidFill>
              </a:rPr>
              <a:t>)</a:t>
            </a:r>
            <a:r>
              <a:rPr lang="en-US" altLang="en-US" sz="2400" b="1" baseline="30000" dirty="0">
                <a:solidFill>
                  <a:srgbClr val="000000"/>
                </a:solidFill>
              </a:rPr>
              <a:t>2</a:t>
            </a:r>
            <a:r>
              <a:rPr lang="en-US" altLang="en-US" sz="2400" b="1" dirty="0">
                <a:solidFill>
                  <a:srgbClr val="000000"/>
                </a:solidFill>
              </a:rPr>
              <a:t> + 5(</a:t>
            </a:r>
            <a:r>
              <a:rPr lang="en-US" altLang="en-US" sz="2400" b="1" dirty="0">
                <a:solidFill>
                  <a:srgbClr val="CC0000"/>
                </a:solidFill>
              </a:rPr>
              <a:t>1</a:t>
            </a:r>
            <a:r>
              <a:rPr lang="en-US" altLang="en-US" sz="2400" b="1" dirty="0">
                <a:solidFill>
                  <a:srgbClr val="000000"/>
                </a:solidFill>
              </a:rPr>
              <a:t>) + 1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       = 1 - 4 + 5 + 1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       = </a:t>
            </a:r>
            <a:r>
              <a:rPr lang="en-US" altLang="en-US" sz="2400" b="1" dirty="0">
                <a:solidFill>
                  <a:srgbClr val="D60093"/>
                </a:solidFill>
              </a:rPr>
              <a:t>3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6400800" y="2971800"/>
            <a:ext cx="258596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NOTE:  </a:t>
            </a:r>
            <a:r>
              <a:rPr lang="en-US" altLang="en-US" sz="2400" b="1" i="1" dirty="0">
                <a:solidFill>
                  <a:srgbClr val="3333CC"/>
                </a:solidFill>
              </a:rPr>
              <a:t>P</a:t>
            </a:r>
            <a:r>
              <a:rPr lang="en-US" altLang="en-US" sz="2400" b="1" dirty="0" smtClean="0">
                <a:solidFill>
                  <a:srgbClr val="3333CC"/>
                </a:solidFill>
              </a:rPr>
              <a:t>(1</a:t>
            </a:r>
            <a:r>
              <a:rPr lang="en-US" altLang="en-US" sz="2400" b="1" dirty="0">
                <a:solidFill>
                  <a:srgbClr val="3333CC"/>
                </a:solidFill>
              </a:rPr>
              <a:t>)</a:t>
            </a:r>
            <a:r>
              <a:rPr lang="en-US" altLang="en-US" sz="2400" b="1" dirty="0">
                <a:solidFill>
                  <a:srgbClr val="000000"/>
                </a:solidFill>
              </a:rPr>
              <a:t> gives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the </a:t>
            </a:r>
            <a:r>
              <a:rPr lang="en-US" altLang="en-US" sz="2400" b="1" dirty="0">
                <a:solidFill>
                  <a:srgbClr val="CC0000"/>
                </a:solidFill>
              </a:rPr>
              <a:t>same answer</a:t>
            </a:r>
            <a:endParaRPr lang="en-US" altLang="en-US" sz="2400" b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as the </a:t>
            </a:r>
            <a:r>
              <a:rPr lang="en-US" altLang="en-US" sz="2400" b="1" dirty="0">
                <a:solidFill>
                  <a:srgbClr val="3333CC"/>
                </a:solidFill>
              </a:rPr>
              <a:t>remainder</a:t>
            </a:r>
            <a:endParaRPr lang="en-US" altLang="en-US" sz="2400" b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using synthetic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division.</a:t>
            </a: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 flipV="1">
            <a:off x="4054475" y="2971800"/>
            <a:ext cx="2133600" cy="5334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H="1">
            <a:off x="1616075" y="3657600"/>
            <a:ext cx="4572000" cy="11430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288925" y="5470525"/>
            <a:ext cx="772519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Therefore </a:t>
            </a:r>
            <a:r>
              <a:rPr lang="en-US" altLang="en-US" sz="2400" b="1" i="1" dirty="0">
                <a:solidFill>
                  <a:srgbClr val="CC0000"/>
                </a:solidFill>
              </a:rPr>
              <a:t>P</a:t>
            </a:r>
            <a:r>
              <a:rPr lang="en-US" altLang="en-US" sz="2400" b="1" dirty="0" smtClean="0">
                <a:solidFill>
                  <a:srgbClr val="CC0000"/>
                </a:solidFill>
              </a:rPr>
              <a:t>(1</a:t>
            </a:r>
            <a:r>
              <a:rPr lang="en-US" altLang="en-US" sz="2400" b="1" dirty="0">
                <a:solidFill>
                  <a:srgbClr val="CC0000"/>
                </a:solidFill>
              </a:rPr>
              <a:t>)</a:t>
            </a:r>
            <a:r>
              <a:rPr lang="en-US" altLang="en-US" sz="2400" b="1" dirty="0">
                <a:solidFill>
                  <a:srgbClr val="000000"/>
                </a:solidFill>
              </a:rPr>
              <a:t> is equal to the </a:t>
            </a:r>
            <a:r>
              <a:rPr lang="en-US" altLang="en-US" sz="2400" b="1" dirty="0">
                <a:solidFill>
                  <a:srgbClr val="CC0000"/>
                </a:solidFill>
              </a:rPr>
              <a:t>remainder</a:t>
            </a:r>
            <a:r>
              <a:rPr lang="en-US" altLang="en-US" sz="2400" b="1" dirty="0">
                <a:solidFill>
                  <a:srgbClr val="000000"/>
                </a:solidFill>
              </a:rPr>
              <a:t>.  In other words,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when the polynomial  </a:t>
            </a:r>
            <a:r>
              <a:rPr lang="en-US" altLang="en-US" sz="2400" b="1" i="1" dirty="0">
                <a:solidFill>
                  <a:srgbClr val="3333CC"/>
                </a:solidFill>
              </a:rPr>
              <a:t>x</a:t>
            </a:r>
            <a:r>
              <a:rPr lang="en-US" altLang="en-US" sz="2400" b="1" baseline="30000" dirty="0">
                <a:solidFill>
                  <a:srgbClr val="3333CC"/>
                </a:solidFill>
              </a:rPr>
              <a:t>3</a:t>
            </a:r>
            <a:r>
              <a:rPr lang="en-US" altLang="en-US" sz="2400" b="1" dirty="0">
                <a:solidFill>
                  <a:srgbClr val="3333CC"/>
                </a:solidFill>
              </a:rPr>
              <a:t> - 4</a:t>
            </a:r>
            <a:r>
              <a:rPr lang="en-US" altLang="en-US" sz="2400" b="1" i="1" dirty="0">
                <a:solidFill>
                  <a:srgbClr val="3333CC"/>
                </a:solidFill>
              </a:rPr>
              <a:t>x</a:t>
            </a:r>
            <a:r>
              <a:rPr lang="en-US" altLang="en-US" sz="2400" b="1" baseline="30000" dirty="0">
                <a:solidFill>
                  <a:srgbClr val="3333CC"/>
                </a:solidFill>
              </a:rPr>
              <a:t>2</a:t>
            </a:r>
            <a:r>
              <a:rPr lang="en-US" altLang="en-US" sz="2400" b="1" dirty="0">
                <a:solidFill>
                  <a:srgbClr val="3333CC"/>
                </a:solidFill>
              </a:rPr>
              <a:t> + 5</a:t>
            </a:r>
            <a:r>
              <a:rPr lang="en-US" altLang="en-US" sz="2400" b="1" i="1" dirty="0">
                <a:solidFill>
                  <a:srgbClr val="3333CC"/>
                </a:solidFill>
              </a:rPr>
              <a:t>x</a:t>
            </a:r>
            <a:r>
              <a:rPr lang="en-US" altLang="en-US" sz="2400" b="1" dirty="0">
                <a:solidFill>
                  <a:srgbClr val="3333CC"/>
                </a:solidFill>
              </a:rPr>
              <a:t> + 1</a:t>
            </a:r>
            <a:r>
              <a:rPr lang="en-US" altLang="en-US" sz="2400" b="1" dirty="0">
                <a:solidFill>
                  <a:srgbClr val="000000"/>
                </a:solidFill>
              </a:rPr>
              <a:t>  is divided by </a:t>
            </a:r>
            <a:r>
              <a:rPr lang="en-US" altLang="en-US" sz="2400" b="1" i="1" dirty="0">
                <a:solidFill>
                  <a:srgbClr val="3333CC"/>
                </a:solidFill>
              </a:rPr>
              <a:t>x</a:t>
            </a:r>
            <a:r>
              <a:rPr lang="en-US" altLang="en-US" sz="2400" b="1" dirty="0">
                <a:solidFill>
                  <a:srgbClr val="3333CC"/>
                </a:solidFill>
              </a:rPr>
              <a:t> - 1</a:t>
            </a:r>
            <a:r>
              <a:rPr lang="en-US" altLang="en-US" sz="2400" b="1" dirty="0">
                <a:solidFill>
                  <a:srgbClr val="000000"/>
                </a:solidFill>
              </a:rPr>
              <a:t>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the </a:t>
            </a:r>
            <a:r>
              <a:rPr lang="en-US" altLang="en-US" sz="2400" b="1" dirty="0">
                <a:solidFill>
                  <a:srgbClr val="CC0000"/>
                </a:solidFill>
              </a:rPr>
              <a:t>remainder</a:t>
            </a:r>
            <a:r>
              <a:rPr lang="en-US" altLang="en-US" sz="2400" b="1" dirty="0">
                <a:solidFill>
                  <a:srgbClr val="000000"/>
                </a:solidFill>
              </a:rPr>
              <a:t> is </a:t>
            </a:r>
            <a:r>
              <a:rPr lang="en-US" altLang="en-US" sz="2400" b="1" i="1" dirty="0" smtClean="0">
                <a:solidFill>
                  <a:srgbClr val="CC0000"/>
                </a:solidFill>
              </a:rPr>
              <a:t>P </a:t>
            </a:r>
            <a:r>
              <a:rPr lang="en-US" altLang="en-US" sz="2400" b="1" dirty="0" smtClean="0">
                <a:solidFill>
                  <a:srgbClr val="CC0000"/>
                </a:solidFill>
              </a:rPr>
              <a:t>(1</a:t>
            </a:r>
            <a:r>
              <a:rPr lang="en-US" altLang="en-US" sz="2400" b="1" dirty="0">
                <a:solidFill>
                  <a:srgbClr val="CC0000"/>
                </a:solidFill>
              </a:rPr>
              <a:t>).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540000" y="-61913"/>
            <a:ext cx="4033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000000"/>
                </a:solidFill>
              </a:rPr>
              <a:t>The Remainder Theorem</a:t>
            </a:r>
          </a:p>
        </p:txBody>
      </p:sp>
    </p:spTree>
    <p:extLst>
      <p:ext uri="{BB962C8B-B14F-4D97-AF65-F5344CB8AC3E}">
        <p14:creationId xmlns:p14="http://schemas.microsoft.com/office/powerpoint/2010/main" val="213578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3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8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3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5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7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7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74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18" presetClass="entr" presetSubtype="12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nimBg="1"/>
      <p:bldP spid="17413" grpId="0" animBg="1"/>
      <p:bldP spid="17414" grpId="0" autoUpdateAnimBg="0"/>
      <p:bldP spid="17415" grpId="0" autoUpdateAnimBg="0"/>
      <p:bldP spid="17416" grpId="0" autoUpdateAnimBg="0"/>
      <p:bldP spid="17417" grpId="0" autoUpdateAnimBg="0"/>
      <p:bldP spid="17418" grpId="0" autoUpdateAnimBg="0"/>
      <p:bldP spid="17419" grpId="0" autoUpdateAnimBg="0"/>
      <p:bldP spid="17420" grpId="0" autoUpdateAnimBg="0"/>
      <p:bldP spid="17421" grpId="0" autoUpdateAnimBg="0"/>
      <p:bldP spid="17422" grpId="0" animBg="1"/>
      <p:bldP spid="17423" grpId="0" autoUpdateAnimBg="0"/>
      <p:bldP spid="17424" grpId="0" autoUpdateAnimBg="0"/>
      <p:bldP spid="17425" grpId="0" build="p" autoUpdateAnimBg="0"/>
      <p:bldP spid="17426" grpId="0" autoUpdateAnimBg="0"/>
      <p:bldP spid="17427" grpId="0" animBg="1"/>
      <p:bldP spid="17428" grpId="0" animBg="1"/>
      <p:bldP spid="1742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969</Words>
  <Application>Microsoft Office PowerPoint</Application>
  <PresentationFormat>On-screen Show (4:3)</PresentationFormat>
  <Paragraphs>216</Paragraphs>
  <Slides>14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10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Office Theme</vt:lpstr>
      <vt:lpstr>Blank Presentation</vt:lpstr>
      <vt:lpstr>1_Blank Presentation</vt:lpstr>
      <vt:lpstr>3_Blank Presentation</vt:lpstr>
      <vt:lpstr>5_Blank Presentation</vt:lpstr>
      <vt:lpstr>6_Blank Presentation</vt:lpstr>
      <vt:lpstr>7_Blank Presentation</vt:lpstr>
      <vt:lpstr>8_Blank Presentation</vt:lpstr>
      <vt:lpstr>9_Blank Presentation</vt:lpstr>
      <vt:lpstr>10_Blank Presentation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21</cp:revision>
  <dcterms:created xsi:type="dcterms:W3CDTF">2012-09-22T21:50:31Z</dcterms:created>
  <dcterms:modified xsi:type="dcterms:W3CDTF">2012-09-25T12:06:25Z</dcterms:modified>
</cp:coreProperties>
</file>