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6" r:id="rId2"/>
    <p:sldId id="257" r:id="rId3"/>
    <p:sldId id="27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CC33"/>
    <a:srgbClr val="FF3F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png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5.wmf"/><Relationship Id="rId3" Type="http://schemas.openxmlformats.org/officeDocument/2006/relationships/image" Target="../media/image22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5" Type="http://schemas.openxmlformats.org/officeDocument/2006/relationships/image" Target="../media/image3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Relationship Id="rId14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4BBDF-38B7-43BD-AF70-3DC6133E6CF5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32C1C-E7BA-41F9-B9D9-5515ED1D8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84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A6417A-5833-4E7F-97AE-326D1FB0E89D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08ABBD-C6C1-4CCD-A2CC-5ED449326CB1}" type="slidenum">
              <a:rPr lang="en-US"/>
              <a:pPr/>
              <a:t>4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5CFF9-8A05-4D36-A95B-E01257E9DAD8}" type="slidenum">
              <a:rPr lang="en-US"/>
              <a:pPr/>
              <a:t>5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F8CF8F-0694-47E3-926D-65A97DC8F1C2}" type="slidenum">
              <a:rPr lang="en-US"/>
              <a:pPr/>
              <a:t>6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52437A-B91F-49EF-B6C5-7A7EEE4BFA31}" type="slidenum">
              <a:rPr lang="en-US"/>
              <a:pPr/>
              <a:t>7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A860E4-2EF2-441D-8FA2-219A53D21FA1}" type="slidenum">
              <a:rPr lang="en-US"/>
              <a:pPr/>
              <a:t>8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9DD5DF-02BD-44A7-AC14-BAE2F8AFDF7E}" type="slidenum">
              <a:rPr lang="en-US"/>
              <a:pPr/>
              <a:t>9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0D651D-E1F5-4794-8F47-ABD595612D5A}" type="slidenum">
              <a:rPr lang="en-US"/>
              <a:pPr/>
              <a:t>10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32C1C-E7BA-41F9-B9D9-5515ED1D88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07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01BE-C470-495A-AEF2-2094349ED803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D4CC-E22B-4171-BE1B-56CA2505A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1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D9D-1B13-493D-992F-DAEC225685AE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D4CC-E22B-4171-BE1B-56CA2505A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9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EE92-6143-4A7D-9389-7D429F80B650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D4CC-E22B-4171-BE1B-56CA2505A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4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25F-C127-45D1-B25A-D1033105398B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D4CC-E22B-4171-BE1B-56CA2505A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8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F376-F4BE-4DD8-B0C9-F298F27A499B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D4CC-E22B-4171-BE1B-56CA2505A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2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02F47-A57F-43CE-9FEF-A4769FD6D97D}" type="datetime1">
              <a:rPr lang="en-US" smtClean="0"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D4CC-E22B-4171-BE1B-56CA2505A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3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6544-766B-429C-BD47-8299C8184D97}" type="datetime1">
              <a:rPr lang="en-US" smtClean="0"/>
              <a:t>9/29/2012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D4CC-E22B-4171-BE1B-56CA2505A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1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734F-0E7E-4D7F-92BC-233D8775CFED}" type="datetime1">
              <a:rPr lang="en-US" smtClean="0"/>
              <a:t>9/29/2012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D4CC-E22B-4171-BE1B-56CA2505A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7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D52C-5031-4D67-9E65-861144A2B49B}" type="datetime1">
              <a:rPr lang="en-US" smtClean="0"/>
              <a:t>9/29/2012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D4CC-E22B-4171-BE1B-56CA2505A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3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9AC7-D015-4B5F-902F-EE229D1B575F}" type="datetime1">
              <a:rPr lang="en-US" smtClean="0"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D4CC-E22B-4171-BE1B-56CA2505A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0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6ABD-7A05-4B7C-80FD-F748EEEF29AB}" type="datetime1">
              <a:rPr lang="en-US" smtClean="0"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D4CC-E22B-4171-BE1B-56CA2505A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6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49A87-0262-4BCF-A406-161CB8130426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DD4CC-E22B-4171-BE1B-56CA2505A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16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22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23" Type="http://schemas.openxmlformats.org/officeDocument/2006/relationships/image" Target="../media/image23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4.bin"/><Relationship Id="rId22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30.wmf"/><Relationship Id="rId26" Type="http://schemas.openxmlformats.org/officeDocument/2006/relationships/image" Target="../media/image34.w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26.bin"/><Relationship Id="rId25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9.wmf"/><Relationship Id="rId20" Type="http://schemas.openxmlformats.org/officeDocument/2006/relationships/image" Target="../media/image31.wmf"/><Relationship Id="rId29" Type="http://schemas.openxmlformats.org/officeDocument/2006/relationships/oleObject" Target="../embeddings/oleObject32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3.bin"/><Relationship Id="rId24" Type="http://schemas.openxmlformats.org/officeDocument/2006/relationships/image" Target="../media/image33.wmf"/><Relationship Id="rId32" Type="http://schemas.openxmlformats.org/officeDocument/2006/relationships/image" Target="../media/image37.wmf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23" Type="http://schemas.openxmlformats.org/officeDocument/2006/relationships/oleObject" Target="../embeddings/oleObject29.bin"/><Relationship Id="rId28" Type="http://schemas.openxmlformats.org/officeDocument/2006/relationships/image" Target="../media/image35.wmf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27.bin"/><Relationship Id="rId31" Type="http://schemas.openxmlformats.org/officeDocument/2006/relationships/oleObject" Target="../embeddings/oleObject33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8.wmf"/><Relationship Id="rId22" Type="http://schemas.openxmlformats.org/officeDocument/2006/relationships/image" Target="../media/image32.wmf"/><Relationship Id="rId27" Type="http://schemas.openxmlformats.org/officeDocument/2006/relationships/oleObject" Target="../embeddings/oleObject31.bin"/><Relationship Id="rId30" Type="http://schemas.openxmlformats.org/officeDocument/2006/relationships/image" Target="../media/image3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hyperlink" Target="http://www.youtube.com/watch?v=YvsEH22mK9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png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054-9A12-4057-A748-4259FEC1AD95}" type="slidenum">
              <a:rPr lang="en-US" smtClean="0"/>
              <a:t>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21327" y="1228130"/>
            <a:ext cx="18033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Warm Up</a:t>
            </a:r>
            <a:endParaRPr lang="en-US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685102"/>
              </p:ext>
            </p:extLst>
          </p:nvPr>
        </p:nvGraphicFramePr>
        <p:xfrm>
          <a:off x="1168400" y="1905000"/>
          <a:ext cx="2108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9" name="Equation" r:id="rId3" imgW="1054080" imgH="228600" progId="Equation.DSMT4">
                  <p:embed/>
                </p:oleObj>
              </mc:Choice>
              <mc:Fallback>
                <p:oleObj name="Equation" r:id="rId3" imgW="1054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1905000"/>
                        <a:ext cx="2108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40675" y="3950777"/>
            <a:ext cx="281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zeros of the function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37599" y="1984643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 and -2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581494"/>
              </p:ext>
            </p:extLst>
          </p:nvPr>
        </p:nvGraphicFramePr>
        <p:xfrm>
          <a:off x="73328" y="2944167"/>
          <a:ext cx="2184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0" name="Equation" r:id="rId5" imgW="1091880" imgH="253800" progId="Equation.DSMT4">
                  <p:embed/>
                </p:oleObj>
              </mc:Choice>
              <mc:Fallback>
                <p:oleObj name="Equation" r:id="rId5" imgW="1091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28" y="2944167"/>
                        <a:ext cx="21844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7600" y="1520517"/>
            <a:ext cx="5145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x-intercepts of the graph are located at</a:t>
            </a:r>
            <a:endParaRPr lang="en-US" sz="2400" b="1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019192"/>
              </p:ext>
            </p:extLst>
          </p:nvPr>
        </p:nvGraphicFramePr>
        <p:xfrm>
          <a:off x="609600" y="2407227"/>
          <a:ext cx="1676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1" name="Equation" r:id="rId7" imgW="838080" imgH="203040" progId="Equation.DSMT4">
                  <p:embed/>
                </p:oleObj>
              </mc:Choice>
              <mc:Fallback>
                <p:oleObj name="Equation" r:id="rId7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407227"/>
                        <a:ext cx="1676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0073" y="3470563"/>
            <a:ext cx="1867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x = 3 or x = -2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6874" y="304800"/>
            <a:ext cx="75395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3.3A The Factor Theorem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403780"/>
              </p:ext>
            </p:extLst>
          </p:nvPr>
        </p:nvGraphicFramePr>
        <p:xfrm>
          <a:off x="921327" y="4657434"/>
          <a:ext cx="1117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2" name="Equation" r:id="rId9" imgW="558720" imgH="203040" progId="Equation.DSMT4">
                  <p:embed/>
                </p:oleObj>
              </mc:Choice>
              <mc:Fallback>
                <p:oleObj name="Equation" r:id="rId9" imgW="558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327" y="4657434"/>
                        <a:ext cx="1117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435434"/>
              </p:ext>
            </p:extLst>
          </p:nvPr>
        </p:nvGraphicFramePr>
        <p:xfrm>
          <a:off x="2362200" y="4622800"/>
          <a:ext cx="1295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3" name="Equation" r:id="rId11" imgW="647640" imgH="203040" progId="Equation.DSMT4">
                  <p:embed/>
                </p:oleObj>
              </mc:Choice>
              <mc:Fallback>
                <p:oleObj name="Equation" r:id="rId11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622800"/>
                        <a:ext cx="1295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672695"/>
            <a:ext cx="314325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508073" y="5110069"/>
            <a:ext cx="8254926" cy="1311122"/>
            <a:chOff x="508073" y="5110069"/>
            <a:chExt cx="8254926" cy="1311122"/>
          </a:xfrm>
        </p:grpSpPr>
        <p:sp>
          <p:nvSpPr>
            <p:cNvPr id="17" name="TextBox 16"/>
            <p:cNvSpPr txBox="1"/>
            <p:nvPr/>
          </p:nvSpPr>
          <p:spPr>
            <a:xfrm>
              <a:off x="1828800" y="5464314"/>
              <a:ext cx="69341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2060"/>
                  </a:solidFill>
                </a:rPr>
                <a:t>What is the relationship between the  x-intercepts of the graph of a function and the prime factors of the function?</a:t>
              </a:r>
              <a:endParaRPr lang="en-US" sz="2000" b="1" dirty="0">
                <a:solidFill>
                  <a:srgbClr val="002060"/>
                </a:solidFill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073" y="5110069"/>
              <a:ext cx="1314911" cy="13111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059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41325" y="623888"/>
            <a:ext cx="5578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Factor </a:t>
            </a:r>
            <a:r>
              <a:rPr lang="en-US" sz="2800" b="1" i="1"/>
              <a:t>P</a:t>
            </a:r>
            <a:r>
              <a:rPr lang="en-US" sz="2800" b="1"/>
              <a:t>(</a:t>
            </a:r>
            <a:r>
              <a:rPr lang="en-US" sz="2800" b="1" i="1"/>
              <a:t>x</a:t>
            </a:r>
            <a:r>
              <a:rPr lang="en-US" sz="2800" b="1"/>
              <a:t>) = </a:t>
            </a:r>
            <a:r>
              <a:rPr lang="en-US" sz="2800" b="1" i="1"/>
              <a:t>x</a:t>
            </a:r>
            <a:r>
              <a:rPr lang="en-US" sz="2800" b="1" baseline="30000"/>
              <a:t>4</a:t>
            </a:r>
            <a:r>
              <a:rPr lang="en-US" sz="2800" b="1"/>
              <a:t> - 4</a:t>
            </a:r>
            <a:r>
              <a:rPr lang="en-US" sz="2800" b="1" i="1"/>
              <a:t>x</a:t>
            </a:r>
            <a:r>
              <a:rPr lang="en-US" sz="2800" b="1" baseline="30000"/>
              <a:t>3 </a:t>
            </a:r>
            <a:r>
              <a:rPr lang="en-US" sz="2800" b="1"/>
              <a:t> + 5</a:t>
            </a:r>
            <a:r>
              <a:rPr lang="en-US" sz="2800" b="1" i="1"/>
              <a:t>x</a:t>
            </a:r>
            <a:r>
              <a:rPr lang="en-US" sz="2800" b="1" i="1" baseline="30000"/>
              <a:t>2</a:t>
            </a:r>
            <a:r>
              <a:rPr lang="en-US" sz="2800" b="1"/>
              <a:t> + 2</a:t>
            </a:r>
            <a:r>
              <a:rPr lang="en-US" sz="2800" b="1" i="1"/>
              <a:t>x </a:t>
            </a:r>
            <a:r>
              <a:rPr lang="en-US" sz="2800" b="1"/>
              <a:t>- 8.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36563" y="1036638"/>
            <a:ext cx="48529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C0000"/>
                </a:solidFill>
              </a:rPr>
              <a:t>Potential Zeros  {</a:t>
            </a:r>
            <a:r>
              <a:rPr lang="en-US" b="1" baseline="30000">
                <a:solidFill>
                  <a:srgbClr val="CC0000"/>
                </a:solidFill>
              </a:rPr>
              <a:t>±</a:t>
            </a:r>
            <a:r>
              <a:rPr lang="en-US" b="1">
                <a:solidFill>
                  <a:srgbClr val="CC0000"/>
                </a:solidFill>
              </a:rPr>
              <a:t>1, </a:t>
            </a:r>
            <a:r>
              <a:rPr lang="en-US" b="1" baseline="30000">
                <a:solidFill>
                  <a:srgbClr val="CC0000"/>
                </a:solidFill>
              </a:rPr>
              <a:t>±</a:t>
            </a:r>
            <a:r>
              <a:rPr lang="en-US" b="1">
                <a:solidFill>
                  <a:srgbClr val="CC0000"/>
                </a:solidFill>
              </a:rPr>
              <a:t>2, </a:t>
            </a:r>
            <a:r>
              <a:rPr lang="en-US" b="1" baseline="30000">
                <a:solidFill>
                  <a:srgbClr val="CC0000"/>
                </a:solidFill>
              </a:rPr>
              <a:t>±</a:t>
            </a:r>
            <a:r>
              <a:rPr lang="en-US" b="1">
                <a:solidFill>
                  <a:srgbClr val="CC0000"/>
                </a:solidFill>
              </a:rPr>
              <a:t>4, </a:t>
            </a:r>
            <a:r>
              <a:rPr lang="en-US" b="1" baseline="30000">
                <a:solidFill>
                  <a:srgbClr val="CC0000"/>
                </a:solidFill>
              </a:rPr>
              <a:t>±</a:t>
            </a:r>
            <a:r>
              <a:rPr lang="en-US" b="1">
                <a:solidFill>
                  <a:srgbClr val="CC0000"/>
                </a:solidFill>
              </a:rPr>
              <a:t>8</a:t>
            </a:r>
            <a:r>
              <a:rPr lang="en-US" sz="2800" b="1">
                <a:solidFill>
                  <a:srgbClr val="CC0000"/>
                </a:solidFill>
              </a:rPr>
              <a:t>}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32025" y="0"/>
            <a:ext cx="4718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accent2"/>
                </a:solidFill>
              </a:rPr>
              <a:t>Applying the Factor Theorem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31800" y="1600200"/>
            <a:ext cx="490390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Try P(-1) </a:t>
            </a:r>
          </a:p>
          <a:p>
            <a:r>
              <a:rPr lang="en-US" sz="2400" b="1" dirty="0"/>
              <a:t>P(-1) = (-1)</a:t>
            </a:r>
            <a:r>
              <a:rPr lang="en-US" sz="2400" b="1" baseline="30000" dirty="0"/>
              <a:t>4</a:t>
            </a:r>
            <a:r>
              <a:rPr lang="en-US" sz="2400" b="1" dirty="0"/>
              <a:t> - 4(-1)</a:t>
            </a:r>
            <a:r>
              <a:rPr lang="en-US" sz="2400" b="1" baseline="30000" dirty="0"/>
              <a:t>3</a:t>
            </a:r>
            <a:r>
              <a:rPr lang="en-US" sz="2400" b="1" dirty="0"/>
              <a:t> + 5(-1)</a:t>
            </a:r>
            <a:r>
              <a:rPr lang="en-US" sz="2400" b="1" baseline="30000" dirty="0"/>
              <a:t>2</a:t>
            </a:r>
            <a:r>
              <a:rPr lang="en-US" sz="2400" b="1" dirty="0"/>
              <a:t> + 2(-1) - 8 </a:t>
            </a:r>
          </a:p>
          <a:p>
            <a:r>
              <a:rPr lang="en-US" sz="2400" b="1" dirty="0"/>
              <a:t>         = 1 + 4 + 5 - 2 - 8</a:t>
            </a:r>
            <a:r>
              <a:rPr lang="en-US" sz="2400" dirty="0"/>
              <a:t> </a:t>
            </a:r>
          </a:p>
          <a:p>
            <a:r>
              <a:rPr lang="en-US" sz="2400" dirty="0"/>
              <a:t>         =</a:t>
            </a:r>
            <a:r>
              <a:rPr lang="en-US" sz="2400" b="1" dirty="0"/>
              <a:t> 0</a:t>
            </a:r>
            <a:r>
              <a:rPr lang="en-US" sz="2400" dirty="0"/>
              <a:t> 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867400" y="1981200"/>
            <a:ext cx="27190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Since P(-1) = 0, then</a:t>
            </a:r>
          </a:p>
          <a:p>
            <a:r>
              <a:rPr lang="en-US" sz="2400" b="1" dirty="0">
                <a:solidFill>
                  <a:srgbClr val="FF0066"/>
                </a:solidFill>
              </a:rPr>
              <a:t>(</a:t>
            </a:r>
            <a:r>
              <a:rPr lang="en-US" sz="2400" b="1" i="1" dirty="0">
                <a:solidFill>
                  <a:srgbClr val="FF0066"/>
                </a:solidFill>
              </a:rPr>
              <a:t>x</a:t>
            </a:r>
            <a:r>
              <a:rPr lang="en-US" sz="2400" b="1" dirty="0">
                <a:solidFill>
                  <a:srgbClr val="FF0066"/>
                </a:solidFill>
              </a:rPr>
              <a:t> + 1)</a:t>
            </a:r>
            <a:r>
              <a:rPr lang="en-US" sz="2400" b="1" dirty="0"/>
              <a:t>  is a factor.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85800" y="3214688"/>
            <a:ext cx="37914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</a:rPr>
              <a:t>1      1     -4      5      2     -8</a:t>
            </a:r>
            <a:endParaRPr lang="en-US" sz="2800" b="1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1143000" y="3214688"/>
            <a:ext cx="0" cy="914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295400" y="4281488"/>
            <a:ext cx="367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1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928813" y="3671888"/>
            <a:ext cx="367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1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828800" y="4281488"/>
            <a:ext cx="4780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-5</a:t>
            </a:r>
            <a:endParaRPr lang="en-US" sz="2800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459038" y="3671888"/>
            <a:ext cx="4780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-5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427288" y="4281488"/>
            <a:ext cx="550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10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036888" y="3671888"/>
            <a:ext cx="550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10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810000" y="4281488"/>
            <a:ext cx="367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0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3733800" y="4281488"/>
            <a:ext cx="457200" cy="4572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0" y="6110288"/>
            <a:ext cx="6646863" cy="57626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66"/>
                </a:solidFill>
              </a:rPr>
              <a:t>Therefore, </a:t>
            </a:r>
            <a:r>
              <a:rPr lang="en-US" sz="2800" b="1" i="1" dirty="0">
                <a:solidFill>
                  <a:srgbClr val="FF0066"/>
                </a:solidFill>
              </a:rPr>
              <a:t>P</a:t>
            </a:r>
            <a:r>
              <a:rPr lang="en-US" sz="2800" b="1" dirty="0">
                <a:solidFill>
                  <a:srgbClr val="FF0066"/>
                </a:solidFill>
              </a:rPr>
              <a:t>(</a:t>
            </a:r>
            <a:r>
              <a:rPr lang="en-US" sz="2800" b="1" i="1" dirty="0">
                <a:solidFill>
                  <a:srgbClr val="FF0066"/>
                </a:solidFill>
              </a:rPr>
              <a:t>x</a:t>
            </a:r>
            <a:r>
              <a:rPr lang="en-US" sz="2800" b="1" dirty="0">
                <a:solidFill>
                  <a:srgbClr val="FF0066"/>
                </a:solidFill>
              </a:rPr>
              <a:t>) = (</a:t>
            </a:r>
            <a:r>
              <a:rPr lang="en-US" sz="2800" b="1" i="1" dirty="0">
                <a:solidFill>
                  <a:srgbClr val="FF0066"/>
                </a:solidFill>
              </a:rPr>
              <a:t>x</a:t>
            </a:r>
            <a:r>
              <a:rPr lang="en-US" sz="2800" b="1" dirty="0">
                <a:solidFill>
                  <a:srgbClr val="FF0066"/>
                </a:solidFill>
              </a:rPr>
              <a:t> + 1)(</a:t>
            </a:r>
            <a:r>
              <a:rPr lang="en-US" sz="2800" b="1" i="1" dirty="0">
                <a:solidFill>
                  <a:srgbClr val="FF0066"/>
                </a:solidFill>
              </a:rPr>
              <a:t>x</a:t>
            </a:r>
            <a:r>
              <a:rPr lang="en-US" sz="2800" b="1" dirty="0">
                <a:solidFill>
                  <a:srgbClr val="FF0066"/>
                </a:solidFill>
              </a:rPr>
              <a:t> - 2)(</a:t>
            </a:r>
            <a:r>
              <a:rPr lang="en-US" sz="2800" b="1" i="1" dirty="0">
                <a:solidFill>
                  <a:srgbClr val="FF0066"/>
                </a:solidFill>
              </a:rPr>
              <a:t>x</a:t>
            </a:r>
            <a:r>
              <a:rPr lang="en-US" sz="2800" b="1" i="1" baseline="30000" dirty="0">
                <a:solidFill>
                  <a:srgbClr val="FF0066"/>
                </a:solidFill>
              </a:rPr>
              <a:t>2</a:t>
            </a:r>
            <a:r>
              <a:rPr lang="en-US" sz="2800" b="1" dirty="0">
                <a:solidFill>
                  <a:srgbClr val="FF0066"/>
                </a:solidFill>
              </a:rPr>
              <a:t> - 3</a:t>
            </a:r>
            <a:r>
              <a:rPr lang="en-US" sz="2800" b="1" i="1" dirty="0">
                <a:solidFill>
                  <a:srgbClr val="FF0066"/>
                </a:solidFill>
              </a:rPr>
              <a:t>x</a:t>
            </a:r>
            <a:r>
              <a:rPr lang="en-US" sz="2800" b="1" dirty="0">
                <a:solidFill>
                  <a:srgbClr val="FF0066"/>
                </a:solidFill>
              </a:rPr>
              <a:t> + 4).</a:t>
            </a:r>
            <a:endParaRPr lang="en-US" sz="2800" b="1" dirty="0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3089275" y="4267200"/>
            <a:ext cx="4780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-8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3717925" y="3692525"/>
            <a:ext cx="4780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-8</a:t>
            </a:r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1122363" y="4149725"/>
            <a:ext cx="29718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4622800" y="3552825"/>
            <a:ext cx="4749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/>
              <a:t>Try P(2) into original</a:t>
            </a:r>
          </a:p>
          <a:p>
            <a:r>
              <a:rPr lang="en-US" sz="2400" b="1"/>
              <a:t>P(2) = (2)</a:t>
            </a:r>
            <a:r>
              <a:rPr lang="en-US" sz="2400" b="1" baseline="30000"/>
              <a:t>4</a:t>
            </a:r>
            <a:r>
              <a:rPr lang="en-US" sz="2400" b="1"/>
              <a:t> - 4(2)</a:t>
            </a:r>
            <a:r>
              <a:rPr lang="en-US" sz="2400" b="1" baseline="30000"/>
              <a:t>3</a:t>
            </a:r>
            <a:r>
              <a:rPr lang="en-US" sz="2400" b="1"/>
              <a:t> + 5(2)</a:t>
            </a:r>
            <a:r>
              <a:rPr lang="en-US" sz="2400" b="1" baseline="30000"/>
              <a:t>2</a:t>
            </a:r>
            <a:r>
              <a:rPr lang="en-US" sz="2400" b="1"/>
              <a:t> + 2(2) - 8            </a:t>
            </a:r>
          </a:p>
          <a:p>
            <a:r>
              <a:rPr lang="en-US" sz="2400" b="1"/>
              <a:t>        = 16 - 32 + 20 + 4 - 8</a:t>
            </a:r>
            <a:r>
              <a:rPr lang="en-US" sz="2400"/>
              <a:t> </a:t>
            </a:r>
          </a:p>
          <a:p>
            <a:r>
              <a:rPr lang="en-US" sz="2400"/>
              <a:t>         =</a:t>
            </a:r>
            <a:r>
              <a:rPr lang="en-US" sz="2400" b="1"/>
              <a:t> 0</a:t>
            </a:r>
            <a:r>
              <a:rPr lang="en-US" sz="2400"/>
              <a:t>  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4918075" y="5045075"/>
            <a:ext cx="262443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Since P(2) = 0, then</a:t>
            </a:r>
          </a:p>
          <a:p>
            <a:r>
              <a:rPr lang="en-US" sz="2400" b="1">
                <a:solidFill>
                  <a:schemeClr val="accent2"/>
                </a:solidFill>
              </a:rPr>
              <a:t>(</a:t>
            </a:r>
            <a:r>
              <a:rPr lang="en-US" sz="2400" b="1" i="1">
                <a:solidFill>
                  <a:schemeClr val="accent2"/>
                </a:solidFill>
              </a:rPr>
              <a:t>x</a:t>
            </a:r>
            <a:r>
              <a:rPr lang="en-US" sz="2400" b="1">
                <a:solidFill>
                  <a:schemeClr val="accent2"/>
                </a:solidFill>
              </a:rPr>
              <a:t> - 2)</a:t>
            </a:r>
            <a:r>
              <a:rPr lang="en-US" sz="2400" b="1"/>
              <a:t>  is a factor.</a:t>
            </a:r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1143000" y="4191000"/>
            <a:ext cx="0" cy="1143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1143000" y="5334000"/>
            <a:ext cx="2362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609600" y="4252913"/>
            <a:ext cx="4780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-2</a:t>
            </a:r>
            <a:endParaRPr lang="en-US" sz="2800" b="1"/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322388" y="5430838"/>
            <a:ext cx="367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1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1806575" y="4724400"/>
            <a:ext cx="4780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-2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1792288" y="5430838"/>
            <a:ext cx="4780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-3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2560638" y="4710113"/>
            <a:ext cx="367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6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2536825" y="5410200"/>
            <a:ext cx="367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4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3089275" y="4724400"/>
            <a:ext cx="4780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-8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3165475" y="5410200"/>
            <a:ext cx="367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0</a:t>
            </a:r>
          </a:p>
        </p:txBody>
      </p:sp>
      <p:sp>
        <p:nvSpPr>
          <p:cNvPr id="12327" name="Rectangle 39"/>
          <p:cNvSpPr>
            <a:spLocks noChangeArrowheads="1"/>
          </p:cNvSpPr>
          <p:nvPr/>
        </p:nvSpPr>
        <p:spPr bwMode="auto">
          <a:xfrm>
            <a:off x="3089275" y="5389563"/>
            <a:ext cx="457200" cy="457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4800600" y="3048000"/>
            <a:ext cx="2961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</a:rPr>
              <a:t>(</a:t>
            </a:r>
            <a:r>
              <a:rPr lang="en-US" sz="2400" b="1" i="1">
                <a:solidFill>
                  <a:srgbClr val="660066"/>
                </a:solidFill>
              </a:rPr>
              <a:t>x</a:t>
            </a:r>
            <a:r>
              <a:rPr lang="en-US" sz="2400" b="1">
                <a:solidFill>
                  <a:srgbClr val="660066"/>
                </a:solidFill>
              </a:rPr>
              <a:t> + 1)(</a:t>
            </a:r>
            <a:r>
              <a:rPr lang="en-US" sz="2400" b="1" i="1">
                <a:solidFill>
                  <a:srgbClr val="660066"/>
                </a:solidFill>
              </a:rPr>
              <a:t>x</a:t>
            </a:r>
            <a:r>
              <a:rPr lang="en-US" sz="2400" b="1" baseline="30000">
                <a:solidFill>
                  <a:srgbClr val="660066"/>
                </a:solidFill>
              </a:rPr>
              <a:t>3</a:t>
            </a:r>
            <a:r>
              <a:rPr lang="en-US" sz="2400" b="1">
                <a:solidFill>
                  <a:srgbClr val="660066"/>
                </a:solidFill>
              </a:rPr>
              <a:t> -5</a:t>
            </a:r>
            <a:r>
              <a:rPr lang="en-US" sz="2400" b="1" i="1">
                <a:solidFill>
                  <a:srgbClr val="660066"/>
                </a:solidFill>
              </a:rPr>
              <a:t>x</a:t>
            </a:r>
            <a:r>
              <a:rPr lang="en-US" sz="2400" b="1" baseline="30000">
                <a:solidFill>
                  <a:srgbClr val="660066"/>
                </a:solidFill>
              </a:rPr>
              <a:t>2</a:t>
            </a:r>
            <a:r>
              <a:rPr lang="en-US" sz="2400" b="1">
                <a:solidFill>
                  <a:srgbClr val="660066"/>
                </a:solidFill>
              </a:rPr>
              <a:t> +10</a:t>
            </a:r>
            <a:r>
              <a:rPr lang="en-US" sz="2400" b="1" i="1">
                <a:solidFill>
                  <a:srgbClr val="660066"/>
                </a:solidFill>
              </a:rPr>
              <a:t>x</a:t>
            </a:r>
            <a:r>
              <a:rPr lang="en-US" sz="2400" b="1">
                <a:solidFill>
                  <a:srgbClr val="660066"/>
                </a:solidFill>
              </a:rPr>
              <a:t> -8)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D4CC-E22B-4171-BE1B-56CA2505AC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1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9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4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9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4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99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04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0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2" dur="500"/>
                                        <p:tgtEl>
                                          <p:spTgt spid="12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7" dur="500"/>
                                        <p:tgtEl>
                                          <p:spTgt spid="12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2" dur="500"/>
                                        <p:tgtEl>
                                          <p:spTgt spid="12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7" dur="500"/>
                                        <p:tgtEl>
                                          <p:spTgt spid="12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1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6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3" grpId="0" autoUpdateAnimBg="0"/>
      <p:bldP spid="12294" grpId="0" build="p" autoUpdateAnimBg="0"/>
      <p:bldP spid="12295" grpId="0" autoUpdateAnimBg="0"/>
      <p:bldP spid="12296" grpId="0" autoUpdateAnimBg="0"/>
      <p:bldP spid="12297" grpId="0" animBg="1"/>
      <p:bldP spid="12299" grpId="0" autoUpdateAnimBg="0"/>
      <p:bldP spid="12300" grpId="0" autoUpdateAnimBg="0"/>
      <p:bldP spid="12301" grpId="0" autoUpdateAnimBg="0"/>
      <p:bldP spid="12302" grpId="0" autoUpdateAnimBg="0"/>
      <p:bldP spid="12303" grpId="0" autoUpdateAnimBg="0"/>
      <p:bldP spid="12304" grpId="0" autoUpdateAnimBg="0"/>
      <p:bldP spid="12305" grpId="0" autoUpdateAnimBg="0"/>
      <p:bldP spid="12306" grpId="0" animBg="1"/>
      <p:bldP spid="12308" grpId="0" animBg="1" autoUpdateAnimBg="0"/>
      <p:bldP spid="12311" grpId="0" autoUpdateAnimBg="0"/>
      <p:bldP spid="12312" grpId="0" autoUpdateAnimBg="0"/>
      <p:bldP spid="12313" grpId="0" animBg="1"/>
      <p:bldP spid="12314" grpId="0" build="p" autoUpdateAnimBg="0"/>
      <p:bldP spid="12316" grpId="0" autoUpdateAnimBg="0"/>
      <p:bldP spid="12317" grpId="0" animBg="1"/>
      <p:bldP spid="12318" grpId="0" animBg="1"/>
      <p:bldP spid="12319" grpId="0" autoUpdateAnimBg="0"/>
      <p:bldP spid="12320" grpId="0" autoUpdateAnimBg="0"/>
      <p:bldP spid="12321" grpId="0" autoUpdateAnimBg="0"/>
      <p:bldP spid="12322" grpId="0" autoUpdateAnimBg="0"/>
      <p:bldP spid="12323" grpId="0" autoUpdateAnimBg="0"/>
      <p:bldP spid="12324" grpId="0" autoUpdateAnimBg="0"/>
      <p:bldP spid="12325" grpId="0" autoUpdateAnimBg="0"/>
      <p:bldP spid="12326" grpId="0" autoUpdateAnimBg="0"/>
      <p:bldP spid="12327" grpId="0" animBg="1"/>
      <p:bldP spid="1232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381001" y="381000"/>
            <a:ext cx="8305800" cy="138499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Devin used the Factor Theorem and Synthetic Division </a:t>
            </a:r>
          </a:p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to factor a quartic polynomial. What should he do next to factor the polynomial completely?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593993"/>
              </p:ext>
            </p:extLst>
          </p:nvPr>
        </p:nvGraphicFramePr>
        <p:xfrm>
          <a:off x="406400" y="1981200"/>
          <a:ext cx="416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Equation" r:id="rId4" imgW="2082600" imgH="228600" progId="Equation.DSMT4">
                  <p:embed/>
                </p:oleObj>
              </mc:Choice>
              <mc:Fallback>
                <p:oleObj name="Equation" r:id="rId4" imgW="20826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981200"/>
                        <a:ext cx="4165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948399"/>
              </p:ext>
            </p:extLst>
          </p:nvPr>
        </p:nvGraphicFramePr>
        <p:xfrm>
          <a:off x="7848600" y="2057400"/>
          <a:ext cx="9906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5300"/>
                <a:gridCol w="4953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996656"/>
              </p:ext>
            </p:extLst>
          </p:nvPr>
        </p:nvGraphicFramePr>
        <p:xfrm>
          <a:off x="5778500" y="1981200"/>
          <a:ext cx="1524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Equation" r:id="rId6" imgW="761760" imgH="203040" progId="Equation.DSMT4">
                  <p:embed/>
                </p:oleObj>
              </mc:Choice>
              <mc:Fallback>
                <p:oleObj name="Equation" r:id="rId6" imgW="761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0" y="1981200"/>
                        <a:ext cx="1524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409366"/>
              </p:ext>
            </p:extLst>
          </p:nvPr>
        </p:nvGraphicFramePr>
        <p:xfrm>
          <a:off x="5486400" y="2514600"/>
          <a:ext cx="2108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Equation" r:id="rId8" imgW="1054080" imgH="203040" progId="Equation.DSMT4">
                  <p:embed/>
                </p:oleObj>
              </mc:Choice>
              <mc:Fallback>
                <p:oleObj name="Equation" r:id="rId8" imgW="1054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514600"/>
                        <a:ext cx="21082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035779"/>
              </p:ext>
            </p:extLst>
          </p:nvPr>
        </p:nvGraphicFramePr>
        <p:xfrm>
          <a:off x="5245100" y="3098800"/>
          <a:ext cx="2590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Equation" r:id="rId10" imgW="1295280" imgH="203040" progId="Equation.DSMT4">
                  <p:embed/>
                </p:oleObj>
              </mc:Choice>
              <mc:Fallback>
                <p:oleObj name="Equation" r:id="rId10" imgW="1295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5100" y="3098800"/>
                        <a:ext cx="2590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076879"/>
              </p:ext>
            </p:extLst>
          </p:nvPr>
        </p:nvGraphicFramePr>
        <p:xfrm>
          <a:off x="5588000" y="3657600"/>
          <a:ext cx="1905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Equation" r:id="rId12" imgW="952200" imgH="203040" progId="Equation.DSMT4">
                  <p:embed/>
                </p:oleObj>
              </mc:Choice>
              <mc:Fallback>
                <p:oleObj name="Equation" r:id="rId12" imgW="952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3657600"/>
                        <a:ext cx="1905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155792"/>
              </p:ext>
            </p:extLst>
          </p:nvPr>
        </p:nvGraphicFramePr>
        <p:xfrm>
          <a:off x="342900" y="2794000"/>
          <a:ext cx="4546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Equation" r:id="rId14" imgW="2273040" imgH="253800" progId="Equation.DSMT4">
                  <p:embed/>
                </p:oleObj>
              </mc:Choice>
              <mc:Fallback>
                <p:oleObj name="Equation" r:id="rId14" imgW="2273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2794000"/>
                        <a:ext cx="45466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381001" y="4277380"/>
            <a:ext cx="8305800" cy="52322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</a:rPr>
              <a:t>What are the zeros of the function? </a:t>
            </a:r>
            <a:endParaRPr lang="en-US" sz="2800" b="1" dirty="0">
              <a:solidFill>
                <a:srgbClr val="008000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447528"/>
              </p:ext>
            </p:extLst>
          </p:nvPr>
        </p:nvGraphicFramePr>
        <p:xfrm>
          <a:off x="1085850" y="5226050"/>
          <a:ext cx="4572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Equation" r:id="rId16" imgW="152280" imgH="203040" progId="Equation.DSMT4">
                  <p:embed/>
                </p:oleObj>
              </mc:Choice>
              <mc:Fallback>
                <p:oleObj name="Equation" r:id="rId16" imgW="15228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5226050"/>
                        <a:ext cx="4572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397488"/>
              </p:ext>
            </p:extLst>
          </p:nvPr>
        </p:nvGraphicFramePr>
        <p:xfrm>
          <a:off x="1600200" y="5226050"/>
          <a:ext cx="4953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18" imgW="164880" imgH="203040" progId="Equation.DSMT4">
                  <p:embed/>
                </p:oleObj>
              </mc:Choice>
              <mc:Fallback>
                <p:oleObj name="Equation" r:id="rId18" imgW="164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226050"/>
                        <a:ext cx="4953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299268"/>
              </p:ext>
            </p:extLst>
          </p:nvPr>
        </p:nvGraphicFramePr>
        <p:xfrm>
          <a:off x="2076450" y="4981575"/>
          <a:ext cx="6096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Equation" r:id="rId20" imgW="203040" imgH="393480" progId="Equation.DSMT4">
                  <p:embed/>
                </p:oleObj>
              </mc:Choice>
              <mc:Fallback>
                <p:oleObj name="Equation" r:id="rId20" imgW="203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4981575"/>
                        <a:ext cx="609600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088330"/>
              </p:ext>
            </p:extLst>
          </p:nvPr>
        </p:nvGraphicFramePr>
        <p:xfrm>
          <a:off x="2590800" y="5011738"/>
          <a:ext cx="7620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22" imgW="253800" imgH="393480" progId="Equation.DSMT4">
                  <p:embed/>
                </p:oleObj>
              </mc:Choice>
              <mc:Fallback>
                <p:oleObj name="Equation" r:id="rId22" imgW="253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011738"/>
                        <a:ext cx="76200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D4CC-E22B-4171-BE1B-56CA2505AC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3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152400" y="304800"/>
            <a:ext cx="8305800" cy="52322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</a:rPr>
              <a:t>Suppose that the zeros of a function were found to be</a:t>
            </a:r>
            <a:endParaRPr lang="en-US" sz="2800" b="1" dirty="0">
              <a:solidFill>
                <a:srgbClr val="0080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704542"/>
              </p:ext>
            </p:extLst>
          </p:nvPr>
        </p:nvGraphicFramePr>
        <p:xfrm>
          <a:off x="857249" y="1253470"/>
          <a:ext cx="4572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name="Equation" r:id="rId3" imgW="152280" imgH="203040" progId="Equation.DSMT4">
                  <p:embed/>
                </p:oleObj>
              </mc:Choice>
              <mc:Fallback>
                <p:oleObj name="Equation" r:id="rId3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49" y="1253470"/>
                        <a:ext cx="4572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016249"/>
              </p:ext>
            </p:extLst>
          </p:nvPr>
        </p:nvGraphicFramePr>
        <p:xfrm>
          <a:off x="1390650" y="1254125"/>
          <a:ext cx="4572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" name="Equation" r:id="rId5" imgW="152280" imgH="203040" progId="Equation.DSMT4">
                  <p:embed/>
                </p:oleObj>
              </mc:Choice>
              <mc:Fallback>
                <p:oleObj name="Equation" r:id="rId5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1254125"/>
                        <a:ext cx="4572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925014"/>
              </p:ext>
            </p:extLst>
          </p:nvPr>
        </p:nvGraphicFramePr>
        <p:xfrm>
          <a:off x="2076450" y="1008995"/>
          <a:ext cx="6096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" name="Equation" r:id="rId7" imgW="203040" imgH="393480" progId="Equation.DSMT4">
                  <p:embed/>
                </p:oleObj>
              </mc:Choice>
              <mc:Fallback>
                <p:oleObj name="Equation" r:id="rId7" imgW="203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1008995"/>
                        <a:ext cx="609600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608046"/>
              </p:ext>
            </p:extLst>
          </p:nvPr>
        </p:nvGraphicFramePr>
        <p:xfrm>
          <a:off x="2590800" y="1039158"/>
          <a:ext cx="7620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" name="Equation" r:id="rId9" imgW="253800" imgH="393480" progId="Equation.DSMT4">
                  <p:embed/>
                </p:oleObj>
              </mc:Choice>
              <mc:Fallback>
                <p:oleObj name="Equation" r:id="rId9" imgW="253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39158"/>
                        <a:ext cx="76200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138543" y="2209800"/>
            <a:ext cx="8624455" cy="954107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</a:rPr>
              <a:t>Write a possible function equation for the polynomial in factored form.</a:t>
            </a:r>
            <a:endParaRPr lang="en-US" sz="2800" b="1" dirty="0">
              <a:solidFill>
                <a:srgbClr val="008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078867"/>
              </p:ext>
            </p:extLst>
          </p:nvPr>
        </p:nvGraphicFramePr>
        <p:xfrm>
          <a:off x="457200" y="3273750"/>
          <a:ext cx="835920" cy="37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" name="Equation" r:id="rId11" imgW="342720" imgH="177480" progId="Equation.DSMT4">
                  <p:embed/>
                </p:oleObj>
              </mc:Choice>
              <mc:Fallback>
                <p:oleObj name="Equation" r:id="rId11" imgW="342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273750"/>
                        <a:ext cx="835920" cy="3715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418019"/>
              </p:ext>
            </p:extLst>
          </p:nvPr>
        </p:nvGraphicFramePr>
        <p:xfrm>
          <a:off x="2133600" y="3273750"/>
          <a:ext cx="866880" cy="37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" name="Equation" r:id="rId13" imgW="355320" imgH="177480" progId="Equation.DSMT4">
                  <p:embed/>
                </p:oleObj>
              </mc:Choice>
              <mc:Fallback>
                <p:oleObj name="Equation" r:id="rId13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73750"/>
                        <a:ext cx="866880" cy="3715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788654"/>
              </p:ext>
            </p:extLst>
          </p:nvPr>
        </p:nvGraphicFramePr>
        <p:xfrm>
          <a:off x="4191000" y="3048000"/>
          <a:ext cx="928800" cy="823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" name="Equation" r:id="rId15" imgW="380880" imgH="393480" progId="Equation.DSMT4">
                  <p:embed/>
                </p:oleObj>
              </mc:Choice>
              <mc:Fallback>
                <p:oleObj name="Equation" r:id="rId15" imgW="380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048000"/>
                        <a:ext cx="928800" cy="8230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460922"/>
              </p:ext>
            </p:extLst>
          </p:nvPr>
        </p:nvGraphicFramePr>
        <p:xfrm>
          <a:off x="6591300" y="3049935"/>
          <a:ext cx="1176481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" name="Equation" r:id="rId17" imgW="482400" imgH="393480" progId="Equation.DSMT4">
                  <p:embed/>
                </p:oleObj>
              </mc:Choice>
              <mc:Fallback>
                <p:oleObj name="Equation" r:id="rId17" imgW="482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1300" y="3049935"/>
                        <a:ext cx="1176481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502046"/>
              </p:ext>
            </p:extLst>
          </p:nvPr>
        </p:nvGraphicFramePr>
        <p:xfrm>
          <a:off x="304800" y="3889410"/>
          <a:ext cx="1083601" cy="530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" name="Equation" r:id="rId19" imgW="444240" imgH="253800" progId="Equation.DSMT4">
                  <p:embed/>
                </p:oleObj>
              </mc:Choice>
              <mc:Fallback>
                <p:oleObj name="Equation" r:id="rId19" imgW="444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89410"/>
                        <a:ext cx="1083601" cy="530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259266"/>
              </p:ext>
            </p:extLst>
          </p:nvPr>
        </p:nvGraphicFramePr>
        <p:xfrm>
          <a:off x="2305050" y="3886200"/>
          <a:ext cx="588240" cy="530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6" name="Equation" r:id="rId21" imgW="241200" imgH="253800" progId="Equation.DSMT4">
                  <p:embed/>
                </p:oleObj>
              </mc:Choice>
              <mc:Fallback>
                <p:oleObj name="Equation" r:id="rId21" imgW="241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5050" y="3886200"/>
                        <a:ext cx="588240" cy="530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7983112"/>
              </p:ext>
            </p:extLst>
          </p:nvPr>
        </p:nvGraphicFramePr>
        <p:xfrm>
          <a:off x="4038600" y="3962400"/>
          <a:ext cx="990720" cy="37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" name="Equation" r:id="rId23" imgW="406080" imgH="177480" progId="Equation.DSMT4">
                  <p:embed/>
                </p:oleObj>
              </mc:Choice>
              <mc:Fallback>
                <p:oleObj name="Equation" r:id="rId23" imgW="406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962400"/>
                        <a:ext cx="990720" cy="3715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188457"/>
              </p:ext>
            </p:extLst>
          </p:nvPr>
        </p:nvGraphicFramePr>
        <p:xfrm>
          <a:off x="3962400" y="4419600"/>
          <a:ext cx="1238401" cy="530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8" name="Equation" r:id="rId25" imgW="507960" imgH="253800" progId="Equation.DSMT4">
                  <p:embed/>
                </p:oleObj>
              </mc:Choice>
              <mc:Fallback>
                <p:oleObj name="Equation" r:id="rId25" imgW="507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419600"/>
                        <a:ext cx="1238401" cy="530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29384"/>
              </p:ext>
            </p:extLst>
          </p:nvPr>
        </p:nvGraphicFramePr>
        <p:xfrm>
          <a:off x="6477000" y="3886200"/>
          <a:ext cx="1238402" cy="370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" name="Equation" r:id="rId27" imgW="507960" imgH="177480" progId="Equation.DSMT4">
                  <p:embed/>
                </p:oleObj>
              </mc:Choice>
              <mc:Fallback>
                <p:oleObj name="Equation" r:id="rId27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886200"/>
                        <a:ext cx="1238402" cy="370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13187"/>
              </p:ext>
            </p:extLst>
          </p:nvPr>
        </p:nvGraphicFramePr>
        <p:xfrm>
          <a:off x="6477000" y="4419600"/>
          <a:ext cx="1269360" cy="5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0" name="Equation" r:id="rId29" imgW="520560" imgH="253800" progId="Equation.DSMT4">
                  <p:embed/>
                </p:oleObj>
              </mc:Choice>
              <mc:Fallback>
                <p:oleObj name="Equation" r:id="rId29" imgW="520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419600"/>
                        <a:ext cx="1269360" cy="52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313194"/>
              </p:ext>
            </p:extLst>
          </p:nvPr>
        </p:nvGraphicFramePr>
        <p:xfrm>
          <a:off x="838200" y="5562600"/>
          <a:ext cx="62103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1" name="Equation" r:id="rId31" imgW="2070000" imgH="253800" progId="Equation.DSMT4">
                  <p:embed/>
                </p:oleObj>
              </mc:Choice>
              <mc:Fallback>
                <p:oleObj name="Equation" r:id="rId31" imgW="2070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562600"/>
                        <a:ext cx="621030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D4CC-E22B-4171-BE1B-56CA2505AC2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9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743200"/>
            <a:ext cx="3607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4267200"/>
            <a:ext cx="56491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Page: 133</a:t>
            </a:r>
          </a:p>
          <a:p>
            <a:r>
              <a:rPr lang="en-US" sz="2400" b="1" dirty="0" smtClean="0"/>
              <a:t>Factor Theorem and Integral Zero Theorem</a:t>
            </a:r>
          </a:p>
          <a:p>
            <a:r>
              <a:rPr lang="en-US" sz="2400" b="1" dirty="0" smtClean="0"/>
              <a:t>1a,b,d, 2a,e, 3a, 4b,c, 5a,d,e</a:t>
            </a:r>
          </a:p>
          <a:p>
            <a:endParaRPr lang="en-US" sz="2400" b="1" dirty="0" smtClean="0"/>
          </a:p>
        </p:txBody>
      </p:sp>
      <p:sp>
        <p:nvSpPr>
          <p:cNvPr id="4" name="Rectangle 3">
            <a:hlinkClick r:id="rId2"/>
          </p:cNvPr>
          <p:cNvSpPr/>
          <p:nvPr/>
        </p:nvSpPr>
        <p:spPr>
          <a:xfrm>
            <a:off x="561109" y="812861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http://www.youtube.com/watch?v=YvsEH22mK9s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610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Factoring Trinomials of the form ax</a:t>
            </a:r>
            <a:r>
              <a:rPr lang="en-US" b="1" baseline="30000" dirty="0" smtClean="0"/>
              <a:t>2</a:t>
            </a:r>
            <a:r>
              <a:rPr lang="en-US" b="1" dirty="0" smtClean="0"/>
              <a:t> + </a:t>
            </a:r>
            <a:r>
              <a:rPr lang="en-US" b="1" dirty="0" err="1" smtClean="0"/>
              <a:t>bx</a:t>
            </a:r>
            <a:r>
              <a:rPr lang="en-US" b="1" dirty="0" smtClean="0"/>
              <a:t>+ c  by Decomposition</a:t>
            </a:r>
            <a:endParaRPr lang="en-US" b="1" dirty="0"/>
          </a:p>
        </p:txBody>
      </p:sp>
      <p:pic>
        <p:nvPicPr>
          <p:cNvPr id="6146" name="Picture 2" descr="C:\Users\stephanie\AppData\Local\Microsoft\Windows\Temporary Internet Files\Content.IE5\O1UL3ADD\qrcode.897967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226" y="3810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D4CC-E22B-4171-BE1B-56CA2505AC2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7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528493"/>
            <a:ext cx="8763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/>
              <a:t>According to the </a:t>
            </a:r>
            <a:r>
              <a:rPr lang="en-US" sz="2800" b="1" dirty="0">
                <a:solidFill>
                  <a:schemeClr val="accent1"/>
                </a:solidFill>
              </a:rPr>
              <a:t>remainder </a:t>
            </a:r>
            <a:r>
              <a:rPr lang="en-US" sz="2800" b="1" dirty="0" smtClean="0">
                <a:solidFill>
                  <a:schemeClr val="accent1"/>
                </a:solidFill>
              </a:rPr>
              <a:t>theorem</a:t>
            </a:r>
            <a:r>
              <a:rPr lang="en-US" sz="2800" b="1" dirty="0" smtClean="0"/>
              <a:t>:    </a:t>
            </a:r>
            <a:r>
              <a:rPr lang="en-US" sz="2800" b="1" i="1" dirty="0" smtClean="0">
                <a:solidFill>
                  <a:srgbClr val="008000"/>
                </a:solidFill>
              </a:rPr>
              <a:t>P</a:t>
            </a:r>
            <a:r>
              <a:rPr lang="en-US" sz="2800" b="1" dirty="0" smtClean="0">
                <a:solidFill>
                  <a:srgbClr val="008000"/>
                </a:solidFill>
              </a:rPr>
              <a:t>(a</a:t>
            </a:r>
            <a:r>
              <a:rPr lang="en-US" sz="2800" b="1" dirty="0">
                <a:solidFill>
                  <a:srgbClr val="008000"/>
                </a:solidFill>
              </a:rPr>
              <a:t>) = remainder.</a:t>
            </a:r>
            <a:r>
              <a:rPr lang="en-US" sz="2800" b="1" dirty="0"/>
              <a:t>  </a:t>
            </a:r>
            <a:endParaRPr lang="en-US" sz="2800" b="1" dirty="0" smtClean="0"/>
          </a:p>
          <a:p>
            <a:r>
              <a:rPr lang="en-US" sz="2800" b="1" dirty="0" smtClean="0">
                <a:solidFill>
                  <a:schemeClr val="tx2"/>
                </a:solidFill>
              </a:rPr>
              <a:t>If </a:t>
            </a:r>
            <a:r>
              <a:rPr lang="en-US" sz="2800" b="1" dirty="0">
                <a:solidFill>
                  <a:schemeClr val="tx2"/>
                </a:solidFill>
              </a:rPr>
              <a:t>this </a:t>
            </a:r>
            <a:r>
              <a:rPr lang="en-US" sz="2800" b="1" dirty="0">
                <a:solidFill>
                  <a:srgbClr val="CC0000"/>
                </a:solidFill>
              </a:rPr>
              <a:t>remainder</a:t>
            </a:r>
            <a:r>
              <a:rPr lang="en-US" sz="2800" b="1" dirty="0">
                <a:solidFill>
                  <a:schemeClr val="tx2"/>
                </a:solidFill>
              </a:rPr>
              <a:t> is </a:t>
            </a:r>
            <a:r>
              <a:rPr lang="en-US" sz="2800" b="1" dirty="0">
                <a:solidFill>
                  <a:srgbClr val="CC0000"/>
                </a:solidFill>
              </a:rPr>
              <a:t>0</a:t>
            </a:r>
            <a:r>
              <a:rPr lang="en-US" sz="2800" b="1" dirty="0">
                <a:solidFill>
                  <a:schemeClr val="tx2"/>
                </a:solidFill>
              </a:rPr>
              <a:t>, then </a:t>
            </a:r>
            <a:r>
              <a:rPr lang="en-US" sz="2800" b="1" i="1" dirty="0" smtClean="0">
                <a:solidFill>
                  <a:srgbClr val="CC0000"/>
                </a:solidFill>
              </a:rPr>
              <a:t>x</a:t>
            </a:r>
            <a:r>
              <a:rPr lang="en-US" sz="2800" b="1" dirty="0" smtClean="0">
                <a:solidFill>
                  <a:srgbClr val="CC0000"/>
                </a:solidFill>
              </a:rPr>
              <a:t> </a:t>
            </a:r>
            <a:r>
              <a:rPr lang="en-US" sz="2800" b="1" dirty="0">
                <a:solidFill>
                  <a:srgbClr val="CC0000"/>
                </a:solidFill>
              </a:rPr>
              <a:t>- </a:t>
            </a:r>
            <a:r>
              <a:rPr lang="en-US" sz="2800" b="1" i="1" dirty="0">
                <a:solidFill>
                  <a:srgbClr val="CC0000"/>
                </a:solidFill>
              </a:rPr>
              <a:t>a</a:t>
            </a:r>
            <a:r>
              <a:rPr lang="en-US" sz="2800" b="1" dirty="0">
                <a:solidFill>
                  <a:schemeClr val="tx2"/>
                </a:solidFill>
              </a:rPr>
              <a:t> is a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prime </a:t>
            </a:r>
            <a:r>
              <a:rPr lang="en-US" sz="2800" b="1" dirty="0" smtClean="0">
                <a:solidFill>
                  <a:srgbClr val="CC0000"/>
                </a:solidFill>
              </a:rPr>
              <a:t>factor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>
                <a:solidFill>
                  <a:schemeClr val="tx2"/>
                </a:solidFill>
              </a:rPr>
              <a:t>of </a:t>
            </a:r>
            <a:r>
              <a:rPr lang="en-US" sz="2800" b="1" dirty="0"/>
              <a:t>the</a:t>
            </a:r>
            <a:r>
              <a:rPr lang="en-US" sz="2800" b="1" dirty="0">
                <a:solidFill>
                  <a:schemeClr val="tx2"/>
                </a:solidFill>
              </a:rPr>
              <a:t> polynomial.  This special case of the remainder theorem is called the </a:t>
            </a:r>
            <a:r>
              <a:rPr lang="en-US" sz="2800" b="1" dirty="0">
                <a:solidFill>
                  <a:schemeClr val="accent2"/>
                </a:solidFill>
              </a:rPr>
              <a:t>factor theorem</a:t>
            </a:r>
            <a:r>
              <a:rPr lang="en-US" sz="2800" b="1" dirty="0">
                <a:solidFill>
                  <a:schemeClr val="tx2"/>
                </a:solidFill>
              </a:rPr>
              <a:t>.</a:t>
            </a:r>
            <a:endParaRPr lang="en-US" sz="2800" b="1" dirty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33400" y="3048000"/>
            <a:ext cx="29812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Factor Theorem: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93725" y="3490912"/>
            <a:ext cx="801687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/>
              <a:t>If </a:t>
            </a:r>
            <a:r>
              <a:rPr lang="en-US" sz="2800" b="1" i="1" dirty="0" smtClean="0">
                <a:solidFill>
                  <a:srgbClr val="CC0000"/>
                </a:solidFill>
              </a:rPr>
              <a:t>a</a:t>
            </a:r>
            <a:r>
              <a:rPr lang="en-US" sz="2800" b="1" dirty="0" smtClean="0"/>
              <a:t> </a:t>
            </a:r>
            <a:r>
              <a:rPr lang="en-US" sz="2800" b="1" dirty="0"/>
              <a:t>is substituted into a polynomial for </a:t>
            </a:r>
            <a:r>
              <a:rPr lang="en-US" sz="2800" b="1" i="1" dirty="0"/>
              <a:t>x</a:t>
            </a:r>
            <a:r>
              <a:rPr lang="en-US" sz="2800" b="1" dirty="0" smtClean="0"/>
              <a:t>, and </a:t>
            </a:r>
            <a:r>
              <a:rPr lang="en-US" sz="2800" b="1" dirty="0"/>
              <a:t>the resulting value is </a:t>
            </a:r>
            <a:r>
              <a:rPr lang="en-US" sz="2800" b="1" dirty="0">
                <a:solidFill>
                  <a:schemeClr val="accent2"/>
                </a:solidFill>
              </a:rPr>
              <a:t>0</a:t>
            </a:r>
            <a:r>
              <a:rPr lang="en-US" sz="2800" b="1" dirty="0"/>
              <a:t>, </a:t>
            </a:r>
            <a:r>
              <a:rPr lang="en-US" sz="2800" b="1" dirty="0" smtClean="0"/>
              <a:t>then </a:t>
            </a:r>
            <a:r>
              <a:rPr lang="en-US" sz="2800" b="1" i="1" dirty="0">
                <a:solidFill>
                  <a:srgbClr val="CC0000"/>
                </a:solidFill>
              </a:rPr>
              <a:t>x</a:t>
            </a:r>
            <a:r>
              <a:rPr lang="en-US" sz="2800" b="1" dirty="0">
                <a:solidFill>
                  <a:srgbClr val="CC0000"/>
                </a:solidFill>
              </a:rPr>
              <a:t> - </a:t>
            </a:r>
            <a:r>
              <a:rPr lang="en-US" sz="2800" b="1" i="1" dirty="0">
                <a:solidFill>
                  <a:srgbClr val="CC0000"/>
                </a:solidFill>
              </a:rPr>
              <a:t>a</a:t>
            </a:r>
            <a:r>
              <a:rPr lang="en-US" sz="2800" b="1" dirty="0"/>
              <a:t>  is a </a:t>
            </a:r>
            <a:r>
              <a:rPr lang="en-US" sz="2800" b="1" dirty="0" smtClean="0">
                <a:solidFill>
                  <a:srgbClr val="CC0000"/>
                </a:solidFill>
              </a:rPr>
              <a:t>factor</a:t>
            </a:r>
            <a:r>
              <a:rPr lang="en-US" sz="2800" b="1" dirty="0" smtClean="0"/>
              <a:t> </a:t>
            </a:r>
            <a:r>
              <a:rPr lang="en-US" sz="2800" b="1" dirty="0"/>
              <a:t>of the polynomial. </a:t>
            </a:r>
            <a:endParaRPr lang="en-US" sz="2800" b="1" dirty="0" smtClean="0"/>
          </a:p>
          <a:p>
            <a:r>
              <a:rPr lang="en-US" sz="2800" b="1" i="1" dirty="0" smtClean="0">
                <a:solidFill>
                  <a:srgbClr val="CC0000"/>
                </a:solidFill>
              </a:rPr>
              <a:t>x</a:t>
            </a:r>
            <a:r>
              <a:rPr lang="en-US" sz="2800" b="1" dirty="0" smtClean="0">
                <a:solidFill>
                  <a:srgbClr val="CC0000"/>
                </a:solidFill>
              </a:rPr>
              <a:t> = </a:t>
            </a:r>
            <a:r>
              <a:rPr lang="en-US" sz="2800" b="1" i="1" dirty="0" smtClean="0">
                <a:solidFill>
                  <a:srgbClr val="CC0000"/>
                </a:solidFill>
              </a:rPr>
              <a:t>a</a:t>
            </a:r>
            <a:endParaRPr lang="en-US" sz="2800" b="1" i="1" dirty="0" smtClean="0">
              <a:solidFill>
                <a:srgbClr val="008000"/>
              </a:solidFill>
            </a:endParaRPr>
          </a:p>
          <a:p>
            <a:r>
              <a:rPr lang="en-US" sz="2800" b="1" i="1" dirty="0" smtClean="0">
                <a:solidFill>
                  <a:srgbClr val="008000"/>
                </a:solidFill>
              </a:rPr>
              <a:t>P</a:t>
            </a:r>
            <a:r>
              <a:rPr lang="en-US" sz="2800" b="1" dirty="0" smtClean="0">
                <a:solidFill>
                  <a:srgbClr val="008000"/>
                </a:solidFill>
              </a:rPr>
              <a:t>(</a:t>
            </a:r>
            <a:r>
              <a:rPr lang="en-US" sz="2800" b="1" i="1" dirty="0" smtClean="0">
                <a:solidFill>
                  <a:srgbClr val="008000"/>
                </a:solidFill>
              </a:rPr>
              <a:t>a</a:t>
            </a:r>
            <a:r>
              <a:rPr lang="en-US" sz="2800" b="1" dirty="0" smtClean="0">
                <a:solidFill>
                  <a:srgbClr val="008000"/>
                </a:solidFill>
              </a:rPr>
              <a:t>) = 0</a:t>
            </a:r>
            <a:r>
              <a:rPr lang="en-US" sz="2800" b="1" dirty="0" smtClean="0"/>
              <a:t>   then a factor of the polynomial is </a:t>
            </a:r>
            <a:r>
              <a:rPr lang="en-US" sz="2800" b="1" dirty="0" smtClean="0">
                <a:solidFill>
                  <a:srgbClr val="33CC33"/>
                </a:solidFill>
              </a:rPr>
              <a:t>(</a:t>
            </a:r>
            <a:r>
              <a:rPr lang="en-US" sz="2800" b="1" i="1" dirty="0" smtClean="0">
                <a:solidFill>
                  <a:srgbClr val="33CC33"/>
                </a:solidFill>
              </a:rPr>
              <a:t>x</a:t>
            </a:r>
            <a:r>
              <a:rPr lang="en-US" sz="2800" b="1" dirty="0" smtClean="0">
                <a:solidFill>
                  <a:srgbClr val="33CC33"/>
                </a:solidFill>
              </a:rPr>
              <a:t> – </a:t>
            </a:r>
            <a:r>
              <a:rPr lang="en-US" sz="2800" b="1" i="1" dirty="0" smtClean="0">
                <a:solidFill>
                  <a:srgbClr val="33CC33"/>
                </a:solidFill>
              </a:rPr>
              <a:t>a</a:t>
            </a:r>
            <a:r>
              <a:rPr lang="en-US" sz="2800" b="1" dirty="0" smtClean="0">
                <a:solidFill>
                  <a:srgbClr val="33CC33"/>
                </a:solidFill>
              </a:rPr>
              <a:t>).</a:t>
            </a:r>
            <a:endParaRPr lang="en-US" sz="2800" b="1" dirty="0">
              <a:solidFill>
                <a:srgbClr val="33CC33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04800" y="2971800"/>
            <a:ext cx="8382000" cy="2971800"/>
          </a:xfrm>
          <a:prstGeom prst="rect">
            <a:avLst/>
          </a:prstGeom>
          <a:noFill/>
          <a:ln w="889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679700" y="-30163"/>
            <a:ext cx="43931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u="sng" dirty="0">
                <a:solidFill>
                  <a:srgbClr val="CC0000"/>
                </a:solidFill>
              </a:rPr>
              <a:t>The </a:t>
            </a:r>
            <a:r>
              <a:rPr lang="en-US" sz="3200" b="1" u="sng" dirty="0" smtClean="0">
                <a:solidFill>
                  <a:srgbClr val="CC0000"/>
                </a:solidFill>
              </a:rPr>
              <a:t>Remainder </a:t>
            </a:r>
            <a:r>
              <a:rPr lang="en-US" sz="3200" b="1" u="sng" dirty="0">
                <a:solidFill>
                  <a:srgbClr val="CC0000"/>
                </a:solidFill>
              </a:rPr>
              <a:t>Theorem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D4CC-E22B-4171-BE1B-56CA2505AC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0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uiExpand="1" build="p" autoUpdateAnimBg="0" advAuto="2000"/>
      <p:bldP spid="4102" grpId="0"/>
      <p:bldP spid="4103" grpId="0" uiExpand="1" build="p" autoUpdateAnimBg="0" advAuto="1000"/>
      <p:bldP spid="4104" grpId="0" animBg="1"/>
      <p:bldP spid="410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9472" y="316199"/>
            <a:ext cx="5678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Generalizations about The Factor Theorem 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990600"/>
            <a:ext cx="5184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If P(a) = 0, then (x – a) is a factor of P(x)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2286000"/>
            <a:ext cx="5279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If P(-a) = 0, then (x + a) is a factor of P(x)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3429000"/>
            <a:ext cx="5936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If </a:t>
            </a:r>
            <a:r>
              <a:rPr lang="en-US" sz="2400" b="1" dirty="0">
                <a:solidFill>
                  <a:srgbClr val="0070C0"/>
                </a:solidFill>
              </a:rPr>
              <a:t>(x – a) is a factor of P(x</a:t>
            </a:r>
            <a:r>
              <a:rPr lang="en-US" sz="2400" b="1" dirty="0" smtClean="0">
                <a:solidFill>
                  <a:srgbClr val="0070C0"/>
                </a:solidFill>
              </a:rPr>
              <a:t>)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then P(a) = 0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4648200"/>
            <a:ext cx="5936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If </a:t>
            </a:r>
            <a:r>
              <a:rPr lang="en-US" sz="2400" b="1" dirty="0">
                <a:solidFill>
                  <a:srgbClr val="0070C0"/>
                </a:solidFill>
              </a:rPr>
              <a:t>(x </a:t>
            </a:r>
            <a:r>
              <a:rPr lang="en-US" sz="2400" b="1" dirty="0" smtClean="0">
                <a:solidFill>
                  <a:srgbClr val="0070C0"/>
                </a:solidFill>
              </a:rPr>
              <a:t>+ </a:t>
            </a:r>
            <a:r>
              <a:rPr lang="en-US" sz="2400" b="1" dirty="0">
                <a:solidFill>
                  <a:srgbClr val="0070C0"/>
                </a:solidFill>
              </a:rPr>
              <a:t>a) is a factor of P(x</a:t>
            </a:r>
            <a:r>
              <a:rPr lang="en-US" sz="2400" b="1" dirty="0" smtClean="0">
                <a:solidFill>
                  <a:srgbClr val="0070C0"/>
                </a:solidFill>
              </a:rPr>
              <a:t>)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then P(-a) = 0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84" y="985170"/>
            <a:ext cx="1263416" cy="7788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57400" y="1447054"/>
            <a:ext cx="4936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P(3) = 0, then (x – 3) is a factor of P(x)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370273"/>
            <a:ext cx="1263416" cy="77881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57400" y="2735127"/>
            <a:ext cx="503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P(-3) = 0, then (x + 3) is a factor of P(x)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84" y="3480368"/>
            <a:ext cx="1263416" cy="77881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57400" y="3886200"/>
            <a:ext cx="5936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If </a:t>
            </a:r>
            <a:r>
              <a:rPr lang="en-US" sz="2400" b="1" dirty="0">
                <a:solidFill>
                  <a:srgbClr val="FF0000"/>
                </a:solidFill>
              </a:rPr>
              <a:t>(x – </a:t>
            </a:r>
            <a:r>
              <a:rPr lang="en-US" sz="2400" b="1" dirty="0" smtClean="0">
                <a:solidFill>
                  <a:srgbClr val="FF0000"/>
                </a:solidFill>
              </a:rPr>
              <a:t>4) </a:t>
            </a:r>
            <a:r>
              <a:rPr lang="en-US" sz="2400" b="1" dirty="0">
                <a:solidFill>
                  <a:srgbClr val="FF0000"/>
                </a:solidFill>
              </a:rPr>
              <a:t>is a factor of P(x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then P(4) = 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84" y="4726632"/>
            <a:ext cx="1263416" cy="77881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057400" y="5116041"/>
            <a:ext cx="5936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If </a:t>
            </a:r>
            <a:r>
              <a:rPr lang="en-US" sz="2400" b="1" dirty="0">
                <a:solidFill>
                  <a:srgbClr val="FF0000"/>
                </a:solidFill>
              </a:rPr>
              <a:t>(x </a:t>
            </a:r>
            <a:r>
              <a:rPr lang="en-US" sz="2400" b="1" dirty="0" smtClean="0">
                <a:solidFill>
                  <a:srgbClr val="FF0000"/>
                </a:solidFill>
              </a:rPr>
              <a:t>+ 6) </a:t>
            </a:r>
            <a:r>
              <a:rPr lang="en-US" sz="2400" b="1" dirty="0">
                <a:solidFill>
                  <a:srgbClr val="FF0000"/>
                </a:solidFill>
              </a:rPr>
              <a:t>is a factor of P(x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then P(-6) = 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D4CC-E22B-4171-BE1B-56CA2505AC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29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17525" y="627063"/>
            <a:ext cx="63865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Determine if the following binomials are </a:t>
            </a:r>
          </a:p>
          <a:p>
            <a:r>
              <a:rPr lang="en-US" sz="2800" b="1"/>
              <a:t>factors of </a:t>
            </a:r>
            <a:r>
              <a:rPr lang="en-US" sz="2800" b="1" i="1">
                <a:solidFill>
                  <a:srgbClr val="FF0066"/>
                </a:solidFill>
              </a:rPr>
              <a:t>f</a:t>
            </a:r>
            <a:r>
              <a:rPr lang="en-US" sz="2800" b="1">
                <a:solidFill>
                  <a:srgbClr val="FF0066"/>
                </a:solidFill>
              </a:rPr>
              <a:t>(</a:t>
            </a:r>
            <a:r>
              <a:rPr lang="en-US" sz="2800" b="1" i="1">
                <a:solidFill>
                  <a:srgbClr val="FF0066"/>
                </a:solidFill>
              </a:rPr>
              <a:t>x</a:t>
            </a:r>
            <a:r>
              <a:rPr lang="en-US" sz="2800" b="1">
                <a:solidFill>
                  <a:srgbClr val="FF0066"/>
                </a:solidFill>
              </a:rPr>
              <a:t>) = </a:t>
            </a:r>
            <a:r>
              <a:rPr lang="en-US" sz="2800" b="1" i="1">
                <a:solidFill>
                  <a:srgbClr val="FF0066"/>
                </a:solidFill>
              </a:rPr>
              <a:t>x</a:t>
            </a:r>
            <a:r>
              <a:rPr lang="en-US" sz="2800" b="1" baseline="30000">
                <a:solidFill>
                  <a:srgbClr val="FF0066"/>
                </a:solidFill>
              </a:rPr>
              <a:t>3 </a:t>
            </a:r>
            <a:r>
              <a:rPr lang="en-US" sz="2800" b="1">
                <a:solidFill>
                  <a:srgbClr val="FF0066"/>
                </a:solidFill>
              </a:rPr>
              <a:t> - 6</a:t>
            </a:r>
            <a:r>
              <a:rPr lang="en-US" sz="2800" b="1" i="1">
                <a:solidFill>
                  <a:srgbClr val="FF0066"/>
                </a:solidFill>
              </a:rPr>
              <a:t>x</a:t>
            </a:r>
            <a:r>
              <a:rPr lang="en-US" sz="2800" b="1" baseline="30000">
                <a:solidFill>
                  <a:srgbClr val="FF0066"/>
                </a:solidFill>
              </a:rPr>
              <a:t>2</a:t>
            </a:r>
            <a:r>
              <a:rPr lang="en-US" sz="2800" b="1">
                <a:solidFill>
                  <a:srgbClr val="FF0066"/>
                </a:solidFill>
              </a:rPr>
              <a:t> + 3</a:t>
            </a:r>
            <a:r>
              <a:rPr lang="en-US" sz="2800" b="1" i="1">
                <a:solidFill>
                  <a:srgbClr val="FF0066"/>
                </a:solidFill>
              </a:rPr>
              <a:t>x</a:t>
            </a:r>
            <a:r>
              <a:rPr lang="en-US" sz="2800" b="1">
                <a:solidFill>
                  <a:srgbClr val="FF0066"/>
                </a:solidFill>
              </a:rPr>
              <a:t> + 10</a:t>
            </a:r>
            <a:r>
              <a:rPr lang="en-US" sz="2800" b="1"/>
              <a:t>.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88925" y="1739900"/>
            <a:ext cx="15536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/>
              <a:t>a)  </a:t>
            </a:r>
            <a:r>
              <a:rPr lang="en-US" sz="2800" b="1" dirty="0" smtClean="0"/>
              <a:t>(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 – </a:t>
            </a:r>
            <a:r>
              <a:rPr lang="en-US" sz="2800" b="1" dirty="0" smtClean="0">
                <a:solidFill>
                  <a:schemeClr val="accent2"/>
                </a:solidFill>
              </a:rPr>
              <a:t>2)</a:t>
            </a:r>
            <a:endParaRPr lang="en-US" sz="2800" dirty="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88925" y="2425700"/>
            <a:ext cx="361188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/>
              <a:t>f</a:t>
            </a:r>
            <a:r>
              <a:rPr lang="en-US" sz="2400" b="1" dirty="0"/>
              <a:t>(</a:t>
            </a:r>
            <a:r>
              <a:rPr lang="en-US" sz="2400" b="1" dirty="0">
                <a:solidFill>
                  <a:schemeClr val="accent2"/>
                </a:solidFill>
              </a:rPr>
              <a:t>2</a:t>
            </a:r>
            <a:r>
              <a:rPr lang="en-US" sz="2400" b="1" dirty="0"/>
              <a:t>) = (</a:t>
            </a:r>
            <a:r>
              <a:rPr lang="en-US" sz="2400" b="1" dirty="0">
                <a:solidFill>
                  <a:schemeClr val="accent2"/>
                </a:solidFill>
              </a:rPr>
              <a:t>2</a:t>
            </a:r>
            <a:r>
              <a:rPr lang="en-US" sz="2400" b="1" dirty="0"/>
              <a:t>)</a:t>
            </a:r>
            <a:r>
              <a:rPr lang="en-US" sz="2400" b="1" baseline="30000" dirty="0"/>
              <a:t>3</a:t>
            </a:r>
            <a:r>
              <a:rPr lang="en-US" sz="2400" b="1" dirty="0"/>
              <a:t>- 6(</a:t>
            </a:r>
            <a:r>
              <a:rPr lang="en-US" sz="2400" b="1" dirty="0">
                <a:solidFill>
                  <a:schemeClr val="accent2"/>
                </a:solidFill>
              </a:rPr>
              <a:t>2</a:t>
            </a:r>
            <a:r>
              <a:rPr lang="en-US" sz="2400" b="1" dirty="0"/>
              <a:t>)</a:t>
            </a:r>
            <a:r>
              <a:rPr lang="en-US" sz="2400" b="1" baseline="30000" dirty="0"/>
              <a:t>2</a:t>
            </a:r>
            <a:r>
              <a:rPr lang="en-US" sz="2400" b="1" dirty="0"/>
              <a:t> + 3(</a:t>
            </a:r>
            <a:r>
              <a:rPr lang="en-US" sz="2400" b="1" dirty="0">
                <a:solidFill>
                  <a:schemeClr val="accent2"/>
                </a:solidFill>
              </a:rPr>
              <a:t>2</a:t>
            </a:r>
            <a:r>
              <a:rPr lang="en-US" sz="2400" b="1" dirty="0"/>
              <a:t>)  + 10</a:t>
            </a:r>
          </a:p>
          <a:p>
            <a:r>
              <a:rPr lang="en-US" sz="2400" b="1" dirty="0"/>
              <a:t>        = 8 - 24 + 6 + 10</a:t>
            </a:r>
          </a:p>
          <a:p>
            <a:r>
              <a:rPr lang="en-US" sz="2400" b="1" dirty="0"/>
              <a:t>        = </a:t>
            </a:r>
            <a:r>
              <a:rPr lang="en-US" sz="2400" b="1" dirty="0">
                <a:solidFill>
                  <a:srgbClr val="CC0000"/>
                </a:solidFill>
              </a:rPr>
              <a:t>0</a:t>
            </a:r>
            <a:endParaRPr lang="en-US" sz="2400" dirty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089490" y="1739900"/>
            <a:ext cx="17967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Since </a:t>
            </a:r>
            <a:r>
              <a:rPr lang="en-US" b="1" i="1" dirty="0">
                <a:solidFill>
                  <a:srgbClr val="002060"/>
                </a:solidFill>
              </a:rPr>
              <a:t>f</a:t>
            </a:r>
            <a:r>
              <a:rPr lang="en-US" b="1" dirty="0">
                <a:solidFill>
                  <a:srgbClr val="002060"/>
                </a:solidFill>
              </a:rPr>
              <a:t>(2) = 0,  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i="1" dirty="0" smtClean="0">
                <a:solidFill>
                  <a:srgbClr val="002060"/>
                </a:solidFill>
              </a:rPr>
              <a:t>x</a:t>
            </a:r>
            <a:r>
              <a:rPr lang="en-US" b="1" dirty="0" smtClean="0">
                <a:solidFill>
                  <a:srgbClr val="002060"/>
                </a:solidFill>
              </a:rPr>
              <a:t> – 2) </a:t>
            </a:r>
            <a:r>
              <a:rPr lang="en-US" b="1" dirty="0">
                <a:solidFill>
                  <a:srgbClr val="002060"/>
                </a:solidFill>
              </a:rPr>
              <a:t>is a factor.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724400" y="1755775"/>
            <a:ext cx="15680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/>
              <a:t>b)  </a:t>
            </a:r>
            <a:r>
              <a:rPr lang="en-US" sz="2800" b="1" dirty="0" smtClean="0"/>
              <a:t>(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 </a:t>
            </a:r>
            <a:r>
              <a:rPr lang="en-US" sz="2800" b="1" dirty="0"/>
              <a:t>+ </a:t>
            </a:r>
            <a:r>
              <a:rPr lang="en-US" sz="2800" b="1" dirty="0" smtClean="0">
                <a:solidFill>
                  <a:schemeClr val="accent2"/>
                </a:solidFill>
              </a:rPr>
              <a:t>1)</a:t>
            </a:r>
            <a:endParaRPr lang="en-US" sz="2800" dirty="0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724400" y="2349500"/>
            <a:ext cx="412805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/>
              <a:t>f</a:t>
            </a:r>
            <a:r>
              <a:rPr lang="en-US" sz="2400" b="1" dirty="0"/>
              <a:t>(</a:t>
            </a:r>
            <a:r>
              <a:rPr lang="en-US" sz="2400" b="1" dirty="0">
                <a:solidFill>
                  <a:schemeClr val="accent2"/>
                </a:solidFill>
              </a:rPr>
              <a:t>-1</a:t>
            </a:r>
            <a:r>
              <a:rPr lang="en-US" sz="2400" b="1" dirty="0"/>
              <a:t>) = (</a:t>
            </a:r>
            <a:r>
              <a:rPr lang="en-US" sz="2400" b="1" dirty="0">
                <a:solidFill>
                  <a:schemeClr val="accent2"/>
                </a:solidFill>
              </a:rPr>
              <a:t>-1</a:t>
            </a:r>
            <a:r>
              <a:rPr lang="en-US" sz="2400" b="1" dirty="0"/>
              <a:t>)</a:t>
            </a:r>
            <a:r>
              <a:rPr lang="en-US" sz="2400" b="1" baseline="30000" dirty="0"/>
              <a:t>3</a:t>
            </a:r>
            <a:r>
              <a:rPr lang="en-US" sz="2400" b="1" dirty="0"/>
              <a:t> - 6 (</a:t>
            </a:r>
            <a:r>
              <a:rPr lang="en-US" sz="2400" b="1" dirty="0">
                <a:solidFill>
                  <a:schemeClr val="accent2"/>
                </a:solidFill>
              </a:rPr>
              <a:t>-1</a:t>
            </a:r>
            <a:r>
              <a:rPr lang="en-US" sz="2400" b="1" dirty="0"/>
              <a:t>)</a:t>
            </a:r>
            <a:r>
              <a:rPr lang="en-US" sz="2400" b="1" baseline="30000" dirty="0"/>
              <a:t>2</a:t>
            </a:r>
            <a:r>
              <a:rPr lang="en-US" sz="2400" b="1" dirty="0"/>
              <a:t> + 3 (</a:t>
            </a:r>
            <a:r>
              <a:rPr lang="en-US" sz="2400" b="1" dirty="0">
                <a:solidFill>
                  <a:schemeClr val="accent2"/>
                </a:solidFill>
              </a:rPr>
              <a:t>-1</a:t>
            </a:r>
            <a:r>
              <a:rPr lang="en-US" sz="2400" b="1" dirty="0"/>
              <a:t>) + 10</a:t>
            </a:r>
          </a:p>
          <a:p>
            <a:r>
              <a:rPr lang="en-US" sz="2400" b="1" dirty="0"/>
              <a:t>        = -1 - 6 - 3 + 10 </a:t>
            </a:r>
          </a:p>
          <a:p>
            <a:r>
              <a:rPr lang="en-US" sz="2400" b="1" dirty="0"/>
              <a:t>        = </a:t>
            </a:r>
            <a:r>
              <a:rPr lang="en-US" sz="2400" b="1" dirty="0">
                <a:solidFill>
                  <a:srgbClr val="CC0000"/>
                </a:solidFill>
              </a:rPr>
              <a:t>0</a:t>
            </a:r>
            <a:endParaRPr lang="en-US" sz="2400" dirty="0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320167" y="1616789"/>
            <a:ext cx="174381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Since </a:t>
            </a:r>
            <a:r>
              <a:rPr lang="en-US" b="1" i="1" dirty="0">
                <a:solidFill>
                  <a:schemeClr val="accent2"/>
                </a:solidFill>
              </a:rPr>
              <a:t>f</a:t>
            </a:r>
            <a:r>
              <a:rPr lang="en-US" b="1" dirty="0">
                <a:solidFill>
                  <a:schemeClr val="accent2"/>
                </a:solidFill>
              </a:rPr>
              <a:t>(-1) = 0</a:t>
            </a:r>
            <a:r>
              <a:rPr lang="en-US" b="1" dirty="0"/>
              <a:t>,   </a:t>
            </a:r>
          </a:p>
          <a:p>
            <a:r>
              <a:rPr lang="en-US" b="1" dirty="0" smtClean="0">
                <a:solidFill>
                  <a:srgbClr val="CC0000"/>
                </a:solidFill>
              </a:rPr>
              <a:t>(</a:t>
            </a:r>
            <a:r>
              <a:rPr lang="en-US" b="1" i="1" dirty="0" smtClean="0">
                <a:solidFill>
                  <a:srgbClr val="CC0000"/>
                </a:solidFill>
              </a:rPr>
              <a:t>x</a:t>
            </a:r>
            <a:r>
              <a:rPr lang="en-US" b="1" dirty="0" smtClean="0">
                <a:solidFill>
                  <a:srgbClr val="CC0000"/>
                </a:solidFill>
              </a:rPr>
              <a:t> </a:t>
            </a:r>
            <a:r>
              <a:rPr lang="en-US" b="1" dirty="0">
                <a:solidFill>
                  <a:srgbClr val="CC0000"/>
                </a:solidFill>
              </a:rPr>
              <a:t>+</a:t>
            </a:r>
            <a:r>
              <a:rPr lang="en-US" b="1" dirty="0" smtClean="0">
                <a:solidFill>
                  <a:srgbClr val="CC0000"/>
                </a:solidFill>
              </a:rPr>
              <a:t>1)</a:t>
            </a:r>
            <a:r>
              <a:rPr lang="en-US" b="1" dirty="0" smtClean="0"/>
              <a:t> </a:t>
            </a:r>
            <a:r>
              <a:rPr lang="en-US" b="1" dirty="0"/>
              <a:t>is a factor.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88249" y="3933111"/>
            <a:ext cx="15263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/>
              <a:t>c)  </a:t>
            </a:r>
            <a:r>
              <a:rPr lang="en-US" sz="2800" b="1" dirty="0" smtClean="0"/>
              <a:t>(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 – </a:t>
            </a:r>
            <a:r>
              <a:rPr lang="en-US" sz="2800" b="1" dirty="0" smtClean="0">
                <a:solidFill>
                  <a:schemeClr val="accent2"/>
                </a:solidFill>
              </a:rPr>
              <a:t>5)</a:t>
            </a:r>
            <a:endParaRPr lang="en-US" sz="2800" b="1" dirty="0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88249" y="4542711"/>
            <a:ext cx="361188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/>
              <a:t>f</a:t>
            </a:r>
            <a:r>
              <a:rPr lang="en-US" sz="2400" b="1" dirty="0"/>
              <a:t>(</a:t>
            </a:r>
            <a:r>
              <a:rPr lang="en-US" sz="2400" b="1" dirty="0">
                <a:solidFill>
                  <a:schemeClr val="accent2"/>
                </a:solidFill>
              </a:rPr>
              <a:t>5</a:t>
            </a:r>
            <a:r>
              <a:rPr lang="en-US" sz="2400" b="1" dirty="0"/>
              <a:t>) = (</a:t>
            </a:r>
            <a:r>
              <a:rPr lang="en-US" sz="2400" b="1" dirty="0">
                <a:solidFill>
                  <a:schemeClr val="accent2"/>
                </a:solidFill>
              </a:rPr>
              <a:t>5</a:t>
            </a:r>
            <a:r>
              <a:rPr lang="en-US" sz="2400" b="1" dirty="0"/>
              <a:t>)</a:t>
            </a:r>
            <a:r>
              <a:rPr lang="en-US" sz="2400" b="1" baseline="30000" dirty="0"/>
              <a:t>3</a:t>
            </a:r>
            <a:r>
              <a:rPr lang="en-US" sz="2400" b="1" dirty="0"/>
              <a:t>- 6(</a:t>
            </a:r>
            <a:r>
              <a:rPr lang="en-US" sz="2400" b="1" dirty="0">
                <a:solidFill>
                  <a:schemeClr val="accent2"/>
                </a:solidFill>
              </a:rPr>
              <a:t>5</a:t>
            </a:r>
            <a:r>
              <a:rPr lang="en-US" sz="2400" b="1" dirty="0"/>
              <a:t>)</a:t>
            </a:r>
            <a:r>
              <a:rPr lang="en-US" sz="2400" b="1" baseline="30000" dirty="0"/>
              <a:t>2</a:t>
            </a:r>
            <a:r>
              <a:rPr lang="en-US" sz="2400" b="1" dirty="0"/>
              <a:t> + 3(</a:t>
            </a:r>
            <a:r>
              <a:rPr lang="en-US" sz="2400" b="1" dirty="0">
                <a:solidFill>
                  <a:schemeClr val="accent2"/>
                </a:solidFill>
              </a:rPr>
              <a:t>5</a:t>
            </a:r>
            <a:r>
              <a:rPr lang="en-US" sz="2400" b="1" dirty="0"/>
              <a:t>)  + 10</a:t>
            </a:r>
          </a:p>
          <a:p>
            <a:r>
              <a:rPr lang="en-US" sz="2400" b="1" dirty="0"/>
              <a:t>       = 125 - 150 + 15 + 10</a:t>
            </a:r>
          </a:p>
          <a:p>
            <a:r>
              <a:rPr lang="en-US" sz="2400" b="1" dirty="0"/>
              <a:t>       = </a:t>
            </a:r>
            <a:r>
              <a:rPr lang="en-US" sz="2400" b="1" dirty="0">
                <a:solidFill>
                  <a:srgbClr val="CC0000"/>
                </a:solidFill>
              </a:rPr>
              <a:t>0</a:t>
            </a:r>
            <a:endParaRPr lang="en-US" sz="2400" b="1" dirty="0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851025" y="3810000"/>
            <a:ext cx="17967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Since </a:t>
            </a:r>
            <a:r>
              <a:rPr lang="en-US" b="1" i="1" dirty="0">
                <a:solidFill>
                  <a:schemeClr val="accent2"/>
                </a:solidFill>
              </a:rPr>
              <a:t>f</a:t>
            </a:r>
            <a:r>
              <a:rPr lang="en-US" b="1" dirty="0">
                <a:solidFill>
                  <a:schemeClr val="accent2"/>
                </a:solidFill>
              </a:rPr>
              <a:t>(5) = 0</a:t>
            </a:r>
            <a:r>
              <a:rPr lang="en-US" b="1" dirty="0"/>
              <a:t>,   </a:t>
            </a:r>
          </a:p>
          <a:p>
            <a:r>
              <a:rPr lang="en-US" b="1" dirty="0">
                <a:solidFill>
                  <a:srgbClr val="CC0000"/>
                </a:solidFill>
              </a:rPr>
              <a:t>(</a:t>
            </a:r>
            <a:r>
              <a:rPr lang="en-US" b="1" i="1" dirty="0" smtClean="0">
                <a:solidFill>
                  <a:srgbClr val="CC0000"/>
                </a:solidFill>
              </a:rPr>
              <a:t>x</a:t>
            </a:r>
            <a:r>
              <a:rPr lang="en-US" b="1" dirty="0" smtClean="0">
                <a:solidFill>
                  <a:srgbClr val="CC0000"/>
                </a:solidFill>
              </a:rPr>
              <a:t> – 5)</a:t>
            </a:r>
            <a:r>
              <a:rPr lang="en-US" b="1" dirty="0" smtClean="0"/>
              <a:t> </a:t>
            </a:r>
            <a:r>
              <a:rPr lang="en-US" b="1" dirty="0"/>
              <a:t>is a factor.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851025" y="39688"/>
            <a:ext cx="4718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CC0000"/>
                </a:solidFill>
              </a:rPr>
              <a:t>Applying the Factor Theorem</a:t>
            </a:r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7620000" y="5943600"/>
            <a:ext cx="1143000" cy="304800"/>
          </a:xfrm>
          <a:prstGeom prst="rightArrow">
            <a:avLst>
              <a:gd name="adj1" fmla="val 50000"/>
              <a:gd name="adj2" fmla="val 9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693914" y="3933111"/>
            <a:ext cx="1750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/>
              <a:t>d</a:t>
            </a:r>
            <a:r>
              <a:rPr lang="en-US" sz="2800" b="1" dirty="0" smtClean="0"/>
              <a:t>)  (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 – </a:t>
            </a:r>
            <a:r>
              <a:rPr lang="en-US" sz="2800" b="1" dirty="0" smtClean="0">
                <a:solidFill>
                  <a:schemeClr val="accent2"/>
                </a:solidFill>
              </a:rPr>
              <a:t>10)</a:t>
            </a:r>
            <a:endParaRPr lang="en-US" sz="2800" b="1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4693914" y="4542711"/>
            <a:ext cx="423385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/>
              <a:t>f</a:t>
            </a:r>
            <a:r>
              <a:rPr lang="en-US" sz="2400" b="1" dirty="0" smtClean="0"/>
              <a:t>(</a:t>
            </a:r>
            <a:r>
              <a:rPr lang="en-US" sz="2400" b="1" dirty="0" smtClean="0">
                <a:solidFill>
                  <a:schemeClr val="accent2"/>
                </a:solidFill>
              </a:rPr>
              <a:t>10</a:t>
            </a:r>
            <a:r>
              <a:rPr lang="en-US" sz="2400" b="1" dirty="0" smtClean="0"/>
              <a:t>) </a:t>
            </a:r>
            <a:r>
              <a:rPr lang="en-US" sz="2400" b="1" dirty="0"/>
              <a:t>= </a:t>
            </a:r>
            <a:r>
              <a:rPr lang="en-US" sz="2400" b="1" dirty="0" smtClean="0"/>
              <a:t>(</a:t>
            </a:r>
            <a:r>
              <a:rPr lang="en-US" sz="2400" b="1" dirty="0" smtClean="0">
                <a:solidFill>
                  <a:schemeClr val="accent2"/>
                </a:solidFill>
              </a:rPr>
              <a:t>10</a:t>
            </a:r>
            <a:r>
              <a:rPr lang="en-US" sz="2400" b="1" dirty="0" smtClean="0"/>
              <a:t>)</a:t>
            </a:r>
            <a:r>
              <a:rPr lang="en-US" sz="2400" b="1" baseline="30000" dirty="0" smtClean="0"/>
              <a:t>3</a:t>
            </a:r>
            <a:r>
              <a:rPr lang="en-US" sz="2400" b="1" dirty="0" smtClean="0"/>
              <a:t>- 6(</a:t>
            </a:r>
            <a:r>
              <a:rPr lang="en-US" sz="2400" b="1" dirty="0" smtClean="0">
                <a:solidFill>
                  <a:schemeClr val="accent2"/>
                </a:solidFill>
              </a:rPr>
              <a:t>10</a:t>
            </a:r>
            <a:r>
              <a:rPr lang="en-US" sz="2400" b="1" dirty="0" smtClean="0"/>
              <a:t>)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</a:t>
            </a:r>
            <a:r>
              <a:rPr lang="en-US" sz="2400" b="1" dirty="0"/>
              <a:t>+ </a:t>
            </a:r>
            <a:r>
              <a:rPr lang="en-US" sz="2400" b="1" dirty="0" smtClean="0"/>
              <a:t>3(</a:t>
            </a:r>
            <a:r>
              <a:rPr lang="en-US" sz="2400" b="1" dirty="0" smtClean="0">
                <a:solidFill>
                  <a:schemeClr val="accent2"/>
                </a:solidFill>
              </a:rPr>
              <a:t>10</a:t>
            </a:r>
            <a:r>
              <a:rPr lang="en-US" sz="2400" b="1" dirty="0" smtClean="0"/>
              <a:t>)  </a:t>
            </a:r>
            <a:r>
              <a:rPr lang="en-US" sz="2400" b="1" dirty="0"/>
              <a:t>+ 10</a:t>
            </a:r>
          </a:p>
          <a:p>
            <a:r>
              <a:rPr lang="en-US" sz="2400" b="1" dirty="0"/>
              <a:t>       = </a:t>
            </a:r>
            <a:r>
              <a:rPr lang="en-US" sz="2400" b="1" dirty="0" smtClean="0"/>
              <a:t>1000 </a:t>
            </a:r>
            <a:r>
              <a:rPr lang="en-US" sz="2400" b="1" dirty="0"/>
              <a:t>- </a:t>
            </a:r>
            <a:r>
              <a:rPr lang="en-US" sz="2400" b="1" dirty="0" smtClean="0"/>
              <a:t>600 </a:t>
            </a:r>
            <a:r>
              <a:rPr lang="en-US" sz="2400" b="1" dirty="0"/>
              <a:t>+ </a:t>
            </a:r>
            <a:r>
              <a:rPr lang="en-US" sz="2400" b="1" dirty="0" smtClean="0"/>
              <a:t>30 </a:t>
            </a:r>
            <a:r>
              <a:rPr lang="en-US" sz="2400" b="1" dirty="0"/>
              <a:t>+ 10</a:t>
            </a:r>
          </a:p>
          <a:p>
            <a:r>
              <a:rPr lang="en-US" sz="2400" b="1" dirty="0"/>
              <a:t>       = </a:t>
            </a:r>
            <a:r>
              <a:rPr lang="en-US" sz="2400" b="1" dirty="0" smtClean="0">
                <a:solidFill>
                  <a:srgbClr val="CC0000"/>
                </a:solidFill>
              </a:rPr>
              <a:t>440</a:t>
            </a:r>
            <a:endParaRPr lang="en-US" sz="2400" b="1" dirty="0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6585290" y="3810000"/>
            <a:ext cx="229364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Since </a:t>
            </a:r>
            <a:r>
              <a:rPr lang="en-US" b="1" i="1" dirty="0" smtClean="0">
                <a:solidFill>
                  <a:schemeClr val="accent2"/>
                </a:solidFill>
              </a:rPr>
              <a:t>f</a:t>
            </a:r>
            <a:r>
              <a:rPr lang="en-US" b="1" dirty="0" smtClean="0">
                <a:solidFill>
                  <a:schemeClr val="accent2"/>
                </a:solidFill>
              </a:rPr>
              <a:t>(10)≠0</a:t>
            </a:r>
            <a:r>
              <a:rPr lang="en-US" b="1" dirty="0"/>
              <a:t>,   </a:t>
            </a:r>
          </a:p>
          <a:p>
            <a:r>
              <a:rPr lang="en-US" b="1" dirty="0">
                <a:solidFill>
                  <a:srgbClr val="CC0000"/>
                </a:solidFill>
              </a:rPr>
              <a:t>(</a:t>
            </a:r>
            <a:r>
              <a:rPr lang="en-US" b="1" i="1" dirty="0" smtClean="0">
                <a:solidFill>
                  <a:srgbClr val="CC0000"/>
                </a:solidFill>
              </a:rPr>
              <a:t>x</a:t>
            </a:r>
            <a:r>
              <a:rPr lang="en-US" b="1" dirty="0" smtClean="0">
                <a:solidFill>
                  <a:srgbClr val="CC0000"/>
                </a:solidFill>
              </a:rPr>
              <a:t> – 10)</a:t>
            </a:r>
            <a:r>
              <a:rPr lang="en-US" b="1" dirty="0" smtClean="0"/>
              <a:t> is not </a:t>
            </a:r>
            <a:r>
              <a:rPr lang="en-US" b="1" dirty="0"/>
              <a:t>a factor.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D4CC-E22B-4171-BE1B-56CA2505AC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1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5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5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25" grpId="0" build="p" autoUpdateAnimBg="0"/>
      <p:bldP spid="5126" grpId="0" autoUpdateAnimBg="0"/>
      <p:bldP spid="5127" grpId="0" autoUpdateAnimBg="0"/>
      <p:bldP spid="5129" grpId="0" build="p" autoUpdateAnimBg="0"/>
      <p:bldP spid="5131" grpId="0" autoUpdateAnimBg="0"/>
      <p:bldP spid="5132" grpId="0" autoUpdateAnimBg="0"/>
      <p:bldP spid="5133" grpId="0" build="p" autoUpdateAnimBg="0"/>
      <p:bldP spid="5134" grpId="0" autoUpdateAnimBg="0"/>
      <p:bldP spid="5136" grpId="0" autoUpdateAnimBg="0"/>
      <p:bldP spid="5137" grpId="0" animBg="1"/>
      <p:bldP spid="14" grpId="0" autoUpdateAnimBg="0"/>
      <p:bldP spid="15" grpId="0" build="p" autoUpdateAnimBg="0"/>
      <p:bldP spid="1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09600" y="194398"/>
            <a:ext cx="758566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/>
              <a:t> </a:t>
            </a:r>
            <a:r>
              <a:rPr lang="en-US" sz="2800" b="1" i="1" dirty="0">
                <a:solidFill>
                  <a:srgbClr val="CC0000"/>
                </a:solidFill>
              </a:rPr>
              <a:t>f</a:t>
            </a:r>
            <a:r>
              <a:rPr lang="en-US" sz="2800" b="1" dirty="0">
                <a:solidFill>
                  <a:srgbClr val="CC0000"/>
                </a:solidFill>
              </a:rPr>
              <a:t>(</a:t>
            </a:r>
            <a:r>
              <a:rPr lang="en-US" sz="2800" b="1" i="1" dirty="0">
                <a:solidFill>
                  <a:srgbClr val="CC0000"/>
                </a:solidFill>
              </a:rPr>
              <a:t>x</a:t>
            </a:r>
            <a:r>
              <a:rPr lang="en-US" sz="2800" b="1" dirty="0">
                <a:solidFill>
                  <a:srgbClr val="CC0000"/>
                </a:solidFill>
              </a:rPr>
              <a:t>) =</a:t>
            </a:r>
            <a:r>
              <a:rPr lang="en-US" sz="2800" b="1" dirty="0"/>
              <a:t> </a:t>
            </a:r>
            <a:r>
              <a:rPr lang="en-US" sz="2800" b="1" i="1" dirty="0">
                <a:solidFill>
                  <a:srgbClr val="CC0000"/>
                </a:solidFill>
              </a:rPr>
              <a:t>x</a:t>
            </a:r>
            <a:r>
              <a:rPr lang="en-US" sz="2800" b="1" baseline="30000" dirty="0">
                <a:solidFill>
                  <a:srgbClr val="CC0000"/>
                </a:solidFill>
              </a:rPr>
              <a:t>3</a:t>
            </a:r>
            <a:r>
              <a:rPr lang="en-US" sz="2800" b="1" dirty="0">
                <a:solidFill>
                  <a:srgbClr val="CC0000"/>
                </a:solidFill>
              </a:rPr>
              <a:t> - 6</a:t>
            </a:r>
            <a:r>
              <a:rPr lang="en-US" sz="2800" b="1" i="1" dirty="0">
                <a:solidFill>
                  <a:srgbClr val="CC0000"/>
                </a:solidFill>
              </a:rPr>
              <a:t>x</a:t>
            </a:r>
            <a:r>
              <a:rPr lang="en-US" sz="2800" b="1" baseline="30000" dirty="0">
                <a:solidFill>
                  <a:srgbClr val="CC0000"/>
                </a:solidFill>
              </a:rPr>
              <a:t>2</a:t>
            </a:r>
            <a:r>
              <a:rPr lang="en-US" sz="2800" b="1" dirty="0">
                <a:solidFill>
                  <a:srgbClr val="CC0000"/>
                </a:solidFill>
              </a:rPr>
              <a:t> + 3</a:t>
            </a:r>
            <a:r>
              <a:rPr lang="en-US" sz="2800" b="1" i="1" dirty="0">
                <a:solidFill>
                  <a:srgbClr val="CC0000"/>
                </a:solidFill>
              </a:rPr>
              <a:t>x</a:t>
            </a:r>
            <a:r>
              <a:rPr lang="en-US" sz="2800" b="1" dirty="0">
                <a:solidFill>
                  <a:srgbClr val="CC0000"/>
                </a:solidFill>
              </a:rPr>
              <a:t> + 10</a:t>
            </a:r>
            <a:r>
              <a:rPr lang="en-US" sz="2800" b="1" dirty="0"/>
              <a:t>   has three </a:t>
            </a:r>
            <a:r>
              <a:rPr lang="en-US" sz="2800" b="1" dirty="0" smtClean="0"/>
              <a:t>prime factors:</a:t>
            </a:r>
          </a:p>
          <a:p>
            <a:r>
              <a:rPr lang="en-US" sz="2800" b="1" dirty="0" smtClean="0">
                <a:solidFill>
                  <a:srgbClr val="CC0000"/>
                </a:solidFill>
              </a:rPr>
              <a:t>            </a:t>
            </a:r>
            <a:r>
              <a:rPr lang="en-US" sz="2800" b="1" i="1" dirty="0" smtClean="0">
                <a:solidFill>
                  <a:srgbClr val="CC0000"/>
                </a:solidFill>
              </a:rPr>
              <a:t>f</a:t>
            </a:r>
            <a:r>
              <a:rPr lang="en-US" sz="2800" b="1" dirty="0" smtClean="0">
                <a:solidFill>
                  <a:srgbClr val="CC0000"/>
                </a:solidFill>
              </a:rPr>
              <a:t>(</a:t>
            </a:r>
            <a:r>
              <a:rPr lang="en-US" sz="2800" b="1" i="1" dirty="0" smtClean="0">
                <a:solidFill>
                  <a:srgbClr val="CC0000"/>
                </a:solidFill>
              </a:rPr>
              <a:t>x</a:t>
            </a:r>
            <a:r>
              <a:rPr lang="en-US" sz="2800" b="1" dirty="0" smtClean="0">
                <a:solidFill>
                  <a:srgbClr val="CC0000"/>
                </a:solidFill>
              </a:rPr>
              <a:t>) =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CC0000"/>
                </a:solidFill>
              </a:rPr>
              <a:t>(</a:t>
            </a:r>
            <a:r>
              <a:rPr lang="en-US" sz="2800" b="1" i="1" dirty="0" smtClean="0">
                <a:solidFill>
                  <a:srgbClr val="CC0000"/>
                </a:solidFill>
              </a:rPr>
              <a:t>x</a:t>
            </a:r>
            <a:r>
              <a:rPr lang="en-US" sz="2800" b="1" dirty="0" smtClean="0">
                <a:solidFill>
                  <a:srgbClr val="CC0000"/>
                </a:solidFill>
              </a:rPr>
              <a:t> - 5)(</a:t>
            </a:r>
            <a:r>
              <a:rPr lang="en-US" sz="2800" b="1" i="1" dirty="0" smtClean="0">
                <a:solidFill>
                  <a:srgbClr val="CC0000"/>
                </a:solidFill>
              </a:rPr>
              <a:t>x</a:t>
            </a:r>
            <a:r>
              <a:rPr lang="en-US" sz="2800" b="1" dirty="0" smtClean="0">
                <a:solidFill>
                  <a:srgbClr val="CC0000"/>
                </a:solidFill>
              </a:rPr>
              <a:t> + 1)(</a:t>
            </a:r>
            <a:r>
              <a:rPr lang="en-US" sz="2800" b="1" i="1" dirty="0" smtClean="0">
                <a:solidFill>
                  <a:srgbClr val="CC0000"/>
                </a:solidFill>
              </a:rPr>
              <a:t>x</a:t>
            </a:r>
            <a:r>
              <a:rPr lang="en-US" sz="2800" b="1" dirty="0" smtClean="0">
                <a:solidFill>
                  <a:srgbClr val="CC0000"/>
                </a:solidFill>
              </a:rPr>
              <a:t> - 2)</a:t>
            </a:r>
            <a:endParaRPr lang="en-US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530547" y="1652536"/>
            <a:ext cx="12314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f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(5) = 0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3581400" y="152400"/>
            <a:ext cx="609600" cy="533400"/>
          </a:xfrm>
          <a:prstGeom prst="ellips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04800" y="2861397"/>
            <a:ext cx="8646212" cy="1384995"/>
          </a:xfrm>
          <a:prstGeom prst="rect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smtClean="0"/>
              <a:t>When the prime factors of a polynomial are written in </a:t>
            </a:r>
            <a:r>
              <a:rPr lang="en-US" sz="2800" b="1" dirty="0"/>
              <a:t>the form </a:t>
            </a:r>
            <a:r>
              <a:rPr lang="en-US" sz="2800" b="1" dirty="0" smtClean="0">
                <a:solidFill>
                  <a:srgbClr val="CC0000"/>
                </a:solidFill>
              </a:rPr>
              <a:t>(</a:t>
            </a:r>
            <a:r>
              <a:rPr lang="en-US" sz="2800" b="1" i="1" dirty="0" smtClean="0">
                <a:solidFill>
                  <a:srgbClr val="CC0000"/>
                </a:solidFill>
              </a:rPr>
              <a:t>x</a:t>
            </a:r>
            <a:r>
              <a:rPr lang="en-US" sz="2800" b="1" dirty="0" smtClean="0">
                <a:solidFill>
                  <a:srgbClr val="CC0000"/>
                </a:solidFill>
              </a:rPr>
              <a:t> – </a:t>
            </a:r>
            <a:r>
              <a:rPr lang="en-US" sz="2800" b="1" i="1" dirty="0" smtClean="0">
                <a:solidFill>
                  <a:srgbClr val="CC0000"/>
                </a:solidFill>
              </a:rPr>
              <a:t>a</a:t>
            </a:r>
            <a:r>
              <a:rPr lang="en-US" sz="2800" b="1" dirty="0" smtClean="0">
                <a:solidFill>
                  <a:srgbClr val="CC0000"/>
                </a:solidFill>
              </a:rPr>
              <a:t>)</a:t>
            </a:r>
            <a:r>
              <a:rPr lang="en-US" sz="2800" b="1" dirty="0" smtClean="0"/>
              <a:t>,  </a:t>
            </a:r>
            <a:r>
              <a:rPr lang="en-US" sz="2800" b="1" i="1" dirty="0">
                <a:solidFill>
                  <a:srgbClr val="CC0000"/>
                </a:solidFill>
              </a:rPr>
              <a:t>a</a:t>
            </a:r>
            <a:r>
              <a:rPr lang="en-US" sz="2800" b="1" dirty="0"/>
              <a:t> </a:t>
            </a:r>
            <a:r>
              <a:rPr lang="en-US" sz="2800" b="1" dirty="0" smtClean="0"/>
              <a:t>will also be a </a:t>
            </a:r>
            <a:r>
              <a:rPr lang="en-US" sz="2800" b="1" dirty="0">
                <a:solidFill>
                  <a:schemeClr val="accent2"/>
                </a:solidFill>
              </a:rPr>
              <a:t>factor of the constant term</a:t>
            </a:r>
            <a:r>
              <a:rPr lang="en-US" sz="2800" b="1" dirty="0"/>
              <a:t> </a:t>
            </a:r>
            <a:r>
              <a:rPr lang="en-US" sz="2800" b="1" dirty="0" smtClean="0"/>
              <a:t>of </a:t>
            </a:r>
            <a:r>
              <a:rPr lang="en-US" sz="2800" b="1" dirty="0"/>
              <a:t>the </a:t>
            </a:r>
            <a:r>
              <a:rPr lang="en-US" sz="2800" b="1" dirty="0" smtClean="0"/>
              <a:t>polynomial and </a:t>
            </a:r>
            <a:r>
              <a:rPr lang="en-US" sz="2800" b="1" i="1" dirty="0" smtClean="0">
                <a:solidFill>
                  <a:srgbClr val="CC0000"/>
                </a:solidFill>
              </a:rPr>
              <a:t>f</a:t>
            </a:r>
            <a:r>
              <a:rPr lang="en-US" sz="2800" b="1" dirty="0" smtClean="0">
                <a:solidFill>
                  <a:srgbClr val="CC0000"/>
                </a:solidFill>
              </a:rPr>
              <a:t>(</a:t>
            </a:r>
            <a:r>
              <a:rPr lang="en-US" sz="2800" b="1" i="1" dirty="0" smtClean="0">
                <a:solidFill>
                  <a:srgbClr val="CC0000"/>
                </a:solidFill>
              </a:rPr>
              <a:t>a</a:t>
            </a:r>
            <a:r>
              <a:rPr lang="en-US" sz="2800" b="1" dirty="0" smtClean="0">
                <a:solidFill>
                  <a:srgbClr val="CC0000"/>
                </a:solidFill>
              </a:rPr>
              <a:t>) = 0.</a:t>
            </a:r>
            <a:endParaRPr lang="en-US" sz="2800" b="1" dirty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04799" y="4542434"/>
            <a:ext cx="8646213" cy="2246769"/>
          </a:xfrm>
          <a:prstGeom prst="rect">
            <a:avLst/>
          </a:prstGeom>
          <a:noFill/>
          <a:ln w="88900" cmpd="tri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Integral Zero Theorem</a:t>
            </a:r>
          </a:p>
          <a:p>
            <a:r>
              <a:rPr lang="en-US" sz="2800" b="1" dirty="0" smtClean="0"/>
              <a:t>The values to choose for </a:t>
            </a:r>
            <a:r>
              <a:rPr lang="en-US" sz="2800" b="1" i="1" dirty="0" smtClean="0">
                <a:solidFill>
                  <a:srgbClr val="00B050"/>
                </a:solidFill>
              </a:rPr>
              <a:t>a</a:t>
            </a:r>
            <a:r>
              <a:rPr lang="en-US" sz="2800" b="1" dirty="0" smtClean="0"/>
              <a:t> come from the </a:t>
            </a:r>
            <a:r>
              <a:rPr lang="en-US" sz="2800" b="1" dirty="0" smtClean="0">
                <a:solidFill>
                  <a:srgbClr val="00B050"/>
                </a:solidFill>
              </a:rPr>
              <a:t>factors of the constant term</a:t>
            </a:r>
            <a:r>
              <a:rPr lang="en-US" sz="2800" b="1" dirty="0" smtClean="0"/>
              <a:t> of the polynomial. These values are called </a:t>
            </a:r>
            <a:r>
              <a:rPr lang="en-US" sz="2800" b="1" dirty="0" smtClean="0">
                <a:solidFill>
                  <a:srgbClr val="00B050"/>
                </a:solidFill>
              </a:rPr>
              <a:t>potential integral zeros </a:t>
            </a:r>
            <a:r>
              <a:rPr lang="en-US" sz="2800" b="1" dirty="0" smtClean="0"/>
              <a:t>and must be verified using the Factor Theorem.</a:t>
            </a:r>
            <a:endParaRPr lang="en-US" sz="2800" b="1" dirty="0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206947" y="1652536"/>
            <a:ext cx="13420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f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(-1) = 0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883347" y="1652536"/>
            <a:ext cx="12632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f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(2) = 0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170668"/>
            <a:ext cx="5647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The zeros of the function are at 5, -1 and 2.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81000" y="1914146"/>
            <a:ext cx="7624097" cy="855579"/>
            <a:chOff x="381000" y="2371346"/>
            <a:chExt cx="7624097" cy="855579"/>
          </a:xfrm>
        </p:grpSpPr>
        <p:sp>
          <p:nvSpPr>
            <p:cNvPr id="15" name="Rectangle 14"/>
            <p:cNvSpPr/>
            <p:nvPr/>
          </p:nvSpPr>
          <p:spPr>
            <a:xfrm>
              <a:off x="1219200" y="2765260"/>
              <a:ext cx="678589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2060"/>
                  </a:solidFill>
                </a:rPr>
                <a:t>How could we predict the zeros? or potential zeros?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" y="2371346"/>
              <a:ext cx="858052" cy="855579"/>
            </a:xfrm>
            <a:prstGeom prst="rect">
              <a:avLst/>
            </a:prstGeom>
          </p:spPr>
        </p:pic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D4CC-E22B-4171-BE1B-56CA2505AC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7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  <p:bldP spid="6147" grpId="0" build="p" autoUpdateAnimBg="0"/>
      <p:bldP spid="6149" grpId="0" animBg="1"/>
      <p:bldP spid="6150" grpId="0" animBg="1" autoUpdateAnimBg="0"/>
      <p:bldP spid="6151" grpId="0" animBg="1" autoUpdateAnimBg="0"/>
      <p:bldP spid="11" grpId="0" build="p" autoUpdateAnimBg="0"/>
      <p:bldP spid="12" grpId="0" build="p" autoUpdateAnimBg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5738"/>
            <a:ext cx="9144000" cy="32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914400" y="172892"/>
            <a:ext cx="66854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CC0000"/>
                </a:solidFill>
                <a:latin typeface="Times New Roman" pitchFamily="28" charset="0"/>
              </a:rPr>
              <a:t>Determining Potential Integral Zeros</a:t>
            </a:r>
            <a:endParaRPr lang="en-US" sz="3200" b="1" dirty="0">
              <a:solidFill>
                <a:srgbClr val="CC0000"/>
              </a:solidFill>
              <a:latin typeface="Times New Roman" pitchFamily="28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04800" y="778591"/>
            <a:ext cx="56925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b="1" dirty="0">
                <a:latin typeface="Arial" charset="0"/>
              </a:rPr>
              <a:t>List </a:t>
            </a:r>
            <a:r>
              <a:rPr lang="en-US" sz="2400" b="1" dirty="0" smtClean="0">
                <a:latin typeface="Arial" charset="0"/>
              </a:rPr>
              <a:t>the potential integral zeros </a:t>
            </a:r>
            <a:r>
              <a:rPr lang="en-US" sz="2400" b="1" dirty="0">
                <a:latin typeface="Arial" charset="0"/>
              </a:rPr>
              <a:t>of </a:t>
            </a:r>
            <a:r>
              <a:rPr lang="en-US" sz="2400" i="1" dirty="0">
                <a:latin typeface="Times New Roman" pitchFamily="28" charset="0"/>
              </a:rPr>
              <a:t>f</a:t>
            </a:r>
            <a:r>
              <a:rPr lang="en-US" sz="2400" dirty="0">
                <a:latin typeface="Times New Roman" pitchFamily="28" charset="0"/>
              </a:rPr>
              <a:t>(</a:t>
            </a:r>
            <a:r>
              <a:rPr lang="en-US" sz="2400" i="1" dirty="0">
                <a:latin typeface="Times New Roman" pitchFamily="28" charset="0"/>
              </a:rPr>
              <a:t>x</a:t>
            </a:r>
            <a:r>
              <a:rPr lang="en-US" sz="2400" dirty="0" smtClean="0">
                <a:latin typeface="Times New Roman" pitchFamily="28" charset="0"/>
              </a:rPr>
              <a:t>).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33400" y="1240256"/>
            <a:ext cx="3498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b="1" dirty="0">
                <a:solidFill>
                  <a:schemeClr val="accent2"/>
                </a:solidFill>
                <a:latin typeface="Times New Roman" pitchFamily="28" charset="0"/>
              </a:rPr>
              <a:t> </a:t>
            </a:r>
            <a:r>
              <a:rPr lang="en-US" sz="2400" b="1" i="1" dirty="0">
                <a:solidFill>
                  <a:schemeClr val="accent2"/>
                </a:solidFill>
                <a:latin typeface="Times New Roman" pitchFamily="28" charset="0"/>
              </a:rPr>
              <a:t>f </a:t>
            </a:r>
            <a:r>
              <a:rPr lang="en-US" sz="2400" b="1" dirty="0">
                <a:solidFill>
                  <a:schemeClr val="accent2"/>
                </a:solidFill>
                <a:latin typeface="Times New Roman" pitchFamily="28" charset="0"/>
              </a:rPr>
              <a:t>(</a:t>
            </a:r>
            <a:r>
              <a:rPr lang="en-US" sz="2400" b="1" i="1" dirty="0">
                <a:solidFill>
                  <a:schemeClr val="accent2"/>
                </a:solidFill>
                <a:latin typeface="Times New Roman" pitchFamily="28" charset="0"/>
              </a:rPr>
              <a:t>x</a:t>
            </a:r>
            <a:r>
              <a:rPr lang="en-US" sz="2400" b="1" dirty="0">
                <a:solidFill>
                  <a:schemeClr val="accent2"/>
                </a:solidFill>
                <a:latin typeface="Times New Roman" pitchFamily="28" charset="0"/>
              </a:rPr>
              <a:t>) = </a:t>
            </a:r>
            <a:r>
              <a:rPr lang="en-US" sz="2400" b="1" i="1" dirty="0">
                <a:solidFill>
                  <a:schemeClr val="accent2"/>
                </a:solidFill>
                <a:latin typeface="Times New Roman" pitchFamily="28" charset="0"/>
              </a:rPr>
              <a:t>x</a:t>
            </a:r>
            <a:r>
              <a:rPr lang="en-US" sz="2400" b="1" baseline="30000" dirty="0">
                <a:solidFill>
                  <a:schemeClr val="accent2"/>
                </a:solidFill>
                <a:latin typeface="Times New Roman" pitchFamily="28" charset="0"/>
              </a:rPr>
              <a:t>3</a:t>
            </a:r>
            <a:r>
              <a:rPr lang="en-US" sz="2400" b="1" dirty="0">
                <a:solidFill>
                  <a:schemeClr val="accent2"/>
                </a:solidFill>
                <a:latin typeface="Times New Roman" pitchFamily="28" charset="0"/>
              </a:rPr>
              <a:t> + 2</a:t>
            </a:r>
            <a:r>
              <a:rPr lang="en-US" sz="2400" b="1" i="1" dirty="0">
                <a:solidFill>
                  <a:schemeClr val="accent2"/>
                </a:solidFill>
                <a:latin typeface="Times New Roman" pitchFamily="28" charset="0"/>
              </a:rPr>
              <a:t>x</a:t>
            </a:r>
            <a:r>
              <a:rPr lang="en-US" sz="2400" b="1" baseline="30000" dirty="0">
                <a:solidFill>
                  <a:schemeClr val="accent2"/>
                </a:solidFill>
                <a:latin typeface="Times New Roman" pitchFamily="28" charset="0"/>
              </a:rPr>
              <a:t>2</a:t>
            </a:r>
            <a:r>
              <a:rPr lang="en-US" sz="2400" b="1" dirty="0">
                <a:solidFill>
                  <a:schemeClr val="accent2"/>
                </a:solidFill>
                <a:latin typeface="Times New Roman" pitchFamily="28" charset="0"/>
              </a:rPr>
              <a:t> – 11</a:t>
            </a:r>
            <a:r>
              <a:rPr lang="en-US" sz="2400" b="1" i="1" dirty="0">
                <a:solidFill>
                  <a:schemeClr val="accent2"/>
                </a:solidFill>
                <a:latin typeface="Times New Roman" pitchFamily="28" charset="0"/>
              </a:rPr>
              <a:t>x </a:t>
            </a:r>
            <a:r>
              <a:rPr lang="en-US" sz="2400" b="1" dirty="0">
                <a:solidFill>
                  <a:schemeClr val="accent2"/>
                </a:solidFill>
                <a:latin typeface="Times New Roman" pitchFamily="28" charset="0"/>
              </a:rPr>
              <a:t>+ 20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04800" y="19050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b="1" dirty="0">
                <a:latin typeface="Arial" charset="0"/>
              </a:rPr>
              <a:t>Factors of the constant term: </a:t>
            </a:r>
            <a:r>
              <a:rPr lang="en-US" sz="2400" u="sng" dirty="0">
                <a:latin typeface="Times New Roman" pitchFamily="28" charset="0"/>
              </a:rPr>
              <a:t>+</a:t>
            </a:r>
            <a:r>
              <a:rPr lang="en-US" sz="2400" dirty="0">
                <a:latin typeface="Times New Roman" pitchFamily="28" charset="0"/>
              </a:rPr>
              <a:t> 1, </a:t>
            </a:r>
            <a:r>
              <a:rPr lang="en-US" sz="2400" u="sng" dirty="0">
                <a:latin typeface="Times New Roman" pitchFamily="28" charset="0"/>
              </a:rPr>
              <a:t>+</a:t>
            </a:r>
            <a:r>
              <a:rPr lang="en-US" sz="2400" dirty="0">
                <a:latin typeface="Times New Roman" pitchFamily="28" charset="0"/>
              </a:rPr>
              <a:t> 2, </a:t>
            </a:r>
            <a:r>
              <a:rPr lang="en-US" sz="2400" u="sng" dirty="0">
                <a:latin typeface="Times New Roman" pitchFamily="28" charset="0"/>
              </a:rPr>
              <a:t>+</a:t>
            </a:r>
            <a:r>
              <a:rPr lang="en-US" sz="2400" dirty="0">
                <a:latin typeface="Times New Roman" pitchFamily="28" charset="0"/>
              </a:rPr>
              <a:t> 4, </a:t>
            </a:r>
            <a:r>
              <a:rPr lang="en-US" sz="2400" u="sng" dirty="0">
                <a:latin typeface="Times New Roman" pitchFamily="28" charset="0"/>
              </a:rPr>
              <a:t>+</a:t>
            </a:r>
            <a:r>
              <a:rPr lang="en-US" sz="2400" dirty="0">
                <a:latin typeface="Times New Roman" pitchFamily="28" charset="0"/>
              </a:rPr>
              <a:t> 5, </a:t>
            </a:r>
            <a:r>
              <a:rPr lang="en-US" sz="2400" u="sng" dirty="0">
                <a:latin typeface="Times New Roman" pitchFamily="28" charset="0"/>
              </a:rPr>
              <a:t>+</a:t>
            </a:r>
            <a:r>
              <a:rPr lang="en-US" sz="2400" dirty="0">
                <a:latin typeface="Times New Roman" pitchFamily="28" charset="0"/>
              </a:rPr>
              <a:t> 10, </a:t>
            </a:r>
            <a:r>
              <a:rPr lang="en-US" sz="2400" u="sng" dirty="0">
                <a:latin typeface="Times New Roman" pitchFamily="28" charset="0"/>
              </a:rPr>
              <a:t>+</a:t>
            </a:r>
            <a:r>
              <a:rPr lang="en-US" sz="2400" dirty="0">
                <a:latin typeface="Times New Roman" pitchFamily="28" charset="0"/>
              </a:rPr>
              <a:t> 20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04800" y="2667000"/>
            <a:ext cx="254566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latin typeface="Arial" charset="0"/>
              </a:rPr>
              <a:t>Potential </a:t>
            </a:r>
            <a:r>
              <a:rPr lang="en-US" sz="2400" b="1" dirty="0">
                <a:latin typeface="Arial" charset="0"/>
              </a:rPr>
              <a:t>Zeros:</a:t>
            </a:r>
            <a:endParaRPr lang="en-US" sz="2400" dirty="0">
              <a:latin typeface="Times New Roman" pitchFamily="28" charset="0"/>
            </a:endParaRPr>
          </a:p>
        </p:txBody>
      </p:sp>
      <p:graphicFrame>
        <p:nvGraphicFramePr>
          <p:cNvPr id="13343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894750"/>
              </p:ext>
            </p:extLst>
          </p:nvPr>
        </p:nvGraphicFramePr>
        <p:xfrm>
          <a:off x="3108365" y="2667000"/>
          <a:ext cx="36290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5" imgW="1257300" imgH="228600" progId="Equation.DSMT4">
                  <p:embed/>
                </p:oleObj>
              </mc:Choice>
              <mc:Fallback>
                <p:oleObj name="Equation" r:id="rId5" imgW="12573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365" y="2667000"/>
                        <a:ext cx="362902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304800" y="3583862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b="1" dirty="0" smtClean="0">
                <a:latin typeface="Arial" charset="0"/>
              </a:rPr>
              <a:t>Actual </a:t>
            </a:r>
            <a:r>
              <a:rPr lang="en-US" sz="2400" b="1" dirty="0">
                <a:latin typeface="Arial" charset="0"/>
              </a:rPr>
              <a:t>Zeros:</a:t>
            </a:r>
            <a:endParaRPr lang="en-US" sz="2400" dirty="0">
              <a:latin typeface="Times New Roman" pitchFamily="28" charset="0"/>
            </a:endParaRP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3886200" y="3583862"/>
            <a:ext cx="12266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P(-5) = 0</a:t>
            </a:r>
            <a:endParaRPr lang="en-US" sz="2400" dirty="0">
              <a:solidFill>
                <a:srgbClr val="CC0000"/>
              </a:solidFill>
            </a:endParaRPr>
          </a:p>
        </p:txBody>
      </p:sp>
      <p:sp>
        <p:nvSpPr>
          <p:cNvPr id="13347" name="Rectangle 35"/>
          <p:cNvSpPr>
            <a:spLocks noChangeArrowheads="1"/>
          </p:cNvSpPr>
          <p:nvPr/>
        </p:nvSpPr>
        <p:spPr bwMode="auto">
          <a:xfrm>
            <a:off x="304800" y="4724400"/>
            <a:ext cx="480801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latin typeface="Arial" charset="0"/>
              </a:rPr>
              <a:t>One Factor </a:t>
            </a:r>
            <a:r>
              <a:rPr lang="en-US" sz="2400" b="1" dirty="0">
                <a:latin typeface="Arial" charset="0"/>
              </a:rPr>
              <a:t>of the </a:t>
            </a:r>
            <a:r>
              <a:rPr lang="en-US" sz="2400" b="1" dirty="0" smtClean="0">
                <a:latin typeface="Arial" charset="0"/>
              </a:rPr>
              <a:t>Polynomial is</a:t>
            </a:r>
            <a:endParaRPr lang="en-US" sz="2400" dirty="0">
              <a:latin typeface="Times New Roman" pitchFamily="28" charset="0"/>
            </a:endParaRP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5092036" y="4724400"/>
            <a:ext cx="9509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</a:rPr>
              <a:t>(</a:t>
            </a:r>
            <a:r>
              <a:rPr lang="en-US" sz="2400" i="1" dirty="0" smtClean="0">
                <a:solidFill>
                  <a:srgbClr val="CC0000"/>
                </a:solidFill>
              </a:rPr>
              <a:t>x</a:t>
            </a:r>
            <a:r>
              <a:rPr lang="en-US" sz="2400" dirty="0" smtClean="0">
                <a:solidFill>
                  <a:srgbClr val="CC0000"/>
                </a:solidFill>
              </a:rPr>
              <a:t> </a:t>
            </a:r>
            <a:r>
              <a:rPr lang="en-US" sz="2400" dirty="0">
                <a:solidFill>
                  <a:srgbClr val="CC0000"/>
                </a:solidFill>
              </a:rPr>
              <a:t>+ </a:t>
            </a:r>
            <a:r>
              <a:rPr lang="en-US" sz="2400" dirty="0" smtClean="0">
                <a:solidFill>
                  <a:srgbClr val="CC0000"/>
                </a:solidFill>
              </a:rPr>
              <a:t>5)</a:t>
            </a:r>
            <a:endParaRPr lang="en-US" sz="2400" dirty="0">
              <a:solidFill>
                <a:srgbClr val="CC0000"/>
              </a:solidFill>
            </a:endParaRPr>
          </a:p>
        </p:txBody>
      </p:sp>
      <p:sp>
        <p:nvSpPr>
          <p:cNvPr id="14" name="Rectangle 33"/>
          <p:cNvSpPr>
            <a:spLocks noChangeArrowheads="1"/>
          </p:cNvSpPr>
          <p:nvPr/>
        </p:nvSpPr>
        <p:spPr bwMode="auto">
          <a:xfrm>
            <a:off x="426134" y="4193462"/>
            <a:ext cx="38029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b="1" dirty="0">
                <a:solidFill>
                  <a:srgbClr val="0070C0"/>
                </a:solidFill>
                <a:latin typeface="Arial" charset="0"/>
              </a:rPr>
              <a:t>U</a:t>
            </a:r>
            <a:r>
              <a:rPr lang="en-US" b="1" dirty="0" smtClean="0">
                <a:solidFill>
                  <a:srgbClr val="0070C0"/>
                </a:solidFill>
                <a:latin typeface="Arial" charset="0"/>
              </a:rPr>
              <a:t>se the Factor Theorem: </a:t>
            </a:r>
            <a:r>
              <a:rPr lang="en-US" b="1" i="1" dirty="0" smtClean="0">
                <a:solidFill>
                  <a:srgbClr val="0070C0"/>
                </a:solidFill>
                <a:latin typeface="Arial" charset="0"/>
              </a:rPr>
              <a:t>f</a:t>
            </a:r>
            <a:r>
              <a:rPr lang="en-US" b="1" dirty="0" smtClean="0">
                <a:solidFill>
                  <a:srgbClr val="0070C0"/>
                </a:solidFill>
                <a:latin typeface="Arial" charset="0"/>
              </a:rPr>
              <a:t>(</a:t>
            </a:r>
            <a:r>
              <a:rPr lang="en-US" b="1" i="1" dirty="0" smtClean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n-US" b="1" dirty="0" smtClean="0">
                <a:solidFill>
                  <a:srgbClr val="0070C0"/>
                </a:solidFill>
                <a:latin typeface="Arial" charset="0"/>
              </a:rPr>
              <a:t>) = 0</a:t>
            </a:r>
            <a:endParaRPr lang="en-US" dirty="0">
              <a:solidFill>
                <a:srgbClr val="0070C0"/>
              </a:solidFill>
              <a:latin typeface="Times New Roman" pitchFamily="28" charset="0"/>
            </a:endParaRPr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304800" y="5361709"/>
            <a:ext cx="8324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latin typeface="Arial" charset="0"/>
              </a:rPr>
              <a:t>The graph of the function will have an x-intercept at -5.</a:t>
            </a:r>
            <a:endParaRPr lang="en-US" sz="2400" dirty="0">
              <a:latin typeface="Times New Roman" pitchFamily="2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D4CC-E22B-4171-BE1B-56CA2505AC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0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utoUpdateAnimBg="0"/>
      <p:bldP spid="13319" grpId="0" autoUpdateAnimBg="0"/>
      <p:bldP spid="13320" grpId="0" autoUpdateAnimBg="0"/>
      <p:bldP spid="13323" grpId="0"/>
      <p:bldP spid="13345" grpId="0"/>
      <p:bldP spid="13346" grpId="0"/>
      <p:bldP spid="13347" grpId="0"/>
      <p:bldP spid="13348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-635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35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81000" y="990600"/>
            <a:ext cx="58208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b="1" dirty="0">
                <a:latin typeface="Arial" charset="0"/>
              </a:rPr>
              <a:t>List the </a:t>
            </a:r>
            <a:r>
              <a:rPr lang="en-US" sz="2400" b="1" dirty="0" smtClean="0">
                <a:latin typeface="Arial" charset="0"/>
              </a:rPr>
              <a:t>possible integral zeros </a:t>
            </a:r>
            <a:r>
              <a:rPr lang="en-US" sz="2400" b="1" dirty="0">
                <a:latin typeface="Arial" charset="0"/>
              </a:rPr>
              <a:t>of  </a:t>
            </a:r>
            <a:r>
              <a:rPr lang="en-US" sz="2400" i="1" dirty="0">
                <a:latin typeface="Times New Roman" pitchFamily="28" charset="0"/>
              </a:rPr>
              <a:t>f </a:t>
            </a:r>
            <a:r>
              <a:rPr lang="en-US" sz="2400" dirty="0">
                <a:latin typeface="Times New Roman" pitchFamily="28" charset="0"/>
              </a:rPr>
              <a:t>(</a:t>
            </a:r>
            <a:r>
              <a:rPr lang="en-US" sz="2400" i="1" dirty="0" smtClean="0">
                <a:latin typeface="Times New Roman" pitchFamily="28" charset="0"/>
              </a:rPr>
              <a:t>x</a:t>
            </a:r>
            <a:r>
              <a:rPr lang="en-US" sz="2400" dirty="0" smtClean="0">
                <a:latin typeface="Times New Roman" pitchFamily="28" charset="0"/>
              </a:rPr>
              <a:t>).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57200" y="15240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b="1" i="1">
                <a:solidFill>
                  <a:schemeClr val="accent2"/>
                </a:solidFill>
                <a:latin typeface="Times New Roman" pitchFamily="28" charset="0"/>
              </a:rPr>
              <a:t>f </a:t>
            </a:r>
            <a:r>
              <a:rPr lang="en-US" sz="2400" b="1">
                <a:solidFill>
                  <a:schemeClr val="accent2"/>
                </a:solidFill>
                <a:latin typeface="Times New Roman" pitchFamily="28" charset="0"/>
              </a:rPr>
              <a:t>(</a:t>
            </a:r>
            <a:r>
              <a:rPr lang="en-US" sz="2400" b="1" i="1">
                <a:solidFill>
                  <a:schemeClr val="accent2"/>
                </a:solidFill>
                <a:latin typeface="Times New Roman" pitchFamily="28" charset="0"/>
              </a:rPr>
              <a:t>x</a:t>
            </a:r>
            <a:r>
              <a:rPr lang="en-US" sz="2400" b="1">
                <a:solidFill>
                  <a:schemeClr val="accent2"/>
                </a:solidFill>
                <a:latin typeface="Times New Roman" pitchFamily="28" charset="0"/>
              </a:rPr>
              <a:t>) = </a:t>
            </a:r>
            <a:r>
              <a:rPr lang="en-US" sz="2400" b="1" i="1">
                <a:solidFill>
                  <a:schemeClr val="accent2"/>
                </a:solidFill>
                <a:latin typeface="Times New Roman" pitchFamily="28" charset="0"/>
              </a:rPr>
              <a:t>x</a:t>
            </a:r>
            <a:r>
              <a:rPr lang="en-US" sz="2400" b="1" baseline="30000">
                <a:solidFill>
                  <a:schemeClr val="accent2"/>
                </a:solidFill>
                <a:latin typeface="Times New Roman" pitchFamily="28" charset="0"/>
              </a:rPr>
              <a:t>3</a:t>
            </a:r>
            <a:r>
              <a:rPr lang="en-US" sz="2400" b="1">
                <a:solidFill>
                  <a:schemeClr val="accent2"/>
                </a:solidFill>
                <a:latin typeface="Times New Roman" pitchFamily="28" charset="0"/>
              </a:rPr>
              <a:t> + 9</a:t>
            </a:r>
            <a:r>
              <a:rPr lang="en-US" sz="2400" b="1" i="1">
                <a:solidFill>
                  <a:schemeClr val="accent2"/>
                </a:solidFill>
                <a:latin typeface="Times New Roman" pitchFamily="28" charset="0"/>
              </a:rPr>
              <a:t>x</a:t>
            </a:r>
            <a:r>
              <a:rPr lang="en-US" sz="2400" b="1" baseline="30000">
                <a:solidFill>
                  <a:schemeClr val="accent2"/>
                </a:solidFill>
                <a:latin typeface="Times New Roman" pitchFamily="28" charset="0"/>
              </a:rPr>
              <a:t>2 </a:t>
            </a:r>
            <a:r>
              <a:rPr lang="en-US" sz="2400" b="1">
                <a:solidFill>
                  <a:schemeClr val="accent2"/>
                </a:solidFill>
                <a:latin typeface="Times New Roman" pitchFamily="28" charset="0"/>
              </a:rPr>
              <a:t>+ 23</a:t>
            </a:r>
            <a:r>
              <a:rPr lang="en-US" sz="2400" b="1" i="1">
                <a:solidFill>
                  <a:schemeClr val="accent2"/>
                </a:solidFill>
                <a:latin typeface="Times New Roman" pitchFamily="28" charset="0"/>
              </a:rPr>
              <a:t>x </a:t>
            </a:r>
            <a:r>
              <a:rPr lang="en-US" sz="2400" b="1">
                <a:solidFill>
                  <a:schemeClr val="accent2"/>
                </a:solidFill>
                <a:latin typeface="Times New Roman" pitchFamily="28" charset="0"/>
              </a:rPr>
              <a:t>+ 15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81000" y="2209800"/>
            <a:ext cx="765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b="1" dirty="0">
                <a:latin typeface="Arial" charset="0"/>
              </a:rPr>
              <a:t>Factors of the constant term: </a:t>
            </a:r>
            <a:r>
              <a:rPr lang="en-US" sz="2400" u="sng" dirty="0">
                <a:latin typeface="Times New Roman" pitchFamily="28" charset="0"/>
              </a:rPr>
              <a:t>+</a:t>
            </a:r>
            <a:r>
              <a:rPr lang="en-US" sz="2400" dirty="0">
                <a:latin typeface="Times New Roman" pitchFamily="28" charset="0"/>
              </a:rPr>
              <a:t> 1, </a:t>
            </a:r>
            <a:r>
              <a:rPr lang="en-US" sz="2400" u="sng" dirty="0">
                <a:latin typeface="Times New Roman" pitchFamily="28" charset="0"/>
              </a:rPr>
              <a:t>+</a:t>
            </a:r>
            <a:r>
              <a:rPr lang="en-US" sz="2400" dirty="0">
                <a:latin typeface="Times New Roman" pitchFamily="28" charset="0"/>
              </a:rPr>
              <a:t> 3, </a:t>
            </a:r>
            <a:r>
              <a:rPr lang="en-US" sz="2400" u="sng" dirty="0">
                <a:latin typeface="Times New Roman" pitchFamily="28" charset="0"/>
              </a:rPr>
              <a:t>+</a:t>
            </a:r>
            <a:r>
              <a:rPr lang="en-US" sz="2400" dirty="0">
                <a:latin typeface="Times New Roman" pitchFamily="28" charset="0"/>
              </a:rPr>
              <a:t> 5, </a:t>
            </a:r>
            <a:r>
              <a:rPr lang="en-US" sz="2400" u="sng" dirty="0">
                <a:latin typeface="Times New Roman" pitchFamily="28" charset="0"/>
              </a:rPr>
              <a:t>+</a:t>
            </a:r>
            <a:r>
              <a:rPr lang="en-US" sz="2400" dirty="0">
                <a:latin typeface="Times New Roman" pitchFamily="28" charset="0"/>
              </a:rPr>
              <a:t> 15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81000" y="29718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b="1" dirty="0" smtClean="0">
                <a:latin typeface="Arial" charset="0"/>
              </a:rPr>
              <a:t>Potential </a:t>
            </a:r>
            <a:r>
              <a:rPr lang="en-US" sz="2400" b="1" dirty="0">
                <a:latin typeface="Arial" charset="0"/>
              </a:rPr>
              <a:t>zeros:</a:t>
            </a:r>
            <a:endParaRPr lang="en-US" sz="2400" dirty="0">
              <a:latin typeface="Times New Roman" pitchFamily="28" charset="0"/>
            </a:endParaRP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476500" y="188913"/>
            <a:ext cx="43722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200" b="1" dirty="0" smtClean="0">
                <a:solidFill>
                  <a:srgbClr val="CC0000"/>
                </a:solidFill>
                <a:latin typeface="Times New Roman" pitchFamily="28" charset="0"/>
              </a:rPr>
              <a:t>Potential Integral Zeros</a:t>
            </a:r>
            <a:endParaRPr lang="en-US" sz="3200" b="1" dirty="0">
              <a:solidFill>
                <a:srgbClr val="CC0000"/>
              </a:solidFill>
              <a:latin typeface="Times New Roman" pitchFamily="28" charset="0"/>
            </a:endParaRPr>
          </a:p>
        </p:txBody>
      </p:sp>
      <p:graphicFrame>
        <p:nvGraphicFramePr>
          <p:cNvPr id="14363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077599"/>
              </p:ext>
            </p:extLst>
          </p:nvPr>
        </p:nvGraphicFramePr>
        <p:xfrm>
          <a:off x="4267200" y="2971800"/>
          <a:ext cx="19177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6" imgW="787400" imgH="228600" progId="Equation.DSMT4">
                  <p:embed/>
                </p:oleObj>
              </mc:Choice>
              <mc:Fallback>
                <p:oleObj name="Equation" r:id="rId6" imgW="787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971800"/>
                        <a:ext cx="191770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381000" y="37338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b="1" dirty="0" smtClean="0">
                <a:latin typeface="Arial" charset="0"/>
              </a:rPr>
              <a:t>Actual </a:t>
            </a:r>
            <a:r>
              <a:rPr lang="en-US" sz="2400" b="1" dirty="0">
                <a:latin typeface="Arial" charset="0"/>
              </a:rPr>
              <a:t>Zeros:</a:t>
            </a:r>
            <a:endParaRPr lang="en-US" sz="2400" dirty="0">
              <a:latin typeface="Times New Roman" pitchFamily="28" charset="0"/>
            </a:endParaRP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114800" y="3733800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-5, -3, -1</a:t>
            </a:r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381000" y="4643735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b="1" dirty="0" smtClean="0">
                <a:latin typeface="Arial" charset="0"/>
              </a:rPr>
              <a:t>Factors </a:t>
            </a:r>
            <a:r>
              <a:rPr lang="en-US" sz="2400" b="1" dirty="0">
                <a:latin typeface="Arial" charset="0"/>
              </a:rPr>
              <a:t>of the Polynomial:</a:t>
            </a:r>
            <a:endParaRPr lang="en-US" sz="2400" dirty="0">
              <a:latin typeface="Times New Roman" pitchFamily="28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267200" y="4643735"/>
            <a:ext cx="2621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</a:rPr>
              <a:t>(</a:t>
            </a:r>
            <a:r>
              <a:rPr lang="en-US" sz="2400" i="1" dirty="0">
                <a:solidFill>
                  <a:srgbClr val="CC0000"/>
                </a:solidFill>
              </a:rPr>
              <a:t>x</a:t>
            </a:r>
            <a:r>
              <a:rPr lang="en-US" sz="2400" dirty="0">
                <a:solidFill>
                  <a:srgbClr val="CC0000"/>
                </a:solidFill>
              </a:rPr>
              <a:t> + 5) (</a:t>
            </a:r>
            <a:r>
              <a:rPr lang="en-US" sz="2400" i="1" dirty="0">
                <a:solidFill>
                  <a:srgbClr val="CC0000"/>
                </a:solidFill>
              </a:rPr>
              <a:t>x</a:t>
            </a:r>
            <a:r>
              <a:rPr lang="en-US" sz="2400" dirty="0">
                <a:solidFill>
                  <a:srgbClr val="CC0000"/>
                </a:solidFill>
              </a:rPr>
              <a:t> + 3) (</a:t>
            </a:r>
            <a:r>
              <a:rPr lang="en-US" sz="2400" i="1" dirty="0">
                <a:solidFill>
                  <a:srgbClr val="CC0000"/>
                </a:solidFill>
              </a:rPr>
              <a:t>x</a:t>
            </a:r>
            <a:r>
              <a:rPr lang="en-US" sz="2400" dirty="0">
                <a:solidFill>
                  <a:srgbClr val="CC0000"/>
                </a:solidFill>
              </a:rPr>
              <a:t> + 1)</a:t>
            </a:r>
          </a:p>
        </p:txBody>
      </p:sp>
      <p:sp>
        <p:nvSpPr>
          <p:cNvPr id="14" name="Rectangle 33"/>
          <p:cNvSpPr>
            <a:spLocks noChangeArrowheads="1"/>
          </p:cNvSpPr>
          <p:nvPr/>
        </p:nvSpPr>
        <p:spPr bwMode="auto">
          <a:xfrm>
            <a:off x="426134" y="4193462"/>
            <a:ext cx="38029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b="1" dirty="0">
                <a:solidFill>
                  <a:srgbClr val="0070C0"/>
                </a:solidFill>
                <a:latin typeface="Arial" charset="0"/>
              </a:rPr>
              <a:t>U</a:t>
            </a:r>
            <a:r>
              <a:rPr lang="en-US" b="1" dirty="0" smtClean="0">
                <a:solidFill>
                  <a:srgbClr val="0070C0"/>
                </a:solidFill>
                <a:latin typeface="Arial" charset="0"/>
              </a:rPr>
              <a:t>se the Factor Theorem: </a:t>
            </a:r>
            <a:r>
              <a:rPr lang="en-US" b="1" i="1" dirty="0" smtClean="0">
                <a:solidFill>
                  <a:srgbClr val="0070C0"/>
                </a:solidFill>
                <a:latin typeface="Arial" charset="0"/>
              </a:rPr>
              <a:t>f</a:t>
            </a:r>
            <a:r>
              <a:rPr lang="en-US" b="1" dirty="0" smtClean="0">
                <a:solidFill>
                  <a:srgbClr val="0070C0"/>
                </a:solidFill>
                <a:latin typeface="Arial" charset="0"/>
              </a:rPr>
              <a:t>(</a:t>
            </a:r>
            <a:r>
              <a:rPr lang="en-US" b="1" i="1" dirty="0" smtClean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n-US" b="1" dirty="0" smtClean="0">
                <a:solidFill>
                  <a:srgbClr val="0070C0"/>
                </a:solidFill>
                <a:latin typeface="Arial" charset="0"/>
              </a:rPr>
              <a:t>) = 0</a:t>
            </a:r>
            <a:endParaRPr lang="en-US" dirty="0">
              <a:solidFill>
                <a:srgbClr val="0070C0"/>
              </a:solidFill>
              <a:latin typeface="Times New Roman" pitchFamily="28" charset="0"/>
            </a:endParaRPr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304800" y="5361709"/>
            <a:ext cx="83248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latin typeface="Arial" charset="0"/>
              </a:rPr>
              <a:t>The graph of the function will have x-intercepts </a:t>
            </a:r>
          </a:p>
          <a:p>
            <a:pPr eaLnBrk="1" hangingPunct="1"/>
            <a:r>
              <a:rPr lang="en-US" sz="2400" b="1" dirty="0" smtClean="0">
                <a:latin typeface="Arial" charset="0"/>
              </a:rPr>
              <a:t>at -5, -3 and -1.</a:t>
            </a:r>
            <a:endParaRPr lang="en-US" sz="2400" dirty="0">
              <a:latin typeface="Times New Roman" pitchFamily="2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D4CC-E22B-4171-BE1B-56CA2505AC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5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 autoUpdateAnimBg="0"/>
      <p:bldP spid="14345" grpId="0" autoUpdateAnimBg="0"/>
      <p:bldP spid="14348" grpId="0"/>
      <p:bldP spid="14362" grpId="0"/>
      <p:bldP spid="14365" grpId="0"/>
      <p:bldP spid="14366" grpId="0"/>
      <p:bldP spid="14367" grpId="0"/>
      <p:bldP spid="14368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41325" y="561975"/>
            <a:ext cx="47228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Factor </a:t>
            </a:r>
            <a:r>
              <a:rPr lang="en-US" sz="2800" b="1" i="1"/>
              <a:t>P</a:t>
            </a:r>
            <a:r>
              <a:rPr lang="en-US" sz="2800" b="1"/>
              <a:t>(</a:t>
            </a:r>
            <a:r>
              <a:rPr lang="en-US" sz="2800" b="1" i="1"/>
              <a:t>x</a:t>
            </a:r>
            <a:r>
              <a:rPr lang="en-US" sz="2800" b="1"/>
              <a:t>) = </a:t>
            </a:r>
            <a:r>
              <a:rPr lang="en-US" sz="2800" b="1" i="1"/>
              <a:t>x</a:t>
            </a:r>
            <a:r>
              <a:rPr lang="en-US" sz="2800" b="1" baseline="30000"/>
              <a:t>3</a:t>
            </a:r>
            <a:r>
              <a:rPr lang="en-US" sz="2800" b="1"/>
              <a:t> + 2</a:t>
            </a:r>
            <a:r>
              <a:rPr lang="en-US" sz="2800" b="1" i="1"/>
              <a:t>x</a:t>
            </a:r>
            <a:r>
              <a:rPr lang="en-US" sz="2800" b="1" baseline="30000"/>
              <a:t>2 </a:t>
            </a:r>
            <a:r>
              <a:rPr lang="en-US" sz="2800" b="1"/>
              <a:t> - 5</a:t>
            </a:r>
            <a:r>
              <a:rPr lang="en-US" sz="2800" b="1" i="1"/>
              <a:t>x</a:t>
            </a:r>
            <a:r>
              <a:rPr lang="en-US" sz="2800" b="1"/>
              <a:t> - 6.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638800" y="700088"/>
            <a:ext cx="31559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1.  Find a value of </a:t>
            </a:r>
            <a:r>
              <a:rPr lang="en-US" b="1" i="1">
                <a:solidFill>
                  <a:srgbClr val="FF0066"/>
                </a:solidFill>
              </a:rPr>
              <a:t>x</a:t>
            </a:r>
            <a:r>
              <a:rPr lang="en-US" b="1"/>
              <a:t> so </a:t>
            </a:r>
          </a:p>
          <a:p>
            <a:r>
              <a:rPr lang="en-US" b="1"/>
              <a:t>     that </a:t>
            </a:r>
            <a:r>
              <a:rPr lang="en-US" b="1" i="1">
                <a:solidFill>
                  <a:srgbClr val="FF0066"/>
                </a:solidFill>
              </a:rPr>
              <a:t>P</a:t>
            </a:r>
            <a:r>
              <a:rPr lang="en-US" b="1">
                <a:solidFill>
                  <a:srgbClr val="FF0066"/>
                </a:solidFill>
              </a:rPr>
              <a:t>(</a:t>
            </a:r>
            <a:r>
              <a:rPr lang="en-US" b="1" i="1">
                <a:solidFill>
                  <a:srgbClr val="FF0066"/>
                </a:solidFill>
              </a:rPr>
              <a:t>x</a:t>
            </a:r>
            <a:r>
              <a:rPr lang="en-US" b="1">
                <a:solidFill>
                  <a:srgbClr val="FF0066"/>
                </a:solidFill>
              </a:rPr>
              <a:t>) = 0.</a:t>
            </a:r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41325" y="1827213"/>
            <a:ext cx="3909212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he </a:t>
            </a:r>
            <a:r>
              <a:rPr lang="en-US" b="1" dirty="0"/>
              <a:t>numbers to </a:t>
            </a:r>
            <a:r>
              <a:rPr lang="en-US" b="1" dirty="0" smtClean="0"/>
              <a:t>try are </a:t>
            </a:r>
            <a:r>
              <a:rPr lang="en-US" b="1" dirty="0"/>
              <a:t>factors of 6.  </a:t>
            </a:r>
            <a:endParaRPr lang="en-US" b="1" dirty="0" smtClean="0"/>
          </a:p>
          <a:p>
            <a:r>
              <a:rPr lang="en-US" b="1" dirty="0" smtClean="0"/>
              <a:t>Therefore </a:t>
            </a:r>
            <a:r>
              <a:rPr lang="en-US" b="1" dirty="0"/>
              <a:t>the </a:t>
            </a:r>
            <a:r>
              <a:rPr lang="en-US" sz="2400" b="1" dirty="0">
                <a:solidFill>
                  <a:srgbClr val="CC0000"/>
                </a:solidFill>
              </a:rPr>
              <a:t>Potential</a:t>
            </a:r>
            <a:r>
              <a:rPr lang="en-US" sz="3200" b="1" dirty="0">
                <a:solidFill>
                  <a:srgbClr val="CC0000"/>
                </a:solidFill>
              </a:rPr>
              <a:t> </a:t>
            </a:r>
            <a:r>
              <a:rPr lang="en-US" sz="2400" b="1" dirty="0">
                <a:solidFill>
                  <a:srgbClr val="CC0000"/>
                </a:solidFill>
              </a:rPr>
              <a:t>Zeros</a:t>
            </a:r>
            <a:r>
              <a:rPr lang="en-US" b="1" dirty="0"/>
              <a:t> are:</a:t>
            </a:r>
          </a:p>
          <a:p>
            <a:r>
              <a:rPr lang="en-US" b="1" dirty="0">
                <a:solidFill>
                  <a:srgbClr val="CC0000"/>
                </a:solidFill>
              </a:rPr>
              <a:t>±1, ±2, ±3, ±6</a:t>
            </a:r>
            <a:endParaRPr lang="en-US" b="1" dirty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638800" y="1690688"/>
            <a:ext cx="308133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2.  Using substitution, </a:t>
            </a:r>
          </a:p>
          <a:p>
            <a:r>
              <a:rPr lang="en-US" b="1" dirty="0"/>
              <a:t>     use the potential </a:t>
            </a:r>
          </a:p>
          <a:p>
            <a:r>
              <a:rPr lang="en-US" b="1" dirty="0"/>
              <a:t>     zeros to find a zero</a:t>
            </a:r>
          </a:p>
          <a:p>
            <a:r>
              <a:rPr lang="en-US" b="1" dirty="0"/>
              <a:t>     of the polynomial.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04800" y="1690688"/>
            <a:ext cx="36877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Try P(1) </a:t>
            </a:r>
          </a:p>
          <a:p>
            <a:r>
              <a:rPr lang="en-US" b="1"/>
              <a:t>P(1) = (1)</a:t>
            </a:r>
            <a:r>
              <a:rPr lang="en-US" b="1" baseline="30000"/>
              <a:t>3</a:t>
            </a:r>
            <a:r>
              <a:rPr lang="en-US" b="1"/>
              <a:t> + 2(1)</a:t>
            </a:r>
            <a:r>
              <a:rPr lang="en-US" b="1" baseline="30000"/>
              <a:t>2</a:t>
            </a:r>
            <a:r>
              <a:rPr lang="en-US" b="1"/>
              <a:t> - 5(1) - 6 </a:t>
            </a:r>
          </a:p>
          <a:p>
            <a:r>
              <a:rPr lang="en-US" b="1"/>
              <a:t>        = 8</a:t>
            </a:r>
            <a:r>
              <a:rPr lang="en-US"/>
              <a:t>   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57200" y="974725"/>
            <a:ext cx="39605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C0000"/>
                </a:solidFill>
              </a:rPr>
              <a:t>Potential Zeros  </a:t>
            </a:r>
            <a:r>
              <a:rPr lang="en-US" sz="3200" b="1" dirty="0">
                <a:solidFill>
                  <a:srgbClr val="CC0000"/>
                </a:solidFill>
              </a:rPr>
              <a:t>{</a:t>
            </a:r>
            <a:r>
              <a:rPr lang="en-US" b="1" baseline="30000" dirty="0">
                <a:solidFill>
                  <a:srgbClr val="CC0000"/>
                </a:solidFill>
              </a:rPr>
              <a:t>±</a:t>
            </a:r>
            <a:r>
              <a:rPr lang="en-US" b="1" dirty="0">
                <a:solidFill>
                  <a:srgbClr val="CC0000"/>
                </a:solidFill>
              </a:rPr>
              <a:t>1, </a:t>
            </a:r>
            <a:r>
              <a:rPr lang="en-US" b="1" baseline="30000" dirty="0">
                <a:solidFill>
                  <a:srgbClr val="CC0000"/>
                </a:solidFill>
              </a:rPr>
              <a:t>±</a:t>
            </a:r>
            <a:r>
              <a:rPr lang="en-US" b="1" dirty="0">
                <a:solidFill>
                  <a:srgbClr val="CC0000"/>
                </a:solidFill>
              </a:rPr>
              <a:t>2, </a:t>
            </a:r>
            <a:r>
              <a:rPr lang="en-US" b="1" baseline="30000" dirty="0">
                <a:solidFill>
                  <a:srgbClr val="CC0000"/>
                </a:solidFill>
              </a:rPr>
              <a:t>±</a:t>
            </a:r>
            <a:r>
              <a:rPr lang="en-US" b="1" dirty="0">
                <a:solidFill>
                  <a:srgbClr val="CC0000"/>
                </a:solidFill>
              </a:rPr>
              <a:t>3, </a:t>
            </a:r>
            <a:r>
              <a:rPr lang="en-US" b="1" baseline="30000" dirty="0">
                <a:solidFill>
                  <a:srgbClr val="CC0000"/>
                </a:solidFill>
              </a:rPr>
              <a:t>±</a:t>
            </a:r>
            <a:r>
              <a:rPr lang="en-US" b="1" dirty="0">
                <a:solidFill>
                  <a:srgbClr val="CC0000"/>
                </a:solidFill>
              </a:rPr>
              <a:t>6</a:t>
            </a:r>
            <a:r>
              <a:rPr lang="en-US" sz="2800" b="1" dirty="0">
                <a:solidFill>
                  <a:srgbClr val="CC0000"/>
                </a:solidFill>
              </a:rPr>
              <a:t>}</a:t>
            </a: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65125" y="3198813"/>
            <a:ext cx="38576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Since P(1) ≠ 0, then </a:t>
            </a:r>
            <a:r>
              <a:rPr lang="en-US" b="1" i="1"/>
              <a:t>x</a:t>
            </a:r>
            <a:r>
              <a:rPr lang="en-US" b="1"/>
              <a:t> - 1 </a:t>
            </a:r>
          </a:p>
          <a:p>
            <a:r>
              <a:rPr lang="en-US" b="1"/>
              <a:t>is not a factor.  Try another </a:t>
            </a:r>
          </a:p>
          <a:p>
            <a:r>
              <a:rPr lang="en-US" b="1"/>
              <a:t>potential zero.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81000" y="1766888"/>
            <a:ext cx="384111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Try P(-1):</a:t>
            </a:r>
          </a:p>
          <a:p>
            <a:r>
              <a:rPr lang="en-US" sz="2400" b="1" dirty="0"/>
              <a:t>P(-1) = (-1)</a:t>
            </a:r>
            <a:r>
              <a:rPr lang="en-US" sz="2400" b="1" baseline="30000" dirty="0"/>
              <a:t>3</a:t>
            </a:r>
            <a:r>
              <a:rPr lang="en-US" sz="2400" b="1" dirty="0"/>
              <a:t> + 2(-1)</a:t>
            </a:r>
            <a:r>
              <a:rPr lang="en-US" sz="2400" b="1" baseline="30000" dirty="0"/>
              <a:t>2</a:t>
            </a:r>
            <a:r>
              <a:rPr lang="en-US" sz="2400" b="1" dirty="0"/>
              <a:t> - 5(-1) - 6</a:t>
            </a:r>
          </a:p>
          <a:p>
            <a:r>
              <a:rPr lang="en-US" sz="2400" b="1" dirty="0">
                <a:solidFill>
                  <a:srgbClr val="CC0000"/>
                </a:solidFill>
              </a:rPr>
              <a:t>P(-1) = 0</a:t>
            </a:r>
            <a:endParaRPr lang="en-US" sz="2400" b="1" dirty="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81000" y="3062288"/>
            <a:ext cx="3892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Since P(-1) = 0, then </a:t>
            </a:r>
            <a:r>
              <a:rPr lang="en-US" b="1" i="1"/>
              <a:t>x</a:t>
            </a:r>
            <a:r>
              <a:rPr lang="en-US" b="1"/>
              <a:t> + 1</a:t>
            </a:r>
          </a:p>
          <a:p>
            <a:r>
              <a:rPr lang="en-US" b="1"/>
              <a:t>is a factor of the polynomial.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699125" y="3427413"/>
            <a:ext cx="331787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3.  Once you have found</a:t>
            </a:r>
          </a:p>
          <a:p>
            <a:r>
              <a:rPr lang="en-US" b="1"/>
              <a:t>     a factor of the </a:t>
            </a:r>
          </a:p>
          <a:p>
            <a:r>
              <a:rPr lang="en-US" b="1"/>
              <a:t>     polynomial, use </a:t>
            </a:r>
          </a:p>
          <a:p>
            <a:r>
              <a:rPr lang="en-US" b="1"/>
              <a:t>     synthetic division to </a:t>
            </a:r>
          </a:p>
          <a:p>
            <a:r>
              <a:rPr lang="en-US" b="1"/>
              <a:t>     find the remaining </a:t>
            </a:r>
          </a:p>
          <a:p>
            <a:r>
              <a:rPr lang="en-US" b="1"/>
              <a:t>     factors.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85800" y="3214688"/>
            <a:ext cx="274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1      1      2      -5   -6</a:t>
            </a:r>
            <a:endParaRPr lang="en-US" b="1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1143000" y="3214688"/>
            <a:ext cx="0" cy="914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1143000" y="4129088"/>
            <a:ext cx="24384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295400" y="42814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905000" y="36718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949450" y="42814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1</a:t>
            </a:r>
            <a:endParaRPr lang="en-US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2590800" y="36718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2533650" y="4281488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-6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3006725" y="3671888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-6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3124200" y="42814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0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5775325" y="5865813"/>
            <a:ext cx="33242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4.  Factor the remaining</a:t>
            </a:r>
          </a:p>
          <a:p>
            <a:r>
              <a:rPr lang="en-US" b="1"/>
              <a:t>     binomial.</a:t>
            </a: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3048000" y="4281488"/>
            <a:ext cx="457200" cy="4572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762000" y="4845050"/>
            <a:ext cx="2551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         </a:t>
            </a:r>
            <a:r>
              <a:rPr lang="en-US" sz="2800" b="1">
                <a:solidFill>
                  <a:srgbClr val="CC0000"/>
                </a:solidFill>
              </a:rPr>
              <a:t>(</a:t>
            </a:r>
            <a:r>
              <a:rPr lang="en-US" sz="2800" b="1" i="1">
                <a:solidFill>
                  <a:srgbClr val="CC0000"/>
                </a:solidFill>
              </a:rPr>
              <a:t>x</a:t>
            </a:r>
            <a:r>
              <a:rPr lang="en-US" sz="2800" b="1" baseline="30000">
                <a:solidFill>
                  <a:srgbClr val="CC0000"/>
                </a:solidFill>
              </a:rPr>
              <a:t>2</a:t>
            </a:r>
            <a:r>
              <a:rPr lang="en-US" sz="2800" b="1">
                <a:solidFill>
                  <a:srgbClr val="CC0000"/>
                </a:solidFill>
              </a:rPr>
              <a:t> + </a:t>
            </a:r>
            <a:r>
              <a:rPr lang="en-US" sz="2800" b="1" i="1">
                <a:solidFill>
                  <a:srgbClr val="CC0000"/>
                </a:solidFill>
              </a:rPr>
              <a:t>x</a:t>
            </a:r>
            <a:r>
              <a:rPr lang="en-US" sz="2800" b="1">
                <a:solidFill>
                  <a:srgbClr val="CC0000"/>
                </a:solidFill>
              </a:rPr>
              <a:t> - 6)</a:t>
            </a:r>
            <a:endParaRPr lang="en-US" b="1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0" y="6110288"/>
            <a:ext cx="5875338" cy="57626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</a:rPr>
              <a:t>Therefore, </a:t>
            </a:r>
            <a:r>
              <a:rPr lang="en-US" sz="2800" b="1" i="1">
                <a:solidFill>
                  <a:srgbClr val="FF0066"/>
                </a:solidFill>
              </a:rPr>
              <a:t>P</a:t>
            </a:r>
            <a:r>
              <a:rPr lang="en-US" sz="2800" b="1">
                <a:solidFill>
                  <a:srgbClr val="FF0066"/>
                </a:solidFill>
              </a:rPr>
              <a:t>(</a:t>
            </a:r>
            <a:r>
              <a:rPr lang="en-US" sz="2800" b="1" i="1">
                <a:solidFill>
                  <a:srgbClr val="FF0066"/>
                </a:solidFill>
              </a:rPr>
              <a:t>x</a:t>
            </a:r>
            <a:r>
              <a:rPr lang="en-US" sz="2800" b="1">
                <a:solidFill>
                  <a:srgbClr val="FF0066"/>
                </a:solidFill>
              </a:rPr>
              <a:t>) = (</a:t>
            </a:r>
            <a:r>
              <a:rPr lang="en-US" sz="2800" b="1" i="1">
                <a:solidFill>
                  <a:srgbClr val="FF0066"/>
                </a:solidFill>
              </a:rPr>
              <a:t>x</a:t>
            </a:r>
            <a:r>
              <a:rPr lang="en-US" sz="2800" b="1">
                <a:solidFill>
                  <a:srgbClr val="FF0066"/>
                </a:solidFill>
              </a:rPr>
              <a:t> + 1)(</a:t>
            </a:r>
            <a:r>
              <a:rPr lang="en-US" sz="2800" b="1" i="1">
                <a:solidFill>
                  <a:srgbClr val="FF0066"/>
                </a:solidFill>
              </a:rPr>
              <a:t>x</a:t>
            </a:r>
            <a:r>
              <a:rPr lang="en-US" sz="2800" b="1">
                <a:solidFill>
                  <a:srgbClr val="FF0066"/>
                </a:solidFill>
              </a:rPr>
              <a:t> + 3)(</a:t>
            </a:r>
            <a:r>
              <a:rPr lang="en-US" sz="2800" b="1" i="1">
                <a:solidFill>
                  <a:srgbClr val="FF0066"/>
                </a:solidFill>
              </a:rPr>
              <a:t>x</a:t>
            </a:r>
            <a:r>
              <a:rPr lang="en-US" sz="2800" b="1">
                <a:solidFill>
                  <a:srgbClr val="FF0066"/>
                </a:solidFill>
              </a:rPr>
              <a:t> - 2).</a:t>
            </a:r>
            <a:endParaRPr lang="en-US" sz="2800" b="1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457200" y="-61913"/>
            <a:ext cx="85440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chemeClr val="accent2"/>
                </a:solidFill>
              </a:rPr>
              <a:t>Applying the Factor </a:t>
            </a:r>
            <a:r>
              <a:rPr lang="en-US" sz="2800" b="1" u="sng" dirty="0" smtClean="0">
                <a:solidFill>
                  <a:schemeClr val="accent2"/>
                </a:solidFill>
              </a:rPr>
              <a:t>Theorem and Integral Zero Theorem</a:t>
            </a:r>
            <a:endParaRPr lang="en-US" sz="2800" b="1" u="sng" dirty="0">
              <a:solidFill>
                <a:schemeClr val="accent2"/>
              </a:solidFill>
            </a:endParaRP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2193925" y="2463800"/>
            <a:ext cx="2381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(x</a:t>
            </a:r>
            <a:r>
              <a:rPr lang="en-US" b="1">
                <a:solidFill>
                  <a:schemeClr val="accent2"/>
                </a:solidFill>
              </a:rPr>
              <a:t> + 1) is a factor</a:t>
            </a: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533400" y="4845050"/>
            <a:ext cx="1157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(</a:t>
            </a:r>
            <a:r>
              <a:rPr lang="en-US" sz="2800" b="1" i="1">
                <a:solidFill>
                  <a:schemeClr val="accent2"/>
                </a:solidFill>
              </a:rPr>
              <a:t>x </a:t>
            </a:r>
            <a:r>
              <a:rPr lang="en-US" sz="2800" b="1">
                <a:solidFill>
                  <a:schemeClr val="accent2"/>
                </a:solidFill>
              </a:rPr>
              <a:t>+ 1)</a:t>
            </a: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533400" y="5257800"/>
            <a:ext cx="1157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(</a:t>
            </a:r>
            <a:r>
              <a:rPr lang="en-US" sz="2800" b="1" i="1">
                <a:solidFill>
                  <a:schemeClr val="accent2"/>
                </a:solidFill>
              </a:rPr>
              <a:t>x </a:t>
            </a:r>
            <a:r>
              <a:rPr lang="en-US" sz="2800" b="1">
                <a:solidFill>
                  <a:schemeClr val="accent2"/>
                </a:solidFill>
              </a:rPr>
              <a:t>+ 1)</a:t>
            </a:r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1587500" y="5249863"/>
            <a:ext cx="20462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(</a:t>
            </a:r>
            <a:r>
              <a:rPr lang="en-US" sz="2800" b="1" i="1">
                <a:solidFill>
                  <a:schemeClr val="accent2"/>
                </a:solidFill>
              </a:rPr>
              <a:t>x</a:t>
            </a:r>
            <a:r>
              <a:rPr lang="en-US" sz="2800" b="1">
                <a:solidFill>
                  <a:schemeClr val="accent2"/>
                </a:solidFill>
              </a:rPr>
              <a:t> + 3)(</a:t>
            </a:r>
            <a:r>
              <a:rPr lang="en-US" sz="2800" b="1" i="1">
                <a:solidFill>
                  <a:schemeClr val="accent2"/>
                </a:solidFill>
              </a:rPr>
              <a:t>x</a:t>
            </a:r>
            <a:r>
              <a:rPr lang="en-US" sz="2800" b="1">
                <a:solidFill>
                  <a:schemeClr val="accent2"/>
                </a:solidFill>
              </a:rPr>
              <a:t> - 2)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D4CC-E22B-4171-BE1B-56CA2505AC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0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5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20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25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  <p:bldP spid="8196" grpId="0" autoUpdateAnimBg="0"/>
      <p:bldP spid="8197" grpId="0" autoUpdateAnimBg="0"/>
      <p:bldP spid="8198" grpId="0" autoUpdateAnimBg="0"/>
      <p:bldP spid="8198" grpId="1" autoUpdateAnimBg="0"/>
      <p:bldP spid="8200" grpId="0" autoUpdateAnimBg="0"/>
      <p:bldP spid="8201" grpId="0" autoUpdateAnimBg="0"/>
      <p:bldP spid="8202" grpId="0" autoUpdateAnimBg="0"/>
      <p:bldP spid="8203" grpId="0" autoUpdateAnimBg="0"/>
      <p:bldP spid="8203" grpId="1" autoUpdateAnimBg="0"/>
      <p:bldP spid="8204" grpId="0" autoUpdateAnimBg="0"/>
      <p:bldP spid="8205" grpId="0" autoUpdateAnimBg="0"/>
      <p:bldP spid="8206" grpId="0" animBg="1"/>
      <p:bldP spid="8207" grpId="0" animBg="1"/>
      <p:bldP spid="8208" grpId="0" autoUpdateAnimBg="0"/>
      <p:bldP spid="8209" grpId="0" autoUpdateAnimBg="0"/>
      <p:bldP spid="8210" grpId="0" autoUpdateAnimBg="0"/>
      <p:bldP spid="8211" grpId="0" autoUpdateAnimBg="0"/>
      <p:bldP spid="8212" grpId="0" autoUpdateAnimBg="0"/>
      <p:bldP spid="8213" grpId="0" autoUpdateAnimBg="0"/>
      <p:bldP spid="8214" grpId="0" autoUpdateAnimBg="0"/>
      <p:bldP spid="8215" grpId="0" autoUpdateAnimBg="0"/>
      <p:bldP spid="8216" grpId="0" animBg="1"/>
      <p:bldP spid="8217" grpId="0" autoUpdateAnimBg="0"/>
      <p:bldP spid="8218" grpId="0" animBg="1" autoUpdateAnimBg="0"/>
      <p:bldP spid="8222" grpId="0" autoUpdateAnimBg="0"/>
      <p:bldP spid="8223" grpId="0" autoUpdateAnimBg="0"/>
      <p:bldP spid="8224" grpId="0"/>
      <p:bldP spid="8225" grpId="0"/>
      <p:bldP spid="82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41325" y="623888"/>
            <a:ext cx="50784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Factor </a:t>
            </a:r>
            <a:r>
              <a:rPr lang="en-US" sz="2800" b="1" i="1"/>
              <a:t>P</a:t>
            </a:r>
            <a:r>
              <a:rPr lang="en-US" sz="2800" b="1"/>
              <a:t>(</a:t>
            </a:r>
            <a:r>
              <a:rPr lang="en-US" sz="2800" b="1" i="1"/>
              <a:t>x</a:t>
            </a:r>
            <a:r>
              <a:rPr lang="en-US" sz="2800" b="1"/>
              <a:t>) = </a:t>
            </a:r>
            <a:r>
              <a:rPr lang="en-US" sz="2800" b="1" i="1"/>
              <a:t>x</a:t>
            </a:r>
            <a:r>
              <a:rPr lang="en-US" sz="2800" b="1" baseline="30000"/>
              <a:t>3</a:t>
            </a:r>
            <a:r>
              <a:rPr lang="en-US" sz="2800" b="1"/>
              <a:t> - 9</a:t>
            </a:r>
            <a:r>
              <a:rPr lang="en-US" sz="2800" b="1" i="1"/>
              <a:t>x</a:t>
            </a:r>
            <a:r>
              <a:rPr lang="en-US" sz="2800" b="1" baseline="30000"/>
              <a:t>2 </a:t>
            </a:r>
            <a:r>
              <a:rPr lang="en-US" sz="2800" b="1"/>
              <a:t> + 23</a:t>
            </a:r>
            <a:r>
              <a:rPr lang="en-US" sz="2800" b="1" i="1"/>
              <a:t>x</a:t>
            </a:r>
            <a:r>
              <a:rPr lang="en-US" sz="2800" b="1"/>
              <a:t> - 15.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57200" y="1036638"/>
            <a:ext cx="5005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C0000"/>
                </a:solidFill>
              </a:rPr>
              <a:t>Potential Zeros  {</a:t>
            </a:r>
            <a:r>
              <a:rPr lang="en-US" b="1" baseline="30000">
                <a:solidFill>
                  <a:srgbClr val="CC0000"/>
                </a:solidFill>
              </a:rPr>
              <a:t>±</a:t>
            </a:r>
            <a:r>
              <a:rPr lang="en-US" b="1">
                <a:solidFill>
                  <a:srgbClr val="CC0000"/>
                </a:solidFill>
              </a:rPr>
              <a:t>1, </a:t>
            </a:r>
            <a:r>
              <a:rPr lang="en-US" b="1" baseline="30000">
                <a:solidFill>
                  <a:srgbClr val="CC0000"/>
                </a:solidFill>
              </a:rPr>
              <a:t>±</a:t>
            </a:r>
            <a:r>
              <a:rPr lang="en-US" b="1">
                <a:solidFill>
                  <a:srgbClr val="CC0000"/>
                </a:solidFill>
              </a:rPr>
              <a:t>3, </a:t>
            </a:r>
            <a:r>
              <a:rPr lang="en-US" b="1" baseline="30000">
                <a:solidFill>
                  <a:srgbClr val="CC0000"/>
                </a:solidFill>
              </a:rPr>
              <a:t>±</a:t>
            </a:r>
            <a:r>
              <a:rPr lang="en-US" b="1">
                <a:solidFill>
                  <a:srgbClr val="CC0000"/>
                </a:solidFill>
              </a:rPr>
              <a:t>5, </a:t>
            </a:r>
            <a:r>
              <a:rPr lang="en-US" b="1" baseline="30000">
                <a:solidFill>
                  <a:srgbClr val="CC0000"/>
                </a:solidFill>
              </a:rPr>
              <a:t>±</a:t>
            </a:r>
            <a:r>
              <a:rPr lang="en-US" b="1">
                <a:solidFill>
                  <a:srgbClr val="CC0000"/>
                </a:solidFill>
              </a:rPr>
              <a:t>15</a:t>
            </a:r>
            <a:r>
              <a:rPr lang="en-US" sz="2800" b="1">
                <a:solidFill>
                  <a:srgbClr val="CC0000"/>
                </a:solidFill>
              </a:rPr>
              <a:t>}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32025" y="0"/>
            <a:ext cx="4718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chemeClr val="accent2"/>
                </a:solidFill>
              </a:rPr>
              <a:t>Applying the Factor Theorem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04800" y="1690688"/>
            <a:ext cx="39925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Try P(1) </a:t>
            </a:r>
          </a:p>
          <a:p>
            <a:r>
              <a:rPr lang="en-US" b="1"/>
              <a:t>P(1) = (1)</a:t>
            </a:r>
            <a:r>
              <a:rPr lang="en-US" b="1" baseline="30000"/>
              <a:t>3</a:t>
            </a:r>
            <a:r>
              <a:rPr lang="en-US" b="1"/>
              <a:t> - 9(1)</a:t>
            </a:r>
            <a:r>
              <a:rPr lang="en-US" b="1" baseline="30000"/>
              <a:t>2</a:t>
            </a:r>
            <a:r>
              <a:rPr lang="en-US" b="1"/>
              <a:t> + 23(1) - 15 </a:t>
            </a:r>
          </a:p>
          <a:p>
            <a:r>
              <a:rPr lang="en-US" b="1"/>
              <a:t>        = 0</a:t>
            </a:r>
            <a:r>
              <a:rPr lang="en-US"/>
              <a:t>   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800600" y="2971800"/>
            <a:ext cx="3892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Since P(1) = 0, then (</a:t>
            </a:r>
            <a:r>
              <a:rPr lang="en-US" b="1" i="1"/>
              <a:t>x</a:t>
            </a:r>
            <a:r>
              <a:rPr lang="en-US" b="1"/>
              <a:t> - 1)</a:t>
            </a:r>
          </a:p>
          <a:p>
            <a:r>
              <a:rPr lang="en-US" b="1"/>
              <a:t>is a factor of the polynomial.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85800" y="3214688"/>
            <a:ext cx="300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-1     1     -9      23   -15</a:t>
            </a:r>
            <a:endParaRPr lang="en-US" b="1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1143000" y="3214688"/>
            <a:ext cx="0" cy="914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1143000" y="4129088"/>
            <a:ext cx="24384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295400" y="42814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1854200" y="3671888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-1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1828800" y="4281488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-8</a:t>
            </a:r>
            <a:endParaRPr lang="en-US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711450" y="36718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2559050" y="42814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15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3109913" y="3671888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-15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3276600" y="42814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0</a:t>
            </a: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3200400" y="4281488"/>
            <a:ext cx="457200" cy="4572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62000" y="4800600"/>
            <a:ext cx="30845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 </a:t>
            </a:r>
            <a:r>
              <a:rPr lang="en-US" sz="2800" b="1"/>
              <a:t>(</a:t>
            </a:r>
            <a:r>
              <a:rPr lang="en-US" sz="2800" b="1" i="1"/>
              <a:t>x</a:t>
            </a:r>
            <a:r>
              <a:rPr lang="en-US" sz="2800" b="1"/>
              <a:t> - 1)</a:t>
            </a:r>
            <a:r>
              <a:rPr lang="en-US" sz="2800" b="1">
                <a:solidFill>
                  <a:schemeClr val="accent2"/>
                </a:solidFill>
              </a:rPr>
              <a:t>(</a:t>
            </a:r>
            <a:r>
              <a:rPr lang="en-US" sz="2800" b="1" i="1">
                <a:solidFill>
                  <a:schemeClr val="accent2"/>
                </a:solidFill>
              </a:rPr>
              <a:t>x</a:t>
            </a:r>
            <a:r>
              <a:rPr lang="en-US" sz="2800" b="1" baseline="30000">
                <a:solidFill>
                  <a:schemeClr val="accent2"/>
                </a:solidFill>
              </a:rPr>
              <a:t>2</a:t>
            </a:r>
            <a:r>
              <a:rPr lang="en-US" sz="2800" b="1">
                <a:solidFill>
                  <a:schemeClr val="accent2"/>
                </a:solidFill>
              </a:rPr>
              <a:t> - 8</a:t>
            </a:r>
            <a:r>
              <a:rPr lang="en-US" sz="2800" b="1" i="1">
                <a:solidFill>
                  <a:schemeClr val="accent2"/>
                </a:solidFill>
              </a:rPr>
              <a:t>x</a:t>
            </a:r>
            <a:r>
              <a:rPr lang="en-US" sz="2800" b="1">
                <a:solidFill>
                  <a:schemeClr val="accent2"/>
                </a:solidFill>
              </a:rPr>
              <a:t> + 15)</a:t>
            </a:r>
          </a:p>
          <a:p>
            <a:r>
              <a:rPr lang="en-US" sz="2800" b="1">
                <a:solidFill>
                  <a:schemeClr val="accent2"/>
                </a:solidFill>
              </a:rPr>
              <a:t> </a:t>
            </a:r>
            <a:r>
              <a:rPr lang="en-US" sz="2800" b="1"/>
              <a:t>(</a:t>
            </a:r>
            <a:r>
              <a:rPr lang="en-US" sz="2800" b="1" i="1"/>
              <a:t>x</a:t>
            </a:r>
            <a:r>
              <a:rPr lang="en-US" sz="2800" b="1"/>
              <a:t> - 1)</a:t>
            </a:r>
            <a:r>
              <a:rPr lang="en-US" sz="2800" b="1">
                <a:solidFill>
                  <a:schemeClr val="accent2"/>
                </a:solidFill>
              </a:rPr>
              <a:t>(</a:t>
            </a:r>
            <a:r>
              <a:rPr lang="en-US" sz="2800" b="1" i="1">
                <a:solidFill>
                  <a:schemeClr val="accent2"/>
                </a:solidFill>
              </a:rPr>
              <a:t>x</a:t>
            </a:r>
            <a:r>
              <a:rPr lang="en-US" sz="2800" b="1">
                <a:solidFill>
                  <a:schemeClr val="accent2"/>
                </a:solidFill>
              </a:rPr>
              <a:t> - 3)(</a:t>
            </a:r>
            <a:r>
              <a:rPr lang="en-US" sz="2800" b="1" i="1">
                <a:solidFill>
                  <a:schemeClr val="accent2"/>
                </a:solidFill>
              </a:rPr>
              <a:t>x</a:t>
            </a:r>
            <a:r>
              <a:rPr lang="en-US" sz="2800" b="1">
                <a:solidFill>
                  <a:schemeClr val="accent2"/>
                </a:solidFill>
              </a:rPr>
              <a:t> - 5)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0" y="6110288"/>
            <a:ext cx="5707063" cy="57626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</a:rPr>
              <a:t>Therefore, </a:t>
            </a:r>
            <a:r>
              <a:rPr lang="en-US" sz="2800" b="1" i="1">
                <a:solidFill>
                  <a:srgbClr val="FF0066"/>
                </a:solidFill>
              </a:rPr>
              <a:t>P</a:t>
            </a:r>
            <a:r>
              <a:rPr lang="en-US" sz="2800" b="1">
                <a:solidFill>
                  <a:srgbClr val="FF0066"/>
                </a:solidFill>
              </a:rPr>
              <a:t>(</a:t>
            </a:r>
            <a:r>
              <a:rPr lang="en-US" sz="2800" b="1" i="1">
                <a:solidFill>
                  <a:srgbClr val="FF0066"/>
                </a:solidFill>
              </a:rPr>
              <a:t>x</a:t>
            </a:r>
            <a:r>
              <a:rPr lang="en-US" sz="2800" b="1">
                <a:solidFill>
                  <a:srgbClr val="FF0066"/>
                </a:solidFill>
              </a:rPr>
              <a:t>) = (</a:t>
            </a:r>
            <a:r>
              <a:rPr lang="en-US" sz="2800" b="1" i="1">
                <a:solidFill>
                  <a:srgbClr val="FF0066"/>
                </a:solidFill>
              </a:rPr>
              <a:t>x</a:t>
            </a:r>
            <a:r>
              <a:rPr lang="en-US" sz="2800" b="1">
                <a:solidFill>
                  <a:srgbClr val="FF0066"/>
                </a:solidFill>
              </a:rPr>
              <a:t> - 1)(</a:t>
            </a:r>
            <a:r>
              <a:rPr lang="en-US" sz="2800" b="1" i="1">
                <a:solidFill>
                  <a:srgbClr val="FF0066"/>
                </a:solidFill>
              </a:rPr>
              <a:t>x</a:t>
            </a:r>
            <a:r>
              <a:rPr lang="en-US" sz="2800" b="1">
                <a:solidFill>
                  <a:srgbClr val="FF0066"/>
                </a:solidFill>
              </a:rPr>
              <a:t> - 3)(</a:t>
            </a:r>
            <a:r>
              <a:rPr lang="en-US" sz="2800" b="1" i="1">
                <a:solidFill>
                  <a:srgbClr val="FF0066"/>
                </a:solidFill>
              </a:rPr>
              <a:t>x</a:t>
            </a:r>
            <a:r>
              <a:rPr lang="en-US" sz="2800" b="1">
                <a:solidFill>
                  <a:srgbClr val="FF0066"/>
                </a:solidFill>
              </a:rPr>
              <a:t> - 5).</a:t>
            </a:r>
            <a:endParaRPr lang="en-US" sz="2800" b="1"/>
          </a:p>
        </p:txBody>
      </p:sp>
      <p:sp>
        <p:nvSpPr>
          <p:cNvPr id="10265" name="AutoShape 25"/>
          <p:cNvSpPr>
            <a:spLocks noChangeArrowheads="1"/>
          </p:cNvSpPr>
          <p:nvPr/>
        </p:nvSpPr>
        <p:spPr bwMode="auto">
          <a:xfrm>
            <a:off x="4495800" y="1828800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AutoShape 26"/>
          <p:cNvSpPr>
            <a:spLocks noChangeArrowheads="1"/>
          </p:cNvSpPr>
          <p:nvPr/>
        </p:nvSpPr>
        <p:spPr bwMode="auto">
          <a:xfrm>
            <a:off x="4495800" y="4891088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D4CC-E22B-4171-BE1B-56CA2505AC2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3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9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4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9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4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9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27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5" grpId="0" autoUpdateAnimBg="0"/>
      <p:bldP spid="10248" grpId="0" build="p" autoUpdateAnimBg="0"/>
      <p:bldP spid="10251" grpId="0" autoUpdateAnimBg="0"/>
      <p:bldP spid="10252" grpId="0" autoUpdateAnimBg="0"/>
      <p:bldP spid="10253" grpId="0" animBg="1"/>
      <p:bldP spid="10254" grpId="0" animBg="1"/>
      <p:bldP spid="10255" grpId="0" autoUpdateAnimBg="0"/>
      <p:bldP spid="10256" grpId="0" autoUpdateAnimBg="0"/>
      <p:bldP spid="10257" grpId="0" autoUpdateAnimBg="0"/>
      <p:bldP spid="10258" grpId="0" autoUpdateAnimBg="0"/>
      <p:bldP spid="10259" grpId="0" autoUpdateAnimBg="0"/>
      <p:bldP spid="10260" grpId="0" autoUpdateAnimBg="0"/>
      <p:bldP spid="10261" grpId="0" autoUpdateAnimBg="0"/>
      <p:bldP spid="10262" grpId="0" animBg="1"/>
      <p:bldP spid="10263" grpId="0" build="p" autoUpdateAnimBg="0"/>
      <p:bldP spid="10264" grpId="0" animBg="1" autoUpdateAnimBg="0"/>
      <p:bldP spid="10265" grpId="0" animBg="1"/>
      <p:bldP spid="1026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1616</Words>
  <Application>Microsoft Office PowerPoint</Application>
  <PresentationFormat>On-screen Show (4:3)</PresentationFormat>
  <Paragraphs>235</Paragraphs>
  <Slides>13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Equation</vt:lpstr>
      <vt:lpstr>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33</cp:revision>
  <dcterms:created xsi:type="dcterms:W3CDTF">2012-09-27T22:28:47Z</dcterms:created>
  <dcterms:modified xsi:type="dcterms:W3CDTF">2012-09-29T13:00:43Z</dcterms:modified>
</cp:coreProperties>
</file>