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5CC0E-DA8B-44FF-82AE-EF61906BE919}" type="datetimeFigureOut">
              <a:rPr lang="en-US" smtClean="0"/>
              <a:t>9/29/2012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3701D-C635-40DF-A120-5A279BD70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297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F2EB16-0FB5-0B46-AC98-AA2CA791B33C}" type="slidenum">
              <a:rPr lang="en-US"/>
              <a:pPr/>
              <a:t>2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E145D-BD57-4985-AEF8-BE635F595DF5}" type="datetime1">
              <a:rPr lang="en-US" smtClean="0"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A481-90ED-4BEE-A2DF-F9C1DB95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771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1AD16-9F8E-49D7-9682-2A95339E1955}" type="datetime1">
              <a:rPr lang="en-US" smtClean="0"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A481-90ED-4BEE-A2DF-F9C1DB95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8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1EE4-86DD-4527-BD46-3456BED6719E}" type="datetime1">
              <a:rPr lang="en-US" smtClean="0"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A481-90ED-4BEE-A2DF-F9C1DB95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66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7A2B-6385-4919-8F61-DB0B2BA866D4}" type="datetime1">
              <a:rPr lang="en-US" smtClean="0"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A481-90ED-4BEE-A2DF-F9C1DB95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308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44DA-75BB-4B7E-827C-4FE69C740372}" type="datetime1">
              <a:rPr lang="en-US" smtClean="0"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A481-90ED-4BEE-A2DF-F9C1DB95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604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522D-5979-4EF2-9F00-BAA52C7E35A9}" type="datetime1">
              <a:rPr lang="en-US" smtClean="0"/>
              <a:t>9/29/2012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A481-90ED-4BEE-A2DF-F9C1DB95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716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8B22-AD63-4BAA-A359-8243837A9633}" type="datetime1">
              <a:rPr lang="en-US" smtClean="0"/>
              <a:t>9/29/2012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A481-90ED-4BEE-A2DF-F9C1DB95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9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705C-EE33-43E0-86FA-FAE4B85A0756}" type="datetime1">
              <a:rPr lang="en-US" smtClean="0"/>
              <a:t>9/29/2012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A481-90ED-4BEE-A2DF-F9C1DB95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708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3DBF-3C19-4EEC-A490-3E3EF4024994}" type="datetime1">
              <a:rPr lang="en-US" smtClean="0"/>
              <a:t>9/29/2012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A481-90ED-4BEE-A2DF-F9C1DB95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7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CF92-5A59-4F74-B94E-52C6581A59E8}" type="datetime1">
              <a:rPr lang="en-US" smtClean="0"/>
              <a:t>9/29/2012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A481-90ED-4BEE-A2DF-F9C1DB95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3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1635-BED7-4C08-A2AA-5123BD5A6AF9}" type="datetime1">
              <a:rPr lang="en-US" smtClean="0"/>
              <a:t>9/29/2012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A481-90ED-4BEE-A2DF-F9C1DB95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093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A9A22-F196-4153-BE10-DFFEF5ED9F1E}" type="datetime1">
              <a:rPr lang="en-US" smtClean="0"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DA481-90ED-4BEE-A2DF-F9C1DB95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96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3.3B%20The_Box_Problem%20New.tns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10.wmf"/><Relationship Id="rId3" Type="http://schemas.openxmlformats.org/officeDocument/2006/relationships/image" Target="../media/image13.png"/><Relationship Id="rId7" Type="http://schemas.openxmlformats.org/officeDocument/2006/relationships/image" Target="../media/image7.wmf"/><Relationship Id="rId12" Type="http://schemas.openxmlformats.org/officeDocument/2006/relationships/oleObject" Target="../embeddings/oleObject8.bin"/><Relationship Id="rId1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7219" y="228600"/>
            <a:ext cx="803098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3.3B Solving Problems 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Involving Polynomials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533" y="1949814"/>
            <a:ext cx="5913787" cy="442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900038"/>
            <a:ext cx="461409" cy="1004962"/>
          </a:xfrm>
          <a:prstGeom prst="rect">
            <a:avLst/>
          </a:prstGeom>
        </p:spPr>
      </p:pic>
      <p:sp>
        <p:nvSpPr>
          <p:cNvPr id="4" name="TextBox 3">
            <a:hlinkClick r:id="rId4" action="ppaction://hlinkfile"/>
          </p:cNvPr>
          <p:cNvSpPr txBox="1"/>
          <p:nvPr/>
        </p:nvSpPr>
        <p:spPr>
          <a:xfrm>
            <a:off x="1219200" y="958334"/>
            <a:ext cx="2922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3.3 The Box Problem New</a:t>
            </a:r>
            <a:endParaRPr lang="en-US" sz="20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A481-90ED-4BEE-A2DF-F9C1DB9574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9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52400" y="76200"/>
            <a:ext cx="8839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>
                <a:solidFill>
                  <a:srgbClr val="00B050"/>
                </a:solidFill>
              </a:rPr>
              <a:t>An open box is made by cutting out squares from the corners of a </a:t>
            </a:r>
            <a:r>
              <a:rPr lang="en-US" sz="2400" b="1" dirty="0" smtClean="0">
                <a:solidFill>
                  <a:srgbClr val="00B050"/>
                </a:solidFill>
              </a:rPr>
              <a:t>square </a:t>
            </a:r>
            <a:r>
              <a:rPr lang="en-US" sz="2400" b="1" dirty="0">
                <a:solidFill>
                  <a:srgbClr val="00B050"/>
                </a:solidFill>
              </a:rPr>
              <a:t>piece of cardboard and then turning the sides </a:t>
            </a:r>
            <a:r>
              <a:rPr lang="en-US" sz="2400" b="1" dirty="0" smtClean="0">
                <a:solidFill>
                  <a:srgbClr val="00B050"/>
                </a:solidFill>
              </a:rPr>
              <a:t>up.</a:t>
            </a:r>
            <a:endParaRPr lang="en-US" sz="2400" b="1" dirty="0">
              <a:solidFill>
                <a:srgbClr val="00B050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3213" y="1011237"/>
            <a:ext cx="2170113" cy="2132013"/>
            <a:chOff x="566" y="1296"/>
            <a:chExt cx="1546" cy="1561"/>
          </a:xfrm>
        </p:grpSpPr>
        <p:sp>
          <p:nvSpPr>
            <p:cNvPr id="53272" name="Text Box 4"/>
            <p:cNvSpPr txBox="1">
              <a:spLocks noChangeArrowheads="1"/>
            </p:cNvSpPr>
            <p:nvPr/>
          </p:nvSpPr>
          <p:spPr bwMode="auto">
            <a:xfrm>
              <a:off x="1330" y="2569"/>
              <a:ext cx="5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30 cm</a:t>
              </a:r>
            </a:p>
          </p:txBody>
        </p:sp>
        <p:sp>
          <p:nvSpPr>
            <p:cNvPr id="53273" name="Text Box 5"/>
            <p:cNvSpPr txBox="1">
              <a:spLocks noChangeArrowheads="1"/>
            </p:cNvSpPr>
            <p:nvPr/>
          </p:nvSpPr>
          <p:spPr bwMode="auto">
            <a:xfrm rot="-5400000">
              <a:off x="414" y="1653"/>
              <a:ext cx="5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30 cm</a:t>
              </a:r>
            </a:p>
          </p:txBody>
        </p:sp>
        <p:sp>
          <p:nvSpPr>
            <p:cNvPr id="53274" name="Rectangle 6"/>
            <p:cNvSpPr>
              <a:spLocks noChangeArrowheads="1"/>
            </p:cNvSpPr>
            <p:nvPr/>
          </p:nvSpPr>
          <p:spPr bwMode="auto">
            <a:xfrm>
              <a:off x="864" y="1296"/>
              <a:ext cx="1248" cy="124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75" name="Line 7"/>
            <p:cNvSpPr>
              <a:spLocks noChangeShapeType="1"/>
            </p:cNvSpPr>
            <p:nvPr/>
          </p:nvSpPr>
          <p:spPr bwMode="auto">
            <a:xfrm>
              <a:off x="1933" y="1296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76" name="Line 8"/>
            <p:cNvSpPr>
              <a:spLocks noChangeShapeType="1"/>
            </p:cNvSpPr>
            <p:nvPr/>
          </p:nvSpPr>
          <p:spPr bwMode="auto">
            <a:xfrm>
              <a:off x="1060" y="1296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77" name="Line 9"/>
            <p:cNvSpPr>
              <a:spLocks noChangeShapeType="1"/>
            </p:cNvSpPr>
            <p:nvPr/>
          </p:nvSpPr>
          <p:spPr bwMode="auto">
            <a:xfrm rot="-5400000">
              <a:off x="1480" y="838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78" name="Line 10"/>
            <p:cNvSpPr>
              <a:spLocks noChangeShapeType="1"/>
            </p:cNvSpPr>
            <p:nvPr/>
          </p:nvSpPr>
          <p:spPr bwMode="auto">
            <a:xfrm rot="-5400000">
              <a:off x="1488" y="1709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6934200" y="2895600"/>
            <a:ext cx="903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/>
              <a:t>30 - 2</a:t>
            </a:r>
            <a:r>
              <a:rPr lang="en-US" sz="2000" b="1" i="1" dirty="0"/>
              <a:t>x</a:t>
            </a:r>
            <a:endParaRPr lang="en-US" sz="2000" b="1" dirty="0"/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 rot="-5400000">
            <a:off x="5777707" y="1961356"/>
            <a:ext cx="903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/>
              <a:t>30 - 2</a:t>
            </a:r>
            <a:r>
              <a:rPr lang="en-US" sz="2000" b="1" i="1"/>
              <a:t>x</a:t>
            </a:r>
            <a:endParaRPr lang="en-US" sz="2000" b="1"/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6443663" y="1254125"/>
            <a:ext cx="1695450" cy="1646238"/>
            <a:chOff x="4059" y="1030"/>
            <a:chExt cx="1256" cy="1248"/>
          </a:xfrm>
        </p:grpSpPr>
        <p:sp>
          <p:nvSpPr>
            <p:cNvPr id="53267" name="Rectangle 14"/>
            <p:cNvSpPr>
              <a:spLocks noChangeArrowheads="1"/>
            </p:cNvSpPr>
            <p:nvPr/>
          </p:nvSpPr>
          <p:spPr bwMode="auto">
            <a:xfrm>
              <a:off x="4067" y="1030"/>
              <a:ext cx="1248" cy="124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68" name="Line 15"/>
            <p:cNvSpPr>
              <a:spLocks noChangeShapeType="1"/>
            </p:cNvSpPr>
            <p:nvPr/>
          </p:nvSpPr>
          <p:spPr bwMode="auto">
            <a:xfrm>
              <a:off x="5136" y="1030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69" name="Line 16"/>
            <p:cNvSpPr>
              <a:spLocks noChangeShapeType="1"/>
            </p:cNvSpPr>
            <p:nvPr/>
          </p:nvSpPr>
          <p:spPr bwMode="auto">
            <a:xfrm>
              <a:off x="4263" y="1030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70" name="Line 17"/>
            <p:cNvSpPr>
              <a:spLocks noChangeShapeType="1"/>
            </p:cNvSpPr>
            <p:nvPr/>
          </p:nvSpPr>
          <p:spPr bwMode="auto">
            <a:xfrm rot="-5400000">
              <a:off x="4683" y="572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71" name="Line 18"/>
            <p:cNvSpPr>
              <a:spLocks noChangeShapeType="1"/>
            </p:cNvSpPr>
            <p:nvPr/>
          </p:nvSpPr>
          <p:spPr bwMode="auto">
            <a:xfrm rot="-5400000">
              <a:off x="4691" y="1443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6442075" y="914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rgbClr val="333AF5"/>
                </a:solidFill>
              </a:rPr>
              <a:t>x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6157913" y="1192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rgbClr val="333AF5"/>
                </a:solidFill>
              </a:rPr>
              <a:t>x</a:t>
            </a:r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6089650" y="928688"/>
            <a:ext cx="2374900" cy="2287588"/>
            <a:chOff x="2610" y="851"/>
            <a:chExt cx="1496" cy="1441"/>
          </a:xfrm>
        </p:grpSpPr>
        <p:sp>
          <p:nvSpPr>
            <p:cNvPr id="53261" name="Text Box 22"/>
            <p:cNvSpPr txBox="1">
              <a:spLocks noChangeArrowheads="1"/>
            </p:cNvSpPr>
            <p:nvPr/>
          </p:nvSpPr>
          <p:spPr bwMode="auto">
            <a:xfrm>
              <a:off x="3718" y="851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 dirty="0">
                  <a:solidFill>
                    <a:srgbClr val="333AF5"/>
                  </a:solidFill>
                </a:rPr>
                <a:t>x</a:t>
              </a:r>
            </a:p>
          </p:txBody>
        </p:sp>
        <p:sp>
          <p:nvSpPr>
            <p:cNvPr id="53262" name="Text Box 23"/>
            <p:cNvSpPr txBox="1">
              <a:spLocks noChangeArrowheads="1"/>
            </p:cNvSpPr>
            <p:nvPr/>
          </p:nvSpPr>
          <p:spPr bwMode="auto">
            <a:xfrm>
              <a:off x="2832" y="2042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 dirty="0">
                  <a:solidFill>
                    <a:srgbClr val="333AF5"/>
                  </a:solidFill>
                </a:rPr>
                <a:t>x</a:t>
              </a:r>
            </a:p>
          </p:txBody>
        </p:sp>
        <p:sp>
          <p:nvSpPr>
            <p:cNvPr id="53263" name="Text Box 24"/>
            <p:cNvSpPr txBox="1">
              <a:spLocks noChangeArrowheads="1"/>
            </p:cNvSpPr>
            <p:nvPr/>
          </p:nvSpPr>
          <p:spPr bwMode="auto">
            <a:xfrm>
              <a:off x="3737" y="2042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 dirty="0">
                  <a:solidFill>
                    <a:srgbClr val="333AF5"/>
                  </a:solidFill>
                </a:rPr>
                <a:t>x</a:t>
              </a:r>
            </a:p>
          </p:txBody>
        </p:sp>
        <p:sp>
          <p:nvSpPr>
            <p:cNvPr id="53264" name="Text Box 25"/>
            <p:cNvSpPr txBox="1">
              <a:spLocks noChangeArrowheads="1"/>
            </p:cNvSpPr>
            <p:nvPr/>
          </p:nvSpPr>
          <p:spPr bwMode="auto">
            <a:xfrm>
              <a:off x="3862" y="986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 dirty="0">
                  <a:solidFill>
                    <a:srgbClr val="333AF5"/>
                  </a:solidFill>
                </a:rPr>
                <a:t>x</a:t>
              </a:r>
            </a:p>
          </p:txBody>
        </p:sp>
        <p:sp>
          <p:nvSpPr>
            <p:cNvPr id="53265" name="Text Box 26"/>
            <p:cNvSpPr txBox="1">
              <a:spLocks noChangeArrowheads="1"/>
            </p:cNvSpPr>
            <p:nvPr/>
          </p:nvSpPr>
          <p:spPr bwMode="auto">
            <a:xfrm>
              <a:off x="2610" y="1872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 dirty="0">
                  <a:solidFill>
                    <a:srgbClr val="333AF5"/>
                  </a:solidFill>
                </a:rPr>
                <a:t>x</a:t>
              </a:r>
            </a:p>
          </p:txBody>
        </p:sp>
        <p:sp>
          <p:nvSpPr>
            <p:cNvPr id="53266" name="Text Box 27"/>
            <p:cNvSpPr txBox="1">
              <a:spLocks noChangeArrowheads="1"/>
            </p:cNvSpPr>
            <p:nvPr/>
          </p:nvSpPr>
          <p:spPr bwMode="auto">
            <a:xfrm>
              <a:off x="3910" y="1873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 dirty="0">
                  <a:solidFill>
                    <a:srgbClr val="333AF5"/>
                  </a:solidFill>
                </a:rPr>
                <a:t>x</a:t>
              </a:r>
            </a:p>
          </p:txBody>
        </p:sp>
      </p:grp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3200400" y="1050925"/>
            <a:ext cx="24542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 dirty="0"/>
              <a:t>Let </a:t>
            </a:r>
            <a:r>
              <a:rPr lang="en-US" sz="2000" b="1" i="1" dirty="0"/>
              <a:t>x</a:t>
            </a:r>
            <a:r>
              <a:rPr lang="en-US" sz="2000" b="1" dirty="0"/>
              <a:t> be the side of a small square ( which becomes the height of the box)</a:t>
            </a:r>
          </a:p>
        </p:txBody>
      </p:sp>
      <p:graphicFrame>
        <p:nvGraphicFramePr>
          <p:cNvPr id="1538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102412"/>
              </p:ext>
            </p:extLst>
          </p:nvPr>
        </p:nvGraphicFramePr>
        <p:xfrm>
          <a:off x="1586191" y="4037191"/>
          <a:ext cx="358140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4" imgW="1549400" imgH="190500" progId="">
                  <p:embed/>
                </p:oleObj>
              </mc:Choice>
              <mc:Fallback>
                <p:oleObj name="Equation" r:id="rId4" imgW="1549400" imgH="1905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6191" y="4037191"/>
                        <a:ext cx="3581400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52399" y="3276600"/>
            <a:ext cx="85963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What are the expressions that represent the dimensions of the box with the largest volume if the piece of cardboard is 30 cm by 30 cm.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24690" y="4495800"/>
            <a:ext cx="85963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Find the value of x that gives the maximum volume.</a:t>
            </a:r>
            <a:endParaRPr lang="en-US" sz="2400" b="1" dirty="0">
              <a:solidFill>
                <a:srgbClr val="00B050"/>
              </a:solidFill>
            </a:endParaRPr>
          </a:p>
        </p:txBody>
      </p:sp>
      <p:graphicFrame>
        <p:nvGraphicFramePr>
          <p:cNvPr id="3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8794792"/>
              </p:ext>
            </p:extLst>
          </p:nvPr>
        </p:nvGraphicFramePr>
        <p:xfrm>
          <a:off x="3276600" y="4979913"/>
          <a:ext cx="1828800" cy="388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6" imgW="952200" imgH="203040" progId="Equation.DSMT4">
                  <p:embed/>
                </p:oleObj>
              </mc:Choice>
              <mc:Fallback>
                <p:oleObj name="Equation" r:id="rId6" imgW="952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979913"/>
                        <a:ext cx="1828800" cy="38896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9295853"/>
              </p:ext>
            </p:extLst>
          </p:nvPr>
        </p:nvGraphicFramePr>
        <p:xfrm>
          <a:off x="6096000" y="4953000"/>
          <a:ext cx="68262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8" imgW="355320" imgH="177480" progId="Equation.DSMT4">
                  <p:embed/>
                </p:oleObj>
              </mc:Choice>
              <mc:Fallback>
                <p:oleObj name="Equation" r:id="rId8" imgW="355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953000"/>
                        <a:ext cx="682625" cy="3397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Rectangle 38"/>
          <p:cNvSpPr/>
          <p:nvPr/>
        </p:nvSpPr>
        <p:spPr>
          <a:xfrm>
            <a:off x="124690" y="5410200"/>
            <a:ext cx="85963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What is the maximum volume of the box, to the nearest cubic centimeter?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797355" y="5779532"/>
            <a:ext cx="30243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Volume = 2000 cm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3</a:t>
            </a:r>
            <a:endParaRPr lang="en-US" sz="2400" b="1" baseline="30000" dirty="0">
              <a:solidFill>
                <a:srgbClr val="FF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A481-90ED-4BEE-A2DF-F9C1DB95742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9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71" grpId="0" autoUpdateAnimBg="0"/>
      <p:bldP spid="15372" grpId="0" autoUpdateAnimBg="0"/>
      <p:bldP spid="15379" grpId="0" autoUpdateAnimBg="0"/>
      <p:bldP spid="15380" grpId="0" autoUpdateAnimBg="0"/>
      <p:bldP spid="15388" grpId="0" autoUpdateAnimBg="0"/>
      <p:bldP spid="6" grpId="0"/>
      <p:bldP spid="36" grpId="0"/>
      <p:bldP spid="39" grpId="0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690010"/>
            <a:ext cx="2193257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8600" y="152400"/>
            <a:ext cx="62285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T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he volume of the rectangular prism is given by</a:t>
            </a: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7708910"/>
              </p:ext>
            </p:extLst>
          </p:nvPr>
        </p:nvGraphicFramePr>
        <p:xfrm>
          <a:off x="152400" y="641350"/>
          <a:ext cx="39719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Equation" r:id="rId4" imgW="1701720" imgH="228600" progId="Equation.DSMT4">
                  <p:embed/>
                </p:oleObj>
              </mc:Choice>
              <mc:Fallback>
                <p:oleObj name="Equation" r:id="rId4" imgW="170172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641350"/>
                        <a:ext cx="397192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1143000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Determine the expressions for the dimensions of the rectangle.</a:t>
            </a: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3291" y="1981200"/>
            <a:ext cx="2292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Potential Zeros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2542309"/>
            <a:ext cx="2292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Factor Theorem</a:t>
            </a:r>
            <a:endParaRPr lang="en-US" sz="2400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8407842"/>
              </p:ext>
            </p:extLst>
          </p:nvPr>
        </p:nvGraphicFramePr>
        <p:xfrm>
          <a:off x="2438400" y="1988127"/>
          <a:ext cx="209931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Equation" r:id="rId6" imgW="1104840" imgH="253800" progId="Equation.DSMT4">
                  <p:embed/>
                </p:oleObj>
              </mc:Choice>
              <mc:Fallback>
                <p:oleObj name="Equation" r:id="rId6" imgW="1104840" imgH="253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988127"/>
                        <a:ext cx="209931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6806253"/>
              </p:ext>
            </p:extLst>
          </p:nvPr>
        </p:nvGraphicFramePr>
        <p:xfrm>
          <a:off x="2971800" y="2579688"/>
          <a:ext cx="1014412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Equation" r:id="rId8" imgW="533160" imgH="203040" progId="Equation.DSMT4">
                  <p:embed/>
                </p:oleObj>
              </mc:Choice>
              <mc:Fallback>
                <p:oleObj name="Equation" r:id="rId8" imgW="533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579688"/>
                        <a:ext cx="1014412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114800" y="25146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so (x – 1) is a factor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297180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Synthetic Division or Long Division </a:t>
            </a:r>
            <a:endParaRPr lang="en-US" sz="2400" b="1" dirty="0"/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685800" y="3505200"/>
            <a:ext cx="31149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66"/>
                </a:solidFill>
              </a:rPr>
              <a:t>-1     </a:t>
            </a:r>
            <a:r>
              <a:rPr lang="en-US" sz="2400" b="1" dirty="0" smtClean="0">
                <a:solidFill>
                  <a:srgbClr val="FF0066"/>
                </a:solidFill>
              </a:rPr>
              <a:t>-1     </a:t>
            </a:r>
            <a:r>
              <a:rPr lang="en-US" sz="2400" b="1" dirty="0">
                <a:solidFill>
                  <a:srgbClr val="FF0066"/>
                </a:solidFill>
              </a:rPr>
              <a:t>-</a:t>
            </a:r>
            <a:r>
              <a:rPr lang="en-US" sz="2400" b="1" dirty="0" smtClean="0">
                <a:solidFill>
                  <a:srgbClr val="FF0066"/>
                </a:solidFill>
              </a:rPr>
              <a:t>3</a:t>
            </a:r>
            <a:r>
              <a:rPr lang="en-US" sz="2400" b="1" dirty="0" smtClean="0">
                <a:solidFill>
                  <a:srgbClr val="FF0066"/>
                </a:solidFill>
              </a:rPr>
              <a:t>      </a:t>
            </a:r>
            <a:r>
              <a:rPr lang="en-US" sz="2400" b="1" dirty="0">
                <a:solidFill>
                  <a:srgbClr val="FF0066"/>
                </a:solidFill>
              </a:rPr>
              <a:t>+</a:t>
            </a:r>
            <a:r>
              <a:rPr lang="en-US" sz="2400" b="1" dirty="0" smtClean="0">
                <a:solidFill>
                  <a:srgbClr val="FF0066"/>
                </a:solidFill>
              </a:rPr>
              <a:t>36   </a:t>
            </a:r>
            <a:r>
              <a:rPr lang="en-US" sz="2400" b="1" dirty="0">
                <a:solidFill>
                  <a:srgbClr val="FF0066"/>
                </a:solidFill>
              </a:rPr>
              <a:t>-</a:t>
            </a:r>
            <a:r>
              <a:rPr lang="en-US" sz="2400" b="1" dirty="0" smtClean="0">
                <a:solidFill>
                  <a:srgbClr val="FF0066"/>
                </a:solidFill>
              </a:rPr>
              <a:t>32</a:t>
            </a:r>
            <a:endParaRPr lang="en-US" sz="2400" b="1" dirty="0"/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>
            <a:off x="1143000" y="3505200"/>
            <a:ext cx="0" cy="914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19" name="Line 14"/>
          <p:cNvSpPr>
            <a:spLocks noChangeShapeType="1"/>
          </p:cNvSpPr>
          <p:nvPr/>
        </p:nvSpPr>
        <p:spPr bwMode="auto">
          <a:xfrm>
            <a:off x="1143000" y="4419600"/>
            <a:ext cx="24384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1295400" y="4572000"/>
            <a:ext cx="4347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/>
              <a:t>-1</a:t>
            </a:r>
            <a:endParaRPr lang="en-US" sz="2400" b="1" dirty="0"/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1854200" y="3962400"/>
            <a:ext cx="4940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/>
              <a:t>+</a:t>
            </a:r>
            <a:r>
              <a:rPr lang="en-US" sz="2400" b="1" dirty="0" smtClean="0"/>
              <a:t>1</a:t>
            </a:r>
            <a:endParaRPr lang="en-US" sz="2400" b="1" dirty="0"/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1945842" y="4572000"/>
            <a:ext cx="4347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/>
              <a:t>-4</a:t>
            </a:r>
            <a:endParaRPr lang="en-US" sz="2400" dirty="0"/>
          </a:p>
        </p:txBody>
      </p:sp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2590800" y="3962400"/>
            <a:ext cx="4940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/>
              <a:t>+</a:t>
            </a:r>
            <a:r>
              <a:rPr lang="en-US" sz="2400" b="1" dirty="0" smtClean="0"/>
              <a:t>4</a:t>
            </a:r>
            <a:endParaRPr lang="en-US" sz="2400" b="1" dirty="0"/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2559050" y="4572000"/>
            <a:ext cx="6495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/>
              <a:t>+</a:t>
            </a:r>
            <a:r>
              <a:rPr lang="en-US" sz="2400" b="1" dirty="0" smtClean="0"/>
              <a:t>32</a:t>
            </a:r>
            <a:endParaRPr lang="en-US" sz="2400" b="1" dirty="0"/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3109913" y="3962400"/>
            <a:ext cx="5902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/>
              <a:t>-</a:t>
            </a:r>
            <a:r>
              <a:rPr lang="en-US" sz="2400" b="1" dirty="0" smtClean="0"/>
              <a:t>32</a:t>
            </a:r>
            <a:endParaRPr lang="en-US" sz="2400" b="1" dirty="0"/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3276600" y="45720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0</a:t>
            </a:r>
          </a:p>
        </p:txBody>
      </p:sp>
      <p:sp>
        <p:nvSpPr>
          <p:cNvPr id="27" name="Rectangle 22"/>
          <p:cNvSpPr>
            <a:spLocks noChangeArrowheads="1"/>
          </p:cNvSpPr>
          <p:nvPr/>
        </p:nvSpPr>
        <p:spPr bwMode="auto">
          <a:xfrm>
            <a:off x="3200400" y="4572000"/>
            <a:ext cx="457200" cy="4572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8056766"/>
              </p:ext>
            </p:extLst>
          </p:nvPr>
        </p:nvGraphicFramePr>
        <p:xfrm>
          <a:off x="4830763" y="3581400"/>
          <a:ext cx="3762375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Equation" r:id="rId10" imgW="1612800" imgH="228600" progId="Equation.DSMT4">
                  <p:embed/>
                </p:oleObj>
              </mc:Choice>
              <mc:Fallback>
                <p:oleObj name="Equation" r:id="rId10" imgW="1612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0763" y="3581400"/>
                        <a:ext cx="3762375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9049188"/>
              </p:ext>
            </p:extLst>
          </p:nvPr>
        </p:nvGraphicFramePr>
        <p:xfrm>
          <a:off x="4833938" y="4148138"/>
          <a:ext cx="4233862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Equation" r:id="rId12" imgW="1815840" imgH="279360" progId="Equation.DSMT4">
                  <p:embed/>
                </p:oleObj>
              </mc:Choice>
              <mc:Fallback>
                <p:oleObj name="Equation" r:id="rId12" imgW="18158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3938" y="4148138"/>
                        <a:ext cx="4233862" cy="65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8393554"/>
              </p:ext>
            </p:extLst>
          </p:nvPr>
        </p:nvGraphicFramePr>
        <p:xfrm>
          <a:off x="4787900" y="4818063"/>
          <a:ext cx="4203700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Equation" r:id="rId14" imgW="1803240" imgH="253800" progId="Equation.DSMT4">
                  <p:embed/>
                </p:oleObj>
              </mc:Choice>
              <mc:Fallback>
                <p:oleObj name="Equation" r:id="rId14" imgW="18032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4818063"/>
                        <a:ext cx="4203700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728263"/>
              </p:ext>
            </p:extLst>
          </p:nvPr>
        </p:nvGraphicFramePr>
        <p:xfrm>
          <a:off x="1174750" y="5099050"/>
          <a:ext cx="2249488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Equation" r:id="rId16" imgW="965160" imgH="279360" progId="Equation.DSMT4">
                  <p:embed/>
                </p:oleObj>
              </mc:Choice>
              <mc:Fallback>
                <p:oleObj name="Equation" r:id="rId16" imgW="9651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0" y="5099050"/>
                        <a:ext cx="2249488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129934" y="5639007"/>
            <a:ext cx="87092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What is the value of x, to the nearest hundredth of a cm, that would give the maximum volume of the box?</a:t>
            </a: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19800" y="6054505"/>
            <a:ext cx="2918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Vertex at (2.61, 23.7)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2190" y="6317580"/>
            <a:ext cx="4996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x = 2.61 cm, max volume is 23.7 cm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3</a:t>
            </a:r>
            <a:endParaRPr lang="en-US" sz="2400" b="1" baseline="30000" dirty="0">
              <a:solidFill>
                <a:srgbClr val="FF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A481-90ED-4BEE-A2DF-F9C1DB95742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07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500"/>
                            </p:stCondLst>
                            <p:childTnLst>
                              <p:par>
                                <p:cTn id="69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0"/>
                            </p:stCondLst>
                            <p:childTnLst>
                              <p:par>
                                <p:cTn id="74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500"/>
                            </p:stCondLst>
                            <p:childTnLst>
                              <p:par>
                                <p:cTn id="79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000"/>
                            </p:stCondLst>
                            <p:childTnLst>
                              <p:par>
                                <p:cTn id="84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500"/>
                            </p:stCondLst>
                            <p:childTnLst>
                              <p:par>
                                <p:cTn id="89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4" grpId="0"/>
      <p:bldP spid="15" grpId="0"/>
      <p:bldP spid="17" grpId="0" autoUpdateAnimBg="0"/>
      <p:bldP spid="18" grpId="0" animBg="1"/>
      <p:bldP spid="19" grpId="0" animBg="1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nimBg="1"/>
      <p:bldP spid="32" grpId="0"/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533400"/>
            <a:ext cx="36070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Assignment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548745"/>
            <a:ext cx="225196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Page: 133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Problem Solving</a:t>
            </a:r>
          </a:p>
          <a:p>
            <a:r>
              <a:rPr lang="en-US" sz="2400" b="1" dirty="0" smtClean="0"/>
              <a:t>7a,d, 8, 10, 12</a:t>
            </a:r>
            <a:endParaRPr lang="en-US" sz="2400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A481-90ED-4BEE-A2DF-F9C1DB95742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3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257</Words>
  <Application>Microsoft Office PowerPoint</Application>
  <PresentationFormat>On-screen Show (4:3)</PresentationFormat>
  <Paragraphs>51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MacKay</dc:creator>
  <cp:lastModifiedBy>Stephanie MacKay</cp:lastModifiedBy>
  <cp:revision>16</cp:revision>
  <dcterms:created xsi:type="dcterms:W3CDTF">2012-09-29T12:43:20Z</dcterms:created>
  <dcterms:modified xsi:type="dcterms:W3CDTF">2012-09-29T14:52:21Z</dcterms:modified>
</cp:coreProperties>
</file>