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3" r:id="rId9"/>
    <p:sldId id="274" r:id="rId10"/>
    <p:sldId id="271" r:id="rId11"/>
    <p:sldId id="272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E0C3A-CBD8-4449-AAB3-9C1BB58142CE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B5205-38CD-47CD-BD4B-86EE14E4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2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167C-A030-4FFE-8884-B08E08E44922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83A3-A62F-43EA-8CCA-5F1FA3D35B4A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0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1241-8E22-4D8F-9C8B-A3D818993848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7034-8CE9-4843-9411-C6393F44C8B9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1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0A6B-963E-4E75-9BC6-95107644D881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FA8A-6DBB-45CE-8D2D-38D70B62D7FF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8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39C-C118-4AFD-95D2-A58527D38899}" type="datetime1">
              <a:rPr lang="en-US" smtClean="0"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FAA4-BDA6-4DFE-AB56-2F7FD4697351}" type="datetime1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6538-4E6E-494F-BD81-66237AD2C36A}" type="datetime1">
              <a:rPr lang="en-US" smtClean="0"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4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D154-A8EF-492D-9C0A-574D297E6E5F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0FBA-83AB-4F4B-8225-5AAFDA1800A2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6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6F8C-04AB-4EDB-8506-789E684EEA98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0E3A-16DF-4FC0-810D-D6C7E1688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9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4.png"/><Relationship Id="rId10" Type="http://schemas.openxmlformats.org/officeDocument/2006/relationships/image" Target="../media/image25.png"/><Relationship Id="rId4" Type="http://schemas.openxmlformats.org/officeDocument/2006/relationships/image" Target="../media/image23.png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accent2"/>
                </a:solidFill>
              </a:rPr>
              <a:t>Factors, Roots, Zeros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324039"/>
              </p:ext>
            </p:extLst>
          </p:nvPr>
        </p:nvGraphicFramePr>
        <p:xfrm>
          <a:off x="5280025" y="2050256"/>
          <a:ext cx="28178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1016000" imgH="203200" progId="Equation.DSMT36">
                  <p:embed/>
                </p:oleObj>
              </mc:Choice>
              <mc:Fallback>
                <p:oleObj name="Equation" r:id="rId3" imgW="1016000" imgH="203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2050256"/>
                        <a:ext cx="281781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473994"/>
            <a:ext cx="5326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" charset="0"/>
              </a:rPr>
              <a:t>For a</a:t>
            </a:r>
            <a:r>
              <a:rPr lang="en-US" altLang="en-US" sz="3200" dirty="0" smtClean="0">
                <a:latin typeface="Times" charset="0"/>
              </a:rPr>
              <a:t> </a:t>
            </a:r>
            <a:r>
              <a:rPr lang="en-US" altLang="en-US" sz="3200" b="1" i="1" dirty="0">
                <a:latin typeface="Times" charset="0"/>
              </a:rPr>
              <a:t>Polynomial Function</a:t>
            </a:r>
            <a:r>
              <a:rPr lang="en-US" altLang="en-US" sz="3200" dirty="0">
                <a:latin typeface="Times" charset="0"/>
              </a:rPr>
              <a:t>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47700" y="2743200"/>
            <a:ext cx="77343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68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Times" charset="0"/>
              </a:rPr>
              <a:t>The </a:t>
            </a:r>
            <a:r>
              <a:rPr lang="en-US" altLang="en-US" sz="3200" b="1" i="1" u="sng" dirty="0">
                <a:latin typeface="Times" charset="0"/>
              </a:rPr>
              <a:t>Factors</a:t>
            </a:r>
            <a:r>
              <a:rPr lang="en-US" altLang="en-US" sz="3200" dirty="0">
                <a:latin typeface="Times" charset="0"/>
              </a:rPr>
              <a:t> are:	(</a:t>
            </a:r>
            <a:r>
              <a:rPr lang="en-US" altLang="en-US" sz="3200" i="1" dirty="0">
                <a:latin typeface="Times" charset="0"/>
              </a:rPr>
              <a:t>x</a:t>
            </a:r>
            <a:r>
              <a:rPr lang="en-US" altLang="en-US" sz="3200" dirty="0">
                <a:latin typeface="Times" charset="0"/>
              </a:rPr>
              <a:t> + 5) </a:t>
            </a:r>
            <a:r>
              <a:rPr lang="en-US" altLang="en-US" sz="3200" dirty="0" smtClean="0">
                <a:latin typeface="Times" charset="0"/>
              </a:rPr>
              <a:t>and </a:t>
            </a:r>
            <a:r>
              <a:rPr lang="en-US" altLang="en-US" sz="3200" dirty="0">
                <a:latin typeface="Times" charset="0"/>
              </a:rPr>
              <a:t>(</a:t>
            </a:r>
            <a:r>
              <a:rPr lang="en-US" altLang="en-US" sz="3200" i="1" dirty="0">
                <a:latin typeface="Times" charset="0"/>
              </a:rPr>
              <a:t>x</a:t>
            </a:r>
            <a:r>
              <a:rPr lang="en-US" altLang="en-US" sz="3200" dirty="0">
                <a:latin typeface="Times" charset="0"/>
              </a:rPr>
              <a:t> - 3)</a:t>
            </a:r>
          </a:p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imes" charset="0"/>
              </a:rPr>
              <a:t>The </a:t>
            </a:r>
            <a:r>
              <a:rPr lang="en-US" altLang="en-US" sz="3200" b="1" i="1" u="sng" dirty="0">
                <a:latin typeface="Times" charset="0"/>
              </a:rPr>
              <a:t>Zeros</a:t>
            </a:r>
            <a:r>
              <a:rPr lang="en-US" altLang="en-US" sz="3200" b="1" dirty="0">
                <a:latin typeface="Times" charset="0"/>
              </a:rPr>
              <a:t> </a:t>
            </a:r>
            <a:r>
              <a:rPr lang="en-US" altLang="en-US" sz="3200" dirty="0">
                <a:latin typeface="Times" charset="0"/>
              </a:rPr>
              <a:t>are 	</a:t>
            </a:r>
            <a:r>
              <a:rPr lang="en-US" altLang="en-US" sz="3200" dirty="0" smtClean="0">
                <a:latin typeface="Times" charset="0"/>
              </a:rPr>
              <a:t>-5 and 3</a:t>
            </a:r>
          </a:p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imes" charset="0"/>
              </a:rPr>
              <a:t>The </a:t>
            </a:r>
            <a:r>
              <a:rPr lang="en-US" altLang="en-US" sz="3200" b="1" i="1" u="sng" dirty="0" smtClean="0">
                <a:latin typeface="Times" charset="0"/>
              </a:rPr>
              <a:t>x-intercepts</a:t>
            </a:r>
            <a:r>
              <a:rPr lang="en-US" altLang="en-US" sz="3200" dirty="0" smtClean="0">
                <a:latin typeface="Times" charset="0"/>
              </a:rPr>
              <a:t> are at:        -5 or 3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latin typeface="Times" charset="0"/>
              </a:rPr>
              <a:t>The </a:t>
            </a:r>
            <a:r>
              <a:rPr lang="en-US" altLang="en-US" sz="3200" b="1" i="1" u="sng" dirty="0" smtClean="0">
                <a:latin typeface="Times" charset="0"/>
              </a:rPr>
              <a:t>Roots/Solutions</a:t>
            </a:r>
            <a:r>
              <a:rPr lang="en-US" altLang="en-US" sz="3200" dirty="0">
                <a:latin typeface="Times" charset="0"/>
              </a:rPr>
              <a:t>	</a:t>
            </a:r>
            <a:endParaRPr lang="en-US" altLang="en-US" sz="3200" dirty="0" smtClean="0">
              <a:latin typeface="Times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imes" charset="0"/>
              </a:rPr>
              <a:t>to </a:t>
            </a:r>
            <a:r>
              <a:rPr lang="en-US" altLang="en-US" sz="3200" i="1" dirty="0" smtClean="0">
                <a:latin typeface="Times" charset="0"/>
              </a:rPr>
              <a:t>x</a:t>
            </a:r>
            <a:r>
              <a:rPr lang="en-US" altLang="en-US" sz="3200" baseline="30000" dirty="0" smtClean="0">
                <a:latin typeface="Times" charset="0"/>
              </a:rPr>
              <a:t>2</a:t>
            </a:r>
            <a:r>
              <a:rPr lang="en-US" altLang="en-US" sz="3200" dirty="0" smtClean="0">
                <a:latin typeface="Times" charset="0"/>
              </a:rPr>
              <a:t> + 2</a:t>
            </a:r>
            <a:r>
              <a:rPr lang="en-US" altLang="en-US" sz="3200" i="1" dirty="0" smtClean="0">
                <a:latin typeface="Times" charset="0"/>
              </a:rPr>
              <a:t>x</a:t>
            </a:r>
            <a:r>
              <a:rPr lang="en-US" altLang="en-US" sz="3200" dirty="0" smtClean="0">
                <a:latin typeface="Times" charset="0"/>
              </a:rPr>
              <a:t> -15 = 0 </a:t>
            </a:r>
            <a:r>
              <a:rPr lang="en-US" altLang="en-US" sz="3200" dirty="0">
                <a:latin typeface="Times" charset="0"/>
              </a:rPr>
              <a:t> </a:t>
            </a:r>
            <a:r>
              <a:rPr lang="en-US" altLang="en-US" sz="3200" dirty="0" smtClean="0">
                <a:latin typeface="Times" charset="0"/>
              </a:rPr>
              <a:t>are:         </a:t>
            </a:r>
            <a:r>
              <a:rPr lang="en-US" altLang="en-US" sz="3200" i="1" dirty="0" smtClean="0">
                <a:latin typeface="Times" charset="0"/>
              </a:rPr>
              <a:t>x</a:t>
            </a:r>
            <a:r>
              <a:rPr lang="en-US" altLang="en-US" sz="3200" dirty="0" smtClean="0">
                <a:latin typeface="Times" charset="0"/>
              </a:rPr>
              <a:t> </a:t>
            </a:r>
            <a:r>
              <a:rPr lang="en-US" altLang="en-US" sz="3200" dirty="0">
                <a:latin typeface="Times" charset="0"/>
              </a:rPr>
              <a:t>= -5 and 3</a:t>
            </a:r>
          </a:p>
          <a:p>
            <a:pPr>
              <a:spcBef>
                <a:spcPct val="50000"/>
              </a:spcBef>
            </a:pPr>
            <a:endParaRPr lang="en-US" altLang="en-US" sz="3200" dirty="0"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"/>
            <a:ext cx="89659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3.4 Equations and Graphs of Polynomial Functions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0301"/>
            <a:ext cx="8440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Sketching Graphs of Polynomial Functions Using Transformations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1809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Basic Graphs</a:t>
            </a:r>
            <a:endParaRPr lang="en-US" sz="2400" b="1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1455809"/>
            <a:ext cx="2080305" cy="137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91" y="1455809"/>
            <a:ext cx="1902902" cy="126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371600"/>
            <a:ext cx="227144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920224"/>
              </p:ext>
            </p:extLst>
          </p:nvPr>
        </p:nvGraphicFramePr>
        <p:xfrm>
          <a:off x="2286001" y="838200"/>
          <a:ext cx="4229099" cy="645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6" imgW="1498320" imgH="228600" progId="Equation.DSMT4">
                  <p:embed/>
                </p:oleObj>
              </mc:Choice>
              <mc:Fallback>
                <p:oleObj name="Equation" r:id="rId6" imgW="149832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838200"/>
                        <a:ext cx="4229099" cy="645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8804" y="3039070"/>
            <a:ext cx="226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Transformations</a:t>
            </a:r>
            <a:endParaRPr lang="en-US" sz="24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650405"/>
              </p:ext>
            </p:extLst>
          </p:nvPr>
        </p:nvGraphicFramePr>
        <p:xfrm>
          <a:off x="2619527" y="2895600"/>
          <a:ext cx="5444977" cy="68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8" imgW="2336760" imgH="291960" progId="Equation.DSMT4">
                  <p:embed/>
                </p:oleObj>
              </mc:Choice>
              <mc:Fallback>
                <p:oleObj name="Equation" r:id="rId8" imgW="23367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527" y="2895600"/>
                        <a:ext cx="5444977" cy="681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531266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3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04" y="1295400"/>
            <a:ext cx="5984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Describe the transformations in words.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927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Determine the coordinates of the image for each given point.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675" y="1818620"/>
            <a:ext cx="6505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vertical reflection about the x-axis                                    </a:t>
            </a:r>
            <a:r>
              <a:rPr lang="en-US" sz="2000" b="1" dirty="0" smtClean="0">
                <a:solidFill>
                  <a:srgbClr val="008000"/>
                </a:solidFill>
              </a:rPr>
              <a:t>y → -y</a:t>
            </a:r>
            <a:endParaRPr lang="en-US" sz="2000" b="1" dirty="0">
              <a:solidFill>
                <a:srgbClr val="008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8331" y="228600"/>
            <a:ext cx="8817070" cy="954107"/>
            <a:chOff x="98331" y="228600"/>
            <a:chExt cx="8817070" cy="954107"/>
          </a:xfrm>
        </p:grpSpPr>
        <p:sp>
          <p:nvSpPr>
            <p:cNvPr id="2" name="TextBox 1"/>
            <p:cNvSpPr txBox="1"/>
            <p:nvPr/>
          </p:nvSpPr>
          <p:spPr>
            <a:xfrm>
              <a:off x="98331" y="228600"/>
              <a:ext cx="88170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The graph of the function y = x</a:t>
              </a:r>
              <a:r>
                <a:rPr lang="en-US" sz="2800" b="1" baseline="30000" dirty="0" smtClean="0">
                  <a:solidFill>
                    <a:srgbClr val="0070C0"/>
                  </a:solidFill>
                </a:rPr>
                <a:t>3</a:t>
              </a:r>
              <a:r>
                <a:rPr lang="en-US" sz="2800" b="1" dirty="0" smtClean="0">
                  <a:solidFill>
                    <a:srgbClr val="0070C0"/>
                  </a:solidFill>
                </a:rPr>
                <a:t> is transformed to obtain the graph </a:t>
              </a:r>
              <a:r>
                <a:rPr lang="en-US" sz="2800" b="1" dirty="0" smtClean="0">
                  <a:solidFill>
                    <a:srgbClr val="0070C0"/>
                  </a:solidFill>
                </a:rPr>
                <a:t>of                                 .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05516" y="651165"/>
              <a:ext cx="25426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y = </a:t>
              </a:r>
              <a:r>
                <a:rPr lang="en-US" sz="2800" b="1" dirty="0" smtClean="0">
                  <a:solidFill>
                    <a:srgbClr val="0070C0"/>
                  </a:solidFill>
                </a:rPr>
                <a:t>-(½(x - 5))</a:t>
              </a:r>
              <a:r>
                <a:rPr lang="en-US" sz="2800" b="1" baseline="30000" dirty="0" smtClean="0">
                  <a:solidFill>
                    <a:srgbClr val="0070C0"/>
                  </a:solidFill>
                </a:rPr>
                <a:t>3</a:t>
              </a:r>
              <a:r>
                <a:rPr lang="en-US" sz="2800" b="1" dirty="0" smtClean="0">
                  <a:solidFill>
                    <a:srgbClr val="0070C0"/>
                  </a:solidFill>
                </a:rPr>
                <a:t>-4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2400" y="2057400"/>
            <a:ext cx="6518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horizontal stretch about the y-axis by factor of 2          </a:t>
            </a:r>
            <a:r>
              <a:rPr lang="en-US" sz="2000" b="1" dirty="0" smtClean="0">
                <a:solidFill>
                  <a:srgbClr val="008000"/>
                </a:solidFill>
              </a:rPr>
              <a:t>x </a:t>
            </a:r>
            <a:r>
              <a:rPr lang="en-US" sz="2000" b="1" dirty="0">
                <a:solidFill>
                  <a:srgbClr val="008000"/>
                </a:solidFill>
              </a:rPr>
              <a:t>→ </a:t>
            </a:r>
            <a:r>
              <a:rPr lang="en-US" sz="2000" b="1" dirty="0" smtClean="0">
                <a:solidFill>
                  <a:srgbClr val="008000"/>
                </a:solidFill>
              </a:rPr>
              <a:t>2x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7086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horizontal translation 5 units right                                  </a:t>
            </a:r>
            <a:r>
              <a:rPr lang="en-US" sz="2000" b="1" dirty="0" smtClean="0">
                <a:solidFill>
                  <a:srgbClr val="008000"/>
                </a:solidFill>
              </a:rPr>
              <a:t>2x </a:t>
            </a:r>
            <a:r>
              <a:rPr lang="en-US" sz="2000" b="1" dirty="0">
                <a:solidFill>
                  <a:srgbClr val="008000"/>
                </a:solidFill>
              </a:rPr>
              <a:t>→ </a:t>
            </a:r>
            <a:r>
              <a:rPr lang="en-US" sz="2000" b="1" dirty="0" smtClean="0">
                <a:solidFill>
                  <a:srgbClr val="008000"/>
                </a:solidFill>
              </a:rPr>
              <a:t>2(x + 5)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800290"/>
            <a:ext cx="7073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vertical translation 4 units down                                      </a:t>
            </a:r>
            <a:r>
              <a:rPr lang="en-US" sz="2000" b="1" dirty="0" smtClean="0">
                <a:solidFill>
                  <a:srgbClr val="008000"/>
                </a:solidFill>
              </a:rPr>
              <a:t>-y </a:t>
            </a:r>
            <a:r>
              <a:rPr lang="en-US" sz="2000" b="1" dirty="0">
                <a:solidFill>
                  <a:srgbClr val="008000"/>
                </a:solidFill>
              </a:rPr>
              <a:t>→ </a:t>
            </a:r>
            <a:r>
              <a:rPr lang="en-US" sz="2000" b="1" dirty="0" smtClean="0">
                <a:solidFill>
                  <a:srgbClr val="008000"/>
                </a:solidFill>
              </a:rPr>
              <a:t>-(y - 4)</a:t>
            </a:r>
            <a:endParaRPr lang="en-US" sz="2000" b="1" dirty="0">
              <a:solidFill>
                <a:srgbClr val="008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315550"/>
              </p:ext>
            </p:extLst>
          </p:nvPr>
        </p:nvGraphicFramePr>
        <p:xfrm>
          <a:off x="381000" y="4322618"/>
          <a:ext cx="43927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1354"/>
                <a:gridCol w="737539"/>
                <a:gridCol w="1843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(-2,-8)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(-1, 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(0, 0)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(2, 8)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6305" y="4324290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( 2(x+5),  -(y-4) 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9742" y="4648200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( 1,  4 )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2877" y="5010090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( 3,  -3 )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6012" y="5371980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( 5,  -4 )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9147" y="5733870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( 7,  -5)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2282" y="609576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( 9,  -12 )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63321"/>
            <a:ext cx="3716394" cy="243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44451"/>
            <a:ext cx="3716394" cy="243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6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92" y="4038600"/>
            <a:ext cx="4084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Assignment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331" y="228600"/>
            <a:ext cx="8817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The graph of the function y = </a:t>
            </a:r>
            <a:r>
              <a:rPr lang="en-US" sz="2800" b="1" dirty="0" smtClean="0">
                <a:solidFill>
                  <a:srgbClr val="0070C0"/>
                </a:solidFill>
              </a:rPr>
              <a:t>2(x-1)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is transformed to obtain the graph </a:t>
            </a:r>
            <a:r>
              <a:rPr lang="en-US" sz="2800" b="1" dirty="0" smtClean="0">
                <a:solidFill>
                  <a:srgbClr val="0070C0"/>
                </a:solidFill>
              </a:rPr>
              <a:t>of                                 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8516" y="651165"/>
            <a:ext cx="2595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y = </a:t>
            </a:r>
            <a:r>
              <a:rPr lang="en-US" sz="2800" b="1" dirty="0" smtClean="0">
                <a:solidFill>
                  <a:srgbClr val="0070C0"/>
                </a:solidFill>
              </a:rPr>
              <a:t>-((</a:t>
            </a:r>
            <a:r>
              <a:rPr lang="en-US" sz="2800" b="1" dirty="0" smtClean="0">
                <a:solidFill>
                  <a:srgbClr val="0070C0"/>
                </a:solidFill>
              </a:rPr>
              <a:t>x </a:t>
            </a:r>
            <a:r>
              <a:rPr lang="en-US" sz="2800" b="1" dirty="0" smtClean="0">
                <a:solidFill>
                  <a:srgbClr val="0070C0"/>
                </a:solidFill>
              </a:rPr>
              <a:t>+ 2</a:t>
            </a:r>
            <a:r>
              <a:rPr lang="en-US" sz="2800" b="1" dirty="0" smtClean="0">
                <a:solidFill>
                  <a:srgbClr val="0070C0"/>
                </a:solidFill>
              </a:rPr>
              <a:t>))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+ 1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331" y="1174385"/>
            <a:ext cx="5984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Describe the transformations in words.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780" y="1818620"/>
            <a:ext cx="387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vertical reflection about the x-axis 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2780" y="2114490"/>
            <a:ext cx="5223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vertical </a:t>
            </a:r>
            <a:r>
              <a:rPr lang="en-US" sz="2000" b="1" dirty="0" smtClean="0">
                <a:solidFill>
                  <a:srgbClr val="FF0000"/>
                </a:solidFill>
              </a:rPr>
              <a:t>stretch about </a:t>
            </a:r>
            <a:r>
              <a:rPr lang="en-US" sz="2000" b="1" dirty="0" smtClean="0">
                <a:solidFill>
                  <a:srgbClr val="FF0000"/>
                </a:solidFill>
              </a:rPr>
              <a:t>the x-axis </a:t>
            </a:r>
            <a:r>
              <a:rPr lang="en-US" sz="2000" b="1" dirty="0" smtClean="0">
                <a:solidFill>
                  <a:srgbClr val="FF0000"/>
                </a:solidFill>
              </a:rPr>
              <a:t>by a factor of 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2780" y="2571690"/>
            <a:ext cx="3664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horizontal translation 3 units left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2780" y="3028890"/>
            <a:ext cx="3188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vertical translation 1 unit up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159" y="5029200"/>
            <a:ext cx="34931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Graphing Polynomial Functions</a:t>
            </a:r>
          </a:p>
          <a:p>
            <a:r>
              <a:rPr lang="en-US" sz="2000" b="1" dirty="0" smtClean="0"/>
              <a:t>Page 147:</a:t>
            </a:r>
          </a:p>
          <a:p>
            <a:r>
              <a:rPr lang="en-US" sz="2000" b="1" dirty="0" smtClean="0"/>
              <a:t>1a,c, 2c, 3b,c, 4a,c,d, 5, 6, </a:t>
            </a:r>
          </a:p>
          <a:p>
            <a:r>
              <a:rPr lang="en-US" sz="2000" b="1" dirty="0" smtClean="0"/>
              <a:t>7a, 9a,c,e, 10a,c, 11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37694" y="5183087"/>
            <a:ext cx="20698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Solving Problems </a:t>
            </a:r>
          </a:p>
          <a:p>
            <a:r>
              <a:rPr lang="en-US" sz="2000" b="1" dirty="0" smtClean="0"/>
              <a:t>Page 150</a:t>
            </a:r>
          </a:p>
          <a:p>
            <a:r>
              <a:rPr lang="en-US" sz="2000" b="1" smtClean="0"/>
              <a:t>12, 13, 14, 15, 16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8919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3" y="187127"/>
            <a:ext cx="391943" cy="853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9487" y="383126"/>
            <a:ext cx="223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3.4 Multiplicity </a:t>
            </a:r>
            <a:endParaRPr lang="en-US" sz="2400" b="1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9" y="1066801"/>
            <a:ext cx="3411739" cy="25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149" y="1075710"/>
            <a:ext cx="3376051" cy="254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836" y="3733800"/>
            <a:ext cx="286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least possible degree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0836" y="4191000"/>
            <a:ext cx="35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and their multiplicity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187127"/>
            <a:ext cx="6172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 number of times a zero of a polynomial function occurs.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078" y="3733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844" y="4648200"/>
            <a:ext cx="3273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-2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436" y="495300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9436" y="5329535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7590" y="5721926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2598" y="6183591"/>
            <a:ext cx="3792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minimum at y = -6.9 when x =-1.3 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181600" y="3733800"/>
            <a:ext cx="286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least possible degree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181600" y="4191000"/>
            <a:ext cx="35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and their multiplicity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041842" y="3733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8608" y="464820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 with multiplicity of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10200" y="502920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68354" y="5421591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93362" y="5943600"/>
            <a:ext cx="3771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minimum at y = -1.6 when x = 1.6 </a:t>
            </a:r>
            <a:endParaRPr 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2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16" y="304800"/>
            <a:ext cx="4140684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"/>
            <a:ext cx="4132003" cy="307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8612" y="3733800"/>
            <a:ext cx="286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least possible degree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8612" y="4191000"/>
            <a:ext cx="35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and their multiplicity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48854" y="3733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620" y="464820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212" y="5024735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366" y="541020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with multiplicity of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860" y="5871865"/>
            <a:ext cx="3792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minimum at y = -4.9 when x =-0.4 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41612" y="3733800"/>
            <a:ext cx="286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least possible degree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41612" y="4191000"/>
            <a:ext cx="35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and their multiplicity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01854" y="3733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8620" y="464820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-2 with multiplicity of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8366" y="5123718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with multiplicity of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4336" y="5603701"/>
            <a:ext cx="26877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minimum at y = 0 when</a:t>
            </a:r>
          </a:p>
          <a:p>
            <a:r>
              <a:rPr lang="en-US" sz="2000" b="1" dirty="0" smtClean="0"/>
              <a:t> x = -2 or 2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7860" y="6311587"/>
            <a:ext cx="3264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leading coefficient is positive</a:t>
            </a:r>
            <a:endParaRPr 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9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4346868" cy="3219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228600"/>
            <a:ext cx="4319587" cy="3219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0836" y="3733800"/>
            <a:ext cx="286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least possible degree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0836" y="4191000"/>
            <a:ext cx="35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and their multiplicity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71078" y="3733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844" y="464820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 with multiplicity of 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436" y="502920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590" y="5421591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120" y="5811750"/>
            <a:ext cx="2957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no minimum or maximum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733800"/>
            <a:ext cx="286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least possible degree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191000"/>
            <a:ext cx="359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and their multiplicity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13242" y="3733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0008" y="464820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 with multiplicity of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510540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 with multiplicity of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39754" y="5562600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with multiplicity of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64762" y="6011805"/>
            <a:ext cx="3014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 minimum or maximum 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7601" y="6364260"/>
            <a:ext cx="3264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leading coefficient is positive</a:t>
            </a:r>
            <a:endParaRPr 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4391025" cy="287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67977"/>
            <a:ext cx="6649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The graph of a polynomial y = f(x) is shown.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82" y="990600"/>
            <a:ext cx="317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What is the minimum possible degree for the polynomial function?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2770587"/>
            <a:ext cx="317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Determine an equation of the function in factored form.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564" y="2120629"/>
            <a:ext cx="193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Degree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455" y="4114800"/>
            <a:ext cx="3693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 of the function are at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36286" y="4114799"/>
            <a:ext cx="398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-3, 1, and 5(multiplicity of 2)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522753"/>
              </p:ext>
            </p:extLst>
          </p:nvPr>
        </p:nvGraphicFramePr>
        <p:xfrm>
          <a:off x="1895475" y="4876800"/>
          <a:ext cx="43529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" imgW="1854000" imgH="279360" progId="Equation.DSMT4">
                  <p:embed/>
                </p:oleObj>
              </mc:Choice>
              <mc:Fallback>
                <p:oleObj name="Equation" r:id="rId4" imgW="185400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4876800"/>
                        <a:ext cx="435292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2564" y="5714999"/>
            <a:ext cx="583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How could we determine the value of </a:t>
            </a:r>
            <a:r>
              <a:rPr lang="en-US" sz="2400" b="1" i="1" dirty="0" smtClean="0">
                <a:solidFill>
                  <a:srgbClr val="0070C0"/>
                </a:solidFill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</a:rPr>
              <a:t>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1" y="6176664"/>
            <a:ext cx="22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y-</a:t>
            </a: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 at (0, 5)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029948"/>
              </p:ext>
            </p:extLst>
          </p:nvPr>
        </p:nvGraphicFramePr>
        <p:xfrm>
          <a:off x="1066800" y="381000"/>
          <a:ext cx="43529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3" imgW="1854000" imgH="279360" progId="Equation.DSMT4">
                  <p:embed/>
                </p:oleObj>
              </mc:Choice>
              <mc:Fallback>
                <p:oleObj name="Equation" r:id="rId3" imgW="1854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435292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43600" y="533400"/>
            <a:ext cx="22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y-</a:t>
            </a: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 at (0, 5)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06369"/>
              </p:ext>
            </p:extLst>
          </p:nvPr>
        </p:nvGraphicFramePr>
        <p:xfrm>
          <a:off x="1624012" y="1219200"/>
          <a:ext cx="3786188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5" imgW="1612800" imgH="279360" progId="Equation.DSMT4">
                  <p:embed/>
                </p:oleObj>
              </mc:Choice>
              <mc:Fallback>
                <p:oleObj name="Equation" r:id="rId5" imgW="1612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2" y="1219200"/>
                        <a:ext cx="3786188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801812"/>
              </p:ext>
            </p:extLst>
          </p:nvPr>
        </p:nvGraphicFramePr>
        <p:xfrm>
          <a:off x="1625600" y="2057400"/>
          <a:ext cx="25654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7" imgW="1091880" imgH="279360" progId="Equation.DSMT4">
                  <p:embed/>
                </p:oleObj>
              </mc:Choice>
              <mc:Fallback>
                <p:oleObj name="Equation" r:id="rId7" imgW="1091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057400"/>
                        <a:ext cx="256540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70675"/>
              </p:ext>
            </p:extLst>
          </p:nvPr>
        </p:nvGraphicFramePr>
        <p:xfrm>
          <a:off x="1525588" y="3014663"/>
          <a:ext cx="137001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3014663"/>
                        <a:ext cx="1370012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901670"/>
              </p:ext>
            </p:extLst>
          </p:nvPr>
        </p:nvGraphicFramePr>
        <p:xfrm>
          <a:off x="990600" y="3556000"/>
          <a:ext cx="12811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11" imgW="545760" imgH="393480" progId="Equation.DSMT4">
                  <p:embed/>
                </p:oleObj>
              </mc:Choice>
              <mc:Fallback>
                <p:oleObj name="Equation" r:id="rId11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56000"/>
                        <a:ext cx="12811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612036"/>
              </p:ext>
            </p:extLst>
          </p:nvPr>
        </p:nvGraphicFramePr>
        <p:xfrm>
          <a:off x="858838" y="4743450"/>
          <a:ext cx="47704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Equation" r:id="rId13" imgW="2031840" imgH="393480" progId="Equation.DSMT4">
                  <p:embed/>
                </p:oleObj>
              </mc:Choice>
              <mc:Fallback>
                <p:oleObj name="Equation" r:id="rId13" imgW="2031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4743450"/>
                        <a:ext cx="477043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4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54031"/>
            <a:ext cx="7359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Analyzing Equations to Sketch Graphs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of Polynomial Functions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905000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43150" y="1981200"/>
            <a:ext cx="5095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3.4 </a:t>
            </a:r>
            <a:r>
              <a:rPr lang="en-US" sz="2800" b="1" dirty="0" err="1" smtClean="0"/>
              <a:t>McGrawHill</a:t>
            </a:r>
            <a:r>
              <a:rPr lang="en-US" sz="2800" b="1" dirty="0" smtClean="0"/>
              <a:t> Smart Notebook</a:t>
            </a:r>
            <a:endParaRPr lang="en-US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STEPHA~1\AppData\Local\Temp\SNAGHTML19c80f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239000" cy="433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9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7082"/>
            <a:ext cx="8763000" cy="111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313868"/>
              </p:ext>
            </p:extLst>
          </p:nvPr>
        </p:nvGraphicFramePr>
        <p:xfrm>
          <a:off x="1676400" y="3962400"/>
          <a:ext cx="3505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4" imgW="1752480" imgH="279360" progId="Equation.DSMT4">
                  <p:embed/>
                </p:oleObj>
              </mc:Choice>
              <mc:Fallback>
                <p:oleObj name="Equation" r:id="rId4" imgW="175248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3505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E3A-16DF-4FC0-810D-D6C7E16881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18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625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Factors, Roots, Zeros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36</cp:revision>
  <dcterms:created xsi:type="dcterms:W3CDTF">2012-09-29T01:58:34Z</dcterms:created>
  <dcterms:modified xsi:type="dcterms:W3CDTF">2012-09-29T19:29:18Z</dcterms:modified>
</cp:coreProperties>
</file>