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sldIdLst>
    <p:sldId id="291" r:id="rId3"/>
    <p:sldId id="257" r:id="rId4"/>
    <p:sldId id="293" r:id="rId5"/>
    <p:sldId id="256" r:id="rId6"/>
    <p:sldId id="292" r:id="rId7"/>
    <p:sldId id="262" r:id="rId8"/>
    <p:sldId id="261" r:id="rId9"/>
    <p:sldId id="259" r:id="rId10"/>
    <p:sldId id="275" r:id="rId11"/>
    <p:sldId id="294" r:id="rId12"/>
    <p:sldId id="276" r:id="rId13"/>
    <p:sldId id="277" r:id="rId14"/>
    <p:sldId id="295" r:id="rId15"/>
    <p:sldId id="278" r:id="rId16"/>
    <p:sldId id="299" r:id="rId17"/>
    <p:sldId id="297" r:id="rId18"/>
    <p:sldId id="298" r:id="rId19"/>
    <p:sldId id="30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35D"/>
    <a:srgbClr val="FF33CC"/>
    <a:srgbClr val="005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8873FC-85F5-47BA-B725-7D18E23A2BD0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FB189D9-D562-40BA-86C2-7E1234670FBB}">
      <dgm:prSet phldrT="[Text]"/>
      <dgm:spPr/>
      <dgm:t>
        <a:bodyPr/>
        <a:lstStyle/>
        <a:p>
          <a:r>
            <a:rPr lang="en-US" b="1" smtClean="0">
              <a:solidFill>
                <a:schemeClr val="tx1"/>
              </a:solidFill>
            </a:rPr>
            <a:t>Degrees</a:t>
          </a:r>
          <a:endParaRPr lang="en-US" b="1" dirty="0">
            <a:solidFill>
              <a:schemeClr val="tx1"/>
            </a:solidFill>
          </a:endParaRPr>
        </a:p>
      </dgm:t>
    </dgm:pt>
    <dgm:pt modelId="{1DC98B56-270B-4594-AF30-07D9AA2F3135}" type="parTrans" cxnId="{8061DE06-0244-48EB-AED6-69435C203FE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C4F8F73-CD6F-4D74-9FF8-ED3CA100E99D}" type="sibTrans" cxnId="{8061DE06-0244-48EB-AED6-69435C203FE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42EE3E7-F7C1-4C8D-81F4-B4895E2895DC}">
      <dgm:prSet phldrT="[Text]"/>
      <dgm:spPr/>
      <dgm:t>
        <a:bodyPr/>
        <a:lstStyle/>
        <a:p>
          <a:r>
            <a:rPr lang="en-US" b="1" smtClean="0">
              <a:solidFill>
                <a:schemeClr val="tx1"/>
              </a:solidFill>
            </a:rPr>
            <a:t>Radians</a:t>
          </a:r>
          <a:endParaRPr lang="en-US" b="1" dirty="0">
            <a:solidFill>
              <a:schemeClr val="tx1"/>
            </a:solidFill>
          </a:endParaRPr>
        </a:p>
      </dgm:t>
    </dgm:pt>
    <dgm:pt modelId="{F1CF2D31-4706-44A7-BB80-DE22DAAFBE1E}" type="parTrans" cxnId="{60635FFA-A860-4119-969D-C80EFAD85FD6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F1EB998-6CB7-4A3C-B5A0-9840ECFB0F27}" type="sibTrans" cxnId="{60635FFA-A860-4119-969D-C80EFAD85FD6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3EE9D77-904D-405A-B36E-3B144C8B960A}">
      <dgm:prSet phldrT="[Text]"/>
      <dgm:spPr/>
      <dgm:t>
        <a:bodyPr/>
        <a:lstStyle/>
        <a:p>
          <a:r>
            <a:rPr lang="en-US" b="1" smtClean="0">
              <a:solidFill>
                <a:schemeClr val="tx1"/>
              </a:solidFill>
            </a:rPr>
            <a:t>Coterminal Angles</a:t>
          </a:r>
          <a:endParaRPr lang="en-US" b="1" dirty="0">
            <a:solidFill>
              <a:schemeClr val="tx1"/>
            </a:solidFill>
          </a:endParaRPr>
        </a:p>
      </dgm:t>
    </dgm:pt>
    <dgm:pt modelId="{767A8C08-04F9-404F-AB8E-C9A45D4E4657}" type="parTrans" cxnId="{3FFC0128-FFEB-4C14-BA81-26A893C0509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93AF774-D514-4B8D-B83A-24B1E9A741C4}" type="sibTrans" cxnId="{3FFC0128-FFEB-4C14-BA81-26A893C0509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1D37185-673E-4903-995B-4B594DE5C12C}">
      <dgm:prSet phldrT="[Text]"/>
      <dgm:spPr/>
      <dgm:t>
        <a:bodyPr/>
        <a:lstStyle/>
        <a:p>
          <a:r>
            <a:rPr lang="en-US" b="1" smtClean="0">
              <a:solidFill>
                <a:schemeClr val="tx1"/>
              </a:solidFill>
            </a:rPr>
            <a:t>Arc Length</a:t>
          </a:r>
          <a:endParaRPr lang="en-US" b="1" dirty="0">
            <a:solidFill>
              <a:schemeClr val="tx1"/>
            </a:solidFill>
          </a:endParaRPr>
        </a:p>
      </dgm:t>
    </dgm:pt>
    <dgm:pt modelId="{5683CE1A-3E5B-429B-825D-7C25603E8320}" type="parTrans" cxnId="{9392F50B-16CF-476C-8BB4-DF9C32A203F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BE24979-A4B8-4A08-AAC1-D1A777493B6A}" type="sibTrans" cxnId="{9392F50B-16CF-476C-8BB4-DF9C32A203F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7B74752-E00D-464B-8778-9024F9A9C16A}">
      <dgm:prSet phldrT="[Text]"/>
      <dgm:spPr/>
      <dgm:t>
        <a:bodyPr/>
        <a:lstStyle/>
        <a:p>
          <a:r>
            <a:rPr lang="en-US" b="1" smtClean="0">
              <a:solidFill>
                <a:schemeClr val="tx1"/>
              </a:solidFill>
            </a:rPr>
            <a:t>Unit Circle</a:t>
          </a:r>
          <a:endParaRPr lang="en-US" b="1" dirty="0">
            <a:solidFill>
              <a:schemeClr val="tx1"/>
            </a:solidFill>
          </a:endParaRPr>
        </a:p>
      </dgm:t>
    </dgm:pt>
    <dgm:pt modelId="{7866F957-FD40-4665-83C8-588494093E54}" type="parTrans" cxnId="{184C3A5D-2AA0-49F7-BBC1-91BBCCFC4C8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12B710E-4DE7-4F70-A52F-9506159E0D63}" type="sibTrans" cxnId="{184C3A5D-2AA0-49F7-BBC1-91BBCCFC4C8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51484BF-B0BA-4F5A-850A-C04EAB4B2070}">
      <dgm:prSet/>
      <dgm:spPr/>
      <dgm:t>
        <a:bodyPr/>
        <a:lstStyle/>
        <a:p>
          <a:r>
            <a:rPr lang="en-US" b="1" smtClean="0">
              <a:solidFill>
                <a:schemeClr val="tx1"/>
              </a:solidFill>
            </a:rPr>
            <a:t>Points on the Unit Circle</a:t>
          </a:r>
          <a:endParaRPr lang="en-US" b="1" dirty="0">
            <a:solidFill>
              <a:schemeClr val="tx1"/>
            </a:solidFill>
          </a:endParaRPr>
        </a:p>
      </dgm:t>
    </dgm:pt>
    <dgm:pt modelId="{F8BDD948-4080-4C96-B391-C80728CEB680}" type="parTrans" cxnId="{9B85445C-A648-49BC-8F8E-67D37269623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90678CF-7A94-4349-B091-D2DED3689D6A}" type="sibTrans" cxnId="{9B85445C-A648-49BC-8F8E-67D37269623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696271D-5C63-4570-BE62-79983926CB3C}">
      <dgm:prSet/>
      <dgm:spPr/>
      <dgm:t>
        <a:bodyPr/>
        <a:lstStyle/>
        <a:p>
          <a:r>
            <a:rPr lang="en-US" b="1" smtClean="0">
              <a:solidFill>
                <a:schemeClr val="tx1"/>
              </a:solidFill>
            </a:rPr>
            <a:t>Trig Ratios</a:t>
          </a:r>
          <a:endParaRPr lang="en-US" b="1" dirty="0">
            <a:solidFill>
              <a:schemeClr val="tx1"/>
            </a:solidFill>
          </a:endParaRPr>
        </a:p>
      </dgm:t>
    </dgm:pt>
    <dgm:pt modelId="{DB0AA74F-6D59-4356-97AD-051DACEACE99}" type="parTrans" cxnId="{DF679D56-C69B-4D7F-B908-3227F76EA77F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A1F84555-809A-433B-8931-96990E3B9B25}" type="sibTrans" cxnId="{DF679D56-C69B-4D7F-B908-3227F76EA77F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A30EAEAA-2D78-416D-AC99-E7D6375F24EC}">
      <dgm:prSet/>
      <dgm:spPr/>
      <dgm:t>
        <a:bodyPr/>
        <a:lstStyle/>
        <a:p>
          <a:r>
            <a:rPr lang="en-US" b="1" smtClean="0">
              <a:solidFill>
                <a:schemeClr val="tx1"/>
              </a:solidFill>
            </a:rPr>
            <a:t>Solving Problems</a:t>
          </a:r>
          <a:endParaRPr lang="en-US" b="1" dirty="0">
            <a:solidFill>
              <a:schemeClr val="tx1"/>
            </a:solidFill>
          </a:endParaRPr>
        </a:p>
      </dgm:t>
    </dgm:pt>
    <dgm:pt modelId="{AE77E1C8-483D-44B5-BE81-B8E673C1A4CE}" type="parTrans" cxnId="{EF672EA2-E806-4428-B32B-B196B03C0D5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C86B815-50DD-42D1-AE29-2A295CC02BD2}" type="sibTrans" cxnId="{EF672EA2-E806-4428-B32B-B196B03C0D5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52A87A2-2255-43CF-BDB1-24FCD6709F29}">
      <dgm:prSet/>
      <dgm:spPr/>
      <dgm:t>
        <a:bodyPr/>
        <a:lstStyle/>
        <a:p>
          <a:r>
            <a:rPr lang="en-US" b="1" smtClean="0">
              <a:solidFill>
                <a:schemeClr val="tx1"/>
              </a:solidFill>
            </a:rPr>
            <a:t>Solving Equations</a:t>
          </a:r>
          <a:endParaRPr lang="en-US" b="1" dirty="0">
            <a:solidFill>
              <a:schemeClr val="tx1"/>
            </a:solidFill>
          </a:endParaRPr>
        </a:p>
      </dgm:t>
    </dgm:pt>
    <dgm:pt modelId="{EA45934C-BA0B-4217-AC0D-880222099B85}" type="parTrans" cxnId="{3FA40C2B-8D55-473D-A7AC-6D04D6F0E93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F5248AD-2E9B-4F3C-96FC-72FDD7A7DA75}" type="sibTrans" cxnId="{3FA40C2B-8D55-473D-A7AC-6D04D6F0E93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2EA3FC4-2FFE-4DA5-B40C-1B333BEE4384}" type="pres">
      <dgm:prSet presAssocID="{A08873FC-85F5-47BA-B725-7D18E23A2B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A9F0CE-A5B5-455E-89CB-CF9E4E66E86A}" type="pres">
      <dgm:prSet presAssocID="{DFB189D9-D562-40BA-86C2-7E1234670FBB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86EB6A-A04D-49D9-BC48-78ED00C3A58F}" type="pres">
      <dgm:prSet presAssocID="{9C4F8F73-CD6F-4D74-9FF8-ED3CA100E99D}" presName="sibTrans" presStyleCnt="0"/>
      <dgm:spPr/>
      <dgm:t>
        <a:bodyPr/>
        <a:lstStyle/>
        <a:p>
          <a:endParaRPr lang="en-US"/>
        </a:p>
      </dgm:t>
    </dgm:pt>
    <dgm:pt modelId="{795A3931-7064-4889-887B-476E6572811A}" type="pres">
      <dgm:prSet presAssocID="{E42EE3E7-F7C1-4C8D-81F4-B4895E2895DC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7DA9FC-1B84-46BD-B49A-52ABF3EB508F}" type="pres">
      <dgm:prSet presAssocID="{DF1EB998-6CB7-4A3C-B5A0-9840ECFB0F27}" presName="sibTrans" presStyleCnt="0"/>
      <dgm:spPr/>
      <dgm:t>
        <a:bodyPr/>
        <a:lstStyle/>
        <a:p>
          <a:endParaRPr lang="en-US"/>
        </a:p>
      </dgm:t>
    </dgm:pt>
    <dgm:pt modelId="{58912FDF-477F-4423-850C-2F9771FF56C6}" type="pres">
      <dgm:prSet presAssocID="{53EE9D77-904D-405A-B36E-3B144C8B960A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04C837-1A87-4003-A3C7-FE7172156064}" type="pres">
      <dgm:prSet presAssocID="{F93AF774-D514-4B8D-B83A-24B1E9A741C4}" presName="sibTrans" presStyleCnt="0"/>
      <dgm:spPr/>
      <dgm:t>
        <a:bodyPr/>
        <a:lstStyle/>
        <a:p>
          <a:endParaRPr lang="en-US"/>
        </a:p>
      </dgm:t>
    </dgm:pt>
    <dgm:pt modelId="{A56F9301-CD87-43B7-99C8-54AB154342BA}" type="pres">
      <dgm:prSet presAssocID="{01D37185-673E-4903-995B-4B594DE5C12C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652599-D6D6-46D6-9C68-1C2D21412C09}" type="pres">
      <dgm:prSet presAssocID="{4BE24979-A4B8-4A08-AAC1-D1A777493B6A}" presName="sibTrans" presStyleCnt="0"/>
      <dgm:spPr/>
      <dgm:t>
        <a:bodyPr/>
        <a:lstStyle/>
        <a:p>
          <a:endParaRPr lang="en-US"/>
        </a:p>
      </dgm:t>
    </dgm:pt>
    <dgm:pt modelId="{AD8BEFF0-1264-41F7-99B3-D35D778B329C}" type="pres">
      <dgm:prSet presAssocID="{57B74752-E00D-464B-8778-9024F9A9C16A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AE6DA1-0536-4103-A94B-1899D47531B3}" type="pres">
      <dgm:prSet presAssocID="{712B710E-4DE7-4F70-A52F-9506159E0D63}" presName="sibTrans" presStyleCnt="0"/>
      <dgm:spPr/>
      <dgm:t>
        <a:bodyPr/>
        <a:lstStyle/>
        <a:p>
          <a:endParaRPr lang="en-US"/>
        </a:p>
      </dgm:t>
    </dgm:pt>
    <dgm:pt modelId="{9026D0E4-D491-4074-8D54-E567614B7843}" type="pres">
      <dgm:prSet presAssocID="{451484BF-B0BA-4F5A-850A-C04EAB4B2070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997D2B-7E88-40EC-835F-5948CAE0CA8E}" type="pres">
      <dgm:prSet presAssocID="{590678CF-7A94-4349-B091-D2DED3689D6A}" presName="sibTrans" presStyleCnt="0"/>
      <dgm:spPr/>
      <dgm:t>
        <a:bodyPr/>
        <a:lstStyle/>
        <a:p>
          <a:endParaRPr lang="en-US"/>
        </a:p>
      </dgm:t>
    </dgm:pt>
    <dgm:pt modelId="{78334336-6BE1-4D83-ABAB-C9C83E7F77CD}" type="pres">
      <dgm:prSet presAssocID="{1696271D-5C63-4570-BE62-79983926CB3C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7FC36-F502-4AA7-BCD2-45C2EC7ADF11}" type="pres">
      <dgm:prSet presAssocID="{A1F84555-809A-433B-8931-96990E3B9B25}" presName="sibTrans" presStyleCnt="0"/>
      <dgm:spPr/>
      <dgm:t>
        <a:bodyPr/>
        <a:lstStyle/>
        <a:p>
          <a:endParaRPr lang="en-US"/>
        </a:p>
      </dgm:t>
    </dgm:pt>
    <dgm:pt modelId="{79481194-0D71-49D1-8438-3426BA0D86DA}" type="pres">
      <dgm:prSet presAssocID="{A30EAEAA-2D78-416D-AC99-E7D6375F24EC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2EE4A8-741C-4437-918E-AA83D930A6E4}" type="pres">
      <dgm:prSet presAssocID="{AC86B815-50DD-42D1-AE29-2A295CC02BD2}" presName="sibTrans" presStyleCnt="0"/>
      <dgm:spPr/>
      <dgm:t>
        <a:bodyPr/>
        <a:lstStyle/>
        <a:p>
          <a:endParaRPr lang="en-US"/>
        </a:p>
      </dgm:t>
    </dgm:pt>
    <dgm:pt modelId="{D930C5F2-B0E4-48DD-B0A6-547D5F7098AF}" type="pres">
      <dgm:prSet presAssocID="{352A87A2-2255-43CF-BDB1-24FCD6709F29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63FF6D-C032-4CE3-BC78-85D73D0C1491}" type="presOf" srcId="{352A87A2-2255-43CF-BDB1-24FCD6709F29}" destId="{D930C5F2-B0E4-48DD-B0A6-547D5F7098AF}" srcOrd="0" destOrd="0" presId="urn:microsoft.com/office/officeart/2005/8/layout/default"/>
    <dgm:cxn modelId="{529FB628-04B4-4DE1-A100-A190DE3F09A4}" type="presOf" srcId="{E42EE3E7-F7C1-4C8D-81F4-B4895E2895DC}" destId="{795A3931-7064-4889-887B-476E6572811A}" srcOrd="0" destOrd="0" presId="urn:microsoft.com/office/officeart/2005/8/layout/default"/>
    <dgm:cxn modelId="{8061DE06-0244-48EB-AED6-69435C203FEB}" srcId="{A08873FC-85F5-47BA-B725-7D18E23A2BD0}" destId="{DFB189D9-D562-40BA-86C2-7E1234670FBB}" srcOrd="0" destOrd="0" parTransId="{1DC98B56-270B-4594-AF30-07D9AA2F3135}" sibTransId="{9C4F8F73-CD6F-4D74-9FF8-ED3CA100E99D}"/>
    <dgm:cxn modelId="{881DBB66-2FE0-406E-AAF9-C9BB44A1BB86}" type="presOf" srcId="{A30EAEAA-2D78-416D-AC99-E7D6375F24EC}" destId="{79481194-0D71-49D1-8438-3426BA0D86DA}" srcOrd="0" destOrd="0" presId="urn:microsoft.com/office/officeart/2005/8/layout/default"/>
    <dgm:cxn modelId="{184C3A5D-2AA0-49F7-BBC1-91BBCCFC4C8C}" srcId="{A08873FC-85F5-47BA-B725-7D18E23A2BD0}" destId="{57B74752-E00D-464B-8778-9024F9A9C16A}" srcOrd="4" destOrd="0" parTransId="{7866F957-FD40-4665-83C8-588494093E54}" sibTransId="{712B710E-4DE7-4F70-A52F-9506159E0D63}"/>
    <dgm:cxn modelId="{9392F50B-16CF-476C-8BB4-DF9C32A203F8}" srcId="{A08873FC-85F5-47BA-B725-7D18E23A2BD0}" destId="{01D37185-673E-4903-995B-4B594DE5C12C}" srcOrd="3" destOrd="0" parTransId="{5683CE1A-3E5B-429B-825D-7C25603E8320}" sibTransId="{4BE24979-A4B8-4A08-AAC1-D1A777493B6A}"/>
    <dgm:cxn modelId="{8C179452-8288-4A7D-8402-1CB62BC64D71}" type="presOf" srcId="{A08873FC-85F5-47BA-B725-7D18E23A2BD0}" destId="{72EA3FC4-2FFE-4DA5-B40C-1B333BEE4384}" srcOrd="0" destOrd="0" presId="urn:microsoft.com/office/officeart/2005/8/layout/default"/>
    <dgm:cxn modelId="{39750FF0-2D5C-4EA9-BA86-0B94B3A09400}" type="presOf" srcId="{53EE9D77-904D-405A-B36E-3B144C8B960A}" destId="{58912FDF-477F-4423-850C-2F9771FF56C6}" srcOrd="0" destOrd="0" presId="urn:microsoft.com/office/officeart/2005/8/layout/default"/>
    <dgm:cxn modelId="{9B85445C-A648-49BC-8F8E-67D372696238}" srcId="{A08873FC-85F5-47BA-B725-7D18E23A2BD0}" destId="{451484BF-B0BA-4F5A-850A-C04EAB4B2070}" srcOrd="5" destOrd="0" parTransId="{F8BDD948-4080-4C96-B391-C80728CEB680}" sibTransId="{590678CF-7A94-4349-B091-D2DED3689D6A}"/>
    <dgm:cxn modelId="{6614E664-5B7D-45DE-BD12-3CD4341806CE}" type="presOf" srcId="{DFB189D9-D562-40BA-86C2-7E1234670FBB}" destId="{72A9F0CE-A5B5-455E-89CB-CF9E4E66E86A}" srcOrd="0" destOrd="0" presId="urn:microsoft.com/office/officeart/2005/8/layout/default"/>
    <dgm:cxn modelId="{406BCBA8-AE19-487E-990A-DA4E19895D01}" type="presOf" srcId="{1696271D-5C63-4570-BE62-79983926CB3C}" destId="{78334336-6BE1-4D83-ABAB-C9C83E7F77CD}" srcOrd="0" destOrd="0" presId="urn:microsoft.com/office/officeart/2005/8/layout/default"/>
    <dgm:cxn modelId="{3FFC0128-FFEB-4C14-BA81-26A893C0509E}" srcId="{A08873FC-85F5-47BA-B725-7D18E23A2BD0}" destId="{53EE9D77-904D-405A-B36E-3B144C8B960A}" srcOrd="2" destOrd="0" parTransId="{767A8C08-04F9-404F-AB8E-C9A45D4E4657}" sibTransId="{F93AF774-D514-4B8D-B83A-24B1E9A741C4}"/>
    <dgm:cxn modelId="{B3C57154-F736-49A0-9583-D9A509D3E584}" type="presOf" srcId="{01D37185-673E-4903-995B-4B594DE5C12C}" destId="{A56F9301-CD87-43B7-99C8-54AB154342BA}" srcOrd="0" destOrd="0" presId="urn:microsoft.com/office/officeart/2005/8/layout/default"/>
    <dgm:cxn modelId="{EF672EA2-E806-4428-B32B-B196B03C0D59}" srcId="{A08873FC-85F5-47BA-B725-7D18E23A2BD0}" destId="{A30EAEAA-2D78-416D-AC99-E7D6375F24EC}" srcOrd="7" destOrd="0" parTransId="{AE77E1C8-483D-44B5-BE81-B8E673C1A4CE}" sibTransId="{AC86B815-50DD-42D1-AE29-2A295CC02BD2}"/>
    <dgm:cxn modelId="{60635FFA-A860-4119-969D-C80EFAD85FD6}" srcId="{A08873FC-85F5-47BA-B725-7D18E23A2BD0}" destId="{E42EE3E7-F7C1-4C8D-81F4-B4895E2895DC}" srcOrd="1" destOrd="0" parTransId="{F1CF2D31-4706-44A7-BB80-DE22DAAFBE1E}" sibTransId="{DF1EB998-6CB7-4A3C-B5A0-9840ECFB0F27}"/>
    <dgm:cxn modelId="{26EEB0A7-9E2C-4F06-A73F-9B5B6D73CC61}" type="presOf" srcId="{451484BF-B0BA-4F5A-850A-C04EAB4B2070}" destId="{9026D0E4-D491-4074-8D54-E567614B7843}" srcOrd="0" destOrd="0" presId="urn:microsoft.com/office/officeart/2005/8/layout/default"/>
    <dgm:cxn modelId="{DF679D56-C69B-4D7F-B908-3227F76EA77F}" srcId="{A08873FC-85F5-47BA-B725-7D18E23A2BD0}" destId="{1696271D-5C63-4570-BE62-79983926CB3C}" srcOrd="6" destOrd="0" parTransId="{DB0AA74F-6D59-4356-97AD-051DACEACE99}" sibTransId="{A1F84555-809A-433B-8931-96990E3B9B25}"/>
    <dgm:cxn modelId="{AC92F6F6-6A37-4246-9C48-69A570017A26}" type="presOf" srcId="{57B74752-E00D-464B-8778-9024F9A9C16A}" destId="{AD8BEFF0-1264-41F7-99B3-D35D778B329C}" srcOrd="0" destOrd="0" presId="urn:microsoft.com/office/officeart/2005/8/layout/default"/>
    <dgm:cxn modelId="{3FA40C2B-8D55-473D-A7AC-6D04D6F0E939}" srcId="{A08873FC-85F5-47BA-B725-7D18E23A2BD0}" destId="{352A87A2-2255-43CF-BDB1-24FCD6709F29}" srcOrd="8" destOrd="0" parTransId="{EA45934C-BA0B-4217-AC0D-880222099B85}" sibTransId="{8F5248AD-2E9B-4F3C-96FC-72FDD7A7DA75}"/>
    <dgm:cxn modelId="{BAF4800F-5FAC-4E06-ACDA-2A57A1141DE4}" type="presParOf" srcId="{72EA3FC4-2FFE-4DA5-B40C-1B333BEE4384}" destId="{72A9F0CE-A5B5-455E-89CB-CF9E4E66E86A}" srcOrd="0" destOrd="0" presId="urn:microsoft.com/office/officeart/2005/8/layout/default"/>
    <dgm:cxn modelId="{A2EA08BD-F97B-4E35-8106-1683A84700B5}" type="presParOf" srcId="{72EA3FC4-2FFE-4DA5-B40C-1B333BEE4384}" destId="{4786EB6A-A04D-49D9-BC48-78ED00C3A58F}" srcOrd="1" destOrd="0" presId="urn:microsoft.com/office/officeart/2005/8/layout/default"/>
    <dgm:cxn modelId="{10102266-B1F6-4DE9-82B0-C84D6DB5643E}" type="presParOf" srcId="{72EA3FC4-2FFE-4DA5-B40C-1B333BEE4384}" destId="{795A3931-7064-4889-887B-476E6572811A}" srcOrd="2" destOrd="0" presId="urn:microsoft.com/office/officeart/2005/8/layout/default"/>
    <dgm:cxn modelId="{95289250-AAF7-4C3C-A274-BBC7477D5EF7}" type="presParOf" srcId="{72EA3FC4-2FFE-4DA5-B40C-1B333BEE4384}" destId="{7B7DA9FC-1B84-46BD-B49A-52ABF3EB508F}" srcOrd="3" destOrd="0" presId="urn:microsoft.com/office/officeart/2005/8/layout/default"/>
    <dgm:cxn modelId="{11188DDB-4FD8-424C-8392-CD6CAD18217C}" type="presParOf" srcId="{72EA3FC4-2FFE-4DA5-B40C-1B333BEE4384}" destId="{58912FDF-477F-4423-850C-2F9771FF56C6}" srcOrd="4" destOrd="0" presId="urn:microsoft.com/office/officeart/2005/8/layout/default"/>
    <dgm:cxn modelId="{64897208-AAE2-489F-825D-17D4BBCAD16C}" type="presParOf" srcId="{72EA3FC4-2FFE-4DA5-B40C-1B333BEE4384}" destId="{7704C837-1A87-4003-A3C7-FE7172156064}" srcOrd="5" destOrd="0" presId="urn:microsoft.com/office/officeart/2005/8/layout/default"/>
    <dgm:cxn modelId="{59CB754B-9E8F-4171-8F90-33E414D17E8C}" type="presParOf" srcId="{72EA3FC4-2FFE-4DA5-B40C-1B333BEE4384}" destId="{A56F9301-CD87-43B7-99C8-54AB154342BA}" srcOrd="6" destOrd="0" presId="urn:microsoft.com/office/officeart/2005/8/layout/default"/>
    <dgm:cxn modelId="{0AA7FF04-7FB4-4355-98C9-FF2ACB1AC784}" type="presParOf" srcId="{72EA3FC4-2FFE-4DA5-B40C-1B333BEE4384}" destId="{B8652599-D6D6-46D6-9C68-1C2D21412C09}" srcOrd="7" destOrd="0" presId="urn:microsoft.com/office/officeart/2005/8/layout/default"/>
    <dgm:cxn modelId="{416A6A3F-80EF-43A9-BE67-3FFBC54D17F2}" type="presParOf" srcId="{72EA3FC4-2FFE-4DA5-B40C-1B333BEE4384}" destId="{AD8BEFF0-1264-41F7-99B3-D35D778B329C}" srcOrd="8" destOrd="0" presId="urn:microsoft.com/office/officeart/2005/8/layout/default"/>
    <dgm:cxn modelId="{19AE6692-4336-4904-A7EE-E724A6EF0AF6}" type="presParOf" srcId="{72EA3FC4-2FFE-4DA5-B40C-1B333BEE4384}" destId="{44AE6DA1-0536-4103-A94B-1899D47531B3}" srcOrd="9" destOrd="0" presId="urn:microsoft.com/office/officeart/2005/8/layout/default"/>
    <dgm:cxn modelId="{939CD1ED-276B-4D96-86CC-255F733C71E8}" type="presParOf" srcId="{72EA3FC4-2FFE-4DA5-B40C-1B333BEE4384}" destId="{9026D0E4-D491-4074-8D54-E567614B7843}" srcOrd="10" destOrd="0" presId="urn:microsoft.com/office/officeart/2005/8/layout/default"/>
    <dgm:cxn modelId="{124E4EB1-D5FA-4DC8-9AF6-0FB6F636C52C}" type="presParOf" srcId="{72EA3FC4-2FFE-4DA5-B40C-1B333BEE4384}" destId="{65997D2B-7E88-40EC-835F-5948CAE0CA8E}" srcOrd="11" destOrd="0" presId="urn:microsoft.com/office/officeart/2005/8/layout/default"/>
    <dgm:cxn modelId="{538200CA-F765-4ACD-8A4A-0B4FE51DA4F8}" type="presParOf" srcId="{72EA3FC4-2FFE-4DA5-B40C-1B333BEE4384}" destId="{78334336-6BE1-4D83-ABAB-C9C83E7F77CD}" srcOrd="12" destOrd="0" presId="urn:microsoft.com/office/officeart/2005/8/layout/default"/>
    <dgm:cxn modelId="{2F5182CC-AE88-43B1-B288-7ABB2EAFE7EF}" type="presParOf" srcId="{72EA3FC4-2FFE-4DA5-B40C-1B333BEE4384}" destId="{61D7FC36-F502-4AA7-BCD2-45C2EC7ADF11}" srcOrd="13" destOrd="0" presId="urn:microsoft.com/office/officeart/2005/8/layout/default"/>
    <dgm:cxn modelId="{258F398E-051B-4CDB-8407-7498AF97B725}" type="presParOf" srcId="{72EA3FC4-2FFE-4DA5-B40C-1B333BEE4384}" destId="{79481194-0D71-49D1-8438-3426BA0D86DA}" srcOrd="14" destOrd="0" presId="urn:microsoft.com/office/officeart/2005/8/layout/default"/>
    <dgm:cxn modelId="{F4252F81-D843-42DA-A033-E4C80391C9BE}" type="presParOf" srcId="{72EA3FC4-2FFE-4DA5-B40C-1B333BEE4384}" destId="{922EE4A8-741C-4437-918E-AA83D930A6E4}" srcOrd="15" destOrd="0" presId="urn:microsoft.com/office/officeart/2005/8/layout/default"/>
    <dgm:cxn modelId="{85B5D69B-A5D4-48CC-B24A-AA4A8678F219}" type="presParOf" srcId="{72EA3FC4-2FFE-4DA5-B40C-1B333BEE4384}" destId="{D930C5F2-B0E4-48DD-B0A6-547D5F7098AF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A9F0CE-A5B5-455E-89CB-CF9E4E66E86A}">
      <dsp:nvSpPr>
        <dsp:cNvPr id="0" name=""/>
        <dsp:cNvSpPr/>
      </dsp:nvSpPr>
      <dsp:spPr>
        <a:xfrm>
          <a:off x="0" y="428944"/>
          <a:ext cx="2571749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smtClean="0">
              <a:solidFill>
                <a:schemeClr val="tx1"/>
              </a:solidFill>
            </a:rPr>
            <a:t>Degrees</a:t>
          </a:r>
          <a:endParaRPr lang="en-US" sz="3300" b="1" kern="1200" dirty="0">
            <a:solidFill>
              <a:schemeClr val="tx1"/>
            </a:solidFill>
          </a:endParaRPr>
        </a:p>
      </dsp:txBody>
      <dsp:txXfrm>
        <a:off x="0" y="428944"/>
        <a:ext cx="2571749" cy="1543050"/>
      </dsp:txXfrm>
    </dsp:sp>
    <dsp:sp modelId="{795A3931-7064-4889-887B-476E6572811A}">
      <dsp:nvSpPr>
        <dsp:cNvPr id="0" name=""/>
        <dsp:cNvSpPr/>
      </dsp:nvSpPr>
      <dsp:spPr>
        <a:xfrm>
          <a:off x="2828925" y="428944"/>
          <a:ext cx="2571749" cy="1543050"/>
        </a:xfrm>
        <a:prstGeom prst="rect">
          <a:avLst/>
        </a:prstGeom>
        <a:solidFill>
          <a:schemeClr val="accent5">
            <a:hueOff val="-1241735"/>
            <a:satOff val="4976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smtClean="0">
              <a:solidFill>
                <a:schemeClr val="tx1"/>
              </a:solidFill>
            </a:rPr>
            <a:t>Radians</a:t>
          </a:r>
          <a:endParaRPr lang="en-US" sz="3300" b="1" kern="1200" dirty="0">
            <a:solidFill>
              <a:schemeClr val="tx1"/>
            </a:solidFill>
          </a:endParaRPr>
        </a:p>
      </dsp:txBody>
      <dsp:txXfrm>
        <a:off x="2828925" y="428944"/>
        <a:ext cx="2571749" cy="1543050"/>
      </dsp:txXfrm>
    </dsp:sp>
    <dsp:sp modelId="{58912FDF-477F-4423-850C-2F9771FF56C6}">
      <dsp:nvSpPr>
        <dsp:cNvPr id="0" name=""/>
        <dsp:cNvSpPr/>
      </dsp:nvSpPr>
      <dsp:spPr>
        <a:xfrm>
          <a:off x="5657849" y="428944"/>
          <a:ext cx="2571749" cy="1543050"/>
        </a:xfrm>
        <a:prstGeom prst="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smtClean="0">
              <a:solidFill>
                <a:schemeClr val="tx1"/>
              </a:solidFill>
            </a:rPr>
            <a:t>Coterminal Angles</a:t>
          </a:r>
          <a:endParaRPr lang="en-US" sz="3300" b="1" kern="1200" dirty="0">
            <a:solidFill>
              <a:schemeClr val="tx1"/>
            </a:solidFill>
          </a:endParaRPr>
        </a:p>
      </dsp:txBody>
      <dsp:txXfrm>
        <a:off x="5657849" y="428944"/>
        <a:ext cx="2571749" cy="1543050"/>
      </dsp:txXfrm>
    </dsp:sp>
    <dsp:sp modelId="{A56F9301-CD87-43B7-99C8-54AB154342BA}">
      <dsp:nvSpPr>
        <dsp:cNvPr id="0" name=""/>
        <dsp:cNvSpPr/>
      </dsp:nvSpPr>
      <dsp:spPr>
        <a:xfrm>
          <a:off x="0" y="2229169"/>
          <a:ext cx="2571749" cy="1543050"/>
        </a:xfrm>
        <a:prstGeom prst="rect">
          <a:avLst/>
        </a:prstGeom>
        <a:solidFill>
          <a:schemeClr val="accent5">
            <a:hueOff val="-3725204"/>
            <a:satOff val="14929"/>
            <a:lumOff val="32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smtClean="0">
              <a:solidFill>
                <a:schemeClr val="tx1"/>
              </a:solidFill>
            </a:rPr>
            <a:t>Arc Length</a:t>
          </a:r>
          <a:endParaRPr lang="en-US" sz="3300" b="1" kern="1200" dirty="0">
            <a:solidFill>
              <a:schemeClr val="tx1"/>
            </a:solidFill>
          </a:endParaRPr>
        </a:p>
      </dsp:txBody>
      <dsp:txXfrm>
        <a:off x="0" y="2229169"/>
        <a:ext cx="2571749" cy="1543050"/>
      </dsp:txXfrm>
    </dsp:sp>
    <dsp:sp modelId="{AD8BEFF0-1264-41F7-99B3-D35D778B329C}">
      <dsp:nvSpPr>
        <dsp:cNvPr id="0" name=""/>
        <dsp:cNvSpPr/>
      </dsp:nvSpPr>
      <dsp:spPr>
        <a:xfrm>
          <a:off x="2828925" y="2229169"/>
          <a:ext cx="2571749" cy="1543050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smtClean="0">
              <a:solidFill>
                <a:schemeClr val="tx1"/>
              </a:solidFill>
            </a:rPr>
            <a:t>Unit Circle</a:t>
          </a:r>
          <a:endParaRPr lang="en-US" sz="3300" b="1" kern="1200" dirty="0">
            <a:solidFill>
              <a:schemeClr val="tx1"/>
            </a:solidFill>
          </a:endParaRPr>
        </a:p>
      </dsp:txBody>
      <dsp:txXfrm>
        <a:off x="2828925" y="2229169"/>
        <a:ext cx="2571749" cy="1543050"/>
      </dsp:txXfrm>
    </dsp:sp>
    <dsp:sp modelId="{9026D0E4-D491-4074-8D54-E567614B7843}">
      <dsp:nvSpPr>
        <dsp:cNvPr id="0" name=""/>
        <dsp:cNvSpPr/>
      </dsp:nvSpPr>
      <dsp:spPr>
        <a:xfrm>
          <a:off x="5657849" y="2229169"/>
          <a:ext cx="2571749" cy="1543050"/>
        </a:xfrm>
        <a:prstGeom prst="rect">
          <a:avLst/>
        </a:prstGeom>
        <a:solidFill>
          <a:schemeClr val="accent5">
            <a:hueOff val="-6208672"/>
            <a:satOff val="24882"/>
            <a:lumOff val="5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smtClean="0">
              <a:solidFill>
                <a:schemeClr val="tx1"/>
              </a:solidFill>
            </a:rPr>
            <a:t>Points on the Unit Circle</a:t>
          </a:r>
          <a:endParaRPr lang="en-US" sz="3300" b="1" kern="1200" dirty="0">
            <a:solidFill>
              <a:schemeClr val="tx1"/>
            </a:solidFill>
          </a:endParaRPr>
        </a:p>
      </dsp:txBody>
      <dsp:txXfrm>
        <a:off x="5657849" y="2229169"/>
        <a:ext cx="2571749" cy="1543050"/>
      </dsp:txXfrm>
    </dsp:sp>
    <dsp:sp modelId="{78334336-6BE1-4D83-ABAB-C9C83E7F77CD}">
      <dsp:nvSpPr>
        <dsp:cNvPr id="0" name=""/>
        <dsp:cNvSpPr/>
      </dsp:nvSpPr>
      <dsp:spPr>
        <a:xfrm>
          <a:off x="0" y="4029394"/>
          <a:ext cx="2571749" cy="1543050"/>
        </a:xfrm>
        <a:prstGeom prst="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smtClean="0">
              <a:solidFill>
                <a:schemeClr val="tx1"/>
              </a:solidFill>
            </a:rPr>
            <a:t>Trig Ratios</a:t>
          </a:r>
          <a:endParaRPr lang="en-US" sz="3300" b="1" kern="1200" dirty="0">
            <a:solidFill>
              <a:schemeClr val="tx1"/>
            </a:solidFill>
          </a:endParaRPr>
        </a:p>
      </dsp:txBody>
      <dsp:txXfrm>
        <a:off x="0" y="4029394"/>
        <a:ext cx="2571749" cy="1543050"/>
      </dsp:txXfrm>
    </dsp:sp>
    <dsp:sp modelId="{79481194-0D71-49D1-8438-3426BA0D86DA}">
      <dsp:nvSpPr>
        <dsp:cNvPr id="0" name=""/>
        <dsp:cNvSpPr/>
      </dsp:nvSpPr>
      <dsp:spPr>
        <a:xfrm>
          <a:off x="2828925" y="4029394"/>
          <a:ext cx="2571749" cy="1543050"/>
        </a:xfrm>
        <a:prstGeom prst="rect">
          <a:avLst/>
        </a:prstGeom>
        <a:solidFill>
          <a:schemeClr val="accent5">
            <a:hueOff val="-8692142"/>
            <a:satOff val="34835"/>
            <a:lumOff val="7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smtClean="0">
              <a:solidFill>
                <a:schemeClr val="tx1"/>
              </a:solidFill>
            </a:rPr>
            <a:t>Solving Problems</a:t>
          </a:r>
          <a:endParaRPr lang="en-US" sz="3300" b="1" kern="1200" dirty="0">
            <a:solidFill>
              <a:schemeClr val="tx1"/>
            </a:solidFill>
          </a:endParaRPr>
        </a:p>
      </dsp:txBody>
      <dsp:txXfrm>
        <a:off x="2828925" y="4029394"/>
        <a:ext cx="2571749" cy="1543050"/>
      </dsp:txXfrm>
    </dsp:sp>
    <dsp:sp modelId="{D930C5F2-B0E4-48DD-B0A6-547D5F7098AF}">
      <dsp:nvSpPr>
        <dsp:cNvPr id="0" name=""/>
        <dsp:cNvSpPr/>
      </dsp:nvSpPr>
      <dsp:spPr>
        <a:xfrm>
          <a:off x="5657849" y="4029394"/>
          <a:ext cx="2571749" cy="1543050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smtClean="0">
              <a:solidFill>
                <a:schemeClr val="tx1"/>
              </a:solidFill>
            </a:rPr>
            <a:t>Solving Equations</a:t>
          </a:r>
          <a:endParaRPr lang="en-US" sz="3300" b="1" kern="1200" dirty="0">
            <a:solidFill>
              <a:schemeClr val="tx1"/>
            </a:solidFill>
          </a:endParaRPr>
        </a:p>
      </dsp:txBody>
      <dsp:txXfrm>
        <a:off x="5657849" y="4029394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17" Type="http://schemas.openxmlformats.org/officeDocument/2006/relationships/image" Target="../media/image25.wmf"/><Relationship Id="rId2" Type="http://schemas.openxmlformats.org/officeDocument/2006/relationships/image" Target="../media/image10.wmf"/><Relationship Id="rId16" Type="http://schemas.openxmlformats.org/officeDocument/2006/relationships/image" Target="../media/image24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5" Type="http://schemas.openxmlformats.org/officeDocument/2006/relationships/image" Target="../media/image2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Relationship Id="rId1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12" Type="http://schemas.openxmlformats.org/officeDocument/2006/relationships/image" Target="../media/image61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11" Type="http://schemas.openxmlformats.org/officeDocument/2006/relationships/image" Target="../media/image60.wmf"/><Relationship Id="rId5" Type="http://schemas.openxmlformats.org/officeDocument/2006/relationships/image" Target="../media/image54.wmf"/><Relationship Id="rId10" Type="http://schemas.openxmlformats.org/officeDocument/2006/relationships/image" Target="../media/image59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image" Target="../media/image74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12" Type="http://schemas.openxmlformats.org/officeDocument/2006/relationships/image" Target="../media/image73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11" Type="http://schemas.openxmlformats.org/officeDocument/2006/relationships/image" Target="../media/image72.wmf"/><Relationship Id="rId5" Type="http://schemas.openxmlformats.org/officeDocument/2006/relationships/image" Target="../media/image66.wmf"/><Relationship Id="rId15" Type="http://schemas.openxmlformats.org/officeDocument/2006/relationships/image" Target="../media/image76.wmf"/><Relationship Id="rId10" Type="http://schemas.openxmlformats.org/officeDocument/2006/relationships/image" Target="../media/image71.wmf"/><Relationship Id="rId4" Type="http://schemas.openxmlformats.org/officeDocument/2006/relationships/image" Target="../media/image65.wmf"/><Relationship Id="rId9" Type="http://schemas.openxmlformats.org/officeDocument/2006/relationships/image" Target="../media/image70.wmf"/><Relationship Id="rId14" Type="http://schemas.openxmlformats.org/officeDocument/2006/relationships/image" Target="../media/image7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6E7CB-7E2D-4EDE-99D9-6EDE8EE0338C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7428D-8197-4FD7-AC2B-E4BB18A1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25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E3B5F6-55B5-4DB9-9DF8-EF38BB96829D}" type="slidenum">
              <a:rPr lang="en-US"/>
              <a:pPr/>
              <a:t>6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F611A2-6B6F-46E6-8D29-78A1B5EE1F36}" type="slidenum">
              <a:rPr lang="en-US"/>
              <a:pPr/>
              <a:t>7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01E69C-EEB0-47FC-B220-654CA58854BE}" type="slidenum">
              <a:rPr lang="en-US"/>
              <a:pPr/>
              <a:t>9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45C622-53C8-4973-BB03-3FDD4F3B4B36}" type="slidenum">
              <a:rPr lang="en-US"/>
              <a:pPr/>
              <a:t>11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fld id="{6E93DAD1-7ACD-42A3-9ADB-522EF5A69BBF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" pitchFamily="2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DD1B979D-04E0-4B0E-8977-2BD7990F9F85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fld id="{E1981FAF-0C88-428B-9D18-0A1B13692355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" pitchFamily="2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F611A2-6B6F-46E6-8D29-78A1B5EE1F36}" type="slidenum">
              <a:rPr lang="en-US"/>
              <a:pPr/>
              <a:t>16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45C622-53C8-4973-BB03-3FDD4F3B4B36}" type="slidenum">
              <a:rPr lang="en-US"/>
              <a:pPr/>
              <a:t>17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D6C5-F43C-466A-8EDD-788A3A080A75}" type="datetime1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14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E0A9D-0700-46B3-AAC8-9A829D9D3248}" type="datetime1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07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7E52-FF8F-4611-B2B3-6E1A81C59322}" type="datetime1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6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2C5A8-EDBD-435F-A69D-CD19DC5A07D3}" type="datetime1">
              <a:rPr lang="en-US" smtClean="0">
                <a:solidFill>
                  <a:srgbClr val="000000"/>
                </a:solidFill>
              </a:rPr>
              <a:t>10/6/2012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E8FEA5-4C3D-4ACC-8FD0-16836AA526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625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0F787-B26E-4048-9705-D6E1099F214F}" type="datetime1">
              <a:rPr lang="en-US" smtClean="0">
                <a:solidFill>
                  <a:srgbClr val="000000"/>
                </a:solidFill>
              </a:rPr>
              <a:t>10/6/2012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D83B4D-BDC6-4046-BA17-740C2CFB1F9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969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1750D-FEAD-48D0-AFB1-7DC58A776ADB}" type="datetime1">
              <a:rPr lang="en-US" smtClean="0">
                <a:solidFill>
                  <a:srgbClr val="000000"/>
                </a:solidFill>
              </a:rPr>
              <a:t>10/6/2012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A5ADF9-97CE-4526-A27A-72BB788D521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31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E35FB-A8AA-48EA-B7A1-31DDF21E7CA5}" type="datetime1">
              <a:rPr lang="en-US" smtClean="0">
                <a:solidFill>
                  <a:srgbClr val="000000"/>
                </a:solidFill>
              </a:rPr>
              <a:t>10/6/2012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E7266-CE22-49CF-8443-F05C7FFB5DA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584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79438-38A1-4FD9-B42B-40006A9F3118}" type="datetime1">
              <a:rPr lang="en-US" smtClean="0">
                <a:solidFill>
                  <a:srgbClr val="000000"/>
                </a:solidFill>
              </a:rPr>
              <a:t>10/6/2012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F305E-C07E-4677-8E92-C2636661C98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2138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DF430-662E-41C5-A297-E78D0D3BF87F}" type="datetime1">
              <a:rPr lang="en-US" smtClean="0">
                <a:solidFill>
                  <a:srgbClr val="000000"/>
                </a:solidFill>
              </a:rPr>
              <a:t>10/6/2012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020598-84DA-4D28-8F65-CA4B9BA9F76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8153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84753-5627-4872-BAED-907C752188A3}" type="datetime1">
              <a:rPr lang="en-US" smtClean="0">
                <a:solidFill>
                  <a:srgbClr val="000000"/>
                </a:solidFill>
              </a:rPr>
              <a:t>10/6/2012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A327F-8356-4F74-A316-55ACB3F5805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4681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AB635-F03A-4BFF-9F5A-40FF2F43CA88}" type="datetime1">
              <a:rPr lang="en-US" smtClean="0">
                <a:solidFill>
                  <a:srgbClr val="000000"/>
                </a:solidFill>
              </a:rPr>
              <a:t>10/6/2012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A6C26-FDDD-4962-8B4D-A1530599746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72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6DB5-8AAF-4186-9FB0-0B547A7E3ABE}" type="datetime1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988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9537D-8B55-4578-AAEE-3B55A78635F6}" type="datetime1">
              <a:rPr lang="en-US" smtClean="0">
                <a:solidFill>
                  <a:srgbClr val="000000"/>
                </a:solidFill>
              </a:rPr>
              <a:t>10/6/2012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9ACD8C-F300-4D1E-962D-FC91B356921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307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ABB7F-B718-4C81-89D6-BBA3BD5E119C}" type="datetime1">
              <a:rPr lang="en-US" smtClean="0">
                <a:solidFill>
                  <a:srgbClr val="000000"/>
                </a:solidFill>
              </a:rPr>
              <a:t>10/6/2012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1E1254-BA35-4157-BB92-E55EC30BED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0662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93939-6277-4C56-9AF7-9C20457E7D6D}" type="datetime1">
              <a:rPr lang="en-US" smtClean="0">
                <a:solidFill>
                  <a:srgbClr val="000000"/>
                </a:solidFill>
              </a:rPr>
              <a:t>10/6/2012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9AA250-3305-477E-AAB7-206260232D5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3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CE7-1E85-40C4-9BA7-EFE1658FE937}" type="datetime1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02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20D3-3C41-4D45-84E5-CEDD4B60175D}" type="datetime1">
              <a:rPr lang="en-US" smtClean="0"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27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65D8-E278-4A3F-9D0F-B5A3F3EB7BB1}" type="datetime1">
              <a:rPr lang="en-US" smtClean="0"/>
              <a:t>10/6/2012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53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3B5B-893D-45A5-8457-38AB2F2FB17E}" type="datetime1">
              <a:rPr lang="en-US" smtClean="0"/>
              <a:t>10/6/2012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29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4746-01B3-43BD-A128-D631A99F63A1}" type="datetime1">
              <a:rPr lang="en-US" smtClean="0"/>
              <a:t>10/6/2012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7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10FF-8CA0-46DF-A7DA-AE730A621552}" type="datetime1">
              <a:rPr lang="en-US" smtClean="0"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5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98138-CC64-47F9-B271-23970F90CF64}" type="datetime1">
              <a:rPr lang="en-US" smtClean="0"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6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7DB6-141C-4E9D-A256-6ACD2DC38E27}" type="datetime1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C2F69-FF35-4124-B7E7-F0C3CDEF7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1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32500">
              <a:srgbClr val="F0EBD5"/>
            </a:gs>
            <a:gs pos="50000">
              <a:srgbClr val="D1C39F"/>
            </a:gs>
            <a:gs pos="67500">
              <a:srgbClr val="F0EBD5"/>
            </a:gs>
            <a:gs pos="100000">
              <a:srgbClr val="FFEFD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+mn-ea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C679A87-7075-48B0-A0FE-CCFA60A01C2E}" type="datetime1">
              <a:rPr lang="en-US" smtClean="0">
                <a:solidFill>
                  <a:srgbClr val="000000"/>
                </a:solidFill>
              </a:rPr>
              <a:t>10/6/2012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+mn-ea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F04DEAE1-F3E8-4029-937F-2B8B084EBD97}" type="slidenum">
              <a:rPr lang="en-US" smtClean="0">
                <a:solidFill>
                  <a:srgbClr val="000000"/>
                </a:solidFill>
                <a:ea typeface="ＭＳ Ｐゴシック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772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5.gi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hyperlink" Target="4.1_178_IA.swf" TargetMode="External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40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wmf"/><Relationship Id="rId11" Type="http://schemas.openxmlformats.org/officeDocument/2006/relationships/hyperlink" Target="http://www.geogebra.org/en/upload/files/ppsb/radian.html" TargetMode="External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8.wmf"/><Relationship Id="rId4" Type="http://schemas.openxmlformats.org/officeDocument/2006/relationships/image" Target="../media/image39.png"/><Relationship Id="rId9" Type="http://schemas.openxmlformats.org/officeDocument/2006/relationships/oleObject" Target="../embeddings/oleObject2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46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2.wmf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4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54.wmf"/><Relationship Id="rId18" Type="http://schemas.openxmlformats.org/officeDocument/2006/relationships/oleObject" Target="../embeddings/oleObject41.bin"/><Relationship Id="rId26" Type="http://schemas.openxmlformats.org/officeDocument/2006/relationships/oleObject" Target="../embeddings/oleObject45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58.wmf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38.bin"/><Relationship Id="rId17" Type="http://schemas.openxmlformats.org/officeDocument/2006/relationships/image" Target="../media/image56.wmf"/><Relationship Id="rId25" Type="http://schemas.openxmlformats.org/officeDocument/2006/relationships/image" Target="../media/image6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0.bin"/><Relationship Id="rId20" Type="http://schemas.openxmlformats.org/officeDocument/2006/relationships/oleObject" Target="../embeddings/oleObject42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53.wmf"/><Relationship Id="rId24" Type="http://schemas.openxmlformats.org/officeDocument/2006/relationships/oleObject" Target="../embeddings/oleObject44.bin"/><Relationship Id="rId5" Type="http://schemas.openxmlformats.org/officeDocument/2006/relationships/image" Target="../media/image50.wmf"/><Relationship Id="rId15" Type="http://schemas.openxmlformats.org/officeDocument/2006/relationships/image" Target="../media/image55.wmf"/><Relationship Id="rId23" Type="http://schemas.openxmlformats.org/officeDocument/2006/relationships/image" Target="../media/image59.wmf"/><Relationship Id="rId10" Type="http://schemas.openxmlformats.org/officeDocument/2006/relationships/oleObject" Target="../embeddings/oleObject37.bin"/><Relationship Id="rId19" Type="http://schemas.openxmlformats.org/officeDocument/2006/relationships/image" Target="../media/image57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39.bin"/><Relationship Id="rId22" Type="http://schemas.openxmlformats.org/officeDocument/2006/relationships/oleObject" Target="../embeddings/oleObject43.bin"/><Relationship Id="rId27" Type="http://schemas.openxmlformats.org/officeDocument/2006/relationships/image" Target="../media/image6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66.wmf"/><Relationship Id="rId18" Type="http://schemas.openxmlformats.org/officeDocument/2006/relationships/oleObject" Target="../embeddings/oleObject53.bin"/><Relationship Id="rId26" Type="http://schemas.openxmlformats.org/officeDocument/2006/relationships/oleObject" Target="../embeddings/oleObject57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70.wmf"/><Relationship Id="rId7" Type="http://schemas.openxmlformats.org/officeDocument/2006/relationships/image" Target="../media/image63.wmf"/><Relationship Id="rId12" Type="http://schemas.openxmlformats.org/officeDocument/2006/relationships/oleObject" Target="../embeddings/oleObject50.bin"/><Relationship Id="rId17" Type="http://schemas.openxmlformats.org/officeDocument/2006/relationships/image" Target="../media/image68.wmf"/><Relationship Id="rId25" Type="http://schemas.openxmlformats.org/officeDocument/2006/relationships/image" Target="../media/image72.wmf"/><Relationship Id="rId33" Type="http://schemas.openxmlformats.org/officeDocument/2006/relationships/image" Target="../media/image7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2.bin"/><Relationship Id="rId20" Type="http://schemas.openxmlformats.org/officeDocument/2006/relationships/oleObject" Target="../embeddings/oleObject54.bin"/><Relationship Id="rId29" Type="http://schemas.openxmlformats.org/officeDocument/2006/relationships/image" Target="../media/image74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65.wmf"/><Relationship Id="rId24" Type="http://schemas.openxmlformats.org/officeDocument/2006/relationships/oleObject" Target="../embeddings/oleObject56.bin"/><Relationship Id="rId32" Type="http://schemas.openxmlformats.org/officeDocument/2006/relationships/oleObject" Target="../embeddings/oleObject60.bin"/><Relationship Id="rId5" Type="http://schemas.openxmlformats.org/officeDocument/2006/relationships/image" Target="../media/image62.wmf"/><Relationship Id="rId15" Type="http://schemas.openxmlformats.org/officeDocument/2006/relationships/image" Target="../media/image67.wmf"/><Relationship Id="rId23" Type="http://schemas.openxmlformats.org/officeDocument/2006/relationships/image" Target="../media/image71.wmf"/><Relationship Id="rId28" Type="http://schemas.openxmlformats.org/officeDocument/2006/relationships/oleObject" Target="../embeddings/oleObject58.bin"/><Relationship Id="rId10" Type="http://schemas.openxmlformats.org/officeDocument/2006/relationships/oleObject" Target="../embeddings/oleObject49.bin"/><Relationship Id="rId19" Type="http://schemas.openxmlformats.org/officeDocument/2006/relationships/image" Target="../media/image69.wmf"/><Relationship Id="rId31" Type="http://schemas.openxmlformats.org/officeDocument/2006/relationships/image" Target="../media/image75.wmf"/><Relationship Id="rId4" Type="http://schemas.openxmlformats.org/officeDocument/2006/relationships/oleObject" Target="../embeddings/oleObject46.bin"/><Relationship Id="rId9" Type="http://schemas.openxmlformats.org/officeDocument/2006/relationships/image" Target="../media/image64.wmf"/><Relationship Id="rId14" Type="http://schemas.openxmlformats.org/officeDocument/2006/relationships/oleObject" Target="../embeddings/oleObject51.bin"/><Relationship Id="rId22" Type="http://schemas.openxmlformats.org/officeDocument/2006/relationships/oleObject" Target="../embeddings/oleObject55.bin"/><Relationship Id="rId27" Type="http://schemas.openxmlformats.org/officeDocument/2006/relationships/image" Target="../media/image73.wmf"/><Relationship Id="rId30" Type="http://schemas.openxmlformats.org/officeDocument/2006/relationships/oleObject" Target="../embeddings/oleObject59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4.1_178_IA.sw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3.bin"/><Relationship Id="rId26" Type="http://schemas.openxmlformats.org/officeDocument/2006/relationships/oleObject" Target="../embeddings/oleObject17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7.wmf"/><Relationship Id="rId34" Type="http://schemas.openxmlformats.org/officeDocument/2006/relationships/oleObject" Target="../embeddings/oleObject21.bin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5.wmf"/><Relationship Id="rId25" Type="http://schemas.openxmlformats.org/officeDocument/2006/relationships/image" Target="../media/image19.wmf"/><Relationship Id="rId33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4.bin"/><Relationship Id="rId29" Type="http://schemas.openxmlformats.org/officeDocument/2006/relationships/image" Target="../media/image21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2.wmf"/><Relationship Id="rId24" Type="http://schemas.openxmlformats.org/officeDocument/2006/relationships/oleObject" Target="../embeddings/oleObject16.bin"/><Relationship Id="rId32" Type="http://schemas.openxmlformats.org/officeDocument/2006/relationships/oleObject" Target="../embeddings/oleObject20.bin"/><Relationship Id="rId37" Type="http://schemas.openxmlformats.org/officeDocument/2006/relationships/image" Target="../media/image25.wmf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23" Type="http://schemas.openxmlformats.org/officeDocument/2006/relationships/image" Target="../media/image18.wmf"/><Relationship Id="rId28" Type="http://schemas.openxmlformats.org/officeDocument/2006/relationships/oleObject" Target="../embeddings/oleObject18.bin"/><Relationship Id="rId36" Type="http://schemas.openxmlformats.org/officeDocument/2006/relationships/oleObject" Target="../embeddings/oleObject22.bin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6.wmf"/><Relationship Id="rId31" Type="http://schemas.openxmlformats.org/officeDocument/2006/relationships/image" Target="../media/image22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1.bin"/><Relationship Id="rId22" Type="http://schemas.openxmlformats.org/officeDocument/2006/relationships/oleObject" Target="../embeddings/oleObject15.bin"/><Relationship Id="rId27" Type="http://schemas.openxmlformats.org/officeDocument/2006/relationships/image" Target="../media/image20.wmf"/><Relationship Id="rId30" Type="http://schemas.openxmlformats.org/officeDocument/2006/relationships/oleObject" Target="../embeddings/oleObject19.bin"/><Relationship Id="rId35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4.1_170_IA.sw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127" y="228600"/>
            <a:ext cx="24765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96836" y="2331143"/>
            <a:ext cx="37078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Botanical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Name</a:t>
            </a:r>
          </a:p>
          <a:p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</a:rPr>
              <a:t>Narcissus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'Trigonometry' </a:t>
            </a:r>
          </a:p>
          <a:p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Plant Common Name</a:t>
            </a:r>
          </a:p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Trigonometry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Daffodil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4038600"/>
            <a:ext cx="8991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The </a:t>
            </a:r>
            <a:r>
              <a:rPr lang="en-US" sz="2400" b="1" dirty="0"/>
              <a:t>flowers of </a:t>
            </a:r>
            <a:r>
              <a:rPr lang="en-US" sz="2400" b="1" dirty="0" smtClean="0"/>
              <a:t>a Trigonometry Daffodil are of almost geometric precision</a:t>
            </a:r>
            <a:r>
              <a:rPr lang="en-US" sz="2400" b="1" dirty="0"/>
              <a:t> </a:t>
            </a:r>
            <a:r>
              <a:rPr lang="en-US" sz="2400" b="1" dirty="0" smtClean="0"/>
              <a:t>with their repeating patterns.</a:t>
            </a:r>
          </a:p>
        </p:txBody>
      </p:sp>
      <p:pic>
        <p:nvPicPr>
          <p:cNvPr id="18438" name="Picture 6" descr="http://www.ringhaddy-daffodils.com/acatalog/product-cosi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96548"/>
            <a:ext cx="238125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0" name="Picture 8" descr="http://www.ringhaddy-daffodils.com/acatalog/product-trigonometr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6548"/>
            <a:ext cx="1676400" cy="2789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2399" y="5167745"/>
            <a:ext cx="89915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Repeating patterns occur in sound, light, tides, time, and nature. </a:t>
            </a:r>
          </a:p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To analyse these repeating, cyclical patterns, we need to study the cyclical functions branch of trigonometry.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018" y="304800"/>
            <a:ext cx="4629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Coterminal Angles in General Form</a:t>
            </a:r>
          </a:p>
        </p:txBody>
      </p:sp>
      <p:sp>
        <p:nvSpPr>
          <p:cNvPr id="3" name="Rectangle 2"/>
          <p:cNvSpPr/>
          <p:nvPr/>
        </p:nvSpPr>
        <p:spPr>
          <a:xfrm>
            <a:off x="436418" y="1066800"/>
            <a:ext cx="80217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52F6"/>
                </a:solidFill>
              </a:rPr>
              <a:t>By adding or subtracting multiples of one full rotation, you can write an infinite number of angles that are </a:t>
            </a:r>
            <a:r>
              <a:rPr lang="en-US" sz="2400" b="1" dirty="0" err="1" smtClean="0">
                <a:solidFill>
                  <a:srgbClr val="0052F6"/>
                </a:solidFill>
              </a:rPr>
              <a:t>coterminal</a:t>
            </a:r>
            <a:r>
              <a:rPr lang="en-US" sz="2400" b="1" dirty="0" smtClean="0">
                <a:solidFill>
                  <a:srgbClr val="0052F6"/>
                </a:solidFill>
              </a:rPr>
              <a:t> with any given angle.</a:t>
            </a:r>
          </a:p>
        </p:txBody>
      </p:sp>
      <p:sp>
        <p:nvSpPr>
          <p:cNvPr id="4" name="Rectangle 3"/>
          <p:cNvSpPr/>
          <p:nvPr/>
        </p:nvSpPr>
        <p:spPr>
          <a:xfrm>
            <a:off x="583303" y="2514600"/>
            <a:ext cx="56899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θ</a:t>
            </a:r>
            <a:r>
              <a:rPr lang="en-US" sz="2400" b="1" dirty="0" smtClean="0">
                <a:solidFill>
                  <a:srgbClr val="FF0000"/>
                </a:solidFill>
              </a:rPr>
              <a:t> ± (360°)</a:t>
            </a:r>
            <a:r>
              <a:rPr lang="en-US" sz="2400" b="1" i="1" dirty="0" smtClean="0">
                <a:solidFill>
                  <a:srgbClr val="FF0000"/>
                </a:solidFill>
              </a:rPr>
              <a:t>n</a:t>
            </a:r>
            <a:r>
              <a:rPr lang="en-US" sz="2400" b="1" dirty="0" smtClean="0">
                <a:solidFill>
                  <a:srgbClr val="FF0000"/>
                </a:solidFill>
              </a:rPr>
              <a:t>,  where </a:t>
            </a:r>
            <a:r>
              <a:rPr lang="en-US" sz="2400" b="1" i="1" dirty="0" smtClean="0">
                <a:solidFill>
                  <a:srgbClr val="FF0000"/>
                </a:solidFill>
              </a:rPr>
              <a:t>n</a:t>
            </a:r>
            <a:r>
              <a:rPr lang="en-US" sz="2400" b="1" dirty="0" smtClean="0">
                <a:solidFill>
                  <a:srgbClr val="FF0000"/>
                </a:solidFill>
              </a:rPr>
              <a:t> is any natural number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36418" y="3276600"/>
            <a:ext cx="5848769" cy="1568451"/>
            <a:chOff x="436418" y="3276600"/>
            <a:chExt cx="5848769" cy="1568451"/>
          </a:xfrm>
        </p:grpSpPr>
        <p:sp>
          <p:nvSpPr>
            <p:cNvPr id="5" name="Rectangle 4"/>
            <p:cNvSpPr/>
            <p:nvPr/>
          </p:nvSpPr>
          <p:spPr>
            <a:xfrm>
              <a:off x="1752600" y="3585075"/>
              <a:ext cx="453258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FF33CC"/>
                  </a:solidFill>
                </a:rPr>
                <a:t>Why must </a:t>
              </a:r>
              <a:r>
                <a:rPr lang="en-US" sz="2400" b="1" i="1" dirty="0" smtClean="0">
                  <a:solidFill>
                    <a:srgbClr val="FF33CC"/>
                  </a:solidFill>
                </a:rPr>
                <a:t>n </a:t>
              </a:r>
              <a:r>
                <a:rPr lang="en-US" sz="2400" b="1" dirty="0" smtClean="0">
                  <a:solidFill>
                    <a:srgbClr val="FF33CC"/>
                  </a:solidFill>
                </a:rPr>
                <a:t>be a natural number?</a:t>
              </a:r>
              <a:endParaRPr lang="en-US" sz="2400" dirty="0">
                <a:solidFill>
                  <a:srgbClr val="FF33CC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418" y="3276600"/>
              <a:ext cx="1176338" cy="1568451"/>
            </a:xfrm>
            <a:prstGeom prst="rect">
              <a:avLst/>
            </a:prstGeom>
          </p:spPr>
        </p:pic>
      </p:grp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3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525588" y="0"/>
            <a:ext cx="72541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u="sng" dirty="0">
                <a:solidFill>
                  <a:schemeClr val="accent2"/>
                </a:solidFill>
              </a:rPr>
              <a:t>Sketching </a:t>
            </a:r>
            <a:r>
              <a:rPr lang="en-US" sz="2800" b="1" u="sng" dirty="0" smtClean="0">
                <a:solidFill>
                  <a:schemeClr val="accent2"/>
                </a:solidFill>
              </a:rPr>
              <a:t>Angles and Listing Coterminal Angles 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457200"/>
            <a:ext cx="89963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/>
              <a:t>Sketch the following angles in standard position. </a:t>
            </a:r>
            <a:r>
              <a:rPr lang="en-US" sz="2000" b="1" dirty="0" smtClean="0"/>
              <a:t>Identify all </a:t>
            </a:r>
            <a:r>
              <a:rPr lang="en-US" sz="2000" b="1" dirty="0" err="1" smtClean="0"/>
              <a:t>coterminal</a:t>
            </a:r>
            <a:r>
              <a:rPr lang="en-US" sz="2000" b="1" dirty="0" smtClean="0"/>
              <a:t> angles within the domain  -720° </a:t>
            </a:r>
            <a:r>
              <a:rPr lang="en-US" sz="2000" b="1" u="sng" dirty="0" smtClean="0"/>
              <a:t>&lt;</a:t>
            </a:r>
            <a:r>
              <a:rPr lang="en-US" sz="2000" b="1" dirty="0" smtClean="0"/>
              <a:t> </a:t>
            </a:r>
            <a:r>
              <a:rPr lang="el-GR" sz="2000" b="1" dirty="0" smtClean="0"/>
              <a:t>θ</a:t>
            </a:r>
            <a:r>
              <a:rPr lang="en-US" sz="2000" b="1" dirty="0" smtClean="0"/>
              <a:t> </a:t>
            </a:r>
            <a:r>
              <a:rPr lang="en-US" sz="2000" b="1" u="sng" dirty="0"/>
              <a:t>&lt;</a:t>
            </a:r>
            <a:r>
              <a:rPr lang="en-US" sz="2000" b="1" dirty="0"/>
              <a:t> 720° </a:t>
            </a:r>
            <a:r>
              <a:rPr lang="en-US" sz="2000" b="1" dirty="0" smtClean="0"/>
              <a:t>. Express each angle in general form.</a:t>
            </a:r>
            <a:endParaRPr lang="en-US" sz="2000" b="1" dirty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76200" y="1584325"/>
            <a:ext cx="1149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a)</a:t>
            </a:r>
            <a:r>
              <a:rPr lang="en-US"/>
              <a:t>  150</a:t>
            </a:r>
            <a:r>
              <a:rPr lang="en-US" baseline="30000"/>
              <a:t>0</a:t>
            </a:r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108325" y="1584325"/>
            <a:ext cx="1268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b)</a:t>
            </a:r>
            <a:r>
              <a:rPr lang="en-US"/>
              <a:t>  -240</a:t>
            </a:r>
            <a:r>
              <a:rPr lang="en-US" baseline="30000"/>
              <a:t>0</a:t>
            </a:r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232525" y="1600200"/>
            <a:ext cx="1131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c)</a:t>
            </a:r>
            <a:r>
              <a:rPr lang="en-US"/>
              <a:t>  570</a:t>
            </a:r>
            <a:r>
              <a:rPr lang="en-US" baseline="30000"/>
              <a:t>0</a:t>
            </a:r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7696200" y="2146300"/>
            <a:ext cx="0" cy="1600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6553200" y="2892425"/>
            <a:ext cx="2286000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4559300" y="2133600"/>
            <a:ext cx="0" cy="1600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3429000" y="2895600"/>
            <a:ext cx="2286000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1295400" y="2120900"/>
            <a:ext cx="0" cy="1600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228600" y="2882900"/>
            <a:ext cx="2286000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 flipV="1">
            <a:off x="469900" y="2273300"/>
            <a:ext cx="838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Arc 19"/>
          <p:cNvSpPr>
            <a:spLocks/>
          </p:cNvSpPr>
          <p:nvPr/>
        </p:nvSpPr>
        <p:spPr bwMode="auto">
          <a:xfrm>
            <a:off x="1047750" y="2532063"/>
            <a:ext cx="554038" cy="304800"/>
          </a:xfrm>
          <a:custGeom>
            <a:avLst/>
            <a:gdLst>
              <a:gd name="G0" fmla="+- 17565 0 0"/>
              <a:gd name="G1" fmla="+- 21600 0 0"/>
              <a:gd name="G2" fmla="+- 21600 0 0"/>
              <a:gd name="T0" fmla="*/ 0 w 39165"/>
              <a:gd name="T1" fmla="*/ 9031 h 21600"/>
              <a:gd name="T2" fmla="*/ 39165 w 39165"/>
              <a:gd name="T3" fmla="*/ 21600 h 21600"/>
              <a:gd name="T4" fmla="*/ 17565 w 3916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165" h="21600" fill="none" extrusionOk="0">
                <a:moveTo>
                  <a:pt x="-1" y="9030"/>
                </a:moveTo>
                <a:cubicBezTo>
                  <a:pt x="4054" y="3362"/>
                  <a:pt x="10595" y="-1"/>
                  <a:pt x="17565" y="0"/>
                </a:cubicBezTo>
                <a:cubicBezTo>
                  <a:pt x="29494" y="0"/>
                  <a:pt x="39165" y="9670"/>
                  <a:pt x="39165" y="21600"/>
                </a:cubicBezTo>
              </a:path>
              <a:path w="39165" h="21600" stroke="0" extrusionOk="0">
                <a:moveTo>
                  <a:pt x="-1" y="9030"/>
                </a:moveTo>
                <a:cubicBezTo>
                  <a:pt x="4054" y="3362"/>
                  <a:pt x="10595" y="-1"/>
                  <a:pt x="17565" y="0"/>
                </a:cubicBezTo>
                <a:cubicBezTo>
                  <a:pt x="29494" y="0"/>
                  <a:pt x="39165" y="9670"/>
                  <a:pt x="39165" y="21600"/>
                </a:cubicBezTo>
                <a:lnTo>
                  <a:pt x="17565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H="1" flipV="1">
            <a:off x="4241800" y="2133600"/>
            <a:ext cx="304800" cy="762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Arc 23"/>
          <p:cNvSpPr>
            <a:spLocks/>
          </p:cNvSpPr>
          <p:nvPr/>
        </p:nvSpPr>
        <p:spPr bwMode="auto">
          <a:xfrm flipH="1" flipV="1">
            <a:off x="4267200" y="2667000"/>
            <a:ext cx="573088" cy="457200"/>
          </a:xfrm>
          <a:custGeom>
            <a:avLst/>
            <a:gdLst>
              <a:gd name="G0" fmla="+- 21543 0 0"/>
              <a:gd name="G1" fmla="+- 21600 0 0"/>
              <a:gd name="G2" fmla="+- 21600 0 0"/>
              <a:gd name="T0" fmla="*/ 0 w 43143"/>
              <a:gd name="T1" fmla="*/ 20040 h 40102"/>
              <a:gd name="T2" fmla="*/ 32688 w 43143"/>
              <a:gd name="T3" fmla="*/ 40102 h 40102"/>
              <a:gd name="T4" fmla="*/ 21543 w 43143"/>
              <a:gd name="T5" fmla="*/ 21600 h 40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43" h="40102" fill="none" extrusionOk="0">
                <a:moveTo>
                  <a:pt x="-1" y="20039"/>
                </a:moveTo>
                <a:cubicBezTo>
                  <a:pt x="817" y="8745"/>
                  <a:pt x="10218" y="-1"/>
                  <a:pt x="21543" y="0"/>
                </a:cubicBezTo>
                <a:cubicBezTo>
                  <a:pt x="33472" y="0"/>
                  <a:pt x="43143" y="9670"/>
                  <a:pt x="43143" y="21600"/>
                </a:cubicBezTo>
                <a:cubicBezTo>
                  <a:pt x="43143" y="29173"/>
                  <a:pt x="39176" y="36194"/>
                  <a:pt x="32688" y="40102"/>
                </a:cubicBezTo>
              </a:path>
              <a:path w="43143" h="40102" stroke="0" extrusionOk="0">
                <a:moveTo>
                  <a:pt x="-1" y="20039"/>
                </a:moveTo>
                <a:cubicBezTo>
                  <a:pt x="817" y="8745"/>
                  <a:pt x="10218" y="-1"/>
                  <a:pt x="21543" y="0"/>
                </a:cubicBezTo>
                <a:cubicBezTo>
                  <a:pt x="33472" y="0"/>
                  <a:pt x="43143" y="9670"/>
                  <a:pt x="43143" y="21600"/>
                </a:cubicBezTo>
                <a:cubicBezTo>
                  <a:pt x="43143" y="29173"/>
                  <a:pt x="39176" y="36194"/>
                  <a:pt x="32688" y="40102"/>
                </a:cubicBezTo>
                <a:lnTo>
                  <a:pt x="21543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 flipH="1">
            <a:off x="6858000" y="2895600"/>
            <a:ext cx="838200" cy="304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76200" y="3886200"/>
            <a:ext cx="162980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/>
              <a:t>Positive</a:t>
            </a:r>
            <a:endParaRPr lang="en-US" sz="2000" b="1" dirty="0"/>
          </a:p>
          <a:p>
            <a:endParaRPr lang="en-US" sz="2000" b="1" dirty="0"/>
          </a:p>
          <a:p>
            <a:r>
              <a:rPr lang="en-US" sz="2000" b="1" dirty="0" smtClean="0"/>
              <a:t>Negative</a:t>
            </a:r>
            <a:endParaRPr lang="en-US" sz="2000" b="1" dirty="0"/>
          </a:p>
          <a:p>
            <a:endParaRPr lang="en-US" sz="2000" b="1" dirty="0"/>
          </a:p>
          <a:p>
            <a:r>
              <a:rPr lang="en-US" sz="2000" b="1" dirty="0" smtClean="0"/>
              <a:t>General Form</a:t>
            </a:r>
            <a:endParaRPr lang="en-US" sz="2000" b="1" dirty="0"/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1382155" y="3886200"/>
            <a:ext cx="66075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</a:rPr>
              <a:t>510</a:t>
            </a:r>
            <a:r>
              <a:rPr lang="en-US" sz="2000" b="1" baseline="30000" dirty="0" smtClean="0">
                <a:solidFill>
                  <a:srgbClr val="CC0000"/>
                </a:solidFill>
              </a:rPr>
              <a:t>0</a:t>
            </a:r>
            <a:endParaRPr lang="en-US" sz="2000" b="1" dirty="0">
              <a:solidFill>
                <a:srgbClr val="CC0000"/>
              </a:solidFill>
            </a:endParaRP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1219200" y="4554315"/>
            <a:ext cx="8547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</a:rPr>
              <a:t>  </a:t>
            </a:r>
            <a:r>
              <a:rPr lang="en-US" sz="2000" b="1" dirty="0" smtClean="0">
                <a:solidFill>
                  <a:srgbClr val="CC0000"/>
                </a:solidFill>
              </a:rPr>
              <a:t>-210</a:t>
            </a:r>
            <a:r>
              <a:rPr lang="en-US" sz="2000" b="1" baseline="30000" dirty="0" smtClean="0">
                <a:solidFill>
                  <a:srgbClr val="CC0000"/>
                </a:solidFill>
              </a:rPr>
              <a:t>0</a:t>
            </a:r>
            <a:endParaRPr lang="en-US" sz="2000" b="1" dirty="0">
              <a:solidFill>
                <a:srgbClr val="CC0000"/>
              </a:solidFill>
            </a:endParaRP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4419600" y="3904992"/>
            <a:ext cx="66075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</a:rPr>
              <a:t>120</a:t>
            </a:r>
            <a:r>
              <a:rPr lang="en-US" sz="2000" b="1" baseline="30000" dirty="0">
                <a:solidFill>
                  <a:srgbClr val="CC0000"/>
                </a:solidFill>
              </a:rPr>
              <a:t>0</a:t>
            </a:r>
            <a:endParaRPr lang="en-US" sz="2000" b="1" dirty="0">
              <a:solidFill>
                <a:srgbClr val="CC0000"/>
              </a:solidFill>
            </a:endParaRP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4887212" y="4501753"/>
            <a:ext cx="7393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</a:rPr>
              <a:t>-600</a:t>
            </a:r>
            <a:r>
              <a:rPr lang="en-US" sz="2000" b="1" baseline="30000" dirty="0" smtClean="0">
                <a:solidFill>
                  <a:srgbClr val="CC0000"/>
                </a:solidFill>
              </a:rPr>
              <a:t>0</a:t>
            </a:r>
            <a:endParaRPr lang="en-US" sz="2000" b="1" dirty="0">
              <a:solidFill>
                <a:srgbClr val="CC0000"/>
              </a:solidFill>
            </a:endParaRP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7644177" y="3875232"/>
            <a:ext cx="66075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</a:rPr>
              <a:t>210</a:t>
            </a:r>
            <a:r>
              <a:rPr lang="en-US" sz="2000" b="1" baseline="30000" dirty="0">
                <a:solidFill>
                  <a:srgbClr val="CC0000"/>
                </a:solidFill>
              </a:rPr>
              <a:t>0</a:t>
            </a:r>
            <a:endParaRPr lang="en-US" sz="2000" b="1" dirty="0">
              <a:solidFill>
                <a:srgbClr val="CC0000"/>
              </a:solidFill>
            </a:endParaRP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7543800" y="4495800"/>
            <a:ext cx="7393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</a:rPr>
              <a:t>-150</a:t>
            </a:r>
            <a:r>
              <a:rPr lang="en-US" sz="2000" b="1" baseline="30000" dirty="0" smtClean="0">
                <a:solidFill>
                  <a:srgbClr val="CC0000"/>
                </a:solidFill>
              </a:rPr>
              <a:t>0</a:t>
            </a:r>
            <a:endParaRPr lang="en-US" sz="2000" b="1" dirty="0">
              <a:solidFill>
                <a:srgbClr val="CC0000"/>
              </a:solidFill>
            </a:endParaRPr>
          </a:p>
        </p:txBody>
      </p:sp>
      <p:sp>
        <p:nvSpPr>
          <p:cNvPr id="5163" name="Freeform 43"/>
          <p:cNvSpPr>
            <a:spLocks/>
          </p:cNvSpPr>
          <p:nvPr/>
        </p:nvSpPr>
        <p:spPr bwMode="auto">
          <a:xfrm>
            <a:off x="7300913" y="2590800"/>
            <a:ext cx="649287" cy="544513"/>
          </a:xfrm>
          <a:custGeom>
            <a:avLst/>
            <a:gdLst>
              <a:gd name="T0" fmla="*/ 345 w 409"/>
              <a:gd name="T1" fmla="*/ 192 h 343"/>
              <a:gd name="T2" fmla="*/ 297 w 409"/>
              <a:gd name="T3" fmla="*/ 96 h 343"/>
              <a:gd name="T4" fmla="*/ 153 w 409"/>
              <a:gd name="T5" fmla="*/ 96 h 343"/>
              <a:gd name="T6" fmla="*/ 105 w 409"/>
              <a:gd name="T7" fmla="*/ 192 h 343"/>
              <a:gd name="T8" fmla="*/ 153 w 409"/>
              <a:gd name="T9" fmla="*/ 288 h 343"/>
              <a:gd name="T10" fmla="*/ 297 w 409"/>
              <a:gd name="T11" fmla="*/ 336 h 343"/>
              <a:gd name="T12" fmla="*/ 393 w 409"/>
              <a:gd name="T13" fmla="*/ 240 h 343"/>
              <a:gd name="T14" fmla="*/ 393 w 409"/>
              <a:gd name="T15" fmla="*/ 144 h 343"/>
              <a:gd name="T16" fmla="*/ 345 w 409"/>
              <a:gd name="T17" fmla="*/ 48 h 343"/>
              <a:gd name="T18" fmla="*/ 201 w 409"/>
              <a:gd name="T19" fmla="*/ 0 h 343"/>
              <a:gd name="T20" fmla="*/ 57 w 409"/>
              <a:gd name="T21" fmla="*/ 48 h 343"/>
              <a:gd name="T22" fmla="*/ 9 w 409"/>
              <a:gd name="T23" fmla="*/ 144 h 343"/>
              <a:gd name="T24" fmla="*/ 9 w 409"/>
              <a:gd name="T25" fmla="*/ 240 h 343"/>
              <a:gd name="T26" fmla="*/ 9 w 409"/>
              <a:gd name="T27" fmla="*/ 288 h 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9" h="343">
                <a:moveTo>
                  <a:pt x="345" y="192"/>
                </a:moveTo>
                <a:cubicBezTo>
                  <a:pt x="337" y="152"/>
                  <a:pt x="329" y="112"/>
                  <a:pt x="297" y="96"/>
                </a:cubicBezTo>
                <a:cubicBezTo>
                  <a:pt x="265" y="80"/>
                  <a:pt x="185" y="80"/>
                  <a:pt x="153" y="96"/>
                </a:cubicBezTo>
                <a:cubicBezTo>
                  <a:pt x="121" y="112"/>
                  <a:pt x="105" y="160"/>
                  <a:pt x="105" y="192"/>
                </a:cubicBezTo>
                <a:cubicBezTo>
                  <a:pt x="105" y="224"/>
                  <a:pt x="121" y="264"/>
                  <a:pt x="153" y="288"/>
                </a:cubicBezTo>
                <a:cubicBezTo>
                  <a:pt x="185" y="312"/>
                  <a:pt x="257" y="343"/>
                  <a:pt x="297" y="336"/>
                </a:cubicBezTo>
                <a:cubicBezTo>
                  <a:pt x="336" y="328"/>
                  <a:pt x="377" y="272"/>
                  <a:pt x="393" y="240"/>
                </a:cubicBezTo>
                <a:cubicBezTo>
                  <a:pt x="409" y="208"/>
                  <a:pt x="401" y="176"/>
                  <a:pt x="393" y="144"/>
                </a:cubicBezTo>
                <a:cubicBezTo>
                  <a:pt x="384" y="111"/>
                  <a:pt x="377" y="72"/>
                  <a:pt x="345" y="48"/>
                </a:cubicBezTo>
                <a:cubicBezTo>
                  <a:pt x="313" y="24"/>
                  <a:pt x="249" y="0"/>
                  <a:pt x="201" y="0"/>
                </a:cubicBezTo>
                <a:cubicBezTo>
                  <a:pt x="153" y="0"/>
                  <a:pt x="89" y="24"/>
                  <a:pt x="57" y="48"/>
                </a:cubicBezTo>
                <a:cubicBezTo>
                  <a:pt x="25" y="72"/>
                  <a:pt x="17" y="111"/>
                  <a:pt x="9" y="144"/>
                </a:cubicBezTo>
                <a:cubicBezTo>
                  <a:pt x="0" y="176"/>
                  <a:pt x="9" y="216"/>
                  <a:pt x="9" y="240"/>
                </a:cubicBezTo>
                <a:cubicBezTo>
                  <a:pt x="9" y="264"/>
                  <a:pt x="9" y="276"/>
                  <a:pt x="9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66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288153"/>
              </p:ext>
            </p:extLst>
          </p:nvPr>
        </p:nvGraphicFramePr>
        <p:xfrm>
          <a:off x="252413" y="5780088"/>
          <a:ext cx="216217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" name="Equation" r:id="rId4" imgW="1155600" imgH="228600" progId="Equation.DSMT4">
                  <p:embed/>
                </p:oleObj>
              </mc:Choice>
              <mc:Fallback>
                <p:oleObj name="Equation" r:id="rId4" imgW="1155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5780088"/>
                        <a:ext cx="2162175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7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986049"/>
              </p:ext>
            </p:extLst>
          </p:nvPr>
        </p:nvGraphicFramePr>
        <p:xfrm>
          <a:off x="3433763" y="5780088"/>
          <a:ext cx="235267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" name="Equation" r:id="rId6" imgW="1257120" imgH="228600" progId="Equation.DSMT4">
                  <p:embed/>
                </p:oleObj>
              </mc:Choice>
              <mc:Fallback>
                <p:oleObj name="Equation" r:id="rId6" imgW="12571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3763" y="5780088"/>
                        <a:ext cx="2352675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8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7720425"/>
              </p:ext>
            </p:extLst>
          </p:nvPr>
        </p:nvGraphicFramePr>
        <p:xfrm>
          <a:off x="6337300" y="5780088"/>
          <a:ext cx="218598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9" name="Equation" r:id="rId8" imgW="1168200" imgH="228600" progId="Equation.DSMT4">
                  <p:embed/>
                </p:oleObj>
              </mc:Choice>
              <mc:Fallback>
                <p:oleObj name="Equation" r:id="rId8" imgW="1168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7300" y="5780088"/>
                        <a:ext cx="2185988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3217410" y="3886200"/>
            <a:ext cx="162980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/>
              <a:t>Positive</a:t>
            </a:r>
            <a:endParaRPr lang="en-US" sz="2000" b="1" dirty="0"/>
          </a:p>
          <a:p>
            <a:endParaRPr lang="en-US" sz="2000" b="1" dirty="0"/>
          </a:p>
          <a:p>
            <a:r>
              <a:rPr lang="en-US" sz="2000" b="1" dirty="0" smtClean="0"/>
              <a:t>Negative</a:t>
            </a:r>
            <a:endParaRPr lang="en-US" sz="2000" b="1" dirty="0"/>
          </a:p>
          <a:p>
            <a:endParaRPr lang="en-US" sz="2000" b="1" dirty="0"/>
          </a:p>
          <a:p>
            <a:r>
              <a:rPr lang="en-US" sz="2000" b="1" dirty="0" smtClean="0"/>
              <a:t>General Form</a:t>
            </a:r>
            <a:endParaRPr lang="en-US" sz="2000" b="1" dirty="0"/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6358620" y="3886200"/>
            <a:ext cx="162980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/>
              <a:t>Positive</a:t>
            </a:r>
            <a:endParaRPr lang="en-US" sz="2000" b="1" dirty="0"/>
          </a:p>
          <a:p>
            <a:endParaRPr lang="en-US" sz="2000" b="1" dirty="0"/>
          </a:p>
          <a:p>
            <a:r>
              <a:rPr lang="en-US" sz="2000" b="1" dirty="0" smtClean="0"/>
              <a:t>Negative</a:t>
            </a:r>
            <a:endParaRPr lang="en-US" sz="2000" b="1" dirty="0"/>
          </a:p>
          <a:p>
            <a:endParaRPr lang="en-US" sz="2000" b="1" dirty="0"/>
          </a:p>
          <a:p>
            <a:r>
              <a:rPr lang="en-US" sz="2000" b="1" dirty="0" smtClean="0"/>
              <a:t>General Form</a:t>
            </a:r>
            <a:endParaRPr lang="en-US" sz="2000" b="1" dirty="0"/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2008910" y="4554315"/>
            <a:ext cx="9204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</a:rPr>
              <a:t> </a:t>
            </a:r>
            <a:r>
              <a:rPr lang="en-US" sz="2000" b="1" dirty="0" smtClean="0">
                <a:solidFill>
                  <a:srgbClr val="CC0000"/>
                </a:solidFill>
              </a:rPr>
              <a:t>, -570</a:t>
            </a:r>
            <a:r>
              <a:rPr lang="en-US" sz="2000" b="1" baseline="30000" dirty="0" smtClean="0">
                <a:solidFill>
                  <a:srgbClr val="CC0000"/>
                </a:solidFill>
              </a:rPr>
              <a:t>0</a:t>
            </a:r>
            <a:endParaRPr lang="en-US" sz="2000" b="1" dirty="0">
              <a:solidFill>
                <a:srgbClr val="CC0000"/>
              </a:solidFill>
            </a:endParaRPr>
          </a:p>
        </p:txBody>
      </p:sp>
      <p:sp>
        <p:nvSpPr>
          <p:cNvPr id="35" name="Text Box 36"/>
          <p:cNvSpPr txBox="1">
            <a:spLocks noChangeArrowheads="1"/>
          </p:cNvSpPr>
          <p:nvPr/>
        </p:nvSpPr>
        <p:spPr bwMode="auto">
          <a:xfrm>
            <a:off x="5029200" y="3904992"/>
            <a:ext cx="78418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</a:rPr>
              <a:t>, 480</a:t>
            </a:r>
            <a:r>
              <a:rPr lang="en-US" sz="2000" b="1" baseline="30000" dirty="0" smtClean="0">
                <a:solidFill>
                  <a:srgbClr val="CC0000"/>
                </a:solidFill>
              </a:rPr>
              <a:t>0</a:t>
            </a:r>
            <a:endParaRPr lang="en-US" sz="2000" b="1" dirty="0">
              <a:solidFill>
                <a:srgbClr val="CC0000"/>
              </a:solidFill>
            </a:endParaRPr>
          </a:p>
        </p:txBody>
      </p:sp>
      <p:sp>
        <p:nvSpPr>
          <p:cNvPr id="36" name="Text Box 40"/>
          <p:cNvSpPr txBox="1">
            <a:spLocks noChangeArrowheads="1"/>
          </p:cNvSpPr>
          <p:nvPr/>
        </p:nvSpPr>
        <p:spPr bwMode="auto">
          <a:xfrm>
            <a:off x="8268999" y="4495800"/>
            <a:ext cx="7393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</a:rPr>
              <a:t>-510</a:t>
            </a:r>
            <a:r>
              <a:rPr lang="en-US" sz="2000" b="1" baseline="30000" dirty="0" smtClean="0">
                <a:solidFill>
                  <a:srgbClr val="CC0000"/>
                </a:solidFill>
              </a:rPr>
              <a:t>0</a:t>
            </a:r>
            <a:endParaRPr lang="en-US" sz="2000" b="1" dirty="0">
              <a:solidFill>
                <a:srgbClr val="CC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5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6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0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5" grpId="0" autoUpdateAnimBg="0"/>
      <p:bldP spid="5126" grpId="0" autoUpdateAnimBg="0"/>
      <p:bldP spid="5127" grpId="0" autoUpdateAnimBg="0"/>
      <p:bldP spid="5129" grpId="0" autoUpdateAnimBg="0"/>
      <p:bldP spid="5130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37" grpId="0" animBg="1"/>
      <p:bldP spid="5139" grpId="0" animBg="1"/>
      <p:bldP spid="5140" grpId="0" animBg="1"/>
      <p:bldP spid="5143" grpId="0" animBg="1"/>
      <p:bldP spid="5144" grpId="0" animBg="1"/>
      <p:bldP spid="5149" grpId="0" autoUpdateAnimBg="0"/>
      <p:bldP spid="5152" grpId="0" autoUpdateAnimBg="0"/>
      <p:bldP spid="5153" grpId="0" autoUpdateAnimBg="0"/>
      <p:bldP spid="5156" grpId="0" autoUpdateAnimBg="0"/>
      <p:bldP spid="5157" grpId="0" autoUpdateAnimBg="0"/>
      <p:bldP spid="5159" grpId="0" autoUpdateAnimBg="0"/>
      <p:bldP spid="5160" grpId="0" autoUpdateAnimBg="0"/>
      <p:bldP spid="5163" grpId="0" animBg="1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276548" y="14288"/>
            <a:ext cx="58100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sz="2800" u="sng" dirty="0">
                <a:solidFill>
                  <a:srgbClr val="006600"/>
                </a:solidFill>
              </a:rPr>
              <a:t>Radian </a:t>
            </a:r>
            <a:r>
              <a:rPr lang="en-US" sz="2800" u="sng" dirty="0" smtClean="0">
                <a:solidFill>
                  <a:srgbClr val="006600"/>
                </a:solidFill>
              </a:rPr>
              <a:t>Measure: Trig and Calculus</a:t>
            </a:r>
            <a:endParaRPr lang="en-US" sz="2800" u="sng" dirty="0">
              <a:solidFill>
                <a:srgbClr val="006600"/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000" y="503959"/>
            <a:ext cx="8305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The </a:t>
            </a:r>
            <a:r>
              <a:rPr lang="en-US" dirty="0">
                <a:solidFill>
                  <a:srgbClr val="CC0000"/>
                </a:solidFill>
              </a:rPr>
              <a:t>radian</a:t>
            </a:r>
            <a:r>
              <a:rPr lang="en-US" dirty="0"/>
              <a:t> measure of an angle is the </a:t>
            </a:r>
            <a:r>
              <a:rPr lang="en-US" dirty="0">
                <a:solidFill>
                  <a:srgbClr val="CC0000"/>
                </a:solidFill>
              </a:rPr>
              <a:t>ratio</a:t>
            </a:r>
            <a:r>
              <a:rPr lang="en-US" dirty="0"/>
              <a:t> of </a:t>
            </a:r>
            <a:r>
              <a:rPr lang="en-US" dirty="0" smtClean="0"/>
              <a:t>arc length of a sector </a:t>
            </a:r>
            <a:r>
              <a:rPr lang="en-US" dirty="0"/>
              <a:t>to the radius of the circle.</a:t>
            </a:r>
          </a:p>
        </p:txBody>
      </p:sp>
      <p:pic>
        <p:nvPicPr>
          <p:cNvPr id="6172" name="Picture 2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74" y="3782238"/>
            <a:ext cx="3581400" cy="2927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3" name="Picture 29" descr="230px-Radian_cropped_col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016" y="1276039"/>
            <a:ext cx="2062163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17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866302"/>
              </p:ext>
            </p:extLst>
          </p:nvPr>
        </p:nvGraphicFramePr>
        <p:xfrm>
          <a:off x="4671573" y="2461773"/>
          <a:ext cx="967227" cy="967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6" imgW="393700" imgH="393700" progId="Equation.DSMT4">
                  <p:embed/>
                </p:oleObj>
              </mc:Choice>
              <mc:Fallback>
                <p:oleObj name="Equation" r:id="rId6" imgW="3937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1573" y="2461773"/>
                        <a:ext cx="967227" cy="9672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76871"/>
            <a:ext cx="360362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0" name="Picture 30" descr="http://www.mathsisfun.com/geometry/images/circle-slices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42473"/>
            <a:ext cx="201930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267200" y="3910007"/>
            <a:ext cx="4648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7035D"/>
                </a:solidFill>
                <a:ea typeface="ＭＳ Ｐゴシック" charset="-128"/>
              </a:rPr>
              <a:t>When arc length = radius, the angle measures one radian.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4267200" y="5265003"/>
            <a:ext cx="406753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33CC"/>
                </a:solidFill>
                <a:ea typeface="ＭＳ Ｐゴシック" charset="-128"/>
              </a:rPr>
              <a:t>How many radians do you think there are in one circle?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5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  <p:bldP spid="12" grpId="0" autoUpdateAnimBg="0"/>
      <p:bldP spid="1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5486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530850" y="720436"/>
            <a:ext cx="36131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ea typeface="ＭＳ Ｐゴシック" charset="-128"/>
              </a:rPr>
              <a:t>Construct arcs on the circle that are equal in length to the radius.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235325" y="14288"/>
            <a:ext cx="27035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u="sng" smtClean="0">
                <a:solidFill>
                  <a:srgbClr val="006600"/>
                </a:solidFill>
              </a:rPr>
              <a:t>Radian Measure</a:t>
            </a:r>
          </a:p>
        </p:txBody>
      </p:sp>
      <p:graphicFrame>
        <p:nvGraphicFramePr>
          <p:cNvPr id="266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463868"/>
              </p:ext>
            </p:extLst>
          </p:nvPr>
        </p:nvGraphicFramePr>
        <p:xfrm>
          <a:off x="5637213" y="4848225"/>
          <a:ext cx="28956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0" name="Equation" r:id="rId5" imgW="1282680" imgH="406080" progId="Equation.DSMT4">
                  <p:embed/>
                </p:oleObj>
              </mc:Choice>
              <mc:Fallback>
                <p:oleObj name="Equation" r:id="rId5" imgW="12826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7213" y="4848225"/>
                        <a:ext cx="289560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4" name="Object 3"/>
          <p:cNvGraphicFramePr>
            <a:graphicFrameLocks noChangeAspect="1"/>
          </p:cNvGraphicFramePr>
          <p:nvPr/>
        </p:nvGraphicFramePr>
        <p:xfrm>
          <a:off x="5715000" y="2438400"/>
          <a:ext cx="19050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1" name="Equation" r:id="rId7" imgW="558800" imgH="165100" progId="Equation.DSMT4">
                  <p:embed/>
                </p:oleObj>
              </mc:Choice>
              <mc:Fallback>
                <p:oleObj name="Equation" r:id="rId7" imgW="5588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438400"/>
                        <a:ext cx="19050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112877"/>
              </p:ext>
            </p:extLst>
          </p:nvPr>
        </p:nvGraphicFramePr>
        <p:xfrm>
          <a:off x="5715000" y="3276600"/>
          <a:ext cx="30480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2" name="Equation" r:id="rId9" imgW="1168400" imgH="203200" progId="Equation.DSMT4">
                  <p:embed/>
                </p:oleObj>
              </mc:Choice>
              <mc:Fallback>
                <p:oleObj name="Equation" r:id="rId9" imgW="11684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276600"/>
                        <a:ext cx="30480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1">
            <a:hlinkClick r:id="rId11"/>
          </p:cNvPr>
          <p:cNvSpPr>
            <a:spLocks noChangeArrowheads="1"/>
          </p:cNvSpPr>
          <p:nvPr/>
        </p:nvSpPr>
        <p:spPr bwMode="auto">
          <a:xfrm>
            <a:off x="304800" y="6296025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dirty="0"/>
              <a:t>http://www.geogebra.org/en/upload/files/ppsb/radian.html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562600" y="4110335"/>
            <a:ext cx="3613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ea typeface="ＭＳ Ｐゴシック" charset="-128"/>
              </a:rPr>
              <a:t>One full revolution is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801158"/>
            <a:ext cx="5555673" cy="5142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>
            <a:hlinkClick r:id="rId13" action="ppaction://hlinkfile"/>
          </p:cNvPr>
          <p:cNvSpPr/>
          <p:nvPr/>
        </p:nvSpPr>
        <p:spPr>
          <a:xfrm>
            <a:off x="4692851" y="6180326"/>
            <a:ext cx="44678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/>
                <a:solidFill>
                  <a:srgbClr val="07035D"/>
                </a:solidFill>
                <a:effectLst/>
              </a:rPr>
              <a:t>Angles in Standard Position</a:t>
            </a:r>
            <a:endParaRPr lang="en-US" sz="2800" b="1" cap="none" spc="0" dirty="0">
              <a:ln/>
              <a:solidFill>
                <a:srgbClr val="07035D"/>
              </a:solidFill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A327F-8356-4F74-A316-55ACB3F5805C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35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utoUpdateAnimBg="0"/>
      <p:bldP spid="26630" grpId="0" autoUpdateAnimBg="0"/>
      <p:bldP spid="1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235325" y="14288"/>
            <a:ext cx="27035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sz="2800" u="sng" dirty="0">
                <a:solidFill>
                  <a:srgbClr val="006600"/>
                </a:solidFill>
                <a:latin typeface="+mn-lt"/>
              </a:rPr>
              <a:t>Radian Measure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44513" y="593725"/>
            <a:ext cx="83708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 smtClean="0">
                <a:latin typeface="+mn-lt"/>
              </a:rPr>
              <a:t>One  </a:t>
            </a:r>
            <a:r>
              <a:rPr lang="en-US" dirty="0">
                <a:solidFill>
                  <a:srgbClr val="CC0000"/>
                </a:solidFill>
                <a:latin typeface="+mn-lt"/>
              </a:rPr>
              <a:t>radian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is the measure of </a:t>
            </a:r>
            <a:r>
              <a:rPr lang="en-US" dirty="0">
                <a:latin typeface="+mn-lt"/>
              </a:rPr>
              <a:t>the </a:t>
            </a:r>
            <a:r>
              <a:rPr lang="en-US" dirty="0" smtClean="0">
                <a:latin typeface="+mn-lt"/>
              </a:rPr>
              <a:t>central angle subtended in a circle by an arc of equal length to the radius.</a:t>
            </a:r>
            <a:endParaRPr lang="en-US" dirty="0">
              <a:latin typeface="+mn-lt"/>
            </a:endParaRP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4572000" y="1955800"/>
            <a:ext cx="1676400" cy="1600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V="1">
            <a:off x="5410200" y="1968500"/>
            <a:ext cx="2286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5410200" y="2794000"/>
            <a:ext cx="685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6248400" y="2260600"/>
            <a:ext cx="409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sz="2000">
                <a:solidFill>
                  <a:srgbClr val="CC0000"/>
                </a:solidFill>
              </a:rPr>
              <a:t>2</a:t>
            </a:r>
            <a:r>
              <a:rPr lang="en-US" sz="2000" i="1">
                <a:solidFill>
                  <a:srgbClr val="CC0000"/>
                </a:solidFill>
              </a:rPr>
              <a:t>r</a:t>
            </a:r>
            <a:endParaRPr lang="en-US" sz="2000">
              <a:solidFill>
                <a:srgbClr val="CC0000"/>
              </a:solidFill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257800" y="21082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sz="2000" i="1">
                <a:solidFill>
                  <a:srgbClr val="CC0000"/>
                </a:solidFill>
              </a:rPr>
              <a:t>r</a:t>
            </a:r>
            <a:endParaRPr lang="en-US" sz="2000">
              <a:solidFill>
                <a:srgbClr val="CC0000"/>
              </a:solidFill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562600" y="28956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sz="2000" i="1">
                <a:solidFill>
                  <a:srgbClr val="CC0000"/>
                </a:solidFill>
              </a:rPr>
              <a:t>r</a:t>
            </a:r>
            <a:endParaRPr lang="en-US" sz="2000">
              <a:solidFill>
                <a:srgbClr val="CC0000"/>
              </a:solidFill>
            </a:endParaRPr>
          </a:p>
        </p:txBody>
      </p:sp>
      <p:graphicFrame>
        <p:nvGraphicFramePr>
          <p:cNvPr id="25610" name="Object 2"/>
          <p:cNvGraphicFramePr>
            <a:graphicFrameLocks noChangeAspect="1"/>
          </p:cNvGraphicFramePr>
          <p:nvPr/>
        </p:nvGraphicFramePr>
        <p:xfrm>
          <a:off x="5559425" y="2563813"/>
          <a:ext cx="20955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6" name="MathType Equation 3.6+" r:id="rId4" imgW="114300" imgH="152400" progId="Equation.DSMT36">
                  <p:embed/>
                </p:oleObj>
              </mc:Choice>
              <mc:Fallback>
                <p:oleObj name="MathType Equation 3.6+" r:id="rId4" imgW="114300" imgH="1524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425" y="2563813"/>
                        <a:ext cx="209550" cy="28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3" name="Object 3"/>
          <p:cNvGraphicFramePr>
            <a:graphicFrameLocks noChangeAspect="1"/>
          </p:cNvGraphicFramePr>
          <p:nvPr/>
        </p:nvGraphicFramePr>
        <p:xfrm>
          <a:off x="3276600" y="1600200"/>
          <a:ext cx="8826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7" name="MathType Equation 3.6+" r:id="rId6" imgW="419100" imgH="355600" progId="Equation.DSMT36">
                  <p:embed/>
                </p:oleObj>
              </mc:Choice>
              <mc:Fallback>
                <p:oleObj name="MathType Equation 3.6+" r:id="rId6" imgW="4191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600200"/>
                        <a:ext cx="88265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6" name="Object 4"/>
          <p:cNvGraphicFramePr>
            <a:graphicFrameLocks noChangeAspect="1"/>
          </p:cNvGraphicFramePr>
          <p:nvPr/>
        </p:nvGraphicFramePr>
        <p:xfrm>
          <a:off x="457200" y="1524000"/>
          <a:ext cx="2687638" cy="228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8" name="Document" r:id="rId8" imgW="2149560" imgH="1828800" progId="Word.Document.8">
                  <p:embed/>
                </p:oleObj>
              </mc:Choice>
              <mc:Fallback>
                <p:oleObj name="Document" r:id="rId8" imgW="2149560" imgH="18288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24000"/>
                        <a:ext cx="2687638" cy="228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0" name="Object 5"/>
          <p:cNvGraphicFramePr>
            <a:graphicFrameLocks noChangeAspect="1"/>
          </p:cNvGraphicFramePr>
          <p:nvPr/>
        </p:nvGraphicFramePr>
        <p:xfrm>
          <a:off x="2514600" y="4343400"/>
          <a:ext cx="36798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9" name="Equation" r:id="rId10" imgW="1651000" imgH="177800" progId="Equation.DSMT4">
                  <p:embed/>
                </p:oleObj>
              </mc:Choice>
              <mc:Fallback>
                <p:oleObj name="Equation" r:id="rId10" imgW="1651000" imgH="177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343400"/>
                        <a:ext cx="36798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2667000" y="5334000"/>
            <a:ext cx="35494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Therefore, </a:t>
            </a:r>
            <a:r>
              <a:rPr lang="en-US" dirty="0" smtClean="0">
                <a:solidFill>
                  <a:srgbClr val="CC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π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CC0000"/>
                </a:solidFill>
              </a:rPr>
              <a:t>rad = 360</a:t>
            </a:r>
            <a:r>
              <a:rPr lang="en-US" baseline="30000" dirty="0">
                <a:solidFill>
                  <a:srgbClr val="CC0000"/>
                </a:solidFill>
              </a:rPr>
              <a:t>0</a:t>
            </a:r>
            <a:r>
              <a:rPr lang="en-US" dirty="0">
                <a:solidFill>
                  <a:srgbClr val="CC0000"/>
                </a:solidFill>
              </a:rPr>
              <a:t>.</a:t>
            </a:r>
            <a:endParaRPr lang="en-US" baseline="30000" dirty="0">
              <a:solidFill>
                <a:srgbClr val="CC0000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              Or</a:t>
            </a:r>
            <a:r>
              <a:rPr lang="en-US" dirty="0">
                <a:solidFill>
                  <a:schemeClr val="accent2"/>
                </a:solidFill>
              </a:rPr>
              <a:t>,</a:t>
            </a:r>
            <a:r>
              <a:rPr lang="en-US" dirty="0">
                <a:solidFill>
                  <a:srgbClr val="C00000"/>
                </a:solidFill>
              </a:rPr>
              <a:t> π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C0000"/>
                </a:solidFill>
              </a:rPr>
              <a:t>rad = 180</a:t>
            </a:r>
            <a:r>
              <a:rPr lang="en-US" baseline="30000" dirty="0">
                <a:solidFill>
                  <a:srgbClr val="CC0000"/>
                </a:solidFill>
              </a:rPr>
              <a:t>0</a:t>
            </a:r>
            <a:r>
              <a:rPr lang="en-US" dirty="0"/>
              <a:t>.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533400" y="4267200"/>
            <a:ext cx="1371600" cy="1295400"/>
            <a:chOff x="336" y="2688"/>
            <a:chExt cx="864" cy="816"/>
          </a:xfrm>
        </p:grpSpPr>
        <p:sp>
          <p:nvSpPr>
            <p:cNvPr id="18450" name="Oval 23"/>
            <p:cNvSpPr>
              <a:spLocks noChangeArrowheads="1"/>
            </p:cNvSpPr>
            <p:nvPr/>
          </p:nvSpPr>
          <p:spPr bwMode="auto">
            <a:xfrm>
              <a:off x="432" y="2784"/>
              <a:ext cx="672" cy="624"/>
            </a:xfrm>
            <a:prstGeom prst="ellipse">
              <a:avLst/>
            </a:prstGeom>
            <a:solidFill>
              <a:srgbClr val="99FF66">
                <a:alpha val="50195"/>
              </a:srgb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Line 24"/>
            <p:cNvSpPr>
              <a:spLocks noChangeShapeType="1"/>
            </p:cNvSpPr>
            <p:nvPr/>
          </p:nvSpPr>
          <p:spPr bwMode="auto">
            <a:xfrm>
              <a:off x="768" y="3120"/>
              <a:ext cx="28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2" name="Oval 25"/>
            <p:cNvSpPr>
              <a:spLocks noChangeArrowheads="1"/>
            </p:cNvSpPr>
            <p:nvPr/>
          </p:nvSpPr>
          <p:spPr bwMode="auto">
            <a:xfrm>
              <a:off x="336" y="2688"/>
              <a:ext cx="864" cy="81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3" name="Text Box 26"/>
            <p:cNvSpPr txBox="1">
              <a:spLocks noChangeArrowheads="1"/>
            </p:cNvSpPr>
            <p:nvPr/>
          </p:nvSpPr>
          <p:spPr bwMode="auto">
            <a:xfrm>
              <a:off x="816" y="2976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9pPr>
            </a:lstStyle>
            <a:p>
              <a:r>
                <a:rPr lang="en-US" sz="2000" i="1">
                  <a:solidFill>
                    <a:srgbClr val="CC0000"/>
                  </a:solidFill>
                </a:rPr>
                <a:t>r</a:t>
              </a:r>
              <a:endParaRPr lang="en-US" sz="2000">
                <a:solidFill>
                  <a:srgbClr val="CC0000"/>
                </a:solidFill>
              </a:endParaRPr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828800"/>
            <a:ext cx="208121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6216433" y="3782447"/>
            <a:ext cx="2698967" cy="2677656"/>
            <a:chOff x="6216433" y="3782447"/>
            <a:chExt cx="2698967" cy="267765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16433" y="3876675"/>
              <a:ext cx="1041226" cy="1038225"/>
            </a:xfrm>
            <a:prstGeom prst="rect">
              <a:avLst/>
            </a:prstGeom>
          </p:spPr>
        </p:pic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7282260" y="3782447"/>
              <a:ext cx="1633140" cy="2677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9pPr>
            </a:lstStyle>
            <a:p>
              <a:r>
                <a:rPr lang="en-US" dirty="0" smtClean="0">
                  <a:latin typeface="+mn-lt"/>
                </a:rPr>
                <a:t>Angle measures without units are considered to be in radians.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3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5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5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5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5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autoUpdateAnimBg="0"/>
      <p:bldP spid="25604" grpId="0" animBg="1" autoUpdateAnimBg="0"/>
      <p:bldP spid="25605" grpId="0" animBg="1"/>
      <p:bldP spid="25606" grpId="0" animBg="1"/>
      <p:bldP spid="25607" grpId="0" autoUpdateAnimBg="0"/>
      <p:bldP spid="25608" grpId="0" autoUpdateAnimBg="0"/>
      <p:bldP spid="25609" grpId="0" autoUpdateAnimBg="0"/>
      <p:bldP spid="25622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C:\Users\STEPHA~1\AppData\Local\Temp\SNAGHTML204ccb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255" y="708292"/>
            <a:ext cx="2333822" cy="2030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054" y="3606800"/>
            <a:ext cx="2272145" cy="221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7" name="Picture 7" descr="C:\Users\STEPHA~1\AppData\Local\Temp\SNAGHTML205fc7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16" y="622587"/>
            <a:ext cx="2320637" cy="2201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2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6" name="Oval 10"/>
          <p:cNvSpPr>
            <a:spLocks noChangeArrowheads="1"/>
          </p:cNvSpPr>
          <p:nvPr/>
        </p:nvSpPr>
        <p:spPr bwMode="auto">
          <a:xfrm>
            <a:off x="2212975" y="795337"/>
            <a:ext cx="5562600" cy="5410200"/>
          </a:xfrm>
          <a:prstGeom prst="ellipse">
            <a:avLst/>
          </a:prstGeom>
          <a:gradFill rotWithShape="0">
            <a:gsLst>
              <a:gs pos="0">
                <a:srgbClr val="BFFFBF"/>
              </a:gs>
              <a:gs pos="100000">
                <a:srgbClr val="C3FFFF"/>
              </a:gs>
            </a:gsLst>
            <a:lin ang="2700000" scaled="1"/>
          </a:gra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 flipV="1">
            <a:off x="4956175" y="2090737"/>
            <a:ext cx="2362200" cy="13081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8" name="Line 12"/>
          <p:cNvSpPr>
            <a:spLocks noChangeShapeType="1"/>
          </p:cNvSpPr>
          <p:nvPr/>
        </p:nvSpPr>
        <p:spPr bwMode="auto">
          <a:xfrm flipV="1">
            <a:off x="4981575" y="1100137"/>
            <a:ext cx="1270000" cy="2311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5" name="Line 19"/>
          <p:cNvSpPr>
            <a:spLocks noChangeShapeType="1"/>
          </p:cNvSpPr>
          <p:nvPr/>
        </p:nvSpPr>
        <p:spPr bwMode="auto">
          <a:xfrm>
            <a:off x="4956175" y="795337"/>
            <a:ext cx="0" cy="541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6" name="Line 20"/>
          <p:cNvSpPr>
            <a:spLocks noChangeShapeType="1"/>
          </p:cNvSpPr>
          <p:nvPr/>
        </p:nvSpPr>
        <p:spPr bwMode="auto">
          <a:xfrm>
            <a:off x="2212975" y="3424237"/>
            <a:ext cx="5562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603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667461"/>
              </p:ext>
            </p:extLst>
          </p:nvPr>
        </p:nvGraphicFramePr>
        <p:xfrm>
          <a:off x="7516813" y="1674813"/>
          <a:ext cx="292100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0" name="Equation" r:id="rId4" imgW="164880" imgH="393480" progId="Equation.DSMT4">
                  <p:embed/>
                </p:oleObj>
              </mc:Choice>
              <mc:Fallback>
                <p:oleObj name="Equation" r:id="rId4" imgW="164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6813" y="1674813"/>
                        <a:ext cx="292100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3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606376"/>
              </p:ext>
            </p:extLst>
          </p:nvPr>
        </p:nvGraphicFramePr>
        <p:xfrm>
          <a:off x="6181725" y="360363"/>
          <a:ext cx="292100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1" name="Equation" r:id="rId6" imgW="164880" imgH="393480" progId="Equation.DSMT4">
                  <p:embed/>
                </p:oleObj>
              </mc:Choice>
              <mc:Fallback>
                <p:oleObj name="Equation" r:id="rId6" imgW="164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1725" y="360363"/>
                        <a:ext cx="292100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46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665280"/>
              </p:ext>
            </p:extLst>
          </p:nvPr>
        </p:nvGraphicFramePr>
        <p:xfrm>
          <a:off x="4789488" y="101600"/>
          <a:ext cx="29210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2" name="Equation" r:id="rId8" imgW="164880" imgH="393480" progId="Equation.DSMT4">
                  <p:embed/>
                </p:oleObj>
              </mc:Choice>
              <mc:Fallback>
                <p:oleObj name="Equation" r:id="rId8" imgW="164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9488" y="101600"/>
                        <a:ext cx="292100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48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380883"/>
              </p:ext>
            </p:extLst>
          </p:nvPr>
        </p:nvGraphicFramePr>
        <p:xfrm>
          <a:off x="1758950" y="3348038"/>
          <a:ext cx="24765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3" name="Equation" r:id="rId10" imgW="139680" imgH="139680" progId="Equation.DSMT4">
                  <p:embed/>
                </p:oleObj>
              </mc:Choice>
              <mc:Fallback>
                <p:oleObj name="Equation" r:id="rId10" imgW="1396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3348038"/>
                        <a:ext cx="247650" cy="24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50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889912"/>
              </p:ext>
            </p:extLst>
          </p:nvPr>
        </p:nvGraphicFramePr>
        <p:xfrm>
          <a:off x="4716463" y="6208713"/>
          <a:ext cx="427037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4" name="Equation" r:id="rId12" imgW="241200" imgH="393480" progId="Equation.DSMT4">
                  <p:embed/>
                </p:oleObj>
              </mc:Choice>
              <mc:Fallback>
                <p:oleObj name="Equation" r:id="rId12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6208713"/>
                        <a:ext cx="427037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52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900054"/>
              </p:ext>
            </p:extLst>
          </p:nvPr>
        </p:nvGraphicFramePr>
        <p:xfrm>
          <a:off x="7997825" y="3276600"/>
          <a:ext cx="22383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5" name="Equation" r:id="rId14" imgW="126720" imgH="177480" progId="Equation.DSMT4">
                  <p:embed/>
                </p:oleObj>
              </mc:Choice>
              <mc:Fallback>
                <p:oleObj name="Equation" r:id="rId14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7825" y="3276600"/>
                        <a:ext cx="223838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53" name="Oval 37"/>
          <p:cNvSpPr>
            <a:spLocks noChangeArrowheads="1"/>
          </p:cNvSpPr>
          <p:nvPr/>
        </p:nvSpPr>
        <p:spPr bwMode="auto">
          <a:xfrm>
            <a:off x="4879975" y="3335337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55" name="Text Box 39"/>
          <p:cNvSpPr txBox="1">
            <a:spLocks noChangeArrowheads="1"/>
          </p:cNvSpPr>
          <p:nvPr/>
        </p:nvSpPr>
        <p:spPr bwMode="auto">
          <a:xfrm>
            <a:off x="60325" y="60325"/>
            <a:ext cx="294824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rgbClr val="CC0000"/>
                </a:solidFill>
              </a:rPr>
              <a:t>Benchmark Angles</a:t>
            </a:r>
          </a:p>
          <a:p>
            <a:r>
              <a:rPr lang="en-US" sz="2800" b="1" u="sng" dirty="0" smtClean="0">
                <a:solidFill>
                  <a:srgbClr val="CC0000"/>
                </a:solidFill>
              </a:rPr>
              <a:t>Special Angles</a:t>
            </a:r>
          </a:p>
          <a:p>
            <a:r>
              <a:rPr lang="en-US" sz="2800" b="1" u="sng" dirty="0" smtClean="0">
                <a:solidFill>
                  <a:srgbClr val="CC0000"/>
                </a:solidFill>
              </a:rPr>
              <a:t>Radians</a:t>
            </a:r>
          </a:p>
        </p:txBody>
      </p:sp>
      <p:sp>
        <p:nvSpPr>
          <p:cNvPr id="86056" name="Line 40"/>
          <p:cNvSpPr>
            <a:spLocks noChangeShapeType="1"/>
          </p:cNvSpPr>
          <p:nvPr/>
        </p:nvSpPr>
        <p:spPr bwMode="auto">
          <a:xfrm flipV="1">
            <a:off x="4956175" y="1481137"/>
            <a:ext cx="1905000" cy="195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6057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126419"/>
              </p:ext>
            </p:extLst>
          </p:nvPr>
        </p:nvGraphicFramePr>
        <p:xfrm>
          <a:off x="6970713" y="885825"/>
          <a:ext cx="29210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6" name="Equation" r:id="rId16" imgW="164880" imgH="393480" progId="Equation.DSMT4">
                  <p:embed/>
                </p:oleObj>
              </mc:Choice>
              <mc:Fallback>
                <p:oleObj name="Equation" r:id="rId16" imgW="164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0713" y="885825"/>
                        <a:ext cx="292100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71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304505"/>
              </p:ext>
            </p:extLst>
          </p:nvPr>
        </p:nvGraphicFramePr>
        <p:xfrm>
          <a:off x="8496300" y="3282950"/>
          <a:ext cx="4445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7" name="Equation" r:id="rId18" imgW="228600" imgH="177480" progId="Equation.DSMT4">
                  <p:embed/>
                </p:oleObj>
              </mc:Choice>
              <mc:Fallback>
                <p:oleObj name="Equation" r:id="rId18" imgW="2286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6300" y="3282950"/>
                        <a:ext cx="44450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004102"/>
              </p:ext>
            </p:extLst>
          </p:nvPr>
        </p:nvGraphicFramePr>
        <p:xfrm>
          <a:off x="4108450" y="322263"/>
          <a:ext cx="539750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8" name="Equation" r:id="rId20" imgW="304560" imgH="177480" progId="Equation.DSMT4">
                  <p:embed/>
                </p:oleObj>
              </mc:Choice>
              <mc:Fallback>
                <p:oleObj name="Equation" r:id="rId20" imgW="304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8450" y="322263"/>
                        <a:ext cx="539750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51410"/>
              </p:ext>
            </p:extLst>
          </p:nvPr>
        </p:nvGraphicFramePr>
        <p:xfrm>
          <a:off x="920750" y="3276600"/>
          <a:ext cx="541338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9" name="Equation" r:id="rId22" imgW="304560" imgH="177480" progId="Equation.DSMT4">
                  <p:embed/>
                </p:oleObj>
              </mc:Choice>
              <mc:Fallback>
                <p:oleObj name="Equation" r:id="rId22" imgW="304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3276600"/>
                        <a:ext cx="541338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264073"/>
              </p:ext>
            </p:extLst>
          </p:nvPr>
        </p:nvGraphicFramePr>
        <p:xfrm>
          <a:off x="5175250" y="6364288"/>
          <a:ext cx="539750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70" name="Equation" r:id="rId24" imgW="304560" imgH="177480" progId="Equation.DSMT4">
                  <p:embed/>
                </p:oleObj>
              </mc:Choice>
              <mc:Fallback>
                <p:oleObj name="Equation" r:id="rId24" imgW="304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0" y="6364288"/>
                        <a:ext cx="539750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05741"/>
              </p:ext>
            </p:extLst>
          </p:nvPr>
        </p:nvGraphicFramePr>
        <p:xfrm>
          <a:off x="8385175" y="3694113"/>
          <a:ext cx="592138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71" name="Equation" r:id="rId26" imgW="304560" imgH="177480" progId="Equation.DSMT4">
                  <p:embed/>
                </p:oleObj>
              </mc:Choice>
              <mc:Fallback>
                <p:oleObj name="Equation" r:id="rId26" imgW="304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5175" y="3694113"/>
                        <a:ext cx="592138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3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6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86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6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6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6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6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6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6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6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6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6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6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86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6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6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6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6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6" grpId="0" animBg="1"/>
      <p:bldP spid="86027" grpId="0" animBg="1"/>
      <p:bldP spid="86028" grpId="0" animBg="1"/>
      <p:bldP spid="86035" grpId="0" animBg="1"/>
      <p:bldP spid="86036" grpId="0" animBg="1"/>
      <p:bldP spid="86053" grpId="0" animBg="1"/>
      <p:bldP spid="86055" grpId="0" autoUpdateAnimBg="0"/>
      <p:bldP spid="8605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525588" y="0"/>
            <a:ext cx="72541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u="sng" dirty="0">
                <a:solidFill>
                  <a:schemeClr val="accent2"/>
                </a:solidFill>
              </a:rPr>
              <a:t>Sketching </a:t>
            </a:r>
            <a:r>
              <a:rPr lang="en-US" sz="2800" b="1" u="sng" dirty="0" smtClean="0">
                <a:solidFill>
                  <a:schemeClr val="accent2"/>
                </a:solidFill>
              </a:rPr>
              <a:t>Angles and Listing Coterminal Angles 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457200"/>
            <a:ext cx="89963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/>
              <a:t>Sketch the following angles in standard position. </a:t>
            </a:r>
            <a:r>
              <a:rPr lang="en-US" sz="2000" b="1" dirty="0" smtClean="0"/>
              <a:t>Identify all </a:t>
            </a:r>
            <a:r>
              <a:rPr lang="en-US" sz="2000" b="1" dirty="0" err="1" smtClean="0"/>
              <a:t>coterminal</a:t>
            </a:r>
            <a:r>
              <a:rPr lang="en-US" sz="2000" b="1" dirty="0" smtClean="0"/>
              <a:t> angles within the domain  -</a:t>
            </a:r>
            <a:r>
              <a:rPr lang="en-US" sz="2000" b="1" dirty="0"/>
              <a:t>4</a:t>
            </a:r>
            <a:r>
              <a:rPr lang="el-GR" sz="2000" b="1" dirty="0" smtClean="0">
                <a:latin typeface="Times"/>
                <a:cs typeface="Times"/>
              </a:rPr>
              <a:t>π</a:t>
            </a:r>
            <a:r>
              <a:rPr lang="en-US" sz="2000" b="1" dirty="0" smtClean="0">
                <a:latin typeface="Times"/>
                <a:cs typeface="Times"/>
              </a:rPr>
              <a:t> </a:t>
            </a:r>
            <a:r>
              <a:rPr lang="en-US" sz="2000" b="1" u="sng" dirty="0" smtClean="0"/>
              <a:t>&lt;</a:t>
            </a:r>
            <a:r>
              <a:rPr lang="en-US" sz="2000" b="1" dirty="0" smtClean="0"/>
              <a:t> </a:t>
            </a:r>
            <a:r>
              <a:rPr lang="el-GR" sz="2000" b="1" dirty="0" smtClean="0"/>
              <a:t>θ</a:t>
            </a:r>
            <a:r>
              <a:rPr lang="en-US" sz="2000" b="1" dirty="0" smtClean="0"/>
              <a:t> </a:t>
            </a:r>
            <a:r>
              <a:rPr lang="en-US" sz="2000" b="1" u="sng" dirty="0"/>
              <a:t>&lt;</a:t>
            </a:r>
            <a:r>
              <a:rPr lang="en-US" sz="2000" b="1" dirty="0"/>
              <a:t> </a:t>
            </a:r>
            <a:r>
              <a:rPr lang="en-US" sz="2000" b="1" dirty="0" smtClean="0"/>
              <a:t>4</a:t>
            </a:r>
            <a:r>
              <a:rPr lang="el-GR" sz="2000" b="1" dirty="0" smtClean="0">
                <a:latin typeface="Times"/>
                <a:cs typeface="Times"/>
              </a:rPr>
              <a:t>π</a:t>
            </a:r>
            <a:r>
              <a:rPr lang="en-US" sz="2000" b="1" dirty="0" smtClean="0"/>
              <a:t> . Express each angle in general form.</a:t>
            </a:r>
            <a:endParaRPr lang="en-US" sz="2000" b="1" dirty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76200" y="1584325"/>
            <a:ext cx="3658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a</a:t>
            </a:r>
            <a:r>
              <a:rPr lang="en-US" dirty="0" smtClean="0">
                <a:solidFill>
                  <a:srgbClr val="CC0000"/>
                </a:solidFill>
              </a:rPr>
              <a:t>)</a:t>
            </a:r>
            <a:endParaRPr lang="en-US" dirty="0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108325" y="1584325"/>
            <a:ext cx="377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b</a:t>
            </a:r>
            <a:r>
              <a:rPr lang="en-US" dirty="0" smtClean="0">
                <a:solidFill>
                  <a:srgbClr val="CC0000"/>
                </a:solidFill>
              </a:rPr>
              <a:t>)</a:t>
            </a:r>
            <a:endParaRPr lang="en-US" dirty="0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232525" y="1600200"/>
            <a:ext cx="3529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c</a:t>
            </a:r>
            <a:r>
              <a:rPr lang="en-US" dirty="0" smtClean="0">
                <a:solidFill>
                  <a:srgbClr val="CC0000"/>
                </a:solidFill>
              </a:rPr>
              <a:t>)</a:t>
            </a:r>
            <a:endParaRPr lang="en-US" dirty="0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7696200" y="2146300"/>
            <a:ext cx="0" cy="1600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6553200" y="2892425"/>
            <a:ext cx="2286000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4559300" y="2133600"/>
            <a:ext cx="0" cy="1600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3429000" y="2895600"/>
            <a:ext cx="2286000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1295400" y="2120900"/>
            <a:ext cx="0" cy="1600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228600" y="2882900"/>
            <a:ext cx="2286000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 flipV="1">
            <a:off x="469900" y="2273300"/>
            <a:ext cx="838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Arc 19"/>
          <p:cNvSpPr>
            <a:spLocks/>
          </p:cNvSpPr>
          <p:nvPr/>
        </p:nvSpPr>
        <p:spPr bwMode="auto">
          <a:xfrm>
            <a:off x="1047750" y="2532063"/>
            <a:ext cx="554038" cy="304800"/>
          </a:xfrm>
          <a:custGeom>
            <a:avLst/>
            <a:gdLst>
              <a:gd name="G0" fmla="+- 17565 0 0"/>
              <a:gd name="G1" fmla="+- 21600 0 0"/>
              <a:gd name="G2" fmla="+- 21600 0 0"/>
              <a:gd name="T0" fmla="*/ 0 w 39165"/>
              <a:gd name="T1" fmla="*/ 9031 h 21600"/>
              <a:gd name="T2" fmla="*/ 39165 w 39165"/>
              <a:gd name="T3" fmla="*/ 21600 h 21600"/>
              <a:gd name="T4" fmla="*/ 17565 w 3916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165" h="21600" fill="none" extrusionOk="0">
                <a:moveTo>
                  <a:pt x="-1" y="9030"/>
                </a:moveTo>
                <a:cubicBezTo>
                  <a:pt x="4054" y="3362"/>
                  <a:pt x="10595" y="-1"/>
                  <a:pt x="17565" y="0"/>
                </a:cubicBezTo>
                <a:cubicBezTo>
                  <a:pt x="29494" y="0"/>
                  <a:pt x="39165" y="9670"/>
                  <a:pt x="39165" y="21600"/>
                </a:cubicBezTo>
              </a:path>
              <a:path w="39165" h="21600" stroke="0" extrusionOk="0">
                <a:moveTo>
                  <a:pt x="-1" y="9030"/>
                </a:moveTo>
                <a:cubicBezTo>
                  <a:pt x="4054" y="3362"/>
                  <a:pt x="10595" y="-1"/>
                  <a:pt x="17565" y="0"/>
                </a:cubicBezTo>
                <a:cubicBezTo>
                  <a:pt x="29494" y="0"/>
                  <a:pt x="39165" y="9670"/>
                  <a:pt x="39165" y="21600"/>
                </a:cubicBezTo>
                <a:lnTo>
                  <a:pt x="17565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H="1" flipV="1">
            <a:off x="4241800" y="2133600"/>
            <a:ext cx="304800" cy="762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Arc 23"/>
          <p:cNvSpPr>
            <a:spLocks/>
          </p:cNvSpPr>
          <p:nvPr/>
        </p:nvSpPr>
        <p:spPr bwMode="auto">
          <a:xfrm flipH="1" flipV="1">
            <a:off x="4267200" y="2667000"/>
            <a:ext cx="573088" cy="457200"/>
          </a:xfrm>
          <a:custGeom>
            <a:avLst/>
            <a:gdLst>
              <a:gd name="G0" fmla="+- 21543 0 0"/>
              <a:gd name="G1" fmla="+- 21600 0 0"/>
              <a:gd name="G2" fmla="+- 21600 0 0"/>
              <a:gd name="T0" fmla="*/ 0 w 43143"/>
              <a:gd name="T1" fmla="*/ 20040 h 40102"/>
              <a:gd name="T2" fmla="*/ 32688 w 43143"/>
              <a:gd name="T3" fmla="*/ 40102 h 40102"/>
              <a:gd name="T4" fmla="*/ 21543 w 43143"/>
              <a:gd name="T5" fmla="*/ 21600 h 40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43" h="40102" fill="none" extrusionOk="0">
                <a:moveTo>
                  <a:pt x="-1" y="20039"/>
                </a:moveTo>
                <a:cubicBezTo>
                  <a:pt x="817" y="8745"/>
                  <a:pt x="10218" y="-1"/>
                  <a:pt x="21543" y="0"/>
                </a:cubicBezTo>
                <a:cubicBezTo>
                  <a:pt x="33472" y="0"/>
                  <a:pt x="43143" y="9670"/>
                  <a:pt x="43143" y="21600"/>
                </a:cubicBezTo>
                <a:cubicBezTo>
                  <a:pt x="43143" y="29173"/>
                  <a:pt x="39176" y="36194"/>
                  <a:pt x="32688" y="40102"/>
                </a:cubicBezTo>
              </a:path>
              <a:path w="43143" h="40102" stroke="0" extrusionOk="0">
                <a:moveTo>
                  <a:pt x="-1" y="20039"/>
                </a:moveTo>
                <a:cubicBezTo>
                  <a:pt x="817" y="8745"/>
                  <a:pt x="10218" y="-1"/>
                  <a:pt x="21543" y="0"/>
                </a:cubicBezTo>
                <a:cubicBezTo>
                  <a:pt x="33472" y="0"/>
                  <a:pt x="43143" y="9670"/>
                  <a:pt x="43143" y="21600"/>
                </a:cubicBezTo>
                <a:cubicBezTo>
                  <a:pt x="43143" y="29173"/>
                  <a:pt x="39176" y="36194"/>
                  <a:pt x="32688" y="40102"/>
                </a:cubicBezTo>
                <a:lnTo>
                  <a:pt x="21543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 flipH="1">
            <a:off x="6858000" y="2895600"/>
            <a:ext cx="838200" cy="304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76200" y="3886200"/>
            <a:ext cx="162980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/>
              <a:t>Positive</a:t>
            </a:r>
            <a:endParaRPr lang="en-US" sz="2000" b="1" dirty="0"/>
          </a:p>
          <a:p>
            <a:endParaRPr lang="en-US" sz="2000" b="1" dirty="0"/>
          </a:p>
          <a:p>
            <a:r>
              <a:rPr lang="en-US" sz="2000" b="1" dirty="0" smtClean="0"/>
              <a:t>Negative</a:t>
            </a:r>
            <a:endParaRPr lang="en-US" sz="2000" b="1" dirty="0"/>
          </a:p>
          <a:p>
            <a:endParaRPr lang="en-US" sz="2000" b="1" dirty="0"/>
          </a:p>
          <a:p>
            <a:r>
              <a:rPr lang="en-US" sz="2000" b="1" dirty="0" smtClean="0"/>
              <a:t>General Form</a:t>
            </a:r>
            <a:endParaRPr lang="en-US" sz="2000" b="1" dirty="0"/>
          </a:p>
        </p:txBody>
      </p:sp>
      <p:sp>
        <p:nvSpPr>
          <p:cNvPr id="5163" name="Freeform 43"/>
          <p:cNvSpPr>
            <a:spLocks/>
          </p:cNvSpPr>
          <p:nvPr/>
        </p:nvSpPr>
        <p:spPr bwMode="auto">
          <a:xfrm>
            <a:off x="7300913" y="2590800"/>
            <a:ext cx="649287" cy="544513"/>
          </a:xfrm>
          <a:custGeom>
            <a:avLst/>
            <a:gdLst>
              <a:gd name="T0" fmla="*/ 345 w 409"/>
              <a:gd name="T1" fmla="*/ 192 h 343"/>
              <a:gd name="T2" fmla="*/ 297 w 409"/>
              <a:gd name="T3" fmla="*/ 96 h 343"/>
              <a:gd name="T4" fmla="*/ 153 w 409"/>
              <a:gd name="T5" fmla="*/ 96 h 343"/>
              <a:gd name="T6" fmla="*/ 105 w 409"/>
              <a:gd name="T7" fmla="*/ 192 h 343"/>
              <a:gd name="T8" fmla="*/ 153 w 409"/>
              <a:gd name="T9" fmla="*/ 288 h 343"/>
              <a:gd name="T10" fmla="*/ 297 w 409"/>
              <a:gd name="T11" fmla="*/ 336 h 343"/>
              <a:gd name="T12" fmla="*/ 393 w 409"/>
              <a:gd name="T13" fmla="*/ 240 h 343"/>
              <a:gd name="T14" fmla="*/ 393 w 409"/>
              <a:gd name="T15" fmla="*/ 144 h 343"/>
              <a:gd name="T16" fmla="*/ 345 w 409"/>
              <a:gd name="T17" fmla="*/ 48 h 343"/>
              <a:gd name="T18" fmla="*/ 201 w 409"/>
              <a:gd name="T19" fmla="*/ 0 h 343"/>
              <a:gd name="T20" fmla="*/ 57 w 409"/>
              <a:gd name="T21" fmla="*/ 48 h 343"/>
              <a:gd name="T22" fmla="*/ 9 w 409"/>
              <a:gd name="T23" fmla="*/ 144 h 343"/>
              <a:gd name="T24" fmla="*/ 9 w 409"/>
              <a:gd name="T25" fmla="*/ 240 h 343"/>
              <a:gd name="T26" fmla="*/ 9 w 409"/>
              <a:gd name="T27" fmla="*/ 288 h 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9" h="343">
                <a:moveTo>
                  <a:pt x="345" y="192"/>
                </a:moveTo>
                <a:cubicBezTo>
                  <a:pt x="337" y="152"/>
                  <a:pt x="329" y="112"/>
                  <a:pt x="297" y="96"/>
                </a:cubicBezTo>
                <a:cubicBezTo>
                  <a:pt x="265" y="80"/>
                  <a:pt x="185" y="80"/>
                  <a:pt x="153" y="96"/>
                </a:cubicBezTo>
                <a:cubicBezTo>
                  <a:pt x="121" y="112"/>
                  <a:pt x="105" y="160"/>
                  <a:pt x="105" y="192"/>
                </a:cubicBezTo>
                <a:cubicBezTo>
                  <a:pt x="105" y="224"/>
                  <a:pt x="121" y="264"/>
                  <a:pt x="153" y="288"/>
                </a:cubicBezTo>
                <a:cubicBezTo>
                  <a:pt x="185" y="312"/>
                  <a:pt x="257" y="343"/>
                  <a:pt x="297" y="336"/>
                </a:cubicBezTo>
                <a:cubicBezTo>
                  <a:pt x="336" y="328"/>
                  <a:pt x="377" y="272"/>
                  <a:pt x="393" y="240"/>
                </a:cubicBezTo>
                <a:cubicBezTo>
                  <a:pt x="409" y="208"/>
                  <a:pt x="401" y="176"/>
                  <a:pt x="393" y="144"/>
                </a:cubicBezTo>
                <a:cubicBezTo>
                  <a:pt x="384" y="111"/>
                  <a:pt x="377" y="72"/>
                  <a:pt x="345" y="48"/>
                </a:cubicBezTo>
                <a:cubicBezTo>
                  <a:pt x="313" y="24"/>
                  <a:pt x="249" y="0"/>
                  <a:pt x="201" y="0"/>
                </a:cubicBezTo>
                <a:cubicBezTo>
                  <a:pt x="153" y="0"/>
                  <a:pt x="89" y="24"/>
                  <a:pt x="57" y="48"/>
                </a:cubicBezTo>
                <a:cubicBezTo>
                  <a:pt x="25" y="72"/>
                  <a:pt x="17" y="111"/>
                  <a:pt x="9" y="144"/>
                </a:cubicBezTo>
                <a:cubicBezTo>
                  <a:pt x="0" y="176"/>
                  <a:pt x="9" y="216"/>
                  <a:pt x="9" y="240"/>
                </a:cubicBezTo>
                <a:cubicBezTo>
                  <a:pt x="9" y="264"/>
                  <a:pt x="9" y="276"/>
                  <a:pt x="9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66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706119"/>
              </p:ext>
            </p:extLst>
          </p:nvPr>
        </p:nvGraphicFramePr>
        <p:xfrm>
          <a:off x="228600" y="5626100"/>
          <a:ext cx="192405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68" name="Equation" r:id="rId4" imgW="1028520" imgH="393480" progId="Equation.DSMT4">
                  <p:embed/>
                </p:oleObj>
              </mc:Choice>
              <mc:Fallback>
                <p:oleObj name="Equation" r:id="rId4" imgW="10285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626100"/>
                        <a:ext cx="1924050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7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477057"/>
              </p:ext>
            </p:extLst>
          </p:nvPr>
        </p:nvGraphicFramePr>
        <p:xfrm>
          <a:off x="3276600" y="5626100"/>
          <a:ext cx="213995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69" name="Equation" r:id="rId6" imgW="1143000" imgH="393480" progId="Equation.DSMT4">
                  <p:embed/>
                </p:oleObj>
              </mc:Choice>
              <mc:Fallback>
                <p:oleObj name="Equation" r:id="rId6" imgW="1143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626100"/>
                        <a:ext cx="2139950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8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6062125"/>
              </p:ext>
            </p:extLst>
          </p:nvPr>
        </p:nvGraphicFramePr>
        <p:xfrm>
          <a:off x="6337300" y="5803900"/>
          <a:ext cx="21844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0" name="Equation" r:id="rId8" imgW="1168200" imgH="203040" progId="Equation.DSMT4">
                  <p:embed/>
                </p:oleObj>
              </mc:Choice>
              <mc:Fallback>
                <p:oleObj name="Equation" r:id="rId8" imgW="1168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7300" y="5803900"/>
                        <a:ext cx="218440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3217410" y="3886200"/>
            <a:ext cx="162980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/>
              <a:t>Positive</a:t>
            </a:r>
            <a:endParaRPr lang="en-US" sz="2000" b="1" dirty="0"/>
          </a:p>
          <a:p>
            <a:endParaRPr lang="en-US" sz="2000" b="1" dirty="0"/>
          </a:p>
          <a:p>
            <a:r>
              <a:rPr lang="en-US" sz="2000" b="1" dirty="0" smtClean="0"/>
              <a:t>Negative</a:t>
            </a:r>
            <a:endParaRPr lang="en-US" sz="2000" b="1" dirty="0"/>
          </a:p>
          <a:p>
            <a:endParaRPr lang="en-US" sz="2000" b="1" dirty="0"/>
          </a:p>
          <a:p>
            <a:r>
              <a:rPr lang="en-US" sz="2000" b="1" dirty="0" smtClean="0"/>
              <a:t>General Form</a:t>
            </a:r>
            <a:endParaRPr lang="en-US" sz="2000" b="1" dirty="0"/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6358620" y="3886200"/>
            <a:ext cx="162980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/>
              <a:t>Positive</a:t>
            </a:r>
            <a:endParaRPr lang="en-US" sz="2000" b="1" dirty="0"/>
          </a:p>
          <a:p>
            <a:endParaRPr lang="en-US" sz="2000" b="1" dirty="0"/>
          </a:p>
          <a:p>
            <a:r>
              <a:rPr lang="en-US" sz="2000" b="1" dirty="0" smtClean="0"/>
              <a:t>Negative</a:t>
            </a:r>
            <a:endParaRPr lang="en-US" sz="2000" b="1" dirty="0"/>
          </a:p>
          <a:p>
            <a:endParaRPr lang="en-US" sz="2000" b="1" dirty="0"/>
          </a:p>
          <a:p>
            <a:r>
              <a:rPr lang="en-US" sz="2000" b="1" dirty="0" smtClean="0"/>
              <a:t>General Form</a:t>
            </a:r>
            <a:endParaRPr lang="en-US" sz="2000" b="1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50099"/>
              </p:ext>
            </p:extLst>
          </p:nvPr>
        </p:nvGraphicFramePr>
        <p:xfrm>
          <a:off x="531812" y="1447800"/>
          <a:ext cx="3921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1" name="Equation" r:id="rId10" imgW="228600" imgH="355600" progId="Equation.DSMT36">
                  <p:embed/>
                </p:oleObj>
              </mc:Choice>
              <mc:Fallback>
                <p:oleObj name="Equation" r:id="rId10" imgW="228600" imgH="355600" progId="Equation.DSMT3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2" y="1447800"/>
                        <a:ext cx="3921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567770"/>
              </p:ext>
            </p:extLst>
          </p:nvPr>
        </p:nvGraphicFramePr>
        <p:xfrm>
          <a:off x="3622675" y="1416050"/>
          <a:ext cx="612775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2" name="Equation" r:id="rId12" imgW="355320" imgH="393480" progId="Equation.DSMT4">
                  <p:embed/>
                </p:oleObj>
              </mc:Choice>
              <mc:Fallback>
                <p:oleObj name="Equation" r:id="rId12" imgW="35532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2675" y="1416050"/>
                        <a:ext cx="612775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536231"/>
              </p:ext>
            </p:extLst>
          </p:nvPr>
        </p:nvGraphicFramePr>
        <p:xfrm>
          <a:off x="6573838" y="1600200"/>
          <a:ext cx="6540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3" name="Equation" r:id="rId14" imgW="380880" imgH="177480" progId="Equation.DSMT4">
                  <p:embed/>
                </p:oleObj>
              </mc:Choice>
              <mc:Fallback>
                <p:oleObj name="Equation" r:id="rId14" imgW="380880" imgH="177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3838" y="1600200"/>
                        <a:ext cx="65405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762201"/>
              </p:ext>
            </p:extLst>
          </p:nvPr>
        </p:nvGraphicFramePr>
        <p:xfrm>
          <a:off x="1295400" y="3657600"/>
          <a:ext cx="5238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4" name="Equation" r:id="rId16" imgW="304560" imgH="393480" progId="Equation.DSMT4">
                  <p:embed/>
                </p:oleObj>
              </mc:Choice>
              <mc:Fallback>
                <p:oleObj name="Equation" r:id="rId16" imgW="304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657600"/>
                        <a:ext cx="52387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49833"/>
              </p:ext>
            </p:extLst>
          </p:nvPr>
        </p:nvGraphicFramePr>
        <p:xfrm>
          <a:off x="1265238" y="4364038"/>
          <a:ext cx="61118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5" name="Equation" r:id="rId18" imgW="355320" imgH="393480" progId="Equation.DSMT4">
                  <p:embed/>
                </p:oleObj>
              </mc:Choice>
              <mc:Fallback>
                <p:oleObj name="Equation" r:id="rId18" imgW="355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4364038"/>
                        <a:ext cx="611187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570490"/>
              </p:ext>
            </p:extLst>
          </p:nvPr>
        </p:nvGraphicFramePr>
        <p:xfrm>
          <a:off x="1957388" y="4352925"/>
          <a:ext cx="80803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6" name="Equation" r:id="rId20" imgW="469800" imgH="393480" progId="Equation.DSMT4">
                  <p:embed/>
                </p:oleObj>
              </mc:Choice>
              <mc:Fallback>
                <p:oleObj name="Equation" r:id="rId20" imgW="469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388" y="4352925"/>
                        <a:ext cx="808037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582050"/>
              </p:ext>
            </p:extLst>
          </p:nvPr>
        </p:nvGraphicFramePr>
        <p:xfrm>
          <a:off x="4448175" y="3746500"/>
          <a:ext cx="41592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7" name="Equation" r:id="rId22" imgW="241200" imgH="393480" progId="Equation.DSMT4">
                  <p:embed/>
                </p:oleObj>
              </mc:Choice>
              <mc:Fallback>
                <p:oleObj name="Equation" r:id="rId22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8175" y="3746500"/>
                        <a:ext cx="41592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428801"/>
              </p:ext>
            </p:extLst>
          </p:nvPr>
        </p:nvGraphicFramePr>
        <p:xfrm>
          <a:off x="5008563" y="3746500"/>
          <a:ext cx="5016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8" name="Equation" r:id="rId24" imgW="291960" imgH="393480" progId="Equation.DSMT4">
                  <p:embed/>
                </p:oleObj>
              </mc:Choice>
              <mc:Fallback>
                <p:oleObj name="Equation" r:id="rId24" imgW="291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8563" y="3746500"/>
                        <a:ext cx="50165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230425"/>
              </p:ext>
            </p:extLst>
          </p:nvPr>
        </p:nvGraphicFramePr>
        <p:xfrm>
          <a:off x="4448175" y="4419600"/>
          <a:ext cx="6985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9" name="Equation" r:id="rId26" imgW="406080" imgH="393480" progId="Equation.DSMT4">
                  <p:embed/>
                </p:oleObj>
              </mc:Choice>
              <mc:Fallback>
                <p:oleObj name="Equation" r:id="rId26" imgW="406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8175" y="4419600"/>
                        <a:ext cx="6985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382999"/>
              </p:ext>
            </p:extLst>
          </p:nvPr>
        </p:nvGraphicFramePr>
        <p:xfrm>
          <a:off x="7543800" y="3962400"/>
          <a:ext cx="547688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80" name="Equation" r:id="rId28" imgW="317160" imgH="177480" progId="Equation.DSMT4">
                  <p:embed/>
                </p:oleObj>
              </mc:Choice>
              <mc:Fallback>
                <p:oleObj name="Equation" r:id="rId28" imgW="317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3962400"/>
                        <a:ext cx="547688" cy="30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401274"/>
              </p:ext>
            </p:extLst>
          </p:nvPr>
        </p:nvGraphicFramePr>
        <p:xfrm>
          <a:off x="7437438" y="4681538"/>
          <a:ext cx="5238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81" name="Equation" r:id="rId30" imgW="304560" imgH="177480" progId="Equation.DSMT4">
                  <p:embed/>
                </p:oleObj>
              </mc:Choice>
              <mc:Fallback>
                <p:oleObj name="Equation" r:id="rId30" imgW="304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7438" y="4681538"/>
                        <a:ext cx="52387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8844500"/>
              </p:ext>
            </p:extLst>
          </p:nvPr>
        </p:nvGraphicFramePr>
        <p:xfrm>
          <a:off x="8169275" y="4659313"/>
          <a:ext cx="76358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82" name="Equation" r:id="rId32" imgW="444240" imgH="203040" progId="Equation.DSMT4">
                  <p:embed/>
                </p:oleObj>
              </mc:Choice>
              <mc:Fallback>
                <p:oleObj name="Equation" r:id="rId32" imgW="444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9275" y="4659313"/>
                        <a:ext cx="763588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6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8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9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5" grpId="0" autoUpdateAnimBg="0"/>
      <p:bldP spid="5126" grpId="0" autoUpdateAnimBg="0"/>
      <p:bldP spid="5127" grpId="0" autoUpdateAnimBg="0"/>
      <p:bldP spid="5129" grpId="0" autoUpdateAnimBg="0"/>
      <p:bldP spid="5130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37" grpId="0" animBg="1"/>
      <p:bldP spid="5139" grpId="0" animBg="1"/>
      <p:bldP spid="5140" grpId="0" animBg="1"/>
      <p:bldP spid="5143" grpId="0" animBg="1"/>
      <p:bldP spid="5144" grpId="0" animBg="1"/>
      <p:bldP spid="5149" grpId="0" autoUpdateAnimBg="0"/>
      <p:bldP spid="5163" grpId="0" animBg="1"/>
      <p:bldP spid="32" grpId="0" autoUpdateAnimBg="0"/>
      <p:bldP spid="3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1" y="762000"/>
            <a:ext cx="37337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Assignment: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1" y="1935125"/>
            <a:ext cx="303038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Angles and Coterminal Angles</a:t>
            </a:r>
          </a:p>
          <a:p>
            <a:r>
              <a:rPr lang="en-US" b="1" dirty="0" smtClean="0"/>
              <a:t>Degrees and Radians</a:t>
            </a:r>
          </a:p>
          <a:p>
            <a:endParaRPr lang="en-US" b="1" dirty="0"/>
          </a:p>
          <a:p>
            <a:r>
              <a:rPr lang="en-US" b="1" dirty="0" smtClean="0"/>
              <a:t>Page 175</a:t>
            </a:r>
          </a:p>
          <a:p>
            <a:r>
              <a:rPr lang="en-US" b="1" dirty="0" smtClean="0"/>
              <a:t>1, 6, 7, 8, 9, 11a, c, d, e, h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8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9468" y="57880"/>
            <a:ext cx="6899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4. Trigonometry and the Unit Circle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8399365"/>
              </p:ext>
            </p:extLst>
          </p:nvPr>
        </p:nvGraphicFramePr>
        <p:xfrm>
          <a:off x="457200" y="704211"/>
          <a:ext cx="8229600" cy="6001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2A9F0CE-A5B5-455E-89CB-CF9E4E66E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72A9F0CE-A5B5-455E-89CB-CF9E4E66E8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95A3931-7064-4889-887B-476E657281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795A3931-7064-4889-887B-476E657281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8912FDF-477F-4423-850C-2F9771FF56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58912FDF-477F-4423-850C-2F9771FF56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6F9301-CD87-43B7-99C8-54AB154342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A56F9301-CD87-43B7-99C8-54AB154342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D8BEFF0-1264-41F7-99B3-D35D778B32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AD8BEFF0-1264-41F7-99B3-D35D778B32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26D0E4-D491-4074-8D54-E567614B78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9026D0E4-D491-4074-8D54-E567614B78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334336-6BE1-4D83-ABAB-C9C83E7F7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78334336-6BE1-4D83-ABAB-C9C83E7F77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9481194-0D71-49D1-8438-3426BA0D86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dgm id="{79481194-0D71-49D1-8438-3426BA0D86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930C5F2-B0E4-48DD-B0A6-547D5F709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D930C5F2-B0E4-48DD-B0A6-547D5F7098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212350" y="990600"/>
            <a:ext cx="8623769" cy="5104432"/>
            <a:chOff x="212350" y="800584"/>
            <a:chExt cx="8623769" cy="5104432"/>
          </a:xfrm>
        </p:grpSpPr>
        <p:grpSp>
          <p:nvGrpSpPr>
            <p:cNvPr id="4" name="Group 3"/>
            <p:cNvGrpSpPr/>
            <p:nvPr/>
          </p:nvGrpSpPr>
          <p:grpSpPr>
            <a:xfrm>
              <a:off x="212350" y="800584"/>
              <a:ext cx="8623769" cy="5104432"/>
              <a:chOff x="231680" y="838683"/>
              <a:chExt cx="8623769" cy="5104432"/>
            </a:xfrm>
          </p:grpSpPr>
          <p:sp>
            <p:nvSpPr>
              <p:cNvPr id="6" name="Freeform 5"/>
              <p:cNvSpPr/>
              <p:nvPr/>
            </p:nvSpPr>
            <p:spPr>
              <a:xfrm>
                <a:off x="1201522" y="3352800"/>
                <a:ext cx="322466" cy="947327"/>
              </a:xfrm>
              <a:custGeom>
                <a:avLst/>
                <a:gdLst>
                  <a:gd name="connsiteX0" fmla="*/ 0 w 322466"/>
                  <a:gd name="connsiteY0" fmla="*/ 0 h 909227"/>
                  <a:gd name="connsiteX1" fmla="*/ 161233 w 322466"/>
                  <a:gd name="connsiteY1" fmla="*/ 0 h 909227"/>
                  <a:gd name="connsiteX2" fmla="*/ 161233 w 322466"/>
                  <a:gd name="connsiteY2" fmla="*/ 909227 h 909227"/>
                  <a:gd name="connsiteX3" fmla="*/ 322466 w 322466"/>
                  <a:gd name="connsiteY3" fmla="*/ 909227 h 909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2466" h="909227">
                    <a:moveTo>
                      <a:pt x="0" y="0"/>
                    </a:moveTo>
                    <a:lnTo>
                      <a:pt x="161233" y="0"/>
                    </a:lnTo>
                    <a:lnTo>
                      <a:pt x="161233" y="909227"/>
                    </a:lnTo>
                    <a:lnTo>
                      <a:pt x="322466" y="909227"/>
                    </a:lnTo>
                  </a:path>
                </a:pathLst>
              </a:custGeom>
              <a:noFill/>
            </p:spPr>
            <p:style>
              <a:lnRef idx="2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3">
                  <a:tint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9815" tIns="430495" rIns="149816" bIns="430497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b="1" kern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4705070" y="2005472"/>
                <a:ext cx="949966" cy="606151"/>
              </a:xfrm>
              <a:custGeom>
                <a:avLst/>
                <a:gdLst>
                  <a:gd name="connsiteX0" fmla="*/ 0 w 949966"/>
                  <a:gd name="connsiteY0" fmla="*/ 0 h 606151"/>
                  <a:gd name="connsiteX1" fmla="*/ 474983 w 949966"/>
                  <a:gd name="connsiteY1" fmla="*/ 0 h 606151"/>
                  <a:gd name="connsiteX2" fmla="*/ 474983 w 949966"/>
                  <a:gd name="connsiteY2" fmla="*/ 606151 h 606151"/>
                  <a:gd name="connsiteX3" fmla="*/ 949966 w 949966"/>
                  <a:gd name="connsiteY3" fmla="*/ 606151 h 606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49966" h="606151">
                    <a:moveTo>
                      <a:pt x="0" y="0"/>
                    </a:moveTo>
                    <a:lnTo>
                      <a:pt x="474983" y="0"/>
                    </a:lnTo>
                    <a:lnTo>
                      <a:pt x="474983" y="606151"/>
                    </a:lnTo>
                    <a:lnTo>
                      <a:pt x="949966" y="606151"/>
                    </a:lnTo>
                  </a:path>
                </a:pathLst>
              </a:custGeom>
              <a:noFill/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4">
                  <a:tint val="7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59512" tIns="274904" rIns="459511" bIns="274904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b="1" kern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4705070" y="1399321"/>
                <a:ext cx="949966" cy="606151"/>
              </a:xfrm>
              <a:custGeom>
                <a:avLst/>
                <a:gdLst>
                  <a:gd name="connsiteX0" fmla="*/ 0 w 949966"/>
                  <a:gd name="connsiteY0" fmla="*/ 606151 h 606151"/>
                  <a:gd name="connsiteX1" fmla="*/ 474983 w 949966"/>
                  <a:gd name="connsiteY1" fmla="*/ 606151 h 606151"/>
                  <a:gd name="connsiteX2" fmla="*/ 474983 w 949966"/>
                  <a:gd name="connsiteY2" fmla="*/ 0 h 606151"/>
                  <a:gd name="connsiteX3" fmla="*/ 949966 w 949966"/>
                  <a:gd name="connsiteY3" fmla="*/ 0 h 606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49966" h="606151">
                    <a:moveTo>
                      <a:pt x="0" y="606151"/>
                    </a:moveTo>
                    <a:lnTo>
                      <a:pt x="474983" y="606151"/>
                    </a:lnTo>
                    <a:lnTo>
                      <a:pt x="474983" y="0"/>
                    </a:lnTo>
                    <a:lnTo>
                      <a:pt x="949966" y="0"/>
                    </a:lnTo>
                  </a:path>
                </a:pathLst>
              </a:custGeom>
              <a:noFill/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4">
                  <a:tint val="7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59512" tIns="274904" rIns="459511" bIns="274904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b="1" kern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1162330" y="2126704"/>
                <a:ext cx="361658" cy="969842"/>
              </a:xfrm>
              <a:custGeom>
                <a:avLst/>
                <a:gdLst>
                  <a:gd name="connsiteX0" fmla="*/ 0 w 322466"/>
                  <a:gd name="connsiteY0" fmla="*/ 909227 h 909227"/>
                  <a:gd name="connsiteX1" fmla="*/ 161233 w 322466"/>
                  <a:gd name="connsiteY1" fmla="*/ 909227 h 909227"/>
                  <a:gd name="connsiteX2" fmla="*/ 161233 w 322466"/>
                  <a:gd name="connsiteY2" fmla="*/ 0 h 909227"/>
                  <a:gd name="connsiteX3" fmla="*/ 322466 w 322466"/>
                  <a:gd name="connsiteY3" fmla="*/ 0 h 909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2466" h="909227">
                    <a:moveTo>
                      <a:pt x="0" y="909227"/>
                    </a:moveTo>
                    <a:lnTo>
                      <a:pt x="161233" y="909227"/>
                    </a:lnTo>
                    <a:lnTo>
                      <a:pt x="161233" y="0"/>
                    </a:lnTo>
                    <a:lnTo>
                      <a:pt x="322466" y="0"/>
                    </a:lnTo>
                  </a:path>
                </a:pathLst>
              </a:custGeom>
              <a:noFill/>
            </p:spPr>
            <p:style>
              <a:lnRef idx="2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3">
                  <a:tint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9815" tIns="430496" rIns="149816" bIns="430496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b="1" kern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Freeform 9"/>
              <p:cNvSpPr/>
              <p:nvPr/>
            </p:nvSpPr>
            <p:spPr>
              <a:xfrm rot="16200000">
                <a:off x="-1835615" y="2905978"/>
                <a:ext cx="5104432" cy="969842"/>
              </a:xfrm>
              <a:custGeom>
                <a:avLst/>
                <a:gdLst>
                  <a:gd name="connsiteX0" fmla="*/ 0 w 5104432"/>
                  <a:gd name="connsiteY0" fmla="*/ 0 h 969842"/>
                  <a:gd name="connsiteX1" fmla="*/ 5104432 w 5104432"/>
                  <a:gd name="connsiteY1" fmla="*/ 0 h 969842"/>
                  <a:gd name="connsiteX2" fmla="*/ 5104432 w 5104432"/>
                  <a:gd name="connsiteY2" fmla="*/ 969842 h 969842"/>
                  <a:gd name="connsiteX3" fmla="*/ 0 w 5104432"/>
                  <a:gd name="connsiteY3" fmla="*/ 969842 h 969842"/>
                  <a:gd name="connsiteX4" fmla="*/ 0 w 5104432"/>
                  <a:gd name="connsiteY4" fmla="*/ 0 h 969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04432" h="969842">
                    <a:moveTo>
                      <a:pt x="0" y="0"/>
                    </a:moveTo>
                    <a:lnTo>
                      <a:pt x="5104432" y="0"/>
                    </a:lnTo>
                    <a:lnTo>
                      <a:pt x="5104432" y="969842"/>
                    </a:lnTo>
                    <a:lnTo>
                      <a:pt x="0" y="96984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0005" tIns="40005" rIns="40005" bIns="40005" numCol="1" spcCol="1270" anchor="ctr" anchorCtr="0">
                <a:noAutofit/>
              </a:bodyPr>
              <a:lstStyle/>
              <a:p>
                <a:pPr lvl="0" algn="ctr" defTabSz="2800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6300" b="1" kern="1200" dirty="0" smtClean="0">
                    <a:solidFill>
                      <a:schemeClr val="tx1"/>
                    </a:solidFill>
                  </a:rPr>
                  <a:t>Angles</a:t>
                </a:r>
                <a:endParaRPr lang="en-US" sz="6300" b="1" kern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1571027" y="1562099"/>
                <a:ext cx="3181082" cy="969842"/>
              </a:xfrm>
              <a:custGeom>
                <a:avLst/>
                <a:gdLst>
                  <a:gd name="connsiteX0" fmla="*/ 0 w 3181082"/>
                  <a:gd name="connsiteY0" fmla="*/ 0 h 969842"/>
                  <a:gd name="connsiteX1" fmla="*/ 3181082 w 3181082"/>
                  <a:gd name="connsiteY1" fmla="*/ 0 h 969842"/>
                  <a:gd name="connsiteX2" fmla="*/ 3181082 w 3181082"/>
                  <a:gd name="connsiteY2" fmla="*/ 969842 h 969842"/>
                  <a:gd name="connsiteX3" fmla="*/ 0 w 3181082"/>
                  <a:gd name="connsiteY3" fmla="*/ 969842 h 969842"/>
                  <a:gd name="connsiteX4" fmla="*/ 0 w 3181082"/>
                  <a:gd name="connsiteY4" fmla="*/ 0 h 969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81082" h="969842">
                    <a:moveTo>
                      <a:pt x="0" y="0"/>
                    </a:moveTo>
                    <a:lnTo>
                      <a:pt x="3181082" y="0"/>
                    </a:lnTo>
                    <a:lnTo>
                      <a:pt x="3181082" y="969842"/>
                    </a:lnTo>
                    <a:lnTo>
                      <a:pt x="0" y="96984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1590" tIns="21590" rIns="21590" bIns="21590" numCol="1" spcCol="1270" anchor="ctr" anchorCtr="0">
                <a:noAutofit/>
              </a:bodyPr>
              <a:lstStyle/>
              <a:p>
                <a:pPr lvl="0" algn="ctr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400" b="1" kern="1200" dirty="0" smtClean="0">
                    <a:solidFill>
                      <a:schemeClr val="tx1"/>
                    </a:solidFill>
                  </a:rPr>
                  <a:t>Degrees</a:t>
                </a:r>
                <a:endParaRPr lang="en-US" sz="3400" b="1" kern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5655037" y="914400"/>
                <a:ext cx="3181082" cy="969842"/>
              </a:xfrm>
              <a:custGeom>
                <a:avLst/>
                <a:gdLst>
                  <a:gd name="connsiteX0" fmla="*/ 0 w 3181082"/>
                  <a:gd name="connsiteY0" fmla="*/ 0 h 969842"/>
                  <a:gd name="connsiteX1" fmla="*/ 3181082 w 3181082"/>
                  <a:gd name="connsiteY1" fmla="*/ 0 h 969842"/>
                  <a:gd name="connsiteX2" fmla="*/ 3181082 w 3181082"/>
                  <a:gd name="connsiteY2" fmla="*/ 969842 h 969842"/>
                  <a:gd name="connsiteX3" fmla="*/ 0 w 3181082"/>
                  <a:gd name="connsiteY3" fmla="*/ 969842 h 969842"/>
                  <a:gd name="connsiteX4" fmla="*/ 0 w 3181082"/>
                  <a:gd name="connsiteY4" fmla="*/ 0 h 969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81082" h="969842">
                    <a:moveTo>
                      <a:pt x="0" y="0"/>
                    </a:moveTo>
                    <a:lnTo>
                      <a:pt x="3181082" y="0"/>
                    </a:lnTo>
                    <a:lnTo>
                      <a:pt x="3181082" y="969842"/>
                    </a:lnTo>
                    <a:lnTo>
                      <a:pt x="0" y="96984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1590" tIns="21590" rIns="21590" bIns="21590" numCol="1" spcCol="1270" anchor="ctr" anchorCtr="0">
                <a:noAutofit/>
              </a:bodyPr>
              <a:lstStyle/>
              <a:p>
                <a:pPr lvl="0" algn="ctr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400" b="1" kern="1200" dirty="0" smtClean="0">
                    <a:solidFill>
                      <a:schemeClr val="tx1"/>
                    </a:solidFill>
                  </a:rPr>
                  <a:t>Standard Position</a:t>
                </a:r>
                <a:endParaRPr lang="en-US" sz="3400" b="1" kern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5655037" y="2126703"/>
                <a:ext cx="3181082" cy="969842"/>
              </a:xfrm>
              <a:custGeom>
                <a:avLst/>
                <a:gdLst>
                  <a:gd name="connsiteX0" fmla="*/ 0 w 3181082"/>
                  <a:gd name="connsiteY0" fmla="*/ 0 h 969842"/>
                  <a:gd name="connsiteX1" fmla="*/ 3181082 w 3181082"/>
                  <a:gd name="connsiteY1" fmla="*/ 0 h 969842"/>
                  <a:gd name="connsiteX2" fmla="*/ 3181082 w 3181082"/>
                  <a:gd name="connsiteY2" fmla="*/ 969842 h 969842"/>
                  <a:gd name="connsiteX3" fmla="*/ 0 w 3181082"/>
                  <a:gd name="connsiteY3" fmla="*/ 969842 h 969842"/>
                  <a:gd name="connsiteX4" fmla="*/ 0 w 3181082"/>
                  <a:gd name="connsiteY4" fmla="*/ 0 h 969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81082" h="969842">
                    <a:moveTo>
                      <a:pt x="0" y="0"/>
                    </a:moveTo>
                    <a:lnTo>
                      <a:pt x="3181082" y="0"/>
                    </a:lnTo>
                    <a:lnTo>
                      <a:pt x="3181082" y="969842"/>
                    </a:lnTo>
                    <a:lnTo>
                      <a:pt x="0" y="96984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1590" tIns="21590" rIns="21590" bIns="21590" numCol="1" spcCol="1270" anchor="ctr" anchorCtr="0">
                <a:noAutofit/>
              </a:bodyPr>
              <a:lstStyle/>
              <a:p>
                <a:pPr lvl="0" algn="ctr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400" b="1" kern="1200" dirty="0" smtClean="0">
                    <a:solidFill>
                      <a:schemeClr val="tx1"/>
                    </a:solidFill>
                  </a:rPr>
                  <a:t>Angle Conversion</a:t>
                </a:r>
                <a:endParaRPr lang="en-US" sz="3400" b="1" kern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1523988" y="3815205"/>
                <a:ext cx="3181082" cy="969842"/>
              </a:xfrm>
              <a:custGeom>
                <a:avLst/>
                <a:gdLst>
                  <a:gd name="connsiteX0" fmla="*/ 0 w 3181082"/>
                  <a:gd name="connsiteY0" fmla="*/ 0 h 969842"/>
                  <a:gd name="connsiteX1" fmla="*/ 3181082 w 3181082"/>
                  <a:gd name="connsiteY1" fmla="*/ 0 h 969842"/>
                  <a:gd name="connsiteX2" fmla="*/ 3181082 w 3181082"/>
                  <a:gd name="connsiteY2" fmla="*/ 969842 h 969842"/>
                  <a:gd name="connsiteX3" fmla="*/ 0 w 3181082"/>
                  <a:gd name="connsiteY3" fmla="*/ 969842 h 969842"/>
                  <a:gd name="connsiteX4" fmla="*/ 0 w 3181082"/>
                  <a:gd name="connsiteY4" fmla="*/ 0 h 969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81082" h="969842">
                    <a:moveTo>
                      <a:pt x="0" y="0"/>
                    </a:moveTo>
                    <a:lnTo>
                      <a:pt x="3181082" y="0"/>
                    </a:lnTo>
                    <a:lnTo>
                      <a:pt x="3181082" y="969842"/>
                    </a:lnTo>
                    <a:lnTo>
                      <a:pt x="0" y="96984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1590" tIns="21590" rIns="21590" bIns="21590" numCol="1" spcCol="1270" anchor="ctr" anchorCtr="0">
                <a:noAutofit/>
              </a:bodyPr>
              <a:lstStyle/>
              <a:p>
                <a:pPr lvl="0" algn="ctr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400" b="1" kern="1200" dirty="0" smtClean="0">
                    <a:solidFill>
                      <a:schemeClr val="tx1"/>
                    </a:solidFill>
                  </a:rPr>
                  <a:t>Radians</a:t>
                </a:r>
                <a:endParaRPr lang="en-US" sz="3400" b="1" kern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4724400" y="4443872"/>
                <a:ext cx="949966" cy="606151"/>
              </a:xfrm>
              <a:custGeom>
                <a:avLst/>
                <a:gdLst>
                  <a:gd name="connsiteX0" fmla="*/ 0 w 949966"/>
                  <a:gd name="connsiteY0" fmla="*/ 0 h 606151"/>
                  <a:gd name="connsiteX1" fmla="*/ 474983 w 949966"/>
                  <a:gd name="connsiteY1" fmla="*/ 0 h 606151"/>
                  <a:gd name="connsiteX2" fmla="*/ 474983 w 949966"/>
                  <a:gd name="connsiteY2" fmla="*/ 606151 h 606151"/>
                  <a:gd name="connsiteX3" fmla="*/ 949966 w 949966"/>
                  <a:gd name="connsiteY3" fmla="*/ 606151 h 606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49966" h="606151">
                    <a:moveTo>
                      <a:pt x="0" y="0"/>
                    </a:moveTo>
                    <a:lnTo>
                      <a:pt x="474983" y="0"/>
                    </a:lnTo>
                    <a:lnTo>
                      <a:pt x="474983" y="606151"/>
                    </a:lnTo>
                    <a:lnTo>
                      <a:pt x="949966" y="606151"/>
                    </a:lnTo>
                  </a:path>
                </a:pathLst>
              </a:custGeom>
              <a:noFill/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4">
                  <a:tint val="7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59512" tIns="274904" rIns="459511" bIns="274904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b="1" kern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4724400" y="3837721"/>
                <a:ext cx="949966" cy="606151"/>
              </a:xfrm>
              <a:custGeom>
                <a:avLst/>
                <a:gdLst>
                  <a:gd name="connsiteX0" fmla="*/ 0 w 949966"/>
                  <a:gd name="connsiteY0" fmla="*/ 606151 h 606151"/>
                  <a:gd name="connsiteX1" fmla="*/ 474983 w 949966"/>
                  <a:gd name="connsiteY1" fmla="*/ 606151 h 606151"/>
                  <a:gd name="connsiteX2" fmla="*/ 474983 w 949966"/>
                  <a:gd name="connsiteY2" fmla="*/ 0 h 606151"/>
                  <a:gd name="connsiteX3" fmla="*/ 949966 w 949966"/>
                  <a:gd name="connsiteY3" fmla="*/ 0 h 606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49966" h="606151">
                    <a:moveTo>
                      <a:pt x="0" y="606151"/>
                    </a:moveTo>
                    <a:lnTo>
                      <a:pt x="474983" y="606151"/>
                    </a:lnTo>
                    <a:lnTo>
                      <a:pt x="474983" y="0"/>
                    </a:lnTo>
                    <a:lnTo>
                      <a:pt x="949966" y="0"/>
                    </a:lnTo>
                  </a:path>
                </a:pathLst>
              </a:custGeom>
              <a:noFill/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4">
                  <a:tint val="7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59512" tIns="274904" rIns="459511" bIns="274904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b="1" kern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5674367" y="3352800"/>
                <a:ext cx="3181082" cy="969842"/>
              </a:xfrm>
              <a:custGeom>
                <a:avLst/>
                <a:gdLst>
                  <a:gd name="connsiteX0" fmla="*/ 0 w 3181082"/>
                  <a:gd name="connsiteY0" fmla="*/ 0 h 969842"/>
                  <a:gd name="connsiteX1" fmla="*/ 3181082 w 3181082"/>
                  <a:gd name="connsiteY1" fmla="*/ 0 h 969842"/>
                  <a:gd name="connsiteX2" fmla="*/ 3181082 w 3181082"/>
                  <a:gd name="connsiteY2" fmla="*/ 969842 h 969842"/>
                  <a:gd name="connsiteX3" fmla="*/ 0 w 3181082"/>
                  <a:gd name="connsiteY3" fmla="*/ 969842 h 969842"/>
                  <a:gd name="connsiteX4" fmla="*/ 0 w 3181082"/>
                  <a:gd name="connsiteY4" fmla="*/ 0 h 969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81082" h="969842">
                    <a:moveTo>
                      <a:pt x="0" y="0"/>
                    </a:moveTo>
                    <a:lnTo>
                      <a:pt x="3181082" y="0"/>
                    </a:lnTo>
                    <a:lnTo>
                      <a:pt x="3181082" y="969842"/>
                    </a:lnTo>
                    <a:lnTo>
                      <a:pt x="0" y="96984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1590" tIns="21590" rIns="21590" bIns="21590" numCol="1" spcCol="1270" anchor="ctr" anchorCtr="0">
                <a:noAutofit/>
              </a:bodyPr>
              <a:lstStyle/>
              <a:p>
                <a:pPr lvl="0" algn="ctr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400" b="1" kern="1200" dirty="0" smtClean="0">
                    <a:solidFill>
                      <a:schemeClr val="tx1"/>
                    </a:solidFill>
                  </a:rPr>
                  <a:t>Coterminal Angles</a:t>
                </a:r>
                <a:endParaRPr lang="en-US" sz="3400" b="1" kern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5674367" y="4565103"/>
                <a:ext cx="3181082" cy="969842"/>
              </a:xfrm>
              <a:custGeom>
                <a:avLst/>
                <a:gdLst>
                  <a:gd name="connsiteX0" fmla="*/ 0 w 3181082"/>
                  <a:gd name="connsiteY0" fmla="*/ 0 h 969842"/>
                  <a:gd name="connsiteX1" fmla="*/ 3181082 w 3181082"/>
                  <a:gd name="connsiteY1" fmla="*/ 0 h 969842"/>
                  <a:gd name="connsiteX2" fmla="*/ 3181082 w 3181082"/>
                  <a:gd name="connsiteY2" fmla="*/ 969842 h 969842"/>
                  <a:gd name="connsiteX3" fmla="*/ 0 w 3181082"/>
                  <a:gd name="connsiteY3" fmla="*/ 969842 h 969842"/>
                  <a:gd name="connsiteX4" fmla="*/ 0 w 3181082"/>
                  <a:gd name="connsiteY4" fmla="*/ 0 h 969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81082" h="969842">
                    <a:moveTo>
                      <a:pt x="0" y="0"/>
                    </a:moveTo>
                    <a:lnTo>
                      <a:pt x="3181082" y="0"/>
                    </a:lnTo>
                    <a:lnTo>
                      <a:pt x="3181082" y="969842"/>
                    </a:lnTo>
                    <a:lnTo>
                      <a:pt x="0" y="96984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1590" tIns="21590" rIns="21590" bIns="21590" numCol="1" spcCol="1270" anchor="ctr" anchorCtr="0">
                <a:noAutofit/>
              </a:bodyPr>
              <a:lstStyle/>
              <a:p>
                <a:pPr lvl="0" algn="ctr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400" b="1" dirty="0" smtClean="0">
                    <a:solidFill>
                      <a:schemeClr val="tx1"/>
                    </a:solidFill>
                  </a:rPr>
                  <a:t>Arc Length</a:t>
                </a:r>
                <a:endParaRPr lang="en-US" sz="3400" b="1" kern="12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4" name="Straight Connector 23"/>
            <p:cNvCxnSpPr>
              <a:stCxn id="7" idx="2"/>
              <a:endCxn id="20" idx="2"/>
            </p:cNvCxnSpPr>
            <p:nvPr/>
          </p:nvCxnSpPr>
          <p:spPr>
            <a:xfrm>
              <a:off x="5160723" y="2573524"/>
              <a:ext cx="19330" cy="1226098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8" name="Rectangle 17"/>
          <p:cNvSpPr/>
          <p:nvPr/>
        </p:nvSpPr>
        <p:spPr>
          <a:xfrm>
            <a:off x="396391" y="30171"/>
            <a:ext cx="827771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4.1A Angles and Angle Measure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1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26702"/>
            <a:ext cx="33175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Circular Functions 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400" y="1293167"/>
            <a:ext cx="3673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Angles can be measured in: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17374" y="2057400"/>
            <a:ext cx="1572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Degrees: 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21380" y="2133600"/>
            <a:ext cx="3557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common unit used in Geometry</a:t>
            </a:r>
            <a:endParaRPr lang="en-US" sz="20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984003"/>
              </p:ext>
            </p:extLst>
          </p:nvPr>
        </p:nvGraphicFramePr>
        <p:xfrm>
          <a:off x="5943600" y="2036618"/>
          <a:ext cx="207952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6" name="Equation" r:id="rId3" imgW="1193760" imgH="393480" progId="Equation.DSMT4">
                  <p:embed/>
                </p:oleObj>
              </mc:Choice>
              <mc:Fallback>
                <p:oleObj name="Equation" r:id="rId3" imgW="1193760" imgH="393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036618"/>
                        <a:ext cx="207952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33400" y="3048000"/>
            <a:ext cx="1396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Radian: 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37406" y="3124200"/>
            <a:ext cx="39262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common unit used in Trigonometry</a:t>
            </a:r>
            <a:endParaRPr lang="en-US" sz="2000" b="1" dirty="0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343562"/>
              </p:ext>
            </p:extLst>
          </p:nvPr>
        </p:nvGraphicFramePr>
        <p:xfrm>
          <a:off x="6324600" y="3020291"/>
          <a:ext cx="19907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7" name="Equation" r:id="rId5" imgW="1143000" imgH="393480" progId="Equation.DSMT4">
                  <p:embed/>
                </p:oleObj>
              </mc:Choice>
              <mc:Fallback>
                <p:oleObj name="Equation" r:id="rId5" imgW="1143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020291"/>
                        <a:ext cx="19907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33400" y="4114800"/>
            <a:ext cx="1669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Gradient: 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06634" y="4191000"/>
            <a:ext cx="3999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not common unit, used in surveying</a:t>
            </a:r>
            <a:endParaRPr lang="en-US" sz="2000" b="1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637448"/>
              </p:ext>
            </p:extLst>
          </p:nvPr>
        </p:nvGraphicFramePr>
        <p:xfrm>
          <a:off x="6515100" y="4033838"/>
          <a:ext cx="20780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8" name="Equation" r:id="rId7" imgW="1193760" imgH="393480" progId="Equation.DSMT4">
                  <p:embed/>
                </p:oleObj>
              </mc:Choice>
              <mc:Fallback>
                <p:oleObj name="Equation" r:id="rId7" imgW="1193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5100" y="4033838"/>
                        <a:ext cx="207803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533400" y="5110162"/>
            <a:ext cx="21219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Revolutions: 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19132" y="5186362"/>
            <a:ext cx="1876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angular velocity</a:t>
            </a:r>
            <a:endParaRPr lang="en-US" sz="2000" b="1" dirty="0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599229"/>
              </p:ext>
            </p:extLst>
          </p:nvPr>
        </p:nvGraphicFramePr>
        <p:xfrm>
          <a:off x="5391150" y="5208588"/>
          <a:ext cx="2055813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9" name="Equation" r:id="rId9" imgW="1180800" imgH="203040" progId="Equation.DSMT4">
                  <p:embed/>
                </p:oleObj>
              </mc:Choice>
              <mc:Fallback>
                <p:oleObj name="Equation" r:id="rId9" imgW="1180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1150" y="5208588"/>
                        <a:ext cx="2055813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1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1873827" y="990600"/>
            <a:ext cx="50276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u="sng" dirty="0">
                <a:solidFill>
                  <a:schemeClr val="accent2"/>
                </a:solidFill>
              </a:rPr>
              <a:t>Angles in Standard Position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175882" y="1760329"/>
            <a:ext cx="6732587" cy="3321051"/>
            <a:chOff x="1582738" y="3232150"/>
            <a:chExt cx="6732587" cy="3321051"/>
          </a:xfrm>
        </p:grpSpPr>
        <p:sp>
          <p:nvSpPr>
            <p:cNvPr id="7" name="Line 3"/>
            <p:cNvSpPr>
              <a:spLocks noChangeShapeType="1"/>
            </p:cNvSpPr>
            <p:nvPr/>
          </p:nvSpPr>
          <p:spPr bwMode="auto">
            <a:xfrm>
              <a:off x="4583113" y="3459163"/>
              <a:ext cx="0" cy="309403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4"/>
            <p:cNvSpPr>
              <a:spLocks noChangeShapeType="1"/>
            </p:cNvSpPr>
            <p:nvPr/>
          </p:nvSpPr>
          <p:spPr bwMode="auto">
            <a:xfrm>
              <a:off x="2020888" y="5799138"/>
              <a:ext cx="5710237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4583113" y="5799138"/>
              <a:ext cx="2489200" cy="0"/>
            </a:xfrm>
            <a:prstGeom prst="line">
              <a:avLst/>
            </a:prstGeom>
            <a:noFill/>
            <a:ln w="76200">
              <a:solidFill>
                <a:schemeClr val="accent6">
                  <a:lumMod val="50000"/>
                </a:schemeClr>
              </a:solidFill>
              <a:round/>
              <a:headEnd type="oval" w="med" len="med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 flipV="1">
              <a:off x="2533650" y="4289425"/>
              <a:ext cx="2049462" cy="1509713"/>
            </a:xfrm>
            <a:prstGeom prst="line">
              <a:avLst/>
            </a:prstGeom>
            <a:noFill/>
            <a:ln w="50800">
              <a:solidFill>
                <a:schemeClr val="accent6">
                  <a:lumMod val="50000"/>
                </a:schemeClr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Arc 7"/>
            <p:cNvSpPr>
              <a:spLocks/>
            </p:cNvSpPr>
            <p:nvPr/>
          </p:nvSpPr>
          <p:spPr bwMode="auto">
            <a:xfrm rot="10020000">
              <a:off x="4021138" y="4975225"/>
              <a:ext cx="1141412" cy="960438"/>
            </a:xfrm>
            <a:custGeom>
              <a:avLst/>
              <a:gdLst>
                <a:gd name="G0" fmla="+- 21555 0 0"/>
                <a:gd name="G1" fmla="+- 0 0 0"/>
                <a:gd name="G2" fmla="+- 21600 0 0"/>
                <a:gd name="T0" fmla="*/ 35193 w 35193"/>
                <a:gd name="T1" fmla="*/ 16750 h 21600"/>
                <a:gd name="T2" fmla="*/ 0 w 35193"/>
                <a:gd name="T3" fmla="*/ 1391 h 21600"/>
                <a:gd name="T4" fmla="*/ 21555 w 351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193" h="21600" fill="none" extrusionOk="0">
                  <a:moveTo>
                    <a:pt x="35193" y="16750"/>
                  </a:moveTo>
                  <a:cubicBezTo>
                    <a:pt x="31340" y="19887"/>
                    <a:pt x="26523" y="21599"/>
                    <a:pt x="21555" y="21600"/>
                  </a:cubicBezTo>
                  <a:cubicBezTo>
                    <a:pt x="10165" y="21600"/>
                    <a:pt x="733" y="12756"/>
                    <a:pt x="-1" y="1391"/>
                  </a:cubicBezTo>
                </a:path>
                <a:path w="35193" h="21600" stroke="0" extrusionOk="0">
                  <a:moveTo>
                    <a:pt x="35193" y="16750"/>
                  </a:moveTo>
                  <a:cubicBezTo>
                    <a:pt x="31340" y="19887"/>
                    <a:pt x="26523" y="21599"/>
                    <a:pt x="21555" y="21600"/>
                  </a:cubicBezTo>
                  <a:cubicBezTo>
                    <a:pt x="10165" y="21600"/>
                    <a:pt x="733" y="12756"/>
                    <a:pt x="-1" y="1391"/>
                  </a:cubicBezTo>
                  <a:lnTo>
                    <a:pt x="21555" y="0"/>
                  </a:lnTo>
                  <a:close/>
                </a:path>
              </a:pathLst>
            </a:custGeom>
            <a:noFill/>
            <a:ln w="50800" cap="rnd">
              <a:solidFill>
                <a:schemeClr val="tx2"/>
              </a:solidFill>
              <a:round/>
              <a:headEnd type="stealth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" name="Object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51776081"/>
                </p:ext>
              </p:extLst>
            </p:nvPr>
          </p:nvGraphicFramePr>
          <p:xfrm>
            <a:off x="4956175" y="4816475"/>
            <a:ext cx="454025" cy="490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3" name="Equation" r:id="rId3" imgW="361800" imgH="493560" progId="Equation.DSMT4">
                    <p:embed/>
                  </p:oleObj>
                </mc:Choice>
                <mc:Fallback>
                  <p:oleObj name="Equation" r:id="rId3" imgW="361800" imgH="493560" progId="Equation.DSMT4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6175" y="4816475"/>
                          <a:ext cx="454025" cy="4905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4949825" y="5799138"/>
              <a:ext cx="2049462" cy="585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0" dirty="0">
                  <a:latin typeface="Times New Roman" pitchFamily="28" charset="0"/>
                </a:rPr>
                <a:t>Initial </a:t>
              </a:r>
              <a:r>
                <a:rPr lang="en-US" sz="3200" b="0" dirty="0" smtClean="0">
                  <a:latin typeface="Times New Roman" pitchFamily="28" charset="0"/>
                </a:rPr>
                <a:t>arm</a:t>
              </a:r>
              <a:endParaRPr lang="en-US" sz="3200" b="0" dirty="0">
                <a:latin typeface="Times New Roman" pitchFamily="28" charset="0"/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192463" y="5799138"/>
              <a:ext cx="1757362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0">
                  <a:latin typeface="Times New Roman" pitchFamily="28" charset="0"/>
                </a:rPr>
                <a:t>Vertex</a:t>
              </a: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1582738" y="3533775"/>
              <a:ext cx="2195512" cy="10778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0" dirty="0">
                  <a:latin typeface="Times New Roman" pitchFamily="28" charset="0"/>
                </a:rPr>
                <a:t>Terminal </a:t>
              </a:r>
              <a:r>
                <a:rPr lang="en-US" sz="3200" b="0" dirty="0" smtClean="0">
                  <a:latin typeface="Times New Roman" pitchFamily="28" charset="0"/>
                </a:rPr>
                <a:t>arm</a:t>
              </a:r>
              <a:endParaRPr lang="en-US" sz="3200" b="0" dirty="0">
                <a:latin typeface="Times New Roman" pitchFamily="28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7658100" y="5722938"/>
              <a:ext cx="657225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0" i="1">
                  <a:latin typeface="Times New Roman" pitchFamily="28" charset="0"/>
                </a:rPr>
                <a:t>x</a:t>
              </a: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4070350" y="3232150"/>
              <a:ext cx="439737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0" i="1">
                  <a:latin typeface="Times New Roman" pitchFamily="28" charset="0"/>
                </a:rPr>
                <a:t>y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10981" y="300335"/>
            <a:ext cx="8375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To study circular functions, we must consider angles of rotation.  </a:t>
            </a:r>
            <a:endParaRPr lang="en-US" sz="2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0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4495800" y="1143000"/>
            <a:ext cx="3276600" cy="16681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3200" b="0" dirty="0">
                <a:solidFill>
                  <a:schemeClr val="accent2"/>
                </a:solidFill>
                <a:latin typeface="Times New Roman" pitchFamily="28" charset="0"/>
              </a:rPr>
              <a:t>If the terminal </a:t>
            </a:r>
            <a:r>
              <a:rPr lang="en-US" sz="3200" b="0" dirty="0" smtClean="0">
                <a:solidFill>
                  <a:schemeClr val="accent2"/>
                </a:solidFill>
                <a:latin typeface="Times New Roman" pitchFamily="28" charset="0"/>
              </a:rPr>
              <a:t>arm moves </a:t>
            </a:r>
            <a:r>
              <a:rPr lang="en-US" sz="3200" b="0" dirty="0">
                <a:solidFill>
                  <a:schemeClr val="accent2"/>
                </a:solidFill>
                <a:latin typeface="Times New Roman" pitchFamily="28" charset="0"/>
              </a:rPr>
              <a:t>counter-clockwise, angle A is </a:t>
            </a:r>
            <a:r>
              <a:rPr lang="en-US" sz="3200" b="0" dirty="0">
                <a:solidFill>
                  <a:srgbClr val="CC3300"/>
                </a:solidFill>
                <a:latin typeface="Times New Roman" pitchFamily="28" charset="0"/>
              </a:rPr>
              <a:t>positive.</a:t>
            </a:r>
            <a:endParaRPr lang="en-US" sz="3200" b="0" dirty="0">
              <a:solidFill>
                <a:srgbClr val="CC3300"/>
              </a:solidFill>
              <a:latin typeface="Tahoma" pitchFamily="2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79322" y="840179"/>
            <a:ext cx="3200400" cy="2743200"/>
            <a:chOff x="0" y="1524000"/>
            <a:chExt cx="4953000" cy="4572000"/>
          </a:xfrm>
        </p:grpSpPr>
        <p:sp>
          <p:nvSpPr>
            <p:cNvPr id="132099" name="Line 3"/>
            <p:cNvSpPr>
              <a:spLocks noChangeShapeType="1"/>
            </p:cNvSpPr>
            <p:nvPr/>
          </p:nvSpPr>
          <p:spPr bwMode="auto">
            <a:xfrm flipV="1">
              <a:off x="1752600" y="2466975"/>
              <a:ext cx="1752600" cy="175260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00" name="Line 4"/>
            <p:cNvSpPr>
              <a:spLocks noChangeShapeType="1"/>
            </p:cNvSpPr>
            <p:nvPr/>
          </p:nvSpPr>
          <p:spPr bwMode="auto">
            <a:xfrm flipV="1">
              <a:off x="1762125" y="4267200"/>
              <a:ext cx="2438400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01" name="Text Box 5"/>
            <p:cNvSpPr txBox="1">
              <a:spLocks noChangeArrowheads="1"/>
            </p:cNvSpPr>
            <p:nvPr/>
          </p:nvSpPr>
          <p:spPr bwMode="auto">
            <a:xfrm>
              <a:off x="2362201" y="3352800"/>
              <a:ext cx="762000" cy="974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0" dirty="0">
                  <a:solidFill>
                    <a:srgbClr val="CC3300"/>
                  </a:solidFill>
                  <a:latin typeface="Tahoma" pitchFamily="28" charset="0"/>
                </a:rPr>
                <a:t>A</a:t>
              </a:r>
              <a:endParaRPr lang="en-US" sz="3200" b="0" dirty="0">
                <a:solidFill>
                  <a:schemeClr val="accent2"/>
                </a:solidFill>
                <a:latin typeface="Tahoma" pitchFamily="28" charset="0"/>
              </a:endParaRPr>
            </a:p>
          </p:txBody>
        </p:sp>
        <p:sp>
          <p:nvSpPr>
            <p:cNvPr id="132104" name="Line 8"/>
            <p:cNvSpPr>
              <a:spLocks noChangeShapeType="1"/>
            </p:cNvSpPr>
            <p:nvPr/>
          </p:nvSpPr>
          <p:spPr bwMode="auto">
            <a:xfrm flipV="1">
              <a:off x="1752600" y="2362200"/>
              <a:ext cx="0" cy="19812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05" name="Line 9"/>
            <p:cNvSpPr>
              <a:spLocks noChangeShapeType="1"/>
            </p:cNvSpPr>
            <p:nvPr/>
          </p:nvSpPr>
          <p:spPr bwMode="auto">
            <a:xfrm>
              <a:off x="1752600" y="4343400"/>
              <a:ext cx="0" cy="17526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06" name="Line 10"/>
            <p:cNvSpPr>
              <a:spLocks noChangeShapeType="1"/>
            </p:cNvSpPr>
            <p:nvPr/>
          </p:nvSpPr>
          <p:spPr bwMode="auto">
            <a:xfrm flipH="1">
              <a:off x="0" y="4267200"/>
              <a:ext cx="17526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07" name="Line 11"/>
            <p:cNvSpPr>
              <a:spLocks noChangeShapeType="1"/>
            </p:cNvSpPr>
            <p:nvPr/>
          </p:nvSpPr>
          <p:spPr bwMode="auto">
            <a:xfrm flipV="1">
              <a:off x="1752600" y="4191000"/>
              <a:ext cx="0" cy="16002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08" name="Line 12"/>
            <p:cNvSpPr>
              <a:spLocks noChangeShapeType="1"/>
            </p:cNvSpPr>
            <p:nvPr/>
          </p:nvSpPr>
          <p:spPr bwMode="auto">
            <a:xfrm flipV="1">
              <a:off x="1752600" y="2438400"/>
              <a:ext cx="0" cy="9144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09" name="Line 13"/>
            <p:cNvSpPr>
              <a:spLocks noChangeShapeType="1"/>
            </p:cNvSpPr>
            <p:nvPr/>
          </p:nvSpPr>
          <p:spPr bwMode="auto">
            <a:xfrm flipH="1">
              <a:off x="228600" y="4267200"/>
              <a:ext cx="15240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10" name="Freeform 14"/>
            <p:cNvSpPr>
              <a:spLocks/>
            </p:cNvSpPr>
            <p:nvPr/>
          </p:nvSpPr>
          <p:spPr bwMode="auto">
            <a:xfrm>
              <a:off x="2743200" y="3200400"/>
              <a:ext cx="457200" cy="990600"/>
            </a:xfrm>
            <a:custGeom>
              <a:avLst/>
              <a:gdLst>
                <a:gd name="T0" fmla="*/ 288 w 288"/>
                <a:gd name="T1" fmla="*/ 576 h 576"/>
                <a:gd name="T2" fmla="*/ 240 w 288"/>
                <a:gd name="T3" fmla="*/ 336 h 576"/>
                <a:gd name="T4" fmla="*/ 144 w 288"/>
                <a:gd name="T5" fmla="*/ 144 h 576"/>
                <a:gd name="T6" fmla="*/ 0 w 288"/>
                <a:gd name="T7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" h="576">
                  <a:moveTo>
                    <a:pt x="288" y="576"/>
                  </a:moveTo>
                  <a:cubicBezTo>
                    <a:pt x="276" y="492"/>
                    <a:pt x="264" y="408"/>
                    <a:pt x="240" y="336"/>
                  </a:cubicBezTo>
                  <a:cubicBezTo>
                    <a:pt x="216" y="264"/>
                    <a:pt x="184" y="200"/>
                    <a:pt x="144" y="144"/>
                  </a:cubicBezTo>
                  <a:cubicBezTo>
                    <a:pt x="104" y="88"/>
                    <a:pt x="24" y="24"/>
                    <a:pt x="0" y="0"/>
                  </a:cubicBezTo>
                </a:path>
              </a:pathLst>
            </a:custGeom>
            <a:noFill/>
            <a:ln w="57150" cap="flat" cmpd="sng">
              <a:solidFill>
                <a:srgbClr val="33CC33"/>
              </a:solidFill>
              <a:prstDash val="sysDot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2111" name="Text Box 15"/>
            <p:cNvSpPr txBox="1">
              <a:spLocks noChangeArrowheads="1"/>
            </p:cNvSpPr>
            <p:nvPr/>
          </p:nvSpPr>
          <p:spPr bwMode="auto">
            <a:xfrm>
              <a:off x="4191000" y="3810000"/>
              <a:ext cx="762000" cy="823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  <a:buClr>
                  <a:srgbClr val="CC3300"/>
                </a:buClr>
              </a:pPr>
              <a:r>
                <a:rPr lang="en-US" sz="3200" b="0" i="1" dirty="0">
                  <a:latin typeface="Times New Roman" pitchFamily="28" charset="0"/>
                </a:rPr>
                <a:t>x</a:t>
              </a:r>
            </a:p>
          </p:txBody>
        </p:sp>
        <p:sp>
          <p:nvSpPr>
            <p:cNvPr id="132112" name="Text Box 16"/>
            <p:cNvSpPr txBox="1">
              <a:spLocks noChangeArrowheads="1"/>
            </p:cNvSpPr>
            <p:nvPr/>
          </p:nvSpPr>
          <p:spPr bwMode="auto">
            <a:xfrm>
              <a:off x="1562100" y="1524000"/>
              <a:ext cx="685800" cy="823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  <a:buClr>
                  <a:srgbClr val="CC3300"/>
                </a:buClr>
              </a:pPr>
              <a:r>
                <a:rPr lang="en-US" sz="3200" b="0" i="1">
                  <a:latin typeface="Times New Roman" pitchFamily="28" charset="0"/>
                </a:rPr>
                <a:t>y</a:t>
              </a:r>
            </a:p>
          </p:txBody>
        </p:sp>
      </p:grp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4891459" y="3394983"/>
            <a:ext cx="3276600" cy="16681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3200" b="0" dirty="0">
                <a:solidFill>
                  <a:schemeClr val="accent2"/>
                </a:solidFill>
                <a:latin typeface="Times New Roman" pitchFamily="28" charset="0"/>
              </a:rPr>
              <a:t>If the terminal side moves clockwise, angle A is </a:t>
            </a:r>
            <a:r>
              <a:rPr lang="en-US" sz="3200" b="0" dirty="0">
                <a:solidFill>
                  <a:srgbClr val="CC3300"/>
                </a:solidFill>
                <a:latin typeface="Times New Roman" pitchFamily="28" charset="0"/>
              </a:rPr>
              <a:t>negative.</a:t>
            </a:r>
            <a:endParaRPr lang="en-US" sz="3200" b="0" dirty="0">
              <a:solidFill>
                <a:srgbClr val="CC3300"/>
              </a:solidFill>
              <a:latin typeface="Tahoma" pitchFamily="2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362200" y="2971800"/>
            <a:ext cx="2209800" cy="2500057"/>
            <a:chOff x="228600" y="1524000"/>
            <a:chExt cx="4724400" cy="5029200"/>
          </a:xfrm>
        </p:grpSpPr>
        <p:sp>
          <p:nvSpPr>
            <p:cNvPr id="22" name="Line 3"/>
            <p:cNvSpPr>
              <a:spLocks noChangeShapeType="1"/>
            </p:cNvSpPr>
            <p:nvPr/>
          </p:nvSpPr>
          <p:spPr bwMode="auto">
            <a:xfrm>
              <a:off x="1738313" y="4267200"/>
              <a:ext cx="1919287" cy="228600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4"/>
            <p:cNvSpPr>
              <a:spLocks noChangeShapeType="1"/>
            </p:cNvSpPr>
            <p:nvPr/>
          </p:nvSpPr>
          <p:spPr bwMode="auto">
            <a:xfrm flipV="1">
              <a:off x="1752600" y="4267200"/>
              <a:ext cx="2438400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5"/>
            <p:cNvSpPr txBox="1">
              <a:spLocks noChangeArrowheads="1"/>
            </p:cNvSpPr>
            <p:nvPr/>
          </p:nvSpPr>
          <p:spPr bwMode="auto">
            <a:xfrm>
              <a:off x="2286000" y="4191000"/>
              <a:ext cx="762000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0">
                  <a:solidFill>
                    <a:srgbClr val="CC3300"/>
                  </a:solidFill>
                  <a:latin typeface="Tahoma" pitchFamily="28" charset="0"/>
                </a:rPr>
                <a:t>A</a:t>
              </a:r>
              <a:endParaRPr lang="en-US" sz="3200" b="0">
                <a:solidFill>
                  <a:schemeClr val="accent2"/>
                </a:solidFill>
                <a:latin typeface="Tahoma" pitchFamily="28" charset="0"/>
              </a:endParaRPr>
            </a:p>
          </p:txBody>
        </p:sp>
        <p:sp>
          <p:nvSpPr>
            <p:cNvPr id="25" name="Line 8"/>
            <p:cNvSpPr>
              <a:spLocks noChangeShapeType="1"/>
            </p:cNvSpPr>
            <p:nvPr/>
          </p:nvSpPr>
          <p:spPr bwMode="auto">
            <a:xfrm flipV="1">
              <a:off x="1752600" y="2362200"/>
              <a:ext cx="0" cy="19812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9"/>
            <p:cNvSpPr>
              <a:spLocks noChangeShapeType="1"/>
            </p:cNvSpPr>
            <p:nvPr/>
          </p:nvSpPr>
          <p:spPr bwMode="auto">
            <a:xfrm>
              <a:off x="1752600" y="4343400"/>
              <a:ext cx="0" cy="17526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11"/>
            <p:cNvSpPr>
              <a:spLocks noChangeShapeType="1"/>
            </p:cNvSpPr>
            <p:nvPr/>
          </p:nvSpPr>
          <p:spPr bwMode="auto">
            <a:xfrm flipV="1">
              <a:off x="1752600" y="4191000"/>
              <a:ext cx="0" cy="16002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12"/>
            <p:cNvSpPr>
              <a:spLocks noChangeShapeType="1"/>
            </p:cNvSpPr>
            <p:nvPr/>
          </p:nvSpPr>
          <p:spPr bwMode="auto">
            <a:xfrm flipV="1">
              <a:off x="1752600" y="2438400"/>
              <a:ext cx="0" cy="9144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 flipH="1">
              <a:off x="228600" y="4267200"/>
              <a:ext cx="15240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14"/>
            <p:cNvSpPr txBox="1">
              <a:spLocks noChangeArrowheads="1"/>
            </p:cNvSpPr>
            <p:nvPr/>
          </p:nvSpPr>
          <p:spPr bwMode="auto">
            <a:xfrm>
              <a:off x="4191000" y="3810000"/>
              <a:ext cx="762000" cy="486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  <a:buClr>
                  <a:srgbClr val="CC3300"/>
                </a:buClr>
              </a:pPr>
              <a:r>
                <a:rPr lang="en-US" sz="3200" b="0" i="1">
                  <a:latin typeface="Times New Roman" pitchFamily="28" charset="0"/>
                </a:rPr>
                <a:t>x</a:t>
              </a:r>
            </a:p>
          </p:txBody>
        </p:sp>
        <p:sp>
          <p:nvSpPr>
            <p:cNvPr id="31" name="Text Box 15"/>
            <p:cNvSpPr txBox="1">
              <a:spLocks noChangeArrowheads="1"/>
            </p:cNvSpPr>
            <p:nvPr/>
          </p:nvSpPr>
          <p:spPr bwMode="auto">
            <a:xfrm>
              <a:off x="1562100" y="1524000"/>
              <a:ext cx="685800" cy="486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  <a:buClr>
                  <a:srgbClr val="CC3300"/>
                </a:buClr>
              </a:pPr>
              <a:r>
                <a:rPr lang="en-US" sz="3200" b="0" i="1" dirty="0">
                  <a:latin typeface="Times New Roman" pitchFamily="28" charset="0"/>
                </a:rPr>
                <a:t>y</a:t>
              </a:r>
            </a:p>
          </p:txBody>
        </p:sp>
        <p:sp>
          <p:nvSpPr>
            <p:cNvPr id="32" name="Arc 16"/>
            <p:cNvSpPr>
              <a:spLocks/>
            </p:cNvSpPr>
            <p:nvPr/>
          </p:nvSpPr>
          <p:spPr bwMode="auto">
            <a:xfrm>
              <a:off x="1981200" y="4349750"/>
              <a:ext cx="1739900" cy="1550988"/>
            </a:xfrm>
            <a:custGeom>
              <a:avLst/>
              <a:gdLst>
                <a:gd name="G0" fmla="+- 0 0 0"/>
                <a:gd name="G1" fmla="+- 1227 0 0"/>
                <a:gd name="G2" fmla="+- 21600 0 0"/>
                <a:gd name="T0" fmla="*/ 21565 w 21600"/>
                <a:gd name="T1" fmla="*/ 0 h 16904"/>
                <a:gd name="T2" fmla="*/ 14859 w 21600"/>
                <a:gd name="T3" fmla="*/ 16904 h 16904"/>
                <a:gd name="T4" fmla="*/ 0 w 21600"/>
                <a:gd name="T5" fmla="*/ 1227 h 16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6904" fill="none" extrusionOk="0">
                  <a:moveTo>
                    <a:pt x="21565" y="-1"/>
                  </a:moveTo>
                  <a:cubicBezTo>
                    <a:pt x="21588" y="408"/>
                    <a:pt x="21600" y="817"/>
                    <a:pt x="21600" y="1227"/>
                  </a:cubicBezTo>
                  <a:cubicBezTo>
                    <a:pt x="21600" y="7156"/>
                    <a:pt x="19162" y="12825"/>
                    <a:pt x="14859" y="16904"/>
                  </a:cubicBezTo>
                </a:path>
                <a:path w="21600" h="16904" stroke="0" extrusionOk="0">
                  <a:moveTo>
                    <a:pt x="21565" y="-1"/>
                  </a:moveTo>
                  <a:cubicBezTo>
                    <a:pt x="21588" y="408"/>
                    <a:pt x="21600" y="817"/>
                    <a:pt x="21600" y="1227"/>
                  </a:cubicBezTo>
                  <a:cubicBezTo>
                    <a:pt x="21600" y="7156"/>
                    <a:pt x="19162" y="12825"/>
                    <a:pt x="14859" y="16904"/>
                  </a:cubicBezTo>
                  <a:lnTo>
                    <a:pt x="0" y="1227"/>
                  </a:lnTo>
                  <a:close/>
                </a:path>
              </a:pathLst>
            </a:custGeom>
            <a:noFill/>
            <a:ln w="57150">
              <a:solidFill>
                <a:srgbClr val="33CC33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3" name="Rectangle 2"/>
          <p:cNvSpPr txBox="1">
            <a:spLocks noChangeArrowheads="1"/>
          </p:cNvSpPr>
          <p:nvPr/>
        </p:nvSpPr>
        <p:spPr>
          <a:xfrm>
            <a:off x="76200" y="0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Positive or Negative Rotation Angle</a:t>
            </a:r>
            <a:endParaRPr lang="en-US" sz="3600" b="1" dirty="0"/>
          </a:p>
        </p:txBody>
      </p:sp>
      <p:sp>
        <p:nvSpPr>
          <p:cNvPr id="34" name="Rectangle 33">
            <a:hlinkClick r:id="rId3" action="ppaction://hlinkfile"/>
          </p:cNvPr>
          <p:cNvSpPr/>
          <p:nvPr/>
        </p:nvSpPr>
        <p:spPr>
          <a:xfrm>
            <a:off x="1219200" y="5657106"/>
            <a:ext cx="60064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Angles in Standard Position</a:t>
            </a:r>
            <a:endParaRPr lang="en-US" sz="40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844275" y="6260068"/>
            <a:ext cx="4756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McGraw Hill DVD Teacher Resources  4.1_178_IA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77296"/>
      </p:ext>
    </p:extLst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2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6" name="Oval 10"/>
          <p:cNvSpPr>
            <a:spLocks noChangeArrowheads="1"/>
          </p:cNvSpPr>
          <p:nvPr/>
        </p:nvSpPr>
        <p:spPr bwMode="auto">
          <a:xfrm>
            <a:off x="2212975" y="795337"/>
            <a:ext cx="5562600" cy="5410200"/>
          </a:xfrm>
          <a:prstGeom prst="ellipse">
            <a:avLst/>
          </a:prstGeom>
          <a:gradFill rotWithShape="0">
            <a:gsLst>
              <a:gs pos="0">
                <a:srgbClr val="BFFFBF"/>
              </a:gs>
              <a:gs pos="100000">
                <a:srgbClr val="C3FFFF"/>
              </a:gs>
            </a:gsLst>
            <a:lin ang="2700000" scaled="1"/>
          </a:gra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 flipV="1">
            <a:off x="4956175" y="2090737"/>
            <a:ext cx="2362200" cy="13081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8" name="Line 12"/>
          <p:cNvSpPr>
            <a:spLocks noChangeShapeType="1"/>
          </p:cNvSpPr>
          <p:nvPr/>
        </p:nvSpPr>
        <p:spPr bwMode="auto">
          <a:xfrm flipV="1">
            <a:off x="4981575" y="1100137"/>
            <a:ext cx="1270000" cy="2311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9" name="Line 13"/>
          <p:cNvSpPr>
            <a:spLocks noChangeShapeType="1"/>
          </p:cNvSpPr>
          <p:nvPr/>
        </p:nvSpPr>
        <p:spPr bwMode="auto">
          <a:xfrm flipH="1" flipV="1">
            <a:off x="3660775" y="1100137"/>
            <a:ext cx="1276350" cy="2286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0" name="Line 14"/>
          <p:cNvSpPr>
            <a:spLocks noChangeShapeType="1"/>
          </p:cNvSpPr>
          <p:nvPr/>
        </p:nvSpPr>
        <p:spPr bwMode="auto">
          <a:xfrm flipH="1" flipV="1">
            <a:off x="2593975" y="2166937"/>
            <a:ext cx="2314575" cy="1219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1" name="Line 15"/>
          <p:cNvSpPr>
            <a:spLocks noChangeShapeType="1"/>
          </p:cNvSpPr>
          <p:nvPr/>
        </p:nvSpPr>
        <p:spPr bwMode="auto">
          <a:xfrm flipH="1">
            <a:off x="2517775" y="3444875"/>
            <a:ext cx="2392363" cy="131286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2" name="Line 16"/>
          <p:cNvSpPr>
            <a:spLocks noChangeShapeType="1"/>
          </p:cNvSpPr>
          <p:nvPr/>
        </p:nvSpPr>
        <p:spPr bwMode="auto">
          <a:xfrm flipV="1">
            <a:off x="3660775" y="3489325"/>
            <a:ext cx="1274763" cy="233521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3" name="Line 17"/>
          <p:cNvSpPr>
            <a:spLocks noChangeShapeType="1"/>
          </p:cNvSpPr>
          <p:nvPr/>
        </p:nvSpPr>
        <p:spPr bwMode="auto">
          <a:xfrm flipH="1" flipV="1">
            <a:off x="4956175" y="3386137"/>
            <a:ext cx="1447800" cy="2438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4" name="Line 18"/>
          <p:cNvSpPr>
            <a:spLocks noChangeShapeType="1"/>
          </p:cNvSpPr>
          <p:nvPr/>
        </p:nvSpPr>
        <p:spPr bwMode="auto">
          <a:xfrm flipH="1" flipV="1">
            <a:off x="4968875" y="3424237"/>
            <a:ext cx="2501900" cy="13335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5" name="Line 19"/>
          <p:cNvSpPr>
            <a:spLocks noChangeShapeType="1"/>
          </p:cNvSpPr>
          <p:nvPr/>
        </p:nvSpPr>
        <p:spPr bwMode="auto">
          <a:xfrm>
            <a:off x="4956175" y="795337"/>
            <a:ext cx="0" cy="541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6" name="Line 20"/>
          <p:cNvSpPr>
            <a:spLocks noChangeShapeType="1"/>
          </p:cNvSpPr>
          <p:nvPr/>
        </p:nvSpPr>
        <p:spPr bwMode="auto">
          <a:xfrm>
            <a:off x="2212975" y="3424237"/>
            <a:ext cx="5562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603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8072901"/>
              </p:ext>
            </p:extLst>
          </p:nvPr>
        </p:nvGraphicFramePr>
        <p:xfrm>
          <a:off x="7426325" y="1878012"/>
          <a:ext cx="473075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95" name="Equation" r:id="rId4" imgW="266700" imgH="165100" progId="Equation.DSMT4">
                  <p:embed/>
                </p:oleObj>
              </mc:Choice>
              <mc:Fallback>
                <p:oleObj name="Equation" r:id="rId4" imgW="2667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6325" y="1878012"/>
                        <a:ext cx="473075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3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637077"/>
              </p:ext>
            </p:extLst>
          </p:nvPr>
        </p:nvGraphicFramePr>
        <p:xfrm>
          <a:off x="6103938" y="561975"/>
          <a:ext cx="449262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96" name="Equation" r:id="rId6" imgW="254000" imgH="165100" progId="Equation.DSMT4">
                  <p:embed/>
                </p:oleObj>
              </mc:Choice>
              <mc:Fallback>
                <p:oleObj name="Equation" r:id="rId6" imgW="2540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3938" y="561975"/>
                        <a:ext cx="449262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3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699033"/>
              </p:ext>
            </p:extLst>
          </p:nvPr>
        </p:nvGraphicFramePr>
        <p:xfrm>
          <a:off x="3025775" y="431800"/>
          <a:ext cx="56197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97" name="Equation" r:id="rId8" imgW="317500" imgH="165100" progId="Equation.DSMT4">
                  <p:embed/>
                </p:oleObj>
              </mc:Choice>
              <mc:Fallback>
                <p:oleObj name="Equation" r:id="rId8" imgW="3175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5775" y="431800"/>
                        <a:ext cx="56197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4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065528"/>
              </p:ext>
            </p:extLst>
          </p:nvPr>
        </p:nvGraphicFramePr>
        <p:xfrm>
          <a:off x="1881188" y="1954212"/>
          <a:ext cx="563562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98" name="Equation" r:id="rId10" imgW="317500" imgH="165100" progId="Equation.DSMT4">
                  <p:embed/>
                </p:oleObj>
              </mc:Choice>
              <mc:Fallback>
                <p:oleObj name="Equation" r:id="rId10" imgW="3175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188" y="1954212"/>
                        <a:ext cx="563562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41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64816"/>
              </p:ext>
            </p:extLst>
          </p:nvPr>
        </p:nvGraphicFramePr>
        <p:xfrm>
          <a:off x="1808163" y="4751387"/>
          <a:ext cx="585787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99" name="Equation" r:id="rId12" imgW="330200" imgH="165100" progId="Equation.DSMT4">
                  <p:embed/>
                </p:oleObj>
              </mc:Choice>
              <mc:Fallback>
                <p:oleObj name="Equation" r:id="rId12" imgW="3302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8163" y="4751387"/>
                        <a:ext cx="585787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4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366030"/>
              </p:ext>
            </p:extLst>
          </p:nvPr>
        </p:nvGraphicFramePr>
        <p:xfrm>
          <a:off x="3090863" y="6145212"/>
          <a:ext cx="584200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0" name="Equation" r:id="rId14" imgW="330200" imgH="165100" progId="Equation.DSMT4">
                  <p:embed/>
                </p:oleObj>
              </mc:Choice>
              <mc:Fallback>
                <p:oleObj name="Equation" r:id="rId14" imgW="3302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0863" y="6145212"/>
                        <a:ext cx="584200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43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154879"/>
              </p:ext>
            </p:extLst>
          </p:nvPr>
        </p:nvGraphicFramePr>
        <p:xfrm>
          <a:off x="6186488" y="6081712"/>
          <a:ext cx="606425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1" name="Equation" r:id="rId16" imgW="342900" imgH="165100" progId="Equation.DSMT4">
                  <p:embed/>
                </p:oleObj>
              </mc:Choice>
              <mc:Fallback>
                <p:oleObj name="Equation" r:id="rId16" imgW="3429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6488" y="6081712"/>
                        <a:ext cx="606425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4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567013"/>
              </p:ext>
            </p:extLst>
          </p:nvPr>
        </p:nvGraphicFramePr>
        <p:xfrm>
          <a:off x="7578725" y="4675187"/>
          <a:ext cx="608013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2" name="Equation" r:id="rId18" imgW="342900" imgH="165100" progId="Equation.DSMT4">
                  <p:embed/>
                </p:oleObj>
              </mc:Choice>
              <mc:Fallback>
                <p:oleObj name="Equation" r:id="rId18" imgW="3429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8725" y="4675187"/>
                        <a:ext cx="608013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46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953689"/>
              </p:ext>
            </p:extLst>
          </p:nvPr>
        </p:nvGraphicFramePr>
        <p:xfrm>
          <a:off x="4705350" y="277812"/>
          <a:ext cx="449263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3" name="Equation" r:id="rId20" imgW="254000" imgH="165100" progId="Equation.DSMT4">
                  <p:embed/>
                </p:oleObj>
              </mc:Choice>
              <mc:Fallback>
                <p:oleObj name="Equation" r:id="rId20" imgW="2540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350" y="277812"/>
                        <a:ext cx="449263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48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428638"/>
              </p:ext>
            </p:extLst>
          </p:nvPr>
        </p:nvGraphicFramePr>
        <p:xfrm>
          <a:off x="1600200" y="3325812"/>
          <a:ext cx="565150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4" name="Equation" r:id="rId22" imgW="317500" imgH="165100" progId="Equation.DSMT4">
                  <p:embed/>
                </p:oleObj>
              </mc:Choice>
              <mc:Fallback>
                <p:oleObj name="Equation" r:id="rId22" imgW="3175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325812"/>
                        <a:ext cx="565150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50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648420"/>
              </p:ext>
            </p:extLst>
          </p:nvPr>
        </p:nvGraphicFramePr>
        <p:xfrm>
          <a:off x="4638675" y="6411912"/>
          <a:ext cx="584200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5" name="Equation" r:id="rId24" imgW="330200" imgH="165100" progId="Equation.DSMT4">
                  <p:embed/>
                </p:oleObj>
              </mc:Choice>
              <mc:Fallback>
                <p:oleObj name="Equation" r:id="rId24" imgW="3302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8675" y="6411912"/>
                        <a:ext cx="584200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52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7533002"/>
              </p:ext>
            </p:extLst>
          </p:nvPr>
        </p:nvGraphicFramePr>
        <p:xfrm>
          <a:off x="7953375" y="3287712"/>
          <a:ext cx="314325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6" name="Equation" r:id="rId26" imgW="177800" imgH="165100" progId="Equation.DSMT4">
                  <p:embed/>
                </p:oleObj>
              </mc:Choice>
              <mc:Fallback>
                <p:oleObj name="Equation" r:id="rId26" imgW="1778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3375" y="3287712"/>
                        <a:ext cx="314325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53" name="Oval 37"/>
          <p:cNvSpPr>
            <a:spLocks noChangeArrowheads="1"/>
          </p:cNvSpPr>
          <p:nvPr/>
        </p:nvSpPr>
        <p:spPr bwMode="auto">
          <a:xfrm>
            <a:off x="4879975" y="3335337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55" name="Text Box 39"/>
          <p:cNvSpPr txBox="1">
            <a:spLocks noChangeArrowheads="1"/>
          </p:cNvSpPr>
          <p:nvPr/>
        </p:nvSpPr>
        <p:spPr bwMode="auto">
          <a:xfrm>
            <a:off x="60325" y="60325"/>
            <a:ext cx="294824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rgbClr val="CC0000"/>
                </a:solidFill>
              </a:rPr>
              <a:t>Benchmark Angles</a:t>
            </a:r>
          </a:p>
          <a:p>
            <a:r>
              <a:rPr lang="en-US" sz="2800" b="1" u="sng" dirty="0" smtClean="0">
                <a:solidFill>
                  <a:srgbClr val="CC0000"/>
                </a:solidFill>
              </a:rPr>
              <a:t>Special Angles</a:t>
            </a:r>
          </a:p>
          <a:p>
            <a:r>
              <a:rPr lang="en-US" sz="2800" b="1" u="sng" dirty="0" smtClean="0">
                <a:solidFill>
                  <a:srgbClr val="CC0000"/>
                </a:solidFill>
              </a:rPr>
              <a:t>Degrees</a:t>
            </a:r>
          </a:p>
          <a:p>
            <a:endParaRPr lang="en-US" sz="2800" b="1" u="sng" dirty="0">
              <a:solidFill>
                <a:srgbClr val="CC0000"/>
              </a:solidFill>
            </a:endParaRPr>
          </a:p>
        </p:txBody>
      </p:sp>
      <p:sp>
        <p:nvSpPr>
          <p:cNvPr id="86056" name="Line 40"/>
          <p:cNvSpPr>
            <a:spLocks noChangeShapeType="1"/>
          </p:cNvSpPr>
          <p:nvPr/>
        </p:nvSpPr>
        <p:spPr bwMode="auto">
          <a:xfrm flipV="1">
            <a:off x="4956175" y="1481137"/>
            <a:ext cx="1905000" cy="195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6057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346313"/>
              </p:ext>
            </p:extLst>
          </p:nvPr>
        </p:nvGraphicFramePr>
        <p:xfrm>
          <a:off x="6880225" y="1089025"/>
          <a:ext cx="473075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7" name="Equation" r:id="rId28" imgW="266700" imgH="165100" progId="Equation.DSMT4">
                  <p:embed/>
                </p:oleObj>
              </mc:Choice>
              <mc:Fallback>
                <p:oleObj name="Equation" r:id="rId28" imgW="2667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0225" y="1089025"/>
                        <a:ext cx="473075" cy="29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58" name="Line 42"/>
          <p:cNvSpPr>
            <a:spLocks noChangeShapeType="1"/>
          </p:cNvSpPr>
          <p:nvPr/>
        </p:nvSpPr>
        <p:spPr bwMode="auto">
          <a:xfrm flipH="1" flipV="1">
            <a:off x="3051175" y="1519237"/>
            <a:ext cx="1905000" cy="1905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6059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839573"/>
              </p:ext>
            </p:extLst>
          </p:nvPr>
        </p:nvGraphicFramePr>
        <p:xfrm>
          <a:off x="2449513" y="1241425"/>
          <a:ext cx="56197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8" name="Equation" r:id="rId30" imgW="317500" imgH="165100" progId="Equation.DSMT4">
                  <p:embed/>
                </p:oleObj>
              </mc:Choice>
              <mc:Fallback>
                <p:oleObj name="Equation" r:id="rId30" imgW="3175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9513" y="1241425"/>
                        <a:ext cx="56197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60" name="Line 44"/>
          <p:cNvSpPr>
            <a:spLocks noChangeShapeType="1"/>
          </p:cNvSpPr>
          <p:nvPr/>
        </p:nvSpPr>
        <p:spPr bwMode="auto">
          <a:xfrm flipV="1">
            <a:off x="2974975" y="3424237"/>
            <a:ext cx="1981200" cy="1905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6061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539897"/>
              </p:ext>
            </p:extLst>
          </p:nvPr>
        </p:nvGraphicFramePr>
        <p:xfrm>
          <a:off x="2362200" y="5459412"/>
          <a:ext cx="584200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9" name="Equation" r:id="rId32" imgW="330200" imgH="165100" progId="Equation.DSMT4">
                  <p:embed/>
                </p:oleObj>
              </mc:Choice>
              <mc:Fallback>
                <p:oleObj name="Equation" r:id="rId32" imgW="3302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459412"/>
                        <a:ext cx="584200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62" name="Line 46"/>
          <p:cNvSpPr>
            <a:spLocks noChangeShapeType="1"/>
          </p:cNvSpPr>
          <p:nvPr/>
        </p:nvSpPr>
        <p:spPr bwMode="auto">
          <a:xfrm flipH="1" flipV="1">
            <a:off x="5019675" y="3462337"/>
            <a:ext cx="1981200" cy="1905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6063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1094094"/>
              </p:ext>
            </p:extLst>
          </p:nvPr>
        </p:nvGraphicFramePr>
        <p:xfrm>
          <a:off x="6965950" y="5514975"/>
          <a:ext cx="60642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0" name="Equation" r:id="rId34" imgW="342900" imgH="165100" progId="Equation.DSMT4">
                  <p:embed/>
                </p:oleObj>
              </mc:Choice>
              <mc:Fallback>
                <p:oleObj name="Equation" r:id="rId34" imgW="3429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5950" y="5514975"/>
                        <a:ext cx="60642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71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1787044"/>
              </p:ext>
            </p:extLst>
          </p:nvPr>
        </p:nvGraphicFramePr>
        <p:xfrm>
          <a:off x="8385175" y="3294062"/>
          <a:ext cx="66675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1" name="Equation" r:id="rId36" imgW="342900" imgH="165100" progId="Equation.DSMT4">
                  <p:embed/>
                </p:oleObj>
              </mc:Choice>
              <mc:Fallback>
                <p:oleObj name="Equation" r:id="rId36" imgW="3429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5175" y="3294062"/>
                        <a:ext cx="666750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0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6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86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6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6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6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6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6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6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6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6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6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6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6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6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6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6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6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8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6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6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86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6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6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8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6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6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8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6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86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86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86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86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8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86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86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86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86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86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86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86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86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8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7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86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86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6" grpId="0" animBg="1"/>
      <p:bldP spid="86027" grpId="0" animBg="1"/>
      <p:bldP spid="86028" grpId="0" animBg="1"/>
      <p:bldP spid="86029" grpId="0" animBg="1"/>
      <p:bldP spid="86030" grpId="0" animBg="1"/>
      <p:bldP spid="86031" grpId="0" animBg="1"/>
      <p:bldP spid="86032" grpId="0" animBg="1"/>
      <p:bldP spid="86033" grpId="0" animBg="1"/>
      <p:bldP spid="86034" grpId="0" animBg="1"/>
      <p:bldP spid="86035" grpId="0" animBg="1"/>
      <p:bldP spid="86036" grpId="0" animBg="1"/>
      <p:bldP spid="86053" grpId="0" animBg="1"/>
      <p:bldP spid="86055" grpId="0" autoUpdateAnimBg="0"/>
      <p:bldP spid="86056" grpId="0" animBg="1"/>
      <p:bldP spid="86058" grpId="0" animBg="1"/>
      <p:bldP spid="86060" grpId="0" animBg="1"/>
      <p:bldP spid="860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33775"/>
            <a:ext cx="3190875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599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Sketch </a:t>
            </a:r>
            <a:r>
              <a:rPr lang="en-US" sz="2400" b="1" dirty="0">
                <a:solidFill>
                  <a:srgbClr val="7030A0"/>
                </a:solidFill>
              </a:rPr>
              <a:t>each </a:t>
            </a:r>
            <a:r>
              <a:rPr lang="en-US" sz="2400" b="1" dirty="0" smtClean="0">
                <a:solidFill>
                  <a:srgbClr val="7030A0"/>
                </a:solidFill>
              </a:rPr>
              <a:t>rotation angle </a:t>
            </a:r>
            <a:r>
              <a:rPr lang="en-US" sz="2400" b="1" dirty="0">
                <a:solidFill>
                  <a:srgbClr val="7030A0"/>
                </a:solidFill>
              </a:rPr>
              <a:t>in standard position. 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r>
              <a:rPr lang="en-US" sz="2400" b="1" dirty="0" smtClean="0">
                <a:solidFill>
                  <a:srgbClr val="7030A0"/>
                </a:solidFill>
              </a:rPr>
              <a:t>State the quadrant </a:t>
            </a:r>
            <a:r>
              <a:rPr lang="en-US" sz="2400" b="1" dirty="0">
                <a:solidFill>
                  <a:srgbClr val="7030A0"/>
                </a:solidFill>
              </a:rPr>
              <a:t>in which the terminal arm lies.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14325" y="990600"/>
            <a:ext cx="3190875" cy="3276600"/>
            <a:chOff x="314325" y="990600"/>
            <a:chExt cx="3190875" cy="327660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325" y="1019175"/>
              <a:ext cx="3190875" cy="3248025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</p:pic>
        <p:sp>
          <p:nvSpPr>
            <p:cNvPr id="5" name="TextBox 4"/>
            <p:cNvSpPr txBox="1"/>
            <p:nvPr/>
          </p:nvSpPr>
          <p:spPr>
            <a:xfrm>
              <a:off x="847725" y="990600"/>
              <a:ext cx="782587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7030A0"/>
                  </a:solidFill>
                </a:rPr>
                <a:t> </a:t>
              </a:r>
              <a:r>
                <a:rPr lang="en-US" sz="2400" b="1" dirty="0" smtClean="0">
                  <a:solidFill>
                    <a:srgbClr val="7030A0"/>
                  </a:solidFill>
                </a:rPr>
                <a:t>400</a:t>
              </a:r>
              <a:r>
                <a:rPr lang="en-US" dirty="0" smtClean="0">
                  <a:solidFill>
                    <a:srgbClr val="7030A0"/>
                  </a:solidFill>
                </a:rPr>
                <a:t>°</a:t>
              </a:r>
              <a:endParaRPr lang="en-US" dirty="0">
                <a:solidFill>
                  <a:srgbClr val="7030A0"/>
                </a:solidFill>
              </a:endParaRPr>
            </a:p>
            <a:p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133725" y="990600"/>
            <a:ext cx="3190875" cy="3276600"/>
            <a:chOff x="3133725" y="990600"/>
            <a:chExt cx="3190875" cy="3276600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3725" y="1019175"/>
              <a:ext cx="3190875" cy="3248025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</p:pic>
        <p:sp>
          <p:nvSpPr>
            <p:cNvPr id="11" name="TextBox 10"/>
            <p:cNvSpPr txBox="1"/>
            <p:nvPr/>
          </p:nvSpPr>
          <p:spPr>
            <a:xfrm>
              <a:off x="3505200" y="990600"/>
              <a:ext cx="906017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7030A0"/>
                  </a:solidFill>
                </a:rPr>
                <a:t> - </a:t>
              </a:r>
              <a:r>
                <a:rPr lang="en-US" sz="2400" b="1" dirty="0" smtClean="0">
                  <a:solidFill>
                    <a:srgbClr val="7030A0"/>
                  </a:solidFill>
                </a:rPr>
                <a:t>170</a:t>
              </a:r>
              <a:r>
                <a:rPr lang="en-US" dirty="0" smtClean="0">
                  <a:solidFill>
                    <a:srgbClr val="7030A0"/>
                  </a:solidFill>
                </a:rPr>
                <a:t>°</a:t>
              </a:r>
              <a:endParaRPr lang="en-US" dirty="0">
                <a:solidFill>
                  <a:srgbClr val="7030A0"/>
                </a:solidFill>
              </a:endParaRPr>
            </a:p>
            <a:p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800600" y="3533775"/>
            <a:ext cx="3190875" cy="3248025"/>
            <a:chOff x="4800600" y="3533775"/>
            <a:chExt cx="3190875" cy="3248025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600" y="3533775"/>
              <a:ext cx="3190875" cy="3248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833482" y="4038600"/>
              <a:ext cx="1008609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7030A0"/>
                  </a:solidFill>
                </a:rPr>
                <a:t> -</a:t>
              </a:r>
              <a:r>
                <a:rPr lang="en-US" sz="2400" b="1" dirty="0" smtClean="0">
                  <a:solidFill>
                    <a:srgbClr val="7030A0"/>
                  </a:solidFill>
                </a:rPr>
                <a:t>1020</a:t>
              </a:r>
              <a:r>
                <a:rPr lang="en-US" dirty="0" smtClean="0">
                  <a:solidFill>
                    <a:srgbClr val="7030A0"/>
                  </a:solidFill>
                </a:rPr>
                <a:t>°</a:t>
              </a:r>
              <a:endParaRPr lang="en-US" dirty="0">
                <a:solidFill>
                  <a:srgbClr val="7030A0"/>
                </a:solidFill>
              </a:endParaRPr>
            </a:p>
            <a:p>
              <a:endParaRPr lang="en-US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92233" y="4038600"/>
            <a:ext cx="93807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1280</a:t>
            </a:r>
            <a:r>
              <a:rPr lang="en-US" dirty="0" smtClean="0">
                <a:solidFill>
                  <a:srgbClr val="7030A0"/>
                </a:solidFill>
              </a:rPr>
              <a:t>°</a:t>
            </a:r>
            <a:endParaRPr lang="en-US" dirty="0">
              <a:solidFill>
                <a:srgbClr val="7030A0"/>
              </a:solidFill>
            </a:endParaRPr>
          </a:p>
          <a:p>
            <a:endParaRPr lang="en-US" dirty="0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 flipV="1">
            <a:off x="1863435" y="1729264"/>
            <a:ext cx="722602" cy="958516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>
            <a:off x="3733800" y="2643186"/>
            <a:ext cx="961807" cy="633413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>
            <a:off x="1624229" y="5157787"/>
            <a:ext cx="961807" cy="481013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V="1">
            <a:off x="6378280" y="4495801"/>
            <a:ext cx="860719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9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43624" y="1219200"/>
            <a:ext cx="86618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C0000"/>
                </a:solidFill>
              </a:rPr>
              <a:t>Coterminal angles</a:t>
            </a:r>
            <a:r>
              <a:rPr lang="en-US" sz="2400" b="1" dirty="0"/>
              <a:t> are angles </a:t>
            </a:r>
            <a:r>
              <a:rPr lang="en-US" sz="2400" b="1" dirty="0" smtClean="0"/>
              <a:t>in standard position that </a:t>
            </a:r>
            <a:r>
              <a:rPr lang="en-US" sz="2400" b="1" dirty="0"/>
              <a:t>share the </a:t>
            </a:r>
            <a:r>
              <a:rPr lang="en-US" sz="2400" b="1" dirty="0">
                <a:solidFill>
                  <a:schemeClr val="accent2"/>
                </a:solidFill>
              </a:rPr>
              <a:t>same terminal arm</a:t>
            </a:r>
            <a:r>
              <a:rPr lang="en-US" sz="2400" b="1" dirty="0"/>
              <a:t>. </a:t>
            </a:r>
            <a:r>
              <a:rPr lang="en-US" sz="2400" b="1" dirty="0" smtClean="0"/>
              <a:t>They </a:t>
            </a:r>
            <a:r>
              <a:rPr lang="en-US" sz="2400" b="1" dirty="0"/>
              <a:t>also </a:t>
            </a:r>
            <a:r>
              <a:rPr lang="en-US" sz="2400" b="1" dirty="0" smtClean="0"/>
              <a:t>share </a:t>
            </a:r>
            <a:r>
              <a:rPr lang="en-US" sz="2400" b="1" dirty="0"/>
              <a:t>the same reference angle.</a:t>
            </a:r>
          </a:p>
        </p:txBody>
      </p:sp>
      <p:sp>
        <p:nvSpPr>
          <p:cNvPr id="8" name="Rectangle 7">
            <a:hlinkClick r:id="rId3" action="ppaction://hlinkfile"/>
          </p:cNvPr>
          <p:cNvSpPr/>
          <p:nvPr/>
        </p:nvSpPr>
        <p:spPr>
          <a:xfrm>
            <a:off x="1339381" y="0"/>
            <a:ext cx="54372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Coterminal Angles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4607" y="762000"/>
            <a:ext cx="4756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McGraw Hill DVD Teacher Resources  4.1_178_IA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334000" y="2008908"/>
            <a:ext cx="3190875" cy="3276600"/>
            <a:chOff x="314325" y="990600"/>
            <a:chExt cx="3190875" cy="3276600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325" y="1019175"/>
              <a:ext cx="3190875" cy="3248025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</p:pic>
        <p:sp>
          <p:nvSpPr>
            <p:cNvPr id="10" name="TextBox 9"/>
            <p:cNvSpPr txBox="1"/>
            <p:nvPr/>
          </p:nvSpPr>
          <p:spPr>
            <a:xfrm>
              <a:off x="847725" y="990600"/>
              <a:ext cx="62709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7030A0"/>
                  </a:solidFill>
                </a:rPr>
                <a:t> </a:t>
              </a:r>
              <a:r>
                <a:rPr lang="en-US" sz="2400" b="1" dirty="0" smtClean="0">
                  <a:solidFill>
                    <a:srgbClr val="7030A0"/>
                  </a:solidFill>
                </a:rPr>
                <a:t>50</a:t>
              </a:r>
              <a:r>
                <a:rPr lang="en-US" dirty="0" smtClean="0">
                  <a:solidFill>
                    <a:srgbClr val="7030A0"/>
                  </a:solidFill>
                </a:rPr>
                <a:t>°</a:t>
              </a:r>
              <a:endParaRPr lang="en-US" dirty="0">
                <a:solidFill>
                  <a:srgbClr val="7030A0"/>
                </a:solidFill>
              </a:endParaRPr>
            </a:p>
            <a:p>
              <a:endParaRPr lang="en-US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430904" y="2246715"/>
            <a:ext cx="2149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Rotation Angle 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2794437" y="2265080"/>
            <a:ext cx="6014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50°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0904" y="2713351"/>
            <a:ext cx="37600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Terminal arm is in quadrant 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4343308" y="2713351"/>
            <a:ext cx="304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I</a:t>
            </a:r>
            <a:endParaRPr lang="en-US" sz="2400" dirty="0">
              <a:solidFill>
                <a:srgbClr val="FF0000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0904" y="3473026"/>
            <a:ext cx="359226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Positive Coterminal Angles</a:t>
            </a:r>
          </a:p>
          <a:p>
            <a:r>
              <a:rPr lang="en-US" b="1" dirty="0" smtClean="0"/>
              <a:t>Counterclockwise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83304" y="4239491"/>
            <a:ext cx="22284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50° + (360°)(1) =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3400" y="5285508"/>
            <a:ext cx="371730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Negative Coterminal Angles</a:t>
            </a:r>
          </a:p>
          <a:p>
            <a:r>
              <a:rPr lang="en-US" b="1" dirty="0" smtClean="0"/>
              <a:t>Clockwise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692285" y="5333999"/>
            <a:ext cx="851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-310°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45504" y="4643735"/>
            <a:ext cx="756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770°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692285" y="5862935"/>
            <a:ext cx="851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-670°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08921" y="4239491"/>
            <a:ext cx="756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410°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3304" y="4620491"/>
            <a:ext cx="22284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50° + (360°)(2) =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283687" y="5329535"/>
            <a:ext cx="2323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50° + (360°)(-1) =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283687" y="5867400"/>
            <a:ext cx="2323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50° + (360°)(-2) =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5" name="Line 17"/>
          <p:cNvSpPr>
            <a:spLocks noChangeShapeType="1"/>
          </p:cNvSpPr>
          <p:nvPr/>
        </p:nvSpPr>
        <p:spPr bwMode="auto">
          <a:xfrm flipV="1">
            <a:off x="6912768" y="2944183"/>
            <a:ext cx="478632" cy="72728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1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755</Words>
  <Application>Microsoft Office PowerPoint</Application>
  <PresentationFormat>On-screen Show (4:3)</PresentationFormat>
  <Paragraphs>207</Paragraphs>
  <Slides>18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Office Theme</vt:lpstr>
      <vt:lpstr>Blank Presentation</vt:lpstr>
      <vt:lpstr>Equation</vt:lpstr>
      <vt:lpstr>MathType Equation 3.6+</vt:lpstr>
      <vt:lpstr>Document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53</cp:revision>
  <dcterms:created xsi:type="dcterms:W3CDTF">2012-10-04T12:36:36Z</dcterms:created>
  <dcterms:modified xsi:type="dcterms:W3CDTF">2012-10-06T23:20:36Z</dcterms:modified>
</cp:coreProperties>
</file>