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44979-EE97-4540-BAAA-34DACCCE6E26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0F96-1E14-4BAC-AEE3-DBDA6104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57396E6A-0F09-4F48-BB50-197CB5FA1E6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397E2FB6-A348-43AE-8726-BAB4C974331E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90923544-E7CC-4081-B3A7-0935756D1225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A301E571-5C57-468E-99A4-094B9A34479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6B29-35F1-437F-BBCA-319FF1736593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2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ABBC-420E-4F3E-A09B-7C898FD260B2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7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0F1D-0760-4DEF-A252-2FD29F864FE4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8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9AEA-A9CA-4D16-AFEA-17CBD297C5A5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5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2793-0AB6-4C11-BFBF-4C2EAA496D62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5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EECE-DCE2-44E0-A4C1-FEC5B96952DC}" type="datetime1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4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5993-C613-41EA-965B-2A1504360C73}" type="datetime1">
              <a:rPr lang="en-US" smtClean="0"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1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90A3-888C-438C-8BF8-AE1E252F48DA}" type="datetime1">
              <a:rPr lang="en-US" smtClean="0"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8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C346-B627-481C-B5DE-C919E40C5797}" type="datetime1">
              <a:rPr lang="en-US" smtClean="0"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8C22-080F-4ABA-9F39-9B50AB70D3BF}" type="datetime1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93E9-2125-4F42-8254-8ADCA378A9B4}" type="datetime1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9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596E-7319-4404-B3BB-E55822AB36C3}" type="datetime1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D25A-F7DE-4117-B8E2-936BFD36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3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24" Type="http://schemas.openxmlformats.org/officeDocument/2006/relationships/image" Target="../media/image26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oleObject" Target="../embeddings/oleObject26.bin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2.bin"/><Relationship Id="rId22" Type="http://schemas.openxmlformats.org/officeDocument/2006/relationships/hyperlink" Target="4.1_178_IA.sw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20" Type="http://schemas.openxmlformats.org/officeDocument/2006/relationships/image" Target="../media/image35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2.wmf"/><Relationship Id="rId3" Type="http://schemas.openxmlformats.org/officeDocument/2006/relationships/image" Target="../media/image45.png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image" Target="../media/image47.png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46.png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2.wmf"/><Relationship Id="rId3" Type="http://schemas.openxmlformats.org/officeDocument/2006/relationships/image" Target="../media/image55.png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4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1962" y="623887"/>
            <a:ext cx="746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dirty="0">
                <a:solidFill>
                  <a:srgbClr val="339933"/>
                </a:solidFill>
              </a:rPr>
              <a:t>Converting </a:t>
            </a:r>
            <a:r>
              <a:rPr lang="en-US" sz="2800" dirty="0">
                <a:solidFill>
                  <a:srgbClr val="C00000"/>
                </a:solidFill>
              </a:rPr>
              <a:t>Degree</a:t>
            </a:r>
            <a:r>
              <a:rPr lang="en-US" sz="2800" dirty="0">
                <a:solidFill>
                  <a:srgbClr val="339933"/>
                </a:solidFill>
              </a:rPr>
              <a:t> Measure to </a:t>
            </a:r>
            <a:r>
              <a:rPr lang="en-US" sz="2800" dirty="0">
                <a:solidFill>
                  <a:srgbClr val="C00000"/>
                </a:solidFill>
              </a:rPr>
              <a:t>Radian</a:t>
            </a:r>
            <a:r>
              <a:rPr lang="en-US" sz="2800" dirty="0">
                <a:solidFill>
                  <a:srgbClr val="339933"/>
                </a:solidFill>
              </a:rPr>
              <a:t> Measure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125" y="2155825"/>
            <a:ext cx="3798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Convert to radian measure: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41325" y="2613025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a)  </a:t>
            </a:r>
            <a:r>
              <a:rPr lang="en-US"/>
              <a:t>210</a:t>
            </a:r>
            <a:r>
              <a:rPr lang="en-US" baseline="30000"/>
              <a:t>0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116932" y="1376248"/>
            <a:ext cx="2064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180</a:t>
            </a:r>
            <a:r>
              <a:rPr lang="en-US" sz="2400" b="1" baseline="30000" dirty="0" smtClean="0">
                <a:solidFill>
                  <a:srgbClr val="CC0000"/>
                </a:solidFill>
              </a:rPr>
              <a:t>0</a:t>
            </a:r>
            <a:r>
              <a:rPr lang="en-US" sz="2400" b="1" dirty="0" smtClean="0">
                <a:solidFill>
                  <a:srgbClr val="CC0000"/>
                </a:solidFill>
                <a:latin typeface="Symbol" pitchFamily="18" charset="2"/>
              </a:rPr>
              <a:t>  </a:t>
            </a:r>
            <a:r>
              <a:rPr lang="en-US" sz="2400" b="1" dirty="0" smtClean="0">
                <a:solidFill>
                  <a:srgbClr val="CC0000"/>
                </a:solidFill>
              </a:rPr>
              <a:t>or </a:t>
            </a:r>
            <a:r>
              <a:rPr lang="en-US" sz="2400" b="1" dirty="0" smtClean="0">
                <a:solidFill>
                  <a:srgbClr val="CC0000"/>
                </a:solidFill>
                <a:latin typeface="Symbol" pitchFamily="18" charset="2"/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π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</a:rPr>
              <a:t>rad </a:t>
            </a:r>
            <a:endParaRPr lang="en-US" sz="2400" b="1" dirty="0">
              <a:solidFill>
                <a:srgbClr val="CC0000"/>
              </a:solidFill>
            </a:endParaRPr>
          </a:p>
        </p:txBody>
      </p:sp>
      <p:graphicFrame>
        <p:nvGraphicFramePr>
          <p:cNvPr id="819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305337"/>
              </p:ext>
            </p:extLst>
          </p:nvPr>
        </p:nvGraphicFramePr>
        <p:xfrm>
          <a:off x="5326063" y="1268421"/>
          <a:ext cx="10477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1268421"/>
                        <a:ext cx="10477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249534"/>
              </p:ext>
            </p:extLst>
          </p:nvPr>
        </p:nvGraphicFramePr>
        <p:xfrm>
          <a:off x="1489075" y="3354532"/>
          <a:ext cx="76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MathType Equation 3.6+" r:id="rId6" imgW="355600" imgH="355600" progId="Equation.DSMT36">
                  <p:embed/>
                </p:oleObj>
              </mc:Choice>
              <mc:Fallback>
                <p:oleObj name="MathType Equation 3.6+" r:id="rId6" imgW="355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3354532"/>
                        <a:ext cx="762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422400" y="4126057"/>
            <a:ext cx="96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 smtClean="0"/>
              <a:t>≈ </a:t>
            </a:r>
            <a:r>
              <a:rPr lang="en-US" dirty="0"/>
              <a:t>3.67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19400" y="3402157"/>
            <a:ext cx="17408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  <a:latin typeface="+mn-lt"/>
              </a:rPr>
              <a:t>Exact radian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768600" y="4087957"/>
            <a:ext cx="2721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  <a:latin typeface="+mn-lt"/>
              </a:rPr>
              <a:t>Approximate radian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94325" y="2628900"/>
            <a:ext cx="1356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b)</a:t>
            </a:r>
            <a:r>
              <a:rPr lang="en-US" dirty="0"/>
              <a:t>  </a:t>
            </a:r>
            <a:r>
              <a:rPr lang="en-US" dirty="0" smtClean="0"/>
              <a:t>- 315</a:t>
            </a:r>
            <a:r>
              <a:rPr lang="en-US" baseline="30000" dirty="0" smtClean="0"/>
              <a:t>0</a:t>
            </a:r>
            <a:endParaRPr lang="en-US" dirty="0"/>
          </a:p>
        </p:txBody>
      </p:sp>
      <p:graphicFrame>
        <p:nvGraphicFramePr>
          <p:cNvPr id="82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550258"/>
              </p:ext>
            </p:extLst>
          </p:nvPr>
        </p:nvGraphicFramePr>
        <p:xfrm>
          <a:off x="6446838" y="3224213"/>
          <a:ext cx="10064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8" imgW="469800" imgH="393480" progId="Equation.DSMT4">
                  <p:embed/>
                </p:oleObj>
              </mc:Choice>
              <mc:Fallback>
                <p:oleObj name="Equation" r:id="rId8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3224213"/>
                        <a:ext cx="10064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085167"/>
              </p:ext>
            </p:extLst>
          </p:nvPr>
        </p:nvGraphicFramePr>
        <p:xfrm>
          <a:off x="1600200" y="2476500"/>
          <a:ext cx="7604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10" imgW="457200" imgH="393700" progId="Equation.DSMT4">
                  <p:embed/>
                </p:oleObj>
              </mc:Choice>
              <mc:Fallback>
                <p:oleObj name="Equation" r:id="rId10" imgW="457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76500"/>
                        <a:ext cx="76041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561571"/>
              </p:ext>
            </p:extLst>
          </p:nvPr>
        </p:nvGraphicFramePr>
        <p:xfrm>
          <a:off x="6732587" y="2514600"/>
          <a:ext cx="8874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12" imgW="457200" imgH="393700" progId="Equation.DSMT4">
                  <p:embed/>
                </p:oleObj>
              </mc:Choice>
              <mc:Fallback>
                <p:oleObj name="Equation" r:id="rId12" imgW="457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7" y="2514600"/>
                        <a:ext cx="8874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19542"/>
              </p:ext>
            </p:extLst>
          </p:nvPr>
        </p:nvGraphicFramePr>
        <p:xfrm>
          <a:off x="6450013" y="4217988"/>
          <a:ext cx="11160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13" imgW="520560" imgH="177480" progId="Equation.DSMT4">
                  <p:embed/>
                </p:oleObj>
              </mc:Choice>
              <mc:Fallback>
                <p:oleObj name="Equation" r:id="rId13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3" y="4217988"/>
                        <a:ext cx="11160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438400" y="5403548"/>
            <a:ext cx="342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latin typeface="+mn-lt"/>
              </a:rPr>
              <a:t>To convert from degrees</a:t>
            </a:r>
          </a:p>
          <a:p>
            <a:r>
              <a:rPr lang="en-US" dirty="0">
                <a:latin typeface="+mn-lt"/>
              </a:rPr>
              <a:t>to radians, multiply by</a:t>
            </a:r>
          </a:p>
        </p:txBody>
      </p:sp>
      <p:graphicFrame>
        <p:nvGraphicFramePr>
          <p:cNvPr id="82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678274"/>
              </p:ext>
            </p:extLst>
          </p:nvPr>
        </p:nvGraphicFramePr>
        <p:xfrm>
          <a:off x="5880100" y="5472113"/>
          <a:ext cx="787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15" imgW="380880" imgH="393480" progId="Equation.DSMT4">
                  <p:embed/>
                </p:oleObj>
              </mc:Choice>
              <mc:Fallback>
                <p:oleObj name="Equation" r:id="rId15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5472113"/>
                        <a:ext cx="7874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82" y="5210175"/>
            <a:ext cx="1652587" cy="16478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19227" y="-76200"/>
            <a:ext cx="82488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4.1B Angles and Angle Measure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233456"/>
              </p:ext>
            </p:extLst>
          </p:nvPr>
        </p:nvGraphicFramePr>
        <p:xfrm>
          <a:off x="6746875" y="1295400"/>
          <a:ext cx="1558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Equation" r:id="rId18" imgW="812520" imgH="393480" progId="Equation.DSMT4">
                  <p:embed/>
                </p:oleObj>
              </mc:Choice>
              <mc:Fallback>
                <p:oleObj name="Equation" r:id="rId18" imgW="812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1295400"/>
                        <a:ext cx="15589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55066" y="1376248"/>
            <a:ext cx="3005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One half a rotation is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7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198" grpId="0" autoUpdateAnimBg="0"/>
      <p:bldP spid="8203" grpId="0" autoUpdateAnimBg="0"/>
      <p:bldP spid="8204" grpId="0" autoUpdateAnimBg="0"/>
      <p:bldP spid="8205" grpId="0" autoUpdateAnimBg="0"/>
      <p:bldP spid="8206" grpId="0" autoUpdateAnimBg="0"/>
      <p:bldP spid="8213" grpId="0" autoUpdateAnimBg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006475" y="0"/>
            <a:ext cx="7462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u="sng" dirty="0">
                <a:solidFill>
                  <a:srgbClr val="339933"/>
                </a:solidFill>
              </a:rPr>
              <a:t>Converting </a:t>
            </a:r>
            <a:r>
              <a:rPr lang="en-US" sz="2800" u="sng" dirty="0">
                <a:solidFill>
                  <a:srgbClr val="C00000"/>
                </a:solidFill>
              </a:rPr>
              <a:t>Radian</a:t>
            </a:r>
            <a:r>
              <a:rPr lang="en-US" sz="2800" u="sng" dirty="0">
                <a:solidFill>
                  <a:srgbClr val="339933"/>
                </a:solidFill>
              </a:rPr>
              <a:t> Measure to </a:t>
            </a:r>
            <a:r>
              <a:rPr lang="en-US" sz="2800" u="sng" dirty="0">
                <a:solidFill>
                  <a:srgbClr val="C00000"/>
                </a:solidFill>
              </a:rPr>
              <a:t>Degree</a:t>
            </a:r>
            <a:r>
              <a:rPr lang="en-US" sz="2800" u="sng" dirty="0">
                <a:solidFill>
                  <a:srgbClr val="339933"/>
                </a:solidFill>
              </a:rPr>
              <a:t> Measure</a:t>
            </a: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379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Convert to degree measure: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441325" y="18669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a)</a:t>
            </a:r>
          </a:p>
        </p:txBody>
      </p:sp>
      <p:graphicFrame>
        <p:nvGraphicFramePr>
          <p:cNvPr id="1546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915838"/>
              </p:ext>
            </p:extLst>
          </p:nvPr>
        </p:nvGraphicFramePr>
        <p:xfrm>
          <a:off x="1537855" y="1856510"/>
          <a:ext cx="8302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4" imgW="431640" imgH="393480" progId="Equation.DSMT4">
                  <p:embed/>
                </p:oleObj>
              </mc:Choice>
              <mc:Fallback>
                <p:oleObj name="Equation" r:id="rId4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855" y="1856510"/>
                        <a:ext cx="8302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1295400" y="2705100"/>
            <a:ext cx="99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= 120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5394325" y="1828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b)</a:t>
            </a:r>
            <a:endParaRPr lang="en-US"/>
          </a:p>
        </p:txBody>
      </p:sp>
      <p:graphicFrame>
        <p:nvGraphicFramePr>
          <p:cNvPr id="1546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567711"/>
              </p:ext>
            </p:extLst>
          </p:nvPr>
        </p:nvGraphicFramePr>
        <p:xfrm>
          <a:off x="7057232" y="1679575"/>
          <a:ext cx="8302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6" imgW="431640" imgH="393480" progId="Equation.DSMT4">
                  <p:embed/>
                </p:oleObj>
              </mc:Choice>
              <mc:Fallback>
                <p:oleObj name="Equation" r:id="rId6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7232" y="1679575"/>
                        <a:ext cx="8302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414999"/>
              </p:ext>
            </p:extLst>
          </p:nvPr>
        </p:nvGraphicFramePr>
        <p:xfrm>
          <a:off x="944139" y="1824682"/>
          <a:ext cx="4921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8" imgW="241200" imgH="393480" progId="Equation.DSMT4">
                  <p:embed/>
                </p:oleObj>
              </mc:Choice>
              <mc:Fallback>
                <p:oleObj name="Equation" r:id="rId8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139" y="1824682"/>
                        <a:ext cx="4921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272669"/>
              </p:ext>
            </p:extLst>
          </p:nvPr>
        </p:nvGraphicFramePr>
        <p:xfrm>
          <a:off x="5878513" y="1638300"/>
          <a:ext cx="11652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10" imgW="571320" imgH="393480" progId="Equation.DSMT4">
                  <p:embed/>
                </p:oleObj>
              </mc:Choice>
              <mc:Fallback>
                <p:oleObj name="Equation" r:id="rId10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1638300"/>
                        <a:ext cx="11652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7010400" y="2705100"/>
            <a:ext cx="949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dirty="0" smtClean="0">
                <a:solidFill>
                  <a:schemeClr val="accent2"/>
                </a:solidFill>
              </a:rPr>
              <a:t>-15</a:t>
            </a:r>
            <a:r>
              <a:rPr lang="en-US" baseline="30000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593725" y="4876800"/>
            <a:ext cx="119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c)</a:t>
            </a:r>
            <a:r>
              <a:rPr lang="en-US" dirty="0"/>
              <a:t>   </a:t>
            </a:r>
            <a:r>
              <a:rPr lang="en-US" dirty="0" smtClean="0"/>
              <a:t>1.68</a:t>
            </a:r>
            <a:endParaRPr lang="en-US" dirty="0"/>
          </a:p>
        </p:txBody>
      </p:sp>
      <p:graphicFrame>
        <p:nvGraphicFramePr>
          <p:cNvPr id="154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306050"/>
              </p:ext>
            </p:extLst>
          </p:nvPr>
        </p:nvGraphicFramePr>
        <p:xfrm>
          <a:off x="1814512" y="4703613"/>
          <a:ext cx="88582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12" imgW="431640" imgH="393480" progId="Equation.DSMT4">
                  <p:embed/>
                </p:oleObj>
              </mc:Choice>
              <mc:Fallback>
                <p:oleObj name="Equation" r:id="rId12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2" y="4703613"/>
                        <a:ext cx="88582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1516856" y="5638800"/>
            <a:ext cx="1220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= 96.26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5540375" y="4340225"/>
            <a:ext cx="3203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latin typeface="+mn-lt"/>
              </a:rPr>
              <a:t>To convert from radians</a:t>
            </a:r>
          </a:p>
          <a:p>
            <a:r>
              <a:rPr lang="en-US" dirty="0">
                <a:latin typeface="+mn-lt"/>
              </a:rPr>
              <a:t>to degrees, multiply by</a:t>
            </a:r>
          </a:p>
        </p:txBody>
      </p:sp>
      <p:graphicFrame>
        <p:nvGraphicFramePr>
          <p:cNvPr id="1546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103698"/>
              </p:ext>
            </p:extLst>
          </p:nvPr>
        </p:nvGraphicFramePr>
        <p:xfrm>
          <a:off x="5751513" y="5167313"/>
          <a:ext cx="7889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14" imgW="380880" imgH="393480" progId="Equation.DSMT4">
                  <p:embed/>
                </p:oleObj>
              </mc:Choice>
              <mc:Fallback>
                <p:oleObj name="Equation" r:id="rId14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5167313"/>
                        <a:ext cx="78898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902749"/>
              </p:ext>
            </p:extLst>
          </p:nvPr>
        </p:nvGraphicFramePr>
        <p:xfrm>
          <a:off x="5327651" y="617538"/>
          <a:ext cx="10477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16" imgW="545760" imgH="393480" progId="Equation.DSMT4">
                  <p:embed/>
                </p:oleObj>
              </mc:Choice>
              <mc:Fallback>
                <p:oleObj name="Equation" r:id="rId16" imgW="5457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651" y="617538"/>
                        <a:ext cx="10477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343479"/>
              </p:ext>
            </p:extLst>
          </p:nvPr>
        </p:nvGraphicFramePr>
        <p:xfrm>
          <a:off x="6748463" y="644525"/>
          <a:ext cx="1558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18" imgW="812520" imgH="393480" progId="Equation.DSMT4">
                  <p:embed/>
                </p:oleObj>
              </mc:Choice>
              <mc:Fallback>
                <p:oleObj name="Equation" r:id="rId18" imgW="8125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463" y="644525"/>
                        <a:ext cx="15589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497" y="4202112"/>
            <a:ext cx="1652587" cy="16478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4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utoUpdateAnimBg="0"/>
      <p:bldP spid="154627" grpId="0" autoUpdateAnimBg="0"/>
      <p:bldP spid="154628" grpId="0" autoUpdateAnimBg="0"/>
      <p:bldP spid="154632" grpId="0" autoUpdateAnimBg="0"/>
      <p:bldP spid="154633" grpId="0" autoUpdateAnimBg="0"/>
      <p:bldP spid="154637" grpId="0" autoUpdateAnimBg="0"/>
      <p:bldP spid="154638" grpId="0" autoUpdateAnimBg="0"/>
      <p:bldP spid="154640" grpId="0" autoUpdateAnimBg="0"/>
      <p:bldP spid="1546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111100"/>
              </p:ext>
            </p:extLst>
          </p:nvPr>
        </p:nvGraphicFramePr>
        <p:xfrm>
          <a:off x="3041202" y="588820"/>
          <a:ext cx="2375928" cy="4755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964"/>
                <a:gridCol w="1187964"/>
              </a:tblGrid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664854"/>
              </p:ext>
            </p:extLst>
          </p:nvPr>
        </p:nvGraphicFramePr>
        <p:xfrm>
          <a:off x="519672" y="578644"/>
          <a:ext cx="2375928" cy="5706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964"/>
                <a:gridCol w="1187964"/>
              </a:tblGrid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10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10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651125" y="14288"/>
            <a:ext cx="39645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u="sng" dirty="0" smtClean="0">
                <a:solidFill>
                  <a:srgbClr val="CC0000"/>
                </a:solidFill>
              </a:rPr>
              <a:t>Benchmark Conversions</a:t>
            </a:r>
            <a:endParaRPr lang="en-US" sz="2800" u="sng" dirty="0">
              <a:solidFill>
                <a:srgbClr val="CC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92150" y="849313"/>
            <a:ext cx="2051050" cy="369887"/>
            <a:chOff x="692150" y="849313"/>
            <a:chExt cx="2051050" cy="369887"/>
          </a:xfrm>
        </p:grpSpPr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692150" y="852488"/>
              <a:ext cx="958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1800" dirty="0">
                  <a:solidFill>
                    <a:srgbClr val="CC0000"/>
                  </a:solidFill>
                </a:rPr>
                <a:t>Degrees</a:t>
              </a: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1758950" y="849313"/>
              <a:ext cx="984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1800" dirty="0"/>
                <a:t>Radians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76600" y="1752600"/>
            <a:ext cx="843501" cy="3356908"/>
            <a:chOff x="3276600" y="1752600"/>
            <a:chExt cx="843501" cy="3356908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3429000" y="1752600"/>
              <a:ext cx="660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30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3429000" y="2605088"/>
              <a:ext cx="6604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45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3429000" y="3644900"/>
              <a:ext cx="660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>
                  <a:solidFill>
                    <a:srgbClr val="CC0000"/>
                  </a:solidFill>
                </a:rPr>
                <a:t>60</a:t>
              </a:r>
              <a:r>
                <a:rPr lang="en-US" sz="2800" baseline="30000" dirty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276600" y="4586288"/>
              <a:ext cx="8435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 smtClean="0">
                  <a:solidFill>
                    <a:srgbClr val="CC0000"/>
                  </a:solidFill>
                </a:rPr>
                <a:t>720</a:t>
              </a:r>
              <a:r>
                <a:rPr lang="en-US" sz="2800" baseline="30000" dirty="0" smtClean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</p:grpSp>
      <p:graphicFrame>
        <p:nvGraphicFramePr>
          <p:cNvPr id="153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840056"/>
              </p:ext>
            </p:extLst>
          </p:nvPr>
        </p:nvGraphicFramePr>
        <p:xfrm>
          <a:off x="4587875" y="16002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" name="MathType Equation 3.6+" r:id="rId4" imgW="152400" imgH="355600" progId="Equation.DSMT36">
                  <p:embed/>
                </p:oleObj>
              </mc:Choice>
              <mc:Fallback>
                <p:oleObj name="MathType Equation 3.6+" r:id="rId4" imgW="152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16002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187766"/>
              </p:ext>
            </p:extLst>
          </p:nvPr>
        </p:nvGraphicFramePr>
        <p:xfrm>
          <a:off x="4584700" y="25146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1" name="MathType Equation 3.6+" r:id="rId6" imgW="152400" imgH="355600" progId="Equation.DSMT36">
                  <p:embed/>
                </p:oleObj>
              </mc:Choice>
              <mc:Fallback>
                <p:oleObj name="MathType Equation 3.6+" r:id="rId6" imgW="152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25146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319811"/>
              </p:ext>
            </p:extLst>
          </p:nvPr>
        </p:nvGraphicFramePr>
        <p:xfrm>
          <a:off x="4572000" y="3505200"/>
          <a:ext cx="327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2" name="MathType Equation 3.6+" r:id="rId8" imgW="152400" imgH="355600" progId="Equation.DSMT36">
                  <p:embed/>
                </p:oleObj>
              </mc:Choice>
              <mc:Fallback>
                <p:oleObj name="MathType Equation 3.6+" r:id="rId8" imgW="152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5200"/>
                        <a:ext cx="327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887203"/>
              </p:ext>
            </p:extLst>
          </p:nvPr>
        </p:nvGraphicFramePr>
        <p:xfrm>
          <a:off x="4465638" y="4610100"/>
          <a:ext cx="4905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Equation" r:id="rId10" imgW="228600" imgH="177480" progId="Equation.DSMT4">
                  <p:embed/>
                </p:oleObj>
              </mc:Choice>
              <mc:Fallback>
                <p:oleObj name="Equation" r:id="rId10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4610100"/>
                        <a:ext cx="4905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8" name="Oval 68"/>
          <p:cNvSpPr>
            <a:spLocks noChangeArrowheads="1"/>
          </p:cNvSpPr>
          <p:nvPr/>
        </p:nvSpPr>
        <p:spPr bwMode="auto">
          <a:xfrm>
            <a:off x="5533777" y="673100"/>
            <a:ext cx="2971800" cy="297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13680" y="859489"/>
            <a:ext cx="2051050" cy="369887"/>
            <a:chOff x="3213680" y="859489"/>
            <a:chExt cx="2051050" cy="369887"/>
          </a:xfrm>
        </p:grpSpPr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3213680" y="862664"/>
              <a:ext cx="958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1800" dirty="0">
                  <a:solidFill>
                    <a:srgbClr val="CC0000"/>
                  </a:solidFill>
                </a:rPr>
                <a:t>Degrees</a:t>
              </a: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4280480" y="859489"/>
              <a:ext cx="984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1800" dirty="0"/>
                <a:t>Radians</a:t>
              </a:r>
            </a:p>
          </p:txBody>
        </p:sp>
      </p:grpSp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089989"/>
              </p:ext>
            </p:extLst>
          </p:nvPr>
        </p:nvGraphicFramePr>
        <p:xfrm>
          <a:off x="2100263" y="1790700"/>
          <a:ext cx="27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1790700"/>
                        <a:ext cx="2730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453358"/>
              </p:ext>
            </p:extLst>
          </p:nvPr>
        </p:nvGraphicFramePr>
        <p:xfrm>
          <a:off x="2057400" y="2474913"/>
          <a:ext cx="35401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Equation" r:id="rId14" imgW="164880" imgH="393480" progId="Equation.DSMT4">
                  <p:embed/>
                </p:oleObj>
              </mc:Choice>
              <mc:Fallback>
                <p:oleObj name="Equation" r:id="rId14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74913"/>
                        <a:ext cx="35401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64878"/>
              </p:ext>
            </p:extLst>
          </p:nvPr>
        </p:nvGraphicFramePr>
        <p:xfrm>
          <a:off x="2070100" y="3735388"/>
          <a:ext cx="3000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Equation" r:id="rId16" imgW="139680" imgH="139680" progId="Equation.DSMT4">
                  <p:embed/>
                </p:oleObj>
              </mc:Choice>
              <mc:Fallback>
                <p:oleObj name="Equation" r:id="rId16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3735388"/>
                        <a:ext cx="300038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252204"/>
              </p:ext>
            </p:extLst>
          </p:nvPr>
        </p:nvGraphicFramePr>
        <p:xfrm>
          <a:off x="1997075" y="4413250"/>
          <a:ext cx="5175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Equation" r:id="rId18" imgW="241200" imgH="393480" progId="Equation.DSMT4">
                  <p:embed/>
                </p:oleObj>
              </mc:Choice>
              <mc:Fallback>
                <p:oleObj name="Equation" r:id="rId18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413250"/>
                        <a:ext cx="5175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62000" y="1752600"/>
            <a:ext cx="843501" cy="4347508"/>
            <a:chOff x="762000" y="1752600"/>
            <a:chExt cx="843501" cy="4347508"/>
          </a:xfrm>
        </p:grpSpPr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914400" y="1752600"/>
              <a:ext cx="4844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 smtClean="0">
                  <a:solidFill>
                    <a:srgbClr val="CC0000"/>
                  </a:solidFill>
                </a:rPr>
                <a:t>0</a:t>
              </a:r>
              <a:r>
                <a:rPr lang="en-US" sz="2800" baseline="30000" dirty="0" smtClean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914400" y="2605088"/>
              <a:ext cx="6639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 smtClean="0">
                  <a:solidFill>
                    <a:srgbClr val="CC0000"/>
                  </a:solidFill>
                </a:rPr>
                <a:t>90</a:t>
              </a:r>
              <a:r>
                <a:rPr lang="en-US" sz="2800" baseline="30000" dirty="0" smtClean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762000" y="3644900"/>
              <a:ext cx="8435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 smtClean="0">
                  <a:solidFill>
                    <a:srgbClr val="CC0000"/>
                  </a:solidFill>
                </a:rPr>
                <a:t>180</a:t>
              </a:r>
              <a:r>
                <a:rPr lang="en-US" sz="2800" baseline="30000" dirty="0" smtClean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762000" y="4586288"/>
              <a:ext cx="8435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 smtClean="0">
                  <a:solidFill>
                    <a:srgbClr val="CC0000"/>
                  </a:solidFill>
                </a:rPr>
                <a:t>270</a:t>
              </a:r>
              <a:r>
                <a:rPr lang="en-US" sz="2800" baseline="30000" dirty="0" smtClean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762000" y="5576888"/>
              <a:ext cx="8435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sz="2800" dirty="0" smtClean="0">
                  <a:solidFill>
                    <a:srgbClr val="CC0000"/>
                  </a:solidFill>
                </a:rPr>
                <a:t>360</a:t>
              </a:r>
              <a:r>
                <a:rPr lang="en-US" sz="2800" baseline="30000" dirty="0" smtClean="0">
                  <a:solidFill>
                    <a:srgbClr val="CC0000"/>
                  </a:solidFill>
                </a:rPr>
                <a:t>0</a:t>
              </a:r>
              <a:endParaRPr lang="en-US" sz="2800" dirty="0">
                <a:solidFill>
                  <a:srgbClr val="CC0000"/>
                </a:solidFill>
              </a:endParaRPr>
            </a:p>
          </p:txBody>
        </p:sp>
      </p:grpSp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54368"/>
              </p:ext>
            </p:extLst>
          </p:nvPr>
        </p:nvGraphicFramePr>
        <p:xfrm>
          <a:off x="2009775" y="5634038"/>
          <a:ext cx="4905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20" imgW="228600" imgH="177480" progId="Equation.DSMT4">
                  <p:embed/>
                </p:oleObj>
              </mc:Choice>
              <mc:Fallback>
                <p:oleObj name="Equation" r:id="rId20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5634038"/>
                        <a:ext cx="49053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>
            <a:hlinkClick r:id="rId22" action="ppaction://hlinkfile"/>
          </p:cNvPr>
          <p:cNvSpPr/>
          <p:nvPr/>
        </p:nvSpPr>
        <p:spPr>
          <a:xfrm>
            <a:off x="3124200" y="5657106"/>
            <a:ext cx="60064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Angles in Standard Position</a:t>
            </a:r>
            <a:endParaRPr lang="en-US" sz="40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9275" y="6260068"/>
            <a:ext cx="4756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McGraw Hill DVD Teacher Resources  4.1_178_IA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988585"/>
              </p:ext>
            </p:extLst>
          </p:nvPr>
        </p:nvGraphicFramePr>
        <p:xfrm>
          <a:off x="5495925" y="3967163"/>
          <a:ext cx="30861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23" imgW="1562040" imgH="203040" progId="Equation.DSMT4">
                  <p:embed/>
                </p:oleObj>
              </mc:Choice>
              <mc:Fallback>
                <p:oleObj name="Equation" r:id="rId23" imgW="1562040" imgH="203040" progId="Equation.DSMT4">
                  <p:embed/>
                  <p:pic>
                    <p:nvPicPr>
                      <p:cNvPr id="0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3967163"/>
                        <a:ext cx="30861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0" y="38862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57.3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8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14288"/>
            <a:ext cx="75346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u="sng" dirty="0" smtClean="0">
                <a:solidFill>
                  <a:srgbClr val="006600"/>
                </a:solidFill>
              </a:rPr>
              <a:t>Determining </a:t>
            </a:r>
            <a:r>
              <a:rPr lang="en-US" sz="2800" u="sng" dirty="0">
                <a:solidFill>
                  <a:srgbClr val="006600"/>
                </a:solidFill>
              </a:rPr>
              <a:t>the Sector Angle or the Arc Length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8925" y="669925"/>
            <a:ext cx="57952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 smtClean="0">
                <a:latin typeface="+mn-lt"/>
              </a:rPr>
              <a:t>Determine </a:t>
            </a:r>
            <a:r>
              <a:rPr lang="en-US" dirty="0">
                <a:latin typeface="+mn-lt"/>
              </a:rPr>
              <a:t>the measure of the sector angle: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133600" y="16764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 dirty="0">
                <a:solidFill>
                  <a:srgbClr val="CC0000"/>
                </a:solidFill>
              </a:rPr>
              <a:t>6.1 cm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1524000"/>
            <a:ext cx="698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5</a:t>
            </a:r>
            <a:r>
              <a:rPr lang="en-US" sz="2000" i="1">
                <a:solidFill>
                  <a:srgbClr val="CC0000"/>
                </a:solidFill>
              </a:rPr>
              <a:t> </a:t>
            </a:r>
            <a:r>
              <a:rPr lang="en-US" sz="2000">
                <a:solidFill>
                  <a:srgbClr val="CC0000"/>
                </a:solidFill>
              </a:rPr>
              <a:t>cm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1371600"/>
            <a:ext cx="1676400" cy="1600200"/>
            <a:chOff x="457200" y="1371600"/>
            <a:chExt cx="1676400" cy="1600200"/>
          </a:xfrm>
        </p:grpSpPr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457200" y="1371600"/>
              <a:ext cx="1676400" cy="16002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1295400" y="1384300"/>
              <a:ext cx="22860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295400" y="2209800"/>
              <a:ext cx="6858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5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9093542"/>
                </p:ext>
              </p:extLst>
            </p:nvPr>
          </p:nvGraphicFramePr>
          <p:xfrm>
            <a:off x="1443038" y="1979613"/>
            <a:ext cx="211137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7" name="Equation" r:id="rId4" imgW="114300" imgH="152400" progId="Equation.DSMT36">
                    <p:embed/>
                  </p:oleObj>
                </mc:Choice>
                <mc:Fallback>
                  <p:oleObj name="Equation" r:id="rId4" imgW="114300" imgH="1524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3038" y="1979613"/>
                          <a:ext cx="211137" cy="280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018979"/>
              </p:ext>
            </p:extLst>
          </p:nvPr>
        </p:nvGraphicFramePr>
        <p:xfrm>
          <a:off x="4038600" y="1295400"/>
          <a:ext cx="8826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tion" r:id="rId6" imgW="419100" imgH="355600" progId="Equation.DSMT36">
                  <p:embed/>
                </p:oleObj>
              </mc:Choice>
              <mc:Fallback>
                <p:oleObj name="Equation" r:id="rId6" imgW="4191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295400"/>
                        <a:ext cx="8826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4"/>
          <p:cNvGraphicFramePr>
            <a:graphicFrameLocks noChangeAspect="1"/>
          </p:cNvGraphicFramePr>
          <p:nvPr/>
        </p:nvGraphicFramePr>
        <p:xfrm>
          <a:off x="4033838" y="2057400"/>
          <a:ext cx="10969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Equation" r:id="rId8" imgW="520700" imgH="355600" progId="Equation.DSMT36">
                  <p:embed/>
                </p:oleObj>
              </mc:Choice>
              <mc:Fallback>
                <p:oleObj name="Equation" r:id="rId8" imgW="520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2057400"/>
                        <a:ext cx="109696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5"/>
          <p:cNvGraphicFramePr>
            <a:graphicFrameLocks noChangeAspect="1"/>
          </p:cNvGraphicFramePr>
          <p:nvPr/>
        </p:nvGraphicFramePr>
        <p:xfrm>
          <a:off x="4076700" y="2895600"/>
          <a:ext cx="1143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10" imgW="571500" imgH="152400" progId="Equation.DSMT36">
                  <p:embed/>
                </p:oleObj>
              </mc:Choice>
              <mc:Fallback>
                <p:oleObj name="Equation" r:id="rId10" imgW="5715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2895600"/>
                        <a:ext cx="11430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1325" y="3489325"/>
            <a:ext cx="3527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 smtClean="0">
                <a:latin typeface="+mn-lt"/>
              </a:rPr>
              <a:t>Determine </a:t>
            </a:r>
            <a:r>
              <a:rPr lang="en-US" dirty="0">
                <a:latin typeface="+mn-lt"/>
              </a:rPr>
              <a:t>the arc length.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7200" y="4191000"/>
            <a:ext cx="1676400" cy="1600200"/>
            <a:chOff x="457200" y="4191000"/>
            <a:chExt cx="1676400" cy="1600200"/>
          </a:xfrm>
        </p:grpSpPr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457200" y="4191000"/>
              <a:ext cx="1676400" cy="1600200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V="1">
              <a:off x="1295400" y="4203700"/>
              <a:ext cx="22860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1295400" y="5029200"/>
              <a:ext cx="6858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62000" y="4343400"/>
            <a:ext cx="698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8</a:t>
            </a:r>
            <a:r>
              <a:rPr lang="en-US" sz="2000" i="1">
                <a:solidFill>
                  <a:srgbClr val="CC0000"/>
                </a:solidFill>
              </a:rPr>
              <a:t> </a:t>
            </a:r>
            <a:r>
              <a:rPr lang="en-US" sz="2000">
                <a:solidFill>
                  <a:srgbClr val="CC0000"/>
                </a:solidFill>
              </a:rPr>
              <a:t>cm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371600" y="4714875"/>
            <a:ext cx="52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000">
                <a:solidFill>
                  <a:srgbClr val="CC0000"/>
                </a:solidFill>
              </a:rPr>
              <a:t>70</a:t>
            </a:r>
            <a:r>
              <a:rPr lang="en-US" sz="2000" baseline="30000">
                <a:solidFill>
                  <a:srgbClr val="CC0000"/>
                </a:solidFill>
              </a:rPr>
              <a:t>0</a:t>
            </a:r>
            <a:endParaRPr lang="en-US" sz="2000">
              <a:solidFill>
                <a:srgbClr val="CC0000"/>
              </a:solidFill>
            </a:endParaRPr>
          </a:p>
        </p:txBody>
      </p:sp>
      <p:graphicFrame>
        <p:nvGraphicFramePr>
          <p:cNvPr id="102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034175"/>
              </p:ext>
            </p:extLst>
          </p:nvPr>
        </p:nvGraphicFramePr>
        <p:xfrm>
          <a:off x="6808788" y="3505200"/>
          <a:ext cx="82867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12" imgW="393480" imgH="393480" progId="Equation.DSMT4">
                  <p:embed/>
                </p:oleObj>
              </mc:Choice>
              <mc:Fallback>
                <p:oleObj name="Equation" r:id="rId12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3505200"/>
                        <a:ext cx="82867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590800" y="4175125"/>
            <a:ext cx="322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Convert 70</a:t>
            </a:r>
            <a:r>
              <a:rPr lang="en-US" baseline="30000" dirty="0">
                <a:solidFill>
                  <a:srgbClr val="002060"/>
                </a:solidFill>
              </a:rPr>
              <a:t>0</a:t>
            </a:r>
            <a:r>
              <a:rPr lang="en-US" dirty="0">
                <a:solidFill>
                  <a:srgbClr val="002060"/>
                </a:solidFill>
              </a:rPr>
              <a:t> to radians:</a:t>
            </a:r>
          </a:p>
        </p:txBody>
      </p:sp>
      <p:graphicFrame>
        <p:nvGraphicFramePr>
          <p:cNvPr id="1026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806815"/>
              </p:ext>
            </p:extLst>
          </p:nvPr>
        </p:nvGraphicFramePr>
        <p:xfrm>
          <a:off x="2824163" y="4648200"/>
          <a:ext cx="13668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14" imgW="672840" imgH="393480" progId="Equation.DSMT4">
                  <p:embed/>
                </p:oleObj>
              </mc:Choice>
              <mc:Fallback>
                <p:oleObj name="Equation" r:id="rId14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648200"/>
                        <a:ext cx="136683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7" name="Object 8"/>
          <p:cNvGraphicFramePr>
            <a:graphicFrameLocks noChangeAspect="1"/>
          </p:cNvGraphicFramePr>
          <p:nvPr/>
        </p:nvGraphicFramePr>
        <p:xfrm>
          <a:off x="4306888" y="4724400"/>
          <a:ext cx="722312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16" imgW="355600" imgH="355600" progId="Equation.DSMT36">
                  <p:embed/>
                </p:oleObj>
              </mc:Choice>
              <mc:Fallback>
                <p:oleObj name="Equation" r:id="rId16" imgW="355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4724400"/>
                        <a:ext cx="722312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61855"/>
              </p:ext>
            </p:extLst>
          </p:nvPr>
        </p:nvGraphicFramePr>
        <p:xfrm>
          <a:off x="6588125" y="4419600"/>
          <a:ext cx="10318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Equation" r:id="rId18" imgW="507960" imgH="393480" progId="Equation.DSMT4">
                  <p:embed/>
                </p:oleObj>
              </mc:Choice>
              <mc:Fallback>
                <p:oleObj name="Equation" r:id="rId18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419600"/>
                        <a:ext cx="10318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781800" y="5558135"/>
            <a:ext cx="1205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9.77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105400" y="6248400"/>
            <a:ext cx="351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The arc length is 9.77 cm.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84166" y="1205108"/>
            <a:ext cx="2726304" cy="867605"/>
            <a:chOff x="6084166" y="1205108"/>
            <a:chExt cx="2726304" cy="867605"/>
          </a:xfrm>
        </p:grpSpPr>
        <p:sp>
          <p:nvSpPr>
            <p:cNvPr id="2" name="TextBox 1"/>
            <p:cNvSpPr txBox="1"/>
            <p:nvPr/>
          </p:nvSpPr>
          <p:spPr>
            <a:xfrm>
              <a:off x="7086600" y="1214651"/>
              <a:ext cx="17238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/>
                <a:t>θ</a:t>
              </a:r>
              <a:r>
                <a:rPr lang="en-US" sz="2000" b="1" dirty="0" smtClean="0"/>
                <a:t> is measured </a:t>
              </a:r>
            </a:p>
            <a:p>
              <a:r>
                <a:rPr lang="en-US" sz="2000" b="1" dirty="0" smtClean="0"/>
                <a:t>in radians</a:t>
              </a:r>
              <a:endParaRPr lang="en-US" sz="2000" b="1" dirty="0"/>
            </a:p>
          </p:txBody>
        </p:sp>
        <p:pic>
          <p:nvPicPr>
            <p:cNvPr id="5219" name="Picture 99" descr="http://icons.iconarchive.com/icons/tpdkdesign.net/refresh-cl/256/Symbols-Warning-icon.pn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6" y="1205108"/>
              <a:ext cx="867605" cy="867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1" dur="500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8" grpId="0" autoUpdateAnimBg="0"/>
      <p:bldP spid="10249" grpId="0" autoUpdateAnimBg="0"/>
      <p:bldP spid="10256" grpId="0" autoUpdateAnimBg="0"/>
      <p:bldP spid="10261" grpId="0" autoUpdateAnimBg="0"/>
      <p:bldP spid="10263" grpId="0" autoUpdateAnimBg="0"/>
      <p:bldP spid="10265" grpId="0" autoUpdateAnimBg="0"/>
      <p:bldP spid="10269" grpId="0" build="p" autoUpdateAnimBg="0"/>
      <p:bldP spid="102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1507"/>
            <a:ext cx="28289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C:\Users\STEPHA~1\AppData\Local\Temp\SNAGHTML2e71d3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19600"/>
            <a:ext cx="2371725" cy="20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381000"/>
            <a:ext cx="7535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Determine the length of the arc of the peacock’s feathers.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655367"/>
            <a:ext cx="795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If the length of the arc of the parachute is 31.9 feet, how long is the outside cord?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184657"/>
              </p:ext>
            </p:extLst>
          </p:nvPr>
        </p:nvGraphicFramePr>
        <p:xfrm>
          <a:off x="3810000" y="839788"/>
          <a:ext cx="830263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5" imgW="393480" imgH="393480" progId="Equation.DSMT4">
                  <p:embed/>
                </p:oleObj>
              </mc:Choice>
              <mc:Fallback>
                <p:oleObj name="Equation" r:id="rId5" imgW="3934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839788"/>
                        <a:ext cx="830263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3581656" y="1593568"/>
            <a:ext cx="28953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Convert </a:t>
            </a:r>
            <a:r>
              <a:rPr lang="en-US" dirty="0" smtClean="0">
                <a:solidFill>
                  <a:srgbClr val="002060"/>
                </a:solidFill>
              </a:rPr>
              <a:t>255</a:t>
            </a:r>
            <a:r>
              <a:rPr lang="en-US" baseline="30000" dirty="0" smtClean="0">
                <a:solidFill>
                  <a:srgbClr val="002060"/>
                </a:solidFill>
              </a:rPr>
              <a:t>0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to </a:t>
            </a:r>
            <a:r>
              <a:rPr lang="en-US" dirty="0" err="1" smtClean="0">
                <a:solidFill>
                  <a:srgbClr val="002060"/>
                </a:solidFill>
              </a:rPr>
              <a:t>rads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662593"/>
              </p:ext>
            </p:extLst>
          </p:nvPr>
        </p:nvGraphicFramePr>
        <p:xfrm>
          <a:off x="3886200" y="2069088"/>
          <a:ext cx="15208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7" imgW="749160" imgH="393480" progId="Equation.DSMT4">
                  <p:embed/>
                </p:oleObj>
              </mc:Choice>
              <mc:Fallback>
                <p:oleObj name="Equation" r:id="rId7" imgW="749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69088"/>
                        <a:ext cx="15208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2829"/>
              </p:ext>
            </p:extLst>
          </p:nvPr>
        </p:nvGraphicFramePr>
        <p:xfrm>
          <a:off x="3810000" y="2781300"/>
          <a:ext cx="11096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9" imgW="545760" imgH="393480" progId="Equation.DSMT4">
                  <p:embed/>
                </p:oleObj>
              </mc:Choice>
              <mc:Fallback>
                <p:oleObj name="Equation" r:id="rId9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781300"/>
                        <a:ext cx="110966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558017"/>
              </p:ext>
            </p:extLst>
          </p:nvPr>
        </p:nvGraphicFramePr>
        <p:xfrm>
          <a:off x="6897688" y="1409700"/>
          <a:ext cx="8286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688" y="1409700"/>
                        <a:ext cx="82867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799967"/>
              </p:ext>
            </p:extLst>
          </p:nvPr>
        </p:nvGraphicFramePr>
        <p:xfrm>
          <a:off x="6477000" y="2143125"/>
          <a:ext cx="13382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13" imgW="634680" imgH="393480" progId="Equation.DSMT4">
                  <p:embed/>
                </p:oleObj>
              </mc:Choice>
              <mc:Fallback>
                <p:oleObj name="Equation" r:id="rId13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143125"/>
                        <a:ext cx="133826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135261"/>
              </p:ext>
            </p:extLst>
          </p:nvPr>
        </p:nvGraphicFramePr>
        <p:xfrm>
          <a:off x="6900862" y="3130550"/>
          <a:ext cx="16335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15" imgW="774360" imgH="177480" progId="Equation.DSMT4">
                  <p:embed/>
                </p:oleObj>
              </mc:Choice>
              <mc:Fallback>
                <p:oleObj name="Equation" r:id="rId15" imgW="774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862" y="3130550"/>
                        <a:ext cx="16335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52978"/>
              </p:ext>
            </p:extLst>
          </p:nvPr>
        </p:nvGraphicFramePr>
        <p:xfrm>
          <a:off x="1262063" y="4268788"/>
          <a:ext cx="8302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17" imgW="393480" imgH="393480" progId="Equation.DSMT4">
                  <p:embed/>
                </p:oleObj>
              </mc:Choice>
              <mc:Fallback>
                <p:oleObj name="Equation" r:id="rId17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4268788"/>
                        <a:ext cx="83026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762736"/>
              </p:ext>
            </p:extLst>
          </p:nvPr>
        </p:nvGraphicFramePr>
        <p:xfrm>
          <a:off x="877888" y="5038725"/>
          <a:ext cx="15525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19" imgW="736560" imgH="393480" progId="Equation.DSMT4">
                  <p:embed/>
                </p:oleObj>
              </mc:Choice>
              <mc:Fallback>
                <p:oleObj name="Equation" r:id="rId19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5038725"/>
                        <a:ext cx="15525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06320"/>
              </p:ext>
            </p:extLst>
          </p:nvPr>
        </p:nvGraphicFramePr>
        <p:xfrm>
          <a:off x="1270000" y="6026150"/>
          <a:ext cx="14732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21" imgW="698400" imgH="177480" progId="Equation.DSMT4">
                  <p:embed/>
                </p:oleObj>
              </mc:Choice>
              <mc:Fallback>
                <p:oleObj name="Equation" r:id="rId21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6026150"/>
                        <a:ext cx="14732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912224" y="914400"/>
            <a:ext cx="1793376" cy="504119"/>
            <a:chOff x="6084166" y="1205108"/>
            <a:chExt cx="2622489" cy="867605"/>
          </a:xfrm>
        </p:grpSpPr>
        <p:sp>
          <p:nvSpPr>
            <p:cNvPr id="21" name="TextBox 20"/>
            <p:cNvSpPr txBox="1"/>
            <p:nvPr/>
          </p:nvSpPr>
          <p:spPr>
            <a:xfrm>
              <a:off x="7086599" y="1214651"/>
              <a:ext cx="1620056" cy="794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200" b="1" dirty="0" smtClean="0"/>
                <a:t>θ</a:t>
              </a:r>
              <a:r>
                <a:rPr lang="en-US" sz="1200" b="1" dirty="0" smtClean="0"/>
                <a:t> is measured </a:t>
              </a:r>
            </a:p>
            <a:p>
              <a:r>
                <a:rPr lang="en-US" sz="1200" b="1" dirty="0" smtClean="0"/>
                <a:t>in radians</a:t>
              </a:r>
              <a:endParaRPr lang="en-US" sz="1200" b="1" dirty="0"/>
            </a:p>
          </p:txBody>
        </p:sp>
        <p:pic>
          <p:nvPicPr>
            <p:cNvPr id="22" name="Picture 99" descr="http://icons.iconarchive.com/icons/tpdkdesign.net/refresh-cl/256/Symbols-Warning-icon.png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6" y="1205108"/>
              <a:ext cx="867605" cy="867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7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612507"/>
            <a:ext cx="8305801" cy="357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43425"/>
            <a:ext cx="2679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Problem Solving </a:t>
            </a:r>
            <a:endParaRPr lang="en-US" sz="28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786" y="1752600"/>
            <a:ext cx="290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</a:rPr>
              <a:t>Determine the value of </a:t>
            </a:r>
            <a:r>
              <a:rPr lang="en-US" sz="2000" b="1" i="1" dirty="0" smtClean="0">
                <a:solidFill>
                  <a:srgbClr val="0033CC"/>
                </a:solidFill>
              </a:rPr>
              <a:t>a</a:t>
            </a:r>
            <a:r>
              <a:rPr lang="en-US" sz="2000" b="1" dirty="0" smtClean="0">
                <a:solidFill>
                  <a:srgbClr val="0033CC"/>
                </a:solidFill>
              </a:rPr>
              <a:t>.</a:t>
            </a:r>
            <a:endParaRPr lang="en-US" sz="2000" b="1" dirty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376" y="2206615"/>
            <a:ext cx="2998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One rotation is 2</a:t>
            </a:r>
            <a:r>
              <a:rPr lang="el-GR" sz="2000" b="1" dirty="0" smtClean="0">
                <a:latin typeface="Times"/>
                <a:cs typeface="Times"/>
              </a:rPr>
              <a:t>π</a:t>
            </a:r>
            <a:r>
              <a:rPr lang="en-US" sz="2000" b="1" dirty="0" smtClean="0">
                <a:latin typeface="Times"/>
                <a:cs typeface="Times"/>
              </a:rPr>
              <a:t> </a:t>
            </a:r>
            <a:r>
              <a:rPr lang="en-US" sz="2000" b="1" dirty="0" smtClean="0">
                <a:cs typeface="Times"/>
              </a:rPr>
              <a:t>radians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705353"/>
              </p:ext>
            </p:extLst>
          </p:nvPr>
        </p:nvGraphicFramePr>
        <p:xfrm>
          <a:off x="251012" y="2819400"/>
          <a:ext cx="1876074" cy="755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4" imgW="977760" imgH="393480" progId="Equation.DSMT4">
                  <p:embed/>
                </p:oleObj>
              </mc:Choice>
              <mc:Fallback>
                <p:oleObj name="Equation" r:id="rId4" imgW="9777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012" y="2819400"/>
                        <a:ext cx="1876074" cy="755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921571"/>
              </p:ext>
            </p:extLst>
          </p:nvPr>
        </p:nvGraphicFramePr>
        <p:xfrm>
          <a:off x="228600" y="3733800"/>
          <a:ext cx="20462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6" imgW="1066680" imgH="393480" progId="Equation.DSMT4">
                  <p:embed/>
                </p:oleObj>
              </mc:Choice>
              <mc:Fallback>
                <p:oleObj name="Equation" r:id="rId6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33800"/>
                        <a:ext cx="204628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520744"/>
              </p:ext>
            </p:extLst>
          </p:nvPr>
        </p:nvGraphicFramePr>
        <p:xfrm>
          <a:off x="1019175" y="4648200"/>
          <a:ext cx="12668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8" imgW="660240" imgH="393480" progId="Equation.DSMT4">
                  <p:embed/>
                </p:oleObj>
              </mc:Choice>
              <mc:Fallback>
                <p:oleObj name="Equation" r:id="rId8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4648200"/>
                        <a:ext cx="12668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431034"/>
              </p:ext>
            </p:extLst>
          </p:nvPr>
        </p:nvGraphicFramePr>
        <p:xfrm>
          <a:off x="1201738" y="5768975"/>
          <a:ext cx="77946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0" imgW="406080" imgH="177480" progId="Equation.DSMT4">
                  <p:embed/>
                </p:oleObj>
              </mc:Choice>
              <mc:Fallback>
                <p:oleObj name="Equation" r:id="rId10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5768975"/>
                        <a:ext cx="77946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43600" y="1806505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</a:rPr>
              <a:t>Determine the length of the radius to the nearest whole number.</a:t>
            </a:r>
            <a:endParaRPr lang="en-US" sz="2000" b="1" dirty="0">
              <a:solidFill>
                <a:srgbClr val="0033CC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090843"/>
              </p:ext>
            </p:extLst>
          </p:nvPr>
        </p:nvGraphicFramePr>
        <p:xfrm>
          <a:off x="6656388" y="2971800"/>
          <a:ext cx="7556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2" imgW="393480" imgH="393480" progId="Equation.DSMT4">
                  <p:embed/>
                </p:oleObj>
              </mc:Choice>
              <mc:Fallback>
                <p:oleObj name="Equation" r:id="rId12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2971800"/>
                        <a:ext cx="7556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198087"/>
              </p:ext>
            </p:extLst>
          </p:nvPr>
        </p:nvGraphicFramePr>
        <p:xfrm>
          <a:off x="6300788" y="3813175"/>
          <a:ext cx="14144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14" imgW="736560" imgH="393480" progId="Equation.DSMT4">
                  <p:embed/>
                </p:oleObj>
              </mc:Choice>
              <mc:Fallback>
                <p:oleObj name="Equation" r:id="rId14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813175"/>
                        <a:ext cx="14144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507121"/>
              </p:ext>
            </p:extLst>
          </p:nvPr>
        </p:nvGraphicFramePr>
        <p:xfrm>
          <a:off x="6629400" y="4937125"/>
          <a:ext cx="80486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16" imgW="419040" imgH="177480" progId="Equation.DSMT4">
                  <p:embed/>
                </p:oleObj>
              </mc:Choice>
              <mc:Fallback>
                <p:oleObj name="Equation" r:id="rId16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937125"/>
                        <a:ext cx="80486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4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229" y="533400"/>
            <a:ext cx="4084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Assignment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091" y="1491366"/>
            <a:ext cx="5535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Conversion between Radians and Degrees</a:t>
            </a:r>
          </a:p>
          <a:p>
            <a:r>
              <a:rPr lang="en-US" sz="2400" b="1" dirty="0" smtClean="0"/>
              <a:t>Using Formula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763959"/>
              </p:ext>
            </p:extLst>
          </p:nvPr>
        </p:nvGraphicFramePr>
        <p:xfrm>
          <a:off x="2667000" y="19812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812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2484704"/>
            <a:ext cx="4065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175</a:t>
            </a:r>
          </a:p>
          <a:p>
            <a:r>
              <a:rPr lang="en-US" sz="2400" b="1" dirty="0" smtClean="0"/>
              <a:t>2a,c,d, 3a,c,f, 4a,c,e,f</a:t>
            </a:r>
          </a:p>
          <a:p>
            <a:r>
              <a:rPr lang="en-US" sz="2400" b="1" dirty="0" smtClean="0"/>
              <a:t>5b,c, 12a, 13a,c,d, 15, 16, 18  </a:t>
            </a:r>
            <a:endParaRPr lang="en-US" sz="24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D25A-F7DE-4117-B8E2-936BFD367C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272</Words>
  <Application>Microsoft Office PowerPoint</Application>
  <PresentationFormat>On-screen Show (4:3)</PresentationFormat>
  <Paragraphs>84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Equation</vt:lpstr>
      <vt:lpstr>MathType Equation 3.6+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23</cp:revision>
  <dcterms:created xsi:type="dcterms:W3CDTF">2012-10-06T23:05:32Z</dcterms:created>
  <dcterms:modified xsi:type="dcterms:W3CDTF">2012-10-07T03:31:27Z</dcterms:modified>
</cp:coreProperties>
</file>