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5" r:id="rId6"/>
    <p:sldId id="266" r:id="rId7"/>
    <p:sldId id="259" r:id="rId8"/>
    <p:sldId id="267" r:id="rId9"/>
    <p:sldId id="268" r:id="rId10"/>
    <p:sldId id="273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5FA"/>
    <a:srgbClr val="FFFFFF"/>
    <a:srgbClr val="00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18" Type="http://schemas.openxmlformats.org/officeDocument/2006/relationships/image" Target="../media/image87.wmf"/><Relationship Id="rId26" Type="http://schemas.openxmlformats.org/officeDocument/2006/relationships/image" Target="../media/image95.wmf"/><Relationship Id="rId3" Type="http://schemas.openxmlformats.org/officeDocument/2006/relationships/image" Target="../media/image72.wmf"/><Relationship Id="rId21" Type="http://schemas.openxmlformats.org/officeDocument/2006/relationships/image" Target="../media/image90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17" Type="http://schemas.openxmlformats.org/officeDocument/2006/relationships/image" Target="../media/image86.wmf"/><Relationship Id="rId25" Type="http://schemas.openxmlformats.org/officeDocument/2006/relationships/image" Target="../media/image94.wmf"/><Relationship Id="rId2" Type="http://schemas.openxmlformats.org/officeDocument/2006/relationships/image" Target="../media/image71.wmf"/><Relationship Id="rId16" Type="http://schemas.openxmlformats.org/officeDocument/2006/relationships/image" Target="../media/image85.wmf"/><Relationship Id="rId20" Type="http://schemas.openxmlformats.org/officeDocument/2006/relationships/image" Target="../media/image89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24" Type="http://schemas.openxmlformats.org/officeDocument/2006/relationships/image" Target="../media/image93.wmf"/><Relationship Id="rId5" Type="http://schemas.openxmlformats.org/officeDocument/2006/relationships/image" Target="../media/image74.wmf"/><Relationship Id="rId15" Type="http://schemas.openxmlformats.org/officeDocument/2006/relationships/image" Target="../media/image84.wmf"/><Relationship Id="rId23" Type="http://schemas.openxmlformats.org/officeDocument/2006/relationships/image" Target="../media/image92.wmf"/><Relationship Id="rId28" Type="http://schemas.openxmlformats.org/officeDocument/2006/relationships/image" Target="../media/image97.wmf"/><Relationship Id="rId10" Type="http://schemas.openxmlformats.org/officeDocument/2006/relationships/image" Target="../media/image79.wmf"/><Relationship Id="rId19" Type="http://schemas.openxmlformats.org/officeDocument/2006/relationships/image" Target="../media/image88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Relationship Id="rId22" Type="http://schemas.openxmlformats.org/officeDocument/2006/relationships/image" Target="../media/image91.wmf"/><Relationship Id="rId27" Type="http://schemas.openxmlformats.org/officeDocument/2006/relationships/image" Target="../media/image9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11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62587-011C-485B-A04D-63AAB3E264B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A10A2-8602-438C-A722-6E637A0E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0C3EE-963A-441A-837C-8D64D9E1A8CB}" type="slidenum">
              <a:rPr lang="en-US"/>
              <a:pPr/>
              <a:t>7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F0866-BF84-4B73-A6CB-D166079B871A}" type="slidenum">
              <a:rPr lang="en-US"/>
              <a:pPr/>
              <a:t>8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E6000-BF25-42C1-8CFE-1EB5E0B122BC}" type="slidenum">
              <a:rPr lang="en-US"/>
              <a:pPr/>
              <a:t>9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083DB-2178-419B-B8D1-C7A6A5D4E6F6}" type="slidenum">
              <a:rPr lang="en-US"/>
              <a:pPr/>
              <a:t>10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BA362-893D-4A4B-B724-EACA97AEE780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F6C-B16D-4325-86A8-FF592752E961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2F4-9038-49D3-ACF1-B6590BBE05E3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1135-CAD9-4FDC-BC45-3B19ACB0DC58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54CF-F69E-43B1-8BD9-750C21ADC34D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CD8D-25B1-4105-969A-BA55CF392807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8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6132-E2EE-4D2A-8E82-CAB45F100A31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C1B2-B6D3-4CBA-92F0-498EE7A8DE27}" type="datetime1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9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7B2E-D8CA-4BE0-A6EA-2085F168597C}" type="datetime1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8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35F-7089-4A55-9B4E-5EC2DD5EA08A}" type="datetime1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AF65-D1B8-44AD-89FD-24580E1EC800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8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A93F-F116-4CD3-8D79-485A3A0B83AB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8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3BA7-6095-4AD7-BE96-E8EB4ED781A2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7FF1-30A4-4707-9366-14F756AF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62.wmf"/><Relationship Id="rId18" Type="http://schemas.openxmlformats.org/officeDocument/2006/relationships/image" Target="../media/image64.wmf"/><Relationship Id="rId26" Type="http://schemas.openxmlformats.org/officeDocument/2006/relationships/hyperlink" Target="http://www.youtube.com/watch?v=AXxEv0P4IOI&amp;feature=rellist&amp;playnext=1&amp;list=PLOQDHQLNRNBWMWUAOOLIXQSG4U_RISTHU" TargetMode="External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56.bin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4.bin"/><Relationship Id="rId25" Type="http://schemas.openxmlformats.org/officeDocument/2006/relationships/image" Target="../media/image69.png"/><Relationship Id="rId2" Type="http://schemas.openxmlformats.org/officeDocument/2006/relationships/slideLayout" Target="../slideLayouts/slideLayout7.xml"/><Relationship Id="rId16" Type="http://schemas.openxmlformats.org/officeDocument/2006/relationships/hyperlink" Target="http://www.youtube.com/watch?v=YYMWEb-Q8p8&amp;feature=youtu.be&amp;hd=1" TargetMode="External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61.wmf"/><Relationship Id="rId24" Type="http://schemas.openxmlformats.org/officeDocument/2006/relationships/image" Target="../media/image68.png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image" Target="../media/image67.png"/><Relationship Id="rId10" Type="http://schemas.openxmlformats.org/officeDocument/2006/relationships/oleObject" Target="../embeddings/oleObject51.bin"/><Relationship Id="rId19" Type="http://schemas.openxmlformats.org/officeDocument/2006/relationships/oleObject" Target="../embeddings/oleObject55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53.bin"/><Relationship Id="rId22" Type="http://schemas.openxmlformats.org/officeDocument/2006/relationships/image" Target="../media/image66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4.wmf"/><Relationship Id="rId18" Type="http://schemas.openxmlformats.org/officeDocument/2006/relationships/oleObject" Target="../embeddings/oleObject64.bin"/><Relationship Id="rId26" Type="http://schemas.openxmlformats.org/officeDocument/2006/relationships/oleObject" Target="../embeddings/oleObject68.bin"/><Relationship Id="rId39" Type="http://schemas.openxmlformats.org/officeDocument/2006/relationships/image" Target="../media/image87.wmf"/><Relationship Id="rId21" Type="http://schemas.openxmlformats.org/officeDocument/2006/relationships/image" Target="../media/image78.wmf"/><Relationship Id="rId34" Type="http://schemas.openxmlformats.org/officeDocument/2006/relationships/oleObject" Target="../embeddings/oleObject72.bin"/><Relationship Id="rId42" Type="http://schemas.openxmlformats.org/officeDocument/2006/relationships/oleObject" Target="../embeddings/oleObject76.bin"/><Relationship Id="rId47" Type="http://schemas.openxmlformats.org/officeDocument/2006/relationships/image" Target="../media/image91.wmf"/><Relationship Id="rId50" Type="http://schemas.openxmlformats.org/officeDocument/2006/relationships/oleObject" Target="../embeddings/oleObject80.bin"/><Relationship Id="rId55" Type="http://schemas.openxmlformats.org/officeDocument/2006/relationships/image" Target="../media/image95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76.wmf"/><Relationship Id="rId25" Type="http://schemas.openxmlformats.org/officeDocument/2006/relationships/image" Target="../media/image80.wmf"/><Relationship Id="rId33" Type="http://schemas.openxmlformats.org/officeDocument/2006/relationships/image" Target="../media/image84.wmf"/><Relationship Id="rId38" Type="http://schemas.openxmlformats.org/officeDocument/2006/relationships/oleObject" Target="../embeddings/oleObject74.bin"/><Relationship Id="rId46" Type="http://schemas.openxmlformats.org/officeDocument/2006/relationships/oleObject" Target="../embeddings/oleObject78.bin"/><Relationship Id="rId59" Type="http://schemas.openxmlformats.org/officeDocument/2006/relationships/image" Target="../media/image9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29" Type="http://schemas.openxmlformats.org/officeDocument/2006/relationships/image" Target="../media/image82.wmf"/><Relationship Id="rId41" Type="http://schemas.openxmlformats.org/officeDocument/2006/relationships/image" Target="../media/image88.wmf"/><Relationship Id="rId54" Type="http://schemas.openxmlformats.org/officeDocument/2006/relationships/oleObject" Target="../embeddings/oleObject8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67.bin"/><Relationship Id="rId32" Type="http://schemas.openxmlformats.org/officeDocument/2006/relationships/oleObject" Target="../embeddings/oleObject71.bin"/><Relationship Id="rId37" Type="http://schemas.openxmlformats.org/officeDocument/2006/relationships/image" Target="../media/image86.wmf"/><Relationship Id="rId40" Type="http://schemas.openxmlformats.org/officeDocument/2006/relationships/oleObject" Target="../embeddings/oleObject75.bin"/><Relationship Id="rId45" Type="http://schemas.openxmlformats.org/officeDocument/2006/relationships/image" Target="../media/image90.wmf"/><Relationship Id="rId53" Type="http://schemas.openxmlformats.org/officeDocument/2006/relationships/image" Target="../media/image94.wmf"/><Relationship Id="rId58" Type="http://schemas.openxmlformats.org/officeDocument/2006/relationships/oleObject" Target="../embeddings/oleObject84.bin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28" Type="http://schemas.openxmlformats.org/officeDocument/2006/relationships/oleObject" Target="../embeddings/oleObject69.bin"/><Relationship Id="rId36" Type="http://schemas.openxmlformats.org/officeDocument/2006/relationships/oleObject" Target="../embeddings/oleObject73.bin"/><Relationship Id="rId49" Type="http://schemas.openxmlformats.org/officeDocument/2006/relationships/image" Target="../media/image92.wmf"/><Relationship Id="rId57" Type="http://schemas.openxmlformats.org/officeDocument/2006/relationships/image" Target="../media/image96.wmf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77.wmf"/><Relationship Id="rId31" Type="http://schemas.openxmlformats.org/officeDocument/2006/relationships/image" Target="../media/image83.wmf"/><Relationship Id="rId44" Type="http://schemas.openxmlformats.org/officeDocument/2006/relationships/oleObject" Target="../embeddings/oleObject77.bin"/><Relationship Id="rId52" Type="http://schemas.openxmlformats.org/officeDocument/2006/relationships/oleObject" Target="../embeddings/oleObject81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6.bin"/><Relationship Id="rId27" Type="http://schemas.openxmlformats.org/officeDocument/2006/relationships/image" Target="../media/image81.wmf"/><Relationship Id="rId30" Type="http://schemas.openxmlformats.org/officeDocument/2006/relationships/oleObject" Target="../embeddings/oleObject70.bin"/><Relationship Id="rId35" Type="http://schemas.openxmlformats.org/officeDocument/2006/relationships/image" Target="../media/image85.wmf"/><Relationship Id="rId43" Type="http://schemas.openxmlformats.org/officeDocument/2006/relationships/image" Target="../media/image89.wmf"/><Relationship Id="rId48" Type="http://schemas.openxmlformats.org/officeDocument/2006/relationships/oleObject" Target="../embeddings/oleObject79.bin"/><Relationship Id="rId56" Type="http://schemas.openxmlformats.org/officeDocument/2006/relationships/oleObject" Target="../embeddings/oleObject83.bin"/><Relationship Id="rId8" Type="http://schemas.openxmlformats.org/officeDocument/2006/relationships/oleObject" Target="../embeddings/oleObject59.bin"/><Relationship Id="rId51" Type="http://schemas.openxmlformats.org/officeDocument/2006/relationships/image" Target="../media/image93.wmf"/><Relationship Id="rId3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1.bin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23.png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20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6.wmf"/><Relationship Id="rId23" Type="http://schemas.openxmlformats.org/officeDocument/2006/relationships/image" Target="../media/image24.jpg"/><Relationship Id="rId28" Type="http://schemas.openxmlformats.org/officeDocument/2006/relationships/oleObject" Target="../embeddings/oleObject22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8.wmf"/><Relationship Id="rId31" Type="http://schemas.openxmlformats.org/officeDocument/2006/relationships/image" Target="../media/image25.png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6.bin"/><Relationship Id="rId22" Type="http://schemas.openxmlformats.org/officeDocument/2006/relationships/image" Target="../media/image19.wmf"/><Relationship Id="rId27" Type="http://schemas.openxmlformats.org/officeDocument/2006/relationships/image" Target="../media/image21.wmf"/><Relationship Id="rId30" Type="http://schemas.openxmlformats.org/officeDocument/2006/relationships/hyperlink" Target="4.2_193_IA.sw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37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1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8.wmf"/><Relationship Id="rId10" Type="http://schemas.openxmlformats.org/officeDocument/2006/relationships/image" Target="../media/image42.jpeg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g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5.wmf"/><Relationship Id="rId5" Type="http://schemas.openxmlformats.org/officeDocument/2006/relationships/image" Target="../media/image43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9.bin"/><Relationship Id="rId9" Type="http://schemas.openxmlformats.org/officeDocument/2006/relationships/hyperlink" Target="Unit%20Circle%20Right%20Triangle%20Present.gsp" TargetMode="External"/><Relationship Id="rId14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microsoft.com/office/2007/relationships/hdphoto" Target="../media/hdphoto1.wdp"/><Relationship Id="rId10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3.xml"/><Relationship Id="rId7" Type="http://schemas.microsoft.com/office/2007/relationships/hdphoto" Target="../media/hdphoto3.wdp"/><Relationship Id="rId12" Type="http://schemas.openxmlformats.org/officeDocument/2006/relationships/image" Target="../media/image5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png"/><Relationship Id="rId11" Type="http://schemas.openxmlformats.org/officeDocument/2006/relationships/image" Target="../media/image56.png"/><Relationship Id="rId5" Type="http://schemas.microsoft.com/office/2007/relationships/hdphoto" Target="../media/hdphoto2.wdp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54.png"/><Relationship Id="rId9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774" y="914400"/>
            <a:ext cx="5748376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272534"/>
            <a:ext cx="5878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Benchmark Angles and Special Angles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Oval 2"/>
          <p:cNvSpPr>
            <a:spLocks noChangeArrowheads="1"/>
          </p:cNvSpPr>
          <p:nvPr/>
        </p:nvSpPr>
        <p:spPr bwMode="auto">
          <a:xfrm>
            <a:off x="355600" y="1066800"/>
            <a:ext cx="4673600" cy="4648200"/>
          </a:xfrm>
          <a:prstGeom prst="ellipse">
            <a:avLst/>
          </a:prstGeom>
          <a:gradFill rotWithShape="0">
            <a:gsLst>
              <a:gs pos="0">
                <a:srgbClr val="BFFFBF"/>
              </a:gs>
              <a:gs pos="100000">
                <a:srgbClr val="C3FFFF"/>
              </a:gs>
            </a:gsLst>
            <a:lin ang="2700000" scaled="1"/>
          </a:gra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5041900" y="3121025"/>
            <a:ext cx="73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(1, 0)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2363787" y="609600"/>
            <a:ext cx="73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(0, 1)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-457200" y="3159125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(-1, 0)</a:t>
            </a: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2287587" y="5775325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(0, -1)</a:t>
            </a:r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60325" y="60325"/>
            <a:ext cx="221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The Unit Circle</a:t>
            </a:r>
          </a:p>
        </p:txBody>
      </p:sp>
      <p:sp>
        <p:nvSpPr>
          <p:cNvPr id="190472" name="Line 8"/>
          <p:cNvSpPr>
            <a:spLocks noChangeShapeType="1"/>
          </p:cNvSpPr>
          <p:nvPr/>
        </p:nvSpPr>
        <p:spPr bwMode="auto">
          <a:xfrm>
            <a:off x="2667000" y="1066800"/>
            <a:ext cx="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>
            <a:off x="317500" y="3378200"/>
            <a:ext cx="472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4953000" y="32766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5" name="Oval 11"/>
          <p:cNvSpPr>
            <a:spLocks noChangeArrowheads="1"/>
          </p:cNvSpPr>
          <p:nvPr/>
        </p:nvSpPr>
        <p:spPr bwMode="auto">
          <a:xfrm>
            <a:off x="2578100" y="9779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6" name="Oval 12"/>
          <p:cNvSpPr>
            <a:spLocks noChangeArrowheads="1"/>
          </p:cNvSpPr>
          <p:nvPr/>
        </p:nvSpPr>
        <p:spPr bwMode="auto">
          <a:xfrm>
            <a:off x="2590800" y="56261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7" name="Oval 13"/>
          <p:cNvSpPr>
            <a:spLocks noChangeArrowheads="1"/>
          </p:cNvSpPr>
          <p:nvPr/>
        </p:nvSpPr>
        <p:spPr bwMode="auto">
          <a:xfrm>
            <a:off x="266700" y="32766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8" name="Oval 14"/>
          <p:cNvSpPr>
            <a:spLocks noChangeArrowheads="1"/>
          </p:cNvSpPr>
          <p:nvPr/>
        </p:nvSpPr>
        <p:spPr bwMode="auto">
          <a:xfrm>
            <a:off x="25781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9" name="Oval 15"/>
          <p:cNvSpPr>
            <a:spLocks noChangeArrowheads="1"/>
          </p:cNvSpPr>
          <p:nvPr/>
        </p:nvSpPr>
        <p:spPr bwMode="auto">
          <a:xfrm>
            <a:off x="4687887" y="2209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0" name="Oval 16"/>
          <p:cNvSpPr>
            <a:spLocks noChangeArrowheads="1"/>
          </p:cNvSpPr>
          <p:nvPr/>
        </p:nvSpPr>
        <p:spPr bwMode="auto">
          <a:xfrm>
            <a:off x="3659187" y="1219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1" name="Oval 17"/>
          <p:cNvSpPr>
            <a:spLocks noChangeArrowheads="1"/>
          </p:cNvSpPr>
          <p:nvPr/>
        </p:nvSpPr>
        <p:spPr bwMode="auto">
          <a:xfrm>
            <a:off x="4230687" y="16256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2" name="Oval 18"/>
          <p:cNvSpPr>
            <a:spLocks noChangeArrowheads="1"/>
          </p:cNvSpPr>
          <p:nvPr/>
        </p:nvSpPr>
        <p:spPr bwMode="auto">
          <a:xfrm>
            <a:off x="560387" y="2209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3" name="Oval 19"/>
          <p:cNvSpPr>
            <a:spLocks noChangeArrowheads="1"/>
          </p:cNvSpPr>
          <p:nvPr/>
        </p:nvSpPr>
        <p:spPr bwMode="auto">
          <a:xfrm>
            <a:off x="1563687" y="1219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4" name="Oval 20"/>
          <p:cNvSpPr>
            <a:spLocks noChangeArrowheads="1"/>
          </p:cNvSpPr>
          <p:nvPr/>
        </p:nvSpPr>
        <p:spPr bwMode="auto">
          <a:xfrm>
            <a:off x="992187" y="16256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5" name="Oval 21"/>
          <p:cNvSpPr>
            <a:spLocks noChangeArrowheads="1"/>
          </p:cNvSpPr>
          <p:nvPr/>
        </p:nvSpPr>
        <p:spPr bwMode="auto">
          <a:xfrm>
            <a:off x="4700587" y="4343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6" name="Oval 22"/>
          <p:cNvSpPr>
            <a:spLocks noChangeArrowheads="1"/>
          </p:cNvSpPr>
          <p:nvPr/>
        </p:nvSpPr>
        <p:spPr bwMode="auto">
          <a:xfrm>
            <a:off x="3671887" y="5359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4243387" y="4953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8" name="Oval 24"/>
          <p:cNvSpPr>
            <a:spLocks noChangeArrowheads="1"/>
          </p:cNvSpPr>
          <p:nvPr/>
        </p:nvSpPr>
        <p:spPr bwMode="auto">
          <a:xfrm>
            <a:off x="522287" y="4343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9" name="Oval 25"/>
          <p:cNvSpPr>
            <a:spLocks noChangeArrowheads="1"/>
          </p:cNvSpPr>
          <p:nvPr/>
        </p:nvSpPr>
        <p:spPr bwMode="auto">
          <a:xfrm>
            <a:off x="1525587" y="5359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/>
              <a:t> </a:t>
            </a:r>
          </a:p>
        </p:txBody>
      </p:sp>
      <p:sp>
        <p:nvSpPr>
          <p:cNvPr id="190490" name="Oval 26"/>
          <p:cNvSpPr>
            <a:spLocks noChangeArrowheads="1"/>
          </p:cNvSpPr>
          <p:nvPr/>
        </p:nvSpPr>
        <p:spPr bwMode="auto">
          <a:xfrm>
            <a:off x="966787" y="4953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049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62079"/>
              </p:ext>
            </p:extLst>
          </p:nvPr>
        </p:nvGraphicFramePr>
        <p:xfrm>
          <a:off x="4306887" y="2290763"/>
          <a:ext cx="3810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241300" imgH="190500" progId="Equation.DSMT4">
                  <p:embed/>
                </p:oleObj>
              </mc:Choice>
              <mc:Fallback>
                <p:oleObj name="Equation" r:id="rId4" imgW="2413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7" y="2290763"/>
                        <a:ext cx="38100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9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130653"/>
              </p:ext>
            </p:extLst>
          </p:nvPr>
        </p:nvGraphicFramePr>
        <p:xfrm>
          <a:off x="3875087" y="1765300"/>
          <a:ext cx="3810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6" imgW="241300" imgH="190500" progId="Equation.DSMT4">
                  <p:embed/>
                </p:oleObj>
              </mc:Choice>
              <mc:Fallback>
                <p:oleObj name="Equation" r:id="rId6" imgW="2413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7" y="1765300"/>
                        <a:ext cx="3810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9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28685"/>
              </p:ext>
            </p:extLst>
          </p:nvPr>
        </p:nvGraphicFramePr>
        <p:xfrm>
          <a:off x="3278187" y="1371600"/>
          <a:ext cx="3810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8" imgW="241300" imgH="190500" progId="Equation.DSMT4">
                  <p:embed/>
                </p:oleObj>
              </mc:Choice>
              <mc:Fallback>
                <p:oleObj name="Equation" r:id="rId8" imgW="2413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1371600"/>
                        <a:ext cx="3810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9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079376"/>
              </p:ext>
            </p:extLst>
          </p:nvPr>
        </p:nvGraphicFramePr>
        <p:xfrm>
          <a:off x="4878387" y="1955800"/>
          <a:ext cx="749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0" imgW="584200" imgH="495300" progId="Equation.DSMT4">
                  <p:embed/>
                </p:oleObj>
              </mc:Choice>
              <mc:Fallback>
                <p:oleObj name="Equation" r:id="rId10" imgW="5842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7" y="1955800"/>
                        <a:ext cx="7493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9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023824"/>
              </p:ext>
            </p:extLst>
          </p:nvPr>
        </p:nvGraphicFramePr>
        <p:xfrm>
          <a:off x="4438650" y="1193800"/>
          <a:ext cx="8969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2" imgW="698500" imgH="495300" progId="Equation.DSMT4">
                  <p:embed/>
                </p:oleObj>
              </mc:Choice>
              <mc:Fallback>
                <p:oleObj name="Equation" r:id="rId12" imgW="6985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1193800"/>
                        <a:ext cx="89693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9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127292"/>
              </p:ext>
            </p:extLst>
          </p:nvPr>
        </p:nvGraphicFramePr>
        <p:xfrm>
          <a:off x="3735387" y="584200"/>
          <a:ext cx="749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4" imgW="584200" imgH="495300" progId="Equation.DSMT4">
                  <p:embed/>
                </p:oleObj>
              </mc:Choice>
              <mc:Fallback>
                <p:oleObj name="Equation" r:id="rId14" imgW="5842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7" y="584200"/>
                        <a:ext cx="7493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hlinkClick r:id="rId16"/>
          </p:cNvPr>
          <p:cNvSpPr/>
          <p:nvPr/>
        </p:nvSpPr>
        <p:spPr>
          <a:xfrm>
            <a:off x="50800" y="611959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http://www.youtube.com/watch?v=YYMWEb-Q8p8&amp;feature=youtu.be&amp;hd=1</a:t>
            </a:r>
            <a:endParaRPr lang="en-US" sz="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310680"/>
              </p:ext>
            </p:extLst>
          </p:nvPr>
        </p:nvGraphicFramePr>
        <p:xfrm>
          <a:off x="4125912" y="2362200"/>
          <a:ext cx="16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7" imgW="164880" imgH="393480" progId="Equation.DSMT4">
                  <p:embed/>
                </p:oleObj>
              </mc:Choice>
              <mc:Fallback>
                <p:oleObj name="Equation" r:id="rId17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2" y="2362200"/>
                        <a:ext cx="165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941599"/>
              </p:ext>
            </p:extLst>
          </p:nvPr>
        </p:nvGraphicFramePr>
        <p:xfrm>
          <a:off x="3748087" y="2012950"/>
          <a:ext cx="16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9" imgW="164880" imgH="393480" progId="Equation.DSMT4">
                  <p:embed/>
                </p:oleObj>
              </mc:Choice>
              <mc:Fallback>
                <p:oleObj name="Equation" r:id="rId19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012950"/>
                        <a:ext cx="165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954984"/>
              </p:ext>
            </p:extLst>
          </p:nvPr>
        </p:nvGraphicFramePr>
        <p:xfrm>
          <a:off x="3106737" y="1625600"/>
          <a:ext cx="16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21" imgW="164880" imgH="393480" progId="Equation.DSMT4">
                  <p:embed/>
                </p:oleObj>
              </mc:Choice>
              <mc:Fallback>
                <p:oleObj name="Equation" r:id="rId21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7" y="1625600"/>
                        <a:ext cx="165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620" y="0"/>
            <a:ext cx="34099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3" name="Picture 39" descr="C:\Users\stephanie\AppData\Local\Microsoft\Windows\Temporary Internet Files\Content.IE5\XALFB27E\qrcode.9145855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767" y="3159125"/>
            <a:ext cx="1793875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:\Users\stephanie\AppData\Local\Microsoft\Windows\Temporary Internet Files\Content.IE5\O1UL3ADD\qrcode.9145883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770" y="5029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26"/>
          </p:cNvPr>
          <p:cNvSpPr/>
          <p:nvPr/>
        </p:nvSpPr>
        <p:spPr>
          <a:xfrm>
            <a:off x="77787" y="635292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http://www.youtube.com/watch?v=AXxEv0P4IOI&amp;feature=rellist&amp;playnext=1&amp;list=PLOQDHQLNRNBWMWUAOOLIXQSG4U_RISTHU</a:t>
            </a:r>
          </a:p>
        </p:txBody>
      </p:sp>
    </p:spTree>
    <p:extLst>
      <p:ext uri="{BB962C8B-B14F-4D97-AF65-F5344CB8AC3E}">
        <p14:creationId xmlns:p14="http://schemas.microsoft.com/office/powerpoint/2010/main" val="419370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9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9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9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19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5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19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19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9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0" dur="5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19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500"/>
                                        <p:tgtEl>
                                          <p:spTgt spid="19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5" dur="500"/>
                                        <p:tgtEl>
                                          <p:spTgt spid="19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9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9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9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nimBg="1"/>
      <p:bldP spid="190467" grpId="0" autoUpdateAnimBg="0"/>
      <p:bldP spid="190468" grpId="0" autoUpdateAnimBg="0"/>
      <p:bldP spid="190469" grpId="0" autoUpdateAnimBg="0"/>
      <p:bldP spid="190470" grpId="0" autoUpdateAnimBg="0"/>
      <p:bldP spid="190471" grpId="0" autoUpdateAnimBg="0"/>
      <p:bldP spid="190472" grpId="0" animBg="1"/>
      <p:bldP spid="190473" grpId="0" animBg="1"/>
      <p:bldP spid="190474" grpId="0" animBg="1"/>
      <p:bldP spid="190475" grpId="0" animBg="1"/>
      <p:bldP spid="190476" grpId="0" animBg="1"/>
      <p:bldP spid="190477" grpId="0" animBg="1"/>
      <p:bldP spid="190478" grpId="0" animBg="1"/>
      <p:bldP spid="190479" grpId="0" animBg="1"/>
      <p:bldP spid="190480" grpId="0" animBg="1"/>
      <p:bldP spid="190481" grpId="0" animBg="1"/>
      <p:bldP spid="190482" grpId="0" animBg="1"/>
      <p:bldP spid="190483" grpId="0" animBg="1"/>
      <p:bldP spid="190484" grpId="0" animBg="1"/>
      <p:bldP spid="190485" grpId="0" animBg="1"/>
      <p:bldP spid="190486" grpId="0" animBg="1"/>
      <p:bldP spid="190487" grpId="0" animBg="1"/>
      <p:bldP spid="190488" grpId="0" animBg="1"/>
      <p:bldP spid="190489" grpId="0" animBg="1" autoUpdateAnimBg="0"/>
      <p:bldP spid="1904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593725" y="4572000"/>
            <a:ext cx="1341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173059" name="Group 3"/>
          <p:cNvGrpSpPr>
            <a:grpSpLocks/>
          </p:cNvGrpSpPr>
          <p:nvPr/>
        </p:nvGrpSpPr>
        <p:grpSpPr bwMode="auto">
          <a:xfrm>
            <a:off x="1143000" y="979488"/>
            <a:ext cx="6165850" cy="5268912"/>
            <a:chOff x="1077" y="510"/>
            <a:chExt cx="3599" cy="3032"/>
          </a:xfrm>
        </p:grpSpPr>
        <p:grpSp>
          <p:nvGrpSpPr>
            <p:cNvPr id="173060" name="Group 4"/>
            <p:cNvGrpSpPr>
              <a:grpSpLocks/>
            </p:cNvGrpSpPr>
            <p:nvPr/>
          </p:nvGrpSpPr>
          <p:grpSpPr bwMode="auto">
            <a:xfrm>
              <a:off x="1257" y="534"/>
              <a:ext cx="3255" cy="3005"/>
              <a:chOff x="1257" y="534"/>
              <a:chExt cx="3255" cy="3005"/>
            </a:xfrm>
          </p:grpSpPr>
          <p:sp>
            <p:nvSpPr>
              <p:cNvPr id="173061" name="Oval 5"/>
              <p:cNvSpPr>
                <a:spLocks noChangeArrowheads="1"/>
              </p:cNvSpPr>
              <p:nvPr/>
            </p:nvSpPr>
            <p:spPr bwMode="auto">
              <a:xfrm>
                <a:off x="1680" y="836"/>
                <a:ext cx="2428" cy="240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3062" name="Line 6"/>
              <p:cNvSpPr>
                <a:spLocks noChangeShapeType="1"/>
              </p:cNvSpPr>
              <p:nvPr/>
            </p:nvSpPr>
            <p:spPr bwMode="auto">
              <a:xfrm>
                <a:off x="1257" y="2026"/>
                <a:ext cx="3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3063" name="Line 7"/>
              <p:cNvSpPr>
                <a:spLocks noChangeShapeType="1"/>
              </p:cNvSpPr>
              <p:nvPr/>
            </p:nvSpPr>
            <p:spPr bwMode="auto">
              <a:xfrm>
                <a:off x="2890" y="534"/>
                <a:ext cx="0" cy="30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3064" name="Oval 8"/>
            <p:cNvSpPr>
              <a:spLocks noChangeArrowheads="1"/>
            </p:cNvSpPr>
            <p:nvPr/>
          </p:nvSpPr>
          <p:spPr bwMode="auto">
            <a:xfrm>
              <a:off x="1757" y="2494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65" name="Oval 9"/>
            <p:cNvSpPr>
              <a:spLocks noChangeArrowheads="1"/>
            </p:cNvSpPr>
            <p:nvPr/>
          </p:nvSpPr>
          <p:spPr bwMode="auto">
            <a:xfrm>
              <a:off x="3973" y="2490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66" name="Oval 10"/>
            <p:cNvSpPr>
              <a:spLocks noChangeArrowheads="1"/>
            </p:cNvSpPr>
            <p:nvPr/>
          </p:nvSpPr>
          <p:spPr bwMode="auto">
            <a:xfrm>
              <a:off x="1747" y="1517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67" name="Oval 11"/>
            <p:cNvSpPr>
              <a:spLocks noChangeArrowheads="1"/>
            </p:cNvSpPr>
            <p:nvPr/>
          </p:nvSpPr>
          <p:spPr bwMode="auto">
            <a:xfrm>
              <a:off x="3935" y="1459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68" name="Oval 12"/>
            <p:cNvSpPr>
              <a:spLocks noChangeArrowheads="1"/>
            </p:cNvSpPr>
            <p:nvPr/>
          </p:nvSpPr>
          <p:spPr bwMode="auto">
            <a:xfrm>
              <a:off x="2841" y="787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69" name="Oval 13"/>
            <p:cNvSpPr>
              <a:spLocks noChangeArrowheads="1"/>
            </p:cNvSpPr>
            <p:nvPr/>
          </p:nvSpPr>
          <p:spPr bwMode="auto">
            <a:xfrm>
              <a:off x="4070" y="1996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0" name="Oval 14"/>
            <p:cNvSpPr>
              <a:spLocks noChangeArrowheads="1"/>
            </p:cNvSpPr>
            <p:nvPr/>
          </p:nvSpPr>
          <p:spPr bwMode="auto">
            <a:xfrm>
              <a:off x="1631" y="2006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1" name="Oval 15"/>
            <p:cNvSpPr>
              <a:spLocks noChangeArrowheads="1"/>
            </p:cNvSpPr>
            <p:nvPr/>
          </p:nvSpPr>
          <p:spPr bwMode="auto">
            <a:xfrm>
              <a:off x="2851" y="3187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2" name="Oval 16"/>
            <p:cNvSpPr>
              <a:spLocks noChangeArrowheads="1"/>
            </p:cNvSpPr>
            <p:nvPr/>
          </p:nvSpPr>
          <p:spPr bwMode="auto">
            <a:xfrm>
              <a:off x="3773" y="2774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3" name="Oval 17"/>
            <p:cNvSpPr>
              <a:spLocks noChangeArrowheads="1"/>
            </p:cNvSpPr>
            <p:nvPr/>
          </p:nvSpPr>
          <p:spPr bwMode="auto">
            <a:xfrm>
              <a:off x="1952" y="2798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4" name="Oval 18"/>
            <p:cNvSpPr>
              <a:spLocks noChangeArrowheads="1"/>
            </p:cNvSpPr>
            <p:nvPr/>
          </p:nvSpPr>
          <p:spPr bwMode="auto">
            <a:xfrm>
              <a:off x="1995" y="1142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5" name="Oval 19"/>
            <p:cNvSpPr>
              <a:spLocks noChangeArrowheads="1"/>
            </p:cNvSpPr>
            <p:nvPr/>
          </p:nvSpPr>
          <p:spPr bwMode="auto">
            <a:xfrm>
              <a:off x="3715" y="1142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6" name="Oval 20"/>
            <p:cNvSpPr>
              <a:spLocks noChangeArrowheads="1"/>
            </p:cNvSpPr>
            <p:nvPr/>
          </p:nvSpPr>
          <p:spPr bwMode="auto">
            <a:xfrm>
              <a:off x="2392" y="309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7" name="Oval 21"/>
            <p:cNvSpPr>
              <a:spLocks noChangeArrowheads="1"/>
            </p:cNvSpPr>
            <p:nvPr/>
          </p:nvSpPr>
          <p:spPr bwMode="auto">
            <a:xfrm>
              <a:off x="3341" y="3091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8" name="Oval 22"/>
            <p:cNvSpPr>
              <a:spLocks noChangeArrowheads="1"/>
            </p:cNvSpPr>
            <p:nvPr/>
          </p:nvSpPr>
          <p:spPr bwMode="auto">
            <a:xfrm>
              <a:off x="2380" y="89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079" name="Oval 23"/>
            <p:cNvSpPr>
              <a:spLocks noChangeArrowheads="1"/>
            </p:cNvSpPr>
            <p:nvPr/>
          </p:nvSpPr>
          <p:spPr bwMode="auto">
            <a:xfrm>
              <a:off x="3350" y="90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aphicFrame>
          <p:nvGraphicFramePr>
            <p:cNvPr id="173080" name="Object 24"/>
            <p:cNvGraphicFramePr>
              <a:graphicFrameLocks noChangeAspect="1"/>
            </p:cNvGraphicFramePr>
            <p:nvPr/>
          </p:nvGraphicFramePr>
          <p:xfrm>
            <a:off x="4100" y="1304"/>
            <a:ext cx="524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8" name="Equation" r:id="rId4" imgW="482400" imgH="368280" progId="Equation.3">
                    <p:embed/>
                  </p:oleObj>
                </mc:Choice>
                <mc:Fallback>
                  <p:oleObj name="Equation" r:id="rId4" imgW="482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" y="1304"/>
                          <a:ext cx="524" cy="4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1" name="Object 25"/>
            <p:cNvGraphicFramePr>
              <a:graphicFrameLocks noChangeAspect="1"/>
            </p:cNvGraphicFramePr>
            <p:nvPr/>
          </p:nvGraphicFramePr>
          <p:xfrm>
            <a:off x="1147" y="1324"/>
            <a:ext cx="57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9" name="Equation" r:id="rId6" imgW="583920" imgH="368280" progId="Equation.3">
                    <p:embed/>
                  </p:oleObj>
                </mc:Choice>
                <mc:Fallback>
                  <p:oleObj name="Equation" r:id="rId6" imgW="5839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7" y="1324"/>
                          <a:ext cx="57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2" name="Object 26"/>
            <p:cNvGraphicFramePr>
              <a:graphicFrameLocks noChangeAspect="1"/>
            </p:cNvGraphicFramePr>
            <p:nvPr/>
          </p:nvGraphicFramePr>
          <p:xfrm>
            <a:off x="1077" y="2371"/>
            <a:ext cx="652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0" name="Equation" r:id="rId8" imgW="660240" imgH="368280" progId="Equation.3">
                    <p:embed/>
                  </p:oleObj>
                </mc:Choice>
                <mc:Fallback>
                  <p:oleObj name="Equation" r:id="rId8" imgW="6602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7" y="2371"/>
                          <a:ext cx="652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3" name="Object 27"/>
            <p:cNvGraphicFramePr>
              <a:graphicFrameLocks noChangeAspect="1"/>
            </p:cNvGraphicFramePr>
            <p:nvPr/>
          </p:nvGraphicFramePr>
          <p:xfrm>
            <a:off x="4045" y="2419"/>
            <a:ext cx="552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1" name="Equation" r:id="rId10" imgW="558720" imgH="368280" progId="Equation.3">
                    <p:embed/>
                  </p:oleObj>
                </mc:Choice>
                <mc:Fallback>
                  <p:oleObj name="Equation" r:id="rId10" imgW="5587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5" y="2419"/>
                          <a:ext cx="552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084" name="Text Box 28"/>
            <p:cNvSpPr txBox="1">
              <a:spLocks noChangeArrowheads="1"/>
            </p:cNvSpPr>
            <p:nvPr/>
          </p:nvSpPr>
          <p:spPr bwMode="auto">
            <a:xfrm>
              <a:off x="4139" y="1833"/>
              <a:ext cx="53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black"/>
                  </a:solidFill>
                  <a:latin typeface="Arial" pitchFamily="34" charset="0"/>
                </a:rPr>
                <a:t>(1, 0)</a:t>
              </a:r>
            </a:p>
          </p:txBody>
        </p:sp>
        <p:sp>
          <p:nvSpPr>
            <p:cNvPr id="173085" name="Text Box 29"/>
            <p:cNvSpPr txBox="1">
              <a:spLocks noChangeArrowheads="1"/>
            </p:cNvSpPr>
            <p:nvPr/>
          </p:nvSpPr>
          <p:spPr bwMode="auto">
            <a:xfrm>
              <a:off x="2665" y="585"/>
              <a:ext cx="490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black"/>
                  </a:solidFill>
                  <a:latin typeface="Arial" pitchFamily="34" charset="0"/>
                </a:rPr>
                <a:t>(0, 1)</a:t>
              </a:r>
            </a:p>
          </p:txBody>
        </p:sp>
        <p:sp>
          <p:nvSpPr>
            <p:cNvPr id="173086" name="Text Box 30"/>
            <p:cNvSpPr txBox="1">
              <a:spLocks noChangeArrowheads="1"/>
            </p:cNvSpPr>
            <p:nvPr/>
          </p:nvSpPr>
          <p:spPr bwMode="auto">
            <a:xfrm>
              <a:off x="1186" y="1842"/>
              <a:ext cx="83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black"/>
                  </a:solidFill>
                  <a:latin typeface="Arial" pitchFamily="34" charset="0"/>
                </a:rPr>
                <a:t>(-1, 0)</a:t>
              </a:r>
            </a:p>
          </p:txBody>
        </p:sp>
        <p:sp>
          <p:nvSpPr>
            <p:cNvPr id="173087" name="Text Box 31"/>
            <p:cNvSpPr txBox="1">
              <a:spLocks noChangeArrowheads="1"/>
            </p:cNvSpPr>
            <p:nvPr/>
          </p:nvSpPr>
          <p:spPr bwMode="auto">
            <a:xfrm>
              <a:off x="2640" y="3234"/>
              <a:ext cx="61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black"/>
                  </a:solidFill>
                  <a:latin typeface="Arial" pitchFamily="34" charset="0"/>
                </a:rPr>
                <a:t>(0, -1)</a:t>
              </a:r>
            </a:p>
          </p:txBody>
        </p:sp>
        <p:graphicFrame>
          <p:nvGraphicFramePr>
            <p:cNvPr id="173088" name="Object 32"/>
            <p:cNvGraphicFramePr>
              <a:graphicFrameLocks noChangeAspect="1"/>
            </p:cNvGraphicFramePr>
            <p:nvPr/>
          </p:nvGraphicFramePr>
          <p:xfrm>
            <a:off x="3342" y="510"/>
            <a:ext cx="610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2" name="Equation" r:id="rId12" imgW="482400" imgH="368280" progId="Equation.3">
                    <p:embed/>
                  </p:oleObj>
                </mc:Choice>
                <mc:Fallback>
                  <p:oleObj name="Equation" r:id="rId12" imgW="482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2" y="510"/>
                          <a:ext cx="610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9" name="Object 33"/>
            <p:cNvGraphicFramePr>
              <a:graphicFrameLocks noChangeAspect="1"/>
            </p:cNvGraphicFramePr>
            <p:nvPr/>
          </p:nvGraphicFramePr>
          <p:xfrm>
            <a:off x="1862" y="604"/>
            <a:ext cx="57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3" name="Equation" r:id="rId14" imgW="583920" imgH="368280" progId="Equation.3">
                    <p:embed/>
                  </p:oleObj>
                </mc:Choice>
                <mc:Fallback>
                  <p:oleObj name="Equation" r:id="rId14" imgW="5839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2" y="604"/>
                          <a:ext cx="57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0" name="Object 34"/>
            <p:cNvGraphicFramePr>
              <a:graphicFrameLocks noChangeAspect="1"/>
            </p:cNvGraphicFramePr>
            <p:nvPr/>
          </p:nvGraphicFramePr>
          <p:xfrm>
            <a:off x="1902" y="3149"/>
            <a:ext cx="651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4" name="Equation" r:id="rId16" imgW="660240" imgH="368280" progId="Equation.3">
                    <p:embed/>
                  </p:oleObj>
                </mc:Choice>
                <mc:Fallback>
                  <p:oleObj name="Equation" r:id="rId16" imgW="6602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2" y="3149"/>
                          <a:ext cx="651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1" name="Object 35"/>
            <p:cNvGraphicFramePr>
              <a:graphicFrameLocks noChangeAspect="1"/>
            </p:cNvGraphicFramePr>
            <p:nvPr/>
          </p:nvGraphicFramePr>
          <p:xfrm>
            <a:off x="3344" y="3178"/>
            <a:ext cx="550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5" name="Equation" r:id="rId18" imgW="558720" imgH="368280" progId="Equation.3">
                    <p:embed/>
                  </p:oleObj>
                </mc:Choice>
                <mc:Fallback>
                  <p:oleObj name="Equation" r:id="rId18" imgW="5587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3178"/>
                          <a:ext cx="550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2" name="Object 36"/>
            <p:cNvGraphicFramePr>
              <a:graphicFrameLocks noChangeAspect="1"/>
            </p:cNvGraphicFramePr>
            <p:nvPr/>
          </p:nvGraphicFramePr>
          <p:xfrm>
            <a:off x="1254" y="873"/>
            <a:ext cx="718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6" name="Equation" r:id="rId20" imgW="672840" imgH="368280" progId="Equation.3">
                    <p:embed/>
                  </p:oleObj>
                </mc:Choice>
                <mc:Fallback>
                  <p:oleObj name="Equation" r:id="rId20" imgW="6728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4" y="873"/>
                          <a:ext cx="718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3" name="Object 37"/>
            <p:cNvGraphicFramePr>
              <a:graphicFrameLocks noChangeAspect="1"/>
            </p:cNvGraphicFramePr>
            <p:nvPr/>
          </p:nvGraphicFramePr>
          <p:xfrm>
            <a:off x="3759" y="883"/>
            <a:ext cx="623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7" name="Equation" r:id="rId22" imgW="583920" imgH="368280" progId="Equation.3">
                    <p:embed/>
                  </p:oleObj>
                </mc:Choice>
                <mc:Fallback>
                  <p:oleObj name="Equation" r:id="rId22" imgW="5839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883"/>
                          <a:ext cx="623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4" name="Object 38"/>
            <p:cNvGraphicFramePr>
              <a:graphicFrameLocks noChangeAspect="1"/>
            </p:cNvGraphicFramePr>
            <p:nvPr/>
          </p:nvGraphicFramePr>
          <p:xfrm>
            <a:off x="1183" y="2812"/>
            <a:ext cx="800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8" name="Equation" r:id="rId24" imgW="749160" imgH="368280" progId="Equation.3">
                    <p:embed/>
                  </p:oleObj>
                </mc:Choice>
                <mc:Fallback>
                  <p:oleObj name="Equation" r:id="rId24" imgW="74916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3" y="2812"/>
                          <a:ext cx="800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5" name="Object 39"/>
            <p:cNvGraphicFramePr>
              <a:graphicFrameLocks noChangeAspect="1"/>
            </p:cNvGraphicFramePr>
            <p:nvPr/>
          </p:nvGraphicFramePr>
          <p:xfrm>
            <a:off x="3886" y="2821"/>
            <a:ext cx="692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9" name="Equation" r:id="rId26" imgW="647640" imgH="368280" progId="Equation.3">
                    <p:embed/>
                  </p:oleObj>
                </mc:Choice>
                <mc:Fallback>
                  <p:oleObj name="Equation" r:id="rId26" imgW="647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" y="2821"/>
                          <a:ext cx="692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6" name="Object 40"/>
            <p:cNvGraphicFramePr>
              <a:graphicFrameLocks noChangeAspect="1"/>
            </p:cNvGraphicFramePr>
            <p:nvPr/>
          </p:nvGraphicFramePr>
          <p:xfrm>
            <a:off x="3302" y="1839"/>
            <a:ext cx="792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0" name="Equation" r:id="rId28" imgW="825480" imgH="203040" progId="Equation.3">
                    <p:embed/>
                  </p:oleObj>
                </mc:Choice>
                <mc:Fallback>
                  <p:oleObj name="Equation" r:id="rId28" imgW="825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2" y="1839"/>
                          <a:ext cx="792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7" name="Object 41"/>
            <p:cNvGraphicFramePr>
              <a:graphicFrameLocks noChangeAspect="1"/>
            </p:cNvGraphicFramePr>
            <p:nvPr/>
          </p:nvGraphicFramePr>
          <p:xfrm>
            <a:off x="3567" y="1526"/>
            <a:ext cx="42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1" name="Equation" r:id="rId30" imgW="495000" imgH="266400" progId="Equation.3">
                    <p:embed/>
                  </p:oleObj>
                </mc:Choice>
                <mc:Fallback>
                  <p:oleObj name="Equation" r:id="rId30" imgW="4950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7" y="1526"/>
                          <a:ext cx="42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8" name="Object 42"/>
            <p:cNvGraphicFramePr>
              <a:graphicFrameLocks noChangeAspect="1"/>
            </p:cNvGraphicFramePr>
            <p:nvPr/>
          </p:nvGraphicFramePr>
          <p:xfrm>
            <a:off x="3384" y="1233"/>
            <a:ext cx="454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2" name="Equation" r:id="rId32" imgW="507960" imgH="266400" progId="Equation.3">
                    <p:embed/>
                  </p:oleObj>
                </mc:Choice>
                <mc:Fallback>
                  <p:oleObj name="Equation" r:id="rId32" imgW="5079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4" y="1233"/>
                          <a:ext cx="454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9" name="Object 43"/>
            <p:cNvGraphicFramePr>
              <a:graphicFrameLocks noChangeAspect="1"/>
            </p:cNvGraphicFramePr>
            <p:nvPr/>
          </p:nvGraphicFramePr>
          <p:xfrm>
            <a:off x="3061" y="968"/>
            <a:ext cx="449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3" name="Equation" r:id="rId34" imgW="495000" imgH="266400" progId="Equation.3">
                    <p:embed/>
                  </p:oleObj>
                </mc:Choice>
                <mc:Fallback>
                  <p:oleObj name="Equation" r:id="rId34" imgW="4950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968"/>
                          <a:ext cx="449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0" name="Object 44"/>
            <p:cNvGraphicFramePr>
              <a:graphicFrameLocks noChangeAspect="1"/>
            </p:cNvGraphicFramePr>
            <p:nvPr/>
          </p:nvGraphicFramePr>
          <p:xfrm>
            <a:off x="2801" y="887"/>
            <a:ext cx="249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4" name="Equation" r:id="rId36" imgW="253800" imgH="495000" progId="Equation.3">
                    <p:embed/>
                  </p:oleObj>
                </mc:Choice>
                <mc:Fallback>
                  <p:oleObj name="Equation" r:id="rId36" imgW="253800" imgH="495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1" y="887"/>
                          <a:ext cx="249" cy="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1" name="Object 45"/>
            <p:cNvGraphicFramePr>
              <a:graphicFrameLocks noChangeAspect="1"/>
            </p:cNvGraphicFramePr>
            <p:nvPr/>
          </p:nvGraphicFramePr>
          <p:xfrm>
            <a:off x="2237" y="959"/>
            <a:ext cx="552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5" name="Equation" r:id="rId38" imgW="609480" imgH="266400" progId="Equation.3">
                    <p:embed/>
                  </p:oleObj>
                </mc:Choice>
                <mc:Fallback>
                  <p:oleObj name="Equation" r:id="rId38" imgW="6094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7" y="959"/>
                          <a:ext cx="552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2" name="Object 46"/>
            <p:cNvGraphicFramePr>
              <a:graphicFrameLocks noChangeAspect="1"/>
            </p:cNvGraphicFramePr>
            <p:nvPr/>
          </p:nvGraphicFramePr>
          <p:xfrm>
            <a:off x="3253" y="2621"/>
            <a:ext cx="556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6" name="Equation" r:id="rId40" imgW="622080" imgH="266400" progId="Equation.3">
                    <p:embed/>
                  </p:oleObj>
                </mc:Choice>
                <mc:Fallback>
                  <p:oleObj name="Equation" r:id="rId40" imgW="6220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2621"/>
                          <a:ext cx="556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3" name="Object 47"/>
            <p:cNvGraphicFramePr>
              <a:graphicFrameLocks noChangeAspect="1"/>
            </p:cNvGraphicFramePr>
            <p:nvPr/>
          </p:nvGraphicFramePr>
          <p:xfrm>
            <a:off x="1767" y="1575"/>
            <a:ext cx="527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7" name="Equation" r:id="rId42" imgW="609480" imgH="266400" progId="Equation.3">
                    <p:embed/>
                  </p:oleObj>
                </mc:Choice>
                <mc:Fallback>
                  <p:oleObj name="Equation" r:id="rId42" imgW="6094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7" y="1575"/>
                          <a:ext cx="527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4" name="Object 48"/>
            <p:cNvGraphicFramePr>
              <a:graphicFrameLocks noChangeAspect="1"/>
            </p:cNvGraphicFramePr>
            <p:nvPr/>
          </p:nvGraphicFramePr>
          <p:xfrm>
            <a:off x="1747" y="2234"/>
            <a:ext cx="53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8" name="Equation" r:id="rId44" imgW="622080" imgH="266400" progId="Equation.3">
                    <p:embed/>
                  </p:oleObj>
                </mc:Choice>
                <mc:Fallback>
                  <p:oleObj name="Equation" r:id="rId44" imgW="6220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7" y="2234"/>
                          <a:ext cx="53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5" name="Object 49"/>
            <p:cNvGraphicFramePr>
              <a:graphicFrameLocks noChangeAspect="1"/>
            </p:cNvGraphicFramePr>
            <p:nvPr/>
          </p:nvGraphicFramePr>
          <p:xfrm>
            <a:off x="1934" y="2621"/>
            <a:ext cx="568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9" name="Equation" r:id="rId46" imgW="634680" imgH="266400" progId="Equation.3">
                    <p:embed/>
                  </p:oleObj>
                </mc:Choice>
                <mc:Fallback>
                  <p:oleObj name="Equation" r:id="rId46" imgW="6346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4" y="2621"/>
                          <a:ext cx="568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6" name="Object 50"/>
            <p:cNvGraphicFramePr>
              <a:graphicFrameLocks noChangeAspect="1"/>
            </p:cNvGraphicFramePr>
            <p:nvPr/>
          </p:nvGraphicFramePr>
          <p:xfrm>
            <a:off x="2183" y="2863"/>
            <a:ext cx="587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0" name="Equation" r:id="rId48" imgW="647640" imgH="266400" progId="Equation.3">
                    <p:embed/>
                  </p:oleObj>
                </mc:Choice>
                <mc:Fallback>
                  <p:oleObj name="Equation" r:id="rId48" imgW="6476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" y="2863"/>
                          <a:ext cx="587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7" name="Object 51"/>
            <p:cNvGraphicFramePr>
              <a:graphicFrameLocks noChangeAspect="1"/>
            </p:cNvGraphicFramePr>
            <p:nvPr/>
          </p:nvGraphicFramePr>
          <p:xfrm>
            <a:off x="2009" y="1219"/>
            <a:ext cx="544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1" name="Equation" r:id="rId50" imgW="609480" imgH="266400" progId="Equation.3">
                    <p:embed/>
                  </p:oleObj>
                </mc:Choice>
                <mc:Fallback>
                  <p:oleObj name="Equation" r:id="rId50" imgW="6094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" y="1219"/>
                          <a:ext cx="544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8" name="Object 52"/>
            <p:cNvGraphicFramePr>
              <a:graphicFrameLocks noChangeAspect="1"/>
            </p:cNvGraphicFramePr>
            <p:nvPr/>
          </p:nvGraphicFramePr>
          <p:xfrm>
            <a:off x="3486" y="2260"/>
            <a:ext cx="571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2" name="Equation" r:id="rId52" imgW="660240" imgH="266400" progId="Equation.3">
                    <p:embed/>
                  </p:oleObj>
                </mc:Choice>
                <mc:Fallback>
                  <p:oleObj name="Equation" r:id="rId52" imgW="6602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6" y="2260"/>
                          <a:ext cx="571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9" name="Object 53"/>
            <p:cNvGraphicFramePr>
              <a:graphicFrameLocks noChangeAspect="1"/>
            </p:cNvGraphicFramePr>
            <p:nvPr/>
          </p:nvGraphicFramePr>
          <p:xfrm>
            <a:off x="2976" y="2870"/>
            <a:ext cx="575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3" name="Equation" r:id="rId54" imgW="634680" imgH="266400" progId="Equation.3">
                    <p:embed/>
                  </p:oleObj>
                </mc:Choice>
                <mc:Fallback>
                  <p:oleObj name="Equation" r:id="rId54" imgW="6346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870"/>
                          <a:ext cx="575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10" name="Object 54"/>
            <p:cNvGraphicFramePr>
              <a:graphicFrameLocks noChangeAspect="1"/>
            </p:cNvGraphicFramePr>
            <p:nvPr/>
          </p:nvGraphicFramePr>
          <p:xfrm>
            <a:off x="1702" y="1866"/>
            <a:ext cx="47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4" name="Equation" r:id="rId56" imgW="533160" imgH="203040" progId="Equation.3">
                    <p:embed/>
                  </p:oleObj>
                </mc:Choice>
                <mc:Fallback>
                  <p:oleObj name="Equation" r:id="rId56" imgW="533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2" y="1866"/>
                          <a:ext cx="475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11" name="Object 55"/>
            <p:cNvGraphicFramePr>
              <a:graphicFrameLocks noChangeAspect="1"/>
            </p:cNvGraphicFramePr>
            <p:nvPr/>
          </p:nvGraphicFramePr>
          <p:xfrm>
            <a:off x="2763" y="2338"/>
            <a:ext cx="324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5" name="Equation" r:id="rId58" imgW="330120" imgH="495000" progId="Equation.DSMT4">
                    <p:embed/>
                  </p:oleObj>
                </mc:Choice>
                <mc:Fallback>
                  <p:oleObj name="Equation" r:id="rId58" imgW="330120" imgH="495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3" y="2338"/>
                          <a:ext cx="324" cy="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3112" name="Text Box 56"/>
          <p:cNvSpPr txBox="1">
            <a:spLocks noChangeArrowheads="1"/>
          </p:cNvSpPr>
          <p:nvPr/>
        </p:nvSpPr>
        <p:spPr bwMode="auto">
          <a:xfrm>
            <a:off x="914400" y="309563"/>
            <a:ext cx="7385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prstClr val="black"/>
                </a:solidFill>
                <a:latin typeface="Arial" pitchFamily="34" charset="0"/>
              </a:rPr>
              <a:t>The Unit Circle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57200"/>
            <a:ext cx="3804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4334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186</a:t>
            </a:r>
          </a:p>
          <a:p>
            <a:r>
              <a:rPr lang="en-US" sz="2400" b="1" dirty="0" smtClean="0"/>
              <a:t>1a, 2a,b, 3a,d, 4a,b,c,d,g, 5a,c,g,I</a:t>
            </a:r>
          </a:p>
          <a:p>
            <a:r>
              <a:rPr lang="en-US" sz="2400" b="1" dirty="0" smtClean="0"/>
              <a:t>10, 12, 15</a:t>
            </a:r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84404" y="695980"/>
            <a:ext cx="49687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Deriving </a:t>
            </a:r>
            <a:r>
              <a:rPr lang="en-US" sz="2800" b="1" u="sng" dirty="0">
                <a:solidFill>
                  <a:schemeClr val="accent2"/>
                </a:solidFill>
              </a:rPr>
              <a:t>the Equation of a Circle</a:t>
            </a:r>
          </a:p>
        </p:txBody>
      </p: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76200" y="1371600"/>
            <a:ext cx="3962400" cy="3276600"/>
            <a:chOff x="48" y="1152"/>
            <a:chExt cx="2496" cy="2064"/>
          </a:xfrm>
        </p:grpSpPr>
        <p:sp>
          <p:nvSpPr>
            <p:cNvPr id="5122" name="Line 2"/>
            <p:cNvSpPr>
              <a:spLocks noChangeShapeType="1"/>
            </p:cNvSpPr>
            <p:nvPr/>
          </p:nvSpPr>
          <p:spPr bwMode="auto">
            <a:xfrm flipV="1">
              <a:off x="1248" y="1776"/>
              <a:ext cx="480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1248" y="1152"/>
              <a:ext cx="0" cy="206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48" y="2256"/>
              <a:ext cx="2496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auto">
            <a:xfrm>
              <a:off x="576" y="1570"/>
              <a:ext cx="1344" cy="13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488" y="1392"/>
              <a:ext cx="6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P(</a:t>
              </a:r>
              <a:r>
                <a:rPr lang="en-US" i="1"/>
                <a:t>x</a:t>
              </a:r>
              <a:r>
                <a:rPr lang="en-US"/>
                <a:t>, </a:t>
              </a:r>
              <a:r>
                <a:rPr lang="en-US" i="1"/>
                <a:t>y</a:t>
              </a:r>
              <a:r>
                <a:rPr lang="en-US"/>
                <a:t>)</a:t>
              </a: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1656" y="170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1248" y="2246"/>
              <a:ext cx="6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r>
                <a:rPr lang="en-US" sz="2000"/>
                <a:t>(0, 0)</a:t>
              </a:r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1172" y="217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191000" y="1235075"/>
            <a:ext cx="35462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Note: OP is the radius of the circle. 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783138" y="2932113"/>
          <a:ext cx="35988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3" imgW="1473200" imgH="241300" progId="Equation.DSMT36">
                  <p:embed/>
                </p:oleObj>
              </mc:Choice>
              <mc:Fallback>
                <p:oleObj name="Equation" r:id="rId3" imgW="1473200" imgH="241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2932113"/>
                        <a:ext cx="35988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15209" y="5446693"/>
            <a:ext cx="8723991" cy="954107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The </a:t>
            </a:r>
            <a:r>
              <a:rPr lang="en-US" sz="2800" b="1" dirty="0">
                <a:solidFill>
                  <a:schemeClr val="accent2"/>
                </a:solidFill>
              </a:rPr>
              <a:t>equation of </a:t>
            </a:r>
            <a:r>
              <a:rPr lang="en-US" sz="2800" b="1" dirty="0" smtClean="0">
                <a:solidFill>
                  <a:schemeClr val="accent2"/>
                </a:solidFill>
              </a:rPr>
              <a:t>a </a:t>
            </a:r>
            <a:r>
              <a:rPr lang="en-US" sz="2800" b="1" dirty="0">
                <a:solidFill>
                  <a:schemeClr val="accent2"/>
                </a:solidFill>
              </a:rPr>
              <a:t>circle with its centre at the origin (0, 0) 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is</a:t>
            </a:r>
            <a:r>
              <a:rPr lang="en-US" sz="2800" b="1" dirty="0"/>
              <a:t> 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baseline="30000" dirty="0">
                <a:solidFill>
                  <a:srgbClr val="CC0000"/>
                </a:solidFill>
              </a:rPr>
              <a:t>2</a:t>
            </a:r>
            <a:r>
              <a:rPr lang="en-US" sz="2800" b="1" dirty="0">
                <a:solidFill>
                  <a:srgbClr val="CC0000"/>
                </a:solidFill>
              </a:rPr>
              <a:t> + </a:t>
            </a:r>
            <a:r>
              <a:rPr lang="en-US" sz="2800" b="1" i="1" dirty="0">
                <a:solidFill>
                  <a:srgbClr val="CC0000"/>
                </a:solidFill>
              </a:rPr>
              <a:t>y</a:t>
            </a:r>
            <a:r>
              <a:rPr lang="en-US" sz="2800" b="1" baseline="30000" dirty="0">
                <a:solidFill>
                  <a:srgbClr val="CC0000"/>
                </a:solidFill>
              </a:rPr>
              <a:t>2</a:t>
            </a:r>
            <a:r>
              <a:rPr lang="en-US" sz="2800" b="1" dirty="0">
                <a:solidFill>
                  <a:srgbClr val="CC0000"/>
                </a:solidFill>
              </a:rPr>
              <a:t> = </a:t>
            </a:r>
            <a:r>
              <a:rPr lang="en-US" sz="2800" b="1" i="1" dirty="0">
                <a:solidFill>
                  <a:srgbClr val="CC0000"/>
                </a:solidFill>
              </a:rPr>
              <a:t>r</a:t>
            </a:r>
            <a:r>
              <a:rPr lang="en-US" sz="2800" b="1" baseline="30000" dirty="0">
                <a:solidFill>
                  <a:srgbClr val="CC0000"/>
                </a:solidFill>
              </a:rPr>
              <a:t>2</a:t>
            </a:r>
            <a:r>
              <a:rPr lang="en-US" sz="2800" b="1" dirty="0">
                <a:solidFill>
                  <a:srgbClr val="CC0000"/>
                </a:solidFill>
              </a:rPr>
              <a:t>.</a:t>
            </a:r>
            <a:endParaRPr lang="en-US" sz="2800" b="1" dirty="0"/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278563" y="3756025"/>
          <a:ext cx="217963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5" imgW="812800" imgH="469900" progId="Equation.DSMT36">
                  <p:embed/>
                </p:oleObj>
              </mc:Choice>
              <mc:Fallback>
                <p:oleObj name="Equation" r:id="rId5" imgW="812800" imgH="4699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3" y="3756025"/>
                        <a:ext cx="217963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6705600" y="4572000"/>
          <a:ext cx="18716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7" imgW="762000" imgH="203200" progId="Equation.DSMT36">
                  <p:embed/>
                </p:oleObj>
              </mc:Choice>
              <mc:Fallback>
                <p:oleObj name="Equation" r:id="rId7" imgW="762000" imgH="203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572000"/>
                        <a:ext cx="187166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114800" y="1963738"/>
          <a:ext cx="46132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9" imgW="1841500" imgH="254000" progId="Equation.DSMT36">
                  <p:embed/>
                </p:oleObj>
              </mc:Choice>
              <mc:Fallback>
                <p:oleObj name="Equation" r:id="rId9" imgW="18415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63738"/>
                        <a:ext cx="46132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967474" y="0"/>
            <a:ext cx="44470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4.2 The Unit Circle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31" grpId="0" autoUpdateAnimBg="0"/>
      <p:bldP spid="513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28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the equation of a circle with centre at the origin and a radius of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382" y="1521767"/>
            <a:ext cx="173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a)  2 units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152176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b)   5 units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382" y="3505200"/>
            <a:ext cx="2112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 c)  1 unit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48925"/>
              </p:ext>
            </p:extLst>
          </p:nvPr>
        </p:nvGraphicFramePr>
        <p:xfrm>
          <a:off x="609600" y="2057400"/>
          <a:ext cx="18716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3" imgW="762000" imgH="203200" progId="Equation.DSMT36">
                  <p:embed/>
                </p:oleObj>
              </mc:Choice>
              <mc:Fallback>
                <p:oleObj name="Equation" r:id="rId3" imgW="762000" imgH="203200" progId="Equation.DSMT3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187166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750900"/>
              </p:ext>
            </p:extLst>
          </p:nvPr>
        </p:nvGraphicFramePr>
        <p:xfrm>
          <a:off x="671513" y="2670175"/>
          <a:ext cx="17478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2670175"/>
                        <a:ext cx="174783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19219"/>
              </p:ext>
            </p:extLst>
          </p:nvPr>
        </p:nvGraphicFramePr>
        <p:xfrm>
          <a:off x="5591175" y="1987550"/>
          <a:ext cx="18415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7" imgW="749160" imgH="228600" progId="Equation.DSMT4">
                  <p:embed/>
                </p:oleObj>
              </mc:Choice>
              <mc:Fallback>
                <p:oleObj name="Equation" r:id="rId7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1987550"/>
                        <a:ext cx="18415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09209"/>
              </p:ext>
            </p:extLst>
          </p:nvPr>
        </p:nvGraphicFramePr>
        <p:xfrm>
          <a:off x="5545138" y="2630488"/>
          <a:ext cx="1935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9" imgW="787320" imgH="228600" progId="Equation.DSMT4">
                  <p:embed/>
                </p:oleObj>
              </mc:Choice>
              <mc:Fallback>
                <p:oleObj name="Equation" r:id="rId9" imgW="787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630488"/>
                        <a:ext cx="193516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50027"/>
              </p:ext>
            </p:extLst>
          </p:nvPr>
        </p:nvGraphicFramePr>
        <p:xfrm>
          <a:off x="630382" y="4038600"/>
          <a:ext cx="16541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11" imgW="672840" imgH="228600" progId="Equation.DSMT4">
                  <p:embed/>
                </p:oleObj>
              </mc:Choice>
              <mc:Fallback>
                <p:oleObj name="Equation" r:id="rId11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82" y="4038600"/>
                        <a:ext cx="16541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5690" y="4719161"/>
            <a:ext cx="5285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 circle of radius 1 unit with centre at the origin is defined to be a </a:t>
            </a:r>
            <a:r>
              <a:rPr lang="en-US" sz="2400" b="1" dirty="0" smtClean="0">
                <a:solidFill>
                  <a:srgbClr val="FF0000"/>
                </a:solidFill>
              </a:rPr>
              <a:t>Unit Circle.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5562600"/>
            <a:ext cx="8285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When r = 1, </a:t>
            </a:r>
            <a:r>
              <a:rPr lang="en-US" sz="2400" b="1" i="1" dirty="0" smtClean="0">
                <a:solidFill>
                  <a:srgbClr val="0070C0"/>
                </a:solidFill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</a:rPr>
              <a:t> = </a:t>
            </a:r>
            <a:r>
              <a:rPr lang="el-GR" sz="2400" b="1" dirty="0" smtClean="0">
                <a:solidFill>
                  <a:srgbClr val="0070C0"/>
                </a:solidFill>
              </a:rPr>
              <a:t>θ</a:t>
            </a:r>
            <a:r>
              <a:rPr lang="en-US" sz="2400" b="1" dirty="0" smtClean="0">
                <a:solidFill>
                  <a:srgbClr val="0070C0"/>
                </a:solidFill>
              </a:rPr>
              <a:t>r becomes </a:t>
            </a:r>
            <a:r>
              <a:rPr lang="en-US" sz="2400" b="1" i="1" dirty="0" smtClean="0">
                <a:solidFill>
                  <a:srgbClr val="0070C0"/>
                </a:solidFill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</a:rPr>
              <a:t> = </a:t>
            </a:r>
            <a:r>
              <a:rPr lang="el-GR" sz="2400" b="1" dirty="0" smtClean="0">
                <a:solidFill>
                  <a:srgbClr val="0070C0"/>
                </a:solidFill>
              </a:rPr>
              <a:t>θ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The central angle and its subtended arc on the unit circle have the same numerical value.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8273" name="Picture 8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229" y="3473708"/>
            <a:ext cx="2349771" cy="239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3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14190"/>
            <a:ext cx="733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</a:rPr>
              <a:t>Coordinates on the unit circle P(x, y) satisfy the equation</a:t>
            </a:r>
            <a:endParaRPr lang="en-US" sz="2400" b="1" dirty="0">
              <a:solidFill>
                <a:srgbClr val="0066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001605"/>
              </p:ext>
            </p:extLst>
          </p:nvPr>
        </p:nvGraphicFramePr>
        <p:xfrm>
          <a:off x="7413625" y="264034"/>
          <a:ext cx="1506547" cy="511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1"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25" y="264034"/>
                        <a:ext cx="1506547" cy="5118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845" y="2120466"/>
            <a:ext cx="862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the coordinates for all points on the unit circle that satisfy the conditions given. Draw a diagram in each case.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69173"/>
            <a:ext cx="173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a)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848943"/>
              </p:ext>
            </p:extLst>
          </p:nvPr>
        </p:nvGraphicFramePr>
        <p:xfrm>
          <a:off x="914400" y="3110985"/>
          <a:ext cx="990600" cy="748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2" name="Equation" r:id="rId5" imgW="571320" imgH="431640" progId="Equation.DSMT4">
                  <p:embed/>
                </p:oleObj>
              </mc:Choice>
              <mc:Fallback>
                <p:oleObj name="Equation" r:id="rId5" imgW="57132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10985"/>
                        <a:ext cx="990600" cy="748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845277"/>
              </p:ext>
            </p:extLst>
          </p:nvPr>
        </p:nvGraphicFramePr>
        <p:xfrm>
          <a:off x="609600" y="4234002"/>
          <a:ext cx="1219194" cy="414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3" name="Equation" r:id="rId7" imgW="672840" imgH="228600" progId="Equation.DSMT4">
                  <p:embed/>
                </p:oleObj>
              </mc:Choice>
              <mc:Fallback>
                <p:oleObj name="Equation" r:id="rId7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34002"/>
                        <a:ext cx="1219194" cy="414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055122"/>
              </p:ext>
            </p:extLst>
          </p:nvPr>
        </p:nvGraphicFramePr>
        <p:xfrm>
          <a:off x="364043" y="4804913"/>
          <a:ext cx="1540957" cy="851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4" name="Equation" r:id="rId8" imgW="850680" imgH="469800" progId="Equation.DSMT4">
                  <p:embed/>
                </p:oleObj>
              </mc:Choice>
              <mc:Fallback>
                <p:oleObj name="Equation" r:id="rId8" imgW="850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43" y="4804913"/>
                        <a:ext cx="1540957" cy="851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349984"/>
              </p:ext>
            </p:extLst>
          </p:nvPr>
        </p:nvGraphicFramePr>
        <p:xfrm>
          <a:off x="748028" y="5829895"/>
          <a:ext cx="1150161" cy="71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5" name="Equation" r:id="rId10" imgW="634680" imgH="393480" progId="Equation.DSMT4">
                  <p:embed/>
                </p:oleObj>
              </mc:Choice>
              <mc:Fallback>
                <p:oleObj name="Equation" r:id="rId10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28" y="5829895"/>
                        <a:ext cx="1150161" cy="71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11996"/>
              </p:ext>
            </p:extLst>
          </p:nvPr>
        </p:nvGraphicFramePr>
        <p:xfrm>
          <a:off x="2971800" y="3274557"/>
          <a:ext cx="1241425" cy="71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6" name="Equation" r:id="rId12" imgW="685800" imgH="393480" progId="Equation.DSMT4">
                  <p:embed/>
                </p:oleObj>
              </mc:Choice>
              <mc:Fallback>
                <p:oleObj name="Equation" r:id="rId12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74557"/>
                        <a:ext cx="1241425" cy="71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441854"/>
              </p:ext>
            </p:extLst>
          </p:nvPr>
        </p:nvGraphicFramePr>
        <p:xfrm>
          <a:off x="3229299" y="4106798"/>
          <a:ext cx="8270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7" name="Equation" r:id="rId14" imgW="457200" imgH="393480" progId="Equation.DSMT4">
                  <p:embed/>
                </p:oleObj>
              </mc:Choice>
              <mc:Fallback>
                <p:oleObj name="Equation" r:id="rId14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299" y="4106798"/>
                        <a:ext cx="82708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280460"/>
              </p:ext>
            </p:extLst>
          </p:nvPr>
        </p:nvGraphicFramePr>
        <p:xfrm>
          <a:off x="3201590" y="4926733"/>
          <a:ext cx="10795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8" name="Equation" r:id="rId16" imgW="596880" imgH="444240" progId="Equation.DSMT4">
                  <p:embed/>
                </p:oleObj>
              </mc:Choice>
              <mc:Fallback>
                <p:oleObj name="Equation" r:id="rId16" imgW="596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590" y="4926733"/>
                        <a:ext cx="10795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8426"/>
              </p:ext>
            </p:extLst>
          </p:nvPr>
        </p:nvGraphicFramePr>
        <p:xfrm>
          <a:off x="3236226" y="5955452"/>
          <a:ext cx="10795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9" name="Equation" r:id="rId18" imgW="596880" imgH="431640" progId="Equation.DSMT4">
                  <p:embed/>
                </p:oleObj>
              </mc:Choice>
              <mc:Fallback>
                <p:oleObj name="Equation" r:id="rId18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226" y="5955452"/>
                        <a:ext cx="10795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7" name="Picture 15" descr="C:\Users\STEPHA~1\AppData\Local\Temp\SNAGHTML62d376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65038"/>
            <a:ext cx="2526754" cy="252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815320"/>
              </p:ext>
            </p:extLst>
          </p:nvPr>
        </p:nvGraphicFramePr>
        <p:xfrm>
          <a:off x="7103022" y="3478212"/>
          <a:ext cx="609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0" name="Equation" r:id="rId21" imgW="609480" imgH="431640" progId="Equation.DSMT4">
                  <p:embed/>
                </p:oleObj>
              </mc:Choice>
              <mc:Fallback>
                <p:oleObj name="Equation" r:id="rId21" imgW="60948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3022" y="3478212"/>
                        <a:ext cx="609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709160" y="5781675"/>
            <a:ext cx="2301240" cy="971550"/>
            <a:chOff x="2651760" y="3837980"/>
            <a:chExt cx="2301240" cy="971550"/>
          </a:xfrm>
        </p:grpSpPr>
        <p:sp>
          <p:nvSpPr>
            <p:cNvPr id="15" name="Rectangle 14"/>
            <p:cNvSpPr/>
            <p:nvPr/>
          </p:nvSpPr>
          <p:spPr>
            <a:xfrm>
              <a:off x="3492985" y="3886200"/>
              <a:ext cx="146001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33CC"/>
                  </a:solidFill>
                </a:rPr>
                <a:t>Why are there two answers?</a:t>
              </a:r>
              <a:endParaRPr lang="en-US" dirty="0">
                <a:solidFill>
                  <a:srgbClr val="FF33CC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1760" y="3837980"/>
              <a:ext cx="777240" cy="971550"/>
            </a:xfrm>
            <a:prstGeom prst="rect">
              <a:avLst/>
            </a:prstGeom>
          </p:spPr>
        </p:pic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412368"/>
              </p:ext>
            </p:extLst>
          </p:nvPr>
        </p:nvGraphicFramePr>
        <p:xfrm>
          <a:off x="7393968" y="3471287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1" name="Equation" r:id="rId24" imgW="304560" imgH="431640" progId="Equation.DSMT4">
                  <p:embed/>
                </p:oleObj>
              </mc:Choice>
              <mc:Fallback>
                <p:oleObj name="Equation" r:id="rId24" imgW="304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968" y="3471287"/>
                        <a:ext cx="304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6324600" y="4545012"/>
            <a:ext cx="685800" cy="685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08286"/>
              </p:ext>
            </p:extLst>
          </p:nvPr>
        </p:nvGraphicFramePr>
        <p:xfrm>
          <a:off x="7197725" y="5180012"/>
          <a:ext cx="723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2" name="Equation" r:id="rId26" imgW="723600" imgH="431640" progId="Equation.DSMT4">
                  <p:embed/>
                </p:oleObj>
              </mc:Choice>
              <mc:Fallback>
                <p:oleObj name="Equation" r:id="rId26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7725" y="5180012"/>
                        <a:ext cx="723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684895"/>
              </p:ext>
            </p:extLst>
          </p:nvPr>
        </p:nvGraphicFramePr>
        <p:xfrm>
          <a:off x="7489825" y="5173662"/>
          <a:ext cx="419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3" name="Equation" r:id="rId28" imgW="419040" imgH="431640" progId="Equation.DSMT4">
                  <p:embed/>
                </p:oleObj>
              </mc:Choice>
              <mc:Fallback>
                <p:oleObj name="Equation" r:id="rId28" imgW="4190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25" y="5173662"/>
                        <a:ext cx="419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hlinkClick r:id="rId30" action="ppaction://hlinkfile"/>
          </p:cNvPr>
          <p:cNvSpPr txBox="1"/>
          <p:nvPr/>
        </p:nvSpPr>
        <p:spPr>
          <a:xfrm>
            <a:off x="143772" y="1524000"/>
            <a:ext cx="593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Point P(</a:t>
            </a:r>
            <a:r>
              <a:rPr lang="en-US" b="1" dirty="0" err="1" smtClean="0"/>
              <a:t>x,y</a:t>
            </a:r>
            <a:r>
              <a:rPr lang="en-US" b="1" dirty="0" smtClean="0"/>
              <a:t>)  McGraw Hill  Teacher Resource DVD 4.2_193_IA</a:t>
            </a:r>
            <a:endParaRPr lang="en-US" b="1" dirty="0"/>
          </a:p>
        </p:txBody>
      </p:sp>
      <p:pic>
        <p:nvPicPr>
          <p:cNvPr id="25" name="Picture 14" descr="http://cramster-image.s3.amazonaws.com/definitions/trig-1-img-1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754" y="762000"/>
            <a:ext cx="1524000" cy="144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43772" y="693003"/>
            <a:ext cx="6418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 point P(x, y) exists where the terminal arm intersects the unit circle.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291" y="381000"/>
            <a:ext cx="8485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the coordinates for all points on the unit circle that satisfy the conditions given. Draw a diagram in each case.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26292"/>
            <a:ext cx="173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b</a:t>
            </a:r>
            <a:r>
              <a:rPr lang="en-US" sz="2400" b="1" dirty="0" smtClean="0">
                <a:solidFill>
                  <a:srgbClr val="0070C0"/>
                </a:solidFill>
              </a:rPr>
              <a:t>)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351143"/>
              </p:ext>
            </p:extLst>
          </p:nvPr>
        </p:nvGraphicFramePr>
        <p:xfrm>
          <a:off x="836613" y="1268413"/>
          <a:ext cx="114458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1" name="Equation" r:id="rId3" imgW="660240" imgH="431640" progId="Equation.DSMT4">
                  <p:embed/>
                </p:oleObj>
              </mc:Choice>
              <mc:Fallback>
                <p:oleObj name="Equation" r:id="rId3" imgW="660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268413"/>
                        <a:ext cx="1144587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522687"/>
              </p:ext>
            </p:extLst>
          </p:nvPr>
        </p:nvGraphicFramePr>
        <p:xfrm>
          <a:off x="685801" y="2092758"/>
          <a:ext cx="1219194" cy="414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2" name="Equation" r:id="rId5" imgW="672840" imgH="228600" progId="Equation.DSMT4">
                  <p:embed/>
                </p:oleObj>
              </mc:Choice>
              <mc:Fallback>
                <p:oleObj name="Equation" r:id="rId5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2092758"/>
                        <a:ext cx="1219194" cy="414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12528"/>
              </p:ext>
            </p:extLst>
          </p:nvPr>
        </p:nvGraphicFramePr>
        <p:xfrm>
          <a:off x="201612" y="2536825"/>
          <a:ext cx="17033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3" name="Equation" r:id="rId7" imgW="939600" imgH="469800" progId="Equation.DSMT4">
                  <p:embed/>
                </p:oleObj>
              </mc:Choice>
              <mc:Fallback>
                <p:oleObj name="Equation" r:id="rId7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" y="2536825"/>
                        <a:ext cx="1703388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763347"/>
              </p:ext>
            </p:extLst>
          </p:nvPr>
        </p:nvGraphicFramePr>
        <p:xfrm>
          <a:off x="685800" y="3463925"/>
          <a:ext cx="1266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4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63925"/>
                        <a:ext cx="12668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302750"/>
              </p:ext>
            </p:extLst>
          </p:nvPr>
        </p:nvGraphicFramePr>
        <p:xfrm>
          <a:off x="1143000" y="4225925"/>
          <a:ext cx="14938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5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25925"/>
                        <a:ext cx="149383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067980"/>
              </p:ext>
            </p:extLst>
          </p:nvPr>
        </p:nvGraphicFramePr>
        <p:xfrm>
          <a:off x="2971800" y="1570979"/>
          <a:ext cx="9429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6" name="Equation" r:id="rId13" imgW="520560" imgH="393480" progId="Equation.DSMT4">
                  <p:embed/>
                </p:oleObj>
              </mc:Choice>
              <mc:Fallback>
                <p:oleObj name="Equation" r:id="rId13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570979"/>
                        <a:ext cx="9429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452224"/>
              </p:ext>
            </p:extLst>
          </p:nvPr>
        </p:nvGraphicFramePr>
        <p:xfrm>
          <a:off x="3124200" y="2573121"/>
          <a:ext cx="11938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7" name="Equation" r:id="rId15" imgW="660240" imgH="444240" progId="Equation.DSMT4">
                  <p:embed/>
                </p:oleObj>
              </mc:Choice>
              <mc:Fallback>
                <p:oleObj name="Equation" r:id="rId15" imgW="6602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73121"/>
                        <a:ext cx="11938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62741"/>
              </p:ext>
            </p:extLst>
          </p:nvPr>
        </p:nvGraphicFramePr>
        <p:xfrm>
          <a:off x="3200400" y="3581400"/>
          <a:ext cx="1193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8" name="Equation" r:id="rId17" imgW="660240" imgH="431640" progId="Equation.DSMT4">
                  <p:embed/>
                </p:oleObj>
              </mc:Choice>
              <mc:Fallback>
                <p:oleObj name="Equation" r:id="rId17" imgW="660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11938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59405"/>
              </p:ext>
            </p:extLst>
          </p:nvPr>
        </p:nvGraphicFramePr>
        <p:xfrm>
          <a:off x="7783007" y="2605305"/>
          <a:ext cx="749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9" name="Equation" r:id="rId19" imgW="749160" imgH="431640" progId="Equation.DSMT4">
                  <p:embed/>
                </p:oleObj>
              </mc:Choice>
              <mc:Fallback>
                <p:oleObj name="Equation" r:id="rId19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3007" y="2605305"/>
                        <a:ext cx="749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864916"/>
              </p:ext>
            </p:extLst>
          </p:nvPr>
        </p:nvGraphicFramePr>
        <p:xfrm>
          <a:off x="7810717" y="261916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0" name="Equation" r:id="rId21" imgW="380880" imgH="431640" progId="Equation.DSMT4">
                  <p:embed/>
                </p:oleObj>
              </mc:Choice>
              <mc:Fallback>
                <p:oleObj name="Equation" r:id="rId21" imgW="380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717" y="2619160"/>
                        <a:ext cx="381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8"/>
          <p:cNvGrpSpPr>
            <a:grpSpLocks/>
          </p:cNvGrpSpPr>
          <p:nvPr/>
        </p:nvGrpSpPr>
        <p:grpSpPr bwMode="auto">
          <a:xfrm>
            <a:off x="5869961" y="1447800"/>
            <a:ext cx="2588239" cy="2250643"/>
            <a:chOff x="4464" y="336"/>
            <a:chExt cx="1104" cy="96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010" y="33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464" y="759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4752" y="480"/>
              <a:ext cx="528" cy="5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7150014" y="2439490"/>
            <a:ext cx="632993" cy="303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520281" y="2438400"/>
            <a:ext cx="632993" cy="303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020296"/>
              </p:ext>
            </p:extLst>
          </p:nvPr>
        </p:nvGraphicFramePr>
        <p:xfrm>
          <a:off x="5562600" y="2635250"/>
          <a:ext cx="825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1" name="Equation" r:id="rId23" imgW="825480" imgH="431640" progId="Equation.DSMT4">
                  <p:embed/>
                </p:oleObj>
              </mc:Choice>
              <mc:Fallback>
                <p:oleObj name="Equation" r:id="rId23" imgW="825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35250"/>
                        <a:ext cx="825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378210"/>
              </p:ext>
            </p:extLst>
          </p:nvPr>
        </p:nvGraphicFramePr>
        <p:xfrm>
          <a:off x="5590310" y="2598377"/>
          <a:ext cx="48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2" name="Equation" r:id="rId25" imgW="482400" imgH="431640" progId="Equation.DSMT4">
                  <p:embed/>
                </p:oleObj>
              </mc:Choice>
              <mc:Fallback>
                <p:oleObj name="Equation" r:id="rId25" imgW="482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0310" y="2598377"/>
                        <a:ext cx="482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5257800" y="3698443"/>
            <a:ext cx="3733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 Points of intersection are in quadrants III and IV.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18654" y="5181600"/>
            <a:ext cx="8444345" cy="1352729"/>
            <a:chOff x="318654" y="5181600"/>
            <a:chExt cx="8444345" cy="1352729"/>
          </a:xfrm>
        </p:grpSpPr>
        <p:sp>
          <p:nvSpPr>
            <p:cNvPr id="38" name="TextBox 37"/>
            <p:cNvSpPr txBox="1"/>
            <p:nvPr/>
          </p:nvSpPr>
          <p:spPr>
            <a:xfrm>
              <a:off x="318654" y="5334000"/>
              <a:ext cx="84443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c) The point                      is the point of intersection of a terminal arm and the unit circle. What is the length of the radius of the circle?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7951649"/>
                </p:ext>
              </p:extLst>
            </p:nvPr>
          </p:nvGraphicFramePr>
          <p:xfrm>
            <a:off x="2057400" y="5181600"/>
            <a:ext cx="121729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3" name="Equation" r:id="rId27" imgW="901440" imgH="507960" progId="Equation.DSMT4">
                    <p:embed/>
                  </p:oleObj>
                </mc:Choice>
                <mc:Fallback>
                  <p:oleObj name="Equation" r:id="rId27" imgW="901440" imgH="50796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5181600"/>
                          <a:ext cx="121729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Rectangle 39"/>
          <p:cNvSpPr/>
          <p:nvPr/>
        </p:nvSpPr>
        <p:spPr>
          <a:xfrm>
            <a:off x="1600200" y="6208931"/>
            <a:ext cx="4799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unit circle, by definition, has a radius of 1 unit.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4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655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66FF"/>
                </a:solidFill>
              </a:rPr>
              <a:t>Relating Arc Length and Angle Measure in Radians</a:t>
            </a:r>
            <a:endParaRPr lang="en-US" sz="2800" b="1" dirty="0">
              <a:solidFill>
                <a:srgbClr val="0066FF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798" y="914400"/>
            <a:ext cx="3381375" cy="283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8998" y="1176017"/>
            <a:ext cx="487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function </a:t>
            </a:r>
            <a:r>
              <a:rPr lang="en-US" sz="2400" b="1" dirty="0" smtClean="0">
                <a:solidFill>
                  <a:srgbClr val="0066FF"/>
                </a:solidFill>
              </a:rPr>
              <a:t>P(</a:t>
            </a:r>
            <a:r>
              <a:rPr lang="el-GR" sz="2400" b="1" dirty="0" smtClean="0">
                <a:solidFill>
                  <a:srgbClr val="0066FF"/>
                </a:solidFill>
              </a:rPr>
              <a:t>θ</a:t>
            </a:r>
            <a:r>
              <a:rPr lang="en-US" sz="2400" b="1" dirty="0" smtClean="0">
                <a:solidFill>
                  <a:srgbClr val="0066FF"/>
                </a:solidFill>
              </a:rPr>
              <a:t>) = (x, y) </a:t>
            </a:r>
            <a:r>
              <a:rPr lang="en-US" sz="2400" b="1" dirty="0" smtClean="0"/>
              <a:t>can be used to relate the arc length, </a:t>
            </a:r>
            <a:r>
              <a:rPr lang="el-GR" sz="2400" b="1" dirty="0" smtClean="0"/>
              <a:t>θ</a:t>
            </a:r>
            <a:r>
              <a:rPr lang="en-US" sz="2400" b="1" dirty="0" smtClean="0"/>
              <a:t>, of a central angle, in radians, in the unit circle to the coordinates, (x, y) of the  point of intersection of the terminal arm and the unit circle.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25253" y="3794372"/>
            <a:ext cx="84377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When </a:t>
            </a:r>
            <a:r>
              <a:rPr lang="el-GR" sz="2400" b="1" dirty="0"/>
              <a:t>θ </a:t>
            </a:r>
            <a:r>
              <a:rPr lang="en-US" sz="2400" b="1" dirty="0" smtClean="0"/>
              <a:t>= </a:t>
            </a:r>
            <a:r>
              <a:rPr lang="el-GR" sz="2400" b="1" dirty="0" smtClean="0">
                <a:cs typeface="Times"/>
              </a:rPr>
              <a:t>π</a:t>
            </a:r>
            <a:r>
              <a:rPr lang="en-US" sz="2400" b="1" dirty="0" smtClean="0">
                <a:cs typeface="Times"/>
              </a:rPr>
              <a:t>, the point of intersection is (-1, 0) , This can be written as  </a:t>
            </a:r>
            <a:r>
              <a:rPr lang="en-US" sz="2400" b="1" dirty="0" smtClean="0">
                <a:solidFill>
                  <a:srgbClr val="0066FF"/>
                </a:solidFill>
              </a:rPr>
              <a:t>P(</a:t>
            </a:r>
            <a:r>
              <a:rPr lang="el-GR" sz="2400" b="1" dirty="0">
                <a:solidFill>
                  <a:srgbClr val="0066FF"/>
                </a:solidFill>
                <a:latin typeface="Times"/>
                <a:cs typeface="Times"/>
              </a:rPr>
              <a:t>π</a:t>
            </a:r>
            <a:r>
              <a:rPr lang="en-US" sz="2400" b="1" dirty="0" smtClean="0">
                <a:solidFill>
                  <a:srgbClr val="0066FF"/>
                </a:solidFill>
              </a:rPr>
              <a:t>) = (-1, </a:t>
            </a:r>
            <a:r>
              <a:rPr lang="en-US" sz="2400" b="1" dirty="0">
                <a:solidFill>
                  <a:srgbClr val="0066FF"/>
                </a:solidFill>
              </a:rPr>
              <a:t>0</a:t>
            </a:r>
            <a:r>
              <a:rPr lang="en-US" sz="2400" b="1" dirty="0" smtClean="0">
                <a:solidFill>
                  <a:srgbClr val="0066FF"/>
                </a:solidFill>
              </a:rPr>
              <a:t>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7544" y="4789574"/>
            <a:ext cx="84377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Determine the coordinates of </a:t>
            </a:r>
            <a:r>
              <a:rPr lang="en-US" sz="2400" b="1" dirty="0" smtClean="0">
                <a:cs typeface="Times"/>
              </a:rPr>
              <a:t>the point of intersection of the terminal arm and the unit circle for each: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5710535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(1</a:t>
            </a:r>
            <a:r>
              <a:rPr lang="en-US" sz="2400" b="1" dirty="0">
                <a:solidFill>
                  <a:srgbClr val="FF0000"/>
                </a:solidFill>
              </a:rPr>
              <a:t>, 0)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035819"/>
              </p:ext>
            </p:extLst>
          </p:nvPr>
        </p:nvGraphicFramePr>
        <p:xfrm>
          <a:off x="290168" y="5620571"/>
          <a:ext cx="1289396" cy="678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4" imgW="482400" imgH="253800" progId="Equation.DSMT4">
                  <p:embed/>
                </p:oleObj>
              </mc:Choice>
              <mc:Fallback>
                <p:oleObj name="Equation" r:id="rId4" imgW="4824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68" y="5620571"/>
                        <a:ext cx="1289396" cy="6786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557666"/>
              </p:ext>
            </p:extLst>
          </p:nvPr>
        </p:nvGraphicFramePr>
        <p:xfrm>
          <a:off x="3048000" y="5687610"/>
          <a:ext cx="13335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6" imgW="736560" imgH="507960" progId="Equation.DSMT4">
                  <p:embed/>
                </p:oleObj>
              </mc:Choice>
              <mc:Fallback>
                <p:oleObj name="Equation" r:id="rId6" imgW="736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687610"/>
                        <a:ext cx="13335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476750" y="5929206"/>
            <a:ext cx="931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(0, -1)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055140"/>
              </p:ext>
            </p:extLst>
          </p:nvPr>
        </p:nvGraphicFramePr>
        <p:xfrm>
          <a:off x="6219825" y="5707063"/>
          <a:ext cx="10112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8" imgW="558720" imgH="431640" progId="Equation.DSMT4">
                  <p:embed/>
                </p:oleObj>
              </mc:Choice>
              <mc:Fallback>
                <p:oleObj name="Equation" r:id="rId8" imgW="558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5707063"/>
                        <a:ext cx="10112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618849"/>
            <a:ext cx="869461" cy="86695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1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549275" y="2300287"/>
            <a:ext cx="49687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Special </a:t>
            </a:r>
            <a:r>
              <a:rPr lang="en-US" sz="2800" dirty="0" smtClean="0">
                <a:solidFill>
                  <a:srgbClr val="CC0000"/>
                </a:solidFill>
              </a:rPr>
              <a:t>Triangles from Math 20-1</a:t>
            </a:r>
            <a:endParaRPr lang="en-US" sz="2800" dirty="0"/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2286000" y="3787775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2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2971800" y="5637212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r>
              <a:rPr lang="en-US" sz="2000" baseline="30000"/>
              <a:t>0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1416050" y="3579812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30</a:t>
            </a:r>
            <a:r>
              <a:rPr lang="en-US" sz="2000" baseline="30000"/>
              <a:t>0</a:t>
            </a: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2209800" y="6110287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graphicFrame>
        <p:nvGraphicFramePr>
          <p:cNvPr id="1628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533716"/>
              </p:ext>
            </p:extLst>
          </p:nvPr>
        </p:nvGraphicFramePr>
        <p:xfrm>
          <a:off x="669925" y="3990975"/>
          <a:ext cx="549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MathType Equation 3.6+" r:id="rId4" imgW="228600" imgH="190500" progId="Equation.DSMT36">
                  <p:embed/>
                </p:oleObj>
              </mc:Choice>
              <mc:Fallback>
                <p:oleObj name="MathType Equation 3.6+" r:id="rId4" imgW="2286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990975"/>
                        <a:ext cx="5492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638800" y="3062287"/>
            <a:ext cx="2971800" cy="2971800"/>
            <a:chOff x="5638800" y="3062287"/>
            <a:chExt cx="2971800" cy="2971800"/>
          </a:xfrm>
        </p:grpSpPr>
        <p:grpSp>
          <p:nvGrpSpPr>
            <p:cNvPr id="162838" name="Group 22"/>
            <p:cNvGrpSpPr>
              <a:grpSpLocks/>
            </p:cNvGrpSpPr>
            <p:nvPr/>
          </p:nvGrpSpPr>
          <p:grpSpPr bwMode="auto">
            <a:xfrm>
              <a:off x="5638800" y="3062287"/>
              <a:ext cx="2971800" cy="2971800"/>
              <a:chOff x="3552" y="768"/>
              <a:chExt cx="1360" cy="1344"/>
            </a:xfrm>
          </p:grpSpPr>
          <p:sp>
            <p:nvSpPr>
              <p:cNvPr id="162827" name="Line 11"/>
              <p:cNvSpPr>
                <a:spLocks noChangeShapeType="1"/>
              </p:cNvSpPr>
              <p:nvPr/>
            </p:nvSpPr>
            <p:spPr bwMode="auto">
              <a:xfrm>
                <a:off x="3568" y="768"/>
                <a:ext cx="0" cy="1344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28" name="Line 12"/>
              <p:cNvSpPr>
                <a:spLocks noChangeShapeType="1"/>
              </p:cNvSpPr>
              <p:nvPr/>
            </p:nvSpPr>
            <p:spPr bwMode="auto">
              <a:xfrm>
                <a:off x="3552" y="768"/>
                <a:ext cx="1344" cy="1344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29" name="Line 13"/>
              <p:cNvSpPr>
                <a:spLocks noChangeShapeType="1"/>
              </p:cNvSpPr>
              <p:nvPr/>
            </p:nvSpPr>
            <p:spPr bwMode="auto">
              <a:xfrm>
                <a:off x="3568" y="2096"/>
                <a:ext cx="1344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2830" name="Rectangle 14"/>
            <p:cNvSpPr>
              <a:spLocks noChangeArrowheads="1"/>
            </p:cNvSpPr>
            <p:nvPr/>
          </p:nvSpPr>
          <p:spPr bwMode="auto">
            <a:xfrm>
              <a:off x="5715000" y="5805487"/>
              <a:ext cx="203200" cy="177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5105400" y="4281487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graphicFrame>
        <p:nvGraphicFramePr>
          <p:cNvPr id="1628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021600"/>
              </p:ext>
            </p:extLst>
          </p:nvPr>
        </p:nvGraphicFramePr>
        <p:xfrm>
          <a:off x="7086600" y="3976687"/>
          <a:ext cx="533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MathType Equation 3.6+" r:id="rId6" imgW="228600" imgH="177800" progId="Equation.DSMT36">
                  <p:embed/>
                </p:oleObj>
              </mc:Choice>
              <mc:Fallback>
                <p:oleObj name="MathType Equation 3.6+" r:id="rId6" imgW="2286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976687"/>
                        <a:ext cx="533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5664200" y="3494087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45</a:t>
            </a:r>
            <a:r>
              <a:rPr lang="en-US" baseline="30000">
                <a:solidFill>
                  <a:schemeClr val="accent2"/>
                </a:solidFill>
              </a:rPr>
              <a:t>0</a:t>
            </a:r>
            <a:endParaRPr lang="en-US"/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7543800" y="5500687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45</a:t>
            </a:r>
            <a:r>
              <a:rPr lang="en-US" baseline="30000">
                <a:solidFill>
                  <a:schemeClr val="accent2"/>
                </a:solidFill>
              </a:rPr>
              <a:t>0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22400" y="3101975"/>
            <a:ext cx="2235200" cy="2932112"/>
            <a:chOff x="1422400" y="3101975"/>
            <a:chExt cx="2235200" cy="2932112"/>
          </a:xfrm>
        </p:grpSpPr>
        <p:sp>
          <p:nvSpPr>
            <p:cNvPr id="162826" name="Rectangle 10"/>
            <p:cNvSpPr>
              <a:spLocks noChangeArrowheads="1"/>
            </p:cNvSpPr>
            <p:nvPr/>
          </p:nvSpPr>
          <p:spPr bwMode="auto">
            <a:xfrm>
              <a:off x="1447800" y="5805487"/>
              <a:ext cx="228600" cy="214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22400" y="3101975"/>
              <a:ext cx="2235200" cy="2932112"/>
              <a:chOff x="1422400" y="1258888"/>
              <a:chExt cx="2235200" cy="2932112"/>
            </a:xfrm>
          </p:grpSpPr>
          <p:sp>
            <p:nvSpPr>
              <p:cNvPr id="162819" name="Line 3"/>
              <p:cNvSpPr>
                <a:spLocks noChangeShapeType="1"/>
              </p:cNvSpPr>
              <p:nvPr/>
            </p:nvSpPr>
            <p:spPr bwMode="auto">
              <a:xfrm>
                <a:off x="1463040" y="1276238"/>
                <a:ext cx="0" cy="2914762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20" name="Line 4"/>
              <p:cNvSpPr>
                <a:spLocks noChangeShapeType="1"/>
              </p:cNvSpPr>
              <p:nvPr/>
            </p:nvSpPr>
            <p:spPr bwMode="auto">
              <a:xfrm>
                <a:off x="1422400" y="1258888"/>
                <a:ext cx="2235200" cy="2914762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36" name="Line 20"/>
              <p:cNvSpPr>
                <a:spLocks noChangeShapeType="1"/>
              </p:cNvSpPr>
              <p:nvPr/>
            </p:nvSpPr>
            <p:spPr bwMode="auto">
              <a:xfrm>
                <a:off x="1463040" y="4173650"/>
                <a:ext cx="2194560" cy="0"/>
              </a:xfrm>
              <a:prstGeom prst="line">
                <a:avLst/>
              </a:prstGeom>
              <a:noFill/>
              <a:ln w="76200">
                <a:solidFill>
                  <a:srgbClr val="C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6858000" y="6110287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" y="228601"/>
            <a:ext cx="2987158" cy="990600"/>
          </a:xfrm>
          <a:prstGeom prst="rect">
            <a:avLst/>
          </a:prstGeom>
        </p:spPr>
      </p:pic>
      <p:sp>
        <p:nvSpPr>
          <p:cNvPr id="4" name="TextBox 3">
            <a:hlinkClick r:id="rId9" action="ppaction://hlinkfile"/>
          </p:cNvPr>
          <p:cNvSpPr txBox="1"/>
          <p:nvPr/>
        </p:nvSpPr>
        <p:spPr>
          <a:xfrm>
            <a:off x="3420546" y="674316"/>
            <a:ext cx="4203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Unit Circle with Right Triangle Present</a:t>
            </a:r>
            <a:endParaRPr lang="en-US" sz="20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154095"/>
              </p:ext>
            </p:extLst>
          </p:nvPr>
        </p:nvGraphicFramePr>
        <p:xfrm>
          <a:off x="1562100" y="3921889"/>
          <a:ext cx="304800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10" imgW="164880" imgH="393480" progId="Equation.DSMT4">
                  <p:embed/>
                </p:oleObj>
              </mc:Choice>
              <mc:Fallback>
                <p:oleObj name="Equation" r:id="rId10" imgW="164880" imgH="393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921889"/>
                        <a:ext cx="304800" cy="726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01387"/>
              </p:ext>
            </p:extLst>
          </p:nvPr>
        </p:nvGraphicFramePr>
        <p:xfrm>
          <a:off x="2571750" y="5217201"/>
          <a:ext cx="304800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12" imgW="164880" imgH="393480" progId="Equation.DSMT4">
                  <p:embed/>
                </p:oleObj>
              </mc:Choice>
              <mc:Fallback>
                <p:oleObj name="Equation" r:id="rId12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5217201"/>
                        <a:ext cx="304800" cy="726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779452"/>
              </p:ext>
            </p:extLst>
          </p:nvPr>
        </p:nvGraphicFramePr>
        <p:xfrm>
          <a:off x="5862782" y="3849875"/>
          <a:ext cx="304800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14" imgW="164880" imgH="393480" progId="Equation.DSMT4">
                  <p:embed/>
                </p:oleObj>
              </mc:Choice>
              <mc:Fallback>
                <p:oleObj name="Equation" r:id="rId14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782" y="3849875"/>
                        <a:ext cx="304800" cy="726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7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  <p:bldP spid="162821" grpId="0" autoUpdateAnimBg="0"/>
      <p:bldP spid="162822" grpId="0" autoUpdateAnimBg="0"/>
      <p:bldP spid="162823" grpId="0" autoUpdateAnimBg="0"/>
      <p:bldP spid="162824" grpId="0" autoUpdateAnimBg="0"/>
      <p:bldP spid="162832" grpId="0" autoUpdateAnimBg="0"/>
      <p:bldP spid="162834" grpId="0" autoUpdateAnimBg="0"/>
      <p:bldP spid="162835" grpId="0" autoUpdateAnimBg="0"/>
      <p:bldP spid="1628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4413"/>
            <a:ext cx="5791200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142875"/>
            <a:ext cx="3863486" cy="781050"/>
            <a:chOff x="0" y="142875"/>
            <a:chExt cx="3863486" cy="781050"/>
          </a:xfrm>
        </p:grpSpPr>
        <p:sp>
          <p:nvSpPr>
            <p:cNvPr id="171016" name="Text Box 8"/>
            <p:cNvSpPr txBox="1">
              <a:spLocks noChangeArrowheads="1"/>
            </p:cNvSpPr>
            <p:nvPr/>
          </p:nvSpPr>
          <p:spPr bwMode="auto">
            <a:xfrm>
              <a:off x="0" y="228600"/>
              <a:ext cx="301864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u="sng" dirty="0" smtClean="0">
                  <a:solidFill>
                    <a:srgbClr val="CC0000"/>
                  </a:solidFill>
                </a:rPr>
                <a:t>Exploring Patterns for </a:t>
              </a:r>
              <a:endParaRPr lang="en-US" sz="2400" b="1" u="sng" dirty="0">
                <a:solidFill>
                  <a:srgbClr val="CC0000"/>
                </a:solidFill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7545946"/>
                </p:ext>
              </p:extLst>
            </p:nvPr>
          </p:nvGraphicFramePr>
          <p:xfrm>
            <a:off x="3060211" y="142875"/>
            <a:ext cx="803275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5" name="Equation" r:id="rId6" imgW="444240" imgH="431640" progId="Equation.DSMT4">
                    <p:embed/>
                  </p:oleObj>
                </mc:Choice>
                <mc:Fallback>
                  <p:oleObj name="Equation" r:id="rId6" imgW="444240" imgH="4316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211" y="142875"/>
                          <a:ext cx="803275" cy="78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Rectangle 2"/>
          <p:cNvSpPr/>
          <p:nvPr/>
        </p:nvSpPr>
        <p:spPr>
          <a:xfrm>
            <a:off x="4343400" y="1908175"/>
            <a:ext cx="1295400" cy="758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1" y="1935884"/>
            <a:ext cx="1143000" cy="758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398837"/>
            <a:ext cx="1143000" cy="758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95800" y="3367086"/>
            <a:ext cx="1143000" cy="758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71601" y="1831975"/>
            <a:ext cx="228599" cy="758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09255" y="3505200"/>
            <a:ext cx="228599" cy="758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00945" y="3505200"/>
            <a:ext cx="394855" cy="758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791200" y="215205"/>
            <a:ext cx="3200400" cy="1461195"/>
            <a:chOff x="5791200" y="76200"/>
            <a:chExt cx="3200400" cy="1461195"/>
          </a:xfrm>
        </p:grpSpPr>
        <p:sp>
          <p:nvSpPr>
            <p:cNvPr id="171010" name="Text Box 2"/>
            <p:cNvSpPr txBox="1">
              <a:spLocks noChangeArrowheads="1"/>
            </p:cNvSpPr>
            <p:nvPr/>
          </p:nvSpPr>
          <p:spPr bwMode="auto">
            <a:xfrm>
              <a:off x="5791200" y="152400"/>
              <a:ext cx="3200400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 smtClean="0"/>
                <a:t>Reflect</a:t>
              </a:r>
            </a:p>
            <a:p>
              <a:r>
                <a:rPr lang="en-US" sz="2800" b="1" dirty="0" smtClean="0"/>
                <a:t>in the y-axis and in the x-axis                         </a:t>
              </a:r>
              <a:endParaRPr lang="en-US" sz="2800" b="1" dirty="0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0641930"/>
                </p:ext>
              </p:extLst>
            </p:nvPr>
          </p:nvGraphicFramePr>
          <p:xfrm>
            <a:off x="7150099" y="76200"/>
            <a:ext cx="304800" cy="726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6" name="Equation" r:id="rId8" imgW="164880" imgH="393480" progId="Equation.DSMT4">
                    <p:embed/>
                  </p:oleObj>
                </mc:Choice>
                <mc:Fallback>
                  <p:oleObj name="Equation" r:id="rId8" imgW="164880" imgH="393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0099" y="76200"/>
                          <a:ext cx="304800" cy="7268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6"/>
          <p:cNvSpPr/>
          <p:nvPr/>
        </p:nvSpPr>
        <p:spPr>
          <a:xfrm>
            <a:off x="6309181" y="3789360"/>
            <a:ext cx="17485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Convert to a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Radius of 1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6416" name="Picture 3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62150"/>
            <a:ext cx="19240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" y="-13856"/>
            <a:ext cx="4747205" cy="374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48" y="2819400"/>
            <a:ext cx="5032352" cy="373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876800" y="66445"/>
            <a:ext cx="3801140" cy="781050"/>
            <a:chOff x="4876800" y="66445"/>
            <a:chExt cx="3801140" cy="781050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4876800" y="226138"/>
              <a:ext cx="301864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u="sng" dirty="0" smtClean="0">
                  <a:solidFill>
                    <a:srgbClr val="CC0000"/>
                  </a:solidFill>
                </a:rPr>
                <a:t>Exploring Patterns for </a:t>
              </a:r>
              <a:endParaRPr lang="en-US" sz="2400" b="1" u="sng" dirty="0">
                <a:solidFill>
                  <a:srgbClr val="CC0000"/>
                </a:solidFill>
              </a:endParaRP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63430"/>
                </p:ext>
              </p:extLst>
            </p:nvPr>
          </p:nvGraphicFramePr>
          <p:xfrm>
            <a:off x="7874665" y="66445"/>
            <a:ext cx="803275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4" name="Equation" r:id="rId8" imgW="444240" imgH="431640" progId="Equation.DSMT4">
                    <p:embed/>
                  </p:oleObj>
                </mc:Choice>
                <mc:Fallback>
                  <p:oleObj name="Equation" r:id="rId8" imgW="4442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4665" y="66445"/>
                          <a:ext cx="803275" cy="78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40"/>
          <p:cNvGrpSpPr/>
          <p:nvPr/>
        </p:nvGrpSpPr>
        <p:grpSpPr>
          <a:xfrm>
            <a:off x="102264" y="4114800"/>
            <a:ext cx="3801140" cy="781050"/>
            <a:chOff x="4876800" y="66445"/>
            <a:chExt cx="3801140" cy="781050"/>
          </a:xfrm>
        </p:grpSpPr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4876800" y="226138"/>
              <a:ext cx="301864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u="sng" dirty="0" smtClean="0">
                  <a:solidFill>
                    <a:srgbClr val="CC0000"/>
                  </a:solidFill>
                </a:rPr>
                <a:t>Exploring Patterns for </a:t>
              </a:r>
              <a:endParaRPr lang="en-US" sz="2400" b="1" u="sng" dirty="0">
                <a:solidFill>
                  <a:srgbClr val="CC0000"/>
                </a:solidFill>
              </a:endParaRPr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4741294"/>
                </p:ext>
              </p:extLst>
            </p:nvPr>
          </p:nvGraphicFramePr>
          <p:xfrm>
            <a:off x="7874665" y="66445"/>
            <a:ext cx="803275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5" name="Equation" r:id="rId10" imgW="444240" imgH="431640" progId="Equation.DSMT4">
                    <p:embed/>
                  </p:oleObj>
                </mc:Choice>
                <mc:Fallback>
                  <p:oleObj name="Equation" r:id="rId10" imgW="4442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4665" y="66445"/>
                          <a:ext cx="803275" cy="78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8" y="4876800"/>
            <a:ext cx="12382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5" name="Picture 17" descr="C:\Users\STEPHA~1\AppData\Local\Temp\SNAGHTML200aef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762000"/>
            <a:ext cx="1257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7021169" y="1146601"/>
            <a:ext cx="17485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Convert to a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Radius of 1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1200" y="5166151"/>
            <a:ext cx="17485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Convert to a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Radius of 1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7FF1-30A4-4707-9366-14F756AFCF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571</Words>
  <Application>Microsoft Office PowerPoint</Application>
  <PresentationFormat>On-screen Show (4:3)</PresentationFormat>
  <Paragraphs>97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Equation</vt:lpstr>
      <vt:lpstr>MathType Equation 3.6+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38</cp:revision>
  <dcterms:created xsi:type="dcterms:W3CDTF">2012-10-07T15:38:18Z</dcterms:created>
  <dcterms:modified xsi:type="dcterms:W3CDTF">2012-10-08T14:51:04Z</dcterms:modified>
</cp:coreProperties>
</file>