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61" r:id="rId5"/>
    <p:sldId id="259" r:id="rId6"/>
    <p:sldId id="265" r:id="rId7"/>
    <p:sldId id="263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26" Type="http://schemas.openxmlformats.org/officeDocument/2006/relationships/image" Target="../media/image61.wmf"/><Relationship Id="rId3" Type="http://schemas.openxmlformats.org/officeDocument/2006/relationships/image" Target="../media/image38.wmf"/><Relationship Id="rId21" Type="http://schemas.openxmlformats.org/officeDocument/2006/relationships/image" Target="../media/image56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5" Type="http://schemas.openxmlformats.org/officeDocument/2006/relationships/image" Target="../media/image60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20" Type="http://schemas.openxmlformats.org/officeDocument/2006/relationships/image" Target="../media/image55.wmf"/><Relationship Id="rId29" Type="http://schemas.openxmlformats.org/officeDocument/2006/relationships/image" Target="../media/image1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24" Type="http://schemas.openxmlformats.org/officeDocument/2006/relationships/image" Target="../media/image59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23" Type="http://schemas.openxmlformats.org/officeDocument/2006/relationships/image" Target="../media/image58.wmf"/><Relationship Id="rId28" Type="http://schemas.openxmlformats.org/officeDocument/2006/relationships/image" Target="../media/image63.wmf"/><Relationship Id="rId10" Type="http://schemas.openxmlformats.org/officeDocument/2006/relationships/image" Target="../media/image45.wmf"/><Relationship Id="rId19" Type="http://schemas.openxmlformats.org/officeDocument/2006/relationships/image" Target="../media/image54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Relationship Id="rId22" Type="http://schemas.openxmlformats.org/officeDocument/2006/relationships/image" Target="../media/image57.wmf"/><Relationship Id="rId27" Type="http://schemas.openxmlformats.org/officeDocument/2006/relationships/image" Target="../media/image62.wmf"/><Relationship Id="rId30" Type="http://schemas.openxmlformats.org/officeDocument/2006/relationships/image" Target="../media/image6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2" Type="http://schemas.openxmlformats.org/officeDocument/2006/relationships/image" Target="../media/image79.wmf"/><Relationship Id="rId16" Type="http://schemas.openxmlformats.org/officeDocument/2006/relationships/image" Target="../media/image93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82.wmf"/><Relationship Id="rId15" Type="http://schemas.openxmlformats.org/officeDocument/2006/relationships/image" Target="../media/image9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Relationship Id="rId14" Type="http://schemas.openxmlformats.org/officeDocument/2006/relationships/image" Target="../media/image9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3CFB-0364-454A-83BC-EC264FC9B4F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C611-2157-4894-B4BD-2AD11C6FC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E8971-F48E-44C3-9A15-A94F857E74C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BA362-893D-4A4B-B724-EACA97AEE780}" type="slidenum">
              <a:rPr lang="en-US"/>
              <a:pPr/>
              <a:t>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EB54A-6D4D-4045-AB25-9355C89B10C7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26A39-8F6A-48BF-997F-62227AF3BCF5}" type="slidenum">
              <a:rPr lang="en-US"/>
              <a:pPr/>
              <a:t>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fld id="{1F3F3A31-91B3-4D39-94B6-F4779E55614D}" type="slidenum">
              <a:rPr lang="en-US" sz="1200">
                <a:ea typeface="ＭＳ Ｐゴシック" pitchFamily="34" charset="-128"/>
              </a:rPr>
              <a:pPr/>
              <a:t>8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91C-E275-4C47-A1F6-4FB0788FB7D8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7396-A41A-4A38-8119-17B81D151F7F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654-0D39-466F-8C97-61B5386DCE5C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1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4FD7-D20B-4A01-97B8-A88CDADDF025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27EBC-C8D1-43B6-8D35-23B8F866EA9A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FEE9-2D8C-44C6-8A90-C1DC6AB71F0D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5C5F-97D6-4BF4-ACC4-3B96EE9238E0}" type="datetime1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B41-3904-44FB-8C89-90AD8D4071AA}" type="datetime1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9A25-2595-420F-9F3C-FE5D5EE0B808}" type="datetime1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B3E4-8C68-40D7-9666-114D6F05F1E2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D8E6-9D0F-4CF1-AF42-7B15DF3FA0C6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0DB3-EC4C-4454-B69F-6A117C039080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hyperlink" Target="4.2_Trig%20Ratios.swf" TargetMode="External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9" Type="http://schemas.openxmlformats.org/officeDocument/2006/relationships/image" Target="../media/image53.wmf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50.bin"/><Relationship Id="rId42" Type="http://schemas.openxmlformats.org/officeDocument/2006/relationships/oleObject" Target="../embeddings/oleObject54.bin"/><Relationship Id="rId47" Type="http://schemas.openxmlformats.org/officeDocument/2006/relationships/image" Target="../media/image57.wmf"/><Relationship Id="rId50" Type="http://schemas.openxmlformats.org/officeDocument/2006/relationships/oleObject" Target="../embeddings/oleObject58.bin"/><Relationship Id="rId55" Type="http://schemas.openxmlformats.org/officeDocument/2006/relationships/image" Target="../media/image61.wmf"/><Relationship Id="rId63" Type="http://schemas.openxmlformats.org/officeDocument/2006/relationships/image" Target="../media/image64.wm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48.wmf"/><Relationship Id="rId41" Type="http://schemas.openxmlformats.org/officeDocument/2006/relationships/image" Target="../media/image54.wmf"/><Relationship Id="rId54" Type="http://schemas.openxmlformats.org/officeDocument/2006/relationships/oleObject" Target="../embeddings/oleObject60.bin"/><Relationship Id="rId62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45.bin"/><Relationship Id="rId32" Type="http://schemas.openxmlformats.org/officeDocument/2006/relationships/oleObject" Target="../embeddings/oleObject49.bin"/><Relationship Id="rId37" Type="http://schemas.openxmlformats.org/officeDocument/2006/relationships/image" Target="../media/image52.wmf"/><Relationship Id="rId40" Type="http://schemas.openxmlformats.org/officeDocument/2006/relationships/oleObject" Target="../embeddings/oleObject53.bin"/><Relationship Id="rId45" Type="http://schemas.openxmlformats.org/officeDocument/2006/relationships/image" Target="../media/image56.wmf"/><Relationship Id="rId53" Type="http://schemas.openxmlformats.org/officeDocument/2006/relationships/image" Target="../media/image60.wmf"/><Relationship Id="rId58" Type="http://schemas.openxmlformats.org/officeDocument/2006/relationships/oleObject" Target="../embeddings/oleObject62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28" Type="http://schemas.openxmlformats.org/officeDocument/2006/relationships/oleObject" Target="../embeddings/oleObject47.bin"/><Relationship Id="rId36" Type="http://schemas.openxmlformats.org/officeDocument/2006/relationships/oleObject" Target="../embeddings/oleObject51.bin"/><Relationship Id="rId49" Type="http://schemas.openxmlformats.org/officeDocument/2006/relationships/image" Target="../media/image58.wmf"/><Relationship Id="rId57" Type="http://schemas.openxmlformats.org/officeDocument/2006/relationships/image" Target="../media/image62.wmf"/><Relationship Id="rId61" Type="http://schemas.openxmlformats.org/officeDocument/2006/relationships/image" Target="../media/image17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3.wmf"/><Relationship Id="rId31" Type="http://schemas.openxmlformats.org/officeDocument/2006/relationships/image" Target="../media/image49.wmf"/><Relationship Id="rId44" Type="http://schemas.openxmlformats.org/officeDocument/2006/relationships/oleObject" Target="../embeddings/oleObject55.bin"/><Relationship Id="rId52" Type="http://schemas.openxmlformats.org/officeDocument/2006/relationships/oleObject" Target="../embeddings/oleObject59.bin"/><Relationship Id="rId60" Type="http://schemas.openxmlformats.org/officeDocument/2006/relationships/oleObject" Target="../embeddings/oleObject63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47.wmf"/><Relationship Id="rId30" Type="http://schemas.openxmlformats.org/officeDocument/2006/relationships/oleObject" Target="../embeddings/oleObject48.bin"/><Relationship Id="rId35" Type="http://schemas.openxmlformats.org/officeDocument/2006/relationships/image" Target="../media/image51.wmf"/><Relationship Id="rId43" Type="http://schemas.openxmlformats.org/officeDocument/2006/relationships/image" Target="../media/image55.wmf"/><Relationship Id="rId48" Type="http://schemas.openxmlformats.org/officeDocument/2006/relationships/oleObject" Target="../embeddings/oleObject57.bin"/><Relationship Id="rId56" Type="http://schemas.openxmlformats.org/officeDocument/2006/relationships/oleObject" Target="../embeddings/oleObject61.bin"/><Relationship Id="rId8" Type="http://schemas.openxmlformats.org/officeDocument/2006/relationships/oleObject" Target="../embeddings/oleObject37.bin"/><Relationship Id="rId51" Type="http://schemas.openxmlformats.org/officeDocument/2006/relationships/image" Target="../media/image59.wmf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33" Type="http://schemas.openxmlformats.org/officeDocument/2006/relationships/image" Target="../media/image50.wmf"/><Relationship Id="rId38" Type="http://schemas.openxmlformats.org/officeDocument/2006/relationships/oleObject" Target="../embeddings/oleObject52.bin"/><Relationship Id="rId46" Type="http://schemas.openxmlformats.org/officeDocument/2006/relationships/oleObject" Target="../embeddings/oleObject56.bin"/><Relationship Id="rId59" Type="http://schemas.openxmlformats.org/officeDocument/2006/relationships/image" Target="../media/image6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72.bin"/><Relationship Id="rId26" Type="http://schemas.openxmlformats.org/officeDocument/2006/relationships/image" Target="../media/image77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71.wmf"/><Relationship Id="rId25" Type="http://schemas.openxmlformats.org/officeDocument/2006/relationships/image" Target="../media/image76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8.wmf"/><Relationship Id="rId24" Type="http://schemas.openxmlformats.org/officeDocument/2006/relationships/image" Target="../media/image75.png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86.wmf"/><Relationship Id="rId34" Type="http://schemas.openxmlformats.org/officeDocument/2006/relationships/oleObject" Target="../embeddings/oleObject90.bin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33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29" Type="http://schemas.openxmlformats.org/officeDocument/2006/relationships/image" Target="../media/image9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85.bin"/><Relationship Id="rId32" Type="http://schemas.openxmlformats.org/officeDocument/2006/relationships/oleObject" Target="../embeddings/oleObject89.bin"/><Relationship Id="rId37" Type="http://schemas.openxmlformats.org/officeDocument/2006/relationships/image" Target="../media/image76.png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87.bin"/><Relationship Id="rId36" Type="http://schemas.openxmlformats.org/officeDocument/2006/relationships/image" Target="../media/image75.png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5.wmf"/><Relationship Id="rId31" Type="http://schemas.openxmlformats.org/officeDocument/2006/relationships/image" Target="../media/image91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88.bin"/><Relationship Id="rId35" Type="http://schemas.openxmlformats.org/officeDocument/2006/relationships/image" Target="../media/image9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9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03.png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20" Type="http://schemas.openxmlformats.org/officeDocument/2006/relationships/image" Target="../media/image102.jpe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-76200"/>
            <a:ext cx="7763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4.3A Trigonometric Ratios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749" y="762000"/>
            <a:ext cx="90292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Point P(</a:t>
            </a:r>
            <a:r>
              <a:rPr lang="en-US" sz="2400" b="1" i="1" dirty="0"/>
              <a:t>x, y</a:t>
            </a:r>
            <a:r>
              <a:rPr lang="en-US" sz="2400" b="1" dirty="0" smtClean="0"/>
              <a:t>) is the point on the terminal arm of angle </a:t>
            </a:r>
            <a:r>
              <a:rPr lang="en-US" sz="2400" b="1" dirty="0" smtClean="0">
                <a:sym typeface="Symbol"/>
              </a:rPr>
              <a:t> ,an angle in standard position, that intersects a circle.</a:t>
            </a:r>
            <a:endParaRPr lang="en-US" sz="2400" b="1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218062" y="2213165"/>
            <a:ext cx="1524000" cy="1524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675387" y="2289365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567437" y="212744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26187" y="1755965"/>
            <a:ext cx="9460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P(</a:t>
            </a:r>
            <a:r>
              <a:rPr lang="en-US" sz="2400" i="1"/>
              <a:t>x, y</a:t>
            </a:r>
            <a:r>
              <a:rPr lang="en-US" sz="2400"/>
              <a:t>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59387" y="3675253"/>
            <a:ext cx="317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x</a:t>
            </a:r>
            <a:endParaRPr lang="en-US" sz="240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26187" y="2837053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y</a:t>
            </a:r>
            <a:endParaRPr lang="en-US" sz="24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83187" y="2532253"/>
            <a:ext cx="290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r</a:t>
            </a:r>
            <a:endParaRPr lang="en-US" sz="24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437262" y="350856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446662" y="3279965"/>
            <a:ext cx="344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Symbol" pitchFamily="-96" charset="2"/>
              </a:rPr>
              <a:t>q</a:t>
            </a:r>
            <a:endParaRPr lang="en-US" sz="2400">
              <a:latin typeface="Symbol" pitchFamily="-96" charset="2"/>
            </a:endParaRP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357311"/>
              </p:ext>
            </p:extLst>
          </p:nvPr>
        </p:nvGraphicFramePr>
        <p:xfrm>
          <a:off x="4953000" y="1806319"/>
          <a:ext cx="1371600" cy="83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3" imgW="584200" imgH="355600" progId="Equation.DSMT36">
                  <p:embed/>
                </p:oleObj>
              </mc:Choice>
              <mc:Fallback>
                <p:oleObj name="Equation" r:id="rId3" imgW="584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06319"/>
                        <a:ext cx="1371600" cy="83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343231"/>
              </p:ext>
            </p:extLst>
          </p:nvPr>
        </p:nvGraphicFramePr>
        <p:xfrm>
          <a:off x="4876800" y="2682709"/>
          <a:ext cx="1388265" cy="82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5" imgW="596900" imgH="355600" progId="Equation.DSMT36">
                  <p:embed/>
                </p:oleObj>
              </mc:Choice>
              <mc:Fallback>
                <p:oleObj name="Equation" r:id="rId5" imgW="596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82709"/>
                        <a:ext cx="1388265" cy="82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78067"/>
              </p:ext>
            </p:extLst>
          </p:nvPr>
        </p:nvGraphicFramePr>
        <p:xfrm>
          <a:off x="4876800" y="3622865"/>
          <a:ext cx="1406211" cy="8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7" imgW="609600" imgH="355600" progId="Equation.DSMT36">
                  <p:embed/>
                </p:oleObj>
              </mc:Choice>
              <mc:Fallback>
                <p:oleObj name="Equation" r:id="rId7" imgW="609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622865"/>
                        <a:ext cx="1406211" cy="8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94062" y="2263326"/>
            <a:ext cx="1475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</a:rPr>
              <a:t>r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=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+ </a:t>
            </a:r>
            <a:r>
              <a:rPr lang="en-US" sz="2400" b="1" i="1" dirty="0">
                <a:solidFill>
                  <a:srgbClr val="CC0000"/>
                </a:solidFill>
              </a:rPr>
              <a:t>y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endParaRPr lang="en-US" sz="2400" b="1" dirty="0"/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573087" y="2738438"/>
            <a:ext cx="1524001" cy="461962"/>
            <a:chOff x="1728" y="3033"/>
            <a:chExt cx="960" cy="291"/>
          </a:xfrm>
        </p:grpSpPr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728" y="3033"/>
              <a:ext cx="9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chemeClr val="accent2"/>
                  </a:solidFill>
                </a:rPr>
                <a:t>r</a:t>
              </a:r>
              <a:r>
                <a:rPr lang="en-US" sz="2400" b="1" dirty="0">
                  <a:solidFill>
                    <a:schemeClr val="accent2"/>
                  </a:solidFill>
                </a:rPr>
                <a:t> = √</a:t>
              </a:r>
              <a:r>
                <a:rPr lang="en-US" sz="2400" b="1" i="1" dirty="0">
                  <a:solidFill>
                    <a:schemeClr val="accent2"/>
                  </a:solidFill>
                </a:rPr>
                <a:t>x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</a:t>
              </a:r>
              <a:r>
                <a:rPr lang="en-US" sz="2400" b="1" dirty="0">
                  <a:solidFill>
                    <a:schemeClr val="accent2"/>
                  </a:solidFill>
                </a:rPr>
                <a:t> + </a:t>
              </a:r>
              <a:r>
                <a:rPr lang="en-US" sz="2400" b="1" i="1" dirty="0">
                  <a:solidFill>
                    <a:schemeClr val="accent2"/>
                  </a:solidFill>
                </a:rPr>
                <a:t>y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2112" y="3080"/>
              <a:ext cx="57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</p:grp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321012"/>
              </p:ext>
            </p:extLst>
          </p:nvPr>
        </p:nvGraphicFramePr>
        <p:xfrm>
          <a:off x="571500" y="5767388"/>
          <a:ext cx="1922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9" imgW="927100" imgH="393700" progId="Equation.DSMT4">
                  <p:embed/>
                </p:oleObj>
              </mc:Choice>
              <mc:Fallback>
                <p:oleObj name="Equation" r:id="rId9" imgW="927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5767388"/>
                        <a:ext cx="19224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950153"/>
              </p:ext>
            </p:extLst>
          </p:nvPr>
        </p:nvGraphicFramePr>
        <p:xfrm>
          <a:off x="7099300" y="1807558"/>
          <a:ext cx="115728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11" imgW="558800" imgH="419100" progId="Equation.DSMT4">
                  <p:embed/>
                </p:oleObj>
              </mc:Choice>
              <mc:Fallback>
                <p:oleObj name="Equation" r:id="rId11" imgW="5588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1807558"/>
                        <a:ext cx="1157288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644922"/>
              </p:ext>
            </p:extLst>
          </p:nvPr>
        </p:nvGraphicFramePr>
        <p:xfrm>
          <a:off x="3289300" y="5767388"/>
          <a:ext cx="1922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13" imgW="927100" imgH="393700" progId="Equation.DSMT4">
                  <p:embed/>
                </p:oleObj>
              </mc:Choice>
              <mc:Fallback>
                <p:oleObj name="Equation" r:id="rId13" imgW="927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5767388"/>
                        <a:ext cx="19224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855195"/>
              </p:ext>
            </p:extLst>
          </p:nvPr>
        </p:nvGraphicFramePr>
        <p:xfrm>
          <a:off x="7115110" y="2860865"/>
          <a:ext cx="11572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15" imgW="558800" imgH="393700" progId="Equation.DSMT4">
                  <p:embed/>
                </p:oleObj>
              </mc:Choice>
              <mc:Fallback>
                <p:oleObj name="Equation" r:id="rId15" imgW="558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10" y="2860865"/>
                        <a:ext cx="115728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804289"/>
              </p:ext>
            </p:extLst>
          </p:nvPr>
        </p:nvGraphicFramePr>
        <p:xfrm>
          <a:off x="5946775" y="5767388"/>
          <a:ext cx="24495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Equation" r:id="rId17" imgW="1181100" imgH="419100" progId="Equation.DSMT4">
                  <p:embed/>
                </p:oleObj>
              </mc:Choice>
              <mc:Fallback>
                <p:oleObj name="Equation" r:id="rId17" imgW="1181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5767388"/>
                        <a:ext cx="24495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016164"/>
              </p:ext>
            </p:extLst>
          </p:nvPr>
        </p:nvGraphicFramePr>
        <p:xfrm>
          <a:off x="7099300" y="3636720"/>
          <a:ext cx="11318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Equation" r:id="rId19" imgW="546100" imgH="419100" progId="Equation.DSMT4">
                  <p:embed/>
                </p:oleObj>
              </mc:Choice>
              <mc:Fallback>
                <p:oleObj name="Equation" r:id="rId19" imgW="546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3636720"/>
                        <a:ext cx="1131888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29237" y="1679765"/>
            <a:ext cx="4451025" cy="4114800"/>
            <a:chOff x="129237" y="1679765"/>
            <a:chExt cx="4451025" cy="4114800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2218062" y="1679765"/>
              <a:ext cx="0" cy="2663635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694062" y="3737165"/>
              <a:ext cx="3886200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29237" y="1679765"/>
              <a:ext cx="4177650" cy="411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81000" y="5029200"/>
            <a:ext cx="6626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three </a:t>
            </a:r>
            <a:r>
              <a:rPr lang="en-US" dirty="0">
                <a:solidFill>
                  <a:schemeClr val="accent2"/>
                </a:solidFill>
              </a:rPr>
              <a:t>reciprocal ratios</a:t>
            </a:r>
            <a:r>
              <a:rPr lang="en-US" dirty="0"/>
              <a:t> are defined as follows: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1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nimBg="1"/>
      <p:bldP spid="7" grpId="0" animBg="1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nimBg="1"/>
      <p:bldP spid="14" grpId="0" autoUpdateAnimBg="0"/>
      <p:bldP spid="18" grpId="0" autoUpdateAnimBg="0"/>
      <p:bldP spid="2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2590800" y="1371600"/>
            <a:ext cx="0" cy="32766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04800" y="3429000"/>
            <a:ext cx="38862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 flipV="1">
            <a:off x="1219200" y="2057400"/>
            <a:ext cx="1371600" cy="1371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219200" y="1981200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111250" y="19589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prstClr val="black"/>
                </a:solidFill>
              </a:rPr>
              <a:t>P(-2, 3)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241425" y="3200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84325" y="3443287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-2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838200" y="245268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79839" y="3886200"/>
            <a:ext cx="172996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CC0000"/>
                </a:solidFill>
              </a:rPr>
              <a:t>r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= </a:t>
            </a:r>
            <a:r>
              <a:rPr lang="en-US" sz="2000" i="1" dirty="0">
                <a:solidFill>
                  <a:srgbClr val="CC0000"/>
                </a:solidFill>
              </a:rPr>
              <a:t>x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+ </a:t>
            </a:r>
            <a:r>
              <a:rPr lang="en-US" sz="2000" i="1" dirty="0">
                <a:solidFill>
                  <a:srgbClr val="CC0000"/>
                </a:solidFill>
              </a:rPr>
              <a:t>y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endParaRPr lang="en-US" sz="2000" dirty="0">
              <a:solidFill>
                <a:srgbClr val="CC0000"/>
              </a:solidFill>
            </a:endParaRP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(-2)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  <a:r>
              <a:rPr lang="en-US" sz="2000" dirty="0">
                <a:solidFill>
                  <a:srgbClr val="CC0000"/>
                </a:solidFill>
              </a:rPr>
              <a:t> + (3)</a:t>
            </a:r>
            <a:r>
              <a:rPr lang="en-US" sz="2000" baseline="30000" dirty="0">
                <a:solidFill>
                  <a:srgbClr val="CC0000"/>
                </a:solidFill>
              </a:rPr>
              <a:t>2</a:t>
            </a: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4 + 9</a:t>
            </a:r>
          </a:p>
          <a:p>
            <a:r>
              <a:rPr lang="en-US" sz="2000" i="1" dirty="0" smtClean="0">
                <a:solidFill>
                  <a:srgbClr val="CC0000"/>
                </a:solidFill>
              </a:rPr>
              <a:t>r</a:t>
            </a:r>
            <a:r>
              <a:rPr lang="en-US" sz="2000" baseline="30000" dirty="0" smtClean="0">
                <a:solidFill>
                  <a:srgbClr val="CC0000"/>
                </a:solidFill>
              </a:rPr>
              <a:t>2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= 13</a:t>
            </a:r>
          </a:p>
          <a:p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i="1" dirty="0">
                <a:solidFill>
                  <a:srgbClr val="CC0000"/>
                </a:solidFill>
              </a:rPr>
              <a:t>r</a:t>
            </a:r>
            <a:r>
              <a:rPr lang="en-US" sz="2000" dirty="0">
                <a:solidFill>
                  <a:srgbClr val="CC0000"/>
                </a:solidFill>
              </a:rPr>
              <a:t> = √ 13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089439" y="5178425"/>
            <a:ext cx="381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346114"/>
              </p:ext>
            </p:extLst>
          </p:nvPr>
        </p:nvGraphicFramePr>
        <p:xfrm>
          <a:off x="4483100" y="2574925"/>
          <a:ext cx="1650135" cy="798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4" imgW="762000" imgH="368300" progId="Equation.DSMT36">
                  <p:embed/>
                </p:oleObj>
              </mc:Choice>
              <mc:Fallback>
                <p:oleObj name="Equation" r:id="rId4" imgW="762000" imgH="368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574925"/>
                        <a:ext cx="1650135" cy="798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833420"/>
              </p:ext>
            </p:extLst>
          </p:nvPr>
        </p:nvGraphicFramePr>
        <p:xfrm>
          <a:off x="4409393" y="3568947"/>
          <a:ext cx="1823755" cy="87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6" imgW="876240" imgH="419040" progId="Equation.DSMT4">
                  <p:embed/>
                </p:oleObj>
              </mc:Choice>
              <mc:Fallback>
                <p:oleObj name="Equation" r:id="rId6" imgW="876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393" y="3568947"/>
                        <a:ext cx="1823755" cy="87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558741"/>
              </p:ext>
            </p:extLst>
          </p:nvPr>
        </p:nvGraphicFramePr>
        <p:xfrm>
          <a:off x="4572000" y="4822706"/>
          <a:ext cx="1524000" cy="859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8" imgW="698400" imgH="393480" progId="Equation.DSMT4">
                  <p:embed/>
                </p:oleObj>
              </mc:Choice>
              <mc:Fallback>
                <p:oleObj name="Equation" r:id="rId8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22706"/>
                        <a:ext cx="1524000" cy="859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190532"/>
              </p:ext>
            </p:extLst>
          </p:nvPr>
        </p:nvGraphicFramePr>
        <p:xfrm>
          <a:off x="1676400" y="2224087"/>
          <a:ext cx="6731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10" imgW="279400" imgH="190500" progId="Equation.DSMT36">
                  <p:embed/>
                </p:oleObj>
              </mc:Choice>
              <mc:Fallback>
                <p:oleObj name="Equation" r:id="rId10" imgW="2794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24087"/>
                        <a:ext cx="6731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152400" y="438150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The point P(-2, 3) is on the terminal arm of </a:t>
            </a:r>
            <a:r>
              <a:rPr lang="en-US" sz="2400" b="1" i="1" dirty="0">
                <a:solidFill>
                  <a:prstClr val="black"/>
                </a:solidFill>
                <a:latin typeface="Symbol" pitchFamily="-96" charset="2"/>
              </a:rPr>
              <a:t>q</a:t>
            </a:r>
            <a:r>
              <a:rPr lang="en-US" sz="2400" b="1" dirty="0">
                <a:solidFill>
                  <a:prstClr val="black"/>
                </a:solidFill>
                <a:latin typeface="Symbol" pitchFamily="-96" charset="2"/>
              </a:rPr>
              <a:t>  </a:t>
            </a:r>
            <a:r>
              <a:rPr lang="en-US" sz="2400" b="1" dirty="0" smtClean="0">
                <a:solidFill>
                  <a:prstClr val="black"/>
                </a:solidFill>
              </a:rPr>
              <a:t>in </a:t>
            </a:r>
            <a:r>
              <a:rPr lang="en-US" sz="2400" b="1" dirty="0">
                <a:solidFill>
                  <a:prstClr val="black"/>
                </a:solidFill>
              </a:rPr>
              <a:t>standard position. 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28600" y="14288"/>
            <a:ext cx="83615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504D"/>
                </a:solidFill>
              </a:rPr>
              <a:t>Finding the Trig Ratios of an Angle in Standard Position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819400" y="2544762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504D"/>
                </a:solidFill>
                <a:latin typeface="Symbol" pitchFamily="-96" charset="2"/>
              </a:rPr>
              <a:t>q</a:t>
            </a:r>
            <a:endParaRPr lang="en-US">
              <a:solidFill>
                <a:prstClr val="black"/>
              </a:solidFill>
              <a:latin typeface="Symbol" pitchFamily="-96" charset="2"/>
            </a:endParaRPr>
          </a:p>
        </p:txBody>
      </p:sp>
      <p:sp>
        <p:nvSpPr>
          <p:cNvPr id="13340" name="Arc 28"/>
          <p:cNvSpPr>
            <a:spLocks/>
          </p:cNvSpPr>
          <p:nvPr/>
        </p:nvSpPr>
        <p:spPr bwMode="auto">
          <a:xfrm rot="5400000" flipH="1">
            <a:off x="2443162" y="2720975"/>
            <a:ext cx="523875" cy="838200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0" y="1517073"/>
            <a:ext cx="3491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 Determine the </a:t>
            </a:r>
            <a:r>
              <a:rPr lang="en-US" b="1" dirty="0">
                <a:solidFill>
                  <a:srgbClr val="FF0000"/>
                </a:solidFill>
              </a:rPr>
              <a:t>exact value</a:t>
            </a:r>
            <a:r>
              <a:rPr lang="en-US" b="1" dirty="0">
                <a:solidFill>
                  <a:prstClr val="black"/>
                </a:solidFill>
              </a:rPr>
              <a:t> of </a:t>
            </a:r>
            <a:r>
              <a:rPr lang="en-US" b="1" dirty="0" smtClean="0">
                <a:solidFill>
                  <a:prstClr val="black"/>
                </a:solidFill>
              </a:rPr>
              <a:t>the six </a:t>
            </a:r>
            <a:r>
              <a:rPr lang="en-US" b="1" dirty="0">
                <a:solidFill>
                  <a:prstClr val="black"/>
                </a:solidFill>
              </a:rPr>
              <a:t>trigonometric ratios for angle </a:t>
            </a:r>
            <a:r>
              <a:rPr lang="en-US" b="1" i="1" dirty="0">
                <a:solidFill>
                  <a:prstClr val="black"/>
                </a:solidFill>
                <a:latin typeface="Symbol" pitchFamily="18" charset="2"/>
              </a:rPr>
              <a:t>q</a:t>
            </a:r>
            <a:r>
              <a:rPr lang="en-US" b="1" dirty="0">
                <a:solidFill>
                  <a:prstClr val="black"/>
                </a:solidFill>
                <a:latin typeface="Symbol" pitchFamily="18" charset="2"/>
              </a:rPr>
              <a:t>.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2455" y="899815"/>
            <a:ext cx="80633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Does </a:t>
            </a:r>
            <a:r>
              <a:rPr lang="en-US" sz="2400" b="1" dirty="0">
                <a:solidFill>
                  <a:prstClr val="black"/>
                </a:solidFill>
              </a:rPr>
              <a:t>point P(-2, 3) </a:t>
            </a:r>
            <a:r>
              <a:rPr lang="en-US" sz="2400" b="1" dirty="0" smtClean="0">
                <a:solidFill>
                  <a:prstClr val="black"/>
                </a:solidFill>
              </a:rPr>
              <a:t>lie on the unit circle? 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486400" y="899814"/>
            <a:ext cx="45442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No, the radius of a unit circle is 1.</a:t>
            </a:r>
          </a:p>
        </p:txBody>
      </p:sp>
      <p:graphicFrame>
        <p:nvGraphicFramePr>
          <p:cNvPr id="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626214"/>
              </p:ext>
            </p:extLst>
          </p:nvPr>
        </p:nvGraphicFramePr>
        <p:xfrm>
          <a:off x="6732587" y="2514600"/>
          <a:ext cx="16494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12" imgW="761760" imgH="431640" progId="Equation.DSMT4">
                  <p:embed/>
                </p:oleObj>
              </mc:Choice>
              <mc:Fallback>
                <p:oleObj name="Equation" r:id="rId12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7" y="2514600"/>
                        <a:ext cx="164941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35261"/>
              </p:ext>
            </p:extLst>
          </p:nvPr>
        </p:nvGraphicFramePr>
        <p:xfrm>
          <a:off x="6765925" y="3513138"/>
          <a:ext cx="17970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14" imgW="863280" imgH="431640" progId="Equation.DSMT4">
                  <p:embed/>
                </p:oleObj>
              </mc:Choice>
              <mc:Fallback>
                <p:oleObj name="Equation" r:id="rId14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3513138"/>
                        <a:ext cx="179705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748012"/>
              </p:ext>
            </p:extLst>
          </p:nvPr>
        </p:nvGraphicFramePr>
        <p:xfrm>
          <a:off x="6781800" y="4748826"/>
          <a:ext cx="1524000" cy="859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16" imgW="698400" imgH="393480" progId="Equation.DSMT4">
                  <p:embed/>
                </p:oleObj>
              </mc:Choice>
              <mc:Fallback>
                <p:oleObj name="Equation" r:id="rId16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748826"/>
                        <a:ext cx="1524000" cy="859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5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utoUpdateAnimBg="0"/>
      <p:bldP spid="13320" grpId="0" animBg="1"/>
      <p:bldP spid="13323" grpId="0" autoUpdateAnimBg="0"/>
      <p:bldP spid="13324" grpId="0" autoUpdateAnimBg="0"/>
      <p:bldP spid="13325" grpId="0" autoUpdateAnimBg="0"/>
      <p:bldP spid="13326" grpId="0" animBg="1"/>
      <p:bldP spid="13337" grpId="0" autoUpdateAnimBg="0"/>
      <p:bldP spid="13338" grpId="0" autoUpdateAnimBg="0"/>
      <p:bldP spid="13339" grpId="0" autoUpdateAnimBg="0"/>
      <p:bldP spid="13340" grpId="0" animBg="1"/>
      <p:bldP spid="2" grpId="0"/>
      <p:bldP spid="24" grpId="0" autoUpdateAnimBg="0"/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919537" cy="330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2297" y="381000"/>
            <a:ext cx="28770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4.2 Trig Ratios</a:t>
            </a:r>
          </a:p>
        </p:txBody>
      </p:sp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334588" y="1151930"/>
            <a:ext cx="447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McGraw Hill DVD Teacher Resources 4.2193IA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582992"/>
              </p:ext>
            </p:extLst>
          </p:nvPr>
        </p:nvGraphicFramePr>
        <p:xfrm>
          <a:off x="433296" y="1521262"/>
          <a:ext cx="2011677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5" imgW="838080" imgH="253800" progId="Equation.DSMT4">
                  <p:embed/>
                </p:oleObj>
              </mc:Choice>
              <mc:Fallback>
                <p:oleObj name="Equation" r:id="rId5" imgW="8380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96" y="1521262"/>
                        <a:ext cx="2011677" cy="60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57399"/>
            <a:ext cx="681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 a point on the terminal arm of angle </a:t>
            </a:r>
            <a:r>
              <a:rPr lang="el-GR" b="1" dirty="0" smtClean="0"/>
              <a:t>θ</a:t>
            </a:r>
            <a:r>
              <a:rPr lang="en-US" b="1" dirty="0" smtClean="0"/>
              <a:t> that intersects the unit circle</a:t>
            </a:r>
            <a:endParaRPr lang="en-US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860556"/>
              </p:ext>
            </p:extLst>
          </p:nvPr>
        </p:nvGraphicFramePr>
        <p:xfrm>
          <a:off x="457200" y="2499519"/>
          <a:ext cx="14636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99519"/>
                        <a:ext cx="14636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82950"/>
              </p:ext>
            </p:extLst>
          </p:nvPr>
        </p:nvGraphicFramePr>
        <p:xfrm>
          <a:off x="2286000" y="2758281"/>
          <a:ext cx="14033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58281"/>
                        <a:ext cx="14033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656966"/>
              </p:ext>
            </p:extLst>
          </p:nvPr>
        </p:nvGraphicFramePr>
        <p:xfrm>
          <a:off x="473075" y="3276600"/>
          <a:ext cx="14335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276600"/>
                        <a:ext cx="1433513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84994"/>
              </p:ext>
            </p:extLst>
          </p:nvPr>
        </p:nvGraphicFramePr>
        <p:xfrm>
          <a:off x="2301875" y="3505200"/>
          <a:ext cx="1371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13" imgW="571320" imgH="203040" progId="Equation.DSMT4">
                  <p:embed/>
                </p:oleObj>
              </mc:Choice>
              <mc:Fallback>
                <p:oleObj name="Equation" r:id="rId1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505200"/>
                        <a:ext cx="13716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783630"/>
              </p:ext>
            </p:extLst>
          </p:nvPr>
        </p:nvGraphicFramePr>
        <p:xfrm>
          <a:off x="411162" y="4267200"/>
          <a:ext cx="30178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15" imgW="1257120" imgH="253800" progId="Equation.DSMT4">
                  <p:embed/>
                </p:oleObj>
              </mc:Choice>
              <mc:Fallback>
                <p:oleObj name="Equation" r:id="rId15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" y="4267200"/>
                        <a:ext cx="30178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925597"/>
              </p:ext>
            </p:extLst>
          </p:nvPr>
        </p:nvGraphicFramePr>
        <p:xfrm>
          <a:off x="468313" y="5181600"/>
          <a:ext cx="1465262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17" imgW="609480" imgH="393480" progId="Equation.DSMT4">
                  <p:embed/>
                </p:oleObj>
              </mc:Choice>
              <mc:Fallback>
                <p:oleObj name="Equation" r:id="rId17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181600"/>
                        <a:ext cx="1465262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0" y="2362200"/>
            <a:ext cx="4191000" cy="3908426"/>
            <a:chOff x="0" y="2362200"/>
            <a:chExt cx="4191000" cy="3908426"/>
          </a:xfrm>
        </p:grpSpPr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2286000" y="2362200"/>
              <a:ext cx="0" cy="3908426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0" y="4419600"/>
              <a:ext cx="4191000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81000" y="2514600"/>
              <a:ext cx="3810000" cy="37560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199" y="381000"/>
            <a:ext cx="8305801" cy="1350496"/>
            <a:chOff x="457199" y="381000"/>
            <a:chExt cx="8305801" cy="1350496"/>
          </a:xfrm>
        </p:grpSpPr>
        <p:sp>
          <p:nvSpPr>
            <p:cNvPr id="5" name="TextBox 4"/>
            <p:cNvSpPr txBox="1"/>
            <p:nvPr/>
          </p:nvSpPr>
          <p:spPr>
            <a:xfrm>
              <a:off x="457199" y="531167"/>
              <a:ext cx="83058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The point                        lies at the intersection of the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unit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circle </a:t>
              </a:r>
            </a:p>
            <a:p>
              <a:endParaRPr lang="en-US" sz="2400" b="1" dirty="0">
                <a:solidFill>
                  <a:srgbClr val="0070C0"/>
                </a:solidFill>
              </a:endParaRPr>
            </a:p>
            <a:p>
              <a:r>
                <a:rPr lang="en-US" sz="2400" b="1" dirty="0" smtClean="0">
                  <a:solidFill>
                    <a:srgbClr val="0070C0"/>
                  </a:solidFill>
                </a:rPr>
                <a:t>and the terminal arm of an </a:t>
              </a:r>
              <a:r>
                <a:rPr lang="en-US" sz="2400" b="1" smtClean="0">
                  <a:solidFill>
                    <a:srgbClr val="0070C0"/>
                  </a:solidFill>
                </a:rPr>
                <a:t>angle </a:t>
              </a:r>
              <a:r>
                <a:rPr lang="el-GR" sz="2400" b="1" smtClean="0">
                  <a:solidFill>
                    <a:srgbClr val="0070C0"/>
                  </a:solidFill>
                </a:rPr>
                <a:t>θ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in standard position.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046146"/>
                </p:ext>
              </p:extLst>
            </p:nvPr>
          </p:nvGraphicFramePr>
          <p:xfrm>
            <a:off x="1752600" y="381000"/>
            <a:ext cx="1447800" cy="769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3" name="Equation" r:id="rId3" imgW="812520" imgH="431640" progId="Equation.DSMT4">
                    <p:embed/>
                  </p:oleObj>
                </mc:Choice>
                <mc:Fallback>
                  <p:oleObj name="Equation" r:id="rId3" imgW="812520" imgH="4316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381000"/>
                          <a:ext cx="1447800" cy="769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6"/>
          <p:cNvSpPr/>
          <p:nvPr/>
        </p:nvSpPr>
        <p:spPr>
          <a:xfrm>
            <a:off x="484093" y="1752600"/>
            <a:ext cx="1256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Diagram</a:t>
            </a:r>
            <a:endParaRPr lang="en-US" dirty="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 flipV="1">
            <a:off x="914400" y="3048000"/>
            <a:ext cx="1371600" cy="1371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806450" y="29495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2514600" y="3535362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Symbol" pitchFamily="-96" charset="2"/>
              </a:rPr>
              <a:t>q</a:t>
            </a:r>
            <a:endParaRPr lang="en-US">
              <a:latin typeface="Symbol" pitchFamily="-96" charset="2"/>
            </a:endParaRPr>
          </a:p>
        </p:txBody>
      </p:sp>
      <p:sp>
        <p:nvSpPr>
          <p:cNvPr id="19" name="Arc 28"/>
          <p:cNvSpPr>
            <a:spLocks/>
          </p:cNvSpPr>
          <p:nvPr/>
        </p:nvSpPr>
        <p:spPr bwMode="auto">
          <a:xfrm rot="5400000" flipH="1">
            <a:off x="2138362" y="3711575"/>
            <a:ext cx="523875" cy="838200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376590"/>
              </p:ext>
            </p:extLst>
          </p:nvPr>
        </p:nvGraphicFramePr>
        <p:xfrm>
          <a:off x="0" y="2133600"/>
          <a:ext cx="1447800" cy="769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5" imgW="812520" imgH="431640" progId="Equation.DSMT4">
                  <p:embed/>
                </p:oleObj>
              </mc:Choice>
              <mc:Fallback>
                <p:oleObj name="Equation" r:id="rId5" imgW="812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1447800" cy="769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05674"/>
              </p:ext>
            </p:extLst>
          </p:nvPr>
        </p:nvGraphicFramePr>
        <p:xfrm>
          <a:off x="4705350" y="2090738"/>
          <a:ext cx="1117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2090738"/>
                        <a:ext cx="11176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291"/>
              </p:ext>
            </p:extLst>
          </p:nvPr>
        </p:nvGraphicFramePr>
        <p:xfrm>
          <a:off x="4656138" y="3305175"/>
          <a:ext cx="114141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3305175"/>
                        <a:ext cx="1141412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196942"/>
              </p:ext>
            </p:extLst>
          </p:nvPr>
        </p:nvGraphicFramePr>
        <p:xfrm>
          <a:off x="4641850" y="4204062"/>
          <a:ext cx="11938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" name="Equation" r:id="rId11" imgW="609480" imgH="393480" progId="Equation.DSMT4">
                  <p:embed/>
                </p:oleObj>
              </mc:Choice>
              <mc:Fallback>
                <p:oleObj name="Equation" r:id="rId11" imgW="609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4204062"/>
                        <a:ext cx="119380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322029"/>
              </p:ext>
            </p:extLst>
          </p:nvPr>
        </p:nvGraphicFramePr>
        <p:xfrm>
          <a:off x="6092450" y="1866900"/>
          <a:ext cx="12668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" name="Equation" r:id="rId13" imgW="647700" imgH="393700" progId="Equation.DSMT4">
                  <p:embed/>
                </p:oleObj>
              </mc:Choice>
              <mc:Fallback>
                <p:oleObj name="Equation" r:id="rId13" imgW="6477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450" y="1866900"/>
                        <a:ext cx="12668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755148"/>
              </p:ext>
            </p:extLst>
          </p:nvPr>
        </p:nvGraphicFramePr>
        <p:xfrm>
          <a:off x="5903913" y="3094038"/>
          <a:ext cx="14890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15" imgW="761760" imgH="393480" progId="Equation.DSMT4">
                  <p:embed/>
                </p:oleObj>
              </mc:Choice>
              <mc:Fallback>
                <p:oleObj name="Equation" r:id="rId15" imgW="7617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3094038"/>
                        <a:ext cx="148907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346518"/>
              </p:ext>
            </p:extLst>
          </p:nvPr>
        </p:nvGraphicFramePr>
        <p:xfrm>
          <a:off x="5991225" y="4204062"/>
          <a:ext cx="1493838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17" imgW="761760" imgH="393480" progId="Equation.DSMT4">
                  <p:embed/>
                </p:oleObj>
              </mc:Choice>
              <mc:Fallback>
                <p:oleObj name="Equation" r:id="rId17" imgW="7617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4204062"/>
                        <a:ext cx="1493838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33712"/>
              </p:ext>
            </p:extLst>
          </p:nvPr>
        </p:nvGraphicFramePr>
        <p:xfrm>
          <a:off x="7620000" y="1816390"/>
          <a:ext cx="13684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Equation" r:id="rId19" imgW="660400" imgH="393700" progId="Equation.DSMT4">
                  <p:embed/>
                </p:oleObj>
              </mc:Choice>
              <mc:Fallback>
                <p:oleObj name="Equation" r:id="rId19" imgW="660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816390"/>
                        <a:ext cx="13684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944962"/>
              </p:ext>
            </p:extLst>
          </p:nvPr>
        </p:nvGraphicFramePr>
        <p:xfrm>
          <a:off x="7467600" y="3071812"/>
          <a:ext cx="15525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" name="Equation" r:id="rId21" imgW="749160" imgH="393480" progId="Equation.DSMT4">
                  <p:embed/>
                </p:oleObj>
              </mc:Choice>
              <mc:Fallback>
                <p:oleObj name="Equation" r:id="rId21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71812"/>
                        <a:ext cx="15525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269545"/>
              </p:ext>
            </p:extLst>
          </p:nvPr>
        </p:nvGraphicFramePr>
        <p:xfrm>
          <a:off x="7589837" y="4180249"/>
          <a:ext cx="15541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" name="Equation" r:id="rId23" imgW="749160" imgH="393480" progId="Equation.DSMT4">
                  <p:embed/>
                </p:oleObj>
              </mc:Choice>
              <mc:Fallback>
                <p:oleObj name="Equation" r:id="rId23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7" y="4180249"/>
                        <a:ext cx="1554163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978350" y="44958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 = 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2" grpId="0" animBg="1"/>
      <p:bldP spid="18" grpId="0" autoUpdateAnimBg="0"/>
      <p:bldP spid="19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593725" y="4572000"/>
            <a:ext cx="1341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800" b="0">
              <a:latin typeface="Arial" pitchFamily="34" charset="0"/>
            </a:endParaRPr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228600" y="979488"/>
            <a:ext cx="6165850" cy="5268912"/>
            <a:chOff x="1077" y="510"/>
            <a:chExt cx="3599" cy="3032"/>
          </a:xfrm>
        </p:grpSpPr>
        <p:grpSp>
          <p:nvGrpSpPr>
            <p:cNvPr id="173060" name="Group 4"/>
            <p:cNvGrpSpPr>
              <a:grpSpLocks/>
            </p:cNvGrpSpPr>
            <p:nvPr/>
          </p:nvGrpSpPr>
          <p:grpSpPr bwMode="auto">
            <a:xfrm>
              <a:off x="1257" y="534"/>
              <a:ext cx="3255" cy="3005"/>
              <a:chOff x="1257" y="534"/>
              <a:chExt cx="3255" cy="3005"/>
            </a:xfrm>
          </p:grpSpPr>
          <p:sp>
            <p:nvSpPr>
              <p:cNvPr id="173061" name="Oval 5"/>
              <p:cNvSpPr>
                <a:spLocks noChangeArrowheads="1"/>
              </p:cNvSpPr>
              <p:nvPr/>
            </p:nvSpPr>
            <p:spPr bwMode="auto">
              <a:xfrm>
                <a:off x="1680" y="836"/>
                <a:ext cx="2428" cy="240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62" name="Line 6"/>
              <p:cNvSpPr>
                <a:spLocks noChangeShapeType="1"/>
              </p:cNvSpPr>
              <p:nvPr/>
            </p:nvSpPr>
            <p:spPr bwMode="auto">
              <a:xfrm>
                <a:off x="1257" y="2026"/>
                <a:ext cx="3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63" name="Line 7"/>
              <p:cNvSpPr>
                <a:spLocks noChangeShapeType="1"/>
              </p:cNvSpPr>
              <p:nvPr/>
            </p:nvSpPr>
            <p:spPr bwMode="auto">
              <a:xfrm>
                <a:off x="2890" y="534"/>
                <a:ext cx="0" cy="30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3064" name="Oval 8"/>
            <p:cNvSpPr>
              <a:spLocks noChangeArrowheads="1"/>
            </p:cNvSpPr>
            <p:nvPr/>
          </p:nvSpPr>
          <p:spPr bwMode="auto">
            <a:xfrm>
              <a:off x="1757" y="2494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5" name="Oval 9"/>
            <p:cNvSpPr>
              <a:spLocks noChangeArrowheads="1"/>
            </p:cNvSpPr>
            <p:nvPr/>
          </p:nvSpPr>
          <p:spPr bwMode="auto">
            <a:xfrm>
              <a:off x="3973" y="2490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6" name="Oval 10"/>
            <p:cNvSpPr>
              <a:spLocks noChangeArrowheads="1"/>
            </p:cNvSpPr>
            <p:nvPr/>
          </p:nvSpPr>
          <p:spPr bwMode="auto">
            <a:xfrm>
              <a:off x="1747" y="1517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3935" y="1459"/>
              <a:ext cx="76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8" name="Oval 12"/>
            <p:cNvSpPr>
              <a:spLocks noChangeArrowheads="1"/>
            </p:cNvSpPr>
            <p:nvPr/>
          </p:nvSpPr>
          <p:spPr bwMode="auto">
            <a:xfrm>
              <a:off x="2841" y="787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9" name="Oval 13"/>
            <p:cNvSpPr>
              <a:spLocks noChangeArrowheads="1"/>
            </p:cNvSpPr>
            <p:nvPr/>
          </p:nvSpPr>
          <p:spPr bwMode="auto">
            <a:xfrm>
              <a:off x="4070" y="1996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0" name="Oval 14"/>
            <p:cNvSpPr>
              <a:spLocks noChangeArrowheads="1"/>
            </p:cNvSpPr>
            <p:nvPr/>
          </p:nvSpPr>
          <p:spPr bwMode="auto">
            <a:xfrm>
              <a:off x="1631" y="2006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1" name="Oval 15"/>
            <p:cNvSpPr>
              <a:spLocks noChangeArrowheads="1"/>
            </p:cNvSpPr>
            <p:nvPr/>
          </p:nvSpPr>
          <p:spPr bwMode="auto">
            <a:xfrm>
              <a:off x="2851" y="3187"/>
              <a:ext cx="76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2" name="Oval 16"/>
            <p:cNvSpPr>
              <a:spLocks noChangeArrowheads="1"/>
            </p:cNvSpPr>
            <p:nvPr/>
          </p:nvSpPr>
          <p:spPr bwMode="auto">
            <a:xfrm>
              <a:off x="3773" y="2774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3" name="Oval 17"/>
            <p:cNvSpPr>
              <a:spLocks noChangeArrowheads="1"/>
            </p:cNvSpPr>
            <p:nvPr/>
          </p:nvSpPr>
          <p:spPr bwMode="auto">
            <a:xfrm>
              <a:off x="1952" y="2798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4" name="Oval 18"/>
            <p:cNvSpPr>
              <a:spLocks noChangeArrowheads="1"/>
            </p:cNvSpPr>
            <p:nvPr/>
          </p:nvSpPr>
          <p:spPr bwMode="auto">
            <a:xfrm>
              <a:off x="1995" y="1142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5" name="Oval 19"/>
            <p:cNvSpPr>
              <a:spLocks noChangeArrowheads="1"/>
            </p:cNvSpPr>
            <p:nvPr/>
          </p:nvSpPr>
          <p:spPr bwMode="auto">
            <a:xfrm>
              <a:off x="3715" y="1142"/>
              <a:ext cx="76" cy="7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6" name="Oval 20"/>
            <p:cNvSpPr>
              <a:spLocks noChangeArrowheads="1"/>
            </p:cNvSpPr>
            <p:nvPr/>
          </p:nvSpPr>
          <p:spPr bwMode="auto">
            <a:xfrm>
              <a:off x="2392" y="309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7" name="Oval 21"/>
            <p:cNvSpPr>
              <a:spLocks noChangeArrowheads="1"/>
            </p:cNvSpPr>
            <p:nvPr/>
          </p:nvSpPr>
          <p:spPr bwMode="auto">
            <a:xfrm>
              <a:off x="3341" y="3091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8" name="Oval 22"/>
            <p:cNvSpPr>
              <a:spLocks noChangeArrowheads="1"/>
            </p:cNvSpPr>
            <p:nvPr/>
          </p:nvSpPr>
          <p:spPr bwMode="auto">
            <a:xfrm>
              <a:off x="2380" y="89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9" name="Oval 23"/>
            <p:cNvSpPr>
              <a:spLocks noChangeArrowheads="1"/>
            </p:cNvSpPr>
            <p:nvPr/>
          </p:nvSpPr>
          <p:spPr bwMode="auto">
            <a:xfrm>
              <a:off x="3350" y="90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3080" name="Object 24"/>
            <p:cNvGraphicFramePr>
              <a:graphicFrameLocks noChangeAspect="1"/>
            </p:cNvGraphicFramePr>
            <p:nvPr/>
          </p:nvGraphicFramePr>
          <p:xfrm>
            <a:off x="4100" y="1304"/>
            <a:ext cx="524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4" name="Equation" r:id="rId4" imgW="482400" imgH="368280" progId="Equation.3">
                    <p:embed/>
                  </p:oleObj>
                </mc:Choice>
                <mc:Fallback>
                  <p:oleObj name="Equation" r:id="rId4" imgW="482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" y="1304"/>
                          <a:ext cx="524" cy="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1" name="Object 25"/>
            <p:cNvGraphicFramePr>
              <a:graphicFrameLocks noChangeAspect="1"/>
            </p:cNvGraphicFramePr>
            <p:nvPr/>
          </p:nvGraphicFramePr>
          <p:xfrm>
            <a:off x="1147" y="1324"/>
            <a:ext cx="57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5" name="Equation" r:id="rId6" imgW="583920" imgH="368280" progId="Equation.3">
                    <p:embed/>
                  </p:oleObj>
                </mc:Choice>
                <mc:Fallback>
                  <p:oleObj name="Equation" r:id="rId6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7" y="1324"/>
                          <a:ext cx="57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2" name="Object 26"/>
            <p:cNvGraphicFramePr>
              <a:graphicFrameLocks noChangeAspect="1"/>
            </p:cNvGraphicFramePr>
            <p:nvPr/>
          </p:nvGraphicFramePr>
          <p:xfrm>
            <a:off x="1077" y="2371"/>
            <a:ext cx="65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6" name="Equation" r:id="rId8" imgW="660240" imgH="368280" progId="Equation.3">
                    <p:embed/>
                  </p:oleObj>
                </mc:Choice>
                <mc:Fallback>
                  <p:oleObj name="Equation" r:id="rId8" imgW="6602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7" y="2371"/>
                          <a:ext cx="65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3" name="Object 27"/>
            <p:cNvGraphicFramePr>
              <a:graphicFrameLocks noChangeAspect="1"/>
            </p:cNvGraphicFramePr>
            <p:nvPr/>
          </p:nvGraphicFramePr>
          <p:xfrm>
            <a:off x="4045" y="2419"/>
            <a:ext cx="552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" name="Equation" r:id="rId10" imgW="558720" imgH="368280" progId="Equation.3">
                    <p:embed/>
                  </p:oleObj>
                </mc:Choice>
                <mc:Fallback>
                  <p:oleObj name="Equation" r:id="rId10" imgW="558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5" y="2419"/>
                          <a:ext cx="552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084" name="Text Box 28"/>
            <p:cNvSpPr txBox="1">
              <a:spLocks noChangeArrowheads="1"/>
            </p:cNvSpPr>
            <p:nvPr/>
          </p:nvSpPr>
          <p:spPr bwMode="auto">
            <a:xfrm>
              <a:off x="4139" y="1833"/>
              <a:ext cx="53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0">
                  <a:latin typeface="Arial" pitchFamily="34" charset="0"/>
                </a:rPr>
                <a:t>(1, 0)</a:t>
              </a:r>
            </a:p>
          </p:txBody>
        </p:sp>
        <p:sp>
          <p:nvSpPr>
            <p:cNvPr id="173085" name="Text Box 29"/>
            <p:cNvSpPr txBox="1">
              <a:spLocks noChangeArrowheads="1"/>
            </p:cNvSpPr>
            <p:nvPr/>
          </p:nvSpPr>
          <p:spPr bwMode="auto">
            <a:xfrm>
              <a:off x="2665" y="585"/>
              <a:ext cx="490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0">
                  <a:latin typeface="Arial" pitchFamily="34" charset="0"/>
                </a:rPr>
                <a:t>(0, 1)</a:t>
              </a:r>
            </a:p>
          </p:txBody>
        </p:sp>
        <p:sp>
          <p:nvSpPr>
            <p:cNvPr id="173086" name="Text Box 30"/>
            <p:cNvSpPr txBox="1">
              <a:spLocks noChangeArrowheads="1"/>
            </p:cNvSpPr>
            <p:nvPr/>
          </p:nvSpPr>
          <p:spPr bwMode="auto">
            <a:xfrm>
              <a:off x="1186" y="1842"/>
              <a:ext cx="83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0">
                  <a:latin typeface="Arial" pitchFamily="34" charset="0"/>
                </a:rPr>
                <a:t>(-1, 0)</a:t>
              </a:r>
            </a:p>
          </p:txBody>
        </p:sp>
        <p:sp>
          <p:nvSpPr>
            <p:cNvPr id="173087" name="Text Box 31"/>
            <p:cNvSpPr txBox="1">
              <a:spLocks noChangeArrowheads="1"/>
            </p:cNvSpPr>
            <p:nvPr/>
          </p:nvSpPr>
          <p:spPr bwMode="auto">
            <a:xfrm>
              <a:off x="2640" y="3234"/>
              <a:ext cx="61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0">
                  <a:latin typeface="Arial" pitchFamily="34" charset="0"/>
                </a:rPr>
                <a:t>(0, -1)</a:t>
              </a:r>
            </a:p>
          </p:txBody>
        </p:sp>
        <p:graphicFrame>
          <p:nvGraphicFramePr>
            <p:cNvPr id="173088" name="Object 32"/>
            <p:cNvGraphicFramePr>
              <a:graphicFrameLocks noChangeAspect="1"/>
            </p:cNvGraphicFramePr>
            <p:nvPr/>
          </p:nvGraphicFramePr>
          <p:xfrm>
            <a:off x="3342" y="510"/>
            <a:ext cx="610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" name="Equation" r:id="rId12" imgW="482400" imgH="368280" progId="Equation.3">
                    <p:embed/>
                  </p:oleObj>
                </mc:Choice>
                <mc:Fallback>
                  <p:oleObj name="Equation" r:id="rId12" imgW="482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510"/>
                          <a:ext cx="610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89" name="Object 33"/>
            <p:cNvGraphicFramePr>
              <a:graphicFrameLocks noChangeAspect="1"/>
            </p:cNvGraphicFramePr>
            <p:nvPr/>
          </p:nvGraphicFramePr>
          <p:xfrm>
            <a:off x="1862" y="604"/>
            <a:ext cx="57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9" name="Equation" r:id="rId14" imgW="583920" imgH="368280" progId="Equation.3">
                    <p:embed/>
                  </p:oleObj>
                </mc:Choice>
                <mc:Fallback>
                  <p:oleObj name="Equation" r:id="rId14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2" y="604"/>
                          <a:ext cx="57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0" name="Object 34"/>
            <p:cNvGraphicFramePr>
              <a:graphicFrameLocks noChangeAspect="1"/>
            </p:cNvGraphicFramePr>
            <p:nvPr/>
          </p:nvGraphicFramePr>
          <p:xfrm>
            <a:off x="1902" y="3149"/>
            <a:ext cx="651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0" name="Equation" r:id="rId16" imgW="660240" imgH="368280" progId="Equation.3">
                    <p:embed/>
                  </p:oleObj>
                </mc:Choice>
                <mc:Fallback>
                  <p:oleObj name="Equation" r:id="rId16" imgW="6602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" y="3149"/>
                          <a:ext cx="651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1" name="Object 35"/>
            <p:cNvGraphicFramePr>
              <a:graphicFrameLocks noChangeAspect="1"/>
            </p:cNvGraphicFramePr>
            <p:nvPr/>
          </p:nvGraphicFramePr>
          <p:xfrm>
            <a:off x="3344" y="3178"/>
            <a:ext cx="550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" name="Equation" r:id="rId18" imgW="558720" imgH="368280" progId="Equation.3">
                    <p:embed/>
                  </p:oleObj>
                </mc:Choice>
                <mc:Fallback>
                  <p:oleObj name="Equation" r:id="rId18" imgW="5587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178"/>
                          <a:ext cx="550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2" name="Object 36"/>
            <p:cNvGraphicFramePr>
              <a:graphicFrameLocks noChangeAspect="1"/>
            </p:cNvGraphicFramePr>
            <p:nvPr/>
          </p:nvGraphicFramePr>
          <p:xfrm>
            <a:off x="1254" y="873"/>
            <a:ext cx="718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" name="Equation" r:id="rId20" imgW="672840" imgH="368280" progId="Equation.3">
                    <p:embed/>
                  </p:oleObj>
                </mc:Choice>
                <mc:Fallback>
                  <p:oleObj name="Equation" r:id="rId20" imgW="6728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4" y="873"/>
                          <a:ext cx="718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3" name="Object 37"/>
            <p:cNvGraphicFramePr>
              <a:graphicFrameLocks noChangeAspect="1"/>
            </p:cNvGraphicFramePr>
            <p:nvPr/>
          </p:nvGraphicFramePr>
          <p:xfrm>
            <a:off x="3759" y="883"/>
            <a:ext cx="623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3" name="Equation" r:id="rId22" imgW="583920" imgH="368280" progId="Equation.3">
                    <p:embed/>
                  </p:oleObj>
                </mc:Choice>
                <mc:Fallback>
                  <p:oleObj name="Equation" r:id="rId22" imgW="5839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883"/>
                          <a:ext cx="623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4" name="Object 38"/>
            <p:cNvGraphicFramePr>
              <a:graphicFrameLocks noChangeAspect="1"/>
            </p:cNvGraphicFramePr>
            <p:nvPr/>
          </p:nvGraphicFramePr>
          <p:xfrm>
            <a:off x="1183" y="2812"/>
            <a:ext cx="800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4" name="Equation" r:id="rId24" imgW="749160" imgH="368280" progId="Equation.3">
                    <p:embed/>
                  </p:oleObj>
                </mc:Choice>
                <mc:Fallback>
                  <p:oleObj name="Equation" r:id="rId24" imgW="7491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3" y="2812"/>
                          <a:ext cx="800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5" name="Object 39"/>
            <p:cNvGraphicFramePr>
              <a:graphicFrameLocks noChangeAspect="1"/>
            </p:cNvGraphicFramePr>
            <p:nvPr/>
          </p:nvGraphicFramePr>
          <p:xfrm>
            <a:off x="3886" y="2821"/>
            <a:ext cx="692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5" name="Equation" r:id="rId26" imgW="647640" imgH="368280" progId="Equation.3">
                    <p:embed/>
                  </p:oleObj>
                </mc:Choice>
                <mc:Fallback>
                  <p:oleObj name="Equation" r:id="rId26" imgW="647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" y="2821"/>
                          <a:ext cx="692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6" name="Object 40"/>
            <p:cNvGraphicFramePr>
              <a:graphicFrameLocks noChangeAspect="1"/>
            </p:cNvGraphicFramePr>
            <p:nvPr/>
          </p:nvGraphicFramePr>
          <p:xfrm>
            <a:off x="3302" y="1839"/>
            <a:ext cx="79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6" name="Equation" r:id="rId28" imgW="825480" imgH="203040" progId="Equation.3">
                    <p:embed/>
                  </p:oleObj>
                </mc:Choice>
                <mc:Fallback>
                  <p:oleObj name="Equation" r:id="rId28" imgW="825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2" y="1839"/>
                          <a:ext cx="79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7" name="Object 41"/>
            <p:cNvGraphicFramePr>
              <a:graphicFrameLocks noChangeAspect="1"/>
            </p:cNvGraphicFramePr>
            <p:nvPr/>
          </p:nvGraphicFramePr>
          <p:xfrm>
            <a:off x="3567" y="1526"/>
            <a:ext cx="42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7" name="Equation" r:id="rId30" imgW="495000" imgH="266400" progId="Equation.3">
                    <p:embed/>
                  </p:oleObj>
                </mc:Choice>
                <mc:Fallback>
                  <p:oleObj name="Equation" r:id="rId30" imgW="4950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7" y="1526"/>
                          <a:ext cx="42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8" name="Object 42"/>
            <p:cNvGraphicFramePr>
              <a:graphicFrameLocks noChangeAspect="1"/>
            </p:cNvGraphicFramePr>
            <p:nvPr/>
          </p:nvGraphicFramePr>
          <p:xfrm>
            <a:off x="3384" y="1233"/>
            <a:ext cx="454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8" name="Equation" r:id="rId32" imgW="507960" imgH="266400" progId="Equation.3">
                    <p:embed/>
                  </p:oleObj>
                </mc:Choice>
                <mc:Fallback>
                  <p:oleObj name="Equation" r:id="rId32" imgW="5079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4" y="1233"/>
                          <a:ext cx="454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99" name="Object 43"/>
            <p:cNvGraphicFramePr>
              <a:graphicFrameLocks noChangeAspect="1"/>
            </p:cNvGraphicFramePr>
            <p:nvPr/>
          </p:nvGraphicFramePr>
          <p:xfrm>
            <a:off x="3061" y="968"/>
            <a:ext cx="449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9" name="Equation" r:id="rId34" imgW="495000" imgH="266400" progId="Equation.3">
                    <p:embed/>
                  </p:oleObj>
                </mc:Choice>
                <mc:Fallback>
                  <p:oleObj name="Equation" r:id="rId34" imgW="4950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968"/>
                          <a:ext cx="449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0" name="Object 44"/>
            <p:cNvGraphicFramePr>
              <a:graphicFrameLocks noChangeAspect="1"/>
            </p:cNvGraphicFramePr>
            <p:nvPr/>
          </p:nvGraphicFramePr>
          <p:xfrm>
            <a:off x="2801" y="887"/>
            <a:ext cx="249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0" name="Equation" r:id="rId36" imgW="253800" imgH="495000" progId="Equation.3">
                    <p:embed/>
                  </p:oleObj>
                </mc:Choice>
                <mc:Fallback>
                  <p:oleObj name="Equation" r:id="rId36" imgW="253800" imgH="49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1" y="887"/>
                          <a:ext cx="249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1" name="Object 45"/>
            <p:cNvGraphicFramePr>
              <a:graphicFrameLocks noChangeAspect="1"/>
            </p:cNvGraphicFramePr>
            <p:nvPr/>
          </p:nvGraphicFramePr>
          <p:xfrm>
            <a:off x="2237" y="959"/>
            <a:ext cx="552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1" name="Equation" r:id="rId38" imgW="609480" imgH="266400" progId="Equation.3">
                    <p:embed/>
                  </p:oleObj>
                </mc:Choice>
                <mc:Fallback>
                  <p:oleObj name="Equation" r:id="rId38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" y="959"/>
                          <a:ext cx="552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2" name="Object 46"/>
            <p:cNvGraphicFramePr>
              <a:graphicFrameLocks noChangeAspect="1"/>
            </p:cNvGraphicFramePr>
            <p:nvPr/>
          </p:nvGraphicFramePr>
          <p:xfrm>
            <a:off x="3253" y="2621"/>
            <a:ext cx="556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2" name="Equation" r:id="rId40" imgW="622080" imgH="266400" progId="Equation.3">
                    <p:embed/>
                  </p:oleObj>
                </mc:Choice>
                <mc:Fallback>
                  <p:oleObj name="Equation" r:id="rId40" imgW="6220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2621"/>
                          <a:ext cx="556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3" name="Object 47"/>
            <p:cNvGraphicFramePr>
              <a:graphicFrameLocks noChangeAspect="1"/>
            </p:cNvGraphicFramePr>
            <p:nvPr/>
          </p:nvGraphicFramePr>
          <p:xfrm>
            <a:off x="1767" y="1575"/>
            <a:ext cx="527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3" name="Equation" r:id="rId42" imgW="609480" imgH="266400" progId="Equation.3">
                    <p:embed/>
                  </p:oleObj>
                </mc:Choice>
                <mc:Fallback>
                  <p:oleObj name="Equation" r:id="rId42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7" y="1575"/>
                          <a:ext cx="527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4" name="Object 48"/>
            <p:cNvGraphicFramePr>
              <a:graphicFrameLocks noChangeAspect="1"/>
            </p:cNvGraphicFramePr>
            <p:nvPr/>
          </p:nvGraphicFramePr>
          <p:xfrm>
            <a:off x="1747" y="2234"/>
            <a:ext cx="53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4" name="Equation" r:id="rId44" imgW="622080" imgH="266400" progId="Equation.3">
                    <p:embed/>
                  </p:oleObj>
                </mc:Choice>
                <mc:Fallback>
                  <p:oleObj name="Equation" r:id="rId44" imgW="6220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7" y="2234"/>
                          <a:ext cx="53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5" name="Object 49"/>
            <p:cNvGraphicFramePr>
              <a:graphicFrameLocks noChangeAspect="1"/>
            </p:cNvGraphicFramePr>
            <p:nvPr/>
          </p:nvGraphicFramePr>
          <p:xfrm>
            <a:off x="1934" y="2621"/>
            <a:ext cx="568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5" name="Equation" r:id="rId46" imgW="634680" imgH="266400" progId="Equation.3">
                    <p:embed/>
                  </p:oleObj>
                </mc:Choice>
                <mc:Fallback>
                  <p:oleObj name="Equation" r:id="rId46" imgW="6346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" y="2621"/>
                          <a:ext cx="568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6" name="Object 50"/>
            <p:cNvGraphicFramePr>
              <a:graphicFrameLocks noChangeAspect="1"/>
            </p:cNvGraphicFramePr>
            <p:nvPr/>
          </p:nvGraphicFramePr>
          <p:xfrm>
            <a:off x="2183" y="2863"/>
            <a:ext cx="58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6" name="Equation" r:id="rId48" imgW="647640" imgH="266400" progId="Equation.3">
                    <p:embed/>
                  </p:oleObj>
                </mc:Choice>
                <mc:Fallback>
                  <p:oleObj name="Equation" r:id="rId48" imgW="6476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" y="2863"/>
                          <a:ext cx="587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7" name="Object 51"/>
            <p:cNvGraphicFramePr>
              <a:graphicFrameLocks noChangeAspect="1"/>
            </p:cNvGraphicFramePr>
            <p:nvPr/>
          </p:nvGraphicFramePr>
          <p:xfrm>
            <a:off x="2009" y="1219"/>
            <a:ext cx="544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7" name="Equation" r:id="rId50" imgW="609480" imgH="266400" progId="Equation.3">
                    <p:embed/>
                  </p:oleObj>
                </mc:Choice>
                <mc:Fallback>
                  <p:oleObj name="Equation" r:id="rId50" imgW="6094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" y="1219"/>
                          <a:ext cx="544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8" name="Object 52"/>
            <p:cNvGraphicFramePr>
              <a:graphicFrameLocks noChangeAspect="1"/>
            </p:cNvGraphicFramePr>
            <p:nvPr/>
          </p:nvGraphicFramePr>
          <p:xfrm>
            <a:off x="3486" y="2260"/>
            <a:ext cx="571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8" name="Equation" r:id="rId52" imgW="660240" imgH="266400" progId="Equation.3">
                    <p:embed/>
                  </p:oleObj>
                </mc:Choice>
                <mc:Fallback>
                  <p:oleObj name="Equation" r:id="rId52" imgW="6602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6" y="2260"/>
                          <a:ext cx="571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09" name="Object 53"/>
            <p:cNvGraphicFramePr>
              <a:graphicFrameLocks noChangeAspect="1"/>
            </p:cNvGraphicFramePr>
            <p:nvPr/>
          </p:nvGraphicFramePr>
          <p:xfrm>
            <a:off x="2976" y="2870"/>
            <a:ext cx="575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9" name="Equation" r:id="rId54" imgW="634680" imgH="266400" progId="Equation.3">
                    <p:embed/>
                  </p:oleObj>
                </mc:Choice>
                <mc:Fallback>
                  <p:oleObj name="Equation" r:id="rId54" imgW="63468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870"/>
                          <a:ext cx="575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10" name="Object 54"/>
            <p:cNvGraphicFramePr>
              <a:graphicFrameLocks noChangeAspect="1"/>
            </p:cNvGraphicFramePr>
            <p:nvPr/>
          </p:nvGraphicFramePr>
          <p:xfrm>
            <a:off x="1702" y="1866"/>
            <a:ext cx="47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0" name="Equation" r:id="rId56" imgW="533160" imgH="203040" progId="Equation.3">
                    <p:embed/>
                  </p:oleObj>
                </mc:Choice>
                <mc:Fallback>
                  <p:oleObj name="Equation" r:id="rId56" imgW="533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" y="1866"/>
                          <a:ext cx="47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11" name="Object 55"/>
            <p:cNvGraphicFramePr>
              <a:graphicFrameLocks noChangeAspect="1"/>
            </p:cNvGraphicFramePr>
            <p:nvPr/>
          </p:nvGraphicFramePr>
          <p:xfrm>
            <a:off x="2763" y="2338"/>
            <a:ext cx="324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1" name="Equation" r:id="rId58" imgW="330120" imgH="495000" progId="Equation.DSMT4">
                    <p:embed/>
                  </p:oleObj>
                </mc:Choice>
                <mc:Fallback>
                  <p:oleObj name="Equation" r:id="rId58" imgW="330120" imgH="495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3" y="2338"/>
                          <a:ext cx="324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3112" name="Text Box 56"/>
          <p:cNvSpPr txBox="1">
            <a:spLocks noChangeArrowheads="1"/>
          </p:cNvSpPr>
          <p:nvPr/>
        </p:nvSpPr>
        <p:spPr bwMode="auto">
          <a:xfrm>
            <a:off x="304800" y="228600"/>
            <a:ext cx="393978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0" dirty="0">
                <a:latin typeface="Arial" pitchFamily="34" charset="0"/>
              </a:rPr>
              <a:t>The Unit Circle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94450" y="371157"/>
            <a:ext cx="25971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Exact Values for the trigonometric ratios can be determined using multiples of special angles for points P(</a:t>
            </a:r>
            <a:r>
              <a:rPr lang="el-GR" sz="2400" b="1" dirty="0" smtClean="0">
                <a:solidFill>
                  <a:srgbClr val="0070C0"/>
                </a:solidFill>
              </a:rPr>
              <a:t>θ</a:t>
            </a:r>
            <a:r>
              <a:rPr lang="en-US" sz="2400" b="1" dirty="0" smtClean="0">
                <a:solidFill>
                  <a:srgbClr val="0070C0"/>
                </a:solidFill>
              </a:rPr>
              <a:t>) on the unit circle.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651217"/>
              </p:ext>
            </p:extLst>
          </p:nvPr>
        </p:nvGraphicFramePr>
        <p:xfrm>
          <a:off x="6553200" y="3554079"/>
          <a:ext cx="20113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2" name="Equation" r:id="rId60" imgW="837836" imgH="253890" progId="Equation.DSMT4">
                  <p:embed/>
                </p:oleObj>
              </mc:Choice>
              <mc:Fallback>
                <p:oleObj name="Equation" r:id="rId60" imgW="837836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554079"/>
                        <a:ext cx="20113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24631"/>
              </p:ext>
            </p:extLst>
          </p:nvPr>
        </p:nvGraphicFramePr>
        <p:xfrm>
          <a:off x="6527006" y="4284287"/>
          <a:ext cx="2332037" cy="47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3" name="Equation" r:id="rId62" imgW="1257120" imgH="253800" progId="Equation.DSMT4">
                  <p:embed/>
                </p:oleObj>
              </mc:Choice>
              <mc:Fallback>
                <p:oleObj name="Equation" r:id="rId62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006" y="4284287"/>
                        <a:ext cx="2332037" cy="471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0"/>
            <a:ext cx="56296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Exact Values For Trigonometric </a:t>
            </a:r>
            <a:r>
              <a:rPr lang="en-US" sz="2800" u="sng" dirty="0">
                <a:solidFill>
                  <a:srgbClr val="FF0000"/>
                </a:solidFill>
              </a:rPr>
              <a:t>Ratios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12725" y="1071563"/>
            <a:ext cx="20746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1.  sin </a:t>
            </a:r>
            <a:r>
              <a:rPr lang="en-US" sz="2800" dirty="0" smtClean="0">
                <a:solidFill>
                  <a:schemeClr val="accent2"/>
                </a:solidFill>
              </a:rPr>
              <a:t>330</a:t>
            </a:r>
            <a:r>
              <a:rPr lang="en-US" sz="2800" baseline="30000" dirty="0" smtClean="0">
                <a:solidFill>
                  <a:schemeClr val="accent2"/>
                </a:solidFill>
              </a:rPr>
              <a:t>0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38757"/>
              </p:ext>
            </p:extLst>
          </p:nvPr>
        </p:nvGraphicFramePr>
        <p:xfrm>
          <a:off x="2139950" y="941388"/>
          <a:ext cx="6492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tion" r:id="rId4" imgW="253800" imgH="393480" progId="Equation.DSMT4">
                  <p:embed/>
                </p:oleObj>
              </mc:Choice>
              <mc:Fallback>
                <p:oleObj name="Equation" r:id="rId4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941388"/>
                        <a:ext cx="64928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1590675"/>
            <a:ext cx="1285480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RA = </a:t>
            </a:r>
            <a:r>
              <a:rPr lang="en-US" dirty="0" smtClean="0">
                <a:solidFill>
                  <a:srgbClr val="CC0000"/>
                </a:solidFill>
              </a:rPr>
              <a:t>30</a:t>
            </a:r>
            <a:r>
              <a:rPr lang="en-US" baseline="30000" dirty="0" smtClean="0">
                <a:solidFill>
                  <a:srgbClr val="CC0000"/>
                </a:solidFill>
              </a:rPr>
              <a:t>0</a:t>
            </a:r>
          </a:p>
          <a:p>
            <a:r>
              <a:rPr lang="en-US" dirty="0" smtClean="0">
                <a:solidFill>
                  <a:srgbClr val="CC0000"/>
                </a:solidFill>
              </a:rPr>
              <a:t>quadrant IV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00400" y="1066800"/>
            <a:ext cx="1192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2.   cos</a:t>
            </a:r>
            <a:endParaRPr lang="en-US" sz="2800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43452"/>
              </p:ext>
            </p:extLst>
          </p:nvPr>
        </p:nvGraphicFramePr>
        <p:xfrm>
          <a:off x="4495800" y="1041400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6" imgW="355600" imgH="355600" progId="Equation.DSMT36">
                  <p:embed/>
                </p:oleObj>
              </mc:Choice>
              <mc:Fallback>
                <p:oleObj name="Equation" r:id="rId6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041400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199863"/>
              </p:ext>
            </p:extLst>
          </p:nvPr>
        </p:nvGraphicFramePr>
        <p:xfrm>
          <a:off x="5334000" y="914400"/>
          <a:ext cx="825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8" imgW="355600" imgH="393700" progId="Equation.DSMT36">
                  <p:embed/>
                </p:oleObj>
              </mc:Choice>
              <mc:Fallback>
                <p:oleObj name="Equation" r:id="rId8" imgW="355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914400"/>
                        <a:ext cx="825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494256"/>
              </p:ext>
            </p:extLst>
          </p:nvPr>
        </p:nvGraphicFramePr>
        <p:xfrm>
          <a:off x="4800600" y="1765299"/>
          <a:ext cx="304800" cy="710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10" imgW="152400" imgH="355600" progId="Equation.DSMT36">
                  <p:embed/>
                </p:oleObj>
              </mc:Choice>
              <mc:Fallback>
                <p:oleObj name="Equation" r:id="rId10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65299"/>
                        <a:ext cx="304800" cy="710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6200" y="3748088"/>
            <a:ext cx="1122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3.  tan</a:t>
            </a:r>
            <a:endParaRPr lang="en-US" sz="2800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38596"/>
              </p:ext>
            </p:extLst>
          </p:nvPr>
        </p:nvGraphicFramePr>
        <p:xfrm>
          <a:off x="2051050" y="3733800"/>
          <a:ext cx="6032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12" imgW="241300" imgH="215900" progId="Equation.DSMT4">
                  <p:embed/>
                </p:oleObj>
              </mc:Choice>
              <mc:Fallback>
                <p:oleObj name="Equation" r:id="rId12" imgW="2413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33800"/>
                        <a:ext cx="6032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5772"/>
              </p:ext>
            </p:extLst>
          </p:nvPr>
        </p:nvGraphicFramePr>
        <p:xfrm>
          <a:off x="1741488" y="4521200"/>
          <a:ext cx="3159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MathType Equation 3.6+" r:id="rId14" imgW="152400" imgH="355600" progId="Equation.DSMT36">
                  <p:embed/>
                </p:oleObj>
              </mc:Choice>
              <mc:Fallback>
                <p:oleObj name="MathType Equation 3.6+" r:id="rId14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4521200"/>
                        <a:ext cx="31591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319608"/>
              </p:ext>
            </p:extLst>
          </p:nvPr>
        </p:nvGraphicFramePr>
        <p:xfrm>
          <a:off x="1219200" y="3683000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MathType Equation 3.6+" r:id="rId16" imgW="355600" imgH="355600" progId="Equation.DSMT36">
                  <p:embed/>
                </p:oleObj>
              </mc:Choice>
              <mc:Fallback>
                <p:oleObj name="MathType Equation 3.6+" r:id="rId16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83000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14350" y="4648200"/>
            <a:ext cx="1298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RA =</a:t>
            </a:r>
          </a:p>
          <a:p>
            <a:r>
              <a:rPr lang="en-US" dirty="0">
                <a:solidFill>
                  <a:srgbClr val="CC0000"/>
                </a:solidFill>
              </a:rPr>
              <a:t>quadrant </a:t>
            </a:r>
            <a:r>
              <a:rPr lang="en-US" dirty="0" smtClean="0">
                <a:solidFill>
                  <a:srgbClr val="CC0000"/>
                </a:solidFill>
              </a:rPr>
              <a:t>III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276600" y="3824288"/>
            <a:ext cx="2180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4.  </a:t>
            </a:r>
            <a:r>
              <a:rPr lang="en-US" sz="2800" dirty="0" err="1" smtClean="0">
                <a:solidFill>
                  <a:schemeClr val="accent2"/>
                </a:solidFill>
              </a:rPr>
              <a:t>cos</a:t>
            </a:r>
            <a:r>
              <a:rPr lang="en-US" sz="2800" dirty="0" smtClean="0">
                <a:solidFill>
                  <a:schemeClr val="accent2"/>
                </a:solidFill>
              </a:rPr>
              <a:t>           </a:t>
            </a:r>
            <a:r>
              <a:rPr lang="en-US" sz="2800" dirty="0">
                <a:solidFill>
                  <a:schemeClr val="accent2"/>
                </a:solidFill>
              </a:rPr>
              <a:t>=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650939" y="4572000"/>
            <a:ext cx="1285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RA =</a:t>
            </a:r>
          </a:p>
          <a:p>
            <a:r>
              <a:rPr lang="en-US" dirty="0">
                <a:solidFill>
                  <a:srgbClr val="CC0000"/>
                </a:solidFill>
              </a:rPr>
              <a:t>quadrant </a:t>
            </a:r>
            <a:r>
              <a:rPr lang="en-US" dirty="0" smtClean="0">
                <a:solidFill>
                  <a:srgbClr val="CC0000"/>
                </a:solidFill>
              </a:rPr>
              <a:t>IV</a:t>
            </a:r>
            <a:endParaRPr lang="en-US" dirty="0">
              <a:solidFill>
                <a:srgbClr val="CC0000"/>
              </a:solidFill>
            </a:endParaRPr>
          </a:p>
          <a:p>
            <a:endParaRPr lang="en-US" baseline="30000" dirty="0">
              <a:solidFill>
                <a:srgbClr val="CC0000"/>
              </a:solidFill>
            </a:endParaRPr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693120"/>
              </p:ext>
            </p:extLst>
          </p:nvPr>
        </p:nvGraphicFramePr>
        <p:xfrm>
          <a:off x="5486400" y="3675568"/>
          <a:ext cx="3571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MathType Equation 3.6+" r:id="rId18" imgW="139700" imgH="355600" progId="Equation.DSMT36">
                  <p:embed/>
                </p:oleObj>
              </mc:Choice>
              <mc:Fallback>
                <p:oleObj name="MathType Equation 3.6+" r:id="rId18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75568"/>
                        <a:ext cx="3571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05254"/>
              </p:ext>
            </p:extLst>
          </p:nvPr>
        </p:nvGraphicFramePr>
        <p:xfrm>
          <a:off x="4243388" y="3614738"/>
          <a:ext cx="9382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20" imgW="419040" imgH="431640" progId="Equation.DSMT4">
                  <p:embed/>
                </p:oleObj>
              </mc:Choice>
              <mc:Fallback>
                <p:oleObj name="Equation" r:id="rId20" imgW="419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3614738"/>
                        <a:ext cx="93821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66277"/>
              </p:ext>
            </p:extLst>
          </p:nvPr>
        </p:nvGraphicFramePr>
        <p:xfrm>
          <a:off x="4894263" y="4445000"/>
          <a:ext cx="2873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Equation" r:id="rId22" imgW="165100" imgH="393700" progId="Equation.DSMT4">
                  <p:embed/>
                </p:oleObj>
              </mc:Choice>
              <mc:Fallback>
                <p:oleObj name="Equation" r:id="rId22" imgW="165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445000"/>
                        <a:ext cx="2873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013" y="171450"/>
            <a:ext cx="2085537" cy="187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5" y="2205594"/>
            <a:ext cx="1736725" cy="167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821" y="4007644"/>
            <a:ext cx="1865891" cy="170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6</a:t>
            </a:fld>
            <a:endParaRPr lang="en-US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438920" y="1913840"/>
            <a:ext cx="129875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RA =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CC0000"/>
                </a:solidFill>
              </a:rPr>
              <a:t>quadrant </a:t>
            </a:r>
            <a:r>
              <a:rPr lang="en-US" dirty="0" smtClean="0">
                <a:solidFill>
                  <a:srgbClr val="CC0000"/>
                </a:solidFill>
              </a:rPr>
              <a:t>II</a:t>
            </a:r>
            <a:endParaRPr lang="en-US" dirty="0">
              <a:solidFill>
                <a:srgbClr val="CC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1" grpId="0" animBg="1" autoUpdateAnimBg="0"/>
      <p:bldP spid="24582" grpId="0" autoUpdateAnimBg="0"/>
      <p:bldP spid="24587" grpId="0" autoUpdateAnimBg="0"/>
      <p:bldP spid="24591" grpId="0" autoUpdateAnimBg="0"/>
      <p:bldP spid="24593" grpId="0" autoUpdateAnimBg="0"/>
      <p:bldP spid="24601" grpId="0" autoUpdateAnimBg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60325" y="60325"/>
            <a:ext cx="270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2"/>
                </a:solidFill>
              </a:rPr>
              <a:t>Using the unit circle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73025" y="986135"/>
            <a:ext cx="3962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</a:t>
            </a:r>
            <a:r>
              <a:rPr lang="en-US" sz="2400" b="1" dirty="0"/>
              <a:t>the exact value of:</a:t>
            </a:r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79656"/>
              </p:ext>
            </p:extLst>
          </p:nvPr>
        </p:nvGraphicFramePr>
        <p:xfrm>
          <a:off x="533400" y="1917700"/>
          <a:ext cx="838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4" imgW="431800" imgH="355600" progId="Equation.DSMT36">
                  <p:embed/>
                </p:oleObj>
              </mc:Choice>
              <mc:Fallback>
                <p:oleObj name="Equation" r:id="rId4" imgW="431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17700"/>
                        <a:ext cx="8382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45170"/>
              </p:ext>
            </p:extLst>
          </p:nvPr>
        </p:nvGraphicFramePr>
        <p:xfrm>
          <a:off x="3344863" y="1831975"/>
          <a:ext cx="14049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6" imgW="723600" imgH="431640" progId="Equation.DSMT4">
                  <p:embed/>
                </p:oleObj>
              </mc:Choice>
              <mc:Fallback>
                <p:oleObj name="Equation" r:id="rId6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1831975"/>
                        <a:ext cx="14049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73352"/>
              </p:ext>
            </p:extLst>
          </p:nvPr>
        </p:nvGraphicFramePr>
        <p:xfrm>
          <a:off x="351622" y="3390900"/>
          <a:ext cx="10350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8" imgW="533400" imgH="177800" progId="Equation.DSMT36">
                  <p:embed/>
                </p:oleObj>
              </mc:Choice>
              <mc:Fallback>
                <p:oleObj name="Equation" r:id="rId8" imgW="5334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22" y="3390900"/>
                        <a:ext cx="10350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024355"/>
              </p:ext>
            </p:extLst>
          </p:nvPr>
        </p:nvGraphicFramePr>
        <p:xfrm>
          <a:off x="3455988" y="3328988"/>
          <a:ext cx="10350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0" name="Equation" r:id="rId10" imgW="533160" imgH="203040" progId="Equation.DSMT4">
                  <p:embed/>
                </p:oleObj>
              </mc:Choice>
              <mc:Fallback>
                <p:oleObj name="Equation" r:id="rId10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328988"/>
                        <a:ext cx="10350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67946"/>
              </p:ext>
            </p:extLst>
          </p:nvPr>
        </p:nvGraphicFramePr>
        <p:xfrm>
          <a:off x="546100" y="4343400"/>
          <a:ext cx="8620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1" name="Equation" r:id="rId12" imgW="444500" imgH="355600" progId="Equation.DSMT36">
                  <p:embed/>
                </p:oleObj>
              </mc:Choice>
              <mc:Fallback>
                <p:oleObj name="Equation" r:id="rId12" imgW="444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343400"/>
                        <a:ext cx="8620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02508"/>
              </p:ext>
            </p:extLst>
          </p:nvPr>
        </p:nvGraphicFramePr>
        <p:xfrm>
          <a:off x="3505200" y="4506913"/>
          <a:ext cx="8143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" name="Equation" r:id="rId14" imgW="419100" imgH="152400" progId="Equation.DSMT36">
                  <p:embed/>
                </p:oleObj>
              </mc:Choice>
              <mc:Fallback>
                <p:oleObj name="Equation" r:id="rId14" imgW="4191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06913"/>
                        <a:ext cx="814388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756812"/>
              </p:ext>
            </p:extLst>
          </p:nvPr>
        </p:nvGraphicFramePr>
        <p:xfrm>
          <a:off x="635456" y="5638800"/>
          <a:ext cx="10112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3" name="Equation" r:id="rId16" imgW="520700" imgH="177800" progId="Equation.DSMT36">
                  <p:embed/>
                </p:oleObj>
              </mc:Choice>
              <mc:Fallback>
                <p:oleObj name="Equation" r:id="rId16" imgW="5207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56" y="5638800"/>
                        <a:ext cx="10112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89456"/>
              </p:ext>
            </p:extLst>
          </p:nvPr>
        </p:nvGraphicFramePr>
        <p:xfrm>
          <a:off x="3349625" y="5413375"/>
          <a:ext cx="12334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" name="Equation" r:id="rId18" imgW="634680" imgH="431640" progId="Equation.DSMT4">
                  <p:embed/>
                </p:oleObj>
              </mc:Choice>
              <mc:Fallback>
                <p:oleObj name="Equation" r:id="rId18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5413375"/>
                        <a:ext cx="12334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05375"/>
              </p:ext>
            </p:extLst>
          </p:nvPr>
        </p:nvGraphicFramePr>
        <p:xfrm>
          <a:off x="1528763" y="1854200"/>
          <a:ext cx="9366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5" name="MathType Equation 3.6+" r:id="rId20" imgW="482600" imgH="393700" progId="Equation.DSMT36">
                  <p:embed/>
                </p:oleObj>
              </mc:Choice>
              <mc:Fallback>
                <p:oleObj name="MathType Equation 3.6+" r:id="rId20" imgW="482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1854200"/>
                        <a:ext cx="9366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177023"/>
              </p:ext>
            </p:extLst>
          </p:nvPr>
        </p:nvGraphicFramePr>
        <p:xfrm>
          <a:off x="4772025" y="1900238"/>
          <a:ext cx="7143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22" imgW="368300" imgH="355600" progId="Equation.DSMT36">
                  <p:embed/>
                </p:oleObj>
              </mc:Choice>
              <mc:Fallback>
                <p:oleObj name="Equation" r:id="rId22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1900238"/>
                        <a:ext cx="7143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69909"/>
              </p:ext>
            </p:extLst>
          </p:nvPr>
        </p:nvGraphicFramePr>
        <p:xfrm>
          <a:off x="1415247" y="3200400"/>
          <a:ext cx="9366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" name="Equation" r:id="rId24" imgW="482600" imgH="393700" progId="Equation.DSMT36">
                  <p:embed/>
                </p:oleObj>
              </mc:Choice>
              <mc:Fallback>
                <p:oleObj name="Equation" r:id="rId24" imgW="482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247" y="3200400"/>
                        <a:ext cx="9366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901808"/>
              </p:ext>
            </p:extLst>
          </p:nvPr>
        </p:nvGraphicFramePr>
        <p:xfrm>
          <a:off x="4462318" y="3136900"/>
          <a:ext cx="9366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8" name="Equation" r:id="rId26" imgW="482600" imgH="393700" progId="Equation.DSMT36">
                  <p:embed/>
                </p:oleObj>
              </mc:Choice>
              <mc:Fallback>
                <p:oleObj name="Equation" r:id="rId26" imgW="482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318" y="3136900"/>
                        <a:ext cx="9366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8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334510"/>
              </p:ext>
            </p:extLst>
          </p:nvPr>
        </p:nvGraphicFramePr>
        <p:xfrm>
          <a:off x="1663700" y="4525963"/>
          <a:ext cx="61595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9" name="Equation" r:id="rId28" imgW="317500" imgH="139700" progId="Equation.DSMT36">
                  <p:embed/>
                </p:oleObj>
              </mc:Choice>
              <mc:Fallback>
                <p:oleObj name="Equation" r:id="rId28" imgW="3175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4525963"/>
                        <a:ext cx="61595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9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011900"/>
              </p:ext>
            </p:extLst>
          </p:nvPr>
        </p:nvGraphicFramePr>
        <p:xfrm>
          <a:off x="4327525" y="4514850"/>
          <a:ext cx="15525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0" name="Equation" r:id="rId30" imgW="800100" imgH="177800" progId="Equation.DSMT36">
                  <p:embed/>
                </p:oleObj>
              </mc:Choice>
              <mc:Fallback>
                <p:oleObj name="Equation" r:id="rId30" imgW="8001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4514850"/>
                        <a:ext cx="15525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9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38529"/>
              </p:ext>
            </p:extLst>
          </p:nvPr>
        </p:nvGraphicFramePr>
        <p:xfrm>
          <a:off x="1626056" y="5668963"/>
          <a:ext cx="61595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1" name="Equation" r:id="rId32" imgW="317500" imgH="139700" progId="Equation.DSMT36">
                  <p:embed/>
                </p:oleObj>
              </mc:Choice>
              <mc:Fallback>
                <p:oleObj name="Equation" r:id="rId32" imgW="3175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056" y="5668963"/>
                        <a:ext cx="61595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9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900086"/>
              </p:ext>
            </p:extLst>
          </p:nvPr>
        </p:nvGraphicFramePr>
        <p:xfrm>
          <a:off x="4699000" y="5651500"/>
          <a:ext cx="863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" name="Equation" r:id="rId34" imgW="444500" imgH="190500" progId="Equation.DSMT36">
                  <p:embed/>
                </p:oleObj>
              </mc:Choice>
              <mc:Fallback>
                <p:oleObj name="Equation" r:id="rId34" imgW="4445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5651500"/>
                        <a:ext cx="8636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106921"/>
            <a:ext cx="1403350" cy="1264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3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60325"/>
            <a:ext cx="1736725" cy="167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7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utoUpdateAnimBg="0"/>
      <p:bldP spid="1771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441325" y="2128838"/>
            <a:ext cx="1952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1.  sin 25</a:t>
            </a:r>
            <a:r>
              <a:rPr lang="en-US" sz="2800" baseline="30000" dirty="0">
                <a:solidFill>
                  <a:schemeClr val="accent2"/>
                </a:solidFill>
                <a:ea typeface="ＭＳ Ｐゴシック" pitchFamily="34" charset="-128"/>
              </a:rPr>
              <a:t>0  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=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708525" y="2128838"/>
            <a:ext cx="2273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2.   </a:t>
            </a:r>
            <a:r>
              <a:rPr lang="en-US" sz="2800" dirty="0" err="1">
                <a:solidFill>
                  <a:schemeClr val="accent2"/>
                </a:solidFill>
                <a:ea typeface="ＭＳ Ｐゴシック" pitchFamily="34" charset="-128"/>
              </a:rPr>
              <a:t>cos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375</a:t>
            </a:r>
            <a:r>
              <a:rPr lang="en-US" sz="2800" baseline="30000" dirty="0" smtClean="0">
                <a:solidFill>
                  <a:schemeClr val="accent2"/>
                </a:solidFill>
                <a:ea typeface="ＭＳ Ｐゴシック" pitchFamily="34" charset="-128"/>
              </a:rPr>
              <a:t>0  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=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424815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5. 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708525" y="3259138"/>
            <a:ext cx="2222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4.   </a:t>
            </a:r>
            <a:r>
              <a:rPr lang="en-US" sz="2800" dirty="0" err="1" smtClean="0">
                <a:solidFill>
                  <a:schemeClr val="accent2"/>
                </a:solidFill>
                <a:ea typeface="ＭＳ Ｐゴシック" pitchFamily="34" charset="-128"/>
              </a:rPr>
              <a:t>csc</a:t>
            </a: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 1.57</a:t>
            </a:r>
            <a:r>
              <a:rPr lang="en-US" sz="2800" baseline="30000" dirty="0" smtClean="0">
                <a:solidFill>
                  <a:schemeClr val="accent2"/>
                </a:solidFill>
                <a:ea typeface="ＭＳ Ｐゴシック" pitchFamily="34" charset="-128"/>
              </a:rPr>
              <a:t>  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=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33400" y="3181350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3.   </a:t>
            </a:r>
            <a:endParaRPr lang="en-US" sz="2800" baseline="30000" dirty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4800600" y="4324350"/>
            <a:ext cx="228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6.    </a:t>
            </a: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cot 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270</a:t>
            </a:r>
            <a:r>
              <a:rPr lang="en-US" sz="2800" baseline="30000" dirty="0">
                <a:solidFill>
                  <a:schemeClr val="accent2"/>
                </a:solidFill>
                <a:ea typeface="ＭＳ Ｐゴシック" pitchFamily="34" charset="-128"/>
              </a:rPr>
              <a:t>0</a:t>
            </a:r>
            <a:r>
              <a:rPr lang="en-US" sz="2800" dirty="0">
                <a:solidFill>
                  <a:schemeClr val="accent2"/>
                </a:solidFill>
                <a:ea typeface="ＭＳ Ｐゴシック" pitchFamily="34" charset="-128"/>
              </a:rPr>
              <a:t>=</a:t>
            </a:r>
            <a:r>
              <a:rPr lang="en-US" sz="2800" baseline="30000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112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683879"/>
              </p:ext>
            </p:extLst>
          </p:nvPr>
        </p:nvGraphicFramePr>
        <p:xfrm>
          <a:off x="2455863" y="2190750"/>
          <a:ext cx="12017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9" name="Equation" r:id="rId4" imgW="469900" imgH="152400" progId="Equation.DSMT4">
                  <p:embed/>
                </p:oleObj>
              </mc:Choice>
              <mc:Fallback>
                <p:oleObj name="Equation" r:id="rId4" imgW="4699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2190750"/>
                        <a:ext cx="12017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21333"/>
              </p:ext>
            </p:extLst>
          </p:nvPr>
        </p:nvGraphicFramePr>
        <p:xfrm>
          <a:off x="7065963" y="2176463"/>
          <a:ext cx="10874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Equation" r:id="rId6" imgW="469900" imgH="165100" progId="Equation.DSMT4">
                  <p:embed/>
                </p:oleObj>
              </mc:Choice>
              <mc:Fallback>
                <p:oleObj name="Equation" r:id="rId6" imgW="469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2176463"/>
                        <a:ext cx="10874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756212"/>
              </p:ext>
            </p:extLst>
          </p:nvPr>
        </p:nvGraphicFramePr>
        <p:xfrm>
          <a:off x="2611438" y="4249738"/>
          <a:ext cx="11842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4249738"/>
                        <a:ext cx="11842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91319"/>
              </p:ext>
            </p:extLst>
          </p:nvPr>
        </p:nvGraphicFramePr>
        <p:xfrm>
          <a:off x="7491413" y="3294063"/>
          <a:ext cx="2063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413" y="3294063"/>
                        <a:ext cx="2063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1220"/>
              </p:ext>
            </p:extLst>
          </p:nvPr>
        </p:nvGraphicFramePr>
        <p:xfrm>
          <a:off x="2687638" y="3290887"/>
          <a:ext cx="12747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Equation" r:id="rId12" imgW="545760" imgH="177480" progId="Equation.DSMT4">
                  <p:embed/>
                </p:oleObj>
              </mc:Choice>
              <mc:Fallback>
                <p:oleObj name="Equation" r:id="rId12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3290887"/>
                        <a:ext cx="12747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850753"/>
              </p:ext>
            </p:extLst>
          </p:nvPr>
        </p:nvGraphicFramePr>
        <p:xfrm>
          <a:off x="7391400" y="4375150"/>
          <a:ext cx="3127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75150"/>
                        <a:ext cx="31273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1323439" y="136093"/>
            <a:ext cx="698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dirty="0" smtClean="0">
                <a:solidFill>
                  <a:srgbClr val="339933"/>
                </a:solidFill>
                <a:ea typeface="ＭＳ Ｐゴシック" pitchFamily="34" charset="-128"/>
              </a:rPr>
              <a:t>Approximate Values for </a:t>
            </a:r>
            <a:r>
              <a:rPr lang="en-US" dirty="0">
                <a:solidFill>
                  <a:srgbClr val="339933"/>
                </a:solidFill>
                <a:ea typeface="ＭＳ Ｐゴシック" pitchFamily="34" charset="-128"/>
              </a:rPr>
              <a:t>Trig Ratios</a:t>
            </a:r>
            <a:r>
              <a:rPr lang="en-US" sz="1800" dirty="0">
                <a:solidFill>
                  <a:srgbClr val="339933"/>
                </a:solidFill>
                <a:ea typeface="ＭＳ Ｐゴシック" pitchFamily="34" charset="-128"/>
              </a:rPr>
              <a:t> (four decimal places)</a:t>
            </a:r>
            <a:endParaRPr lang="en-US" sz="2800" dirty="0">
              <a:solidFill>
                <a:srgbClr val="339933"/>
              </a:solidFill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533719"/>
              </p:ext>
            </p:extLst>
          </p:nvPr>
        </p:nvGraphicFramePr>
        <p:xfrm>
          <a:off x="1020763" y="3028950"/>
          <a:ext cx="16446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Equation" r:id="rId16" imgW="761760" imgH="431640" progId="Equation.DSMT4">
                  <p:embed/>
                </p:oleObj>
              </mc:Choice>
              <mc:Fallback>
                <p:oleObj name="Equation" r:id="rId16" imgW="761760" imgH="4316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3028950"/>
                        <a:ext cx="16446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2469"/>
              </p:ext>
            </p:extLst>
          </p:nvPr>
        </p:nvGraphicFramePr>
        <p:xfrm>
          <a:off x="971550" y="4095750"/>
          <a:ext cx="16192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6" name="Equation" r:id="rId18" imgW="749160" imgH="431640" progId="Equation.DSMT4">
                  <p:embed/>
                </p:oleObj>
              </mc:Choice>
              <mc:Fallback>
                <p:oleObj name="Equation" r:id="rId18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0"/>
                        <a:ext cx="16192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76200"/>
            <a:ext cx="1085511" cy="1447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8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164519" y="655975"/>
            <a:ext cx="7141281" cy="735872"/>
            <a:chOff x="149864" y="5242740"/>
            <a:chExt cx="7141281" cy="735872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685800" y="5242740"/>
              <a:ext cx="6605345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ea typeface="ＭＳ Ｐゴシック" pitchFamily="28" charset="-128"/>
                </a:rPr>
                <a:t>The mode of calculator must match the domain of the angle, degrees or radians.</a:t>
              </a:r>
              <a:endParaRPr lang="en-US" sz="2000" b="1" dirty="0">
                <a:solidFill>
                  <a:srgbClr val="0070C0"/>
                </a:solidFill>
                <a:ea typeface="ＭＳ Ｐゴシック" pitchFamily="28" charset="-128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864" y="5394581"/>
              <a:ext cx="584031" cy="5840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50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autoUpdateAnimBg="0"/>
      <p:bldP spid="112644" grpId="0" autoUpdateAnimBg="0"/>
      <p:bldP spid="112645" grpId="0" autoUpdateAnimBg="0"/>
      <p:bldP spid="112646" grpId="0" autoUpdateAnimBg="0"/>
      <p:bldP spid="112648" grpId="0" autoUpdateAnimBg="0"/>
      <p:bldP spid="1126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3607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6534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Exact Values of Trig Ratios given an angle or P(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Page 201</a:t>
            </a:r>
          </a:p>
          <a:p>
            <a:r>
              <a:rPr lang="en-US" sz="2400" b="1" dirty="0" smtClean="0"/>
              <a:t>1, 2, 3, 6, 7, 8, 13 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419</Words>
  <Application>Microsoft Office PowerPoint</Application>
  <PresentationFormat>On-screen Show (4:3)</PresentationFormat>
  <Paragraphs>89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MathType Equation 3.6+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33</cp:revision>
  <dcterms:created xsi:type="dcterms:W3CDTF">2012-10-07T17:47:19Z</dcterms:created>
  <dcterms:modified xsi:type="dcterms:W3CDTF">2012-10-09T01:22:44Z</dcterms:modified>
</cp:coreProperties>
</file>