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Relationship Id="rId14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image" Target="../media/image45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12" Type="http://schemas.openxmlformats.org/officeDocument/2006/relationships/image" Target="../media/image58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image" Target="../media/image70.wmf"/><Relationship Id="rId18" Type="http://schemas.openxmlformats.org/officeDocument/2006/relationships/image" Target="../media/image75.wmf"/><Relationship Id="rId3" Type="http://schemas.openxmlformats.org/officeDocument/2006/relationships/image" Target="../media/image62.wmf"/><Relationship Id="rId7" Type="http://schemas.openxmlformats.org/officeDocument/2006/relationships/image" Target="../media/image65.wmf"/><Relationship Id="rId12" Type="http://schemas.openxmlformats.org/officeDocument/2006/relationships/image" Target="../media/image69.wmf"/><Relationship Id="rId17" Type="http://schemas.openxmlformats.org/officeDocument/2006/relationships/image" Target="../media/image74.wmf"/><Relationship Id="rId2" Type="http://schemas.openxmlformats.org/officeDocument/2006/relationships/image" Target="../media/image61.wmf"/><Relationship Id="rId16" Type="http://schemas.openxmlformats.org/officeDocument/2006/relationships/image" Target="../media/image73.wmf"/><Relationship Id="rId1" Type="http://schemas.openxmlformats.org/officeDocument/2006/relationships/image" Target="../media/image60.wmf"/><Relationship Id="rId6" Type="http://schemas.openxmlformats.org/officeDocument/2006/relationships/image" Target="../media/image51.wmf"/><Relationship Id="rId11" Type="http://schemas.openxmlformats.org/officeDocument/2006/relationships/image" Target="../media/image68.wmf"/><Relationship Id="rId5" Type="http://schemas.openxmlformats.org/officeDocument/2006/relationships/image" Target="../media/image64.wmf"/><Relationship Id="rId15" Type="http://schemas.openxmlformats.org/officeDocument/2006/relationships/image" Target="../media/image72.wmf"/><Relationship Id="rId10" Type="http://schemas.openxmlformats.org/officeDocument/2006/relationships/image" Target="../media/image67.wmf"/><Relationship Id="rId4" Type="http://schemas.openxmlformats.org/officeDocument/2006/relationships/image" Target="../media/image63.wmf"/><Relationship Id="rId9" Type="http://schemas.openxmlformats.org/officeDocument/2006/relationships/image" Target="../media/image54.wmf"/><Relationship Id="rId14" Type="http://schemas.openxmlformats.org/officeDocument/2006/relationships/image" Target="../media/image7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A3CFB-0364-454A-83BC-EC264FC9B4FB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7C611-2157-4894-B4BD-2AD11C6FC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5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C15EB219-EC79-4884-9DA4-86E85F1BD45D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D3E762-A4A7-4567-8E0E-409D98B967BD}" type="slidenum">
              <a:rPr lang="en-US"/>
              <a:pPr/>
              <a:t>3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FB65C8-40F6-407C-8DF4-A7631F0F63B5}" type="slidenum">
              <a:rPr lang="en-US"/>
              <a:pPr/>
              <a:t>4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00670-4523-4C87-8BE0-55195C0A9354}" type="slidenum">
              <a:rPr lang="en-US"/>
              <a:pPr/>
              <a:t>6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4431BD-E995-47C7-9A1A-AB8AA74DFAAB}" type="slidenum">
              <a:rPr lang="en-US"/>
              <a:pPr/>
              <a:t>7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F05A-D61C-4047-9C9A-540BCDCCED72}" type="datetime1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8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2D32-0888-4D6C-BF40-FDC153BE86CE}" type="datetime1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7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8E92-6F4F-4BDC-93C5-A0ECBE5F9359}" type="datetime1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1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C2793-1E39-4422-9BCC-13FFEE86D631}" type="datetime1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8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5E34-9791-4348-92FE-E84D9D7860F6}" type="datetime1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4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4A8D-26DE-4647-87DC-37141713ABDD}" type="datetime1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1800-B64F-42AE-82F0-DA26D1D9CECB}" type="datetime1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DB28-AEC5-4872-ACB1-5213FB9267C3}" type="datetime1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8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6AAE-D7AA-47DA-917C-E0B4395C242B}" type="datetime1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0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42D-EA82-4F02-A7E9-D2E7E47C0100}" type="datetime1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4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1281-B23B-466B-8AB6-8F2D407BF445}" type="datetime1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5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753D-5380-4260-9F7B-01E2C539068A}" type="datetime1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03340-BEBE-4510-829A-0BDDD546A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3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18.bin"/><Relationship Id="rId26" Type="http://schemas.openxmlformats.org/officeDocument/2006/relationships/oleObject" Target="../embeddings/oleObject22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9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7.wmf"/><Relationship Id="rId25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20" Type="http://schemas.openxmlformats.org/officeDocument/2006/relationships/oleObject" Target="../embeddings/oleObject19.bin"/><Relationship Id="rId29" Type="http://schemas.openxmlformats.org/officeDocument/2006/relationships/image" Target="../media/image23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wmf"/><Relationship Id="rId24" Type="http://schemas.openxmlformats.org/officeDocument/2006/relationships/oleObject" Target="../embeddings/oleObject21.bin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23" Type="http://schemas.openxmlformats.org/officeDocument/2006/relationships/image" Target="../media/image20.wmf"/><Relationship Id="rId28" Type="http://schemas.openxmlformats.org/officeDocument/2006/relationships/oleObject" Target="../embeddings/oleObject23.bin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18.wmf"/><Relationship Id="rId31" Type="http://schemas.openxmlformats.org/officeDocument/2006/relationships/image" Target="../media/image24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6.bin"/><Relationship Id="rId22" Type="http://schemas.openxmlformats.org/officeDocument/2006/relationships/oleObject" Target="../embeddings/oleObject20.bin"/><Relationship Id="rId27" Type="http://schemas.openxmlformats.org/officeDocument/2006/relationships/image" Target="../media/image22.wmf"/><Relationship Id="rId30" Type="http://schemas.openxmlformats.org/officeDocument/2006/relationships/oleObject" Target="../embeddings/oleObject2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5.wmf"/><Relationship Id="rId10" Type="http://schemas.openxmlformats.org/officeDocument/2006/relationships/image" Target="../media/image29.jpeg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2.png"/><Relationship Id="rId9" Type="http://schemas.openxmlformats.org/officeDocument/2006/relationships/image" Target="../media/image2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7.wmf"/><Relationship Id="rId18" Type="http://schemas.openxmlformats.org/officeDocument/2006/relationships/oleObject" Target="../embeddings/oleObject36.bin"/><Relationship Id="rId26" Type="http://schemas.openxmlformats.org/officeDocument/2006/relationships/oleObject" Target="../embeddings/oleObject40.bin"/><Relationship Id="rId3" Type="http://schemas.openxmlformats.org/officeDocument/2006/relationships/oleObject" Target="../embeddings/oleObject29.bin"/><Relationship Id="rId21" Type="http://schemas.openxmlformats.org/officeDocument/2006/relationships/image" Target="../media/image41.wmf"/><Relationship Id="rId7" Type="http://schemas.openxmlformats.org/officeDocument/2006/relationships/image" Target="../media/image46.jpeg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39.wmf"/><Relationship Id="rId25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7.bin"/><Relationship Id="rId29" Type="http://schemas.openxmlformats.org/officeDocument/2006/relationships/image" Target="../media/image4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4.wmf"/><Relationship Id="rId11" Type="http://schemas.openxmlformats.org/officeDocument/2006/relationships/image" Target="../media/image36.wmf"/><Relationship Id="rId24" Type="http://schemas.openxmlformats.org/officeDocument/2006/relationships/oleObject" Target="../embeddings/oleObject39.bin"/><Relationship Id="rId5" Type="http://schemas.openxmlformats.org/officeDocument/2006/relationships/oleObject" Target="../embeddings/oleObject30.bin"/><Relationship Id="rId15" Type="http://schemas.openxmlformats.org/officeDocument/2006/relationships/image" Target="../media/image38.wmf"/><Relationship Id="rId23" Type="http://schemas.openxmlformats.org/officeDocument/2006/relationships/image" Target="../media/image42.wmf"/><Relationship Id="rId28" Type="http://schemas.openxmlformats.org/officeDocument/2006/relationships/oleObject" Target="../embeddings/oleObject41.bin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40.wmf"/><Relationship Id="rId4" Type="http://schemas.openxmlformats.org/officeDocument/2006/relationships/image" Target="../media/image33.wmf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4.bin"/><Relationship Id="rId22" Type="http://schemas.openxmlformats.org/officeDocument/2006/relationships/oleObject" Target="../embeddings/oleObject38.bin"/><Relationship Id="rId27" Type="http://schemas.openxmlformats.org/officeDocument/2006/relationships/image" Target="../media/image4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51.wmf"/><Relationship Id="rId18" Type="http://schemas.openxmlformats.org/officeDocument/2006/relationships/oleObject" Target="../embeddings/oleObject49.bin"/><Relationship Id="rId26" Type="http://schemas.openxmlformats.org/officeDocument/2006/relationships/oleObject" Target="../embeddings/oleObject53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55.wmf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53.wmf"/><Relationship Id="rId25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8.bin"/><Relationship Id="rId20" Type="http://schemas.openxmlformats.org/officeDocument/2006/relationships/oleObject" Target="../embeddings/oleObject50.bin"/><Relationship Id="rId29" Type="http://schemas.openxmlformats.org/officeDocument/2006/relationships/image" Target="../media/image59.png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50.wmf"/><Relationship Id="rId24" Type="http://schemas.openxmlformats.org/officeDocument/2006/relationships/oleObject" Target="../embeddings/oleObject52.bin"/><Relationship Id="rId5" Type="http://schemas.openxmlformats.org/officeDocument/2006/relationships/image" Target="../media/image47.wmf"/><Relationship Id="rId15" Type="http://schemas.openxmlformats.org/officeDocument/2006/relationships/image" Target="../media/image52.wmf"/><Relationship Id="rId23" Type="http://schemas.openxmlformats.org/officeDocument/2006/relationships/image" Target="../media/image56.wmf"/><Relationship Id="rId28" Type="http://schemas.openxmlformats.org/officeDocument/2006/relationships/image" Target="../media/image32.png"/><Relationship Id="rId10" Type="http://schemas.openxmlformats.org/officeDocument/2006/relationships/oleObject" Target="../embeddings/oleObject45.bin"/><Relationship Id="rId19" Type="http://schemas.openxmlformats.org/officeDocument/2006/relationships/image" Target="../media/image54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47.bin"/><Relationship Id="rId22" Type="http://schemas.openxmlformats.org/officeDocument/2006/relationships/oleObject" Target="../embeddings/oleObject51.bin"/><Relationship Id="rId27" Type="http://schemas.openxmlformats.org/officeDocument/2006/relationships/image" Target="../media/image5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63.wmf"/><Relationship Id="rId18" Type="http://schemas.openxmlformats.org/officeDocument/2006/relationships/oleObject" Target="../embeddings/oleObject60.bin"/><Relationship Id="rId26" Type="http://schemas.openxmlformats.org/officeDocument/2006/relationships/oleObject" Target="../embeddings/oleObject64.bin"/><Relationship Id="rId39" Type="http://schemas.openxmlformats.org/officeDocument/2006/relationships/image" Target="../media/image74.wmf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66.wmf"/><Relationship Id="rId34" Type="http://schemas.openxmlformats.org/officeDocument/2006/relationships/oleObject" Target="../embeddings/oleObject68.bin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51.wmf"/><Relationship Id="rId25" Type="http://schemas.openxmlformats.org/officeDocument/2006/relationships/image" Target="../media/image67.wmf"/><Relationship Id="rId33" Type="http://schemas.openxmlformats.org/officeDocument/2006/relationships/image" Target="../media/image71.wmf"/><Relationship Id="rId38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9.bin"/><Relationship Id="rId20" Type="http://schemas.openxmlformats.org/officeDocument/2006/relationships/oleObject" Target="../embeddings/oleObject61.bin"/><Relationship Id="rId29" Type="http://schemas.openxmlformats.org/officeDocument/2006/relationships/image" Target="../media/image69.wmf"/><Relationship Id="rId41" Type="http://schemas.openxmlformats.org/officeDocument/2006/relationships/image" Target="../media/image75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62.wmf"/><Relationship Id="rId24" Type="http://schemas.openxmlformats.org/officeDocument/2006/relationships/oleObject" Target="../embeddings/oleObject63.bin"/><Relationship Id="rId32" Type="http://schemas.openxmlformats.org/officeDocument/2006/relationships/oleObject" Target="../embeddings/oleObject67.bin"/><Relationship Id="rId37" Type="http://schemas.openxmlformats.org/officeDocument/2006/relationships/image" Target="../media/image73.wmf"/><Relationship Id="rId40" Type="http://schemas.openxmlformats.org/officeDocument/2006/relationships/oleObject" Target="../embeddings/oleObject71.bin"/><Relationship Id="rId5" Type="http://schemas.openxmlformats.org/officeDocument/2006/relationships/image" Target="../media/image59.png"/><Relationship Id="rId15" Type="http://schemas.openxmlformats.org/officeDocument/2006/relationships/image" Target="../media/image64.wmf"/><Relationship Id="rId23" Type="http://schemas.openxmlformats.org/officeDocument/2006/relationships/image" Target="../media/image54.wmf"/><Relationship Id="rId28" Type="http://schemas.openxmlformats.org/officeDocument/2006/relationships/oleObject" Target="../embeddings/oleObject65.bin"/><Relationship Id="rId36" Type="http://schemas.openxmlformats.org/officeDocument/2006/relationships/oleObject" Target="../embeddings/oleObject69.bin"/><Relationship Id="rId10" Type="http://schemas.openxmlformats.org/officeDocument/2006/relationships/oleObject" Target="../embeddings/oleObject56.bin"/><Relationship Id="rId19" Type="http://schemas.openxmlformats.org/officeDocument/2006/relationships/image" Target="../media/image65.wmf"/><Relationship Id="rId31" Type="http://schemas.openxmlformats.org/officeDocument/2006/relationships/image" Target="../media/image70.wmf"/><Relationship Id="rId4" Type="http://schemas.openxmlformats.org/officeDocument/2006/relationships/image" Target="../media/image32.png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58.bin"/><Relationship Id="rId22" Type="http://schemas.openxmlformats.org/officeDocument/2006/relationships/oleObject" Target="../embeddings/oleObject62.bin"/><Relationship Id="rId27" Type="http://schemas.openxmlformats.org/officeDocument/2006/relationships/image" Target="../media/image68.wmf"/><Relationship Id="rId30" Type="http://schemas.openxmlformats.org/officeDocument/2006/relationships/oleObject" Target="../embeddings/oleObject66.bin"/><Relationship Id="rId35" Type="http://schemas.openxmlformats.org/officeDocument/2006/relationships/image" Target="../media/image7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13" Type="http://schemas.openxmlformats.org/officeDocument/2006/relationships/image" Target="../media/image80.wmf"/><Relationship Id="rId18" Type="http://schemas.openxmlformats.org/officeDocument/2006/relationships/oleObject" Target="../embeddings/oleObject79.bin"/><Relationship Id="rId3" Type="http://schemas.openxmlformats.org/officeDocument/2006/relationships/oleObject" Target="../embeddings/oleObject72.bin"/><Relationship Id="rId21" Type="http://schemas.openxmlformats.org/officeDocument/2006/relationships/image" Target="../media/image84.wmf"/><Relationship Id="rId7" Type="http://schemas.openxmlformats.org/officeDocument/2006/relationships/image" Target="../media/image77.wmf"/><Relationship Id="rId12" Type="http://schemas.openxmlformats.org/officeDocument/2006/relationships/oleObject" Target="../embeddings/oleObject76.bin"/><Relationship Id="rId17" Type="http://schemas.openxmlformats.org/officeDocument/2006/relationships/image" Target="../media/image8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8.bin"/><Relationship Id="rId20" Type="http://schemas.openxmlformats.org/officeDocument/2006/relationships/oleObject" Target="../embeddings/oleObject80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79.wmf"/><Relationship Id="rId5" Type="http://schemas.openxmlformats.org/officeDocument/2006/relationships/image" Target="../media/image85.png"/><Relationship Id="rId15" Type="http://schemas.openxmlformats.org/officeDocument/2006/relationships/image" Target="../media/image81.wmf"/><Relationship Id="rId10" Type="http://schemas.openxmlformats.org/officeDocument/2006/relationships/oleObject" Target="../embeddings/oleObject75.bin"/><Relationship Id="rId19" Type="http://schemas.openxmlformats.org/officeDocument/2006/relationships/image" Target="../media/image83.wmf"/><Relationship Id="rId4" Type="http://schemas.openxmlformats.org/officeDocument/2006/relationships/image" Target="../media/image76.wmf"/><Relationship Id="rId9" Type="http://schemas.openxmlformats.org/officeDocument/2006/relationships/image" Target="../media/image78.wmf"/><Relationship Id="rId14" Type="http://schemas.openxmlformats.org/officeDocument/2006/relationships/oleObject" Target="../embeddings/oleObject7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3230" y="-76200"/>
            <a:ext cx="7731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4.3B Trigonometric Ratios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081463" y="1143000"/>
            <a:ext cx="45146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/>
              <a:t>Does point P lie on the unit circle?</a:t>
            </a:r>
            <a:endParaRPr lang="en-US" sz="2400" b="1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211648"/>
              </p:ext>
            </p:extLst>
          </p:nvPr>
        </p:nvGraphicFramePr>
        <p:xfrm>
          <a:off x="445521" y="1066800"/>
          <a:ext cx="13716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9" name="Equation" r:id="rId3" imgW="914400" imgH="431640" progId="Equation.DSMT4">
                  <p:embed/>
                </p:oleObj>
              </mc:Choice>
              <mc:Fallback>
                <p:oleObj name="Equation" r:id="rId3" imgW="914400" imgH="431640" progId="Equation.DSMT4">
                  <p:embed/>
                  <p:pic>
                    <p:nvPicPr>
                      <p:cNvPr id="0" name="Object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521" y="1066800"/>
                        <a:ext cx="13716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0" y="2895600"/>
            <a:ext cx="90292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/>
              <a:t>If Point P is the point on the terminal arm of angle </a:t>
            </a:r>
            <a:r>
              <a:rPr lang="en-US" sz="2400" b="1" dirty="0" smtClean="0">
                <a:sym typeface="Symbol"/>
              </a:rPr>
              <a:t> that intersects the unit circle, in which quadrant does P lie?</a:t>
            </a:r>
            <a:endParaRPr lang="en-US" sz="2400" b="1" dirty="0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603563"/>
              </p:ext>
            </p:extLst>
          </p:nvPr>
        </p:nvGraphicFramePr>
        <p:xfrm>
          <a:off x="533400" y="1800225"/>
          <a:ext cx="16764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0" name="Equation" r:id="rId5" imgW="1117440" imgH="469800" progId="Equation.DSMT4">
                  <p:embed/>
                </p:oleObj>
              </mc:Choice>
              <mc:Fallback>
                <p:oleObj name="Equation" r:id="rId5" imgW="111744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00225"/>
                        <a:ext cx="16764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42132"/>
              </p:ext>
            </p:extLst>
          </p:nvPr>
        </p:nvGraphicFramePr>
        <p:xfrm>
          <a:off x="2514600" y="1885950"/>
          <a:ext cx="11620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1" name="Equation" r:id="rId7" imgW="774360" imgH="393480" progId="Equation.DSMT4">
                  <p:embed/>
                </p:oleObj>
              </mc:Choice>
              <mc:Fallback>
                <p:oleObj name="Equation" r:id="rId7" imgW="774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885950"/>
                        <a:ext cx="11620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491054"/>
              </p:ext>
            </p:extLst>
          </p:nvPr>
        </p:nvGraphicFramePr>
        <p:xfrm>
          <a:off x="2590800" y="2667000"/>
          <a:ext cx="32385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2" name="Equation" r:id="rId9" imgW="215640" imgH="164880" progId="Equation.DSMT4">
                  <p:embed/>
                </p:oleObj>
              </mc:Choice>
              <mc:Fallback>
                <p:oleObj name="Equation" r:id="rId9" imgW="215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667000"/>
                        <a:ext cx="323850" cy="24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6603015" y="1142999"/>
            <a:ext cx="8193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Yes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5791200" y="3276600"/>
            <a:ext cx="8193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III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0" y="3962400"/>
            <a:ext cx="777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/>
              <a:t>Determine the exact values of the 6 trigonometric ratios.</a:t>
            </a:r>
            <a:endParaRPr lang="en-US" sz="2400" b="1" dirty="0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678622"/>
              </p:ext>
            </p:extLst>
          </p:nvPr>
        </p:nvGraphicFramePr>
        <p:xfrm>
          <a:off x="431800" y="4648200"/>
          <a:ext cx="13065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" name="Equation" r:id="rId11" imgW="749160" imgH="393480" progId="Equation.DSMT4">
                  <p:embed/>
                </p:oleObj>
              </mc:Choice>
              <mc:Fallback>
                <p:oleObj name="Equation" r:id="rId11" imgW="74916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4648200"/>
                        <a:ext cx="13065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879321"/>
              </p:ext>
            </p:extLst>
          </p:nvPr>
        </p:nvGraphicFramePr>
        <p:xfrm>
          <a:off x="2838450" y="4681538"/>
          <a:ext cx="1363663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4" name="Equation" r:id="rId13" imgW="761760" imgH="393480" progId="Equation.DSMT4">
                  <p:embed/>
                </p:oleObj>
              </mc:Choice>
              <mc:Fallback>
                <p:oleObj name="Equation" r:id="rId13" imgW="76176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450" y="4681538"/>
                        <a:ext cx="1363663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556038"/>
              </p:ext>
            </p:extLst>
          </p:nvPr>
        </p:nvGraphicFramePr>
        <p:xfrm>
          <a:off x="5251450" y="4659313"/>
          <a:ext cx="11811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5" name="Equation" r:id="rId15" imgW="660240" imgH="393480" progId="Equation.DSMT4">
                  <p:embed/>
                </p:oleObj>
              </mc:Choice>
              <mc:Fallback>
                <p:oleObj name="Equation" r:id="rId15" imgW="66024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450" y="4659313"/>
                        <a:ext cx="11811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019321"/>
              </p:ext>
            </p:extLst>
          </p:nvPr>
        </p:nvGraphicFramePr>
        <p:xfrm>
          <a:off x="442913" y="5654675"/>
          <a:ext cx="1328737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6" name="Equation" r:id="rId17" imgW="761760" imgH="393480" progId="Equation.DSMT4">
                  <p:embed/>
                </p:oleObj>
              </mc:Choice>
              <mc:Fallback>
                <p:oleObj name="Equation" r:id="rId17" imgW="76176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3" y="5654675"/>
                        <a:ext cx="1328737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250654"/>
              </p:ext>
            </p:extLst>
          </p:nvPr>
        </p:nvGraphicFramePr>
        <p:xfrm>
          <a:off x="2863850" y="5644356"/>
          <a:ext cx="1338263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7" name="Equation" r:id="rId19" imgW="749160" imgH="393480" progId="Equation.DSMT4">
                  <p:embed/>
                </p:oleObj>
              </mc:Choice>
              <mc:Fallback>
                <p:oleObj name="Equation" r:id="rId19" imgW="74916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3850" y="5644356"/>
                        <a:ext cx="1338263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03613"/>
              </p:ext>
            </p:extLst>
          </p:nvPr>
        </p:nvGraphicFramePr>
        <p:xfrm>
          <a:off x="5411788" y="5643563"/>
          <a:ext cx="1179512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8" name="Equation" r:id="rId21" imgW="660240" imgH="393480" progId="Equation.DSMT4">
                  <p:embed/>
                </p:oleObj>
              </mc:Choice>
              <mc:Fallback>
                <p:oleObj name="Equation" r:id="rId21" imgW="66024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1788" y="5643563"/>
                        <a:ext cx="1179512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1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5" grpId="0" autoUpdateAnimBg="0"/>
      <p:bldP spid="40" grpId="0"/>
      <p:bldP spid="42" grpId="0"/>
      <p:bldP spid="4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952500" y="212725"/>
            <a:ext cx="6515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326AFF"/>
                </a:solidFill>
              </a:rPr>
              <a:t>Determine the exact value of the trig ratios given</a:t>
            </a:r>
          </a:p>
        </p:txBody>
      </p:sp>
      <p:graphicFrame>
        <p:nvGraphicFramePr>
          <p:cNvPr id="159748" name="Object 3"/>
          <p:cNvGraphicFramePr>
            <a:graphicFrameLocks noChangeAspect="1"/>
          </p:cNvGraphicFramePr>
          <p:nvPr/>
        </p:nvGraphicFramePr>
        <p:xfrm>
          <a:off x="762000" y="1828800"/>
          <a:ext cx="3349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8" name="Equation" r:id="rId4" imgW="127000" imgH="177800" progId="Equation.DSMT4">
                  <p:embed/>
                </p:oleObj>
              </mc:Choice>
              <mc:Fallback>
                <p:oleObj name="Equation" r:id="rId4" imgW="127000" imgH="177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28800"/>
                        <a:ext cx="33496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1203325" y="1828800"/>
            <a:ext cx="28200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Must be in Quad </a:t>
            </a:r>
            <a:r>
              <a:rPr lang="en-US" dirty="0" smtClean="0"/>
              <a:t>IV</a:t>
            </a:r>
            <a:endParaRPr lang="en-US" dirty="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81000" y="2362200"/>
            <a:ext cx="3886200" cy="3276600"/>
            <a:chOff x="240" y="2112"/>
            <a:chExt cx="2448" cy="2064"/>
          </a:xfrm>
        </p:grpSpPr>
        <p:sp>
          <p:nvSpPr>
            <p:cNvPr id="33821" name="Line 6"/>
            <p:cNvSpPr>
              <a:spLocks noChangeShapeType="1"/>
            </p:cNvSpPr>
            <p:nvPr/>
          </p:nvSpPr>
          <p:spPr bwMode="auto">
            <a:xfrm>
              <a:off x="1200" y="2112"/>
              <a:ext cx="0" cy="2064"/>
            </a:xfrm>
            <a:prstGeom prst="line">
              <a:avLst/>
            </a:prstGeom>
            <a:noFill/>
            <a:ln w="57150">
              <a:solidFill>
                <a:srgbClr val="00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2" name="Line 7"/>
            <p:cNvSpPr>
              <a:spLocks noChangeShapeType="1"/>
            </p:cNvSpPr>
            <p:nvPr/>
          </p:nvSpPr>
          <p:spPr bwMode="auto">
            <a:xfrm>
              <a:off x="240" y="2784"/>
              <a:ext cx="2448" cy="0"/>
            </a:xfrm>
            <a:prstGeom prst="line">
              <a:avLst/>
            </a:prstGeom>
            <a:noFill/>
            <a:ln w="57150">
              <a:solidFill>
                <a:srgbClr val="00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9752" name="Line 8"/>
          <p:cNvSpPr>
            <a:spLocks noChangeShapeType="1"/>
          </p:cNvSpPr>
          <p:nvPr/>
        </p:nvSpPr>
        <p:spPr bwMode="auto">
          <a:xfrm>
            <a:off x="1905000" y="3429000"/>
            <a:ext cx="1295400" cy="1447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3124200" y="3414496"/>
            <a:ext cx="0" cy="1447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6" name="Text Box 12"/>
          <p:cNvSpPr txBox="1">
            <a:spLocks noChangeArrowheads="1"/>
          </p:cNvSpPr>
          <p:nvPr/>
        </p:nvSpPr>
        <p:spPr bwMode="auto">
          <a:xfrm>
            <a:off x="2371725" y="2847976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i="1"/>
              <a:t>x</a:t>
            </a:r>
            <a:endParaRPr lang="en-US" sz="2800"/>
          </a:p>
        </p:txBody>
      </p:sp>
      <p:sp>
        <p:nvSpPr>
          <p:cNvPr id="159757" name="Text Box 13"/>
          <p:cNvSpPr txBox="1">
            <a:spLocks noChangeArrowheads="1"/>
          </p:cNvSpPr>
          <p:nvPr/>
        </p:nvSpPr>
        <p:spPr bwMode="auto">
          <a:xfrm>
            <a:off x="3200400" y="3619283"/>
            <a:ext cx="481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dirty="0"/>
              <a:t>-5</a:t>
            </a:r>
          </a:p>
        </p:txBody>
      </p:sp>
      <p:sp>
        <p:nvSpPr>
          <p:cNvPr id="159758" name="Text Box 14"/>
          <p:cNvSpPr txBox="1">
            <a:spLocks noChangeArrowheads="1"/>
          </p:cNvSpPr>
          <p:nvPr/>
        </p:nvSpPr>
        <p:spPr bwMode="auto">
          <a:xfrm>
            <a:off x="2175176" y="416675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/>
              <a:t>7</a:t>
            </a:r>
          </a:p>
        </p:txBody>
      </p:sp>
      <p:sp>
        <p:nvSpPr>
          <p:cNvPr id="159759" name="Rectangle 15"/>
          <p:cNvSpPr>
            <a:spLocks noChangeArrowheads="1"/>
          </p:cNvSpPr>
          <p:nvPr/>
        </p:nvSpPr>
        <p:spPr bwMode="auto">
          <a:xfrm>
            <a:off x="2895600" y="344487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9761" name="Rectangle 17"/>
          <p:cNvSpPr>
            <a:spLocks noChangeArrowheads="1"/>
          </p:cNvSpPr>
          <p:nvPr/>
        </p:nvSpPr>
        <p:spPr bwMode="auto">
          <a:xfrm>
            <a:off x="1447800" y="3429000"/>
            <a:ext cx="290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Symbol" pitchFamily="18" charset="2"/>
              </a:rPr>
              <a:t>q</a:t>
            </a:r>
          </a:p>
        </p:txBody>
      </p:sp>
      <p:graphicFrame>
        <p:nvGraphicFramePr>
          <p:cNvPr id="15976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594472"/>
              </p:ext>
            </p:extLst>
          </p:nvPr>
        </p:nvGraphicFramePr>
        <p:xfrm>
          <a:off x="333375" y="4191000"/>
          <a:ext cx="141922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9" name="Equation" r:id="rId6" imgW="799920" imgH="253800" progId="Equation.DSMT4">
                  <p:embed/>
                </p:oleObj>
              </mc:Choice>
              <mc:Fallback>
                <p:oleObj name="Equation" r:id="rId6" imgW="799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4191000"/>
                        <a:ext cx="1419225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6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361798"/>
              </p:ext>
            </p:extLst>
          </p:nvPr>
        </p:nvGraphicFramePr>
        <p:xfrm>
          <a:off x="309562" y="4757738"/>
          <a:ext cx="96996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0" name="Equation" r:id="rId8" imgW="545760" imgH="215640" progId="Equation.DSMT4">
                  <p:embed/>
                </p:oleObj>
              </mc:Choice>
              <mc:Fallback>
                <p:oleObj name="Equation" r:id="rId8" imgW="545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" y="4757738"/>
                        <a:ext cx="969963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6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365238"/>
              </p:ext>
            </p:extLst>
          </p:nvPr>
        </p:nvGraphicFramePr>
        <p:xfrm>
          <a:off x="309562" y="5180013"/>
          <a:ext cx="96996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1" name="Equation" r:id="rId10" imgW="545760" imgH="228600" progId="Equation.DSMT4">
                  <p:embed/>
                </p:oleObj>
              </mc:Choice>
              <mc:Fallback>
                <p:oleObj name="Equation" r:id="rId10" imgW="545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" y="5180013"/>
                        <a:ext cx="969963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6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949319"/>
              </p:ext>
            </p:extLst>
          </p:nvPr>
        </p:nvGraphicFramePr>
        <p:xfrm>
          <a:off x="5505450" y="1033463"/>
          <a:ext cx="11953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2" name="Equation" r:id="rId12" imgW="685800" imgH="393700" progId="Equation.DSMT4">
                  <p:embed/>
                </p:oleObj>
              </mc:Choice>
              <mc:Fallback>
                <p:oleObj name="Equation" r:id="rId12" imgW="6858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1033463"/>
                        <a:ext cx="119538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6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485855"/>
              </p:ext>
            </p:extLst>
          </p:nvPr>
        </p:nvGraphicFramePr>
        <p:xfrm>
          <a:off x="5505450" y="1827213"/>
          <a:ext cx="1431925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3" name="Equation" r:id="rId14" imgW="799920" imgH="431640" progId="Equation.DSMT4">
                  <p:embed/>
                </p:oleObj>
              </mc:Choice>
              <mc:Fallback>
                <p:oleObj name="Equation" r:id="rId14" imgW="7999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1827213"/>
                        <a:ext cx="1431925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6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412207"/>
              </p:ext>
            </p:extLst>
          </p:nvPr>
        </p:nvGraphicFramePr>
        <p:xfrm>
          <a:off x="5505450" y="3711575"/>
          <a:ext cx="1239837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4" name="Equation" r:id="rId16" imgW="711200" imgH="393700" progId="Equation.DSMT4">
                  <p:embed/>
                </p:oleObj>
              </mc:Choice>
              <mc:Fallback>
                <p:oleObj name="Equation" r:id="rId16" imgW="7112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3711575"/>
                        <a:ext cx="1239837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7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043081"/>
              </p:ext>
            </p:extLst>
          </p:nvPr>
        </p:nvGraphicFramePr>
        <p:xfrm>
          <a:off x="5505450" y="4514850"/>
          <a:ext cx="1408112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5" name="Equation" r:id="rId18" imgW="787320" imgH="419040" progId="Equation.DSMT4">
                  <p:embed/>
                </p:oleObj>
              </mc:Choice>
              <mc:Fallback>
                <p:oleObj name="Equation" r:id="rId18" imgW="7873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4514850"/>
                        <a:ext cx="1408112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7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216507"/>
              </p:ext>
            </p:extLst>
          </p:nvPr>
        </p:nvGraphicFramePr>
        <p:xfrm>
          <a:off x="263525" y="3769880"/>
          <a:ext cx="137318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6" name="Equation" r:id="rId20" imgW="774700" imgH="190500" progId="Equation.DSMT4">
                  <p:embed/>
                </p:oleObj>
              </mc:Choice>
              <mc:Fallback>
                <p:oleObj name="Equation" r:id="rId20" imgW="7747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3769880"/>
                        <a:ext cx="1373188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7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54559"/>
              </p:ext>
            </p:extLst>
          </p:nvPr>
        </p:nvGraphicFramePr>
        <p:xfrm>
          <a:off x="5505450" y="2754313"/>
          <a:ext cx="16129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7" name="Equation" r:id="rId22" imgW="901440" imgH="419040" progId="Equation.DSMT4">
                  <p:embed/>
                </p:oleObj>
              </mc:Choice>
              <mc:Fallback>
                <p:oleObj name="Equation" r:id="rId22" imgW="9014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2754313"/>
                        <a:ext cx="16129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7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836400"/>
              </p:ext>
            </p:extLst>
          </p:nvPr>
        </p:nvGraphicFramePr>
        <p:xfrm>
          <a:off x="7315200" y="2720975"/>
          <a:ext cx="998537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8" name="Equation" r:id="rId24" imgW="558720" imgH="431640" progId="Equation.DSMT4">
                  <p:embed/>
                </p:oleObj>
              </mc:Choice>
              <mc:Fallback>
                <p:oleObj name="Equation" r:id="rId24" imgW="558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720975"/>
                        <a:ext cx="998537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7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342875"/>
              </p:ext>
            </p:extLst>
          </p:nvPr>
        </p:nvGraphicFramePr>
        <p:xfrm>
          <a:off x="7315200" y="4495800"/>
          <a:ext cx="8159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9" name="Equation" r:id="rId26" imgW="457200" imgH="431640" progId="Equation.DSMT4">
                  <p:embed/>
                </p:oleObj>
              </mc:Choice>
              <mc:Fallback>
                <p:oleObj name="Equation" r:id="rId26" imgW="4572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495800"/>
                        <a:ext cx="81597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7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116618"/>
              </p:ext>
            </p:extLst>
          </p:nvPr>
        </p:nvGraphicFramePr>
        <p:xfrm>
          <a:off x="5505450" y="5464175"/>
          <a:ext cx="15875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0" name="Equation" r:id="rId28" imgW="888840" imgH="431640" progId="Equation.DSMT4">
                  <p:embed/>
                </p:oleObj>
              </mc:Choice>
              <mc:Fallback>
                <p:oleObj name="Equation" r:id="rId28" imgW="888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5464175"/>
                        <a:ext cx="15875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651819"/>
              </p:ext>
            </p:extLst>
          </p:nvPr>
        </p:nvGraphicFramePr>
        <p:xfrm>
          <a:off x="933450" y="695325"/>
          <a:ext cx="284638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1" name="Equation" r:id="rId30" imgW="1612800" imgH="393480" progId="Equation.DSMT4">
                  <p:embed/>
                </p:oleObj>
              </mc:Choice>
              <mc:Fallback>
                <p:oleObj name="Equation" r:id="rId30" imgW="1612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695325"/>
                        <a:ext cx="2846388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5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5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59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5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5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5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6" dur="500"/>
                                        <p:tgtEl>
                                          <p:spTgt spid="15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1" dur="500"/>
                                        <p:tgtEl>
                                          <p:spTgt spid="15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6" dur="500"/>
                                        <p:tgtEl>
                                          <p:spTgt spid="159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1" dur="500"/>
                                        <p:tgtEl>
                                          <p:spTgt spid="159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6" dur="500"/>
                                        <p:tgtEl>
                                          <p:spTgt spid="159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1" dur="500"/>
                                        <p:tgtEl>
                                          <p:spTgt spid="159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6" dur="500"/>
                                        <p:tgtEl>
                                          <p:spTgt spid="159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1" dur="500"/>
                                        <p:tgtEl>
                                          <p:spTgt spid="159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/>
      <p:bldP spid="159749" grpId="0"/>
      <p:bldP spid="159752" grpId="0" animBg="1"/>
      <p:bldP spid="159753" grpId="0" animBg="1"/>
      <p:bldP spid="159756" grpId="0" autoUpdateAnimBg="0"/>
      <p:bldP spid="159757" grpId="0" autoUpdateAnimBg="0"/>
      <p:bldP spid="159758" grpId="0" autoUpdateAnimBg="0"/>
      <p:bldP spid="159759" grpId="0" animBg="1"/>
      <p:bldP spid="1597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3657600" y="228600"/>
            <a:ext cx="27697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Using Technology</a:t>
            </a:r>
            <a:endParaRPr lang="en-US" sz="2800" b="1" dirty="0"/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3092593" y="1186079"/>
            <a:ext cx="1384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ea typeface="ＭＳ Ｐゴシック" pitchFamily="28" charset="-128"/>
              </a:rPr>
              <a:t>sin 30</a:t>
            </a:r>
            <a:r>
              <a:rPr lang="en-US" sz="2800" dirty="0">
                <a:latin typeface="Arial"/>
                <a:ea typeface="ＭＳ Ｐゴシック" pitchFamily="28" charset="-128"/>
              </a:rPr>
              <a:t>º</a:t>
            </a:r>
            <a:r>
              <a:rPr lang="en-US" sz="2800" dirty="0">
                <a:ea typeface="ＭＳ Ｐゴシック" pitchFamily="28" charset="-128"/>
              </a:rPr>
              <a:t>=</a:t>
            </a:r>
          </a:p>
        </p:txBody>
      </p:sp>
      <p:graphicFrame>
        <p:nvGraphicFramePr>
          <p:cNvPr id="1474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135958"/>
              </p:ext>
            </p:extLst>
          </p:nvPr>
        </p:nvGraphicFramePr>
        <p:xfrm>
          <a:off x="4553093" y="881279"/>
          <a:ext cx="292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4" name="Equation" r:id="rId4" imgW="152400" imgH="393700" progId="Equation.DSMT4">
                  <p:embed/>
                </p:oleObj>
              </mc:Choice>
              <mc:Fallback>
                <p:oleObj name="Equation" r:id="rId4" imgW="1524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3093" y="881279"/>
                        <a:ext cx="2921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317843"/>
              </p:ext>
            </p:extLst>
          </p:nvPr>
        </p:nvGraphicFramePr>
        <p:xfrm>
          <a:off x="4878531" y="1240054"/>
          <a:ext cx="9175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5" name="Equation" r:id="rId6" imgW="406400" imgH="165100" progId="Equation.DSMT4">
                  <p:embed/>
                </p:oleObj>
              </mc:Choice>
              <mc:Fallback>
                <p:oleObj name="Equation" r:id="rId6" imgW="4064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531" y="1240054"/>
                        <a:ext cx="9175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2324243" y="1916329"/>
            <a:ext cx="99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C0000"/>
                </a:solidFill>
                <a:ea typeface="ＭＳ Ｐゴシック" pitchFamily="28" charset="-128"/>
              </a:rPr>
              <a:t>trig</a:t>
            </a:r>
          </a:p>
          <a:p>
            <a:r>
              <a:rPr lang="en-US" sz="1800">
                <a:solidFill>
                  <a:srgbClr val="CC0000"/>
                </a:solidFill>
                <a:ea typeface="ＭＳ Ｐゴシック" pitchFamily="28" charset="-128"/>
              </a:rPr>
              <a:t>function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3702193" y="2100479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C0000"/>
                </a:solidFill>
                <a:ea typeface="ＭＳ Ｐゴシック" pitchFamily="28" charset="-128"/>
              </a:rPr>
              <a:t>angle</a:t>
            </a:r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4692793" y="2176679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C0000"/>
                </a:solidFill>
                <a:ea typeface="ＭＳ Ｐゴシック" pitchFamily="28" charset="-128"/>
              </a:rPr>
              <a:t>trig ratio</a:t>
            </a: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 flipV="1">
            <a:off x="2940193" y="1643279"/>
            <a:ext cx="457200" cy="533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 flipH="1" flipV="1">
            <a:off x="3930793" y="1643279"/>
            <a:ext cx="76200" cy="457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8" name="Line 12"/>
          <p:cNvSpPr>
            <a:spLocks noChangeShapeType="1"/>
          </p:cNvSpPr>
          <p:nvPr/>
        </p:nvSpPr>
        <p:spPr bwMode="auto">
          <a:xfrm flipH="1" flipV="1">
            <a:off x="4845193" y="1719479"/>
            <a:ext cx="228600" cy="457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9" name="Line 13"/>
          <p:cNvSpPr>
            <a:spLocks noChangeShapeType="1"/>
          </p:cNvSpPr>
          <p:nvPr/>
        </p:nvSpPr>
        <p:spPr bwMode="auto">
          <a:xfrm flipV="1">
            <a:off x="5226193" y="1719479"/>
            <a:ext cx="228600" cy="457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304" y="247755"/>
            <a:ext cx="628454" cy="838200"/>
          </a:xfrm>
          <a:prstGeom prst="rect">
            <a:avLst/>
          </a:prstGeom>
        </p:spPr>
      </p:pic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793993" y="3172800"/>
            <a:ext cx="350480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ea typeface="ＭＳ Ｐゴシック" pitchFamily="28" charset="-128"/>
              </a:rPr>
              <a:t>Asking for the sine ratio value </a:t>
            </a:r>
          </a:p>
          <a:p>
            <a:r>
              <a:rPr lang="en-US" sz="2000" b="1" dirty="0" smtClean="0">
                <a:solidFill>
                  <a:srgbClr val="0070C0"/>
                </a:solidFill>
                <a:ea typeface="ＭＳ Ｐゴシック" pitchFamily="28" charset="-128"/>
              </a:rPr>
              <a:t>when angle </a:t>
            </a:r>
            <a:r>
              <a:rPr lang="el-GR" sz="2000" b="1" dirty="0" smtClean="0">
                <a:solidFill>
                  <a:srgbClr val="0070C0"/>
                </a:solidFill>
                <a:ea typeface="ＭＳ Ｐゴシック" pitchFamily="28" charset="-128"/>
              </a:rPr>
              <a:t>θ</a:t>
            </a:r>
            <a:r>
              <a:rPr lang="en-US" sz="2000" b="1" dirty="0" smtClean="0">
                <a:solidFill>
                  <a:srgbClr val="0070C0"/>
                </a:solidFill>
                <a:ea typeface="ＭＳ Ｐゴシック" pitchFamily="28" charset="-128"/>
              </a:rPr>
              <a:t> is 30°</a:t>
            </a:r>
            <a:endParaRPr lang="en-US" sz="2000" b="1" dirty="0">
              <a:solidFill>
                <a:srgbClr val="0070C0"/>
              </a:solidFill>
              <a:ea typeface="ＭＳ Ｐゴシック" pitchFamily="28" charset="-128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768531" y="2667974"/>
            <a:ext cx="21897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ea typeface="ＭＳ Ｐゴシック" pitchFamily="28" charset="-128"/>
              </a:rPr>
              <a:t>Given sin 30</a:t>
            </a:r>
            <a:r>
              <a:rPr lang="en-US" sz="2800" dirty="0" smtClean="0">
                <a:latin typeface="Arial"/>
                <a:ea typeface="ＭＳ Ｐゴシック" pitchFamily="28" charset="-128"/>
              </a:rPr>
              <a:t>º </a:t>
            </a:r>
            <a:endParaRPr lang="en-US" sz="2800" dirty="0">
              <a:ea typeface="ＭＳ Ｐゴシック" pitchFamily="28" charset="-128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5480255" y="3172800"/>
            <a:ext cx="34102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ea typeface="ＭＳ Ｐゴシック" pitchFamily="28" charset="-128"/>
              </a:rPr>
              <a:t>A</a:t>
            </a:r>
            <a:r>
              <a:rPr lang="en-US" sz="2000" b="1" dirty="0" smtClean="0">
                <a:solidFill>
                  <a:srgbClr val="0070C0"/>
                </a:solidFill>
                <a:ea typeface="ＭＳ Ｐゴシック" pitchFamily="28" charset="-128"/>
              </a:rPr>
              <a:t>sking for the value of angle </a:t>
            </a:r>
            <a:r>
              <a:rPr lang="el-GR" sz="2000" b="1" dirty="0" smtClean="0">
                <a:solidFill>
                  <a:srgbClr val="0070C0"/>
                </a:solidFill>
                <a:ea typeface="ＭＳ Ｐゴシック" pitchFamily="28" charset="-128"/>
              </a:rPr>
              <a:t>θ</a:t>
            </a:r>
            <a:endParaRPr lang="en-US" sz="2000" b="1" dirty="0" smtClean="0">
              <a:solidFill>
                <a:srgbClr val="0070C0"/>
              </a:solidFill>
              <a:ea typeface="ＭＳ Ｐゴシック" pitchFamily="28" charset="-128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ea typeface="ＭＳ Ｐゴシック" pitchFamily="28" charset="-128"/>
              </a:rPr>
              <a:t>when the sine </a:t>
            </a:r>
            <a:r>
              <a:rPr lang="en-US" sz="2000" b="1" dirty="0">
                <a:solidFill>
                  <a:srgbClr val="0070C0"/>
                </a:solidFill>
                <a:ea typeface="ＭＳ Ｐゴシック" pitchFamily="28" charset="-128"/>
              </a:rPr>
              <a:t>ratio </a:t>
            </a:r>
            <a:r>
              <a:rPr lang="en-US" sz="2000" b="1" dirty="0" smtClean="0">
                <a:solidFill>
                  <a:srgbClr val="0070C0"/>
                </a:solidFill>
                <a:ea typeface="ＭＳ Ｐゴシック" pitchFamily="28" charset="-128"/>
              </a:rPr>
              <a:t>is ½</a:t>
            </a:r>
            <a:endParaRPr lang="en-US" sz="2000" b="1" dirty="0">
              <a:solidFill>
                <a:srgbClr val="0070C0"/>
              </a:solidFill>
              <a:ea typeface="ＭＳ Ｐゴシック" pitchFamily="28" charset="-128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5454793" y="2667974"/>
            <a:ext cx="26241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ea typeface="ＭＳ Ｐゴシック" pitchFamily="28" charset="-128"/>
              </a:rPr>
              <a:t>Given sin </a:t>
            </a:r>
            <a:r>
              <a:rPr lang="el-GR" sz="2800" dirty="0" smtClean="0">
                <a:ea typeface="ＭＳ Ｐゴシック" pitchFamily="28" charset="-128"/>
              </a:rPr>
              <a:t>θ</a:t>
            </a:r>
            <a:r>
              <a:rPr lang="en-US" sz="2800" dirty="0" smtClean="0">
                <a:latin typeface="Arial"/>
                <a:ea typeface="ＭＳ Ｐゴシック" pitchFamily="28" charset="-128"/>
              </a:rPr>
              <a:t>º = ½</a:t>
            </a:r>
            <a:endParaRPr lang="en-US" sz="2800" dirty="0">
              <a:ea typeface="ＭＳ Ｐゴシック" pitchFamily="28" charset="-128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03423" y="3864114"/>
            <a:ext cx="39637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a typeface="ＭＳ Ｐゴシック" pitchFamily="28" charset="-128"/>
              </a:rPr>
              <a:t>Enter sin 30°, the answer is a ratio</a:t>
            </a:r>
            <a:endParaRPr lang="en-US" sz="2000" b="1" dirty="0">
              <a:solidFill>
                <a:srgbClr val="FF0000"/>
              </a:solidFill>
              <a:ea typeface="ＭＳ Ｐゴシック" pitchFamily="28" charset="-128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5486400" y="3940314"/>
            <a:ext cx="358066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ea typeface="ＭＳ Ｐゴシック" pitchFamily="28" charset="-128"/>
              </a:rPr>
              <a:t>Use the inverse of the</a:t>
            </a:r>
          </a:p>
          <a:p>
            <a:r>
              <a:rPr lang="en-US" sz="2000" b="1" dirty="0" smtClean="0">
                <a:solidFill>
                  <a:srgbClr val="0070C0"/>
                </a:solidFill>
                <a:ea typeface="ＭＳ Ｐゴシック" pitchFamily="28" charset="-128"/>
              </a:rPr>
              <a:t>sine </a:t>
            </a:r>
            <a:r>
              <a:rPr lang="en-US" sz="2000" b="1" dirty="0">
                <a:solidFill>
                  <a:srgbClr val="0070C0"/>
                </a:solidFill>
                <a:ea typeface="ＭＳ Ｐゴシック" pitchFamily="28" charset="-128"/>
              </a:rPr>
              <a:t>ratio </a:t>
            </a:r>
            <a:r>
              <a:rPr lang="en-US" sz="2000" b="1" dirty="0" smtClean="0">
                <a:solidFill>
                  <a:srgbClr val="0070C0"/>
                </a:solidFill>
                <a:ea typeface="ＭＳ Ｐゴシック" pitchFamily="28" charset="-128"/>
              </a:rPr>
              <a:t>which gives the angle.</a:t>
            </a:r>
            <a:endParaRPr lang="en-US" sz="2000" b="1" dirty="0">
              <a:solidFill>
                <a:srgbClr val="0070C0"/>
              </a:solidFill>
              <a:ea typeface="ＭＳ Ｐゴシック" pitchFamily="28" charset="-128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4661531" y="4648200"/>
            <a:ext cx="42106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a typeface="ＭＳ Ｐゴシック" pitchFamily="28" charset="-128"/>
              </a:rPr>
              <a:t>Enter sin</a:t>
            </a:r>
            <a:r>
              <a:rPr lang="en-US" sz="2000" b="1" baseline="30000" dirty="0" smtClean="0">
                <a:solidFill>
                  <a:srgbClr val="FF0000"/>
                </a:solidFill>
                <a:ea typeface="ＭＳ Ｐゴシック" pitchFamily="28" charset="-128"/>
              </a:rPr>
              <a:t>-1</a:t>
            </a:r>
            <a:r>
              <a:rPr lang="en-US" sz="2000" b="1" dirty="0" smtClean="0">
                <a:solidFill>
                  <a:srgbClr val="FF0000"/>
                </a:solidFill>
                <a:ea typeface="ＭＳ Ｐゴシック" pitchFamily="28" charset="-128"/>
              </a:rPr>
              <a:t> (½), the answer is an angle.</a:t>
            </a:r>
            <a:endParaRPr lang="en-US" sz="2000" b="1" dirty="0">
              <a:solidFill>
                <a:srgbClr val="FF0000"/>
              </a:solidFill>
              <a:ea typeface="ＭＳ Ｐゴシック" pitchFamily="28" charset="-12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9864" y="5242740"/>
            <a:ext cx="4263243" cy="1015663"/>
            <a:chOff x="149864" y="5242740"/>
            <a:chExt cx="4263243" cy="1015663"/>
          </a:xfrm>
        </p:grpSpPr>
        <p:sp>
          <p:nvSpPr>
            <p:cNvPr id="33" name="Text Box 4"/>
            <p:cNvSpPr txBox="1">
              <a:spLocks noChangeArrowheads="1"/>
            </p:cNvSpPr>
            <p:nvPr/>
          </p:nvSpPr>
          <p:spPr bwMode="auto">
            <a:xfrm>
              <a:off x="685800" y="5242740"/>
              <a:ext cx="3727307" cy="1015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  <a:ea typeface="ＭＳ Ｐゴシック" pitchFamily="28" charset="-128"/>
                </a:rPr>
                <a:t>The mode of calculator must match the domain of the angle, degrees or radians.</a:t>
              </a:r>
              <a:endParaRPr lang="en-US" sz="2000" b="1" dirty="0">
                <a:solidFill>
                  <a:srgbClr val="0070C0"/>
                </a:solidFill>
                <a:ea typeface="ＭＳ Ｐゴシック" pitchFamily="28" charset="-128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864" y="5394581"/>
              <a:ext cx="584031" cy="584031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4533757" y="5146322"/>
            <a:ext cx="4305443" cy="1050941"/>
            <a:chOff x="4533757" y="5146322"/>
            <a:chExt cx="4305443" cy="1050941"/>
          </a:xfrm>
        </p:grpSpPr>
        <p:sp>
          <p:nvSpPr>
            <p:cNvPr id="34" name="Text Box 4"/>
            <p:cNvSpPr txBox="1">
              <a:spLocks noChangeArrowheads="1"/>
            </p:cNvSpPr>
            <p:nvPr/>
          </p:nvSpPr>
          <p:spPr bwMode="auto">
            <a:xfrm>
              <a:off x="5575650" y="5181600"/>
              <a:ext cx="3263550" cy="1015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  <a:ea typeface="ＭＳ Ｐゴシック" pitchFamily="28" charset="-128"/>
                </a:rPr>
                <a:t>When a positive ratio is used, the calculator will display the  reference angle. </a:t>
              </a:r>
              <a:endParaRPr lang="en-US" sz="2000" b="1" dirty="0">
                <a:solidFill>
                  <a:srgbClr val="0070C0"/>
                </a:solidFill>
                <a:ea typeface="ＭＳ Ｐゴシック" pitchFamily="28" charset="-128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3757" y="5146322"/>
              <a:ext cx="1028843" cy="1025878"/>
            </a:xfrm>
            <a:prstGeom prst="rect">
              <a:avLst/>
            </a:prstGeom>
          </p:spPr>
        </p:pic>
      </p:grp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0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4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  <p:bldP spid="147460" grpId="0" autoUpdateAnimBg="0"/>
      <p:bldP spid="147463" grpId="0" autoUpdateAnimBg="0"/>
      <p:bldP spid="147464" grpId="0" autoUpdateAnimBg="0"/>
      <p:bldP spid="147465" grpId="0" autoUpdateAnimBg="0"/>
      <p:bldP spid="147466" grpId="0" animBg="1"/>
      <p:bldP spid="147467" grpId="0" animBg="1"/>
      <p:bldP spid="147468" grpId="0" animBg="1"/>
      <p:bldP spid="147469" grpId="0" animBg="1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90600" y="-15875"/>
            <a:ext cx="6809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Deteriming</a:t>
            </a:r>
            <a:r>
              <a:rPr lang="en-US" sz="2400" b="1" u="sng" dirty="0" smtClean="0">
                <a:solidFill>
                  <a:srgbClr val="FF0000"/>
                </a:solidFill>
              </a:rPr>
              <a:t> </a:t>
            </a:r>
            <a:r>
              <a:rPr lang="en-US" sz="2400" b="1" u="sng" dirty="0">
                <a:solidFill>
                  <a:srgbClr val="FF0000"/>
                </a:solidFill>
              </a:rPr>
              <a:t>the Measure of an Angle G</a:t>
            </a:r>
            <a:r>
              <a:rPr lang="en-US" sz="2400" b="1" u="sng" dirty="0" smtClean="0">
                <a:solidFill>
                  <a:srgbClr val="FF0000"/>
                </a:solidFill>
              </a:rPr>
              <a:t>iven the Ratio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152400" y="533400"/>
            <a:ext cx="38269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Determine </a:t>
            </a:r>
            <a:r>
              <a:rPr lang="en-US" sz="2400" b="1" dirty="0"/>
              <a:t>the measure of </a:t>
            </a:r>
            <a:r>
              <a:rPr lang="el-GR" b="1" dirty="0" smtClean="0"/>
              <a:t>θ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4131728" y="533399"/>
            <a:ext cx="16626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0 ≤ </a:t>
            </a:r>
            <a:r>
              <a:rPr lang="el-GR" sz="2400" b="1" dirty="0"/>
              <a:t>θ</a:t>
            </a:r>
            <a:r>
              <a:rPr lang="en-US" sz="2400" b="1" dirty="0" smtClean="0"/>
              <a:t> </a:t>
            </a:r>
            <a:r>
              <a:rPr lang="en-US" sz="2400" b="1" dirty="0"/>
              <a:t>&lt; 360</a:t>
            </a:r>
            <a:r>
              <a:rPr lang="en-US" sz="2400" b="1" baseline="30000" dirty="0"/>
              <a:t>0</a:t>
            </a:r>
            <a:endParaRPr lang="en-US" sz="2400" b="1" dirty="0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5948361" y="593300"/>
            <a:ext cx="21516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 </a:t>
            </a:r>
            <a:r>
              <a:rPr lang="en-US" sz="2400" b="1" dirty="0" err="1"/>
              <a:t>cos</a:t>
            </a:r>
            <a:r>
              <a:rPr lang="en-US" sz="2400" b="1" dirty="0"/>
              <a:t> </a:t>
            </a:r>
            <a:r>
              <a:rPr lang="el-GR" sz="2400" b="1" dirty="0"/>
              <a:t>θ</a:t>
            </a:r>
            <a:r>
              <a:rPr lang="en-US" sz="2400" b="1" dirty="0" smtClean="0"/>
              <a:t> </a:t>
            </a:r>
            <a:r>
              <a:rPr lang="en-US" sz="2400" b="1" dirty="0"/>
              <a:t>= -0.6691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4143926" y="2971800"/>
            <a:ext cx="45804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The trig ratio </a:t>
            </a:r>
            <a:r>
              <a:rPr lang="en-US" sz="2400" b="1" dirty="0"/>
              <a:t>is not an exact value:</a:t>
            </a:r>
          </a:p>
          <a:p>
            <a:r>
              <a:rPr lang="en-US" sz="2400" b="1" dirty="0" smtClean="0"/>
              <a:t>use inverse cosine. </a:t>
            </a:r>
            <a:endParaRPr lang="en-US" sz="2400" b="1" dirty="0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174091" y="1974107"/>
            <a:ext cx="88998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The trig ratio is </a:t>
            </a:r>
            <a:r>
              <a:rPr lang="en-US" sz="2400" b="1" dirty="0" smtClean="0"/>
              <a:t>negative, indicating that the x-coordinate is negative, </a:t>
            </a:r>
            <a:r>
              <a:rPr lang="en-US" sz="2400" b="1" dirty="0"/>
              <a:t>therefore, the </a:t>
            </a:r>
            <a:r>
              <a:rPr lang="en-US" sz="2400" b="1" dirty="0" smtClean="0"/>
              <a:t>angle</a:t>
            </a:r>
            <a:r>
              <a:rPr lang="el-GR" sz="2400" b="1" dirty="0"/>
              <a:t> θ </a:t>
            </a:r>
            <a:r>
              <a:rPr lang="en-US" sz="2400" b="1" dirty="0" smtClean="0"/>
              <a:t>would </a:t>
            </a:r>
            <a:r>
              <a:rPr lang="en-US" sz="2400" b="1" dirty="0"/>
              <a:t>be found in </a:t>
            </a:r>
            <a:r>
              <a:rPr lang="en-US" sz="2400" b="1" dirty="0">
                <a:solidFill>
                  <a:srgbClr val="FF0000"/>
                </a:solidFill>
              </a:rPr>
              <a:t>Quadrants II </a:t>
            </a:r>
            <a:r>
              <a:rPr lang="en-US" sz="2400" b="1" dirty="0" smtClean="0">
                <a:solidFill>
                  <a:srgbClr val="FF0000"/>
                </a:solidFill>
              </a:rPr>
              <a:t>or </a:t>
            </a:r>
            <a:r>
              <a:rPr lang="en-US" sz="2400" b="1" dirty="0">
                <a:solidFill>
                  <a:srgbClr val="FF0000"/>
                </a:solidFill>
              </a:rPr>
              <a:t>III</a:t>
            </a:r>
            <a:r>
              <a:rPr lang="en-US" sz="2400" b="1" dirty="0"/>
              <a:t>.</a:t>
            </a: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4400876" y="5553670"/>
            <a:ext cx="23358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2400" b="1" dirty="0"/>
              <a:t>θ</a:t>
            </a:r>
            <a:r>
              <a:rPr lang="en-US" sz="2400" b="1" i="1" dirty="0" smtClean="0">
                <a:solidFill>
                  <a:schemeClr val="accent2"/>
                </a:solidFill>
              </a:rPr>
              <a:t>   </a:t>
            </a:r>
            <a:r>
              <a:rPr lang="en-US" sz="2400" b="1" dirty="0">
                <a:solidFill>
                  <a:schemeClr val="accent2"/>
                </a:solidFill>
              </a:rPr>
              <a:t>=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>
                <a:solidFill>
                  <a:schemeClr val="accent2"/>
                </a:solidFill>
              </a:rPr>
              <a:t>132</a:t>
            </a:r>
            <a:r>
              <a:rPr lang="en-US" sz="2400" b="1" baseline="30000" dirty="0">
                <a:solidFill>
                  <a:schemeClr val="accent2"/>
                </a:solidFill>
              </a:rPr>
              <a:t>0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</a:rPr>
              <a:t>or </a:t>
            </a:r>
            <a:r>
              <a:rPr lang="en-US" sz="2400" b="1" dirty="0">
                <a:solidFill>
                  <a:schemeClr val="accent2"/>
                </a:solidFill>
              </a:rPr>
              <a:t>228</a:t>
            </a:r>
            <a:r>
              <a:rPr lang="en-US" sz="2400" b="1" baseline="30000" dirty="0">
                <a:solidFill>
                  <a:schemeClr val="accent2"/>
                </a:solidFill>
              </a:rPr>
              <a:t>0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4267200" y="4876800"/>
            <a:ext cx="367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The reference angle is 48</a:t>
            </a:r>
            <a:r>
              <a:rPr lang="en-US" sz="2400" b="1" baseline="30000" dirty="0">
                <a:solidFill>
                  <a:srgbClr val="FF0000"/>
                </a:solidFill>
              </a:rPr>
              <a:t>0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</a:p>
        </p:txBody>
      </p:sp>
      <p:grpSp>
        <p:nvGrpSpPr>
          <p:cNvPr id="8232" name="Group 40"/>
          <p:cNvGrpSpPr>
            <a:grpSpLocks/>
          </p:cNvGrpSpPr>
          <p:nvPr/>
        </p:nvGrpSpPr>
        <p:grpSpPr bwMode="auto">
          <a:xfrm>
            <a:off x="5180012" y="974300"/>
            <a:ext cx="3659188" cy="1135063"/>
            <a:chOff x="2876" y="576"/>
            <a:chExt cx="2305" cy="715"/>
          </a:xfrm>
        </p:grpSpPr>
        <p:sp>
          <p:nvSpPr>
            <p:cNvPr id="8225" name="Text Box 33"/>
            <p:cNvSpPr txBox="1">
              <a:spLocks noChangeArrowheads="1"/>
            </p:cNvSpPr>
            <p:nvPr/>
          </p:nvSpPr>
          <p:spPr bwMode="auto">
            <a:xfrm>
              <a:off x="2876" y="768"/>
              <a:ext cx="79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CC0000"/>
                  </a:solidFill>
                  <a:ea typeface="ＭＳ Ｐゴシック" pitchFamily="28" charset="-128"/>
                </a:rPr>
                <a:t>trig</a:t>
              </a:r>
            </a:p>
            <a:p>
              <a:r>
                <a:rPr lang="en-US" sz="2400" b="1">
                  <a:solidFill>
                    <a:srgbClr val="CC0000"/>
                  </a:solidFill>
                  <a:ea typeface="ＭＳ Ｐゴシック" pitchFamily="28" charset="-128"/>
                </a:rPr>
                <a:t>function</a:t>
              </a:r>
            </a:p>
          </p:txBody>
        </p:sp>
        <p:sp>
          <p:nvSpPr>
            <p:cNvPr id="8226" name="Text Box 34"/>
            <p:cNvSpPr txBox="1">
              <a:spLocks noChangeArrowheads="1"/>
            </p:cNvSpPr>
            <p:nvPr/>
          </p:nvSpPr>
          <p:spPr bwMode="auto">
            <a:xfrm>
              <a:off x="3744" y="816"/>
              <a:ext cx="55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CC0000"/>
                  </a:solidFill>
                  <a:ea typeface="ＭＳ Ｐゴシック" pitchFamily="28" charset="-128"/>
                </a:rPr>
                <a:t>angle</a:t>
              </a:r>
            </a:p>
          </p:txBody>
        </p:sp>
        <p:sp>
          <p:nvSpPr>
            <p:cNvPr id="8227" name="Text Box 35"/>
            <p:cNvSpPr txBox="1">
              <a:spLocks noChangeArrowheads="1"/>
            </p:cNvSpPr>
            <p:nvPr/>
          </p:nvSpPr>
          <p:spPr bwMode="auto">
            <a:xfrm>
              <a:off x="4368" y="864"/>
              <a:ext cx="81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CC0000"/>
                  </a:solidFill>
                  <a:ea typeface="ＭＳ Ｐゴシック" pitchFamily="28" charset="-128"/>
                </a:rPr>
                <a:t>trig ratio</a:t>
              </a:r>
            </a:p>
          </p:txBody>
        </p:sp>
        <p:sp>
          <p:nvSpPr>
            <p:cNvPr id="8228" name="Line 36"/>
            <p:cNvSpPr>
              <a:spLocks noChangeShapeType="1"/>
            </p:cNvSpPr>
            <p:nvPr/>
          </p:nvSpPr>
          <p:spPr bwMode="auto">
            <a:xfrm flipV="1">
              <a:off x="3264" y="576"/>
              <a:ext cx="288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b="1"/>
            </a:p>
          </p:txBody>
        </p:sp>
        <p:sp>
          <p:nvSpPr>
            <p:cNvPr id="8229" name="Line 37"/>
            <p:cNvSpPr>
              <a:spLocks noChangeShapeType="1"/>
            </p:cNvSpPr>
            <p:nvPr/>
          </p:nvSpPr>
          <p:spPr bwMode="auto">
            <a:xfrm flipH="1" flipV="1">
              <a:off x="3840" y="576"/>
              <a:ext cx="48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b="1"/>
            </a:p>
          </p:txBody>
        </p:sp>
        <p:sp>
          <p:nvSpPr>
            <p:cNvPr id="8230" name="Line 38"/>
            <p:cNvSpPr>
              <a:spLocks noChangeShapeType="1"/>
            </p:cNvSpPr>
            <p:nvPr/>
          </p:nvSpPr>
          <p:spPr bwMode="auto">
            <a:xfrm flipH="1" flipV="1">
              <a:off x="4368" y="576"/>
              <a:ext cx="144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b="1"/>
            </a:p>
          </p:txBody>
        </p:sp>
      </p:grpSp>
      <p:pic>
        <p:nvPicPr>
          <p:cNvPr id="31" name="Picture 5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2" y="2891237"/>
            <a:ext cx="2789238" cy="269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957545"/>
              </p:ext>
            </p:extLst>
          </p:nvPr>
        </p:nvGraphicFramePr>
        <p:xfrm>
          <a:off x="4356100" y="4267200"/>
          <a:ext cx="172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Equation" r:id="rId5" imgW="863280" imgH="228600" progId="Equation.DSMT4">
                  <p:embed/>
                </p:oleObj>
              </mc:Choice>
              <mc:Fallback>
                <p:oleObj name="Equation" r:id="rId5" imgW="8632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4267200"/>
                        <a:ext cx="1727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4191000" y="3733800"/>
            <a:ext cx="2920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Domain is in degrees.</a:t>
            </a:r>
            <a:endParaRPr lang="en-US" dirty="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452833"/>
              </p:ext>
            </p:extLst>
          </p:nvPr>
        </p:nvGraphicFramePr>
        <p:xfrm>
          <a:off x="6248400" y="4322620"/>
          <a:ext cx="635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Equation" r:id="rId7" imgW="317160" imgH="177480" progId="Equation.DSMT4">
                  <p:embed/>
                </p:oleObj>
              </mc:Choice>
              <mc:Fallback>
                <p:oleObj name="Equation" r:id="rId7" imgW="317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322620"/>
                        <a:ext cx="635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92204" y="5768202"/>
            <a:ext cx="3037127" cy="838200"/>
            <a:chOff x="192204" y="5768202"/>
            <a:chExt cx="3037127" cy="838200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204" y="5768202"/>
              <a:ext cx="628454" cy="8382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820658" y="6195477"/>
              <a:ext cx="24086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nSolve</a:t>
              </a:r>
              <a:r>
                <a:rPr lang="en-US" dirty="0" smtClean="0"/>
                <a:t>(</a:t>
              </a:r>
              <a:r>
                <a:rPr lang="en-US" dirty="0" err="1" smtClean="0"/>
                <a:t>cos</a:t>
              </a:r>
              <a:r>
                <a:rPr lang="en-US" dirty="0" smtClean="0"/>
                <a:t>(x)=0.6691,x)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07436" y="5800852"/>
              <a:ext cx="18674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Alternate Method</a:t>
              </a:r>
              <a:endParaRPr lang="en-US" dirty="0"/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7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217" grpId="0" autoUpdateAnimBg="0"/>
      <p:bldP spid="8218" grpId="0" autoUpdateAnimBg="0"/>
      <p:bldP spid="8219" grpId="0" autoUpdateAnimBg="0"/>
      <p:bldP spid="8220" grpId="0" autoUpdateAnimBg="0"/>
      <p:bldP spid="8221" grpId="0" autoUpdateAnimBg="0"/>
      <p:bldP spid="8222" grpId="0" autoUpdateAnimBg="0"/>
      <p:bldP spid="8223" grpId="0" autoUpdateAnimBg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5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57199" y="381000"/>
            <a:ext cx="8305801" cy="1350496"/>
            <a:chOff x="457199" y="381000"/>
            <a:chExt cx="8305801" cy="1350496"/>
          </a:xfrm>
        </p:grpSpPr>
        <p:sp>
          <p:nvSpPr>
            <p:cNvPr id="5" name="TextBox 4"/>
            <p:cNvSpPr txBox="1"/>
            <p:nvPr/>
          </p:nvSpPr>
          <p:spPr>
            <a:xfrm>
              <a:off x="457199" y="531167"/>
              <a:ext cx="83058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</a:rPr>
                <a:t>The point                        lies at the intersection of the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unit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 circle </a:t>
              </a:r>
            </a:p>
            <a:p>
              <a:endParaRPr lang="en-US" sz="2400" b="1" dirty="0">
                <a:solidFill>
                  <a:srgbClr val="0070C0"/>
                </a:solidFill>
              </a:endParaRPr>
            </a:p>
            <a:p>
              <a:r>
                <a:rPr lang="en-US" sz="2400" b="1" dirty="0" smtClean="0">
                  <a:solidFill>
                    <a:srgbClr val="0070C0"/>
                  </a:solidFill>
                </a:rPr>
                <a:t>and the terminal arm of an angle </a:t>
              </a:r>
              <a:r>
                <a:rPr lang="el-GR" sz="2400" b="1" dirty="0" smtClean="0">
                  <a:solidFill>
                    <a:srgbClr val="0070C0"/>
                  </a:solidFill>
                </a:rPr>
                <a:t>θ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 in standard position.</a:t>
              </a:r>
              <a:endParaRPr lang="en-US" sz="2400" b="1" dirty="0">
                <a:solidFill>
                  <a:srgbClr val="0070C0"/>
                </a:solidFill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4858987"/>
                </p:ext>
              </p:extLst>
            </p:nvPr>
          </p:nvGraphicFramePr>
          <p:xfrm>
            <a:off x="1752600" y="381000"/>
            <a:ext cx="1447800" cy="769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96" name="Equation" r:id="rId3" imgW="812520" imgH="431640" progId="Equation.DSMT4">
                    <p:embed/>
                  </p:oleObj>
                </mc:Choice>
                <mc:Fallback>
                  <p:oleObj name="Equation" r:id="rId3" imgW="81252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2600" y="381000"/>
                          <a:ext cx="1447800" cy="769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Rectangle 6"/>
          <p:cNvSpPr/>
          <p:nvPr/>
        </p:nvSpPr>
        <p:spPr>
          <a:xfrm>
            <a:off x="457199" y="2057399"/>
            <a:ext cx="68503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Determine the measure of angle </a:t>
            </a:r>
            <a:r>
              <a:rPr lang="el-GR" sz="2400" b="1" dirty="0" smtClean="0">
                <a:solidFill>
                  <a:srgbClr val="0070C0"/>
                </a:solidFill>
              </a:rPr>
              <a:t>θ</a:t>
            </a:r>
            <a:r>
              <a:rPr lang="en-US" sz="2400" b="1" dirty="0" smtClean="0">
                <a:solidFill>
                  <a:srgbClr val="0070C0"/>
                </a:solidFill>
              </a:rPr>
              <a:t> for each domain. 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495800" y="2743200"/>
            <a:ext cx="0" cy="3505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190731"/>
              </p:ext>
            </p:extLst>
          </p:nvPr>
        </p:nvGraphicFramePr>
        <p:xfrm>
          <a:off x="491835" y="2743200"/>
          <a:ext cx="15478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7" name="Equation" r:id="rId5" imgW="825480" imgH="203040" progId="Equation.DSMT4">
                  <p:embed/>
                </p:oleObj>
              </mc:Choice>
              <mc:Fallback>
                <p:oleObj name="Equation" r:id="rId5" imgW="8254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835" y="2743200"/>
                        <a:ext cx="15478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2258147" y="2519064"/>
            <a:ext cx="1463680" cy="685800"/>
            <a:chOff x="2258147" y="2519064"/>
            <a:chExt cx="1463680" cy="6858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8147" y="2519064"/>
              <a:ext cx="514189" cy="6858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2772336" y="2821677"/>
              <a:ext cx="949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Degrees</a:t>
              </a:r>
              <a:endParaRPr lang="en-US" b="1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476264" y="3408218"/>
            <a:ext cx="3259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Point A is in quadrant IV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347575"/>
              </p:ext>
            </p:extLst>
          </p:nvPr>
        </p:nvGraphicFramePr>
        <p:xfrm>
          <a:off x="387350" y="3870325"/>
          <a:ext cx="116681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8" name="Equation" r:id="rId8" imgW="698400" imgH="393480" progId="Equation.DSMT4">
                  <p:embed/>
                </p:oleObj>
              </mc:Choice>
              <mc:Fallback>
                <p:oleObj name="Equation" r:id="rId8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3870325"/>
                        <a:ext cx="1166813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314609"/>
              </p:ext>
            </p:extLst>
          </p:nvPr>
        </p:nvGraphicFramePr>
        <p:xfrm>
          <a:off x="1828800" y="3810000"/>
          <a:ext cx="13366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9" name="Equation" r:id="rId10" imgW="799920" imgH="431640" progId="Equation.DSMT4">
                  <p:embed/>
                </p:oleObj>
              </mc:Choice>
              <mc:Fallback>
                <p:oleObj name="Equation" r:id="rId10" imgW="7999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10000"/>
                        <a:ext cx="133667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754550"/>
              </p:ext>
            </p:extLst>
          </p:nvPr>
        </p:nvGraphicFramePr>
        <p:xfrm>
          <a:off x="3352800" y="4005262"/>
          <a:ext cx="59372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0" name="Equation" r:id="rId12" imgW="355320" imgH="203040" progId="Equation.DSMT4">
                  <p:embed/>
                </p:oleObj>
              </mc:Choice>
              <mc:Fallback>
                <p:oleObj name="Equation" r:id="rId12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005262"/>
                        <a:ext cx="593725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124200" y="4355068"/>
            <a:ext cx="1139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Reference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264710"/>
              </p:ext>
            </p:extLst>
          </p:nvPr>
        </p:nvGraphicFramePr>
        <p:xfrm>
          <a:off x="709613" y="5029200"/>
          <a:ext cx="18811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1" name="Equation" r:id="rId14" imgW="1002960" imgH="203040" progId="Equation.DSMT4">
                  <p:embed/>
                </p:oleObj>
              </mc:Choice>
              <mc:Fallback>
                <p:oleObj name="Equation" r:id="rId14" imgW="1002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5029200"/>
                        <a:ext cx="188118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801390"/>
              </p:ext>
            </p:extLst>
          </p:nvPr>
        </p:nvGraphicFramePr>
        <p:xfrm>
          <a:off x="696913" y="5638800"/>
          <a:ext cx="12382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2" name="Equation" r:id="rId16" imgW="660240" imgH="203040" progId="Equation.DSMT4">
                  <p:embed/>
                </p:oleObj>
              </mc:Choice>
              <mc:Fallback>
                <p:oleObj name="Equation" r:id="rId16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5638800"/>
                        <a:ext cx="12382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738301"/>
              </p:ext>
            </p:extLst>
          </p:nvPr>
        </p:nvGraphicFramePr>
        <p:xfrm>
          <a:off x="5121275" y="2762250"/>
          <a:ext cx="12858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3" name="Equation" r:id="rId18" imgW="685800" imgH="177480" progId="Equation.DSMT4">
                  <p:embed/>
                </p:oleObj>
              </mc:Choice>
              <mc:Fallback>
                <p:oleObj name="Equation" r:id="rId18" imgW="685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1275" y="2762250"/>
                        <a:ext cx="1285875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6757340" y="2514600"/>
            <a:ext cx="1450664" cy="685800"/>
            <a:chOff x="2258147" y="2519064"/>
            <a:chExt cx="1450664" cy="685800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8147" y="2519064"/>
              <a:ext cx="514189" cy="68580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2772336" y="2821677"/>
              <a:ext cx="9364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Radians</a:t>
              </a:r>
              <a:endParaRPr lang="en-US" b="1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4975457" y="3403754"/>
            <a:ext cx="3259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Point A is in quadrant IV</a:t>
            </a:r>
            <a:endParaRPr lang="en-US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750674"/>
              </p:ext>
            </p:extLst>
          </p:nvPr>
        </p:nvGraphicFramePr>
        <p:xfrm>
          <a:off x="4886543" y="3865861"/>
          <a:ext cx="116681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4" name="Equation" r:id="rId20" imgW="698400" imgH="393480" progId="Equation.DSMT4">
                  <p:embed/>
                </p:oleObj>
              </mc:Choice>
              <mc:Fallback>
                <p:oleObj name="Equation" r:id="rId20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543" y="3865861"/>
                        <a:ext cx="1166813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806821"/>
              </p:ext>
            </p:extLst>
          </p:nvPr>
        </p:nvGraphicFramePr>
        <p:xfrm>
          <a:off x="6327993" y="3805536"/>
          <a:ext cx="13366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5" name="Equation" r:id="rId22" imgW="799920" imgH="431640" progId="Equation.DSMT4">
                  <p:embed/>
                </p:oleObj>
              </mc:Choice>
              <mc:Fallback>
                <p:oleObj name="Equation" r:id="rId22" imgW="7999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7993" y="3805536"/>
                        <a:ext cx="133667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683055"/>
              </p:ext>
            </p:extLst>
          </p:nvPr>
        </p:nvGraphicFramePr>
        <p:xfrm>
          <a:off x="7904163" y="4021138"/>
          <a:ext cx="487362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6" name="Equation" r:id="rId24" imgW="291960" imgH="177480" progId="Equation.DSMT4">
                  <p:embed/>
                </p:oleObj>
              </mc:Choice>
              <mc:Fallback>
                <p:oleObj name="Equation" r:id="rId24" imgW="291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4163" y="4021138"/>
                        <a:ext cx="487362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7623393" y="4350604"/>
            <a:ext cx="1139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Reference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290847"/>
              </p:ext>
            </p:extLst>
          </p:nvPr>
        </p:nvGraphicFramePr>
        <p:xfrm>
          <a:off x="5105400" y="5048250"/>
          <a:ext cx="15716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7" name="Equation" r:id="rId26" imgW="838080" imgH="177480" progId="Equation.DSMT4">
                  <p:embed/>
                </p:oleObj>
              </mc:Choice>
              <mc:Fallback>
                <p:oleObj name="Equation" r:id="rId26" imgW="838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048250"/>
                        <a:ext cx="1571625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519360"/>
              </p:ext>
            </p:extLst>
          </p:nvPr>
        </p:nvGraphicFramePr>
        <p:xfrm>
          <a:off x="5105400" y="5657850"/>
          <a:ext cx="10239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8" name="Equation" r:id="rId28" imgW="545760" imgH="177480" progId="Equation.DSMT4">
                  <p:embed/>
                </p:oleObj>
              </mc:Choice>
              <mc:Fallback>
                <p:oleObj name="Equation" r:id="rId28" imgW="545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657850"/>
                        <a:ext cx="1023938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449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7" grpId="0"/>
      <p:bldP spid="25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26988" y="609600"/>
            <a:ext cx="45104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Determine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>
                <a:solidFill>
                  <a:srgbClr val="CC0000"/>
                </a:solidFill>
              </a:rPr>
              <a:t>the value of angle </a:t>
            </a:r>
            <a:r>
              <a:rPr lang="en-US" sz="2400" b="1" i="1" dirty="0">
                <a:solidFill>
                  <a:srgbClr val="CC0000"/>
                </a:solidFill>
                <a:latin typeface="Symbol" pitchFamily="28" charset="2"/>
              </a:rPr>
              <a:t>q.    </a:t>
            </a:r>
            <a:endParaRPr lang="en-US" sz="2400" b="1" dirty="0"/>
          </a:p>
        </p:txBody>
      </p:sp>
      <p:graphicFrame>
        <p:nvGraphicFramePr>
          <p:cNvPr id="1843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10198"/>
              </p:ext>
            </p:extLst>
          </p:nvPr>
        </p:nvGraphicFramePr>
        <p:xfrm>
          <a:off x="26988" y="1960563"/>
          <a:ext cx="2209800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2" name="Equation" r:id="rId4" imgW="901440" imgH="419040" progId="Equation.DSMT4">
                  <p:embed/>
                </p:oleObj>
              </mc:Choice>
              <mc:Fallback>
                <p:oleObj name="Equation" r:id="rId4" imgW="9014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8" y="1960563"/>
                        <a:ext cx="2209800" cy="102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74914"/>
              </p:ext>
            </p:extLst>
          </p:nvPr>
        </p:nvGraphicFramePr>
        <p:xfrm>
          <a:off x="4752975" y="3257550"/>
          <a:ext cx="2252663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3" name="Equation" r:id="rId6" imgW="927000" imgH="393480" progId="Equation.DSMT4">
                  <p:embed/>
                </p:oleObj>
              </mc:Choice>
              <mc:Fallback>
                <p:oleObj name="Equation" r:id="rId6" imgW="927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2975" y="3257550"/>
                        <a:ext cx="2252663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819930"/>
              </p:ext>
            </p:extLst>
          </p:nvPr>
        </p:nvGraphicFramePr>
        <p:xfrm>
          <a:off x="98425" y="4405313"/>
          <a:ext cx="2427288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4" name="Equation" r:id="rId8" imgW="1015920" imgH="419040" progId="Equation.DSMT4">
                  <p:embed/>
                </p:oleObj>
              </mc:Choice>
              <mc:Fallback>
                <p:oleObj name="Equation" r:id="rId8" imgW="10159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" y="4405313"/>
                        <a:ext cx="2427288" cy="100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1169988" y="0"/>
            <a:ext cx="72582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 dirty="0" smtClean="0"/>
              <a:t>Determine </a:t>
            </a:r>
            <a:r>
              <a:rPr lang="en-US" sz="2400" b="1" u="sng" dirty="0"/>
              <a:t>Angle </a:t>
            </a:r>
            <a:r>
              <a:rPr lang="en-US" sz="2400" b="1" i="1" u="sng" dirty="0">
                <a:latin typeface="Symbol" pitchFamily="28" charset="2"/>
              </a:rPr>
              <a:t>q , </a:t>
            </a:r>
            <a:r>
              <a:rPr lang="en-US" sz="2400" b="1" u="sng" dirty="0"/>
              <a:t>Given an Exact Trigonometric Ratio</a:t>
            </a:r>
            <a:endParaRPr lang="en-US" sz="2400" b="1" i="1" u="sng" dirty="0">
              <a:latin typeface="Symbol" pitchFamily="28" charset="2"/>
            </a:endParaRPr>
          </a:p>
        </p:txBody>
      </p:sp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143230" y="1085120"/>
            <a:ext cx="14077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0 ≤ </a:t>
            </a:r>
            <a:r>
              <a:rPr lang="en-US" sz="2400" b="1" i="1" dirty="0">
                <a:solidFill>
                  <a:srgbClr val="CC0000"/>
                </a:solidFill>
                <a:latin typeface="Symbol" pitchFamily="28" charset="2"/>
              </a:rPr>
              <a:t>q</a:t>
            </a:r>
            <a:r>
              <a:rPr lang="en-US" sz="2400" b="1" dirty="0"/>
              <a:t> &lt; 2</a:t>
            </a:r>
            <a:r>
              <a:rPr lang="en-US" sz="2400" b="1" dirty="0">
                <a:latin typeface="Symbol" pitchFamily="28" charset="2"/>
              </a:rPr>
              <a:t>p</a:t>
            </a:r>
            <a:endParaRPr lang="en-US" sz="2400" b="1" baseline="30000" dirty="0"/>
          </a:p>
        </p:txBody>
      </p:sp>
      <p:graphicFrame>
        <p:nvGraphicFramePr>
          <p:cNvPr id="1843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48050"/>
              </p:ext>
            </p:extLst>
          </p:nvPr>
        </p:nvGraphicFramePr>
        <p:xfrm>
          <a:off x="2312988" y="2997200"/>
          <a:ext cx="9525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5" name="MathType Equation 3.6+" r:id="rId10" imgW="431800" imgH="355600" progId="Equation.DSMT36">
                  <p:embed/>
                </p:oleObj>
              </mc:Choice>
              <mc:Fallback>
                <p:oleObj name="MathType Equation 3.6+" r:id="rId10" imgW="4318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2997200"/>
                        <a:ext cx="9525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638494"/>
              </p:ext>
            </p:extLst>
          </p:nvPr>
        </p:nvGraphicFramePr>
        <p:xfrm>
          <a:off x="1474788" y="3124200"/>
          <a:ext cx="3365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6" name="Equation" r:id="rId12" imgW="152400" imgH="355600" progId="Equation.DSMT4">
                  <p:embed/>
                </p:oleObj>
              </mc:Choice>
              <mc:Fallback>
                <p:oleObj name="Equation" r:id="rId12" imgW="1524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3124200"/>
                        <a:ext cx="33655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428216"/>
              </p:ext>
            </p:extLst>
          </p:nvPr>
        </p:nvGraphicFramePr>
        <p:xfrm>
          <a:off x="3290888" y="2997200"/>
          <a:ext cx="5048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7" name="MathType Equation 3.6+" r:id="rId14" imgW="228600" imgH="355600" progId="Equation.DSMT36">
                  <p:embed/>
                </p:oleObj>
              </mc:Choice>
              <mc:Fallback>
                <p:oleObj name="MathType Equation 3.6+" r:id="rId14" imgW="2286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8" y="2997200"/>
                        <a:ext cx="50482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419756"/>
              </p:ext>
            </p:extLst>
          </p:nvPr>
        </p:nvGraphicFramePr>
        <p:xfrm>
          <a:off x="3764318" y="5440795"/>
          <a:ext cx="6445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8" name="MathType Equation 3.6+" r:id="rId16" imgW="292100" imgH="355600" progId="Equation.DSMT36">
                  <p:embed/>
                </p:oleObj>
              </mc:Choice>
              <mc:Fallback>
                <p:oleObj name="MathType Equation 3.6+" r:id="rId16" imgW="2921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4318" y="5440795"/>
                        <a:ext cx="64452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3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831408"/>
              </p:ext>
            </p:extLst>
          </p:nvPr>
        </p:nvGraphicFramePr>
        <p:xfrm>
          <a:off x="1637068" y="5466195"/>
          <a:ext cx="3365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9" name="Equation" r:id="rId18" imgW="152400" imgH="355600" progId="Equation.DSMT4">
                  <p:embed/>
                </p:oleObj>
              </mc:Choice>
              <mc:Fallback>
                <p:oleObj name="Equation" r:id="rId18" imgW="1524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7068" y="5466195"/>
                        <a:ext cx="33655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3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250853"/>
              </p:ext>
            </p:extLst>
          </p:nvPr>
        </p:nvGraphicFramePr>
        <p:xfrm>
          <a:off x="2640368" y="5440795"/>
          <a:ext cx="11493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30" name="MathType Equation 3.6+" r:id="rId20" imgW="520700" imgH="355600" progId="Equation.DSMT36">
                  <p:embed/>
                </p:oleObj>
              </mc:Choice>
              <mc:Fallback>
                <p:oleObj name="MathType Equation 3.6+" r:id="rId20" imgW="520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368" y="5440795"/>
                        <a:ext cx="114935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3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565981"/>
              </p:ext>
            </p:extLst>
          </p:nvPr>
        </p:nvGraphicFramePr>
        <p:xfrm>
          <a:off x="6138940" y="4323339"/>
          <a:ext cx="3365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31" name="Equation" r:id="rId22" imgW="152400" imgH="355600" progId="Equation.DSMT4">
                  <p:embed/>
                </p:oleObj>
              </mc:Choice>
              <mc:Fallback>
                <p:oleObj name="Equation" r:id="rId22" imgW="1524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8940" y="4323339"/>
                        <a:ext cx="33655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3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503425"/>
              </p:ext>
            </p:extLst>
          </p:nvPr>
        </p:nvGraphicFramePr>
        <p:xfrm>
          <a:off x="7096203" y="4209039"/>
          <a:ext cx="11493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32" name="MathType Equation 3.6+" r:id="rId24" imgW="520700" imgH="355600" progId="Equation.DSMT36">
                  <p:embed/>
                </p:oleObj>
              </mc:Choice>
              <mc:Fallback>
                <p:oleObj name="MathType Equation 3.6+" r:id="rId24" imgW="520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203" y="4209039"/>
                        <a:ext cx="114935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3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212506"/>
              </p:ext>
            </p:extLst>
          </p:nvPr>
        </p:nvGraphicFramePr>
        <p:xfrm>
          <a:off x="8302703" y="4209039"/>
          <a:ext cx="5048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33" name="MathType Equation 3.6+" r:id="rId26" imgW="228600" imgH="355600" progId="Equation.DSMT36">
                  <p:embed/>
                </p:oleObj>
              </mc:Choice>
              <mc:Fallback>
                <p:oleObj name="MathType Equation 3.6+" r:id="rId26" imgW="2286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703" y="4209039"/>
                        <a:ext cx="50482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42" name="Rectangle 22"/>
          <p:cNvSpPr>
            <a:spLocks noChangeArrowheads="1"/>
          </p:cNvSpPr>
          <p:nvPr/>
        </p:nvSpPr>
        <p:spPr bwMode="auto">
          <a:xfrm>
            <a:off x="636588" y="3251200"/>
            <a:ext cx="874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RA =</a:t>
            </a:r>
          </a:p>
        </p:txBody>
      </p:sp>
      <p:sp>
        <p:nvSpPr>
          <p:cNvPr id="184343" name="Rectangle 23"/>
          <p:cNvSpPr>
            <a:spLocks noChangeArrowheads="1"/>
          </p:cNvSpPr>
          <p:nvPr/>
        </p:nvSpPr>
        <p:spPr bwMode="auto">
          <a:xfrm>
            <a:off x="798868" y="5618595"/>
            <a:ext cx="874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RA =</a:t>
            </a:r>
          </a:p>
        </p:txBody>
      </p:sp>
      <p:sp>
        <p:nvSpPr>
          <p:cNvPr id="184344" name="Rectangle 24"/>
          <p:cNvSpPr>
            <a:spLocks noChangeArrowheads="1"/>
          </p:cNvSpPr>
          <p:nvPr/>
        </p:nvSpPr>
        <p:spPr bwMode="auto">
          <a:xfrm>
            <a:off x="5432503" y="4488439"/>
            <a:ext cx="874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RA =</a:t>
            </a:r>
          </a:p>
        </p:txBody>
      </p:sp>
      <p:sp>
        <p:nvSpPr>
          <p:cNvPr id="184350" name="Text Box 30"/>
          <p:cNvSpPr txBox="1">
            <a:spLocks noChangeArrowheads="1"/>
          </p:cNvSpPr>
          <p:nvPr/>
        </p:nvSpPr>
        <p:spPr bwMode="auto">
          <a:xfrm>
            <a:off x="2541588" y="2184400"/>
            <a:ext cx="1532279" cy="646331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y is positive in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Q1 </a:t>
            </a:r>
            <a:r>
              <a:rPr lang="en-US" b="1" dirty="0" smtClean="0">
                <a:solidFill>
                  <a:schemeClr val="accent2"/>
                </a:solidFill>
              </a:rPr>
              <a:t>or</a:t>
            </a:r>
            <a:r>
              <a:rPr lang="en-US" b="1" dirty="0" smtClean="0">
                <a:solidFill>
                  <a:schemeClr val="accent2"/>
                </a:solidFill>
              </a:rPr>
              <a:t> Q2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84351" name="Text Box 31"/>
          <p:cNvSpPr txBox="1">
            <a:spLocks noChangeArrowheads="1"/>
          </p:cNvSpPr>
          <p:nvPr/>
        </p:nvSpPr>
        <p:spPr bwMode="auto">
          <a:xfrm>
            <a:off x="7248603" y="3447039"/>
            <a:ext cx="1590307" cy="646331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x is negative in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Q2 or </a:t>
            </a:r>
            <a:r>
              <a:rPr lang="en-US" b="1" dirty="0">
                <a:solidFill>
                  <a:schemeClr val="accent2"/>
                </a:solidFill>
              </a:rPr>
              <a:t>Q3</a:t>
            </a:r>
          </a:p>
        </p:txBody>
      </p:sp>
      <p:sp>
        <p:nvSpPr>
          <p:cNvPr id="184352" name="Text Box 32"/>
          <p:cNvSpPr txBox="1">
            <a:spLocks noChangeArrowheads="1"/>
          </p:cNvSpPr>
          <p:nvPr/>
        </p:nvSpPr>
        <p:spPr bwMode="auto">
          <a:xfrm>
            <a:off x="2703867" y="4393873"/>
            <a:ext cx="1798698" cy="646331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y/x is negative in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Q2 or </a:t>
            </a:r>
            <a:r>
              <a:rPr lang="en-US" b="1" dirty="0">
                <a:solidFill>
                  <a:schemeClr val="accent2"/>
                </a:solidFill>
              </a:rPr>
              <a:t>Q4</a:t>
            </a:r>
          </a:p>
        </p:txBody>
      </p:sp>
      <p:pic>
        <p:nvPicPr>
          <p:cNvPr id="34" name="Picture 53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0689"/>
            <a:ext cx="2007052" cy="1937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262" y="376224"/>
            <a:ext cx="2085537" cy="187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4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8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8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4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4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8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8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8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18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84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84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84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84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8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8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 autoUpdateAnimBg="0"/>
      <p:bldP spid="184327" grpId="0" autoUpdateAnimBg="0"/>
      <p:bldP spid="184328" grpId="0" autoUpdateAnimBg="0"/>
      <p:bldP spid="184342" grpId="0" autoUpdateAnimBg="0"/>
      <p:bldP spid="184343" grpId="0" autoUpdateAnimBg="0"/>
      <p:bldP spid="184344" grpId="0" autoUpdateAnimBg="0"/>
      <p:bldP spid="184350" grpId="0" animBg="1"/>
      <p:bldP spid="184351" grpId="0" animBg="1"/>
      <p:bldP spid="1843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5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8743"/>
            <a:ext cx="1893565" cy="1827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263" y="381000"/>
            <a:ext cx="1967612" cy="1773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853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352058"/>
              </p:ext>
            </p:extLst>
          </p:nvPr>
        </p:nvGraphicFramePr>
        <p:xfrm>
          <a:off x="33338" y="2244725"/>
          <a:ext cx="239712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85" name="Equation" r:id="rId6" imgW="977760" imgH="215640" progId="Equation.DSMT4">
                  <p:embed/>
                </p:oleObj>
              </mc:Choice>
              <mc:Fallback>
                <p:oleObj name="Equation" r:id="rId6" imgW="977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8" y="2244725"/>
                        <a:ext cx="239712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301978"/>
              </p:ext>
            </p:extLst>
          </p:nvPr>
        </p:nvGraphicFramePr>
        <p:xfrm>
          <a:off x="239713" y="4722813"/>
          <a:ext cx="19129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86" name="Equation" r:id="rId8" imgW="787320" imgH="177480" progId="Equation.DSMT4">
                  <p:embed/>
                </p:oleObj>
              </mc:Choice>
              <mc:Fallback>
                <p:oleObj name="Equation" r:id="rId8" imgW="787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3" y="4722813"/>
                        <a:ext cx="19129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189300"/>
              </p:ext>
            </p:extLst>
          </p:nvPr>
        </p:nvGraphicFramePr>
        <p:xfrm>
          <a:off x="4876800" y="2224088"/>
          <a:ext cx="212407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87" name="Equation" r:id="rId10" imgW="888840" imgH="228600" progId="Equation.DSMT4">
                  <p:embed/>
                </p:oleObj>
              </mc:Choice>
              <mc:Fallback>
                <p:oleObj name="Equation" r:id="rId10" imgW="888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224088"/>
                        <a:ext cx="2124075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509487"/>
              </p:ext>
            </p:extLst>
          </p:nvPr>
        </p:nvGraphicFramePr>
        <p:xfrm>
          <a:off x="4675188" y="4722813"/>
          <a:ext cx="20034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88" name="Equation" r:id="rId12" imgW="850680" imgH="177480" progId="Equation.DSMT4">
                  <p:embed/>
                </p:oleObj>
              </mc:Choice>
              <mc:Fallback>
                <p:oleObj name="Equation" r:id="rId12" imgW="850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188" y="4722813"/>
                        <a:ext cx="2003425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128023"/>
              </p:ext>
            </p:extLst>
          </p:nvPr>
        </p:nvGraphicFramePr>
        <p:xfrm>
          <a:off x="2667000" y="3032125"/>
          <a:ext cx="115093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89" name="Equation" r:id="rId14" imgW="520700" imgH="355600" progId="Equation.DSMT4">
                  <p:embed/>
                </p:oleObj>
              </mc:Choice>
              <mc:Fallback>
                <p:oleObj name="Equation" r:id="rId14" imgW="5207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032125"/>
                        <a:ext cx="1150938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605771"/>
              </p:ext>
            </p:extLst>
          </p:nvPr>
        </p:nvGraphicFramePr>
        <p:xfrm>
          <a:off x="1422400" y="3658448"/>
          <a:ext cx="262463" cy="614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0" name="Equation" r:id="rId16" imgW="152400" imgH="355600" progId="Equation.DSMT4">
                  <p:embed/>
                </p:oleObj>
              </mc:Choice>
              <mc:Fallback>
                <p:oleObj name="Equation" r:id="rId16" imgW="1524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3658448"/>
                        <a:ext cx="262463" cy="6140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605656"/>
              </p:ext>
            </p:extLst>
          </p:nvPr>
        </p:nvGraphicFramePr>
        <p:xfrm>
          <a:off x="3856038" y="3032125"/>
          <a:ext cx="5048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1" name="Equation" r:id="rId18" imgW="228600" imgH="355600" progId="Equation.DSMT4">
                  <p:embed/>
                </p:oleObj>
              </mc:Choice>
              <mc:Fallback>
                <p:oleObj name="Equation" r:id="rId18" imgW="2286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038" y="3032125"/>
                        <a:ext cx="50482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407413"/>
              </p:ext>
            </p:extLst>
          </p:nvPr>
        </p:nvGraphicFramePr>
        <p:xfrm>
          <a:off x="8334375" y="3032125"/>
          <a:ext cx="5048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2" name="Equation" r:id="rId20" imgW="228600" imgH="355600" progId="Equation.DSMT4">
                  <p:embed/>
                </p:oleObj>
              </mc:Choice>
              <mc:Fallback>
                <p:oleObj name="Equation" r:id="rId20" imgW="2286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75" y="3032125"/>
                        <a:ext cx="50482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585027"/>
              </p:ext>
            </p:extLst>
          </p:nvPr>
        </p:nvGraphicFramePr>
        <p:xfrm>
          <a:off x="6146800" y="3505200"/>
          <a:ext cx="262463" cy="614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" name="Equation" r:id="rId22" imgW="152400" imgH="355600" progId="Equation.DSMT4">
                  <p:embed/>
                </p:oleObj>
              </mc:Choice>
              <mc:Fallback>
                <p:oleObj name="Equation" r:id="rId22" imgW="1524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3505200"/>
                        <a:ext cx="262463" cy="6140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592548"/>
              </p:ext>
            </p:extLst>
          </p:nvPr>
        </p:nvGraphicFramePr>
        <p:xfrm>
          <a:off x="7264400" y="3032125"/>
          <a:ext cx="9525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4" name="Equation" r:id="rId24" imgW="431800" imgH="355600" progId="Equation.DSMT4">
                  <p:embed/>
                </p:oleObj>
              </mc:Choice>
              <mc:Fallback>
                <p:oleObj name="Equation" r:id="rId24" imgW="4318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4400" y="3032125"/>
                        <a:ext cx="9525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641449"/>
              </p:ext>
            </p:extLst>
          </p:nvPr>
        </p:nvGraphicFramePr>
        <p:xfrm>
          <a:off x="1574800" y="6032500"/>
          <a:ext cx="25512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" name="Equation" r:id="rId26" imgW="152400" imgH="355600" progId="Equation.DSMT4">
                  <p:embed/>
                </p:oleObj>
              </mc:Choice>
              <mc:Fallback>
                <p:oleObj name="Equation" r:id="rId26" imgW="1524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6032500"/>
                        <a:ext cx="255127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956421"/>
              </p:ext>
            </p:extLst>
          </p:nvPr>
        </p:nvGraphicFramePr>
        <p:xfrm>
          <a:off x="2514600" y="5410200"/>
          <a:ext cx="9525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6" name="Equation" r:id="rId28" imgW="431800" imgH="355600" progId="Equation.DSMT4">
                  <p:embed/>
                </p:oleObj>
              </mc:Choice>
              <mc:Fallback>
                <p:oleObj name="Equation" r:id="rId28" imgW="4318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410200"/>
                        <a:ext cx="9525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927031"/>
              </p:ext>
            </p:extLst>
          </p:nvPr>
        </p:nvGraphicFramePr>
        <p:xfrm>
          <a:off x="3609975" y="5461000"/>
          <a:ext cx="5048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7" name="Equation" r:id="rId30" imgW="228600" imgH="355600" progId="Equation.DSMT4">
                  <p:embed/>
                </p:oleObj>
              </mc:Choice>
              <mc:Fallback>
                <p:oleObj name="Equation" r:id="rId30" imgW="2286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5461000"/>
                        <a:ext cx="50482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704642"/>
              </p:ext>
            </p:extLst>
          </p:nvPr>
        </p:nvGraphicFramePr>
        <p:xfrm>
          <a:off x="8107363" y="5368925"/>
          <a:ext cx="5334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8" name="Equation" r:id="rId32" imgW="241300" imgH="393700" progId="Equation.DSMT4">
                  <p:embed/>
                </p:oleObj>
              </mc:Choice>
              <mc:Fallback>
                <p:oleObj name="Equation" r:id="rId32" imgW="2413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7363" y="5368925"/>
                        <a:ext cx="53340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6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217526"/>
              </p:ext>
            </p:extLst>
          </p:nvPr>
        </p:nvGraphicFramePr>
        <p:xfrm>
          <a:off x="7134225" y="5354638"/>
          <a:ext cx="10096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9" name="Equation" r:id="rId34" imgW="457200" imgH="393700" progId="Equation.DSMT4">
                  <p:embed/>
                </p:oleObj>
              </mc:Choice>
              <mc:Fallback>
                <p:oleObj name="Equation" r:id="rId34" imgW="4572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4225" y="5354638"/>
                        <a:ext cx="10096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362" name="Rectangle 18"/>
          <p:cNvSpPr>
            <a:spLocks noChangeArrowheads="1"/>
          </p:cNvSpPr>
          <p:nvPr/>
        </p:nvSpPr>
        <p:spPr bwMode="auto">
          <a:xfrm>
            <a:off x="0" y="28575"/>
            <a:ext cx="88540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 dirty="0"/>
              <a:t>Find the Measure of an Angle </a:t>
            </a:r>
            <a:r>
              <a:rPr lang="en-US" sz="2400" b="1" i="1" u="sng" dirty="0">
                <a:latin typeface="Symbol" pitchFamily="28" charset="2"/>
              </a:rPr>
              <a:t>q </a:t>
            </a:r>
            <a:r>
              <a:rPr lang="en-US" sz="2400" b="1" i="1" u="sng" dirty="0" smtClean="0">
                <a:latin typeface="Symbol" pitchFamily="28" charset="2"/>
              </a:rPr>
              <a:t>, </a:t>
            </a:r>
            <a:r>
              <a:rPr lang="en-US" sz="2400" b="1" u="sng" dirty="0"/>
              <a:t>Given an Exact Trigonometric Ratio</a:t>
            </a:r>
            <a:endParaRPr lang="en-US" sz="2400" b="1" i="1" u="sng" dirty="0">
              <a:latin typeface="Symbol" pitchFamily="28" charset="2"/>
            </a:endParaRPr>
          </a:p>
        </p:txBody>
      </p:sp>
      <p:sp>
        <p:nvSpPr>
          <p:cNvPr id="185363" name="Rectangle 19"/>
          <p:cNvSpPr>
            <a:spLocks noChangeArrowheads="1"/>
          </p:cNvSpPr>
          <p:nvPr/>
        </p:nvSpPr>
        <p:spPr bwMode="auto">
          <a:xfrm>
            <a:off x="653534" y="3657600"/>
            <a:ext cx="9466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RA =</a:t>
            </a:r>
          </a:p>
        </p:txBody>
      </p:sp>
      <p:sp>
        <p:nvSpPr>
          <p:cNvPr id="185364" name="Rectangle 20"/>
          <p:cNvSpPr>
            <a:spLocks noChangeArrowheads="1"/>
          </p:cNvSpPr>
          <p:nvPr/>
        </p:nvSpPr>
        <p:spPr bwMode="auto">
          <a:xfrm>
            <a:off x="5449889" y="3593068"/>
            <a:ext cx="9509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RA =</a:t>
            </a:r>
          </a:p>
        </p:txBody>
      </p:sp>
      <p:sp>
        <p:nvSpPr>
          <p:cNvPr id="185365" name="Rectangle 21"/>
          <p:cNvSpPr>
            <a:spLocks noChangeArrowheads="1"/>
          </p:cNvSpPr>
          <p:nvPr/>
        </p:nvSpPr>
        <p:spPr bwMode="auto">
          <a:xfrm>
            <a:off x="698500" y="6032499"/>
            <a:ext cx="6222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RA =</a:t>
            </a:r>
          </a:p>
        </p:txBody>
      </p:sp>
      <p:sp>
        <p:nvSpPr>
          <p:cNvPr id="185366" name="Rectangle 22"/>
          <p:cNvSpPr>
            <a:spLocks noChangeArrowheads="1"/>
          </p:cNvSpPr>
          <p:nvPr/>
        </p:nvSpPr>
        <p:spPr bwMode="auto">
          <a:xfrm>
            <a:off x="5235774" y="5311849"/>
            <a:ext cx="12280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chemeClr val="accent2"/>
                </a:solidFill>
              </a:rPr>
              <a:t>x</a:t>
            </a:r>
            <a:r>
              <a:rPr lang="en-US" b="1" dirty="0">
                <a:solidFill>
                  <a:schemeClr val="accent2"/>
                </a:solidFill>
              </a:rPr>
              <a:t> value is 0</a:t>
            </a:r>
          </a:p>
        </p:txBody>
      </p:sp>
      <p:sp>
        <p:nvSpPr>
          <p:cNvPr id="185371" name="Text Box 27"/>
          <p:cNvSpPr txBox="1">
            <a:spLocks noChangeArrowheads="1"/>
          </p:cNvSpPr>
          <p:nvPr/>
        </p:nvSpPr>
        <p:spPr bwMode="auto">
          <a:xfrm>
            <a:off x="1387733" y="685800"/>
            <a:ext cx="14077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0 ≤ </a:t>
            </a:r>
            <a:r>
              <a:rPr lang="en-US" sz="2400" b="1" i="1" dirty="0">
                <a:solidFill>
                  <a:srgbClr val="CC0000"/>
                </a:solidFill>
                <a:latin typeface="Symbol" pitchFamily="28" charset="2"/>
              </a:rPr>
              <a:t>q</a:t>
            </a:r>
            <a:r>
              <a:rPr lang="en-US" sz="2400" b="1" dirty="0"/>
              <a:t> &lt; 2</a:t>
            </a:r>
            <a:r>
              <a:rPr lang="en-US" sz="2400" b="1" dirty="0">
                <a:latin typeface="Symbol" pitchFamily="28" charset="2"/>
              </a:rPr>
              <a:t>p</a:t>
            </a:r>
            <a:endParaRPr lang="en-US" sz="2400" b="1" baseline="30000" dirty="0"/>
          </a:p>
        </p:txBody>
      </p:sp>
      <p:sp>
        <p:nvSpPr>
          <p:cNvPr id="185372" name="Text Box 28"/>
          <p:cNvSpPr txBox="1">
            <a:spLocks noChangeArrowheads="1"/>
          </p:cNvSpPr>
          <p:nvPr/>
        </p:nvSpPr>
        <p:spPr bwMode="auto">
          <a:xfrm>
            <a:off x="2819400" y="2154184"/>
            <a:ext cx="1124026" cy="646331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x is </a:t>
            </a:r>
            <a:r>
              <a:rPr lang="en-US" b="1" dirty="0" err="1" smtClean="0">
                <a:solidFill>
                  <a:schemeClr val="accent2"/>
                </a:solidFill>
              </a:rPr>
              <a:t>neg</a:t>
            </a:r>
            <a:r>
              <a:rPr lang="en-US" b="1" dirty="0" smtClean="0">
                <a:solidFill>
                  <a:schemeClr val="accent2"/>
                </a:solidFill>
              </a:rPr>
              <a:t> in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Q2 </a:t>
            </a:r>
            <a:r>
              <a:rPr lang="en-US" b="1" dirty="0">
                <a:solidFill>
                  <a:schemeClr val="accent2"/>
                </a:solidFill>
              </a:rPr>
              <a:t>&amp; Q3</a:t>
            </a:r>
          </a:p>
        </p:txBody>
      </p:sp>
      <p:sp>
        <p:nvSpPr>
          <p:cNvPr id="185373" name="Text Box 29"/>
          <p:cNvSpPr txBox="1">
            <a:spLocks noChangeArrowheads="1"/>
          </p:cNvSpPr>
          <p:nvPr/>
        </p:nvSpPr>
        <p:spPr bwMode="auto">
          <a:xfrm>
            <a:off x="7315200" y="2249269"/>
            <a:ext cx="1322798" cy="646331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y/x is </a:t>
            </a:r>
            <a:r>
              <a:rPr lang="en-US" b="1" dirty="0" err="1" smtClean="0">
                <a:solidFill>
                  <a:schemeClr val="accent2"/>
                </a:solidFill>
              </a:rPr>
              <a:t>pos</a:t>
            </a:r>
            <a:r>
              <a:rPr lang="en-US" b="1" dirty="0" smtClean="0">
                <a:solidFill>
                  <a:schemeClr val="accent2"/>
                </a:solidFill>
              </a:rPr>
              <a:t> in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Q1 </a:t>
            </a:r>
            <a:r>
              <a:rPr lang="en-US" b="1" dirty="0">
                <a:solidFill>
                  <a:schemeClr val="accent2"/>
                </a:solidFill>
              </a:rPr>
              <a:t>&amp; Q3</a:t>
            </a:r>
          </a:p>
        </p:txBody>
      </p:sp>
      <p:sp>
        <p:nvSpPr>
          <p:cNvPr id="185374" name="Text Box 30"/>
          <p:cNvSpPr txBox="1">
            <a:spLocks noChangeArrowheads="1"/>
          </p:cNvSpPr>
          <p:nvPr/>
        </p:nvSpPr>
        <p:spPr bwMode="auto">
          <a:xfrm>
            <a:off x="2667000" y="4648200"/>
            <a:ext cx="1117614" cy="646331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y is </a:t>
            </a:r>
            <a:r>
              <a:rPr lang="en-US" b="1" dirty="0" err="1" smtClean="0">
                <a:solidFill>
                  <a:schemeClr val="accent2"/>
                </a:solidFill>
              </a:rPr>
              <a:t>pos</a:t>
            </a:r>
            <a:r>
              <a:rPr lang="en-US" b="1" dirty="0" smtClean="0">
                <a:solidFill>
                  <a:schemeClr val="accent2"/>
                </a:solidFill>
              </a:rPr>
              <a:t> in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Q1 </a:t>
            </a:r>
            <a:r>
              <a:rPr lang="en-US" b="1" dirty="0">
                <a:solidFill>
                  <a:schemeClr val="accent2"/>
                </a:solidFill>
              </a:rPr>
              <a:t>&amp; Q2</a:t>
            </a:r>
          </a:p>
        </p:txBody>
      </p:sp>
      <p:sp>
        <p:nvSpPr>
          <p:cNvPr id="185375" name="Text Box 31"/>
          <p:cNvSpPr txBox="1">
            <a:spLocks noChangeArrowheads="1"/>
          </p:cNvSpPr>
          <p:nvPr/>
        </p:nvSpPr>
        <p:spPr bwMode="auto">
          <a:xfrm>
            <a:off x="7270721" y="4736068"/>
            <a:ext cx="1263679" cy="369332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Quadrantal</a:t>
            </a:r>
          </a:p>
        </p:txBody>
      </p:sp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539179"/>
              </p:ext>
            </p:extLst>
          </p:nvPr>
        </p:nvGraphicFramePr>
        <p:xfrm>
          <a:off x="533400" y="2877608"/>
          <a:ext cx="1389062" cy="703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0" name="Equation" r:id="rId36" imgW="825480" imgH="419040" progId="Equation.DSMT4">
                  <p:embed/>
                </p:oleObj>
              </mc:Choice>
              <mc:Fallback>
                <p:oleObj name="Equation" r:id="rId36" imgW="8254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77608"/>
                        <a:ext cx="1389062" cy="7037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985110"/>
              </p:ext>
            </p:extLst>
          </p:nvPr>
        </p:nvGraphicFramePr>
        <p:xfrm>
          <a:off x="5322888" y="2800350"/>
          <a:ext cx="119697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1" name="Equation" r:id="rId38" imgW="711000" imgH="419040" progId="Equation.DSMT4">
                  <p:embed/>
                </p:oleObj>
              </mc:Choice>
              <mc:Fallback>
                <p:oleObj name="Equation" r:id="rId38" imgW="711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2888" y="2800350"/>
                        <a:ext cx="1196975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588910"/>
              </p:ext>
            </p:extLst>
          </p:nvPr>
        </p:nvGraphicFramePr>
        <p:xfrm>
          <a:off x="760413" y="5253038"/>
          <a:ext cx="98425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2" name="Equation" r:id="rId40" imgW="583920" imgH="393480" progId="Equation.DSMT4">
                  <p:embed/>
                </p:oleObj>
              </mc:Choice>
              <mc:Fallback>
                <p:oleObj name="Equation" r:id="rId40" imgW="583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5253038"/>
                        <a:ext cx="98425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2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8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8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8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8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8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8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18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8" dur="500"/>
                                        <p:tgtEl>
                                          <p:spTgt spid="18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8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62" grpId="0" autoUpdateAnimBg="0"/>
      <p:bldP spid="185363" grpId="0" autoUpdateAnimBg="0"/>
      <p:bldP spid="185364" grpId="0" autoUpdateAnimBg="0"/>
      <p:bldP spid="185365" grpId="0" autoUpdateAnimBg="0"/>
      <p:bldP spid="185366" grpId="0" autoUpdateAnimBg="0"/>
      <p:bldP spid="185371" grpId="0" autoUpdateAnimBg="0"/>
      <p:bldP spid="185372" grpId="0" animBg="1"/>
      <p:bldP spid="185373" grpId="0" animBg="1"/>
      <p:bldP spid="185374" grpId="0" animBg="1"/>
      <p:bldP spid="1853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8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577485" y="791864"/>
            <a:ext cx="4988416" cy="508000"/>
            <a:chOff x="1577485" y="791864"/>
            <a:chExt cx="4988416" cy="508000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77835438"/>
                </p:ext>
              </p:extLst>
            </p:nvPr>
          </p:nvGraphicFramePr>
          <p:xfrm>
            <a:off x="4057651" y="791864"/>
            <a:ext cx="2508250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3" name="Equation" r:id="rId3" imgW="1002960" imgH="203040" progId="Equation.DSMT4">
                    <p:embed/>
                  </p:oleObj>
                </mc:Choice>
                <mc:Fallback>
                  <p:oleObj name="Equation" r:id="rId3" imgW="1002960" imgH="20304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7651" y="791864"/>
                          <a:ext cx="2508250" cy="508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1577485" y="838199"/>
              <a:ext cx="24801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Jackie stated that </a:t>
              </a:r>
              <a:endParaRPr lang="en-US" sz="2400" b="1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09" y="381000"/>
            <a:ext cx="1271588" cy="16954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77485" y="1463655"/>
            <a:ext cx="2011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Is she correct?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77485" y="2089111"/>
            <a:ext cx="5970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What is the relationship between the angles?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3001740"/>
            <a:ext cx="3260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Complete each equality.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938821"/>
              </p:ext>
            </p:extLst>
          </p:nvPr>
        </p:nvGraphicFramePr>
        <p:xfrm>
          <a:off x="762000" y="3733800"/>
          <a:ext cx="2000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Equation" r:id="rId6" imgW="799920" imgH="203040" progId="Equation.DSMT4">
                  <p:embed/>
                </p:oleObj>
              </mc:Choice>
              <mc:Fallback>
                <p:oleObj name="Equation" r:id="rId6" imgW="799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33800"/>
                        <a:ext cx="20002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51696"/>
              </p:ext>
            </p:extLst>
          </p:nvPr>
        </p:nvGraphicFramePr>
        <p:xfrm>
          <a:off x="762000" y="4800600"/>
          <a:ext cx="2000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Equation" r:id="rId8" imgW="799920" imgH="203040" progId="Equation.DSMT4">
                  <p:embed/>
                </p:oleObj>
              </mc:Choice>
              <mc:Fallback>
                <p:oleObj name="Equation" r:id="rId8" imgW="799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00600"/>
                        <a:ext cx="20002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624118"/>
              </p:ext>
            </p:extLst>
          </p:nvPr>
        </p:nvGraphicFramePr>
        <p:xfrm>
          <a:off x="4953000" y="3810000"/>
          <a:ext cx="1936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Equation" r:id="rId10" imgW="774360" imgH="203040" progId="Equation.DSMT4">
                  <p:embed/>
                </p:oleObj>
              </mc:Choice>
              <mc:Fallback>
                <p:oleObj name="Equation" r:id="rId10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810000"/>
                        <a:ext cx="19367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481656"/>
              </p:ext>
            </p:extLst>
          </p:nvPr>
        </p:nvGraphicFramePr>
        <p:xfrm>
          <a:off x="4889500" y="4800600"/>
          <a:ext cx="2063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Equation" r:id="rId12" imgW="825480" imgH="203040" progId="Equation.DSMT4">
                  <p:embed/>
                </p:oleObj>
              </mc:Choice>
              <mc:Fallback>
                <p:oleObj name="Equation" r:id="rId12" imgW="825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4800600"/>
                        <a:ext cx="20637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003157"/>
              </p:ext>
            </p:extLst>
          </p:nvPr>
        </p:nvGraphicFramePr>
        <p:xfrm>
          <a:off x="2743200" y="3759200"/>
          <a:ext cx="571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Equation" r:id="rId14" imgW="228600" imgH="203040" progId="Equation.DSMT4">
                  <p:embed/>
                </p:oleObj>
              </mc:Choice>
              <mc:Fallback>
                <p:oleObj name="Equation" r:id="rId14" imgW="228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759200"/>
                        <a:ext cx="5715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65930"/>
              </p:ext>
            </p:extLst>
          </p:nvPr>
        </p:nvGraphicFramePr>
        <p:xfrm>
          <a:off x="2727325" y="4826000"/>
          <a:ext cx="603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Equation" r:id="rId16" imgW="241200" imgH="203040" progId="Equation.DSMT4">
                  <p:embed/>
                </p:oleObj>
              </mc:Choice>
              <mc:Fallback>
                <p:oleObj name="Equation" r:id="rId16" imgW="241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4826000"/>
                        <a:ext cx="6032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673905"/>
              </p:ext>
            </p:extLst>
          </p:nvPr>
        </p:nvGraphicFramePr>
        <p:xfrm>
          <a:off x="6881813" y="3810000"/>
          <a:ext cx="730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tion" r:id="rId18" imgW="291960" imgH="203040" progId="Equation.DSMT4">
                  <p:embed/>
                </p:oleObj>
              </mc:Choice>
              <mc:Fallback>
                <p:oleObj name="Equation" r:id="rId18" imgW="291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1813" y="3810000"/>
                        <a:ext cx="7302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965646"/>
              </p:ext>
            </p:extLst>
          </p:nvPr>
        </p:nvGraphicFramePr>
        <p:xfrm>
          <a:off x="6875463" y="4800600"/>
          <a:ext cx="762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tion" r:id="rId20" imgW="304560" imgH="203040" progId="Equation.DSMT4">
                  <p:embed/>
                </p:oleObj>
              </mc:Choice>
              <mc:Fallback>
                <p:oleObj name="Equation" r:id="rId20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463" y="4800600"/>
                        <a:ext cx="762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119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3340-BEBE-4510-829A-0BDDD546AEA1}" type="slidenum">
              <a:rPr lang="en-US" smtClean="0"/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533400"/>
            <a:ext cx="3927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Assignment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981200"/>
            <a:ext cx="42322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Page 202</a:t>
            </a:r>
          </a:p>
          <a:p>
            <a:r>
              <a:rPr lang="en-US" sz="2400" b="1" smtClean="0"/>
              <a:t>7, 5a,b, 10, 11a,c, 12, 14, 16, 19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4268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482</Words>
  <Application>Microsoft Office PowerPoint</Application>
  <PresentationFormat>On-screen Show (4:3)</PresentationFormat>
  <Paragraphs>111</Paragraphs>
  <Slides>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Office Theme</vt:lpstr>
      <vt:lpstr>Equation</vt:lpstr>
      <vt:lpstr>MathType 6.0 Equation</vt:lpstr>
      <vt:lpstr>MathType Equation 3.6+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51</cp:revision>
  <dcterms:created xsi:type="dcterms:W3CDTF">2012-10-07T17:47:19Z</dcterms:created>
  <dcterms:modified xsi:type="dcterms:W3CDTF">2012-10-09T02:14:19Z</dcterms:modified>
</cp:coreProperties>
</file>