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0" r:id="rId4"/>
    <p:sldId id="259" r:id="rId5"/>
    <p:sldId id="262" r:id="rId6"/>
    <p:sldId id="264" r:id="rId7"/>
    <p:sldId id="266" r:id="rId8"/>
    <p:sldId id="267" r:id="rId9"/>
    <p:sldId id="272" r:id="rId10"/>
    <p:sldId id="273" r:id="rId11"/>
    <p:sldId id="274" r:id="rId12"/>
    <p:sldId id="275" r:id="rId13"/>
    <p:sldId id="276" r:id="rId14"/>
    <p:sldId id="268" r:id="rId15"/>
    <p:sldId id="269" r:id="rId16"/>
    <p:sldId id="270" r:id="rId17"/>
    <p:sldId id="271" r:id="rId18"/>
    <p:sldId id="277" r:id="rId19"/>
    <p:sldId id="261" r:id="rId20"/>
    <p:sldId id="25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2F7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w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11" Type="http://schemas.openxmlformats.org/officeDocument/2006/relationships/image" Target="../media/image28.w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3.w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42.w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11" Type="http://schemas.openxmlformats.org/officeDocument/2006/relationships/image" Target="../media/image28.wmf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AFA4E-078C-43A8-939A-C611D8DC159B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D7C52-28FC-48A0-876E-DA5F3258A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1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72F9-9C5F-4094-8C01-7474C13AF92E}" type="datetime1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21-23E0-4B54-9664-9523343EEB49}" type="datetime1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BCD8-408B-4275-9018-C399B31FE801}" type="datetime1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3FD9-D625-4738-8889-9BF2180D31EE}" type="datetime1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C3A9-2687-4372-99AB-182B02ABA002}" type="datetime1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6BF4-9A92-4DBB-B162-AFD001113B0B}" type="datetime1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1C59-6FCE-42AC-A06C-6D0A9F23E0AD}" type="datetime1">
              <a:rPr lang="en-US" smtClean="0"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D634-0F67-480E-B984-5F9923DBA026}" type="datetime1">
              <a:rPr lang="en-US" smtClean="0"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09D-3F8D-47B1-B030-A95C1F05E091}" type="datetime1">
              <a:rPr lang="en-US" smtClean="0"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4766-791D-43D0-AC87-BCBA5684F24F}" type="datetime1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E1DD-7620-49E9-8A57-FB46A9400078}" type="datetime1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FEF4-E534-4E68-8190-0ECC089570BF}" type="datetime1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DEE73-7920-4DC7-9D86-A6BA6B7AC8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png"/><Relationship Id="rId5" Type="http://schemas.openxmlformats.org/officeDocument/2006/relationships/image" Target="../media/image45.png"/><Relationship Id="rId4" Type="http://schemas.openxmlformats.org/officeDocument/2006/relationships/image" Target="../media/image4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7.wmf"/><Relationship Id="rId3" Type="http://schemas.openxmlformats.org/officeDocument/2006/relationships/image" Target="../media/image60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65.wmf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70.wmf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3.emf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5.emf"/><Relationship Id="rId26" Type="http://schemas.openxmlformats.org/officeDocument/2006/relationships/oleObject" Target="../embeddings/oleObject21.bin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2.emf"/><Relationship Id="rId17" Type="http://schemas.openxmlformats.org/officeDocument/2006/relationships/oleObject" Target="../embeddings/oleObject17.bin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8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28" Type="http://schemas.openxmlformats.org/officeDocument/2006/relationships/oleObject" Target="../embeddings/oleObject22.bin"/><Relationship Id="rId10" Type="http://schemas.openxmlformats.org/officeDocument/2006/relationships/image" Target="../media/image21.e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3.emf"/><Relationship Id="rId22" Type="http://schemas.openxmlformats.org/officeDocument/2006/relationships/image" Target="../media/image27.emf"/><Relationship Id="rId27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9.emf"/><Relationship Id="rId26" Type="http://schemas.openxmlformats.org/officeDocument/2006/relationships/oleObject" Target="../embeddings/oleObject34.bin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6.emf"/><Relationship Id="rId17" Type="http://schemas.openxmlformats.org/officeDocument/2006/relationships/oleObject" Target="../embeddings/oleObject30.bin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29" Type="http://schemas.openxmlformats.org/officeDocument/2006/relationships/image" Target="../media/image4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oleObject" Target="../embeddings/oleObject35.bin"/><Relationship Id="rId10" Type="http://schemas.openxmlformats.org/officeDocument/2006/relationships/image" Target="../media/image35.e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32.e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nnectschool.ca/books/0070738726/images/figures/0070738866_001_ufg05039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2998"/>
            <a:ext cx="6858001" cy="914400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8530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5.2 Transformations of Sinusoidal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48071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Electric power and the light waves it generates are sinusoidal waveforms.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Graphing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905000" y="259253"/>
          <a:ext cx="28178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3" imgW="1511280" imgH="203040" progId="Equation.DSMT4">
                  <p:embed/>
                </p:oleObj>
              </mc:Choice>
              <mc:Fallback>
                <p:oleObj name="Equation" r:id="rId3" imgW="15112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253"/>
                        <a:ext cx="281781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81200"/>
            <a:ext cx="7677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796" y="1981200"/>
            <a:ext cx="7677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609600"/>
            <a:ext cx="3582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2.  </a:t>
            </a:r>
            <a:r>
              <a:rPr lang="en-US" sz="2000" dirty="0" smtClean="0"/>
              <a:t>Sketch the graph of </a:t>
            </a:r>
            <a:r>
              <a:rPr lang="en-US" sz="2000" i="1" dirty="0" smtClean="0"/>
              <a:t>y </a:t>
            </a:r>
            <a:r>
              <a:rPr lang="en-US" sz="2000" dirty="0" smtClean="0"/>
              <a:t>= 3sin </a:t>
            </a:r>
            <a:r>
              <a:rPr lang="en-US" sz="2000" i="1" dirty="0" smtClean="0"/>
              <a:t>x</a:t>
            </a:r>
            <a:r>
              <a:rPr lang="en-US" sz="2000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6200" y="1524000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2F70BF"/>
                </a:solidFill>
              </a:rPr>
              <a:t>y </a:t>
            </a:r>
            <a:r>
              <a:rPr lang="en-US" b="1" dirty="0" smtClean="0">
                <a:solidFill>
                  <a:srgbClr val="2F70BF"/>
                </a:solidFill>
              </a:rPr>
              <a:t>= 3sin </a:t>
            </a:r>
            <a:r>
              <a:rPr lang="en-US" b="1" i="1" dirty="0" smtClean="0">
                <a:solidFill>
                  <a:srgbClr val="2F70BF"/>
                </a:solidFill>
              </a:rPr>
              <a:t>x</a:t>
            </a:r>
            <a:endParaRPr lang="en-US" b="1" dirty="0">
              <a:solidFill>
                <a:srgbClr val="2F70B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8600" y="2526268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y </a:t>
            </a:r>
            <a:r>
              <a:rPr lang="en-US" dirty="0" smtClean="0">
                <a:solidFill>
                  <a:srgbClr val="FF0000"/>
                </a:solidFill>
              </a:rPr>
              <a:t>= sin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971490"/>
            <a:ext cx="395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3.  </a:t>
            </a:r>
            <a:r>
              <a:rPr lang="en-US" sz="2000" dirty="0" smtClean="0"/>
              <a:t>Sketch the graph of </a:t>
            </a:r>
            <a:r>
              <a:rPr lang="en-US" sz="2000" i="1" dirty="0" smtClean="0"/>
              <a:t>y </a:t>
            </a:r>
            <a:r>
              <a:rPr lang="en-US" sz="2000" dirty="0" smtClean="0"/>
              <a:t>= 3sin </a:t>
            </a:r>
            <a:r>
              <a:rPr lang="en-US" sz="2000" i="1" dirty="0" smtClean="0"/>
              <a:t>x – </a:t>
            </a:r>
            <a:r>
              <a:rPr lang="en-US" sz="2000" dirty="0" smtClean="0"/>
              <a:t>2.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881" y="895546"/>
            <a:ext cx="7677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315200" y="3657600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2F70BF"/>
                </a:solidFill>
              </a:rPr>
              <a:t>y </a:t>
            </a:r>
            <a:r>
              <a:rPr lang="en-US" b="1" dirty="0" smtClean="0">
                <a:solidFill>
                  <a:srgbClr val="2F70BF"/>
                </a:solidFill>
              </a:rPr>
              <a:t>= 3sin </a:t>
            </a:r>
            <a:r>
              <a:rPr lang="en-US" b="1" i="1" dirty="0" smtClean="0">
                <a:solidFill>
                  <a:srgbClr val="2F70BF"/>
                </a:solidFill>
              </a:rPr>
              <a:t>x - </a:t>
            </a:r>
            <a:r>
              <a:rPr lang="en-US" b="1" dirty="0" smtClean="0">
                <a:solidFill>
                  <a:srgbClr val="2F70BF"/>
                </a:solidFill>
              </a:rPr>
              <a:t>2</a:t>
            </a:r>
            <a:endParaRPr lang="en-US" b="1" dirty="0">
              <a:solidFill>
                <a:srgbClr val="2F70B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-0.00625 0.16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8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Graphing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905000" y="259253"/>
          <a:ext cx="28178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3" imgW="1511280" imgH="203040" progId="Equation.DSMT4">
                  <p:embed/>
                </p:oleObj>
              </mc:Choice>
              <mc:Fallback>
                <p:oleObj name="Equation" r:id="rId3" imgW="15112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253"/>
                        <a:ext cx="281781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81200"/>
            <a:ext cx="7677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609600"/>
            <a:ext cx="4085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4.  </a:t>
            </a:r>
            <a:r>
              <a:rPr lang="en-US" sz="2000" dirty="0" smtClean="0"/>
              <a:t>Sketch the graph of </a:t>
            </a:r>
            <a:r>
              <a:rPr lang="en-US" sz="2000" i="1" dirty="0" smtClean="0"/>
              <a:t>y </a:t>
            </a:r>
            <a:r>
              <a:rPr lang="en-US" sz="2000" dirty="0" smtClean="0"/>
              <a:t>= 3sin 2</a:t>
            </a:r>
            <a:r>
              <a:rPr lang="en-US" sz="2000" i="1" dirty="0" smtClean="0"/>
              <a:t>x – </a:t>
            </a:r>
            <a:r>
              <a:rPr lang="en-US" sz="2000" dirty="0" smtClean="0"/>
              <a:t>2.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981200"/>
            <a:ext cx="7677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543800" y="2514600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2F70BF"/>
                </a:solidFill>
              </a:rPr>
              <a:t>y </a:t>
            </a:r>
            <a:r>
              <a:rPr lang="en-US" b="1" dirty="0" smtClean="0">
                <a:solidFill>
                  <a:srgbClr val="2F70BF"/>
                </a:solidFill>
              </a:rPr>
              <a:t>= 3sin </a:t>
            </a:r>
            <a:r>
              <a:rPr lang="en-US" b="1" i="1" dirty="0" smtClean="0">
                <a:solidFill>
                  <a:srgbClr val="2F70BF"/>
                </a:solidFill>
              </a:rPr>
              <a:t>x – </a:t>
            </a:r>
            <a:r>
              <a:rPr lang="en-US" b="1" dirty="0" smtClean="0">
                <a:solidFill>
                  <a:srgbClr val="2F70BF"/>
                </a:solidFill>
              </a:rPr>
              <a:t>2</a:t>
            </a:r>
            <a:endParaRPr lang="en-US" b="1" dirty="0">
              <a:solidFill>
                <a:srgbClr val="2F70BF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981200"/>
            <a:ext cx="7677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7543800" y="495300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66FF"/>
                </a:solidFill>
              </a:rPr>
              <a:t>y </a:t>
            </a:r>
            <a:r>
              <a:rPr lang="en-US" b="1" dirty="0" smtClean="0">
                <a:solidFill>
                  <a:srgbClr val="FF66FF"/>
                </a:solidFill>
              </a:rPr>
              <a:t>= 3sin 2</a:t>
            </a:r>
            <a:r>
              <a:rPr lang="en-US" b="1" i="1" dirty="0" smtClean="0">
                <a:solidFill>
                  <a:srgbClr val="FF66FF"/>
                </a:solidFill>
              </a:rPr>
              <a:t>x – </a:t>
            </a:r>
            <a:r>
              <a:rPr lang="en-US" b="1" dirty="0" smtClean="0">
                <a:solidFill>
                  <a:srgbClr val="FF66FF"/>
                </a:solidFill>
              </a:rPr>
              <a:t>2</a:t>
            </a:r>
            <a:endParaRPr lang="en-US" b="1" dirty="0">
              <a:solidFill>
                <a:srgbClr val="FF66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Graphing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905000" y="259253"/>
          <a:ext cx="28178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Equation" r:id="rId3" imgW="1511280" imgH="203040" progId="Equation.DSMT4">
                  <p:embed/>
                </p:oleObj>
              </mc:Choice>
              <mc:Fallback>
                <p:oleObj name="Equation" r:id="rId3" imgW="15112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253"/>
                        <a:ext cx="281781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81200"/>
            <a:ext cx="7677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609600"/>
            <a:ext cx="461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5.  </a:t>
            </a:r>
            <a:r>
              <a:rPr lang="en-US" sz="2000" dirty="0" smtClean="0"/>
              <a:t>Sketch the graph of </a:t>
            </a:r>
            <a:r>
              <a:rPr lang="en-US" sz="2000" i="1" dirty="0" smtClean="0"/>
              <a:t>y </a:t>
            </a:r>
            <a:r>
              <a:rPr lang="en-US" sz="2000" dirty="0" smtClean="0"/>
              <a:t>= 3sin 2(</a:t>
            </a:r>
            <a:r>
              <a:rPr lang="en-US" sz="2000" i="1" dirty="0" smtClean="0"/>
              <a:t>x </a:t>
            </a:r>
            <a:r>
              <a:rPr lang="en-US" sz="2000" dirty="0" smtClean="0"/>
              <a:t>+ 2</a:t>
            </a:r>
            <a:r>
              <a:rPr lang="en-US" sz="2000" i="1" dirty="0" smtClean="0"/>
              <a:t>) – </a:t>
            </a:r>
            <a:r>
              <a:rPr lang="en-US" sz="2000" dirty="0" smtClean="0"/>
              <a:t>2.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981200"/>
            <a:ext cx="7677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7543800" y="495300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66FF"/>
                </a:solidFill>
              </a:rPr>
              <a:t>y </a:t>
            </a:r>
            <a:r>
              <a:rPr lang="en-US" b="1" dirty="0" smtClean="0">
                <a:solidFill>
                  <a:srgbClr val="FF66FF"/>
                </a:solidFill>
              </a:rPr>
              <a:t>= 3sin 2</a:t>
            </a:r>
            <a:r>
              <a:rPr lang="en-US" b="1" i="1" dirty="0" smtClean="0">
                <a:solidFill>
                  <a:srgbClr val="FF66FF"/>
                </a:solidFill>
              </a:rPr>
              <a:t>x – </a:t>
            </a:r>
            <a:r>
              <a:rPr lang="en-US" b="1" dirty="0" smtClean="0">
                <a:solidFill>
                  <a:srgbClr val="FF66FF"/>
                </a:solidFill>
              </a:rPr>
              <a:t>2</a:t>
            </a:r>
            <a:endParaRPr lang="en-US" b="1" dirty="0">
              <a:solidFill>
                <a:srgbClr val="FF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2514600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66FF"/>
                </a:solidFill>
              </a:rPr>
              <a:t>y </a:t>
            </a:r>
            <a:r>
              <a:rPr lang="en-US" b="1" dirty="0" smtClean="0">
                <a:solidFill>
                  <a:srgbClr val="FF66FF"/>
                </a:solidFill>
              </a:rPr>
              <a:t>= 3sin 2(</a:t>
            </a:r>
            <a:r>
              <a:rPr lang="en-US" b="1" i="1" dirty="0" smtClean="0">
                <a:solidFill>
                  <a:srgbClr val="FF66FF"/>
                </a:solidFill>
              </a:rPr>
              <a:t>x </a:t>
            </a:r>
            <a:r>
              <a:rPr lang="en-US" b="1" dirty="0" smtClean="0">
                <a:solidFill>
                  <a:srgbClr val="FF66FF"/>
                </a:solidFill>
              </a:rPr>
              <a:t>+ 2) </a:t>
            </a:r>
            <a:r>
              <a:rPr lang="en-US" b="1" i="1" dirty="0" smtClean="0">
                <a:solidFill>
                  <a:srgbClr val="FF66FF"/>
                </a:solidFill>
              </a:rPr>
              <a:t>– </a:t>
            </a:r>
            <a:r>
              <a:rPr lang="en-US" b="1" dirty="0" smtClean="0">
                <a:solidFill>
                  <a:srgbClr val="FF66FF"/>
                </a:solidFill>
              </a:rPr>
              <a:t>2</a:t>
            </a:r>
            <a:endParaRPr lang="en-US" b="1" dirty="0">
              <a:solidFill>
                <a:srgbClr val="FF66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68563E-6 L -0.16979 -2.6856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Graphing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905000" y="259253"/>
          <a:ext cx="28178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3" imgW="1511280" imgH="203040" progId="Equation.DSMT4">
                  <p:embed/>
                </p:oleObj>
              </mc:Choice>
              <mc:Fallback>
                <p:oleObj name="Equation" r:id="rId3" imgW="15112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253"/>
                        <a:ext cx="281781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41325" y="4327525"/>
            <a:ext cx="30512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Domain:</a:t>
            </a:r>
            <a:endParaRPr lang="en-US" sz="2400" b="1" dirty="0"/>
          </a:p>
          <a:p>
            <a:r>
              <a:rPr lang="en-US" sz="2400" b="1" dirty="0">
                <a:solidFill>
                  <a:schemeClr val="accent2"/>
                </a:solidFill>
              </a:rPr>
              <a:t>Range:</a:t>
            </a:r>
            <a:endParaRPr lang="en-US" sz="2400" b="1" dirty="0"/>
          </a:p>
          <a:p>
            <a:r>
              <a:rPr lang="en-US" sz="2400" b="1" dirty="0">
                <a:solidFill>
                  <a:schemeClr val="accent2"/>
                </a:solidFill>
              </a:rPr>
              <a:t>Amplitude:</a:t>
            </a:r>
            <a:endParaRPr lang="en-US" sz="2400" b="1" dirty="0"/>
          </a:p>
          <a:p>
            <a:r>
              <a:rPr lang="en-US" sz="2400" b="1" dirty="0">
                <a:solidFill>
                  <a:schemeClr val="accent2"/>
                </a:solidFill>
              </a:rPr>
              <a:t>Vertical Displacement:</a:t>
            </a:r>
            <a:endParaRPr lang="en-US" sz="2400" b="1" dirty="0"/>
          </a:p>
          <a:p>
            <a:r>
              <a:rPr lang="en-US" sz="2400" b="1" dirty="0">
                <a:solidFill>
                  <a:schemeClr val="accent2"/>
                </a:solidFill>
              </a:rPr>
              <a:t>Period:</a:t>
            </a:r>
            <a:endParaRPr lang="en-US" sz="2400" b="1" dirty="0"/>
          </a:p>
          <a:p>
            <a:r>
              <a:rPr lang="en-US" sz="2400" b="1" dirty="0">
                <a:solidFill>
                  <a:schemeClr val="accent2"/>
                </a:solidFill>
              </a:rPr>
              <a:t>Phase Shift:</a:t>
            </a:r>
            <a:r>
              <a:rPr lang="en-US" sz="2400" b="1" dirty="0"/>
              <a:t>  </a:t>
            </a: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2348324" y="6210496"/>
          <a:ext cx="2635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324" y="6210496"/>
                        <a:ext cx="2635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74925" y="6143625"/>
            <a:ext cx="213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units to the left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98600" y="5753100"/>
            <a:ext cx="35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Symbol" charset="2"/>
              </a:rPr>
              <a:t>p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551238" y="5410200"/>
            <a:ext cx="184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2 units down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025650" y="505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514475" y="4724400"/>
            <a:ext cx="1503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{-</a:t>
            </a:r>
            <a:r>
              <a:rPr lang="en-US" sz="2400" dirty="0"/>
              <a:t>5 ≤ </a:t>
            </a:r>
            <a:r>
              <a:rPr lang="en-US" sz="2400" i="1" dirty="0"/>
              <a:t>y</a:t>
            </a:r>
            <a:r>
              <a:rPr lang="en-US" sz="2400" dirty="0"/>
              <a:t> ≤ </a:t>
            </a:r>
            <a:r>
              <a:rPr lang="en-US" sz="2400" dirty="0" smtClean="0"/>
              <a:t>1}</a:t>
            </a:r>
            <a:endParaRPr lang="en-US" sz="2400" dirty="0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697038" y="4343400"/>
            <a:ext cx="356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the set of all real numbers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43000" y="685800"/>
            <a:ext cx="7638065" cy="3549481"/>
            <a:chOff x="1143000" y="685800"/>
            <a:chExt cx="7638065" cy="3549481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3000" y="685800"/>
              <a:ext cx="7086600" cy="3549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6781800" y="3810000"/>
              <a:ext cx="1999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y </a:t>
              </a:r>
              <a:r>
                <a:rPr lang="en-US" b="1" dirty="0" smtClean="0">
                  <a:solidFill>
                    <a:srgbClr val="0000FF"/>
                  </a:solidFill>
                </a:rPr>
                <a:t>= 3sin 2(</a:t>
              </a:r>
              <a:r>
                <a:rPr lang="en-US" b="1" i="1" dirty="0" smtClean="0">
                  <a:solidFill>
                    <a:srgbClr val="0000FF"/>
                  </a:solidFill>
                </a:rPr>
                <a:t>x </a:t>
              </a:r>
              <a:r>
                <a:rPr lang="en-US" b="1" dirty="0" smtClean="0">
                  <a:solidFill>
                    <a:srgbClr val="0000FF"/>
                  </a:solidFill>
                </a:rPr>
                <a:t>+ 2) </a:t>
              </a:r>
              <a:r>
                <a:rPr lang="en-US" b="1" i="1" dirty="0" smtClean="0">
                  <a:solidFill>
                    <a:srgbClr val="0000FF"/>
                  </a:solidFill>
                </a:rPr>
                <a:t>– </a:t>
              </a:r>
              <a:r>
                <a:rPr lang="en-US" b="1" dirty="0" smtClean="0">
                  <a:solidFill>
                    <a:srgbClr val="0000FF"/>
                  </a:solidFill>
                </a:rPr>
                <a:t>2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67600" y="1066800"/>
              <a:ext cx="9973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y </a:t>
              </a:r>
              <a:r>
                <a:rPr lang="en-US" b="1" dirty="0" smtClean="0">
                  <a:solidFill>
                    <a:srgbClr val="FF0000"/>
                  </a:solidFill>
                </a:rPr>
                <a:t>= sin </a:t>
              </a:r>
              <a:r>
                <a:rPr lang="en-US" b="1" i="1" dirty="0" smtClean="0">
                  <a:solidFill>
                    <a:srgbClr val="FF0000"/>
                  </a:solidFill>
                </a:rPr>
                <a:t>x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743200" y="60325"/>
            <a:ext cx="342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Analyzing a Sine Function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5715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971800" y="1246188"/>
            <a:ext cx="3095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>
                <a:latin typeface="Symbol" charset="2"/>
              </a:rPr>
              <a:t>p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48200" y="1270000"/>
            <a:ext cx="3968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  <a:r>
              <a:rPr lang="en-US" sz="1600" i="1">
                <a:latin typeface="Symbol" charset="2"/>
              </a:rPr>
              <a:t>p</a:t>
            </a:r>
            <a:endParaRPr lang="en-US" sz="160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124200" y="1219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864100" y="1219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5546725" y="609600"/>
          <a:ext cx="22431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4" imgW="1397000" imgH="355600" progId="Equation.DSMT36">
                  <p:embed/>
                </p:oleObj>
              </mc:Choice>
              <mc:Fallback>
                <p:oleObj name="Equation" r:id="rId4" imgW="1397000" imgH="355600" progId="Equation.DSMT3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609600"/>
                        <a:ext cx="2243138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41325" y="4327525"/>
            <a:ext cx="30512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Domain:</a:t>
            </a:r>
            <a:endParaRPr lang="en-US" sz="2400" b="1" dirty="0"/>
          </a:p>
          <a:p>
            <a:r>
              <a:rPr lang="en-US" sz="2400" b="1" dirty="0">
                <a:solidFill>
                  <a:schemeClr val="accent2"/>
                </a:solidFill>
              </a:rPr>
              <a:t>Range:</a:t>
            </a:r>
            <a:endParaRPr lang="en-US" sz="2400" b="1" dirty="0"/>
          </a:p>
          <a:p>
            <a:r>
              <a:rPr lang="en-US" sz="2400" b="1" dirty="0">
                <a:solidFill>
                  <a:schemeClr val="accent2"/>
                </a:solidFill>
              </a:rPr>
              <a:t>Amplitude:</a:t>
            </a:r>
            <a:endParaRPr lang="en-US" sz="2400" b="1" dirty="0"/>
          </a:p>
          <a:p>
            <a:r>
              <a:rPr lang="en-US" sz="2400" b="1" dirty="0">
                <a:solidFill>
                  <a:schemeClr val="accent2"/>
                </a:solidFill>
              </a:rPr>
              <a:t>Vertical Displacement:</a:t>
            </a:r>
            <a:endParaRPr lang="en-US" sz="2400" b="1" dirty="0"/>
          </a:p>
          <a:p>
            <a:r>
              <a:rPr lang="en-US" sz="2400" b="1" dirty="0">
                <a:solidFill>
                  <a:schemeClr val="accent2"/>
                </a:solidFill>
              </a:rPr>
              <a:t>Period:</a:t>
            </a:r>
            <a:endParaRPr lang="en-US" sz="2400" b="1" dirty="0"/>
          </a:p>
          <a:p>
            <a:r>
              <a:rPr lang="en-US" sz="2400" b="1" dirty="0">
                <a:solidFill>
                  <a:schemeClr val="accent2"/>
                </a:solidFill>
              </a:rPr>
              <a:t>Phase Shift:</a:t>
            </a:r>
            <a:r>
              <a:rPr lang="en-US" sz="2400" b="1" dirty="0"/>
              <a:t>  </a:t>
            </a:r>
          </a:p>
        </p:txBody>
      </p:sp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2209800" y="6032500"/>
          <a:ext cx="3159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6" imgW="152400" imgH="355600" progId="Equation.DSMT36">
                  <p:embed/>
                </p:oleObj>
              </mc:Choice>
              <mc:Fallback>
                <p:oleObj name="Equation" r:id="rId6" imgW="152400" imgH="355600" progId="Equation.DSMT3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032500"/>
                        <a:ext cx="3159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574925" y="6143625"/>
            <a:ext cx="213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units to the left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498600" y="5753100"/>
            <a:ext cx="35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Symbol" charset="2"/>
              </a:rPr>
              <a:t>p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551238" y="5410200"/>
            <a:ext cx="184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2 units down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025650" y="505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514475" y="4724400"/>
            <a:ext cx="1363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-5 ≤ </a:t>
            </a:r>
            <a:r>
              <a:rPr lang="en-US" sz="2400" i="1"/>
              <a:t>y</a:t>
            </a:r>
            <a:r>
              <a:rPr lang="en-US" sz="2400"/>
              <a:t> ≤ 1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697038" y="4343400"/>
            <a:ext cx="356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the set of all real numbers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119813" y="3810000"/>
            <a:ext cx="176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y</a:t>
            </a:r>
            <a:r>
              <a:rPr lang="en-US" sz="2400" b="1" dirty="0">
                <a:solidFill>
                  <a:schemeClr val="accent2"/>
                </a:solidFill>
              </a:rPr>
              <a:t>- intercept:</a:t>
            </a:r>
            <a:endParaRPr lang="en-US" sz="2400" b="1" dirty="0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8024813" y="3810000"/>
            <a:ext cx="81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x</a:t>
            </a:r>
            <a:r>
              <a:rPr lang="en-US" sz="2400"/>
              <a:t> = 0</a:t>
            </a:r>
          </a:p>
        </p:txBody>
      </p:sp>
      <p:graphicFrame>
        <p:nvGraphicFramePr>
          <p:cNvPr id="8212" name="Object 20"/>
          <p:cNvGraphicFramePr>
            <a:graphicFrameLocks noChangeAspect="1"/>
          </p:cNvGraphicFramePr>
          <p:nvPr/>
        </p:nvGraphicFramePr>
        <p:xfrm>
          <a:off x="6275388" y="4265613"/>
          <a:ext cx="2311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8" imgW="1397000" imgH="355600" progId="Equation.DSMT36">
                  <p:embed/>
                </p:oleObj>
              </mc:Choice>
              <mc:Fallback>
                <p:oleObj name="Equation" r:id="rId8" imgW="1397000" imgH="355600" progId="Equation.DSMT36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4265613"/>
                        <a:ext cx="23114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3" name="Object 21"/>
          <p:cNvGraphicFramePr>
            <a:graphicFrameLocks noChangeAspect="1"/>
          </p:cNvGraphicFramePr>
          <p:nvPr/>
        </p:nvGraphicFramePr>
        <p:xfrm>
          <a:off x="6245225" y="4838700"/>
          <a:ext cx="23971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10" imgW="1447800" imgH="355600" progId="Equation.DSMT36">
                  <p:embed/>
                </p:oleObj>
              </mc:Choice>
              <mc:Fallback>
                <p:oleObj name="Equation" r:id="rId10" imgW="1447800" imgH="355600" progId="Equation.DSMT36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838700"/>
                        <a:ext cx="23971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4" name="Object 22"/>
          <p:cNvGraphicFramePr>
            <a:graphicFrameLocks noChangeAspect="1"/>
          </p:cNvGraphicFramePr>
          <p:nvPr/>
        </p:nvGraphicFramePr>
        <p:xfrm>
          <a:off x="6275388" y="5384800"/>
          <a:ext cx="18494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12" imgW="1117600" imgH="355600" progId="Equation.DSMT36">
                  <p:embed/>
                </p:oleObj>
              </mc:Choice>
              <mc:Fallback>
                <p:oleObj name="Equation" r:id="rId12" imgW="1117600" imgH="355600" progId="Equation.DSMT36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5384800"/>
                        <a:ext cx="18494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5" name="Object 23"/>
          <p:cNvGraphicFramePr>
            <a:graphicFrameLocks noChangeAspect="1"/>
          </p:cNvGraphicFramePr>
          <p:nvPr/>
        </p:nvGraphicFramePr>
        <p:xfrm>
          <a:off x="6299200" y="6356350"/>
          <a:ext cx="6096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14" imgW="368300" imgH="165100" progId="Equation.DSMT36">
                  <p:embed/>
                </p:oleObj>
              </mc:Choice>
              <mc:Fallback>
                <p:oleObj name="Equation" r:id="rId14" imgW="368300" imgH="165100" progId="Equation.DSMT36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6356350"/>
                        <a:ext cx="60960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6" name="Object 24"/>
          <p:cNvGraphicFramePr>
            <a:graphicFrameLocks noChangeAspect="1"/>
          </p:cNvGraphicFramePr>
          <p:nvPr/>
        </p:nvGraphicFramePr>
        <p:xfrm>
          <a:off x="6299200" y="5943600"/>
          <a:ext cx="144938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16" imgW="876300" imgH="177800" progId="Equation.DSMT36">
                  <p:embed/>
                </p:oleObj>
              </mc:Choice>
              <mc:Fallback>
                <p:oleObj name="Equation" r:id="rId16" imgW="876300" imgH="177800" progId="Equation.DSMT36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5943600"/>
                        <a:ext cx="144938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7" grpId="0" autoUpdateAnimBg="0"/>
      <p:bldP spid="8198" grpId="0" autoUpdateAnimBg="0"/>
      <p:bldP spid="8199" grpId="0" animBg="1"/>
      <p:bldP spid="8200" grpId="0" animBg="1"/>
      <p:bldP spid="8202" grpId="0" build="p" autoUpdateAnimBg="0"/>
      <p:bldP spid="8204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  <p:bldP spid="82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828800" y="-15875"/>
            <a:ext cx="5171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Determining an Equation From a Graph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77089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19250" y="466725"/>
            <a:ext cx="5975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A partial graph of a sine function is shown.  </a:t>
            </a:r>
          </a:p>
          <a:p>
            <a:r>
              <a:rPr lang="en-US" sz="2400"/>
              <a:t>Determine the equation as a function of sine.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09600" y="2882900"/>
            <a:ext cx="7315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828800" y="4343400"/>
            <a:ext cx="814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a</a:t>
            </a:r>
            <a:r>
              <a:rPr lang="en-US" sz="2400"/>
              <a:t> = 2</a:t>
            </a:r>
          </a:p>
          <a:p>
            <a:r>
              <a:rPr lang="en-US" sz="2400" i="1"/>
              <a:t>d</a:t>
            </a:r>
            <a:r>
              <a:rPr lang="en-US" sz="2400"/>
              <a:t> = 1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1917700" y="1828800"/>
            <a:ext cx="0" cy="2362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3124200" y="4419600"/>
          <a:ext cx="762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Equation" r:id="rId4" imgW="381000" imgH="355600" progId="Equation.DSMT36">
                  <p:embed/>
                </p:oleObj>
              </mc:Choice>
              <mc:Fallback>
                <p:oleObj name="Equation" r:id="rId4" imgW="381000" imgH="355600" progId="Equation.DSMT3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19600"/>
                        <a:ext cx="762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4267200" y="4354513"/>
          <a:ext cx="16764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Equation" r:id="rId6" imgW="838200" imgH="355600" progId="Equation.DSMT36">
                  <p:embed/>
                </p:oleObj>
              </mc:Choice>
              <mc:Fallback>
                <p:oleObj name="Equation" r:id="rId6" imgW="838200" imgH="355600" progId="Equation.DSMT3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54513"/>
                        <a:ext cx="16764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4114800" y="19050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4927600" y="5078413"/>
          <a:ext cx="10160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Equation" r:id="rId8" imgW="508000" imgH="355600" progId="Equation.DSMT36">
                  <p:embed/>
                </p:oleObj>
              </mc:Choice>
              <mc:Fallback>
                <p:oleObj name="Equation" r:id="rId8" imgW="508000" imgH="355600" progId="Equation.DSMT36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5078413"/>
                        <a:ext cx="10160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384925" y="4327525"/>
            <a:ext cx="814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b</a:t>
            </a:r>
            <a:r>
              <a:rPr lang="en-US" sz="2400"/>
              <a:t> = 2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93725" y="5943600"/>
            <a:ext cx="353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Therefore, the equation is</a:t>
            </a:r>
          </a:p>
        </p:txBody>
      </p:sp>
      <p:graphicFrame>
        <p:nvGraphicFramePr>
          <p:cNvPr id="9238" name="Object 22"/>
          <p:cNvGraphicFramePr>
            <a:graphicFrameLocks noChangeAspect="1"/>
          </p:cNvGraphicFramePr>
          <p:nvPr/>
        </p:nvGraphicFramePr>
        <p:xfrm>
          <a:off x="4064000" y="5803900"/>
          <a:ext cx="26670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10" imgW="1320800" imgH="355600" progId="Equation.DSMT36">
                  <p:embed/>
                </p:oleObj>
              </mc:Choice>
              <mc:Fallback>
                <p:oleObj name="Equation" r:id="rId10" imgW="1320800" imgH="355600" progId="Equation.DSMT36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5803900"/>
                        <a:ext cx="26670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613525" y="5953125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1" grpId="0" autoUpdateAnimBg="0"/>
      <p:bldP spid="9223" grpId="0" animBg="1"/>
      <p:bldP spid="9224" grpId="0" build="p" autoUpdateAnimBg="0"/>
      <p:bldP spid="9227" grpId="0" animBg="1"/>
      <p:bldP spid="9234" grpId="0" animBg="1"/>
      <p:bldP spid="9236" grpId="0" autoUpdateAnimBg="0"/>
      <p:bldP spid="9237" grpId="0" autoUpdateAnimBg="0"/>
      <p:bldP spid="924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5171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Determining an Equation From a Graph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6835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043113" y="466725"/>
            <a:ext cx="6262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A partial graph of a cosine function is shown.  </a:t>
            </a:r>
          </a:p>
          <a:p>
            <a:r>
              <a:rPr lang="en-US" sz="2400" dirty="0"/>
              <a:t>Determine the equation as a function of cosine.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44688" y="4678363"/>
            <a:ext cx="915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a</a:t>
            </a:r>
            <a:r>
              <a:rPr lang="en-US" sz="2400"/>
              <a:t> = 2</a:t>
            </a:r>
          </a:p>
          <a:p>
            <a:r>
              <a:rPr lang="en-US" sz="2400" i="1"/>
              <a:t>d</a:t>
            </a:r>
            <a:r>
              <a:rPr lang="en-US" sz="2400"/>
              <a:t> = -1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3240088" y="4754563"/>
          <a:ext cx="762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4" imgW="381000" imgH="355600" progId="Equation.DSMT36">
                  <p:embed/>
                </p:oleObj>
              </mc:Choice>
              <mc:Fallback>
                <p:oleObj name="Equation" r:id="rId4" imgW="381000" imgH="355600" progId="Equation.DSMT3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4754563"/>
                        <a:ext cx="762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383088" y="4689475"/>
          <a:ext cx="16764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6" imgW="838200" imgH="355600" progId="Equation.DSMT36">
                  <p:embed/>
                </p:oleObj>
              </mc:Choice>
              <mc:Fallback>
                <p:oleObj name="Equation" r:id="rId6" imgW="838200" imgH="355600" progId="Equation.DSMT3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4689475"/>
                        <a:ext cx="16764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5043488" y="5413375"/>
          <a:ext cx="10160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8" imgW="508000" imgH="355600" progId="Equation.DSMT36">
                  <p:embed/>
                </p:oleObj>
              </mc:Choice>
              <mc:Fallback>
                <p:oleObj name="Equation" r:id="rId8" imgW="508000" imgH="355600" progId="Equation.DSMT36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5413375"/>
                        <a:ext cx="10160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500813" y="4662488"/>
            <a:ext cx="81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b</a:t>
            </a:r>
            <a:r>
              <a:rPr lang="en-US" sz="2400"/>
              <a:t> = 2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93725" y="6253163"/>
            <a:ext cx="353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Therefore, the equation is</a:t>
            </a: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4064000" y="6100763"/>
          <a:ext cx="28321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10" imgW="1333500" imgH="355600" progId="Equation.DSMT36">
                  <p:embed/>
                </p:oleObj>
              </mc:Choice>
              <mc:Fallback>
                <p:oleObj name="Equation" r:id="rId10" imgW="1333500" imgH="355600" progId="Equation.DSMT36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6100763"/>
                        <a:ext cx="28321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62000" y="3327400"/>
            <a:ext cx="7315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1371600" y="1752600"/>
            <a:ext cx="0" cy="2362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3581400" y="18161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765925" y="62325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5" grpId="0" autoUpdateAnimBg="0"/>
      <p:bldP spid="10246" grpId="0" build="p" autoUpdateAnimBg="0"/>
      <p:bldP spid="10250" grpId="0" autoUpdateAnimBg="0"/>
      <p:bldP spid="10251" grpId="0" autoUpdateAnimBg="0"/>
      <p:bldP spid="10253" grpId="0" animBg="1"/>
      <p:bldP spid="10254" grpId="0" animBg="1"/>
      <p:bldP spid="10255" grpId="0" animBg="1"/>
      <p:bldP spid="1025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-15875"/>
            <a:ext cx="5071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Determining an Equation From a Graph</a:t>
            </a:r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5651500" y="5891213"/>
          <a:ext cx="19113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3" imgW="1003300" imgH="177800" progId="Equation.DSMT36">
                  <p:embed/>
                </p:oleObj>
              </mc:Choice>
              <mc:Fallback>
                <p:oleObj name="Equation" r:id="rId3" imgW="1003300" imgH="177800" progId="Equation.DSMT3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891213"/>
                        <a:ext cx="19113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355725"/>
            <a:ext cx="80010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304800" y="2933700"/>
            <a:ext cx="8382000" cy="76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20725" y="5003800"/>
            <a:ext cx="31702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>
                <a:solidFill>
                  <a:srgbClr val="CC0000"/>
                </a:solidFill>
              </a:rPr>
              <a:t>Amplitude:</a:t>
            </a: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rgbClr val="CC0000"/>
                </a:solidFill>
              </a:rPr>
              <a:t>Vertical Displacement:</a:t>
            </a: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rgbClr val="CC0000"/>
                </a:solidFill>
              </a:rPr>
              <a:t>Period: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981450" y="51133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997325" y="56753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929063" y="6102350"/>
            <a:ext cx="3508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Symbol" charset="2"/>
              </a:rPr>
              <a:t>p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597525" y="5037138"/>
            <a:ext cx="2479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The equation as a</a:t>
            </a:r>
          </a:p>
          <a:p>
            <a:r>
              <a:rPr lang="en-US" sz="2400">
                <a:solidFill>
                  <a:srgbClr val="CC0000"/>
                </a:solidFill>
              </a:rPr>
              <a:t>function of sine is</a:t>
            </a:r>
            <a:endParaRPr lang="en-US" sz="2400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1619250" y="466725"/>
            <a:ext cx="5838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A partial graph of a sine function is shown.  </a:t>
            </a:r>
          </a:p>
          <a:p>
            <a:r>
              <a:rPr lang="en-US" sz="2400" dirty="0"/>
              <a:t>Determine the equation as a function of sine.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82" grpId="0" animBg="1"/>
      <p:bldP spid="11283" grpId="0" build="p" autoUpdateAnimBg="0" advAuto="1000"/>
      <p:bldP spid="11284" grpId="0" autoUpdateAnimBg="0"/>
      <p:bldP spid="11285" grpId="0" autoUpdateAnimBg="0"/>
      <p:bldP spid="11287" grpId="0" autoUpdateAnimBg="0"/>
      <p:bldP spid="11288" grpId="0" autoUpdateAnimBg="0"/>
      <p:bldP spid="1129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3542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Assignment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09800"/>
            <a:ext cx="6530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Page 250</a:t>
            </a:r>
          </a:p>
          <a:p>
            <a:r>
              <a:rPr lang="en-US" sz="2000" dirty="0" smtClean="0"/>
              <a:t>1a,c,e, 2a,c,e, 3, 4, 5, 6a, 7a, 8, 10, 11a,c, 12a,b, 14a,b, 20, 22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9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ypocycl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840538" cy="68405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1447800"/>
            <a:ext cx="2228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The 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" presetID="8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" presetID="8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" presetID="8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0"/>
                            </p:stCondLst>
                            <p:childTnLst>
                              <p:par>
                                <p:cTn id="26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162" y="2019691"/>
            <a:ext cx="5810636" cy="235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152400"/>
            <a:ext cx="595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Graphing a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Horizontal Translation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2763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Graph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= sin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159"/>
          <p:cNvSpPr>
            <a:spLocks noChangeArrowheads="1"/>
          </p:cNvSpPr>
          <p:nvPr/>
        </p:nvSpPr>
        <p:spPr bwMode="auto">
          <a:xfrm>
            <a:off x="5466762" y="2324491"/>
            <a:ext cx="1343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CA" i="1" dirty="0">
                <a:solidFill>
                  <a:srgbClr val="FF0000"/>
                </a:solidFill>
              </a:rPr>
              <a:t>y</a:t>
            </a:r>
            <a:r>
              <a:rPr lang="en-CA" dirty="0">
                <a:solidFill>
                  <a:srgbClr val="FF0000"/>
                </a:solidFill>
              </a:rPr>
              <a:t> = sin </a:t>
            </a:r>
            <a:r>
              <a:rPr lang="en-CA" i="1" dirty="0">
                <a:solidFill>
                  <a:srgbClr val="FF0000"/>
                </a:solidFill>
              </a:rPr>
              <a:t>x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99" name="Table 98"/>
          <p:cNvGraphicFramePr>
            <a:graphicFrameLocks noGrp="1"/>
          </p:cNvGraphicFramePr>
          <p:nvPr/>
        </p:nvGraphicFramePr>
        <p:xfrm>
          <a:off x="381000" y="1828798"/>
          <a:ext cx="2362200" cy="345444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81100"/>
                <a:gridCol w="1181100"/>
              </a:tblGrid>
              <a:tr h="5334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x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sin x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445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  <a:tr h="544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</a:tr>
              <a:tr h="5445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  <a:tr h="5445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</a:tr>
              <a:tr h="544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0" name="Object 1152"/>
          <p:cNvGraphicFramePr>
            <a:graphicFrameLocks noChangeAspect="1"/>
          </p:cNvGraphicFramePr>
          <p:nvPr/>
        </p:nvGraphicFramePr>
        <p:xfrm>
          <a:off x="847627" y="3048000"/>
          <a:ext cx="2476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4" imgW="164880" imgH="393480" progId="Equation.3">
                  <p:embed/>
                </p:oleObj>
              </mc:Choice>
              <mc:Fallback>
                <p:oleObj name="Equation" r:id="rId4" imgW="164880" imgH="39348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627" y="3048000"/>
                        <a:ext cx="2476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155"/>
          <p:cNvGraphicFramePr>
            <a:graphicFrameLocks noChangeAspect="1"/>
          </p:cNvGraphicFramePr>
          <p:nvPr/>
        </p:nvGraphicFramePr>
        <p:xfrm>
          <a:off x="875908" y="3810000"/>
          <a:ext cx="20955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tion" r:id="rId6" imgW="139680" imgH="139680" progId="Equation.3">
                  <p:embed/>
                </p:oleObj>
              </mc:Choice>
              <mc:Fallback>
                <p:oleObj name="Equation" r:id="rId6" imgW="139680" imgH="13968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908" y="3810000"/>
                        <a:ext cx="20955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153"/>
          <p:cNvGraphicFramePr>
            <a:graphicFrameLocks noChangeAspect="1"/>
          </p:cNvGraphicFramePr>
          <p:nvPr/>
        </p:nvGraphicFramePr>
        <p:xfrm>
          <a:off x="781638" y="4133654"/>
          <a:ext cx="3619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Equation" r:id="rId8" imgW="241200" imgH="393480" progId="Equation.3">
                  <p:embed/>
                </p:oleObj>
              </mc:Choice>
              <mc:Fallback>
                <p:oleObj name="Equation" r:id="rId8" imgW="241200" imgH="39348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38" y="4133654"/>
                        <a:ext cx="3619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154"/>
          <p:cNvGraphicFramePr>
            <a:graphicFrameLocks noChangeAspect="1"/>
          </p:cNvGraphicFramePr>
          <p:nvPr/>
        </p:nvGraphicFramePr>
        <p:xfrm>
          <a:off x="838200" y="4876802"/>
          <a:ext cx="3429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Equation" r:id="rId10" imgW="228600" imgH="177480" progId="Equation.3">
                  <p:embed/>
                </p:oleObj>
              </mc:Choice>
              <mc:Fallback>
                <p:oleObj name="Equation" r:id="rId10" imgW="228600" imgH="1774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76802"/>
                        <a:ext cx="34290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3429000" y="1371600"/>
            <a:ext cx="4843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Use 5 key points to plot the graph of </a:t>
            </a:r>
            <a:r>
              <a:rPr lang="en-US" sz="2000" i="1" dirty="0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 = sin </a:t>
            </a:r>
            <a:r>
              <a:rPr lang="en-US" sz="2000" i="1" dirty="0" smtClean="0">
                <a:solidFill>
                  <a:srgbClr val="FF0000"/>
                </a:solidFill>
              </a:rPr>
              <a:t>x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219308" y="2667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343400" y="333394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172200" y="330488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086600" y="4038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963292" y="330566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8027" y="2590800"/>
            <a:ext cx="4228708" cy="162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104" grpId="0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the key points of your basic graph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new period (2</a:t>
            </a:r>
            <a:r>
              <a:rPr kumimoji="0" lang="el-G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π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/</a:t>
            </a: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</a:t>
            </a:r>
            <a:endParaRPr kumimoji="0" lang="el-GR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new beginning (</a:t>
            </a: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bx - c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0)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new end (</a:t>
            </a: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bx - c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</a:t>
            </a:r>
            <a:r>
              <a:rPr kumimoji="0" lang="el-G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π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Find the new interval (new period / 4) to divide the new reference period into 4 equal parts to create new </a:t>
            </a: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values for the  key points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Adjust the </a:t>
            </a: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y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values of the key points by applying the  change in height (</a:t>
            </a: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 and the vertical shift (</a:t>
            </a: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Graph key points and connect the dots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52400"/>
            <a:ext cx="595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Graphing a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Horizontal Translation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4800" y="914400"/>
            <a:ext cx="8050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Vertical Translation - </a:t>
            </a:r>
            <a:r>
              <a:rPr lang="en-US" sz="2000" dirty="0" smtClean="0"/>
              <a:t>upward or downward shift in the graph of the function.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1371600" y="1752600"/>
          <a:ext cx="2019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3" imgW="1346040" imgH="203040" progId="Equation.DSMT4">
                  <p:embed/>
                </p:oleObj>
              </mc:Choice>
              <mc:Fallback>
                <p:oleObj name="Equation" r:id="rId3" imgW="1346040" imgH="2030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2600"/>
                        <a:ext cx="2019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Object 18"/>
          <p:cNvGraphicFramePr>
            <a:graphicFrameLocks noChangeAspect="1"/>
          </p:cNvGraphicFramePr>
          <p:nvPr/>
        </p:nvGraphicFramePr>
        <p:xfrm>
          <a:off x="5010150" y="1743957"/>
          <a:ext cx="20764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5" imgW="1384200" imgH="203040" progId="Equation.DSMT4">
                  <p:embed/>
                </p:oleObj>
              </mc:Choice>
              <mc:Fallback>
                <p:oleObj name="Equation" r:id="rId5" imgW="1384200" imgH="2030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1743957"/>
                        <a:ext cx="20764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219200" y="2743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constant “</a:t>
            </a:r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/>
              <a:t>” determines the magnitude and direction of the </a:t>
            </a:r>
            <a:r>
              <a:rPr lang="en-US" sz="2000" dirty="0" smtClean="0">
                <a:solidFill>
                  <a:srgbClr val="FF0000"/>
                </a:solidFill>
              </a:rPr>
              <a:t>vertical displacement </a:t>
            </a:r>
            <a:r>
              <a:rPr lang="en-US" sz="2000" dirty="0" smtClean="0"/>
              <a:t>of a periodic function.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2971800" y="2057400"/>
            <a:ext cx="2286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971800" y="2057400"/>
            <a:ext cx="38862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838200" y="3720280"/>
            <a:ext cx="6800850" cy="2985948"/>
            <a:chOff x="838200" y="3720280"/>
            <a:chExt cx="6800850" cy="2985948"/>
          </a:xfrm>
        </p:grpSpPr>
        <p:pic>
          <p:nvPicPr>
            <p:cNvPr id="16404" name="Picture 20" descr="same graph, but with horizontal axis shifted downward by three units, and y-axis re-number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38200" y="3720280"/>
              <a:ext cx="6553200" cy="2985948"/>
            </a:xfrm>
            <a:prstGeom prst="rect">
              <a:avLst/>
            </a:prstGeom>
            <a:noFill/>
          </p:spPr>
        </p:pic>
        <p:graphicFrame>
          <p:nvGraphicFramePr>
            <p:cNvPr id="16405" name="Object 21"/>
            <p:cNvGraphicFramePr>
              <a:graphicFrameLocks noChangeAspect="1"/>
            </p:cNvGraphicFramePr>
            <p:nvPr/>
          </p:nvGraphicFramePr>
          <p:xfrm>
            <a:off x="6400800" y="4267200"/>
            <a:ext cx="123825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0" name="Equation" r:id="rId8" imgW="825480" imgH="203040" progId="Equation.DSMT4">
                    <p:embed/>
                  </p:oleObj>
                </mc:Choice>
                <mc:Fallback>
                  <p:oleObj name="Equation" r:id="rId8" imgW="825480" imgH="20304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4267200"/>
                          <a:ext cx="123825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151" y="1514377"/>
            <a:ext cx="73152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3831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Graphing 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838200"/>
            <a:ext cx="5551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Sketch the graphs of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sin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3 and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sin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+ 2</a:t>
            </a:r>
            <a:endParaRPr lang="en-US" sz="2000" dirty="0" smtClean="0"/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054" y="2809189"/>
            <a:ext cx="65532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010400" y="2895600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y</a:t>
            </a:r>
            <a:r>
              <a:rPr lang="en-US" sz="2000" dirty="0" smtClean="0"/>
              <a:t> = sin </a:t>
            </a:r>
            <a:r>
              <a:rPr lang="en-US" sz="2000" i="1" dirty="0" smtClean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34200" y="1524000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y</a:t>
            </a:r>
            <a:r>
              <a:rPr lang="en-US" sz="2000" dirty="0" smtClean="0">
                <a:solidFill>
                  <a:srgbClr val="0070C0"/>
                </a:solidFill>
              </a:rPr>
              <a:t> = sin </a:t>
            </a:r>
            <a:r>
              <a:rPr lang="en-US" sz="2000" i="1" dirty="0" smtClean="0">
                <a:solidFill>
                  <a:srgbClr val="0070C0"/>
                </a:solidFill>
              </a:rPr>
              <a:t>x </a:t>
            </a:r>
            <a:r>
              <a:rPr lang="en-US" sz="2000" dirty="0" smtClean="0">
                <a:solidFill>
                  <a:srgbClr val="0070C0"/>
                </a:solidFill>
              </a:rPr>
              <a:t>+ 2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10400" y="4267200"/>
            <a:ext cx="133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 = sin </a:t>
            </a:r>
            <a:r>
              <a:rPr lang="en-US" sz="2000" i="1" dirty="0" smtClean="0">
                <a:solidFill>
                  <a:srgbClr val="FF0000"/>
                </a:solidFill>
              </a:rPr>
              <a:t>x </a:t>
            </a:r>
            <a:r>
              <a:rPr lang="en-US" sz="2000" dirty="0" smtClean="0">
                <a:solidFill>
                  <a:srgbClr val="FF0000"/>
                </a:solidFill>
              </a:rPr>
              <a:t>- 3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96011" y="3019719"/>
            <a:ext cx="7239000" cy="1390650"/>
            <a:chOff x="685800" y="1922286"/>
            <a:chExt cx="7239000" cy="1390650"/>
          </a:xfrm>
        </p:grpSpPr>
        <p:pic>
          <p:nvPicPr>
            <p:cNvPr id="17423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3254" y="1922286"/>
              <a:ext cx="6276975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Straight Connector 37"/>
            <p:cNvCxnSpPr/>
            <p:nvPr/>
          </p:nvCxnSpPr>
          <p:spPr>
            <a:xfrm flipV="1">
              <a:off x="685800" y="2618983"/>
              <a:ext cx="7239000" cy="952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57200" y="3009508"/>
            <a:ext cx="7239000" cy="1428750"/>
            <a:chOff x="457200" y="4591050"/>
            <a:chExt cx="7239000" cy="1428750"/>
          </a:xfrm>
        </p:grpSpPr>
        <p:pic>
          <p:nvPicPr>
            <p:cNvPr id="1742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3465" y="4591050"/>
              <a:ext cx="62293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Straight Connector 38"/>
            <p:cNvCxnSpPr/>
            <p:nvPr/>
          </p:nvCxnSpPr>
          <p:spPr>
            <a:xfrm flipV="1">
              <a:off x="457200" y="5295508"/>
              <a:ext cx="7239000" cy="952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16 L 1.66667E-6 -0.15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139 L 0.00104 0.233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52400"/>
            <a:ext cx="595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Graphing a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Horizontal Translation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4800" y="914400"/>
            <a:ext cx="834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Horizontal Translation - </a:t>
            </a:r>
            <a:r>
              <a:rPr lang="en-US" sz="2000" dirty="0" smtClean="0"/>
              <a:t>upward or downward shift in the graph of the function.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1371600" y="1752600"/>
          <a:ext cx="2019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3" imgW="1346040" imgH="203040" progId="Equation.DSMT4">
                  <p:embed/>
                </p:oleObj>
              </mc:Choice>
              <mc:Fallback>
                <p:oleObj name="Equation" r:id="rId3" imgW="134604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2600"/>
                        <a:ext cx="2019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Object 18"/>
          <p:cNvGraphicFramePr>
            <a:graphicFrameLocks noChangeAspect="1"/>
          </p:cNvGraphicFramePr>
          <p:nvPr/>
        </p:nvGraphicFramePr>
        <p:xfrm>
          <a:off x="5010150" y="1743957"/>
          <a:ext cx="20764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5" imgW="1384200" imgH="203040" progId="Equation.DSMT4">
                  <p:embed/>
                </p:oleObj>
              </mc:Choice>
              <mc:Fallback>
                <p:oleObj name="Equation" r:id="rId5" imgW="138420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1743957"/>
                        <a:ext cx="20764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219200" y="2743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constant “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” determines the magnitude and direction of the </a:t>
            </a:r>
            <a:r>
              <a:rPr lang="en-US" sz="2000" dirty="0" smtClean="0">
                <a:solidFill>
                  <a:srgbClr val="FF0000"/>
                </a:solidFill>
              </a:rPr>
              <a:t>phase shift </a:t>
            </a:r>
            <a:r>
              <a:rPr lang="en-US" sz="2000" dirty="0" smtClean="0"/>
              <a:t>of a periodic function.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2819400" y="1981200"/>
            <a:ext cx="1524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971800" y="1981200"/>
            <a:ext cx="35052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4306855" cy="256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3791147"/>
            <a:ext cx="4419600" cy="255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14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Graphing 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sin(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 – c)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3827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Sketch the graph of                 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/>
          </a:p>
        </p:txBody>
      </p: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1276350" y="2143125"/>
            <a:ext cx="6878638" cy="1800225"/>
            <a:chOff x="1148" y="2718"/>
            <a:chExt cx="4333" cy="1134"/>
          </a:xfrm>
        </p:grpSpPr>
        <p:sp>
          <p:nvSpPr>
            <p:cNvPr id="5" name="Rectangle 183"/>
            <p:cNvSpPr>
              <a:spLocks noChangeArrowheads="1"/>
            </p:cNvSpPr>
            <p:nvPr/>
          </p:nvSpPr>
          <p:spPr bwMode="auto">
            <a:xfrm>
              <a:off x="2542" y="2718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i="1"/>
                <a:t>y</a:t>
              </a:r>
              <a:endParaRPr lang="en-US" i="1"/>
            </a:p>
          </p:txBody>
        </p:sp>
        <p:graphicFrame>
          <p:nvGraphicFramePr>
            <p:cNvPr id="6" name="Object 0"/>
            <p:cNvGraphicFramePr>
              <a:graphicFrameLocks noChangeAspect="1"/>
            </p:cNvGraphicFramePr>
            <p:nvPr/>
          </p:nvGraphicFramePr>
          <p:xfrm>
            <a:off x="1148" y="2978"/>
            <a:ext cx="324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2" name="Equation" r:id="rId3" imgW="342720" imgH="393480" progId="Equation.3">
                    <p:embed/>
                  </p:oleObj>
                </mc:Choice>
                <mc:Fallback>
                  <p:oleObj name="Equation" r:id="rId3" imgW="342720" imgH="393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2978"/>
                          <a:ext cx="324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"/>
            <p:cNvGraphicFramePr>
              <a:graphicFrameLocks noChangeAspect="1"/>
            </p:cNvGraphicFramePr>
            <p:nvPr/>
          </p:nvGraphicFramePr>
          <p:xfrm>
            <a:off x="1671" y="3211"/>
            <a:ext cx="240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3" name="Equation" r:id="rId5" imgW="253800" imgH="139680" progId="Equation.3">
                    <p:embed/>
                  </p:oleObj>
                </mc:Choice>
                <mc:Fallback>
                  <p:oleObj name="Equation" r:id="rId5" imgW="253800" imgH="1396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1" y="3211"/>
                          <a:ext cx="240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2081" y="2986"/>
            <a:ext cx="264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4" name="Equation" r:id="rId7" imgW="279360" imgH="393480" progId="Equation.3">
                    <p:embed/>
                  </p:oleObj>
                </mc:Choice>
                <mc:Fallback>
                  <p:oleObj name="Equation" r:id="rId7" imgW="27936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1" y="2986"/>
                          <a:ext cx="264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4410" y="3166"/>
            <a:ext cx="21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5" name="Equation" r:id="rId9" imgW="228600" imgH="177480" progId="Equation.3">
                    <p:embed/>
                  </p:oleObj>
                </mc:Choice>
                <mc:Fallback>
                  <p:oleObj name="Equation" r:id="rId9" imgW="228600" imgH="177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0" y="3166"/>
                          <a:ext cx="21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3974" y="2948"/>
            <a:ext cx="228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6" name="Equation" r:id="rId11" imgW="241200" imgH="393480" progId="Equation.3">
                    <p:embed/>
                  </p:oleObj>
                </mc:Choice>
                <mc:Fallback>
                  <p:oleObj name="Equation" r:id="rId11" imgW="241200" imgH="393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4" y="2948"/>
                          <a:ext cx="228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3569" y="3195"/>
            <a:ext cx="132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7" name="Equation" r:id="rId13" imgW="139680" imgH="139680" progId="Equation.3">
                    <p:embed/>
                  </p:oleObj>
                </mc:Choice>
                <mc:Fallback>
                  <p:oleObj name="Equation" r:id="rId13" imgW="139680" imgH="1396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9" y="3195"/>
                          <a:ext cx="132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3101" y="2972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8" name="Equation" r:id="rId15" imgW="164880" imgH="393480" progId="Equation.3">
                    <p:embed/>
                  </p:oleObj>
                </mc:Choice>
                <mc:Fallback>
                  <p:oleObj name="Equation" r:id="rId15" imgW="164880" imgH="39348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1" y="2972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4872" y="2954"/>
            <a:ext cx="228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9" name="Equation" r:id="rId17" imgW="241200" imgH="393480" progId="Equation.3">
                    <p:embed/>
                  </p:oleObj>
                </mc:Choice>
                <mc:Fallback>
                  <p:oleObj name="Equation" r:id="rId17" imgW="24120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" y="2954"/>
                          <a:ext cx="228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2422" y="3686"/>
            <a:ext cx="166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0" name="Equation" r:id="rId19" imgW="203040" imgH="164880" progId="Equation.3">
                    <p:embed/>
                  </p:oleObj>
                </mc:Choice>
                <mc:Fallback>
                  <p:oleObj name="Equation" r:id="rId19" imgW="203040" imgH="1648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2" y="3686"/>
                          <a:ext cx="166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2506" y="3000"/>
            <a:ext cx="72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1" name="Equation" r:id="rId21" imgW="88560" imgH="164880" progId="Equation.3">
                    <p:embed/>
                  </p:oleObj>
                </mc:Choice>
                <mc:Fallback>
                  <p:oleObj name="Equation" r:id="rId21" imgW="88560" imgH="1648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6" y="3000"/>
                          <a:ext cx="72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94"/>
            <p:cNvSpPr>
              <a:spLocks noChangeArrowheads="1"/>
            </p:cNvSpPr>
            <p:nvPr/>
          </p:nvSpPr>
          <p:spPr bwMode="auto">
            <a:xfrm>
              <a:off x="5280" y="318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i="1"/>
                <a:t>x</a:t>
              </a:r>
              <a:endParaRPr lang="en-US" i="1"/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2868" y="3477"/>
            <a:ext cx="72" cy="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2" name="Equation" r:id="rId23" imgW="114120" imgH="215640" progId="Equation.3">
                    <p:embed/>
                  </p:oleObj>
                </mc:Choice>
                <mc:Fallback>
                  <p:oleObj name="Equation" r:id="rId23" imgW="114120" imgH="2156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8" y="3477"/>
                          <a:ext cx="72" cy="1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Freeform 196"/>
            <p:cNvSpPr>
              <a:spLocks/>
            </p:cNvSpPr>
            <p:nvPr/>
          </p:nvSpPr>
          <p:spPr bwMode="auto">
            <a:xfrm>
              <a:off x="2712" y="2832"/>
              <a:ext cx="1" cy="1020"/>
            </a:xfrm>
            <a:custGeom>
              <a:avLst/>
              <a:gdLst/>
              <a:ahLst/>
              <a:cxnLst>
                <a:cxn ang="0">
                  <a:pos x="0" y="1908"/>
                </a:cxn>
                <a:cxn ang="0">
                  <a:pos x="1" y="0"/>
                </a:cxn>
              </a:cxnLst>
              <a:rect l="0" t="0" r="r" b="b"/>
              <a:pathLst>
                <a:path w="1" h="1908">
                  <a:moveTo>
                    <a:pt x="0" y="1908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7"/>
            <p:cNvSpPr>
              <a:spLocks/>
            </p:cNvSpPr>
            <p:nvPr/>
          </p:nvSpPr>
          <p:spPr bwMode="auto">
            <a:xfrm>
              <a:off x="1260" y="3424"/>
              <a:ext cx="410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100" y="0"/>
                </a:cxn>
              </a:cxnLst>
              <a:rect l="0" t="0" r="r" b="b"/>
              <a:pathLst>
                <a:path w="4100" h="1">
                  <a:moveTo>
                    <a:pt x="0" y="1"/>
                  </a:moveTo>
                  <a:lnTo>
                    <a:pt x="4100" y="0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8"/>
            <p:cNvSpPr>
              <a:spLocks noChangeShapeType="1"/>
            </p:cNvSpPr>
            <p:nvPr/>
          </p:nvSpPr>
          <p:spPr bwMode="auto">
            <a:xfrm>
              <a:off x="2592" y="3080"/>
              <a:ext cx="22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9"/>
            <p:cNvSpPr>
              <a:spLocks noChangeShapeType="1"/>
            </p:cNvSpPr>
            <p:nvPr/>
          </p:nvSpPr>
          <p:spPr bwMode="auto">
            <a:xfrm>
              <a:off x="2592" y="3764"/>
              <a:ext cx="22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0"/>
            <p:cNvSpPr>
              <a:spLocks noChangeShapeType="1"/>
            </p:cNvSpPr>
            <p:nvPr/>
          </p:nvSpPr>
          <p:spPr bwMode="auto">
            <a:xfrm>
              <a:off x="2258" y="335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1"/>
            <p:cNvSpPr>
              <a:spLocks noChangeShapeType="1"/>
            </p:cNvSpPr>
            <p:nvPr/>
          </p:nvSpPr>
          <p:spPr bwMode="auto">
            <a:xfrm>
              <a:off x="1808" y="335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2"/>
            <p:cNvSpPr>
              <a:spLocks noChangeShapeType="1"/>
            </p:cNvSpPr>
            <p:nvPr/>
          </p:nvSpPr>
          <p:spPr bwMode="auto">
            <a:xfrm>
              <a:off x="1352" y="335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03"/>
            <p:cNvSpPr>
              <a:spLocks noChangeShapeType="1"/>
            </p:cNvSpPr>
            <p:nvPr/>
          </p:nvSpPr>
          <p:spPr bwMode="auto">
            <a:xfrm>
              <a:off x="4980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4"/>
            <p:cNvSpPr>
              <a:spLocks noChangeShapeType="1"/>
            </p:cNvSpPr>
            <p:nvPr/>
          </p:nvSpPr>
          <p:spPr bwMode="auto">
            <a:xfrm>
              <a:off x="4530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05"/>
            <p:cNvSpPr>
              <a:spLocks noChangeShapeType="1"/>
            </p:cNvSpPr>
            <p:nvPr/>
          </p:nvSpPr>
          <p:spPr bwMode="auto">
            <a:xfrm>
              <a:off x="4074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06"/>
            <p:cNvSpPr>
              <a:spLocks noChangeShapeType="1"/>
            </p:cNvSpPr>
            <p:nvPr/>
          </p:nvSpPr>
          <p:spPr bwMode="auto">
            <a:xfrm>
              <a:off x="3630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07"/>
            <p:cNvSpPr>
              <a:spLocks noChangeShapeType="1"/>
            </p:cNvSpPr>
            <p:nvPr/>
          </p:nvSpPr>
          <p:spPr bwMode="auto">
            <a:xfrm>
              <a:off x="3174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3681" y="2657573"/>
            <a:ext cx="65913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2689225" y="762000"/>
          <a:ext cx="15557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Equation" r:id="rId26" imgW="1091880" imgH="393480" progId="Equation.DSMT4">
                  <p:embed/>
                </p:oleObj>
              </mc:Choice>
              <mc:Fallback>
                <p:oleObj name="Equation" r:id="rId26" imgW="10918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762000"/>
                        <a:ext cx="15557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7467600" y="3733800"/>
            <a:ext cx="1130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cos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</a:t>
            </a:r>
            <a:endParaRPr lang="en-US" sz="2000" dirty="0"/>
          </a:p>
        </p:txBody>
      </p:sp>
      <p:graphicFrame>
        <p:nvGraphicFramePr>
          <p:cNvPr id="21519" name="Object 14"/>
          <p:cNvGraphicFramePr>
            <a:graphicFrameLocks noChangeAspect="1"/>
          </p:cNvGraphicFramePr>
          <p:nvPr/>
        </p:nvGraphicFramePr>
        <p:xfrm>
          <a:off x="6400800" y="1828800"/>
          <a:ext cx="15557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Equation" r:id="rId28" imgW="1091880" imgH="393480" progId="Equation.DSMT4">
                  <p:embed/>
                </p:oleObj>
              </mc:Choice>
              <mc:Fallback>
                <p:oleObj name="Equation" r:id="rId28" imgW="1091880" imgH="393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28800"/>
                        <a:ext cx="15557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6947E-6 L 0.23646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14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Graphing 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sin(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 – c)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336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Sketch the graph of         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/>
          </a:p>
        </p:txBody>
      </p: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1276350" y="2143125"/>
            <a:ext cx="6878638" cy="1800225"/>
            <a:chOff x="1148" y="2718"/>
            <a:chExt cx="4333" cy="1134"/>
          </a:xfrm>
        </p:grpSpPr>
        <p:sp>
          <p:nvSpPr>
            <p:cNvPr id="5" name="Rectangle 183"/>
            <p:cNvSpPr>
              <a:spLocks noChangeArrowheads="1"/>
            </p:cNvSpPr>
            <p:nvPr/>
          </p:nvSpPr>
          <p:spPr bwMode="auto">
            <a:xfrm>
              <a:off x="2542" y="2718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i="1"/>
                <a:t>y</a:t>
              </a:r>
              <a:endParaRPr lang="en-US" i="1"/>
            </a:p>
          </p:txBody>
        </p:sp>
        <p:graphicFrame>
          <p:nvGraphicFramePr>
            <p:cNvPr id="6" name="Object 0"/>
            <p:cNvGraphicFramePr>
              <a:graphicFrameLocks noChangeAspect="1"/>
            </p:cNvGraphicFramePr>
            <p:nvPr/>
          </p:nvGraphicFramePr>
          <p:xfrm>
            <a:off x="1148" y="2978"/>
            <a:ext cx="324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0" name="Equation" r:id="rId3" imgW="342720" imgH="393480" progId="Equation.3">
                    <p:embed/>
                  </p:oleObj>
                </mc:Choice>
                <mc:Fallback>
                  <p:oleObj name="Equation" r:id="rId3" imgW="342720" imgH="393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2978"/>
                          <a:ext cx="324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"/>
            <p:cNvGraphicFramePr>
              <a:graphicFrameLocks noChangeAspect="1"/>
            </p:cNvGraphicFramePr>
            <p:nvPr/>
          </p:nvGraphicFramePr>
          <p:xfrm>
            <a:off x="1671" y="3211"/>
            <a:ext cx="240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1" name="Equation" r:id="rId5" imgW="253800" imgH="139680" progId="Equation.3">
                    <p:embed/>
                  </p:oleObj>
                </mc:Choice>
                <mc:Fallback>
                  <p:oleObj name="Equation" r:id="rId5" imgW="253800" imgH="1396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1" y="3211"/>
                          <a:ext cx="240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2081" y="2986"/>
            <a:ext cx="264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2" name="Equation" r:id="rId7" imgW="279360" imgH="393480" progId="Equation.3">
                    <p:embed/>
                  </p:oleObj>
                </mc:Choice>
                <mc:Fallback>
                  <p:oleObj name="Equation" r:id="rId7" imgW="27936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1" y="2986"/>
                          <a:ext cx="264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4410" y="3166"/>
            <a:ext cx="21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3" name="Equation" r:id="rId9" imgW="228600" imgH="177480" progId="Equation.3">
                    <p:embed/>
                  </p:oleObj>
                </mc:Choice>
                <mc:Fallback>
                  <p:oleObj name="Equation" r:id="rId9" imgW="228600" imgH="177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0" y="3166"/>
                          <a:ext cx="21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3974" y="2948"/>
            <a:ext cx="228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4" name="Equation" r:id="rId11" imgW="241200" imgH="393480" progId="Equation.3">
                    <p:embed/>
                  </p:oleObj>
                </mc:Choice>
                <mc:Fallback>
                  <p:oleObj name="Equation" r:id="rId11" imgW="241200" imgH="393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4" y="2948"/>
                          <a:ext cx="228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3569" y="3195"/>
            <a:ext cx="132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5" name="Equation" r:id="rId13" imgW="139680" imgH="139680" progId="Equation.3">
                    <p:embed/>
                  </p:oleObj>
                </mc:Choice>
                <mc:Fallback>
                  <p:oleObj name="Equation" r:id="rId13" imgW="139680" imgH="1396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9" y="3195"/>
                          <a:ext cx="132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3101" y="2972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6" name="Equation" r:id="rId15" imgW="164880" imgH="393480" progId="Equation.3">
                    <p:embed/>
                  </p:oleObj>
                </mc:Choice>
                <mc:Fallback>
                  <p:oleObj name="Equation" r:id="rId15" imgW="164880" imgH="39348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1" y="2972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4872" y="2954"/>
            <a:ext cx="228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7" name="Equation" r:id="rId17" imgW="241200" imgH="393480" progId="Equation.3">
                    <p:embed/>
                  </p:oleObj>
                </mc:Choice>
                <mc:Fallback>
                  <p:oleObj name="Equation" r:id="rId17" imgW="24120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" y="2954"/>
                          <a:ext cx="228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2422" y="3686"/>
            <a:ext cx="166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8" name="Equation" r:id="rId19" imgW="203040" imgH="164880" progId="Equation.3">
                    <p:embed/>
                  </p:oleObj>
                </mc:Choice>
                <mc:Fallback>
                  <p:oleObj name="Equation" r:id="rId19" imgW="203040" imgH="1648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2" y="3686"/>
                          <a:ext cx="166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2506" y="3000"/>
            <a:ext cx="72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9" name="Equation" r:id="rId21" imgW="88560" imgH="164880" progId="Equation.3">
                    <p:embed/>
                  </p:oleObj>
                </mc:Choice>
                <mc:Fallback>
                  <p:oleObj name="Equation" r:id="rId21" imgW="88560" imgH="1648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6" y="3000"/>
                          <a:ext cx="72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94"/>
            <p:cNvSpPr>
              <a:spLocks noChangeArrowheads="1"/>
            </p:cNvSpPr>
            <p:nvPr/>
          </p:nvSpPr>
          <p:spPr bwMode="auto">
            <a:xfrm>
              <a:off x="5280" y="318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i="1"/>
                <a:t>x</a:t>
              </a:r>
              <a:endParaRPr lang="en-US" i="1"/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2868" y="3477"/>
            <a:ext cx="72" cy="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30" name="Equation" r:id="rId23" imgW="114120" imgH="215640" progId="Equation.3">
                    <p:embed/>
                  </p:oleObj>
                </mc:Choice>
                <mc:Fallback>
                  <p:oleObj name="Equation" r:id="rId23" imgW="114120" imgH="2156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8" y="3477"/>
                          <a:ext cx="72" cy="1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Freeform 196"/>
            <p:cNvSpPr>
              <a:spLocks/>
            </p:cNvSpPr>
            <p:nvPr/>
          </p:nvSpPr>
          <p:spPr bwMode="auto">
            <a:xfrm>
              <a:off x="2712" y="2832"/>
              <a:ext cx="1" cy="1020"/>
            </a:xfrm>
            <a:custGeom>
              <a:avLst/>
              <a:gdLst/>
              <a:ahLst/>
              <a:cxnLst>
                <a:cxn ang="0">
                  <a:pos x="0" y="1908"/>
                </a:cxn>
                <a:cxn ang="0">
                  <a:pos x="1" y="0"/>
                </a:cxn>
              </a:cxnLst>
              <a:rect l="0" t="0" r="r" b="b"/>
              <a:pathLst>
                <a:path w="1" h="1908">
                  <a:moveTo>
                    <a:pt x="0" y="1908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7"/>
            <p:cNvSpPr>
              <a:spLocks/>
            </p:cNvSpPr>
            <p:nvPr/>
          </p:nvSpPr>
          <p:spPr bwMode="auto">
            <a:xfrm>
              <a:off x="1260" y="3424"/>
              <a:ext cx="410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100" y="0"/>
                </a:cxn>
              </a:cxnLst>
              <a:rect l="0" t="0" r="r" b="b"/>
              <a:pathLst>
                <a:path w="4100" h="1">
                  <a:moveTo>
                    <a:pt x="0" y="1"/>
                  </a:moveTo>
                  <a:lnTo>
                    <a:pt x="4100" y="0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8"/>
            <p:cNvSpPr>
              <a:spLocks noChangeShapeType="1"/>
            </p:cNvSpPr>
            <p:nvPr/>
          </p:nvSpPr>
          <p:spPr bwMode="auto">
            <a:xfrm>
              <a:off x="2592" y="3080"/>
              <a:ext cx="22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9"/>
            <p:cNvSpPr>
              <a:spLocks noChangeShapeType="1"/>
            </p:cNvSpPr>
            <p:nvPr/>
          </p:nvSpPr>
          <p:spPr bwMode="auto">
            <a:xfrm>
              <a:off x="2592" y="3764"/>
              <a:ext cx="22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0"/>
            <p:cNvSpPr>
              <a:spLocks noChangeShapeType="1"/>
            </p:cNvSpPr>
            <p:nvPr/>
          </p:nvSpPr>
          <p:spPr bwMode="auto">
            <a:xfrm>
              <a:off x="2258" y="335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1"/>
            <p:cNvSpPr>
              <a:spLocks noChangeShapeType="1"/>
            </p:cNvSpPr>
            <p:nvPr/>
          </p:nvSpPr>
          <p:spPr bwMode="auto">
            <a:xfrm>
              <a:off x="1808" y="335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2"/>
            <p:cNvSpPr>
              <a:spLocks noChangeShapeType="1"/>
            </p:cNvSpPr>
            <p:nvPr/>
          </p:nvSpPr>
          <p:spPr bwMode="auto">
            <a:xfrm>
              <a:off x="1352" y="335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03"/>
            <p:cNvSpPr>
              <a:spLocks noChangeShapeType="1"/>
            </p:cNvSpPr>
            <p:nvPr/>
          </p:nvSpPr>
          <p:spPr bwMode="auto">
            <a:xfrm>
              <a:off x="4980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4"/>
            <p:cNvSpPr>
              <a:spLocks noChangeShapeType="1"/>
            </p:cNvSpPr>
            <p:nvPr/>
          </p:nvSpPr>
          <p:spPr bwMode="auto">
            <a:xfrm>
              <a:off x="4530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05"/>
            <p:cNvSpPr>
              <a:spLocks noChangeShapeType="1"/>
            </p:cNvSpPr>
            <p:nvPr/>
          </p:nvSpPr>
          <p:spPr bwMode="auto">
            <a:xfrm>
              <a:off x="4074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06"/>
            <p:cNvSpPr>
              <a:spLocks noChangeShapeType="1"/>
            </p:cNvSpPr>
            <p:nvPr/>
          </p:nvSpPr>
          <p:spPr bwMode="auto">
            <a:xfrm>
              <a:off x="3630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07"/>
            <p:cNvSpPr>
              <a:spLocks noChangeShapeType="1"/>
            </p:cNvSpPr>
            <p:nvPr/>
          </p:nvSpPr>
          <p:spPr bwMode="auto">
            <a:xfrm>
              <a:off x="3174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3681" y="2657573"/>
            <a:ext cx="65913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7467600" y="3733800"/>
            <a:ext cx="1130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cos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</a:t>
            </a:r>
            <a:endParaRPr lang="en-US" sz="2000" dirty="0"/>
          </a:p>
        </p:txBody>
      </p:sp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2725738" y="762000"/>
          <a:ext cx="1447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" name="Equation" r:id="rId26" imgW="1015920" imgH="393480" progId="Equation.DSMT4">
                  <p:embed/>
                </p:oleObj>
              </mc:Choice>
              <mc:Fallback>
                <p:oleObj name="Equation" r:id="rId26" imgW="1015920" imgH="393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762000"/>
                        <a:ext cx="1447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6764338" y="1922463"/>
          <a:ext cx="144621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Equation" r:id="rId28" imgW="1015920" imgH="393480" progId="Equation.DSMT4">
                  <p:embed/>
                </p:oleObj>
              </mc:Choice>
              <mc:Fallback>
                <p:oleObj name="Equation" r:id="rId28" imgW="1015920" imgH="393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922463"/>
                        <a:ext cx="1446212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3.96947E-6 L -0.07813 3.9694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67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Graphing 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sin(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 – c) + d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65125" y="846138"/>
            <a:ext cx="800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Sketch the graph </a:t>
            </a:r>
            <a:r>
              <a:rPr lang="en-US" sz="2400" dirty="0" smtClean="0"/>
              <a:t>of                                       using transformations.</a:t>
            </a:r>
            <a:endParaRPr lang="en-US" sz="24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784475" y="903288"/>
          <a:ext cx="28178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3" imgW="1511280" imgH="203040" progId="Equation.DSMT4">
                  <p:embed/>
                </p:oleObj>
              </mc:Choice>
              <mc:Fallback>
                <p:oleObj name="Equation" r:id="rId3" imgW="15112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903288"/>
                        <a:ext cx="281781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76475"/>
            <a:ext cx="7677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796" y="2276475"/>
            <a:ext cx="7677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" y="1447800"/>
            <a:ext cx="4428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1.  </a:t>
            </a:r>
            <a:r>
              <a:rPr lang="en-US" sz="2000" dirty="0" smtClean="0"/>
              <a:t>Sketch the graph of </a:t>
            </a:r>
            <a:r>
              <a:rPr lang="en-US" sz="2000" i="1" dirty="0" smtClean="0"/>
              <a:t>y </a:t>
            </a:r>
            <a:r>
              <a:rPr lang="en-US" sz="2000" dirty="0" smtClean="0"/>
              <a:t>= sin </a:t>
            </a:r>
            <a:r>
              <a:rPr lang="en-US" sz="2000" i="1" dirty="0" smtClean="0"/>
              <a:t>x</a:t>
            </a:r>
            <a:r>
              <a:rPr lang="en-US" sz="2000" dirty="0" smtClean="0"/>
              <a:t>. (radians)</a:t>
            </a:r>
          </a:p>
        </p:txBody>
      </p:sp>
      <p:sp>
        <p:nvSpPr>
          <p:cNvPr id="8" name="Rectangle 7"/>
          <p:cNvSpPr/>
          <p:nvPr/>
        </p:nvSpPr>
        <p:spPr>
          <a:xfrm>
            <a:off x="7848600" y="2438400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y </a:t>
            </a:r>
            <a:r>
              <a:rPr lang="en-US" dirty="0" smtClean="0">
                <a:solidFill>
                  <a:srgbClr val="FF0000"/>
                </a:solidFill>
              </a:rPr>
              <a:t>= sin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Graphing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905000" y="259253"/>
          <a:ext cx="28178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3" imgW="1511280" imgH="203040" progId="Equation.DSMT4">
                  <p:embed/>
                </p:oleObj>
              </mc:Choice>
              <mc:Fallback>
                <p:oleObj name="Equation" r:id="rId3" imgW="15112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253"/>
                        <a:ext cx="281781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81200"/>
            <a:ext cx="7677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796" y="1981200"/>
            <a:ext cx="7677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609600"/>
            <a:ext cx="3582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2.  </a:t>
            </a:r>
            <a:r>
              <a:rPr lang="en-US" sz="2000" dirty="0" smtClean="0"/>
              <a:t>Sketch the graph of </a:t>
            </a:r>
            <a:r>
              <a:rPr lang="en-US" sz="2000" i="1" dirty="0" smtClean="0"/>
              <a:t>y </a:t>
            </a:r>
            <a:r>
              <a:rPr lang="en-US" sz="2000" dirty="0" smtClean="0"/>
              <a:t>= 3sin </a:t>
            </a:r>
            <a:r>
              <a:rPr lang="en-US" sz="2000" i="1" dirty="0" smtClean="0"/>
              <a:t>x</a:t>
            </a:r>
            <a:r>
              <a:rPr lang="en-US" sz="2000" dirty="0" smtClean="0"/>
              <a:t>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971675"/>
            <a:ext cx="7677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696200" y="1524000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2F70BF"/>
                </a:solidFill>
              </a:rPr>
              <a:t>y </a:t>
            </a:r>
            <a:r>
              <a:rPr lang="en-US" b="1" dirty="0" smtClean="0">
                <a:solidFill>
                  <a:srgbClr val="2F70BF"/>
                </a:solidFill>
              </a:rPr>
              <a:t>= 3sin </a:t>
            </a:r>
            <a:r>
              <a:rPr lang="en-US" b="1" i="1" dirty="0" smtClean="0">
                <a:solidFill>
                  <a:srgbClr val="2F70BF"/>
                </a:solidFill>
              </a:rPr>
              <a:t>x</a:t>
            </a:r>
            <a:endParaRPr lang="en-US" b="1" dirty="0">
              <a:solidFill>
                <a:srgbClr val="2F70B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8600" y="2526268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y </a:t>
            </a:r>
            <a:r>
              <a:rPr lang="en-US" dirty="0" smtClean="0">
                <a:solidFill>
                  <a:srgbClr val="FF0000"/>
                </a:solidFill>
              </a:rPr>
              <a:t>= sin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EE73-7920-4DC7-9D86-A6BA6B7AC8F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760</Words>
  <Application>Microsoft Office PowerPoint</Application>
  <PresentationFormat>On-screen Show (4:3)</PresentationFormat>
  <Paragraphs>167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Ron Kennedy</dc:creator>
  <cp:lastModifiedBy>Stephanie MacKay</cp:lastModifiedBy>
  <cp:revision>32</cp:revision>
  <dcterms:created xsi:type="dcterms:W3CDTF">2012-10-23T17:18:06Z</dcterms:created>
  <dcterms:modified xsi:type="dcterms:W3CDTF">2012-10-24T03:12:02Z</dcterms:modified>
</cp:coreProperties>
</file>