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8" r:id="rId3"/>
    <p:sldId id="259" r:id="rId4"/>
    <p:sldId id="263" r:id="rId5"/>
    <p:sldId id="262" r:id="rId6"/>
    <p:sldId id="260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96C95-AA6B-43D6-9838-E21CCEAF0F2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B1350-C048-4559-ADF1-D65373D0C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6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6B8766-5F2F-4D22-AE38-16EB7432142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893953-1462-42F5-AF44-3B31EE9F7F4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735E78-49BD-422D-84A8-8A1D3B29AB2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74E70-10B7-4985-BB11-847AA17F99BB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F8215-F76F-4A14-843E-C4ACFA2E52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hyperlink" Target="http://www.mathsisfun.com/algebra/trig-interactive-unit-circle.html" TargetMode="Externa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0"/>
            <a:ext cx="6625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5.3  The Tangent Function</a:t>
            </a:r>
            <a:endParaRPr lang="en-US" sz="4800" dirty="0"/>
          </a:p>
        </p:txBody>
      </p:sp>
      <p:pic>
        <p:nvPicPr>
          <p:cNvPr id="2050" name="Picture 2" descr="https://encrypted-tbn3.gstatic.com/images?q=tbn:ANd9GcRijZ2HCoVk18VvNaD7hJIm6lELB57kE0D08ppg6qEuy43II6SZ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5127"/>
            <a:ext cx="9144000" cy="6062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"/>
            <a:ext cx="66389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19200"/>
            <a:ext cx="3657600" cy="487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762000"/>
            <a:ext cx="388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the function using critical points.</a:t>
            </a:r>
            <a:endParaRPr 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914400"/>
            <a:ext cx="47148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447800"/>
            <a:ext cx="45910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7171443" y="2399908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53319" y="5562600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19627" y="4733827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24427" y="4219281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4962" y="3533481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76070" y="2875962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47962" y="1562492"/>
            <a:ext cx="152400" cy="152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6324600"/>
            <a:ext cx="92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y-values that correspond to the </a:t>
            </a:r>
            <a:r>
              <a:rPr lang="en-US" i="1" dirty="0" smtClean="0"/>
              <a:t>x</a:t>
            </a:r>
            <a:r>
              <a:rPr lang="en-US" dirty="0" smtClean="0"/>
              <a:t> values of                       Graphically what happens? </a:t>
            </a: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343427" y="6320673"/>
          <a:ext cx="1098550" cy="442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8" imgW="977760" imgH="393480" progId="Equation.DSMT4">
                  <p:embed/>
                </p:oleObj>
              </mc:Choice>
              <mc:Fallback>
                <p:oleObj name="Equation" r:id="rId8" imgW="9777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427" y="6320673"/>
                        <a:ext cx="1098550" cy="442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4648200" y="1066800"/>
            <a:ext cx="0" cy="51054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25903" y="1066800"/>
            <a:ext cx="0" cy="51054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291" y="4800600"/>
            <a:ext cx="8377238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990600"/>
            <a:ext cx="8232775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6675"/>
            <a:ext cx="66389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4035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One definition for tangent is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248345" y="295373"/>
          <a:ext cx="157070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3" imgW="901440" imgH="393480" progId="Equation.DSMT4">
                  <p:embed/>
                </p:oleObj>
              </mc:Choice>
              <mc:Fallback>
                <p:oleObj name="Equation" r:id="rId3" imgW="901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345" y="295373"/>
                        <a:ext cx="157070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200" y="1524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that the denominator is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. What happens when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= 0?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show the relationship between cosine and tangent, graph both functions.</a:t>
            </a:r>
            <a:endParaRPr lang="en-US" dirty="0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133600"/>
            <a:ext cx="55816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0065" y="2133600"/>
            <a:ext cx="55816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553200" y="1828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where the </a:t>
            </a:r>
            <a:r>
              <a:rPr lang="en-US" dirty="0" smtClean="0">
                <a:solidFill>
                  <a:srgbClr val="FF0000"/>
                </a:solidFill>
              </a:rPr>
              <a:t>zeros</a:t>
            </a:r>
            <a:r>
              <a:rPr lang="en-US" dirty="0" smtClean="0"/>
              <a:t> for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appear. </a:t>
            </a:r>
            <a:endParaRPr lang="en-US" dirty="0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573" y="2133600"/>
            <a:ext cx="55816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/>
        </p:nvCxnSpPr>
        <p:spPr>
          <a:xfrm>
            <a:off x="1524000" y="2133600"/>
            <a:ext cx="0" cy="4114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09654" y="2133600"/>
            <a:ext cx="0" cy="4114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24373" y="2133600"/>
            <a:ext cx="0" cy="4114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9454" y="2133600"/>
            <a:ext cx="0" cy="4114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95681" y="2133600"/>
            <a:ext cx="0" cy="4114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8708" y="2133600"/>
            <a:ext cx="0" cy="4114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29400" y="2895600"/>
            <a:ext cx="228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Everywhere that the graph of the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intersects the </a:t>
            </a:r>
            <a:r>
              <a:rPr lang="en-US" i="1" dirty="0" smtClean="0"/>
              <a:t>x</a:t>
            </a:r>
            <a:r>
              <a:rPr lang="en-US" dirty="0" smtClean="0"/>
              <a:t>-axis (when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= 0), the tangent function is undefined.  At these points there is a </a:t>
            </a:r>
            <a:r>
              <a:rPr lang="en-US" dirty="0" smtClean="0">
                <a:solidFill>
                  <a:srgbClr val="FF0000"/>
                </a:solidFill>
              </a:rPr>
              <a:t>vertical asymptote </a:t>
            </a:r>
            <a:r>
              <a:rPr lang="en-US" dirty="0" smtClean="0"/>
              <a:t>for the graph of the tangent function.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66389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457201" y="1143000"/>
            <a:ext cx="4191000" cy="3124200"/>
            <a:chOff x="1781175" y="1371600"/>
            <a:chExt cx="5581650" cy="4114800"/>
          </a:xfrm>
        </p:grpSpPr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81175" y="1420813"/>
              <a:ext cx="5581650" cy="401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5" name="Straight Connector 4"/>
            <p:cNvCxnSpPr/>
            <p:nvPr/>
          </p:nvCxnSpPr>
          <p:spPr>
            <a:xfrm>
              <a:off x="2934092" y="1371600"/>
              <a:ext cx="0" cy="41148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019746" y="1371600"/>
              <a:ext cx="0" cy="41148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134465" y="1371600"/>
              <a:ext cx="0" cy="41148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229546" y="1371600"/>
              <a:ext cx="0" cy="41148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05773" y="1371600"/>
              <a:ext cx="0" cy="41148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28800" y="1371600"/>
              <a:ext cx="0" cy="41148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5410200" y="1143000"/>
            <a:ext cx="335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For the tangent function,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period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. From the beginning of a cycle to the end of the cycle, the distance along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-axis is . (note that one cycle is contained between a set of asymptotes.)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8006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Tangent has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defined amplitude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since the graph increases (or decreases) without bound.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6130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Properties of the Tangent Function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028890"/>
            <a:ext cx="6101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tangent is a periodic function, with a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period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.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5467290"/>
            <a:ext cx="2433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y-intercept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0.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685800"/>
            <a:ext cx="7887092" cy="1371600"/>
            <a:chOff x="457200" y="685800"/>
            <a:chExt cx="7887092" cy="1371600"/>
          </a:xfrm>
        </p:grpSpPr>
        <p:graphicFrame>
          <p:nvGraphicFramePr>
            <p:cNvPr id="4097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5555365"/>
                </p:ext>
              </p:extLst>
            </p:nvPr>
          </p:nvGraphicFramePr>
          <p:xfrm>
            <a:off x="7963292" y="685800"/>
            <a:ext cx="381000" cy="656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4" imgW="228600" imgH="393480" progId="Equation.DSMT4">
                    <p:embed/>
                  </p:oleObj>
                </mc:Choice>
                <mc:Fallback>
                  <p:oleObj name="Equation" r:id="rId4" imgW="228600" imgH="39348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3292" y="685800"/>
                          <a:ext cx="381000" cy="656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Group 21"/>
            <p:cNvGrpSpPr/>
            <p:nvPr/>
          </p:nvGrpSpPr>
          <p:grpSpPr>
            <a:xfrm>
              <a:off x="457200" y="838200"/>
              <a:ext cx="7645042" cy="1219200"/>
              <a:chOff x="457200" y="838200"/>
              <a:chExt cx="7645042" cy="12192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457200" y="838200"/>
                <a:ext cx="76450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The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domain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is the set of all real numbers, except odd multiples of </a:t>
                </a:r>
              </a:p>
            </p:txBody>
          </p:sp>
          <p:graphicFrame>
            <p:nvGraphicFramePr>
              <p:cNvPr id="4098" name="Object 2"/>
              <p:cNvGraphicFramePr>
                <a:graphicFrameLocks noChangeAspect="1"/>
              </p:cNvGraphicFramePr>
              <p:nvPr/>
            </p:nvGraphicFramePr>
            <p:xfrm>
              <a:off x="533400" y="1295400"/>
              <a:ext cx="2971801" cy="6627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4" name="Equation" r:id="rId6" imgW="1765080" imgH="393480" progId="Equation.DSMT4">
                      <p:embed/>
                    </p:oleObj>
                  </mc:Choice>
                  <mc:Fallback>
                    <p:oleObj name="Equation" r:id="rId6" imgW="1765080" imgH="393480" progId="Equation.DSMT4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400" y="1295400"/>
                            <a:ext cx="2971801" cy="6627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1" name="Group 20"/>
              <p:cNvGrpSpPr/>
              <p:nvPr/>
            </p:nvGrpSpPr>
            <p:grpSpPr>
              <a:xfrm>
                <a:off x="4191000" y="1295400"/>
                <a:ext cx="3352800" cy="762000"/>
                <a:chOff x="4191000" y="1295400"/>
                <a:chExt cx="3352800" cy="762000"/>
              </a:xfrm>
            </p:grpSpPr>
            <p:graphicFrame>
              <p:nvGraphicFramePr>
                <p:cNvPr id="4101" name="Object 5"/>
                <p:cNvGraphicFramePr>
                  <a:graphicFrameLocks noChangeAspect="1"/>
                </p:cNvGraphicFramePr>
                <p:nvPr/>
              </p:nvGraphicFramePr>
              <p:xfrm>
                <a:off x="4343400" y="1295400"/>
                <a:ext cx="3163529" cy="685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15" name="Equation" r:id="rId8" imgW="1815840" imgH="393480" progId="Equation.DSMT4">
                        <p:embed/>
                      </p:oleObj>
                    </mc:Choice>
                    <mc:Fallback>
                      <p:oleObj name="Equation" r:id="rId8" imgW="1815840" imgH="393480" progId="Equation.DSMT4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43400" y="1295400"/>
                              <a:ext cx="3163529" cy="6858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0" name="Rectangle 19"/>
                <p:cNvSpPr/>
                <p:nvPr/>
              </p:nvSpPr>
              <p:spPr>
                <a:xfrm>
                  <a:off x="4191000" y="1295400"/>
                  <a:ext cx="3352800" cy="762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5" name="Group 24"/>
          <p:cNvGrpSpPr/>
          <p:nvPr/>
        </p:nvGrpSpPr>
        <p:grpSpPr>
          <a:xfrm>
            <a:off x="457200" y="2286000"/>
            <a:ext cx="6324600" cy="533400"/>
            <a:chOff x="457200" y="2133600"/>
            <a:chExt cx="6324600" cy="533400"/>
          </a:xfrm>
        </p:grpSpPr>
        <p:sp>
          <p:nvSpPr>
            <p:cNvPr id="9" name="TextBox 8"/>
            <p:cNvSpPr txBox="1"/>
            <p:nvPr/>
          </p:nvSpPr>
          <p:spPr>
            <a:xfrm>
              <a:off x="457200" y="2209800"/>
              <a:ext cx="46971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The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range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is the set of all real numbers.</a:t>
              </a:r>
            </a:p>
          </p:txBody>
        </p:sp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5410200" y="2209800"/>
            <a:ext cx="13335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10" imgW="711000" imgH="203040" progId="Equation.DSMT4">
                    <p:embed/>
                  </p:oleObj>
                </mc:Choice>
                <mc:Fallback>
                  <p:oleObj name="Equation" r:id="rId10" imgW="711000" imgH="2030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2209800"/>
                          <a:ext cx="13335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ctangle 23"/>
            <p:cNvSpPr/>
            <p:nvPr/>
          </p:nvSpPr>
          <p:spPr>
            <a:xfrm>
              <a:off x="5410200" y="2133600"/>
              <a:ext cx="13716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7200" y="3581400"/>
            <a:ext cx="8458200" cy="838200"/>
            <a:chOff x="457200" y="3581400"/>
            <a:chExt cx="8458200" cy="838200"/>
          </a:xfrm>
        </p:grpSpPr>
        <p:grpSp>
          <p:nvGrpSpPr>
            <p:cNvPr id="16" name="Group 15"/>
            <p:cNvGrpSpPr/>
            <p:nvPr/>
          </p:nvGrpSpPr>
          <p:grpSpPr>
            <a:xfrm>
              <a:off x="457200" y="3657600"/>
              <a:ext cx="6038222" cy="609600"/>
              <a:chOff x="685800" y="3876773"/>
              <a:chExt cx="6038222" cy="60960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685800" y="3962400"/>
                <a:ext cx="34582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Vertical asymptotes 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occur at </a:t>
                </a:r>
              </a:p>
            </p:txBody>
          </p:sp>
          <p:graphicFrame>
            <p:nvGraphicFramePr>
              <p:cNvPr id="4099" name="Object 3"/>
              <p:cNvGraphicFramePr>
                <a:graphicFrameLocks noChangeAspect="1"/>
              </p:cNvGraphicFramePr>
              <p:nvPr/>
            </p:nvGraphicFramePr>
            <p:xfrm>
              <a:off x="4010319" y="3876773"/>
              <a:ext cx="2713703" cy="609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7" name="Equation" r:id="rId12" imgW="1752480" imgH="393480" progId="Equation.DSMT4">
                      <p:embed/>
                    </p:oleObj>
                  </mc:Choice>
                  <mc:Fallback>
                    <p:oleObj name="Equation" r:id="rId12" imgW="1752480" imgH="393480" progId="Equation.DSMT4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10319" y="3876773"/>
                            <a:ext cx="2713703" cy="609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8" name="Group 27"/>
            <p:cNvGrpSpPr/>
            <p:nvPr/>
          </p:nvGrpSpPr>
          <p:grpSpPr>
            <a:xfrm>
              <a:off x="6705600" y="3581400"/>
              <a:ext cx="2209800" cy="838200"/>
              <a:chOff x="6705600" y="3581400"/>
              <a:chExt cx="2209800" cy="838200"/>
            </a:xfrm>
          </p:grpSpPr>
          <p:graphicFrame>
            <p:nvGraphicFramePr>
              <p:cNvPr id="4103" name="Object 7"/>
              <p:cNvGraphicFramePr>
                <a:graphicFrameLocks noChangeAspect="1"/>
              </p:cNvGraphicFramePr>
              <p:nvPr/>
            </p:nvGraphicFramePr>
            <p:xfrm>
              <a:off x="6858000" y="3657600"/>
              <a:ext cx="1924665" cy="685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8" name="Equation" r:id="rId14" imgW="1104840" imgH="393480" progId="Equation.DSMT4">
                      <p:embed/>
                    </p:oleObj>
                  </mc:Choice>
                  <mc:Fallback>
                    <p:oleObj name="Equation" r:id="rId14" imgW="1104840" imgH="393480" progId="Equation.DSMT4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8000" y="3657600"/>
                            <a:ext cx="1924665" cy="685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" name="Rectangle 26"/>
              <p:cNvSpPr/>
              <p:nvPr/>
            </p:nvSpPr>
            <p:spPr>
              <a:xfrm>
                <a:off x="6705600" y="3581400"/>
                <a:ext cx="2209800" cy="838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457200" y="4724400"/>
            <a:ext cx="8001000" cy="533400"/>
            <a:chOff x="457200" y="4724400"/>
            <a:chExt cx="8001000" cy="533400"/>
          </a:xfrm>
        </p:grpSpPr>
        <p:grpSp>
          <p:nvGrpSpPr>
            <p:cNvPr id="15" name="Group 14"/>
            <p:cNvGrpSpPr/>
            <p:nvPr/>
          </p:nvGrpSpPr>
          <p:grpSpPr>
            <a:xfrm>
              <a:off x="457200" y="4779457"/>
              <a:ext cx="5849330" cy="402143"/>
              <a:chOff x="838200" y="5181600"/>
              <a:chExt cx="5849330" cy="40214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838200" y="5181600"/>
                <a:ext cx="25330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The </a:t>
                </a:r>
                <a:r>
                  <a:rPr lang="en-US" sz="2000" i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-intercepts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are:</a:t>
                </a:r>
              </a:p>
            </p:txBody>
          </p:sp>
          <p:graphicFrame>
            <p:nvGraphicFramePr>
              <p:cNvPr id="4100" name="Object 4"/>
              <p:cNvGraphicFramePr>
                <a:graphicFrameLocks noChangeAspect="1"/>
              </p:cNvGraphicFramePr>
              <p:nvPr/>
            </p:nvGraphicFramePr>
            <p:xfrm>
              <a:off x="3334730" y="5219308"/>
              <a:ext cx="3352800" cy="3644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9" name="Equation" r:id="rId16" imgW="1752480" imgH="190440" progId="Equation.DSMT4">
                      <p:embed/>
                    </p:oleObj>
                  </mc:Choice>
                  <mc:Fallback>
                    <p:oleObj name="Equation" r:id="rId16" imgW="1752480" imgH="190440" progId="Equation.DSMT4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4730" y="5219308"/>
                            <a:ext cx="3352800" cy="3644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3" name="Group 32"/>
            <p:cNvGrpSpPr/>
            <p:nvPr/>
          </p:nvGrpSpPr>
          <p:grpSpPr>
            <a:xfrm>
              <a:off x="6705600" y="4724400"/>
              <a:ext cx="1752600" cy="533400"/>
              <a:chOff x="6705600" y="4724400"/>
              <a:chExt cx="1752600" cy="533400"/>
            </a:xfrm>
          </p:grpSpPr>
          <p:graphicFrame>
            <p:nvGraphicFramePr>
              <p:cNvPr id="4104" name="Object 8"/>
              <p:cNvGraphicFramePr>
                <a:graphicFrameLocks noChangeAspect="1"/>
              </p:cNvGraphicFramePr>
              <p:nvPr/>
            </p:nvGraphicFramePr>
            <p:xfrm>
              <a:off x="6705600" y="4800600"/>
              <a:ext cx="1651000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0" name="Equation" r:id="rId18" imgW="825480" imgH="190440" progId="Equation.DSMT4">
                      <p:embed/>
                    </p:oleObj>
                  </mc:Choice>
                  <mc:Fallback>
                    <p:oleObj name="Equation" r:id="rId18" imgW="825480" imgH="190440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05600" y="4800600"/>
                            <a:ext cx="1651000" cy="381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" name="Rectangle 31"/>
              <p:cNvSpPr/>
              <p:nvPr/>
            </p:nvSpPr>
            <p:spPr>
              <a:xfrm>
                <a:off x="6705600" y="4724400"/>
                <a:ext cx="1752600" cy="533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6867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Relating Tangent to the Unit Circle</a:t>
            </a:r>
            <a:endParaRPr lang="en-US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700" y="889844"/>
            <a:ext cx="2897950" cy="253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961602"/>
            <a:ext cx="502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value of the tangent of an angle θ is the </a:t>
            </a:r>
            <a:r>
              <a:rPr lang="en-US" sz="2400" b="1" dirty="0">
                <a:solidFill>
                  <a:srgbClr val="FF0000"/>
                </a:solidFill>
              </a:rPr>
              <a:t>slope</a:t>
            </a:r>
            <a:r>
              <a:rPr lang="en-US" sz="2400" b="1" dirty="0"/>
              <a:t> of the line </a:t>
            </a:r>
            <a:r>
              <a:rPr lang="en-US" sz="2400" b="1" dirty="0" smtClean="0"/>
              <a:t>passing through </a:t>
            </a:r>
            <a:r>
              <a:rPr lang="en-US" sz="2400" b="1" dirty="0"/>
              <a:t>the origin and the point on the unit circle (</a:t>
            </a:r>
            <a:r>
              <a:rPr lang="en-US" sz="2400" b="1" dirty="0" err="1"/>
              <a:t>cos</a:t>
            </a:r>
            <a:r>
              <a:rPr lang="en-US" sz="2400" b="1" dirty="0"/>
              <a:t> θ, sin θ).</a:t>
            </a:r>
            <a:endParaRPr lang="en-US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088305"/>
              </p:ext>
            </p:extLst>
          </p:nvPr>
        </p:nvGraphicFramePr>
        <p:xfrm>
          <a:off x="304800" y="2743200"/>
          <a:ext cx="159774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4" imgW="825480" imgH="393480" progId="Equation.DSMT4">
                  <p:embed/>
                </p:oleObj>
              </mc:Choice>
              <mc:Fallback>
                <p:oleObj name="Equation" r:id="rId4" imgW="8254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3200"/>
                        <a:ext cx="159774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3674009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tangent ratio is the length of the line segment tangent to the </a:t>
            </a:r>
            <a:r>
              <a:rPr lang="en-US" sz="2400" b="1" dirty="0" smtClean="0"/>
              <a:t>unit circle </a:t>
            </a:r>
            <a:r>
              <a:rPr lang="en-US" sz="2400" b="1" dirty="0"/>
              <a:t>at the point A(1, 0) from the </a:t>
            </a:r>
            <a:r>
              <a:rPr lang="en-US" sz="2400" b="1" i="1" dirty="0"/>
              <a:t>x</a:t>
            </a:r>
            <a:r>
              <a:rPr lang="en-US" sz="2400" b="1" dirty="0"/>
              <a:t>-axis to the terminal arm of </a:t>
            </a:r>
            <a:r>
              <a:rPr lang="en-US" sz="2400" b="1" dirty="0" smtClean="0"/>
              <a:t>angle </a:t>
            </a:r>
            <a:r>
              <a:rPr lang="el-GR" sz="2400" b="1" dirty="0" smtClean="0"/>
              <a:t>θ </a:t>
            </a:r>
            <a:r>
              <a:rPr lang="en-US" sz="2400" b="1" dirty="0"/>
              <a:t>at point Q.</a:t>
            </a:r>
            <a:endParaRPr lang="en-US" sz="2400" b="1" dirty="0"/>
          </a:p>
        </p:txBody>
      </p:sp>
      <p:sp>
        <p:nvSpPr>
          <p:cNvPr id="8" name="Rectangle 7">
            <a:hlinkClick r:id="rId6"/>
          </p:cNvPr>
          <p:cNvSpPr/>
          <p:nvPr/>
        </p:nvSpPr>
        <p:spPr>
          <a:xfrm>
            <a:off x="152400" y="54864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http://www.mathsisfun.com/algebra/trig-interactive-unit-circle.html</a:t>
            </a:r>
          </a:p>
        </p:txBody>
      </p:sp>
    </p:spTree>
    <p:extLst>
      <p:ext uri="{BB962C8B-B14F-4D97-AF65-F5344CB8AC3E}">
        <p14:creationId xmlns:p14="http://schemas.microsoft.com/office/powerpoint/2010/main" val="159933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096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057400"/>
            <a:ext cx="1959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Page 262</a:t>
            </a:r>
          </a:p>
          <a:p>
            <a:r>
              <a:rPr lang="en-US" sz="2000" b="1" smtClean="0">
                <a:latin typeface="Arial" pitchFamily="34" charset="0"/>
                <a:cs typeface="Arial" pitchFamily="34" charset="0"/>
              </a:rPr>
              <a:t>1, 2, 3, 7, 9, 10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320</Words>
  <Application>Microsoft Office PowerPoint</Application>
  <PresentationFormat>On-screen Show (4:3)</PresentationFormat>
  <Paragraphs>27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Ron Kennedy</dc:creator>
  <cp:lastModifiedBy>Stephanie MacKay</cp:lastModifiedBy>
  <cp:revision>12</cp:revision>
  <dcterms:created xsi:type="dcterms:W3CDTF">2012-10-24T17:15:00Z</dcterms:created>
  <dcterms:modified xsi:type="dcterms:W3CDTF">2012-10-25T16:09:39Z</dcterms:modified>
</cp:coreProperties>
</file>